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4" r:id="rId6"/>
    <p:sldId id="267" r:id="rId7"/>
    <p:sldId id="268" r:id="rId8"/>
    <p:sldId id="271" r:id="rId9"/>
    <p:sldId id="270" r:id="rId10"/>
    <p:sldId id="286" r:id="rId11"/>
    <p:sldId id="289" r:id="rId12"/>
    <p:sldId id="291" r:id="rId13"/>
    <p:sldId id="292" r:id="rId14"/>
    <p:sldId id="294" r:id="rId15"/>
    <p:sldId id="295" r:id="rId16"/>
    <p:sldId id="305" r:id="rId17"/>
    <p:sldId id="296" r:id="rId18"/>
    <p:sldId id="297" r:id="rId19"/>
    <p:sldId id="30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A0E93C-8261-4FC5-B4AE-19630F378A61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E642CB-284F-4DF1-A159-25256DA7B7D0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3200" b="1" dirty="0">
              <a:solidFill>
                <a:schemeClr val="tx1"/>
              </a:solidFill>
              <a:latin typeface="+mj-lt"/>
            </a:rPr>
            <a:t>Wearable Technology</a:t>
          </a:r>
        </a:p>
      </dgm:t>
    </dgm:pt>
    <dgm:pt modelId="{B00A078C-BD4D-4643-A6F9-817A1D9B667D}" type="parTrans" cxnId="{89188032-176E-4625-853A-0384AA06C5CA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9C6D1BC1-CA8C-49AE-8C4F-B198547EF10E}" type="sibTrans" cxnId="{89188032-176E-4625-853A-0384AA06C5CA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B5F3C07E-11EB-4D85-B63B-D2DE75F92FA7}">
      <dgm:prSet phldrT="[Text]" custT="1"/>
      <dgm:spPr/>
      <dgm:t>
        <a:bodyPr/>
        <a:lstStyle/>
        <a:p>
          <a:pPr algn="ctr"/>
          <a:r>
            <a:rPr lang="en-US" sz="3600" dirty="0">
              <a:solidFill>
                <a:schemeClr val="tx1"/>
              </a:solidFill>
              <a:latin typeface="+mj-lt"/>
            </a:rPr>
            <a:t>Medical Monitoring </a:t>
          </a:r>
        </a:p>
      </dgm:t>
    </dgm:pt>
    <dgm:pt modelId="{F6C26D7D-D764-4A4E-9688-779D3A5E1587}" type="parTrans" cxnId="{17314106-9F7A-4215-9F84-B93A44060269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3654A7D8-C37F-48D5-8C8F-0B422F56CC9B}" type="sibTrans" cxnId="{17314106-9F7A-4215-9F84-B93A44060269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74470CB5-B5A1-4BB8-90C4-4400AC66A5A8}">
      <dgm:prSet phldrT="[Text]" custT="1"/>
      <dgm:spPr/>
      <dgm:t>
        <a:bodyPr/>
        <a:lstStyle/>
        <a:p>
          <a:pPr algn="ctr"/>
          <a:r>
            <a:rPr lang="en-US" sz="4000" dirty="0">
              <a:solidFill>
                <a:schemeClr val="tx1"/>
              </a:solidFill>
              <a:latin typeface="+mj-lt"/>
            </a:rPr>
            <a:t>Sports performance</a:t>
          </a:r>
        </a:p>
      </dgm:t>
    </dgm:pt>
    <dgm:pt modelId="{9B33B2F2-2A3A-493B-AA5C-0B31E8959553}" type="parTrans" cxnId="{004F92CD-5F95-414F-9EB5-FC1D82CD1633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A5028217-9565-456F-A49C-55CA6F8656F3}" type="sibTrans" cxnId="{004F92CD-5F95-414F-9EB5-FC1D82CD1633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02286B84-86F7-4873-9D80-31F9FD269901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600" b="0" dirty="0">
              <a:solidFill>
                <a:schemeClr val="tx1"/>
              </a:solidFill>
              <a:latin typeface="+mj-lt"/>
            </a:rPr>
            <a:t>Workplace Productivity</a:t>
          </a:r>
        </a:p>
      </dgm:t>
    </dgm:pt>
    <dgm:pt modelId="{161D01A0-3C3B-4D6F-A54B-BEF70D3AB69F}" type="parTrans" cxnId="{33BC8966-DFED-47DE-926A-80278D81CB2B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9155FF79-B497-40C9-A3FE-74C8EB3555F4}" type="sibTrans" cxnId="{33BC8966-DFED-47DE-926A-80278D81CB2B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953A9FD2-65AF-4667-B7E7-73C16FB191CA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en-US" sz="3600" dirty="0">
              <a:solidFill>
                <a:schemeClr val="tx1"/>
              </a:solidFill>
              <a:latin typeface="+mj-lt"/>
            </a:rPr>
            <a:t>Safety &amp; security</a:t>
          </a:r>
        </a:p>
      </dgm:t>
    </dgm:pt>
    <dgm:pt modelId="{AD68F105-BEB0-4461-B91B-65E2841B7B2A}" type="parTrans" cxnId="{DE0AD1C5-1E7C-4D10-88A5-BEBABDA04F42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93BD446A-1DDE-4E4A-8139-1E7DDC2CC95A}" type="sibTrans" cxnId="{DE0AD1C5-1E7C-4D10-88A5-BEBABDA04F42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7066D6A0-DABE-40B7-9759-A41E7892EEEB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600" dirty="0">
              <a:solidFill>
                <a:schemeClr val="tx1"/>
              </a:solidFill>
              <a:latin typeface="+mj-lt"/>
            </a:rPr>
            <a:t>Fitness Tracking </a:t>
          </a:r>
        </a:p>
      </dgm:t>
    </dgm:pt>
    <dgm:pt modelId="{8BDBFC1E-2BC3-469F-B07E-35D4D5542D04}" type="parTrans" cxnId="{2AF57C96-6028-465F-A8DF-772E900D5262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3C255942-E577-4769-A294-F38BD6409EFC}" type="sibTrans" cxnId="{2AF57C96-6028-465F-A8DF-772E900D5262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  <a:latin typeface="+mj-lt"/>
          </a:endParaRPr>
        </a:p>
      </dgm:t>
    </dgm:pt>
    <dgm:pt modelId="{59749BA3-9A00-4C2E-AF6F-BA713CCC415C}" type="pres">
      <dgm:prSet presAssocID="{B8A0E93C-8261-4FC5-B4AE-19630F378A6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950C206-DD67-4BD2-AE7C-26F884A1A1A6}" type="pres">
      <dgm:prSet presAssocID="{46E642CB-284F-4DF1-A159-25256DA7B7D0}" presName="singleCycle" presStyleCnt="0"/>
      <dgm:spPr/>
    </dgm:pt>
    <dgm:pt modelId="{A9CECA38-DE48-4D40-A9E2-87CB6A6FD779}" type="pres">
      <dgm:prSet presAssocID="{46E642CB-284F-4DF1-A159-25256DA7B7D0}" presName="singleCenter" presStyleLbl="node1" presStyleIdx="0" presStyleCnt="6" custScaleX="150147" custScaleY="128844">
        <dgm:presLayoutVars>
          <dgm:chMax val="7"/>
          <dgm:chPref val="7"/>
        </dgm:presLayoutVars>
      </dgm:prSet>
      <dgm:spPr/>
    </dgm:pt>
    <dgm:pt modelId="{B1B1B39B-D561-45F1-A30D-1E7470705BED}" type="pres">
      <dgm:prSet presAssocID="{F6C26D7D-D764-4A4E-9688-779D3A5E1587}" presName="Name56" presStyleLbl="parChTrans1D2" presStyleIdx="0" presStyleCnt="5"/>
      <dgm:spPr/>
    </dgm:pt>
    <dgm:pt modelId="{54C56E73-6135-4E1D-B453-8B47706C4C68}" type="pres">
      <dgm:prSet presAssocID="{B5F3C07E-11EB-4D85-B63B-D2DE75F92FA7}" presName="text0" presStyleLbl="node1" presStyleIdx="1" presStyleCnt="6" custScaleX="364791">
        <dgm:presLayoutVars>
          <dgm:bulletEnabled val="1"/>
        </dgm:presLayoutVars>
      </dgm:prSet>
      <dgm:spPr/>
    </dgm:pt>
    <dgm:pt modelId="{3790150C-9786-4CF4-9336-906BEEC22F20}" type="pres">
      <dgm:prSet presAssocID="{9B33B2F2-2A3A-493B-AA5C-0B31E8959553}" presName="Name56" presStyleLbl="parChTrans1D2" presStyleIdx="1" presStyleCnt="5"/>
      <dgm:spPr/>
    </dgm:pt>
    <dgm:pt modelId="{8ED86593-2BB5-41F9-A811-21D3F4A8E91A}" type="pres">
      <dgm:prSet presAssocID="{74470CB5-B5A1-4BB8-90C4-4400AC66A5A8}" presName="text0" presStyleLbl="node1" presStyleIdx="2" presStyleCnt="6" custScaleX="427078" custRadScaleRad="192656" custRadScaleInc="14451">
        <dgm:presLayoutVars>
          <dgm:bulletEnabled val="1"/>
        </dgm:presLayoutVars>
      </dgm:prSet>
      <dgm:spPr/>
    </dgm:pt>
    <dgm:pt modelId="{0E6E01D7-C4BF-4778-8C39-8EAEA54D32E4}" type="pres">
      <dgm:prSet presAssocID="{161D01A0-3C3B-4D6F-A54B-BEF70D3AB69F}" presName="Name56" presStyleLbl="parChTrans1D2" presStyleIdx="2" presStyleCnt="5"/>
      <dgm:spPr/>
    </dgm:pt>
    <dgm:pt modelId="{7D829AF9-C833-412C-A14C-7DE769AB399C}" type="pres">
      <dgm:prSet presAssocID="{02286B84-86F7-4873-9D80-31F9FD269901}" presName="text0" presStyleLbl="node1" presStyleIdx="3" presStyleCnt="6" custScaleX="405854" custRadScaleRad="182469" custRadScaleInc="-82570">
        <dgm:presLayoutVars>
          <dgm:bulletEnabled val="1"/>
        </dgm:presLayoutVars>
      </dgm:prSet>
      <dgm:spPr/>
    </dgm:pt>
    <dgm:pt modelId="{51AACABA-5EBB-4C02-9DB3-BEADDCE89FB4}" type="pres">
      <dgm:prSet presAssocID="{AD68F105-BEB0-4461-B91B-65E2841B7B2A}" presName="Name56" presStyleLbl="parChTrans1D2" presStyleIdx="3" presStyleCnt="5"/>
      <dgm:spPr/>
    </dgm:pt>
    <dgm:pt modelId="{8FAA0FD5-40B8-4668-8DD4-BD12C8F730FE}" type="pres">
      <dgm:prSet presAssocID="{953A9FD2-65AF-4667-B7E7-73C16FB191CA}" presName="text0" presStyleLbl="node1" presStyleIdx="4" presStyleCnt="6" custScaleX="447599" custRadScaleRad="158105" custRadScaleInc="67367">
        <dgm:presLayoutVars>
          <dgm:bulletEnabled val="1"/>
        </dgm:presLayoutVars>
      </dgm:prSet>
      <dgm:spPr/>
    </dgm:pt>
    <dgm:pt modelId="{C4A0AF31-FF5B-40A3-8230-A3360A027E13}" type="pres">
      <dgm:prSet presAssocID="{8BDBFC1E-2BC3-469F-B07E-35D4D5542D04}" presName="Name56" presStyleLbl="parChTrans1D2" presStyleIdx="4" presStyleCnt="5"/>
      <dgm:spPr/>
    </dgm:pt>
    <dgm:pt modelId="{48FEA279-F001-438F-8883-C78ECE465AFC}" type="pres">
      <dgm:prSet presAssocID="{7066D6A0-DABE-40B7-9759-A41E7892EEEB}" presName="text0" presStyleLbl="node1" presStyleIdx="5" presStyleCnt="6" custScaleX="281516" custRadScaleRad="186550" custRadScaleInc="-12684">
        <dgm:presLayoutVars>
          <dgm:bulletEnabled val="1"/>
        </dgm:presLayoutVars>
      </dgm:prSet>
      <dgm:spPr/>
    </dgm:pt>
  </dgm:ptLst>
  <dgm:cxnLst>
    <dgm:cxn modelId="{17314106-9F7A-4215-9F84-B93A44060269}" srcId="{46E642CB-284F-4DF1-A159-25256DA7B7D0}" destId="{B5F3C07E-11EB-4D85-B63B-D2DE75F92FA7}" srcOrd="0" destOrd="0" parTransId="{F6C26D7D-D764-4A4E-9688-779D3A5E1587}" sibTransId="{3654A7D8-C37F-48D5-8C8F-0B422F56CC9B}"/>
    <dgm:cxn modelId="{89188032-176E-4625-853A-0384AA06C5CA}" srcId="{B8A0E93C-8261-4FC5-B4AE-19630F378A61}" destId="{46E642CB-284F-4DF1-A159-25256DA7B7D0}" srcOrd="0" destOrd="0" parTransId="{B00A078C-BD4D-4643-A6F9-817A1D9B667D}" sibTransId="{9C6D1BC1-CA8C-49AE-8C4F-B198547EF10E}"/>
    <dgm:cxn modelId="{7B184136-9C7F-40AC-8ACD-E20FE7AA6909}" type="presOf" srcId="{9B33B2F2-2A3A-493B-AA5C-0B31E8959553}" destId="{3790150C-9786-4CF4-9336-906BEEC22F20}" srcOrd="0" destOrd="0" presId="urn:microsoft.com/office/officeart/2008/layout/RadialCluster"/>
    <dgm:cxn modelId="{33BC8966-DFED-47DE-926A-80278D81CB2B}" srcId="{46E642CB-284F-4DF1-A159-25256DA7B7D0}" destId="{02286B84-86F7-4873-9D80-31F9FD269901}" srcOrd="2" destOrd="0" parTransId="{161D01A0-3C3B-4D6F-A54B-BEF70D3AB69F}" sibTransId="{9155FF79-B497-40C9-A3FE-74C8EB3555F4}"/>
    <dgm:cxn modelId="{3B68F44B-E272-46CF-BF4A-2AB9AB74C907}" type="presOf" srcId="{161D01A0-3C3B-4D6F-A54B-BEF70D3AB69F}" destId="{0E6E01D7-C4BF-4778-8C39-8EAEA54D32E4}" srcOrd="0" destOrd="0" presId="urn:microsoft.com/office/officeart/2008/layout/RadialCluster"/>
    <dgm:cxn modelId="{E3DEC06F-4ECC-48CA-AE54-791E0DF7A8DE}" type="presOf" srcId="{74470CB5-B5A1-4BB8-90C4-4400AC66A5A8}" destId="{8ED86593-2BB5-41F9-A811-21D3F4A8E91A}" srcOrd="0" destOrd="0" presId="urn:microsoft.com/office/officeart/2008/layout/RadialCluster"/>
    <dgm:cxn modelId="{CCE2EE53-B863-4985-B2AF-48D7C44B7DBB}" type="presOf" srcId="{7066D6A0-DABE-40B7-9759-A41E7892EEEB}" destId="{48FEA279-F001-438F-8883-C78ECE465AFC}" srcOrd="0" destOrd="0" presId="urn:microsoft.com/office/officeart/2008/layout/RadialCluster"/>
    <dgm:cxn modelId="{18173984-2CF2-4C49-971E-C8A785771EE2}" type="presOf" srcId="{02286B84-86F7-4873-9D80-31F9FD269901}" destId="{7D829AF9-C833-412C-A14C-7DE769AB399C}" srcOrd="0" destOrd="0" presId="urn:microsoft.com/office/officeart/2008/layout/RadialCluster"/>
    <dgm:cxn modelId="{2AF57C96-6028-465F-A8DF-772E900D5262}" srcId="{46E642CB-284F-4DF1-A159-25256DA7B7D0}" destId="{7066D6A0-DABE-40B7-9759-A41E7892EEEB}" srcOrd="4" destOrd="0" parTransId="{8BDBFC1E-2BC3-469F-B07E-35D4D5542D04}" sibTransId="{3C255942-E577-4769-A294-F38BD6409EFC}"/>
    <dgm:cxn modelId="{F8A6ABB1-D9A3-48D3-A92D-68529CAF0B09}" type="presOf" srcId="{8BDBFC1E-2BC3-469F-B07E-35D4D5542D04}" destId="{C4A0AF31-FF5B-40A3-8230-A3360A027E13}" srcOrd="0" destOrd="0" presId="urn:microsoft.com/office/officeart/2008/layout/RadialCluster"/>
    <dgm:cxn modelId="{AE346FC2-2C9E-4D1A-A553-2BAC347F85C7}" type="presOf" srcId="{F6C26D7D-D764-4A4E-9688-779D3A5E1587}" destId="{B1B1B39B-D561-45F1-A30D-1E7470705BED}" srcOrd="0" destOrd="0" presId="urn:microsoft.com/office/officeart/2008/layout/RadialCluster"/>
    <dgm:cxn modelId="{DE0AD1C5-1E7C-4D10-88A5-BEBABDA04F42}" srcId="{46E642CB-284F-4DF1-A159-25256DA7B7D0}" destId="{953A9FD2-65AF-4667-B7E7-73C16FB191CA}" srcOrd="3" destOrd="0" parTransId="{AD68F105-BEB0-4461-B91B-65E2841B7B2A}" sibTransId="{93BD446A-1DDE-4E4A-8139-1E7DDC2CC95A}"/>
    <dgm:cxn modelId="{A4225CC7-8668-4B35-B53B-07444C44939C}" type="presOf" srcId="{46E642CB-284F-4DF1-A159-25256DA7B7D0}" destId="{A9CECA38-DE48-4D40-A9E2-87CB6A6FD779}" srcOrd="0" destOrd="0" presId="urn:microsoft.com/office/officeart/2008/layout/RadialCluster"/>
    <dgm:cxn modelId="{847619CB-3D14-4112-916D-6B57850AD8AE}" type="presOf" srcId="{AD68F105-BEB0-4461-B91B-65E2841B7B2A}" destId="{51AACABA-5EBB-4C02-9DB3-BEADDCE89FB4}" srcOrd="0" destOrd="0" presId="urn:microsoft.com/office/officeart/2008/layout/RadialCluster"/>
    <dgm:cxn modelId="{004F92CD-5F95-414F-9EB5-FC1D82CD1633}" srcId="{46E642CB-284F-4DF1-A159-25256DA7B7D0}" destId="{74470CB5-B5A1-4BB8-90C4-4400AC66A5A8}" srcOrd="1" destOrd="0" parTransId="{9B33B2F2-2A3A-493B-AA5C-0B31E8959553}" sibTransId="{A5028217-9565-456F-A49C-55CA6F8656F3}"/>
    <dgm:cxn modelId="{40E9ACDF-F6C4-478B-8C84-EDD37B79D7B4}" type="presOf" srcId="{953A9FD2-65AF-4667-B7E7-73C16FB191CA}" destId="{8FAA0FD5-40B8-4668-8DD4-BD12C8F730FE}" srcOrd="0" destOrd="0" presId="urn:microsoft.com/office/officeart/2008/layout/RadialCluster"/>
    <dgm:cxn modelId="{835B62E2-6454-43B1-A8A0-755034B1BB85}" type="presOf" srcId="{B5F3C07E-11EB-4D85-B63B-D2DE75F92FA7}" destId="{54C56E73-6135-4E1D-B453-8B47706C4C68}" srcOrd="0" destOrd="0" presId="urn:microsoft.com/office/officeart/2008/layout/RadialCluster"/>
    <dgm:cxn modelId="{5400A1F8-1158-4B9D-A76E-F946DD4722CC}" type="presOf" srcId="{B8A0E93C-8261-4FC5-B4AE-19630F378A61}" destId="{59749BA3-9A00-4C2E-AF6F-BA713CCC415C}" srcOrd="0" destOrd="0" presId="urn:microsoft.com/office/officeart/2008/layout/RadialCluster"/>
    <dgm:cxn modelId="{BD426E9E-0531-45C8-99D6-4A55A461419C}" type="presParOf" srcId="{59749BA3-9A00-4C2E-AF6F-BA713CCC415C}" destId="{8950C206-DD67-4BD2-AE7C-26F884A1A1A6}" srcOrd="0" destOrd="0" presId="urn:microsoft.com/office/officeart/2008/layout/RadialCluster"/>
    <dgm:cxn modelId="{2EC27446-7A52-43D1-9F2B-EFD337618786}" type="presParOf" srcId="{8950C206-DD67-4BD2-AE7C-26F884A1A1A6}" destId="{A9CECA38-DE48-4D40-A9E2-87CB6A6FD779}" srcOrd="0" destOrd="0" presId="urn:microsoft.com/office/officeart/2008/layout/RadialCluster"/>
    <dgm:cxn modelId="{46FCF6AC-0EA6-4F2C-925E-CCC60743D9BC}" type="presParOf" srcId="{8950C206-DD67-4BD2-AE7C-26F884A1A1A6}" destId="{B1B1B39B-D561-45F1-A30D-1E7470705BED}" srcOrd="1" destOrd="0" presId="urn:microsoft.com/office/officeart/2008/layout/RadialCluster"/>
    <dgm:cxn modelId="{416A5360-914C-4B96-AB6B-5EB30D057E1D}" type="presParOf" srcId="{8950C206-DD67-4BD2-AE7C-26F884A1A1A6}" destId="{54C56E73-6135-4E1D-B453-8B47706C4C68}" srcOrd="2" destOrd="0" presId="urn:microsoft.com/office/officeart/2008/layout/RadialCluster"/>
    <dgm:cxn modelId="{37E6745F-54E0-4D8B-9749-A89CCD528EAB}" type="presParOf" srcId="{8950C206-DD67-4BD2-AE7C-26F884A1A1A6}" destId="{3790150C-9786-4CF4-9336-906BEEC22F20}" srcOrd="3" destOrd="0" presId="urn:microsoft.com/office/officeart/2008/layout/RadialCluster"/>
    <dgm:cxn modelId="{62C78769-D613-44F9-BA97-EA9F7584E8F9}" type="presParOf" srcId="{8950C206-DD67-4BD2-AE7C-26F884A1A1A6}" destId="{8ED86593-2BB5-41F9-A811-21D3F4A8E91A}" srcOrd="4" destOrd="0" presId="urn:microsoft.com/office/officeart/2008/layout/RadialCluster"/>
    <dgm:cxn modelId="{348EB278-A05B-459F-A68F-EA2C89D68211}" type="presParOf" srcId="{8950C206-DD67-4BD2-AE7C-26F884A1A1A6}" destId="{0E6E01D7-C4BF-4778-8C39-8EAEA54D32E4}" srcOrd="5" destOrd="0" presId="urn:microsoft.com/office/officeart/2008/layout/RadialCluster"/>
    <dgm:cxn modelId="{DC664F5D-F287-4B51-9816-93C87BD6C5C4}" type="presParOf" srcId="{8950C206-DD67-4BD2-AE7C-26F884A1A1A6}" destId="{7D829AF9-C833-412C-A14C-7DE769AB399C}" srcOrd="6" destOrd="0" presId="urn:microsoft.com/office/officeart/2008/layout/RadialCluster"/>
    <dgm:cxn modelId="{520180B4-DE30-41AE-AD55-1748D588BCBB}" type="presParOf" srcId="{8950C206-DD67-4BD2-AE7C-26F884A1A1A6}" destId="{51AACABA-5EBB-4C02-9DB3-BEADDCE89FB4}" srcOrd="7" destOrd="0" presId="urn:microsoft.com/office/officeart/2008/layout/RadialCluster"/>
    <dgm:cxn modelId="{3D103ADB-26AD-4212-BFD1-F566C5D0D355}" type="presParOf" srcId="{8950C206-DD67-4BD2-AE7C-26F884A1A1A6}" destId="{8FAA0FD5-40B8-4668-8DD4-BD12C8F730FE}" srcOrd="8" destOrd="0" presId="urn:microsoft.com/office/officeart/2008/layout/RadialCluster"/>
    <dgm:cxn modelId="{7212CB67-D726-4CAF-9629-A8AD8ADD6C0B}" type="presParOf" srcId="{8950C206-DD67-4BD2-AE7C-26F884A1A1A6}" destId="{C4A0AF31-FF5B-40A3-8230-A3360A027E13}" srcOrd="9" destOrd="0" presId="urn:microsoft.com/office/officeart/2008/layout/RadialCluster"/>
    <dgm:cxn modelId="{8945F145-2E91-473B-A484-2F494FBCD887}" type="presParOf" srcId="{8950C206-DD67-4BD2-AE7C-26F884A1A1A6}" destId="{48FEA279-F001-438F-8883-C78ECE465AFC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ECA38-DE48-4D40-A9E2-87CB6A6FD779}">
      <dsp:nvSpPr>
        <dsp:cNvPr id="0" name=""/>
        <dsp:cNvSpPr/>
      </dsp:nvSpPr>
      <dsp:spPr>
        <a:xfrm>
          <a:off x="3753265" y="1620958"/>
          <a:ext cx="2105181" cy="180649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+mj-lt"/>
            </a:rPr>
            <a:t>Wearable Technology</a:t>
          </a:r>
        </a:p>
      </dsp:txBody>
      <dsp:txXfrm>
        <a:off x="3841451" y="1709144"/>
        <a:ext cx="1928809" cy="1630123"/>
      </dsp:txXfrm>
    </dsp:sp>
    <dsp:sp modelId="{B1B1B39B-D561-45F1-A30D-1E7470705BED}">
      <dsp:nvSpPr>
        <dsp:cNvPr id="0" name=""/>
        <dsp:cNvSpPr/>
      </dsp:nvSpPr>
      <dsp:spPr>
        <a:xfrm rot="16200000">
          <a:off x="4511054" y="1326157"/>
          <a:ext cx="5896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9602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56E73-6135-4E1D-B453-8B47706C4C68}">
      <dsp:nvSpPr>
        <dsp:cNvPr id="0" name=""/>
        <dsp:cNvSpPr/>
      </dsp:nvSpPr>
      <dsp:spPr>
        <a:xfrm>
          <a:off x="3092444" y="91962"/>
          <a:ext cx="3426823" cy="9393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+mj-lt"/>
            </a:rPr>
            <a:t>Medical Monitoring </a:t>
          </a:r>
        </a:p>
      </dsp:txBody>
      <dsp:txXfrm>
        <a:off x="3138301" y="137819"/>
        <a:ext cx="3335109" cy="847679"/>
      </dsp:txXfrm>
    </dsp:sp>
    <dsp:sp modelId="{3790150C-9786-4CF4-9336-906BEEC22F20}">
      <dsp:nvSpPr>
        <dsp:cNvPr id="0" name=""/>
        <dsp:cNvSpPr/>
      </dsp:nvSpPr>
      <dsp:spPr>
        <a:xfrm rot="20773558">
          <a:off x="5851816" y="2211279"/>
          <a:ext cx="4610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092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86593-2BB5-41F9-A811-21D3F4A8E91A}">
      <dsp:nvSpPr>
        <dsp:cNvPr id="0" name=""/>
        <dsp:cNvSpPr/>
      </dsp:nvSpPr>
      <dsp:spPr>
        <a:xfrm>
          <a:off x="6216318" y="1216994"/>
          <a:ext cx="4011943" cy="9393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  <a:latin typeface="+mj-lt"/>
            </a:rPr>
            <a:t>Sports performance</a:t>
          </a:r>
        </a:p>
      </dsp:txBody>
      <dsp:txXfrm>
        <a:off x="6262175" y="1262851"/>
        <a:ext cx="3920229" cy="847679"/>
      </dsp:txXfrm>
    </dsp:sp>
    <dsp:sp modelId="{0E6E01D7-C4BF-4778-8C39-8EAEA54D32E4}">
      <dsp:nvSpPr>
        <dsp:cNvPr id="0" name=""/>
        <dsp:cNvSpPr/>
      </dsp:nvSpPr>
      <dsp:spPr>
        <a:xfrm rot="1456488">
          <a:off x="5801689" y="3262817"/>
          <a:ext cx="1283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3857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29AF9-C833-412C-A14C-7DE769AB399C}">
      <dsp:nvSpPr>
        <dsp:cNvPr id="0" name=""/>
        <dsp:cNvSpPr/>
      </dsp:nvSpPr>
      <dsp:spPr>
        <a:xfrm>
          <a:off x="6163991" y="3526723"/>
          <a:ext cx="3812566" cy="93939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solidFill>
                <a:schemeClr val="tx1"/>
              </a:solidFill>
              <a:latin typeface="+mj-lt"/>
            </a:rPr>
            <a:t>Workplace Productivity</a:t>
          </a:r>
        </a:p>
      </dsp:txBody>
      <dsp:txXfrm>
        <a:off x="6209848" y="3572580"/>
        <a:ext cx="3720852" cy="847679"/>
      </dsp:txXfrm>
    </dsp:sp>
    <dsp:sp modelId="{51AACABA-5EBB-4C02-9DB3-BEADDCE89FB4}">
      <dsp:nvSpPr>
        <dsp:cNvPr id="0" name=""/>
        <dsp:cNvSpPr/>
      </dsp:nvSpPr>
      <dsp:spPr>
        <a:xfrm rot="9015127">
          <a:off x="2871552" y="3359936"/>
          <a:ext cx="9439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3908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A0FD5-40B8-4668-8DD4-BD12C8F730FE}">
      <dsp:nvSpPr>
        <dsp:cNvPr id="0" name=""/>
        <dsp:cNvSpPr/>
      </dsp:nvSpPr>
      <dsp:spPr>
        <a:xfrm>
          <a:off x="9519" y="3594112"/>
          <a:ext cx="4204716" cy="939393"/>
        </a:xfrm>
        <a:prstGeom prst="roundRec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+mj-lt"/>
            </a:rPr>
            <a:t>Safety &amp; security</a:t>
          </a:r>
        </a:p>
      </dsp:txBody>
      <dsp:txXfrm>
        <a:off x="55376" y="3639969"/>
        <a:ext cx="4113002" cy="847679"/>
      </dsp:txXfrm>
    </dsp:sp>
    <dsp:sp modelId="{C4A0AF31-FF5B-40A3-8230-A3360A027E13}">
      <dsp:nvSpPr>
        <dsp:cNvPr id="0" name=""/>
        <dsp:cNvSpPr/>
      </dsp:nvSpPr>
      <dsp:spPr>
        <a:xfrm rot="11623259">
          <a:off x="2628258" y="2131850"/>
          <a:ext cx="11412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1291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EA279-F001-438F-8883-C78ECE465AFC}">
      <dsp:nvSpPr>
        <dsp:cNvPr id="0" name=""/>
        <dsp:cNvSpPr/>
      </dsp:nvSpPr>
      <dsp:spPr>
        <a:xfrm>
          <a:off x="0" y="1203951"/>
          <a:ext cx="2644543" cy="93939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+mj-lt"/>
            </a:rPr>
            <a:t>Fitness Tracking </a:t>
          </a:r>
        </a:p>
      </dsp:txBody>
      <dsp:txXfrm>
        <a:off x="45857" y="1249808"/>
        <a:ext cx="2552829" cy="847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4A7C92E-C59A-448E-AD86-EE65080189D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CCE9-1BE2-4DDF-BEEA-736A7AC57D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12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92E-C59A-448E-AD86-EE65080189D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CCE9-1BE2-4DDF-BEEA-736A7AC5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1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92E-C59A-448E-AD86-EE65080189D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CCE9-1BE2-4DDF-BEEA-736A7AC57DF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19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92E-C59A-448E-AD86-EE65080189D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CCE9-1BE2-4DDF-BEEA-736A7AC5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2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92E-C59A-448E-AD86-EE65080189D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CCE9-1BE2-4DDF-BEEA-736A7AC57D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79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92E-C59A-448E-AD86-EE65080189D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CCE9-1BE2-4DDF-BEEA-736A7AC5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7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92E-C59A-448E-AD86-EE65080189D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CCE9-1BE2-4DDF-BEEA-736A7AC5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92E-C59A-448E-AD86-EE65080189D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CCE9-1BE2-4DDF-BEEA-736A7AC5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4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92E-C59A-448E-AD86-EE65080189D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CCE9-1BE2-4DDF-BEEA-736A7AC5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92E-C59A-448E-AD86-EE65080189D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CCE9-1BE2-4DDF-BEEA-736A7AC5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2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C92E-C59A-448E-AD86-EE65080189D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CCE9-1BE2-4DDF-BEEA-736A7AC57D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21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4A7C92E-C59A-448E-AD86-EE65080189D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DD8CCE9-1BE2-4DDF-BEEA-736A7AC57DF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90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9E190-D7BA-4B6C-D839-67C6C38F3D3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29313" y="2390308"/>
            <a:ext cx="7772400" cy="134078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000" b="1" cap="none" dirty="0"/>
              <a:t>GOLOMB RICE CODER-BASED HYBRID  ECG COMPRESSION SYSTEM</a:t>
            </a:r>
            <a:br>
              <a:rPr lang="en-IN" sz="4000" b="1" cap="none" dirty="0"/>
            </a:br>
            <a:br>
              <a:rPr lang="en-US" sz="5400" b="1" cap="none" dirty="0"/>
            </a:br>
            <a:r>
              <a:rPr lang="en-US" sz="3100" dirty="0"/>
              <a:t>sciforum-077905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097C1-F73D-2B65-B6C4-630C869EC36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24538" y="4011677"/>
            <a:ext cx="4098357" cy="1753414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IN" sz="2600" b="1" cap="none" dirty="0"/>
              <a:t>*SACHIN HIMALYAN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School of VLSI Design &amp; Embedded System, National Institute of Technology Kurukshetra, Kurukshetra Haryana 136119; himayan22@gmail.com</a:t>
            </a:r>
            <a:endParaRPr lang="en-IN" sz="2000" b="1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3DFE1-5B79-D260-19C5-9956ED2FF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" b="61757"/>
          <a:stretch/>
        </p:blipFill>
        <p:spPr>
          <a:xfrm>
            <a:off x="0" y="3302"/>
            <a:ext cx="12192000" cy="189534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3AD8173-665C-0E71-2ED7-FB2C4152AFF8}"/>
              </a:ext>
            </a:extLst>
          </p:cNvPr>
          <p:cNvSpPr txBox="1">
            <a:spLocks/>
          </p:cNvSpPr>
          <p:nvPr/>
        </p:nvSpPr>
        <p:spPr>
          <a:xfrm>
            <a:off x="6442510" y="4011677"/>
            <a:ext cx="3769895" cy="1895347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IN" sz="2100" b="1" dirty="0"/>
              <a:t>VRINDA GUPTA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Department of ECE, National Institute of Technology Kurukshetra, Kurukshetra Haryana 136119; vrindag16@gmail.com</a:t>
            </a:r>
            <a:endParaRPr lang="en-IN" sz="16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8BEF6-A82A-7878-0666-B1B3AA764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3"/>
          <a:stretch/>
        </p:blipFill>
        <p:spPr>
          <a:xfrm>
            <a:off x="0" y="5843651"/>
            <a:ext cx="12192000" cy="1014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A69E65-69A2-735E-E9EA-BEC3520BA36A}"/>
              </a:ext>
            </a:extLst>
          </p:cNvPr>
          <p:cNvSpPr txBox="1"/>
          <p:nvPr/>
        </p:nvSpPr>
        <p:spPr>
          <a:xfrm>
            <a:off x="0" y="6488668"/>
            <a:ext cx="299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*Corresponding Author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7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B805-48E1-0869-6011-F78ECF962E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15915" y="114150"/>
            <a:ext cx="6160169" cy="1498600"/>
          </a:xfrm>
        </p:spPr>
        <p:txBody>
          <a:bodyPr/>
          <a:lstStyle/>
          <a:p>
            <a:r>
              <a:rPr lang="en-IN" dirty="0"/>
              <a:t>GOLOMB RICE CODING (GRC)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73B6D-0A82-EEE4-FAD4-255CB9218D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6509" y="1579475"/>
            <a:ext cx="11845491" cy="4264176"/>
          </a:xfrm>
        </p:spPr>
        <p:txBody>
          <a:bodyPr>
            <a:normAutofit fontScale="77500" lnSpcReduction="20000"/>
          </a:bodyPr>
          <a:lstStyle/>
          <a:p>
            <a:pPr marL="404813" indent="-404813">
              <a:buFont typeface="Wingdings" panose="05000000000000000000" pitchFamily="2" charset="2"/>
              <a:buChar char="Ø"/>
            </a:pPr>
            <a:r>
              <a:rPr lang="en-US" sz="2800" dirty="0"/>
              <a:t>The Golomb-Rice encoder performs the encoding of the ECG values</a:t>
            </a:r>
          </a:p>
          <a:p>
            <a:pPr marL="0" indent="0">
              <a:buNone/>
            </a:pPr>
            <a:endParaRPr lang="en-US" sz="2800" dirty="0"/>
          </a:p>
          <a:p>
            <a:pPr marL="404813" indent="-404813">
              <a:buFont typeface="Wingdings" panose="05000000000000000000" pitchFamily="2" charset="2"/>
              <a:buChar char="Ø"/>
            </a:pPr>
            <a:r>
              <a:rPr lang="en-US" sz="2800" dirty="0"/>
              <a:t>GRC is a lossless compression algorithm that uses variable length codes depending on the frequency of the samples</a:t>
            </a:r>
          </a:p>
          <a:p>
            <a:pPr marL="0" indent="0">
              <a:buNone/>
            </a:pPr>
            <a:endParaRPr lang="en-US" sz="2800" dirty="0"/>
          </a:p>
          <a:p>
            <a:pPr marL="404813" indent="-404813">
              <a:buFont typeface="Wingdings" panose="05000000000000000000" pitchFamily="2" charset="2"/>
              <a:buChar char="Ø"/>
            </a:pPr>
            <a:r>
              <a:rPr lang="en-US" sz="2800" dirty="0"/>
              <a:t>In GRC, the sample values are segregated into two parts upon parameter division, i.e., quotient and remainder</a:t>
            </a:r>
          </a:p>
          <a:p>
            <a:pPr marL="0" indent="0">
              <a:buNone/>
            </a:pPr>
            <a:endParaRPr lang="en-US" sz="2800" dirty="0"/>
          </a:p>
          <a:p>
            <a:pPr marL="404813" indent="-404813">
              <a:buFont typeface="Wingdings" panose="05000000000000000000" pitchFamily="2" charset="2"/>
              <a:buChar char="Ø"/>
            </a:pPr>
            <a:r>
              <a:rPr lang="en-US" sz="2800" dirty="0"/>
              <a:t>Quotients are coded in a unary scheme</a:t>
            </a:r>
          </a:p>
          <a:p>
            <a:pPr marL="0" indent="0">
              <a:buNone/>
            </a:pPr>
            <a:endParaRPr lang="en-US" sz="2800" dirty="0"/>
          </a:p>
          <a:p>
            <a:pPr marL="404813" indent="-404813">
              <a:buFont typeface="Wingdings" panose="05000000000000000000" pitchFamily="2" charset="2"/>
              <a:buChar char="Ø"/>
            </a:pPr>
            <a:r>
              <a:rPr lang="en-US" sz="2800" dirty="0"/>
              <a:t>The remainder is coded in conventional binary format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B19AC-2D64-652F-90E8-1C0F7BE4CE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3"/>
          <a:stretch/>
        </p:blipFill>
        <p:spPr>
          <a:xfrm>
            <a:off x="0" y="5843651"/>
            <a:ext cx="12192000" cy="1014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78B2D-01E0-4E4A-A16A-43BB920B5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6148" r="85035" b="63594"/>
          <a:stretch/>
        </p:blipFill>
        <p:spPr>
          <a:xfrm>
            <a:off x="109728" y="6045394"/>
            <a:ext cx="866274" cy="8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2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3B80-6E93-E482-4961-E9AD7CA20E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377" y="133169"/>
            <a:ext cx="9720263" cy="929045"/>
          </a:xfrm>
        </p:spPr>
        <p:txBody>
          <a:bodyPr/>
          <a:lstStyle/>
          <a:p>
            <a:r>
              <a:rPr lang="en-IN" dirty="0"/>
              <a:t>DATA PACKAGING 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871B48-0EA7-025D-B3CC-21D30D6CD0C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87483566"/>
              </p:ext>
            </p:extLst>
          </p:nvPr>
        </p:nvGraphicFramePr>
        <p:xfrm>
          <a:off x="228551" y="1074245"/>
          <a:ext cx="11501367" cy="229632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46715">
                  <a:extLst>
                    <a:ext uri="{9D8B030D-6E8A-4147-A177-3AD203B41FA5}">
                      <a16:colId xmlns:a16="http://schemas.microsoft.com/office/drawing/2014/main" val="523736048"/>
                    </a:ext>
                  </a:extLst>
                </a:gridCol>
                <a:gridCol w="2117558">
                  <a:extLst>
                    <a:ext uri="{9D8B030D-6E8A-4147-A177-3AD203B41FA5}">
                      <a16:colId xmlns:a16="http://schemas.microsoft.com/office/drawing/2014/main" val="1359207769"/>
                    </a:ext>
                  </a:extLst>
                </a:gridCol>
                <a:gridCol w="2618072">
                  <a:extLst>
                    <a:ext uri="{9D8B030D-6E8A-4147-A177-3AD203B41FA5}">
                      <a16:colId xmlns:a16="http://schemas.microsoft.com/office/drawing/2014/main" val="291724937"/>
                    </a:ext>
                  </a:extLst>
                </a:gridCol>
                <a:gridCol w="5419022">
                  <a:extLst>
                    <a:ext uri="{9D8B030D-6E8A-4147-A177-3AD203B41FA5}">
                      <a16:colId xmlns:a16="http://schemas.microsoft.com/office/drawing/2014/main" val="2077844151"/>
                    </a:ext>
                  </a:extLst>
                </a:gridCol>
              </a:tblGrid>
              <a:tr h="648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Sequence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Block Number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Number of Bits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 anchor="ctr"/>
                </a:tc>
                <a:extLst>
                  <a:ext uri="{0D108BD9-81ED-4DB2-BD59-A6C34878D82A}">
                    <a16:rowId xmlns:a16="http://schemas.microsoft.com/office/drawing/2014/main" val="3286056122"/>
                  </a:ext>
                </a:extLst>
              </a:tr>
              <a:tr h="314115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effectLst/>
                        <a:latin typeface="LM Roman 10" panose="00000500000000000000" pitchFamily="50" charset="0"/>
                        <a:ea typeface="Calibri" panose="020F0502020204030204" pitchFamily="34" charset="0"/>
                        <a:cs typeface="CMU Serif" panose="02000603000000000000" pitchFamily="2" charset="0"/>
                      </a:endParaRPr>
                    </a:p>
                  </a:txBody>
                  <a:tcPr marL="96989" marR="96989" marT="48494" marB="4849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First value of ECG sample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/>
                </a:tc>
                <a:extLst>
                  <a:ext uri="{0D108BD9-81ED-4DB2-BD59-A6C34878D82A}">
                    <a16:rowId xmlns:a16="http://schemas.microsoft.com/office/drawing/2014/main" val="2573457419"/>
                  </a:ext>
                </a:extLst>
              </a:tr>
              <a:tr h="314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First value of the difference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/>
                </a:tc>
                <a:extLst>
                  <a:ext uri="{0D108BD9-81ED-4DB2-BD59-A6C34878D82A}">
                    <a16:rowId xmlns:a16="http://schemas.microsoft.com/office/drawing/2014/main" val="3321934869"/>
                  </a:ext>
                </a:extLst>
              </a:tr>
              <a:tr h="329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Divisor marker (also indicates zero run length)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/>
                </a:tc>
                <a:extLst>
                  <a:ext uri="{0D108BD9-81ED-4DB2-BD59-A6C34878D82A}">
                    <a16:rowId xmlns:a16="http://schemas.microsoft.com/office/drawing/2014/main" val="2257353620"/>
                  </a:ext>
                </a:extLst>
              </a:tr>
              <a:tr h="314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Variable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Quotient values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/>
                </a:tc>
                <a:extLst>
                  <a:ext uri="{0D108BD9-81ED-4DB2-BD59-A6C34878D82A}">
                    <a16:rowId xmlns:a16="http://schemas.microsoft.com/office/drawing/2014/main" val="3909280673"/>
                  </a:ext>
                </a:extLst>
              </a:tr>
              <a:tr h="314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Remainder values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42" marR="72742" marT="0" marB="0"/>
                </a:tc>
                <a:extLst>
                  <a:ext uri="{0D108BD9-81ED-4DB2-BD59-A6C34878D82A}">
                    <a16:rowId xmlns:a16="http://schemas.microsoft.com/office/drawing/2014/main" val="2640453092"/>
                  </a:ext>
                </a:extLst>
              </a:tr>
            </a:tbl>
          </a:graphicData>
        </a:graphic>
      </p:graphicFrame>
      <p:cxnSp>
        <p:nvCxnSpPr>
          <p:cNvPr id="7" name="AutoShape 101">
            <a:extLst>
              <a:ext uri="{FF2B5EF4-FFF2-40B4-BE49-F238E27FC236}">
                <a16:creationId xmlns:a16="http://schemas.microsoft.com/office/drawing/2014/main" id="{BEC6CB84-22A9-6689-2B5D-21601282EE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0123" y="1873375"/>
            <a:ext cx="0" cy="1411245"/>
          </a:xfrm>
          <a:prstGeom prst="straightConnector1">
            <a:avLst/>
          </a:prstGeom>
          <a:noFill/>
          <a:ln w="31750">
            <a:solidFill>
              <a:schemeClr val="dk1">
                <a:lumMod val="100000"/>
                <a:lumOff val="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2394783-BB7C-6A50-05E8-39E66A34F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808222"/>
              </p:ext>
            </p:extLst>
          </p:nvPr>
        </p:nvGraphicFramePr>
        <p:xfrm>
          <a:off x="3032380" y="3700984"/>
          <a:ext cx="5245743" cy="181225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57150">
                  <a:extLst>
                    <a:ext uri="{9D8B030D-6E8A-4147-A177-3AD203B41FA5}">
                      <a16:colId xmlns:a16="http://schemas.microsoft.com/office/drawing/2014/main" val="483821215"/>
                    </a:ext>
                  </a:extLst>
                </a:gridCol>
                <a:gridCol w="3788593">
                  <a:extLst>
                    <a:ext uri="{9D8B030D-6E8A-4147-A177-3AD203B41FA5}">
                      <a16:colId xmlns:a16="http://schemas.microsoft.com/office/drawing/2014/main" val="2837000566"/>
                    </a:ext>
                  </a:extLst>
                </a:gridCol>
              </a:tblGrid>
              <a:tr h="354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Marker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6180464"/>
                  </a:ext>
                </a:extLst>
              </a:tr>
              <a:tr h="354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Quotient values equal zero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3651366"/>
                  </a:ext>
                </a:extLst>
              </a:tr>
              <a:tr h="354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001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k = 3, division parameter = 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6549981"/>
                  </a:ext>
                </a:extLst>
              </a:tr>
              <a:tr h="354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010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k = 4, division parameter = 16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8487080"/>
                  </a:ext>
                </a:extLst>
              </a:tr>
              <a:tr h="354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011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k = 5, division parameter = 32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570079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B6DDC8A-CA21-4E83-AD5F-BBA4B9D2BE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3"/>
          <a:stretch/>
        </p:blipFill>
        <p:spPr>
          <a:xfrm>
            <a:off x="0" y="5843651"/>
            <a:ext cx="12192000" cy="1014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B6A0-78F9-346F-63EF-0AF473A90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6148" r="85035" b="63594"/>
          <a:stretch/>
        </p:blipFill>
        <p:spPr>
          <a:xfrm>
            <a:off x="109728" y="6045394"/>
            <a:ext cx="866274" cy="8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2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D6B741-0185-D606-26FE-14D166855D04}"/>
              </a:ext>
            </a:extLst>
          </p:cNvPr>
          <p:cNvGrpSpPr/>
          <p:nvPr/>
        </p:nvGrpSpPr>
        <p:grpSpPr>
          <a:xfrm>
            <a:off x="4380910" y="311590"/>
            <a:ext cx="7020026" cy="6546410"/>
            <a:chOff x="1" y="0"/>
            <a:chExt cx="6077243" cy="57466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D61D59-464E-2964-31D6-EEDC19C0FFFF}"/>
                </a:ext>
              </a:extLst>
            </p:cNvPr>
            <p:cNvGrpSpPr/>
            <p:nvPr/>
          </p:nvGrpSpPr>
          <p:grpSpPr>
            <a:xfrm>
              <a:off x="1" y="0"/>
              <a:ext cx="5922800" cy="5172150"/>
              <a:chOff x="1" y="0"/>
              <a:chExt cx="5922800" cy="517215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D18654D-86F0-72AC-8CD6-162EFF0E4C1A}"/>
                  </a:ext>
                </a:extLst>
              </p:cNvPr>
              <p:cNvGrpSpPr/>
              <p:nvPr/>
            </p:nvGrpSpPr>
            <p:grpSpPr>
              <a:xfrm>
                <a:off x="1" y="1048040"/>
                <a:ext cx="3105149" cy="4121153"/>
                <a:chOff x="1" y="-2"/>
                <a:chExt cx="3105638" cy="4121639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0A02322B-7BF8-EA70-9123-4B759DBFFDAE}"/>
                    </a:ext>
                  </a:extLst>
                </p:cNvPr>
                <p:cNvGrpSpPr/>
                <p:nvPr/>
              </p:nvGrpSpPr>
              <p:grpSpPr>
                <a:xfrm rot="5400000">
                  <a:off x="215582" y="547982"/>
                  <a:ext cx="1852931" cy="2284094"/>
                  <a:chOff x="807858" y="-238057"/>
                  <a:chExt cx="3894498" cy="3363685"/>
                </a:xfrm>
              </p:grpSpPr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1ABBB47F-ED6D-5E2F-C2FD-D840E5D93322}"/>
                      </a:ext>
                    </a:extLst>
                  </p:cNvPr>
                  <p:cNvGrpSpPr/>
                  <p:nvPr/>
                </p:nvGrpSpPr>
                <p:grpSpPr>
                  <a:xfrm>
                    <a:off x="807858" y="0"/>
                    <a:ext cx="3247772" cy="2093002"/>
                    <a:chOff x="807858" y="0"/>
                    <a:chExt cx="3247772" cy="2093002"/>
                  </a:xfrm>
                </p:grpSpPr>
                <p:grpSp>
                  <p:nvGrpSpPr>
                    <p:cNvPr id="138" name="Group 137">
                      <a:extLst>
                        <a:ext uri="{FF2B5EF4-FFF2-40B4-BE49-F238E27FC236}">
                          <a16:creationId xmlns:a16="http://schemas.microsoft.com/office/drawing/2014/main" id="{1B2664D2-DB52-EDB5-5BF4-3C597BB26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7858" y="0"/>
                      <a:ext cx="3247772" cy="2093002"/>
                      <a:chOff x="-50271" y="0"/>
                      <a:chExt cx="3247772" cy="2093002"/>
                    </a:xfrm>
                  </p:grpSpPr>
                  <p:cxnSp>
                    <p:nvCxnSpPr>
                      <p:cNvPr id="141" name="Straight Arrow Connector 140">
                        <a:extLst>
                          <a:ext uri="{FF2B5EF4-FFF2-40B4-BE49-F238E27FC236}">
                            <a16:creationId xmlns:a16="http://schemas.microsoft.com/office/drawing/2014/main" id="{29C88256-4491-7222-14F6-C155C319B71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17452" y="292344"/>
                        <a:ext cx="815926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</p:cxnSp>
                  <p:sp>
                    <p:nvSpPr>
                      <p:cNvPr id="142" name="Trapezoid 141">
                        <a:extLst>
                          <a:ext uri="{FF2B5EF4-FFF2-40B4-BE49-F238E27FC236}">
                            <a16:creationId xmlns:a16="http://schemas.microsoft.com/office/drawing/2014/main" id="{9BDAE7F6-2C38-A6B1-B599-74B26D7B206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124075" y="548640"/>
                        <a:ext cx="1622066" cy="524786"/>
                      </a:xfrm>
                      <a:prstGeom prst="trapezoid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algn="ct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IN" sz="800">
                            <a:effectLst/>
                            <a:latin typeface="LM Roman 10" panose="00000500000000000000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MUX</a:t>
                        </a:r>
                        <a:endParaRPr lang="en-US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43" name="Oval 142">
                        <a:extLst>
                          <a:ext uri="{FF2B5EF4-FFF2-40B4-BE49-F238E27FC236}">
                            <a16:creationId xmlns:a16="http://schemas.microsoft.com/office/drawing/2014/main" id="{92A3A000-7A8F-B0AB-42FE-717003F37C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33379" y="96568"/>
                        <a:ext cx="381664" cy="381664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" name="Isosceles Triangle 143">
                        <a:extLst>
                          <a:ext uri="{FF2B5EF4-FFF2-40B4-BE49-F238E27FC236}">
                            <a16:creationId xmlns:a16="http://schemas.microsoft.com/office/drawing/2014/main" id="{A7D40C7B-9B57-9E5E-343E-C3E9A091512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7538" y="209110"/>
                        <a:ext cx="222304" cy="186375"/>
                      </a:xfrm>
                      <a:prstGeom prst="triangl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5" name="Oval 144">
                        <a:extLst>
                          <a:ext uri="{FF2B5EF4-FFF2-40B4-BE49-F238E27FC236}">
                            <a16:creationId xmlns:a16="http://schemas.microsoft.com/office/drawing/2014/main" id="{5E019011-323B-61C4-65A4-7FD2FAF63C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1520" y="279448"/>
                        <a:ext cx="47625" cy="47625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cxnSp>
                    <p:nvCxnSpPr>
                      <p:cNvPr id="146" name="Straight Arrow Connector 145">
                        <a:extLst>
                          <a:ext uri="{FF2B5EF4-FFF2-40B4-BE49-F238E27FC236}">
                            <a16:creationId xmlns:a16="http://schemas.microsoft.com/office/drawing/2014/main" id="{6F8DA102-0E67-730A-3BCC-8CF0BDD3B89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715086" y="479327"/>
                        <a:ext cx="0" cy="370987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</p:cxnSp>
                  <p:cxnSp>
                    <p:nvCxnSpPr>
                      <p:cNvPr id="147" name="Straight Arrow Connector 146">
                        <a:extLst>
                          <a:ext uri="{FF2B5EF4-FFF2-40B4-BE49-F238E27FC236}">
                            <a16:creationId xmlns:a16="http://schemas.microsoft.com/office/drawing/2014/main" id="{D07A466C-3A98-1FB1-6E81-C51B63A29025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200000">
                        <a:off x="246816" y="-4742"/>
                        <a:ext cx="1173" cy="595347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</p:cxnSp>
                  <p:cxnSp>
                    <p:nvCxnSpPr>
                      <p:cNvPr id="148" name="Straight Arrow Connector 147">
                        <a:extLst>
                          <a:ext uri="{FF2B5EF4-FFF2-40B4-BE49-F238E27FC236}">
                            <a16:creationId xmlns:a16="http://schemas.microsoft.com/office/drawing/2014/main" id="{E31E9695-67F6-9A4F-D839-F1B05ECF0DC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913206" y="271242"/>
                        <a:ext cx="759509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</p:cxnSp>
                  <p:cxnSp>
                    <p:nvCxnSpPr>
                      <p:cNvPr id="149" name="Straight Connector 148">
                        <a:extLst>
                          <a:ext uri="{FF2B5EF4-FFF2-40B4-BE49-F238E27FC236}">
                            <a16:creationId xmlns:a16="http://schemas.microsoft.com/office/drawing/2014/main" id="{BC81458F-3B8A-F42C-C96E-9D844B9B114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25083" y="293516"/>
                        <a:ext cx="0" cy="963637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</p:cxnSp>
                  <p:cxnSp>
                    <p:nvCxnSpPr>
                      <p:cNvPr id="150" name="Straight Connector 149">
                        <a:extLst>
                          <a:ext uri="{FF2B5EF4-FFF2-40B4-BE49-F238E27FC236}">
                            <a16:creationId xmlns:a16="http://schemas.microsoft.com/office/drawing/2014/main" id="{86EDAE0B-6C2A-14A8-448B-030712B288C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25083" y="1257153"/>
                        <a:ext cx="2447583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</p:cxnSp>
                  <p:cxnSp>
                    <p:nvCxnSpPr>
                      <p:cNvPr id="151" name="Straight Arrow Connector 150">
                        <a:extLst>
                          <a:ext uri="{FF2B5EF4-FFF2-40B4-BE49-F238E27FC236}">
                            <a16:creationId xmlns:a16="http://schemas.microsoft.com/office/drawing/2014/main" id="{24B1B079-5519-0F6A-D2F7-A7111185C89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953042" y="1572498"/>
                        <a:ext cx="0" cy="520504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</p:cxnSp>
                </p:grpSp>
                <p:sp>
                  <p:nvSpPr>
                    <p:cNvPr id="139" name="Text Box 2">
                      <a:extLst>
                        <a:ext uri="{FF2B5EF4-FFF2-40B4-BE49-F238E27FC236}">
                          <a16:creationId xmlns:a16="http://schemas.microsoft.com/office/drawing/2014/main" id="{405F9A2C-D134-D54E-7A5A-58526CFF74D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33711" y="832045"/>
                      <a:ext cx="400685" cy="3232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800">
                          <a:effectLst/>
                          <a:latin typeface="LM Roman 10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0" name="Plus Sign 139">
                      <a:extLst>
                        <a:ext uri="{FF2B5EF4-FFF2-40B4-BE49-F238E27FC236}">
                          <a16:creationId xmlns:a16="http://schemas.microsoft.com/office/drawing/2014/main" id="{5EAE3903-A1EA-E892-C8CD-1B0A1FC8EB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4049" y="191965"/>
                      <a:ext cx="168812" cy="183705"/>
                    </a:xfrm>
                    <a:prstGeom prst="mathPl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4" name="Text Box 2">
                    <a:extLst>
                      <a:ext uri="{FF2B5EF4-FFF2-40B4-BE49-F238E27FC236}">
                        <a16:creationId xmlns:a16="http://schemas.microsoft.com/office/drawing/2014/main" id="{B0C9C5D4-98FD-B4D7-E6FA-B0024AFB8B6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3208601" y="2212232"/>
                    <a:ext cx="1209716" cy="6170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IN" sz="800">
                        <a:effectLst/>
                        <a:latin typeface="LM Roman 10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MSB of D(n)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5" name="Text Box 2">
                    <a:extLst>
                      <a:ext uri="{FF2B5EF4-FFF2-40B4-BE49-F238E27FC236}">
                        <a16:creationId xmlns:a16="http://schemas.microsoft.com/office/drawing/2014/main" id="{65610BC8-D2FA-EAA8-EDED-DC882DEF19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74721" y="128659"/>
                    <a:ext cx="576775" cy="533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IN" sz="800">
                        <a:effectLst/>
                        <a:latin typeface="LM Roman 10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6" name="Text Box 2">
                    <a:extLst>
                      <a:ext uri="{FF2B5EF4-FFF2-40B4-BE49-F238E27FC236}">
                        <a16:creationId xmlns:a16="http://schemas.microsoft.com/office/drawing/2014/main" id="{D9C7868C-23C9-910D-82D8-7216BA53F89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3417305" y="1037615"/>
                    <a:ext cx="642633" cy="7666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IN" sz="800">
                        <a:effectLst/>
                        <a:latin typeface="LM Roman 10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0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7" name="Text Box 2">
                    <a:extLst>
                      <a:ext uri="{FF2B5EF4-FFF2-40B4-BE49-F238E27FC236}">
                        <a16:creationId xmlns:a16="http://schemas.microsoft.com/office/drawing/2014/main" id="{1997DEFD-DD02-1333-F74D-FB1BA38B377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3921358" y="51049"/>
                    <a:ext cx="1070103" cy="4918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IN" sz="800">
                        <a:effectLst/>
                        <a:latin typeface="LM Roman 10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|D(n)|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25385BB0-65CE-5F78-0F58-E12DC0E508BB}"/>
                    </a:ext>
                  </a:extLst>
                </p:cNvPr>
                <p:cNvGrpSpPr/>
                <p:nvPr/>
              </p:nvGrpSpPr>
              <p:grpSpPr>
                <a:xfrm>
                  <a:off x="328785" y="-2"/>
                  <a:ext cx="2776854" cy="4121639"/>
                  <a:chOff x="0" y="-2"/>
                  <a:chExt cx="2776854" cy="4121639"/>
                </a:xfrm>
              </p:grpSpPr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3313D891-F452-2B30-5681-BC0CECA47CAF}"/>
                      </a:ext>
                    </a:extLst>
                  </p:cNvPr>
                  <p:cNvGrpSpPr/>
                  <p:nvPr/>
                </p:nvGrpSpPr>
                <p:grpSpPr>
                  <a:xfrm>
                    <a:off x="942535" y="-2"/>
                    <a:ext cx="1826260" cy="859156"/>
                    <a:chOff x="1837655" y="52067"/>
                    <a:chExt cx="2523775" cy="1223582"/>
                  </a:xfrm>
                </p:grpSpPr>
                <p:grpSp>
                  <p:nvGrpSpPr>
                    <p:cNvPr id="124" name="Group 123">
                      <a:extLst>
                        <a:ext uri="{FF2B5EF4-FFF2-40B4-BE49-F238E27FC236}">
                          <a16:creationId xmlns:a16="http://schemas.microsoft.com/office/drawing/2014/main" id="{A42B9927-A8DF-F3D9-7EE9-6079D7257A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37655" y="52067"/>
                      <a:ext cx="2523775" cy="1223582"/>
                      <a:chOff x="1837655" y="52067"/>
                      <a:chExt cx="2523775" cy="1223582"/>
                    </a:xfrm>
                  </p:grpSpPr>
                  <p:grpSp>
                    <p:nvGrpSpPr>
                      <p:cNvPr id="127" name="Group 126">
                        <a:extLst>
                          <a:ext uri="{FF2B5EF4-FFF2-40B4-BE49-F238E27FC236}">
                            <a16:creationId xmlns:a16="http://schemas.microsoft.com/office/drawing/2014/main" id="{28FD84A7-DCA3-59D7-3716-F2B5879B62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37655" y="52067"/>
                        <a:ext cx="1657778" cy="917078"/>
                        <a:chOff x="593076" y="78990"/>
                        <a:chExt cx="1375259" cy="1139223"/>
                      </a:xfrm>
                    </p:grpSpPr>
                    <p:sp>
                      <p:nvSpPr>
                        <p:cNvPr id="129" name="Rectangle 128">
                          <a:extLst>
                            <a:ext uri="{FF2B5EF4-FFF2-40B4-BE49-F238E27FC236}">
                              <a16:creationId xmlns:a16="http://schemas.microsoft.com/office/drawing/2014/main" id="{7479D392-F40B-66BF-522E-6F04F81AB5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3076" y="818290"/>
                          <a:ext cx="1375259" cy="399923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IN" sz="800">
                              <a:effectLst/>
                              <a:latin typeface="LM Roman 10" panose="00000500000000000000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Subtractor</a:t>
                          </a:r>
                          <a:r>
                            <a:rPr lang="en-IN" sz="800"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1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cxnSp>
                      <p:nvCxnSpPr>
                        <p:cNvPr id="130" name="Straight Arrow Connector 129">
                          <a:extLst>
                            <a:ext uri="{FF2B5EF4-FFF2-40B4-BE49-F238E27FC236}">
                              <a16:creationId xmlns:a16="http://schemas.microsoft.com/office/drawing/2014/main" id="{62B52E2A-7996-6306-2DC8-6B87446E70A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865243" y="261892"/>
                          <a:ext cx="0" cy="557092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</p:cxnSp>
                    <p:sp>
                      <p:nvSpPr>
                        <p:cNvPr id="131" name="Rectangle 130">
                          <a:extLst>
                            <a:ext uri="{FF2B5EF4-FFF2-40B4-BE49-F238E27FC236}">
                              <a16:creationId xmlns:a16="http://schemas.microsoft.com/office/drawing/2014/main" id="{957B511B-D47C-565F-402A-FB760E3D46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4537" y="78990"/>
                          <a:ext cx="882440" cy="454421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IN" sz="800">
                              <a:effectLst/>
                              <a:latin typeface="LM Roman 10" panose="00000500000000000000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Shift Register</a:t>
                          </a:r>
                          <a:endParaRPr lang="en-US" sz="1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cxnSp>
                      <p:nvCxnSpPr>
                        <p:cNvPr id="132" name="Straight Connector 131">
                          <a:extLst>
                            <a:ext uri="{FF2B5EF4-FFF2-40B4-BE49-F238E27FC236}">
                              <a16:creationId xmlns:a16="http://schemas.microsoft.com/office/drawing/2014/main" id="{D308C74C-4839-D471-9F5E-113130392F1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1756977" y="261803"/>
                          <a:ext cx="108267" cy="0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</p:cxnSp>
                  </p:grpSp>
                  <p:sp>
                    <p:nvSpPr>
                      <p:cNvPr id="128" name="Text Box 17">
                        <a:extLst>
                          <a:ext uri="{FF2B5EF4-FFF2-40B4-BE49-F238E27FC236}">
                            <a16:creationId xmlns:a16="http://schemas.microsoft.com/office/drawing/2014/main" id="{40B4D875-81A2-4C80-E71E-19DA4AE910E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73556" y="930981"/>
                        <a:ext cx="1687874" cy="344668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algn="ct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IN" sz="800">
                            <a:effectLst/>
                            <a:latin typeface="LM Roman 10" panose="00000500000000000000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First difference values</a:t>
                        </a:r>
                        <a:endPara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cxnSp>
                  <p:nvCxnSpPr>
                    <p:cNvPr id="125" name="Straight Connector 124">
                      <a:extLst>
                        <a:ext uri="{FF2B5EF4-FFF2-40B4-BE49-F238E27FC236}">
                          <a16:creationId xmlns:a16="http://schemas.microsoft.com/office/drawing/2014/main" id="{BDA86FE7-BCF9-0E48-F9E6-168D1D9ED67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298785" y="312516"/>
                      <a:ext cx="121534" cy="17362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>
                      <a:extLst>
                        <a:ext uri="{FF2B5EF4-FFF2-40B4-BE49-F238E27FC236}">
                          <a16:creationId xmlns:a16="http://schemas.microsoft.com/office/drawing/2014/main" id="{959A8858-4040-7A50-2065-5C62CD83224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673476" y="1065546"/>
                      <a:ext cx="121534" cy="17362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3A8AEAB8-0511-898D-B100-FB301E9AB53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96683" y="640080"/>
                    <a:ext cx="718" cy="215867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18944FF7-3804-30F6-5C9F-56A3BFCD0589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2447778"/>
                    <a:ext cx="2776854" cy="1673859"/>
                    <a:chOff x="139748" y="286246"/>
                    <a:chExt cx="4152046" cy="2502882"/>
                  </a:xfrm>
                </p:grpSpPr>
                <p:grpSp>
                  <p:nvGrpSpPr>
                    <p:cNvPr id="102" name="Group 101">
                      <a:extLst>
                        <a:ext uri="{FF2B5EF4-FFF2-40B4-BE49-F238E27FC236}">
                          <a16:creationId xmlns:a16="http://schemas.microsoft.com/office/drawing/2014/main" id="{64825C95-E48F-06D9-E98E-C64B0D5093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9748" y="286246"/>
                      <a:ext cx="3918734" cy="2126157"/>
                      <a:chOff x="139748" y="278295"/>
                      <a:chExt cx="3918734" cy="2126156"/>
                    </a:xfrm>
                  </p:grpSpPr>
                  <p:grpSp>
                    <p:nvGrpSpPr>
                      <p:cNvPr id="104" name="Group 103">
                        <a:extLst>
                          <a:ext uri="{FF2B5EF4-FFF2-40B4-BE49-F238E27FC236}">
                            <a16:creationId xmlns:a16="http://schemas.microsoft.com/office/drawing/2014/main" id="{054E70F8-C4C4-CE65-F8B9-ACBF423E20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79228" y="278295"/>
                        <a:ext cx="3279254" cy="1757238"/>
                        <a:chOff x="0" y="0"/>
                        <a:chExt cx="3776869" cy="1892439"/>
                      </a:xfrm>
                    </p:grpSpPr>
                    <p:grpSp>
                      <p:nvGrpSpPr>
                        <p:cNvPr id="108" name="Group 107">
                          <a:extLst>
                            <a:ext uri="{FF2B5EF4-FFF2-40B4-BE49-F238E27FC236}">
                              <a16:creationId xmlns:a16="http://schemas.microsoft.com/office/drawing/2014/main" id="{3CFBCFB4-5AF2-2BEF-C32F-EFE81BBBDF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227648" y="492981"/>
                          <a:ext cx="1560562" cy="747422"/>
                          <a:chOff x="0" y="0"/>
                          <a:chExt cx="2032781" cy="815926"/>
                        </a:xfrm>
                      </p:grpSpPr>
                      <p:grpSp>
                        <p:nvGrpSpPr>
                          <p:cNvPr id="118" name="Group 117">
                            <a:extLst>
                              <a:ext uri="{FF2B5EF4-FFF2-40B4-BE49-F238E27FC236}">
                                <a16:creationId xmlns:a16="http://schemas.microsoft.com/office/drawing/2014/main" id="{9CA4D3F1-0C52-E245-119D-6905E1B9EB2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0" y="0"/>
                            <a:ext cx="2032781" cy="815926"/>
                            <a:chOff x="0" y="0"/>
                            <a:chExt cx="2032781" cy="815926"/>
                          </a:xfrm>
                        </p:grpSpPr>
                        <p:sp>
                          <p:nvSpPr>
                            <p:cNvPr id="122" name="Flowchart: Manual Operation 121">
                              <a:extLst>
                                <a:ext uri="{FF2B5EF4-FFF2-40B4-BE49-F238E27FC236}">
                                  <a16:creationId xmlns:a16="http://schemas.microsoft.com/office/drawing/2014/main" id="{E063A434-836A-3162-B236-E6B9A250ED3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0" y="0"/>
                              <a:ext cx="2032781" cy="815926"/>
                            </a:xfrm>
                            <a:prstGeom prst="flowChartManualOperation">
                              <a:avLst/>
                            </a:prstGeom>
                            <a:solidFill>
                              <a:sysClr val="window" lastClr="FFFFFF"/>
                            </a:solidFill>
                            <a:ln w="12700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algn="ct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800"/>
                                </a:spcAft>
                              </a:pPr>
                              <a:r>
                                <a:rPr lang="en-IN" sz="1100">
                                  <a:effectLst/>
                                  <a:latin typeface="LM Roman 10" panose="00000500000000000000" pitchFamily="50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a</a:t>
                              </a:r>
                              <a:endParaRPr lang="en-US" sz="110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23" name="Trapezoid 122">
                              <a:extLst>
                                <a:ext uri="{FF2B5EF4-FFF2-40B4-BE49-F238E27FC236}">
                                  <a16:creationId xmlns:a16="http://schemas.microsoft.com/office/drawing/2014/main" id="{8DC2B90C-CDB4-5430-1527-E139CA58020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10800000">
                              <a:off x="400929" y="0"/>
                              <a:ext cx="1251585" cy="485140"/>
                            </a:xfrm>
                            <a:prstGeom prst="trapezoid">
                              <a:avLst>
                                <a:gd name="adj" fmla="val 40783"/>
                              </a:avLst>
                            </a:prstGeom>
                            <a:solidFill>
                              <a:sysClr val="window" lastClr="FFFFFF"/>
                            </a:solidFill>
                            <a:ln w="12700" cap="flat" cmpd="sng" algn="ctr">
                              <a:solidFill>
                                <a:sysClr val="window" lastClr="FFFFFF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cxnSp>
                        <p:nvCxnSpPr>
                          <p:cNvPr id="119" name="Straight Connector 118">
                            <a:extLst>
                              <a:ext uri="{FF2B5EF4-FFF2-40B4-BE49-F238E27FC236}">
                                <a16:creationId xmlns:a16="http://schemas.microsoft.com/office/drawing/2014/main" id="{72A648CD-1C86-15D8-2708-97BB2D6DA0B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400049" y="0"/>
                            <a:ext cx="221749" cy="484854"/>
                          </a:xfrm>
                          <a:prstGeom prst="line">
                            <a:avLst/>
                          </a:prstGeom>
                          <a:solidFill>
                            <a:sysClr val="window" lastClr="FFFFFF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  <p:cxnSp>
                        <p:nvCxnSpPr>
                          <p:cNvPr id="120" name="Straight Connector 119">
                            <a:extLst>
                              <a:ext uri="{FF2B5EF4-FFF2-40B4-BE49-F238E27FC236}">
                                <a16:creationId xmlns:a16="http://schemas.microsoft.com/office/drawing/2014/main" id="{DE55FA1C-5553-DA0F-472B-1A074B2582D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21793" y="484217"/>
                            <a:ext cx="807389" cy="4441"/>
                          </a:xfrm>
                          <a:prstGeom prst="line">
                            <a:avLst/>
                          </a:prstGeom>
                          <a:solidFill>
                            <a:sysClr val="window" lastClr="FFFFFF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  <p:cxnSp>
                        <p:nvCxnSpPr>
                          <p:cNvPr id="121" name="Straight Connector 120">
                            <a:extLst>
                              <a:ext uri="{FF2B5EF4-FFF2-40B4-BE49-F238E27FC236}">
                                <a16:creationId xmlns:a16="http://schemas.microsoft.com/office/drawing/2014/main" id="{9137A273-1C6D-45AC-409B-659E4DAC178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1435100" y="0"/>
                            <a:ext cx="215439" cy="484506"/>
                          </a:xfrm>
                          <a:prstGeom prst="line">
                            <a:avLst/>
                          </a:prstGeom>
                          <a:solidFill>
                            <a:sysClr val="window" lastClr="FFFFFF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</p:cxnSp>
                    </p:grpSp>
                    <p:cxnSp>
                      <p:nvCxnSpPr>
                        <p:cNvPr id="109" name="Straight Arrow Connector 108">
                          <a:extLst>
                            <a:ext uri="{FF2B5EF4-FFF2-40B4-BE49-F238E27FC236}">
                              <a16:creationId xmlns:a16="http://schemas.microsoft.com/office/drawing/2014/main" id="{5E762E6A-C0D7-9761-F14A-C15EB56AD06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370148" y="0"/>
                          <a:ext cx="947" cy="492402"/>
                        </a:xfrm>
                        <a:prstGeom prst="straightConnector1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110" name="Straight Arrow Connector 109">
                          <a:extLst>
                            <a:ext uri="{FF2B5EF4-FFF2-40B4-BE49-F238E27FC236}">
                              <a16:creationId xmlns:a16="http://schemas.microsoft.com/office/drawing/2014/main" id="{425B793E-6CD7-5656-453A-0808AAEFE99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0" y="926990"/>
                          <a:ext cx="1405216" cy="4068"/>
                        </a:xfrm>
                        <a:prstGeom prst="straightConnector1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111" name="Straight Arrow Connector 110">
                          <a:extLst>
                            <a:ext uri="{FF2B5EF4-FFF2-40B4-BE49-F238E27FC236}">
                              <a16:creationId xmlns:a16="http://schemas.microsoft.com/office/drawing/2014/main" id="{EC15ED35-FDB6-B84A-CB11-38779D3145D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00415" y="1240404"/>
                          <a:ext cx="0" cy="652035"/>
                        </a:xfrm>
                        <a:prstGeom prst="straightConnector1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112" name="Straight Connector 111">
                          <a:extLst>
                            <a:ext uri="{FF2B5EF4-FFF2-40B4-BE49-F238E27FC236}">
                              <a16:creationId xmlns:a16="http://schemas.microsoft.com/office/drawing/2014/main" id="{2434A91C-034F-B498-ADF8-FDC1444457A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2003728" y="1582310"/>
                          <a:ext cx="1415333" cy="386"/>
                        </a:xfrm>
                        <a:prstGeom prst="line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113" name="Rectangle 112">
                          <a:extLst>
                            <a:ext uri="{FF2B5EF4-FFF2-40B4-BE49-F238E27FC236}">
                              <a16:creationId xmlns:a16="http://schemas.microsoft.com/office/drawing/2014/main" id="{309C33F9-4F13-715F-9E44-4FD0FD9837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32814" y="779228"/>
                          <a:ext cx="644055" cy="397566"/>
                        </a:xfrm>
                        <a:prstGeom prst="rect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IN" sz="700">
                              <a:effectLst/>
                              <a:latin typeface="LM Roman 10" panose="00000500000000000000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reg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cxnSp>
                      <p:nvCxnSpPr>
                        <p:cNvPr id="114" name="Straight Connector 113">
                          <a:extLst>
                            <a:ext uri="{FF2B5EF4-FFF2-40B4-BE49-F238E27FC236}">
                              <a16:creationId xmlns:a16="http://schemas.microsoft.com/office/drawing/2014/main" id="{B7D5B9C8-E006-1F04-1149-7948D639D70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419061" y="1176794"/>
                          <a:ext cx="0" cy="405572"/>
                        </a:xfrm>
                        <a:prstGeom prst="line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cxnSp>
                      <p:nvCxnSpPr>
                        <p:cNvPr id="115" name="Straight Connector 114">
                          <a:extLst>
                            <a:ext uri="{FF2B5EF4-FFF2-40B4-BE49-F238E27FC236}">
                              <a16:creationId xmlns:a16="http://schemas.microsoft.com/office/drawing/2014/main" id="{C1E93182-FD61-ACB3-1071-EC1AE14B7A7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3466768" y="0"/>
                          <a:ext cx="0" cy="779228"/>
                        </a:xfrm>
                        <a:prstGeom prst="line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cxnSp>
                      <p:nvCxnSpPr>
                        <p:cNvPr id="116" name="Straight Connector 115">
                          <a:extLst>
                            <a:ext uri="{FF2B5EF4-FFF2-40B4-BE49-F238E27FC236}">
                              <a16:creationId xmlns:a16="http://schemas.microsoft.com/office/drawing/2014/main" id="{F833ED8A-ECA2-82F5-06DF-ACAA31CAE96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2655735" y="0"/>
                          <a:ext cx="814346" cy="0"/>
                        </a:xfrm>
                        <a:prstGeom prst="line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  <p:cxnSp>
                      <p:nvCxnSpPr>
                        <p:cNvPr id="117" name="Straight Arrow Connector 116">
                          <a:extLst>
                            <a:ext uri="{FF2B5EF4-FFF2-40B4-BE49-F238E27FC236}">
                              <a16:creationId xmlns:a16="http://schemas.microsoft.com/office/drawing/2014/main" id="{6BB5F9D8-857C-8B7C-384E-CAF0658AA03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652422" y="0"/>
                          <a:ext cx="0" cy="492981"/>
                        </a:xfrm>
                        <a:prstGeom prst="straightConnector1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  <a:tailEnd type="triangle"/>
                        </a:ln>
                        <a:effectLst/>
                      </p:spPr>
                    </p:cxnSp>
                  </p:grpSp>
                  <p:sp>
                    <p:nvSpPr>
                      <p:cNvPr id="105" name="Text Box 2">
                        <a:extLst>
                          <a:ext uri="{FF2B5EF4-FFF2-40B4-BE49-F238E27FC236}">
                            <a16:creationId xmlns:a16="http://schemas.microsoft.com/office/drawing/2014/main" id="{E3C2E00D-EA1D-DA0F-5B73-BB477BD022A0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9748" y="736056"/>
                        <a:ext cx="1852771" cy="3744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 algn="ct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800">
                            <a:effectLst/>
                            <a:latin typeface="LM Roman 10" panose="00000500000000000000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Terminal Counter</a:t>
                        </a:r>
                        <a:endPara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6" name="Text Box 2">
                        <a:extLst>
                          <a:ext uri="{FF2B5EF4-FFF2-40B4-BE49-F238E27FC236}">
                            <a16:creationId xmlns:a16="http://schemas.microsoft.com/office/drawing/2014/main" id="{07AFCD4B-442E-9CFC-9DC2-6A5560A688F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08220" y="1136778"/>
                        <a:ext cx="1229359" cy="4159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 algn="ct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IN" sz="800">
                            <a:effectLst/>
                            <a:latin typeface="LM Roman 10" panose="00000500000000000000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Accumulator</a:t>
                        </a:r>
                        <a:r>
                          <a:rPr lang="en-IN" sz="1000">
                            <a:effectLst/>
                            <a:latin typeface="LM Roman 10" panose="00000500000000000000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</a:t>
                        </a:r>
                        <a:endPara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7" name="Rectangle 106">
                        <a:extLst>
                          <a:ext uri="{FF2B5EF4-FFF2-40B4-BE49-F238E27FC236}">
                            <a16:creationId xmlns:a16="http://schemas.microsoft.com/office/drawing/2014/main" id="{822FEC20-C4DC-66A2-3434-ABC4A788E9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06992" y="2035329"/>
                        <a:ext cx="975043" cy="369122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algn="ct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IN" sz="600">
                            <a:effectLst/>
                            <a:latin typeface="LM Roman 10" panose="00000500000000000000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Shift &gt;&gt;&gt;3</a:t>
                        </a:r>
                        <a:endPara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103" name="Text Box 2">
                      <a:extLst>
                        <a:ext uri="{FF2B5EF4-FFF2-40B4-BE49-F238E27FC236}">
                          <a16:creationId xmlns:a16="http://schemas.microsoft.com/office/drawing/2014/main" id="{60865E3F-CED3-0F0B-F699-5699B2CD500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75915" y="2412402"/>
                      <a:ext cx="1715879" cy="37672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600">
                          <a:effectLst/>
                          <a:latin typeface="LM Roman 10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of 8 sample values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A35DC60B-D7EE-02A5-6DAC-F6252FA6946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223889" y="2314135"/>
                    <a:ext cx="0" cy="27440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57CB79F-D80F-DC2F-550D-A2C66466B793}"/>
                  </a:ext>
                </a:extLst>
              </p:cNvPr>
              <p:cNvGrpSpPr/>
              <p:nvPr/>
            </p:nvGrpSpPr>
            <p:grpSpPr>
              <a:xfrm>
                <a:off x="218050" y="0"/>
                <a:ext cx="5704751" cy="4551168"/>
                <a:chOff x="1" y="0"/>
                <a:chExt cx="5704751" cy="4551168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48DBE1A5-AEBD-2D0B-5C14-AAD589C67AC2}"/>
                    </a:ext>
                  </a:extLst>
                </p:cNvPr>
                <p:cNvGrpSpPr/>
                <p:nvPr/>
              </p:nvGrpSpPr>
              <p:grpSpPr>
                <a:xfrm>
                  <a:off x="1" y="0"/>
                  <a:ext cx="4175106" cy="1453611"/>
                  <a:chOff x="1" y="0"/>
                  <a:chExt cx="4175106" cy="1453611"/>
                </a:xfrm>
              </p:grpSpPr>
              <p:cxnSp>
                <p:nvCxnSpPr>
                  <p:cNvPr id="62" name="Straight Arrow Connector 61">
                    <a:extLst>
                      <a:ext uri="{FF2B5EF4-FFF2-40B4-BE49-F238E27FC236}">
                        <a16:creationId xmlns:a16="http://schemas.microsoft.com/office/drawing/2014/main" id="{0CF6B972-052A-5DAD-FCD5-CD99C48B8940}"/>
                      </a:ext>
                    </a:extLst>
                  </p:cNvPr>
                  <p:cNvCxnSpPr/>
                  <p:nvPr/>
                </p:nvCxnSpPr>
                <p:spPr>
                  <a:xfrm>
                    <a:off x="1146517" y="1159412"/>
                    <a:ext cx="153524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81867530-2070-B21C-CA32-6B861EC73A4F}"/>
                      </a:ext>
                    </a:extLst>
                  </p:cNvPr>
                  <p:cNvGrpSpPr/>
                  <p:nvPr/>
                </p:nvGrpSpPr>
                <p:grpSpPr>
                  <a:xfrm>
                    <a:off x="1" y="0"/>
                    <a:ext cx="4175106" cy="1453611"/>
                    <a:chOff x="1" y="0"/>
                    <a:chExt cx="4175106" cy="1453611"/>
                  </a:xfrm>
                </p:grpSpPr>
                <p:sp>
                  <p:nvSpPr>
                    <p:cNvPr id="64" name="Arrow: Right 63">
                      <a:extLst>
                        <a:ext uri="{FF2B5EF4-FFF2-40B4-BE49-F238E27FC236}">
                          <a16:creationId xmlns:a16="http://schemas.microsoft.com/office/drawing/2014/main" id="{ED8750A2-8A2A-5BE0-6437-FE1BA984042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40471" y="1079622"/>
                      <a:ext cx="642725" cy="105253"/>
                    </a:xfrm>
                    <a:prstGeom prst="rightArrow">
                      <a:avLst>
                        <a:gd name="adj1" fmla="val 35181"/>
                        <a:gd name="adj2" fmla="val 50000"/>
                      </a:avLst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E218EE67-734B-E90F-1D60-9F9BF469798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637350" y="-682625"/>
                      <a:ext cx="45719" cy="302979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6" name="Group 65">
                      <a:extLst>
                        <a:ext uri="{FF2B5EF4-FFF2-40B4-BE49-F238E27FC236}">
                          <a16:creationId xmlns:a16="http://schemas.microsoft.com/office/drawing/2014/main" id="{FEF88B68-65B2-9FF1-34BB-E064D0FAF8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" y="0"/>
                      <a:ext cx="3887469" cy="860425"/>
                      <a:chOff x="-503427" y="0"/>
                      <a:chExt cx="7067976" cy="1754515"/>
                    </a:xfrm>
                  </p:grpSpPr>
                  <p:grpSp>
                    <p:nvGrpSpPr>
                      <p:cNvPr id="67" name="Group 66">
                        <a:extLst>
                          <a:ext uri="{FF2B5EF4-FFF2-40B4-BE49-F238E27FC236}">
                            <a16:creationId xmlns:a16="http://schemas.microsoft.com/office/drawing/2014/main" id="{A0612109-AC0A-1170-BC19-85C5FE0FCD5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503427" y="0"/>
                        <a:ext cx="5966331" cy="1754515"/>
                        <a:chOff x="-624990" y="0"/>
                        <a:chExt cx="5966674" cy="1754557"/>
                      </a:xfrm>
                    </p:grpSpPr>
                    <p:grpSp>
                      <p:nvGrpSpPr>
                        <p:cNvPr id="69" name="Group 68">
                          <a:extLst>
                            <a:ext uri="{FF2B5EF4-FFF2-40B4-BE49-F238E27FC236}">
                              <a16:creationId xmlns:a16="http://schemas.microsoft.com/office/drawing/2014/main" id="{3416F9E0-FE0F-6688-7A91-08866CF29A2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00268" y="0"/>
                          <a:ext cx="4641416" cy="1539277"/>
                          <a:chOff x="0" y="0"/>
                          <a:chExt cx="4641416" cy="1539277"/>
                        </a:xfrm>
                      </p:grpSpPr>
                      <p:sp>
                        <p:nvSpPr>
                          <p:cNvPr id="73" name="Arrow: Right 72">
                            <a:extLst>
                              <a:ext uri="{FF2B5EF4-FFF2-40B4-BE49-F238E27FC236}">
                                <a16:creationId xmlns:a16="http://schemas.microsoft.com/office/drawing/2014/main" id="{1DAF72F9-D944-FBD5-688B-6DAA388B720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286000" y="1227657"/>
                            <a:ext cx="997461" cy="214630"/>
                          </a:xfrm>
                          <a:prstGeom prst="rightArrow">
                            <a:avLst>
                              <a:gd name="adj1" fmla="val 35181"/>
                              <a:gd name="adj2" fmla="val 50000"/>
                            </a:avLst>
                          </a:prstGeom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4" name="Rectangle 73">
                            <a:extLst>
                              <a:ext uri="{FF2B5EF4-FFF2-40B4-BE49-F238E27FC236}">
                                <a16:creationId xmlns:a16="http://schemas.microsoft.com/office/drawing/2014/main" id="{C623F14F-AC22-78E1-D040-780147E70B5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64194" y="525101"/>
                            <a:ext cx="1359535" cy="1009650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ct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:r>
                              <a:rPr lang="en-IN" sz="900">
                                <a:effectLst/>
                                <a:latin typeface="LM Roman 10" panose="00000500000000000000" pitchFamily="50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Ping Buffer </a:t>
                            </a:r>
                            <a:endParaRPr lang="en-US" sz="1100"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75" name="Rectangle 74">
                            <a:extLst>
                              <a:ext uri="{FF2B5EF4-FFF2-40B4-BE49-F238E27FC236}">
                                <a16:creationId xmlns:a16="http://schemas.microsoft.com/office/drawing/2014/main" id="{C6780BD2-A2FE-4CE1-209D-20E813167B3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281881" y="529627"/>
                            <a:ext cx="1359535" cy="1009650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ct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:r>
                              <a:rPr lang="en-IN" sz="900">
                                <a:effectLst/>
                                <a:latin typeface="LM Roman 10" panose="00000500000000000000" pitchFamily="50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Pong Buffer</a:t>
                            </a:r>
                            <a:endParaRPr lang="en-US" sz="1100"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cxnSp>
                        <p:nvCxnSpPr>
                          <p:cNvPr id="76" name="Straight Arrow Connector 75">
                            <a:extLst>
                              <a:ext uri="{FF2B5EF4-FFF2-40B4-BE49-F238E27FC236}">
                                <a16:creationId xmlns:a16="http://schemas.microsoft.com/office/drawing/2014/main" id="{F0DFAB2F-964B-83E6-4B23-3600FBDE9954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0" y="682782"/>
                            <a:ext cx="962025" cy="0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</p:cxnSp>
                      <p:cxnSp>
                        <p:nvCxnSpPr>
                          <p:cNvPr id="77" name="Straight Arrow Connector 76">
                            <a:extLst>
                              <a:ext uri="{FF2B5EF4-FFF2-40B4-BE49-F238E27FC236}">
                                <a16:creationId xmlns:a16="http://schemas.microsoft.com/office/drawing/2014/main" id="{B47D1930-1704-7E19-7CFF-09DFB5674FDB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0" y="1040394"/>
                            <a:ext cx="962025" cy="0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</p:cxnSp>
                      <p:sp>
                        <p:nvSpPr>
                          <p:cNvPr id="78" name="Arrow: Right 77">
                            <a:extLst>
                              <a:ext uri="{FF2B5EF4-FFF2-40B4-BE49-F238E27FC236}">
                                <a16:creationId xmlns:a16="http://schemas.microsoft.com/office/drawing/2014/main" id="{89F818D3-FFC5-6590-350A-DA9267C165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0" y="1268428"/>
                            <a:ext cx="961390" cy="214630"/>
                          </a:xfrm>
                          <a:prstGeom prst="rightArrow">
                            <a:avLst>
                              <a:gd name="adj1" fmla="val 35181"/>
                              <a:gd name="adj2" fmla="val 50000"/>
                            </a:avLst>
                          </a:prstGeom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cxnSp>
                        <p:nvCxnSpPr>
                          <p:cNvPr id="79" name="Straight Arrow Connector 78">
                            <a:extLst>
                              <a:ext uri="{FF2B5EF4-FFF2-40B4-BE49-F238E27FC236}">
                                <a16:creationId xmlns:a16="http://schemas.microsoft.com/office/drawing/2014/main" id="{67F0B9C5-89FE-26B9-7BBE-06AAB20CAB13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2969536" y="678255"/>
                            <a:ext cx="314069" cy="0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</p:cxnSp>
                      <p:cxnSp>
                        <p:nvCxnSpPr>
                          <p:cNvPr id="80" name="Straight Arrow Connector 79">
                            <a:extLst>
                              <a:ext uri="{FF2B5EF4-FFF2-40B4-BE49-F238E27FC236}">
                                <a16:creationId xmlns:a16="http://schemas.microsoft.com/office/drawing/2014/main" id="{CB88B085-AE82-F35C-7C4A-BAB8704ECBD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2974063" y="954386"/>
                            <a:ext cx="314069" cy="0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</p:cxnSp>
                      <p:grpSp>
                        <p:nvGrpSpPr>
                          <p:cNvPr id="81" name="Group 80">
                            <a:extLst>
                              <a:ext uri="{FF2B5EF4-FFF2-40B4-BE49-F238E27FC236}">
                                <a16:creationId xmlns:a16="http://schemas.microsoft.com/office/drawing/2014/main" id="{59768049-5C15-A630-D90E-6313CFE8A00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25513" y="0"/>
                            <a:ext cx="2546205" cy="1065165"/>
                            <a:chOff x="0" y="0"/>
                            <a:chExt cx="2546205" cy="1065165"/>
                          </a:xfrm>
                        </p:grpSpPr>
                        <p:grpSp>
                          <p:nvGrpSpPr>
                            <p:cNvPr id="82" name="Group 81">
                              <a:extLst>
                                <a:ext uri="{FF2B5EF4-FFF2-40B4-BE49-F238E27FC236}">
                                  <a16:creationId xmlns:a16="http://schemas.microsoft.com/office/drawing/2014/main" id="{1B0F249F-2987-B48D-8A31-6475A77F812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308633" y="562258"/>
                              <a:ext cx="233388" cy="222310"/>
                              <a:chOff x="0" y="0"/>
                              <a:chExt cx="233388" cy="222310"/>
                            </a:xfrm>
                          </p:grpSpPr>
                          <p:sp>
                            <p:nvSpPr>
                              <p:cNvPr id="94" name="Isosceles Triangle 93">
                                <a:extLst>
                                  <a:ext uri="{FF2B5EF4-FFF2-40B4-BE49-F238E27FC236}">
                                    <a16:creationId xmlns:a16="http://schemas.microsoft.com/office/drawing/2014/main" id="{47D7C414-9907-FBF3-5B06-4A3F5630378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5400000">
                                <a:off x="-17934" y="17934"/>
                                <a:ext cx="222310" cy="186442"/>
                              </a:xfrm>
                              <a:prstGeom prst="triangle">
                                <a:avLst/>
                              </a:prstGeom>
                            </p:spPr>
                            <p:style>
                              <a:lnRef idx="2">
                                <a:schemeClr val="dk1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95" name="Oval 94">
                                <a:extLst>
                                  <a:ext uri="{FF2B5EF4-FFF2-40B4-BE49-F238E27FC236}">
                                    <a16:creationId xmlns:a16="http://schemas.microsoft.com/office/drawing/2014/main" id="{74528206-9BA9-B826-46E0-273DFC993D8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680" y="85974"/>
                                <a:ext cx="47708" cy="47708"/>
                              </a:xfrm>
                              <a:prstGeom prst="ellipse">
                                <a:avLst/>
                              </a:prstGeom>
                            </p:spPr>
                            <p:style>
                              <a:lnRef idx="2">
                                <a:schemeClr val="dk1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83" name="Group 82">
                              <a:extLst>
                                <a:ext uri="{FF2B5EF4-FFF2-40B4-BE49-F238E27FC236}">
                                  <a16:creationId xmlns:a16="http://schemas.microsoft.com/office/drawing/2014/main" id="{FA6DC287-26C8-266F-32D4-8C7BE575A68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313160" y="842915"/>
                              <a:ext cx="233045" cy="222250"/>
                              <a:chOff x="0" y="0"/>
                              <a:chExt cx="233388" cy="222310"/>
                            </a:xfrm>
                          </p:grpSpPr>
                          <p:sp>
                            <p:nvSpPr>
                              <p:cNvPr id="92" name="Isosceles Triangle 91">
                                <a:extLst>
                                  <a:ext uri="{FF2B5EF4-FFF2-40B4-BE49-F238E27FC236}">
                                    <a16:creationId xmlns:a16="http://schemas.microsoft.com/office/drawing/2014/main" id="{B2381B84-0AF8-6BAA-51DA-A8D1AB16CB6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5400000">
                                <a:off x="-17934" y="17934"/>
                                <a:ext cx="222310" cy="186442"/>
                              </a:xfrm>
                              <a:prstGeom prst="triangle">
                                <a:avLst/>
                              </a:prstGeom>
                            </p:spPr>
                            <p:style>
                              <a:lnRef idx="2">
                                <a:schemeClr val="dk1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93" name="Oval 92">
                                <a:extLst>
                                  <a:ext uri="{FF2B5EF4-FFF2-40B4-BE49-F238E27FC236}">
                                    <a16:creationId xmlns:a16="http://schemas.microsoft.com/office/drawing/2014/main" id="{F3FC64A8-FE9A-F2E6-91F6-6F58AA8F32C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680" y="85974"/>
                                <a:ext cx="47708" cy="47708"/>
                              </a:xfrm>
                              <a:prstGeom prst="ellipse">
                                <a:avLst/>
                              </a:prstGeom>
                            </p:spPr>
                            <p:style>
                              <a:lnRef idx="2">
                                <a:schemeClr val="dk1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cxnSp>
                          <p:nvCxnSpPr>
                            <p:cNvPr id="84" name="Straight Connector 83">
                              <a:extLst>
                                <a:ext uri="{FF2B5EF4-FFF2-40B4-BE49-F238E27FC236}">
                                  <a16:creationId xmlns:a16="http://schemas.microsoft.com/office/drawing/2014/main" id="{8B3BF490-0049-3926-19C1-AFA77C86D874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2027976" y="647322"/>
                              <a:ext cx="280544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</p:cxnSp>
                        <p:cxnSp>
                          <p:nvCxnSpPr>
                            <p:cNvPr id="85" name="Straight Connector 84">
                              <a:extLst>
                                <a:ext uri="{FF2B5EF4-FFF2-40B4-BE49-F238E27FC236}">
                                  <a16:creationId xmlns:a16="http://schemas.microsoft.com/office/drawing/2014/main" id="{A6387749-7876-11C5-BD5F-521C68C0408A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1951021" y="950613"/>
                              <a:ext cx="36576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</p:cxnSp>
                        <p:cxnSp>
                          <p:nvCxnSpPr>
                            <p:cNvPr id="86" name="Straight Connector 85">
                              <a:extLst>
                                <a:ext uri="{FF2B5EF4-FFF2-40B4-BE49-F238E27FC236}">
                                  <a16:creationId xmlns:a16="http://schemas.microsoft.com/office/drawing/2014/main" id="{6F17955A-E5CC-B0E1-44E3-B0F369307C5E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0" y="0"/>
                              <a:ext cx="0" cy="682782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</p:cxnSp>
                        <p:cxnSp>
                          <p:nvCxnSpPr>
                            <p:cNvPr id="87" name="Straight Connector 86">
                              <a:extLst>
                                <a:ext uri="{FF2B5EF4-FFF2-40B4-BE49-F238E27FC236}">
                                  <a16:creationId xmlns:a16="http://schemas.microsoft.com/office/drawing/2014/main" id="{3AD94820-461E-8150-29DA-54850F7A413D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0" y="0"/>
                              <a:ext cx="2027976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</p:cxnSp>
                        <p:cxnSp>
                          <p:nvCxnSpPr>
                            <p:cNvPr id="88" name="Straight Connector 87">
                              <a:extLst>
                                <a:ext uri="{FF2B5EF4-FFF2-40B4-BE49-F238E27FC236}">
                                  <a16:creationId xmlns:a16="http://schemas.microsoft.com/office/drawing/2014/main" id="{E189E01A-2F40-726A-57D7-5BB0F3685402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2032502" y="0"/>
                              <a:ext cx="0" cy="647322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</p:cxnSp>
                        <p:cxnSp>
                          <p:nvCxnSpPr>
                            <p:cNvPr id="89" name="Straight Connector 88">
                              <a:extLst>
                                <a:ext uri="{FF2B5EF4-FFF2-40B4-BE49-F238E27FC236}">
                                  <a16:creationId xmlns:a16="http://schemas.microsoft.com/office/drawing/2014/main" id="{F4218567-C58C-69EC-FFAA-BE75FB348E46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276130" y="239916"/>
                              <a:ext cx="0" cy="800478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</p:cxnSp>
                        <p:cxnSp>
                          <p:nvCxnSpPr>
                            <p:cNvPr id="90" name="Straight Connector 89">
                              <a:extLst>
                                <a:ext uri="{FF2B5EF4-FFF2-40B4-BE49-F238E27FC236}">
                                  <a16:creationId xmlns:a16="http://schemas.microsoft.com/office/drawing/2014/main" id="{1508F112-1979-F662-7352-44B115C9FBBB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276130" y="239916"/>
                              <a:ext cx="1674891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</p:cxnSp>
                        <p:cxnSp>
                          <p:nvCxnSpPr>
                            <p:cNvPr id="91" name="Straight Connector 90">
                              <a:extLst>
                                <a:ext uri="{FF2B5EF4-FFF2-40B4-BE49-F238E27FC236}">
                                  <a16:creationId xmlns:a16="http://schemas.microsoft.com/office/drawing/2014/main" id="{F74BFFFC-101C-016B-27C0-ECF479A0BC96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1951021" y="239916"/>
                              <a:ext cx="0" cy="71447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</p:cxnSp>
                      </p:grpSp>
                    </p:grpSp>
                    <p:sp>
                      <p:nvSpPr>
                        <p:cNvPr id="70" name="Text Box 17">
                          <a:extLst>
                            <a:ext uri="{FF2B5EF4-FFF2-40B4-BE49-F238E27FC236}">
                              <a16:creationId xmlns:a16="http://schemas.microsoft.com/office/drawing/2014/main" id="{8B3E338D-102A-A2F0-96AB-49D2255D205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292530" y="370512"/>
                          <a:ext cx="1079165" cy="1071774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IN" sz="900">
                              <a:effectLst/>
                              <a:latin typeface="LM Roman 10" panose="00000500000000000000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rd_en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1" name="Text Box 17">
                          <a:extLst>
                            <a:ext uri="{FF2B5EF4-FFF2-40B4-BE49-F238E27FC236}">
                              <a16:creationId xmlns:a16="http://schemas.microsoft.com/office/drawing/2014/main" id="{D3CAC54E-E725-64B9-F4F8-DE2EA07AA65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458742" y="682782"/>
                          <a:ext cx="1245379" cy="1071775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IN" sz="900">
                              <a:effectLst/>
                              <a:latin typeface="LM Roman 10" panose="00000500000000000000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wr_en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2" name="Text Box 17">
                          <a:extLst>
                            <a:ext uri="{FF2B5EF4-FFF2-40B4-BE49-F238E27FC236}">
                              <a16:creationId xmlns:a16="http://schemas.microsoft.com/office/drawing/2014/main" id="{F6C9F730-5287-E4E1-750F-3B1A2321C8F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624990" y="1065053"/>
                          <a:ext cx="1411607" cy="453953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IN" sz="800">
                              <a:effectLst/>
                              <a:latin typeface="LM Roman 10" panose="00000500000000000000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ECG Input 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68" name="Text Box 17">
                        <a:extLst>
                          <a:ext uri="{FF2B5EF4-FFF2-40B4-BE49-F238E27FC236}">
                            <a16:creationId xmlns:a16="http://schemas.microsoft.com/office/drawing/2014/main" id="{1B634E91-1F64-17EE-5F09-C0C6B8A75F2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82801" y="1151289"/>
                        <a:ext cx="881748" cy="567159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IN" sz="700">
                            <a:effectLst/>
                            <a:latin typeface="LM Roman 10" panose="00000500000000000000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Data </a:t>
                        </a:r>
                        <a:r>
                          <a:rPr lang="en-IN" sz="800">
                            <a:effectLst/>
                            <a:latin typeface="LM Roman 10" panose="00000500000000000000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out  </a:t>
                        </a:r>
                        <a:endPara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6623719-009A-648E-42BA-EB3D5B98B3AC}"/>
                    </a:ext>
                  </a:extLst>
                </p:cNvPr>
                <p:cNvSpPr/>
                <p:nvPr/>
              </p:nvSpPr>
              <p:spPr>
                <a:xfrm>
                  <a:off x="4149969" y="436098"/>
                  <a:ext cx="45719" cy="424327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6B9526F-8AAC-2A62-0BCC-26081B4881A1}"/>
                    </a:ext>
                  </a:extLst>
                </p:cNvPr>
                <p:cNvSpPr/>
                <p:nvPr/>
              </p:nvSpPr>
              <p:spPr>
                <a:xfrm rot="5400000">
                  <a:off x="3717363" y="3492"/>
                  <a:ext cx="45719" cy="90736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37F85C30-F9BD-5FEE-2ABB-F867636F8D28}"/>
                    </a:ext>
                  </a:extLst>
                </p:cNvPr>
                <p:cNvGrpSpPr/>
                <p:nvPr/>
              </p:nvGrpSpPr>
              <p:grpSpPr>
                <a:xfrm>
                  <a:off x="3186332" y="1624818"/>
                  <a:ext cx="2518420" cy="2926350"/>
                  <a:chOff x="765460" y="-284911"/>
                  <a:chExt cx="4210091" cy="4899438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FB225D1E-A716-884B-57E0-FF9FD9AEFFA7}"/>
                      </a:ext>
                    </a:extLst>
                  </p:cNvPr>
                  <p:cNvGrpSpPr/>
                  <p:nvPr/>
                </p:nvGrpSpPr>
                <p:grpSpPr>
                  <a:xfrm>
                    <a:off x="765460" y="-284911"/>
                    <a:ext cx="4210091" cy="4899438"/>
                    <a:chOff x="666113" y="-284913"/>
                    <a:chExt cx="4210091" cy="4899438"/>
                  </a:xfrm>
                </p:grpSpPr>
                <p:grpSp>
                  <p:nvGrpSpPr>
                    <p:cNvPr id="47" name="Group 46">
                      <a:extLst>
                        <a:ext uri="{FF2B5EF4-FFF2-40B4-BE49-F238E27FC236}">
                          <a16:creationId xmlns:a16="http://schemas.microsoft.com/office/drawing/2014/main" id="{DD5F5683-C701-D73E-9E45-5C9D026DA6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6113" y="-284913"/>
                      <a:ext cx="3641908" cy="1458217"/>
                      <a:chOff x="608148" y="-411100"/>
                      <a:chExt cx="4660015" cy="1866023"/>
                    </a:xfrm>
                  </p:grpSpPr>
                  <p:grpSp>
                    <p:nvGrpSpPr>
                      <p:cNvPr id="50" name="Group 49">
                        <a:extLst>
                          <a:ext uri="{FF2B5EF4-FFF2-40B4-BE49-F238E27FC236}">
                            <a16:creationId xmlns:a16="http://schemas.microsoft.com/office/drawing/2014/main" id="{7B8F611C-E582-50A1-BD33-7E61AD8B135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08148" y="249914"/>
                        <a:ext cx="4051318" cy="1205009"/>
                        <a:chOff x="-91567" y="-28382"/>
                        <a:chExt cx="4051318" cy="1205009"/>
                      </a:xfrm>
                    </p:grpSpPr>
                    <p:sp>
                      <p:nvSpPr>
                        <p:cNvPr id="53" name="Rectangle 52">
                          <a:extLst>
                            <a:ext uri="{FF2B5EF4-FFF2-40B4-BE49-F238E27FC236}">
                              <a16:creationId xmlns:a16="http://schemas.microsoft.com/office/drawing/2014/main" id="{7867C5B2-5152-AA71-1B37-883ADE440F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78471" y="683475"/>
                          <a:ext cx="1220638" cy="46101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IN" sz="500">
                              <a:effectLst/>
                              <a:latin typeface="LM Roman 10" panose="00000500000000000000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Comparator</a:t>
                          </a:r>
                          <a:endParaRPr lang="en-US" sz="1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cxnSp>
                      <p:nvCxnSpPr>
                        <p:cNvPr id="54" name="Straight Arrow Connector 53">
                          <a:extLst>
                            <a:ext uri="{FF2B5EF4-FFF2-40B4-BE49-F238E27FC236}">
                              <a16:creationId xmlns:a16="http://schemas.microsoft.com/office/drawing/2014/main" id="{E677627F-75C9-BA63-15FA-AFB9DBB5009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-91567" y="903135"/>
                          <a:ext cx="970059" cy="0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</p:cxnSp>
                    <p:cxnSp>
                      <p:nvCxnSpPr>
                        <p:cNvPr id="55" name="Straight Connector 54">
                          <a:extLst>
                            <a:ext uri="{FF2B5EF4-FFF2-40B4-BE49-F238E27FC236}">
                              <a16:creationId xmlns:a16="http://schemas.microsoft.com/office/drawing/2014/main" id="{E724D18A-7EC5-4804-0843-3D1DA47F755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373711" y="787179"/>
                          <a:ext cx="246491" cy="278296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</p:cxnSp>
                    <p:cxnSp>
                      <p:nvCxnSpPr>
                        <p:cNvPr id="56" name="Straight Arrow Connector 55">
                          <a:extLst>
                            <a:ext uri="{FF2B5EF4-FFF2-40B4-BE49-F238E27FC236}">
                              <a16:creationId xmlns:a16="http://schemas.microsoft.com/office/drawing/2014/main" id="{8B403490-8A2B-E1AD-E5F5-88B56CE44BD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498988" y="-28382"/>
                          <a:ext cx="0" cy="711414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</p:cxnSp>
                    <p:cxnSp>
                      <p:nvCxnSpPr>
                        <p:cNvPr id="57" name="Straight Arrow Connector 56">
                          <a:extLst>
                            <a:ext uri="{FF2B5EF4-FFF2-40B4-BE49-F238E27FC236}">
                              <a16:creationId xmlns:a16="http://schemas.microsoft.com/office/drawing/2014/main" id="{2F1E5056-ACC9-9760-3797-C093D4E8FCD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99145" y="911087"/>
                          <a:ext cx="731520" cy="0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</p:cxnSp>
                    <p:cxnSp>
                      <p:nvCxnSpPr>
                        <p:cNvPr id="58" name="Straight Connector 57">
                          <a:extLst>
                            <a:ext uri="{FF2B5EF4-FFF2-40B4-BE49-F238E27FC236}">
                              <a16:creationId xmlns:a16="http://schemas.microsoft.com/office/drawing/2014/main" id="{FCA49E91-933D-D93E-8C5B-DD6904F61FD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2258171" y="795130"/>
                          <a:ext cx="246380" cy="278130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</p:cxnSp>
                    <p:sp>
                      <p:nvSpPr>
                        <p:cNvPr id="59" name="Rectangle 58">
                          <a:extLst>
                            <a:ext uri="{FF2B5EF4-FFF2-40B4-BE49-F238E27FC236}">
                              <a16:creationId xmlns:a16="http://schemas.microsoft.com/office/drawing/2014/main" id="{D65CFFFD-CFE9-6870-6237-658C7859D1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30665" y="715617"/>
                          <a:ext cx="1129086" cy="46101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IN" sz="600">
                              <a:effectLst/>
                              <a:latin typeface="LM Roman 10" panose="00000500000000000000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Shifter</a:t>
                          </a:r>
                          <a:endParaRPr lang="en-US" sz="1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cxnSp>
                      <p:nvCxnSpPr>
                        <p:cNvPr id="60" name="Straight Arrow Connector 59">
                          <a:extLst>
                            <a:ext uri="{FF2B5EF4-FFF2-40B4-BE49-F238E27FC236}">
                              <a16:creationId xmlns:a16="http://schemas.microsoft.com/office/drawing/2014/main" id="{DE73EFC6-0F73-B095-DFA5-9141CFC5AEC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344186" y="31805"/>
                          <a:ext cx="0" cy="683812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</p:cxnSp>
                    <p:cxnSp>
                      <p:nvCxnSpPr>
                        <p:cNvPr id="61" name="Straight Connector 60">
                          <a:extLst>
                            <a:ext uri="{FF2B5EF4-FFF2-40B4-BE49-F238E27FC236}">
                              <a16:creationId xmlns:a16="http://schemas.microsoft.com/office/drawing/2014/main" id="{42C49DE6-D864-5284-FBC3-A2965B7BA57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3220278" y="238539"/>
                          <a:ext cx="246380" cy="278130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</p:cxnSp>
                  </p:grpSp>
                  <p:sp>
                    <p:nvSpPr>
                      <p:cNvPr id="51" name="Text Box 2">
                        <a:extLst>
                          <a:ext uri="{FF2B5EF4-FFF2-40B4-BE49-F238E27FC236}">
                            <a16:creationId xmlns:a16="http://schemas.microsoft.com/office/drawing/2014/main" id="{5FAF960B-288C-D212-F0A8-0869D292F220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48370" y="-263782"/>
                        <a:ext cx="1444724" cy="4692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IN" sz="700">
                            <a:effectLst/>
                            <a:latin typeface="LM Roman 10" panose="00000500000000000000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Threshold</a:t>
                        </a:r>
                        <a:endPara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2" name="Text Box 2">
                        <a:extLst>
                          <a:ext uri="{FF2B5EF4-FFF2-40B4-BE49-F238E27FC236}">
                            <a16:creationId xmlns:a16="http://schemas.microsoft.com/office/drawing/2014/main" id="{E3BAF53E-9169-A9D9-7623-D07518C2397F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57885" y="-411100"/>
                        <a:ext cx="2310278" cy="105042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 algn="ct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IN" sz="700">
                            <a:effectLst/>
                            <a:latin typeface="LM Roman 10" panose="00000500000000000000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Difference Value corresponding to mean</a:t>
                        </a:r>
                        <a:endPara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48" name="Text Box 2">
                      <a:extLst>
                        <a:ext uri="{FF2B5EF4-FFF2-40B4-BE49-F238E27FC236}">
                          <a16:creationId xmlns:a16="http://schemas.microsoft.com/office/drawing/2014/main" id="{CB8A034A-183D-0BA1-4814-A1E74EFE411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32262" y="4136075"/>
                      <a:ext cx="1043942" cy="4784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800">
                          <a:effectLst/>
                          <a:latin typeface="LM Roman 10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Quotient</a:t>
                      </a:r>
                      <a:r>
                        <a:rPr lang="en-IN" sz="900">
                          <a:effectLst/>
                          <a:latin typeface="LM Roman 10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800">
                          <a:effectLst/>
                          <a:latin typeface="LM Roman 10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9" name="Text Box 2">
                      <a:extLst>
                        <a:ext uri="{FF2B5EF4-FFF2-40B4-BE49-F238E27FC236}">
                          <a16:creationId xmlns:a16="http://schemas.microsoft.com/office/drawing/2014/main" id="{2122B0B5-C1EF-D2E5-FA0A-CD6443E1BF3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86610" y="1097280"/>
                      <a:ext cx="970688" cy="65373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600">
                          <a:effectLst/>
                          <a:latin typeface="LM Roman 10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Shift condition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6" name="Text Box 2">
                    <a:extLst>
                      <a:ext uri="{FF2B5EF4-FFF2-40B4-BE49-F238E27FC236}">
                        <a16:creationId xmlns:a16="http://schemas.microsoft.com/office/drawing/2014/main" id="{B455FA25-2CE4-B27B-B3AA-25686DAA5CB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00918" y="1630973"/>
                    <a:ext cx="906448" cy="574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IN" sz="600">
                        <a:effectLst/>
                        <a:latin typeface="LM Roman 10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Shift Value  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A6A4BB5-703B-4613-1D0F-05E5829CADFA}"/>
                  </a:ext>
                </a:extLst>
              </p:cNvPr>
              <p:cNvGrpSpPr/>
              <p:nvPr/>
            </p:nvGrpSpPr>
            <p:grpSpPr>
              <a:xfrm>
                <a:off x="1899138" y="2367915"/>
                <a:ext cx="4009467" cy="2804235"/>
                <a:chOff x="0" y="-2491"/>
                <a:chExt cx="4009467" cy="2804235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E4092312-2865-7A99-0A62-A016A8A6E296}"/>
                    </a:ext>
                  </a:extLst>
                </p:cNvPr>
                <p:cNvGrpSpPr/>
                <p:nvPr/>
              </p:nvGrpSpPr>
              <p:grpSpPr>
                <a:xfrm>
                  <a:off x="0" y="-2491"/>
                  <a:ext cx="3644437" cy="2804235"/>
                  <a:chOff x="0" y="-2491"/>
                  <a:chExt cx="3644437" cy="2804235"/>
                </a:xfrm>
              </p:grpSpPr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34E8EC88-4849-7140-2F0F-E0AC2C297F1C}"/>
                      </a:ext>
                    </a:extLst>
                  </p:cNvPr>
                  <p:cNvCxnSpPr/>
                  <p:nvPr/>
                </p:nvCxnSpPr>
                <p:spPr>
                  <a:xfrm>
                    <a:off x="0" y="2539218"/>
                    <a:ext cx="0" cy="259811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CB882123-569E-5818-1CA1-063C8D3EFE4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2799471"/>
                    <a:ext cx="1369734" cy="146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61CF9BA3-520E-93BA-BAC7-5D5672F50E7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369576" y="-2491"/>
                    <a:ext cx="182878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A22C31D6-1F74-FB0A-F6DF-776E3EB777B7}"/>
                      </a:ext>
                    </a:extLst>
                  </p:cNvPr>
                  <p:cNvCxnSpPr/>
                  <p:nvPr/>
                </p:nvCxnSpPr>
                <p:spPr>
                  <a:xfrm>
                    <a:off x="1371600" y="0"/>
                    <a:ext cx="1905" cy="2801744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3CE4279B-DF6A-95AA-DB74-0A7B5CCFC7F3}"/>
                      </a:ext>
                    </a:extLst>
                  </p:cNvPr>
                  <p:cNvGrpSpPr/>
                  <p:nvPr/>
                </p:nvGrpSpPr>
                <p:grpSpPr>
                  <a:xfrm rot="5400000" flipV="1">
                    <a:off x="1949621" y="485946"/>
                    <a:ext cx="1724025" cy="1665606"/>
                    <a:chOff x="1155000" y="-2049189"/>
                    <a:chExt cx="4060868" cy="3786695"/>
                  </a:xfrm>
                </p:grpSpPr>
                <p:grpSp>
                  <p:nvGrpSpPr>
                    <p:cNvPr id="25" name="Group 24">
                      <a:extLst>
                        <a:ext uri="{FF2B5EF4-FFF2-40B4-BE49-F238E27FC236}">
                          <a16:creationId xmlns:a16="http://schemas.microsoft.com/office/drawing/2014/main" id="{3623A02E-A0A4-5503-BBF0-01B6910BA9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55000" y="-2049189"/>
                      <a:ext cx="4060868" cy="3786695"/>
                      <a:chOff x="826936" y="-2447804"/>
                      <a:chExt cx="5071721" cy="4729516"/>
                    </a:xfrm>
                  </p:grpSpPr>
                  <p:grpSp>
                    <p:nvGrpSpPr>
                      <p:cNvPr id="29" name="Group 28">
                        <a:extLst>
                          <a:ext uri="{FF2B5EF4-FFF2-40B4-BE49-F238E27FC236}">
                            <a16:creationId xmlns:a16="http://schemas.microsoft.com/office/drawing/2014/main" id="{84BB8B82-8B4B-C3F3-E5A0-48901DEDE13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6936" y="159026"/>
                        <a:ext cx="4222809" cy="1401597"/>
                        <a:chOff x="0" y="0"/>
                        <a:chExt cx="4222809" cy="1401597"/>
                      </a:xfrm>
                    </p:grpSpPr>
                    <p:sp>
                      <p:nvSpPr>
                        <p:cNvPr id="34" name="Rectangle: Top Corners Rounded 33">
                          <a:extLst>
                            <a:ext uri="{FF2B5EF4-FFF2-40B4-BE49-F238E27FC236}">
                              <a16:creationId xmlns:a16="http://schemas.microsoft.com/office/drawing/2014/main" id="{0F075D7A-234F-733B-52DC-0AAFE3473F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975417" y="-107315"/>
                          <a:ext cx="842645" cy="1057275"/>
                        </a:xfrm>
                        <a:prstGeom prst="round2SameRect">
                          <a:avLst>
                            <a:gd name="adj1" fmla="val 50000"/>
                            <a:gd name="adj2" fmla="val 0"/>
                          </a:avLst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cxnSp>
                      <p:nvCxnSpPr>
                        <p:cNvPr id="35" name="Straight Arrow Connector 34">
                          <a:extLst>
                            <a:ext uri="{FF2B5EF4-FFF2-40B4-BE49-F238E27FC236}">
                              <a16:creationId xmlns:a16="http://schemas.microsoft.com/office/drawing/2014/main" id="{AD9FA339-68B5-759B-AC04-0BBB874432B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0" y="140321"/>
                          <a:ext cx="1868102" cy="0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</p:cxnSp>
                    <p:cxnSp>
                      <p:nvCxnSpPr>
                        <p:cNvPr id="36" name="Straight Arrow Connector 35">
                          <a:extLst>
                            <a:ext uri="{FF2B5EF4-FFF2-40B4-BE49-F238E27FC236}">
                              <a16:creationId xmlns:a16="http://schemas.microsoft.com/office/drawing/2014/main" id="{5A0D7DB5-B30F-A7A5-9983-C609FAEE35C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0" y="641253"/>
                          <a:ext cx="970059" cy="0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</p:cxnSp>
                    <p:sp>
                      <p:nvSpPr>
                        <p:cNvPr id="37" name="Oval 36">
                          <a:extLst>
                            <a:ext uri="{FF2B5EF4-FFF2-40B4-BE49-F238E27FC236}">
                              <a16:creationId xmlns:a16="http://schemas.microsoft.com/office/drawing/2014/main" id="{F56041A8-AF78-D4CD-44DC-C932F975C8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0059" y="374222"/>
                          <a:ext cx="572494" cy="572494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IN" sz="1100">
                              <a:effectLst/>
                              <a:latin typeface="LM Roman 10" panose="00000500000000000000" pitchFamily="50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cxnSp>
                      <p:nvCxnSpPr>
                        <p:cNvPr id="38" name="Straight Arrow Connector 37">
                          <a:extLst>
                            <a:ext uri="{FF2B5EF4-FFF2-40B4-BE49-F238E27FC236}">
                              <a16:creationId xmlns:a16="http://schemas.microsoft.com/office/drawing/2014/main" id="{0A2E4BC5-04EF-3225-4DE1-7D91FEC4CD9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1542553" y="641253"/>
                          <a:ext cx="324982" cy="0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</p:cxnSp>
                    <p:cxnSp>
                      <p:nvCxnSpPr>
                        <p:cNvPr id="39" name="Straight Arrow Connector 38">
                          <a:extLst>
                            <a:ext uri="{FF2B5EF4-FFF2-40B4-BE49-F238E27FC236}">
                              <a16:creationId xmlns:a16="http://schemas.microsoft.com/office/drawing/2014/main" id="{81CA7E3C-4AAB-1FE9-5B3C-FF6DF868AC7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 flipV="1">
                          <a:off x="1237091" y="945059"/>
                          <a:ext cx="0" cy="456538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</p:cxnSp>
                    <p:cxnSp>
                      <p:nvCxnSpPr>
                        <p:cNvPr id="40" name="Straight Arrow Connector 39">
                          <a:extLst>
                            <a:ext uri="{FF2B5EF4-FFF2-40B4-BE49-F238E27FC236}">
                              <a16:creationId xmlns:a16="http://schemas.microsoft.com/office/drawing/2014/main" id="{8443EE92-7DB8-AA6E-7BDE-EA1BAD816855}"/>
                            </a:ext>
                          </a:extLst>
                        </p:cNvPr>
                        <p:cNvCxnSpPr>
                          <a:endCxn id="33" idx="0"/>
                        </p:cNvCxnSpPr>
                        <p:nvPr/>
                      </p:nvCxnSpPr>
                      <p:spPr>
                        <a:xfrm rot="5400000" flipV="1">
                          <a:off x="3574445" y="-229749"/>
                          <a:ext cx="0" cy="1296729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</p:cxnSp>
                  </p:grpSp>
                  <p:cxnSp>
                    <p:nvCxnSpPr>
                      <p:cNvPr id="30" name="Straight Connector 29">
                        <a:extLst>
                          <a:ext uri="{FF2B5EF4-FFF2-40B4-BE49-F238E27FC236}">
                            <a16:creationId xmlns:a16="http://schemas.microsoft.com/office/drawing/2014/main" id="{CC76BA85-359A-674E-01E1-1B514681008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940118" y="803082"/>
                        <a:ext cx="262393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" name="Text Box 2">
                        <a:extLst>
                          <a:ext uri="{FF2B5EF4-FFF2-40B4-BE49-F238E27FC236}">
                            <a16:creationId xmlns:a16="http://schemas.microsoft.com/office/drawing/2014/main" id="{8E5C1FE4-FCA2-2D56-14B8-462DCEAB884E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 rot="16200000">
                        <a:off x="1734350" y="1383930"/>
                        <a:ext cx="652335" cy="114322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800">
                            <a:effectLst/>
                            <a:latin typeface="LM Roman 10" panose="00000500000000000000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1</a:t>
                        </a:r>
                        <a:endPara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2" name="Text Box 2">
                        <a:extLst>
                          <a:ext uri="{FF2B5EF4-FFF2-40B4-BE49-F238E27FC236}">
                            <a16:creationId xmlns:a16="http://schemas.microsoft.com/office/drawing/2014/main" id="{37166752-DDAA-AA6D-1BFB-0BCAA28C9117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 rot="16200000">
                        <a:off x="566637" y="-1612566"/>
                        <a:ext cx="2606828" cy="9363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 algn="ct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IN" sz="800">
                            <a:effectLst/>
                            <a:latin typeface="LM Roman 10" panose="00000500000000000000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Sample Value</a:t>
                        </a:r>
                        <a:endPara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3" name="Text Box 2">
                        <a:extLst>
                          <a:ext uri="{FF2B5EF4-FFF2-40B4-BE49-F238E27FC236}">
                            <a16:creationId xmlns:a16="http://schemas.microsoft.com/office/drawing/2014/main" id="{383BD570-0DB3-B8ED-5EBB-AD3537B62885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 rot="16200000">
                        <a:off x="4357455" y="205309"/>
                        <a:ext cx="2233495" cy="84890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 algn="ct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IN" sz="800">
                            <a:effectLst/>
                            <a:latin typeface="LM Roman 10" panose="00000500000000000000" pitchFamily="50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Remainder</a:t>
                        </a:r>
                        <a:endPara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:a16="http://schemas.microsoft.com/office/drawing/2014/main" id="{312976B9-36D2-2363-98C1-7C402721622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526650" y="0"/>
                      <a:ext cx="174929" cy="286172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90D1427D-DAC6-8ABB-6EE1-CE7ACDBA24E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455088" y="413468"/>
                      <a:ext cx="174929" cy="286172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>
                      <a:extLst>
                        <a:ext uri="{FF2B5EF4-FFF2-40B4-BE49-F238E27FC236}">
                          <a16:creationId xmlns:a16="http://schemas.microsoft.com/office/drawing/2014/main" id="{09ECC9C4-1AC7-4F8E-C871-B342DD49937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3808674" y="246491"/>
                      <a:ext cx="174929" cy="286172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9959660B-1071-D537-8AA3-DF6C9A577187}"/>
                    </a:ext>
                  </a:extLst>
                </p:cNvPr>
                <p:cNvCxnSpPr/>
                <p:nvPr/>
              </p:nvCxnSpPr>
              <p:spPr>
                <a:xfrm>
                  <a:off x="3123028" y="126609"/>
                  <a:ext cx="0" cy="3450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82F9F254-2D0A-5F3E-6259-E985A5332798}"/>
                    </a:ext>
                  </a:extLst>
                </p:cNvPr>
                <p:cNvCxnSpPr/>
                <p:nvPr/>
              </p:nvCxnSpPr>
              <p:spPr>
                <a:xfrm>
                  <a:off x="3397348" y="0"/>
                  <a:ext cx="28455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022A40F5-69CD-6DAE-EC69-E4C3B85305E2}"/>
                    </a:ext>
                  </a:extLst>
                </p:cNvPr>
                <p:cNvCxnSpPr/>
                <p:nvPr/>
              </p:nvCxnSpPr>
              <p:spPr>
                <a:xfrm>
                  <a:off x="3684563" y="0"/>
                  <a:ext cx="0" cy="189210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0FA0A29-0516-3918-E9E5-59045368C690}"/>
                    </a:ext>
                  </a:extLst>
                </p:cNvPr>
                <p:cNvSpPr/>
                <p:nvPr/>
              </p:nvSpPr>
              <p:spPr>
                <a:xfrm>
                  <a:off x="2778369" y="1899138"/>
                  <a:ext cx="591018" cy="281354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IN" sz="600">
                      <a:effectLst/>
                      <a:latin typeface="LM Roman 10" panose="00000500000000000000" pitchFamily="50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7F71BFB-6CD3-00A3-610D-75157AF7C1CC}"/>
                    </a:ext>
                  </a:extLst>
                </p:cNvPr>
                <p:cNvSpPr/>
                <p:nvPr/>
              </p:nvSpPr>
              <p:spPr>
                <a:xfrm>
                  <a:off x="3418449" y="1892104"/>
                  <a:ext cx="591018" cy="281354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IN" sz="600">
                      <a:effectLst/>
                      <a:latin typeface="LM Roman 10" panose="00000500000000000000" pitchFamily="50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7C7416D3-2F88-CA17-8B82-AC9E1688ADA9}"/>
                    </a:ext>
                  </a:extLst>
                </p:cNvPr>
                <p:cNvCxnSpPr/>
                <p:nvPr/>
              </p:nvCxnSpPr>
              <p:spPr>
                <a:xfrm>
                  <a:off x="3009314" y="2173458"/>
                  <a:ext cx="0" cy="27432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C06A16CE-8FE6-E1EB-F33F-46A7C7332ACA}"/>
                    </a:ext>
                  </a:extLst>
                </p:cNvPr>
                <p:cNvCxnSpPr/>
                <p:nvPr/>
              </p:nvCxnSpPr>
              <p:spPr>
                <a:xfrm>
                  <a:off x="3677529" y="2166424"/>
                  <a:ext cx="0" cy="27432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428161-89E3-C9B6-77B2-60E43BDEF824}"/>
                </a:ext>
              </a:extLst>
            </p:cNvPr>
            <p:cNvSpPr/>
            <p:nvPr/>
          </p:nvSpPr>
          <p:spPr>
            <a:xfrm>
              <a:off x="4783016" y="4818185"/>
              <a:ext cx="950594" cy="3509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IN" sz="800">
                  <a:effectLst/>
                  <a:latin typeface="LM Roman 10" panose="000005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Packaging Block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EC8E7FB7-D7D4-5EB2-DFEC-2C18881E94E6}"/>
                </a:ext>
              </a:extLst>
            </p:cNvPr>
            <p:cNvSpPr/>
            <p:nvPr/>
          </p:nvSpPr>
          <p:spPr>
            <a:xfrm rot="5400000">
              <a:off x="5126649" y="5246223"/>
              <a:ext cx="238959" cy="105527"/>
            </a:xfrm>
            <a:prstGeom prst="rightArrow">
              <a:avLst>
                <a:gd name="adj1" fmla="val 35181"/>
                <a:gd name="adj2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BE4F359E-9622-BCBE-D18F-4DBBADCD5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527" y="5366825"/>
              <a:ext cx="1603717" cy="379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IN" sz="1000">
                  <a:effectLst/>
                  <a:latin typeface="LM Roman 10" panose="000005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Compressed ECG values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2" name="Title 1">
            <a:extLst>
              <a:ext uri="{FF2B5EF4-FFF2-40B4-BE49-F238E27FC236}">
                <a16:creationId xmlns:a16="http://schemas.microsoft.com/office/drawing/2014/main" id="{B718CFFF-3919-951E-37E3-7DD261060912}"/>
              </a:ext>
            </a:extLst>
          </p:cNvPr>
          <p:cNvSpPr txBox="1">
            <a:spLocks/>
          </p:cNvSpPr>
          <p:nvPr/>
        </p:nvSpPr>
        <p:spPr>
          <a:xfrm>
            <a:off x="88419" y="116749"/>
            <a:ext cx="4000817" cy="1275808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dirty="0"/>
              <a:t>OVERALL SYSTEM </a:t>
            </a:r>
          </a:p>
          <a:p>
            <a:pPr algn="ctr"/>
            <a:r>
              <a:rPr lang="en-IN" dirty="0"/>
              <a:t>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02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6547-F0C7-CEC8-122F-A6C94E436A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0030" y="0"/>
            <a:ext cx="1982804" cy="1498600"/>
          </a:xfrm>
        </p:spPr>
        <p:txBody>
          <a:bodyPr/>
          <a:lstStyle/>
          <a:p>
            <a:r>
              <a:rPr lang="en-IN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9158-A066-71D1-90A4-6DCB41CA7B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0257" y="1385887"/>
            <a:ext cx="11182350" cy="4086225"/>
          </a:xfrm>
        </p:spPr>
        <p:txBody>
          <a:bodyPr>
            <a:normAutofit fontScale="77500" lnSpcReduction="20000"/>
          </a:bodyPr>
          <a:lstStyle/>
          <a:p>
            <a:pPr marL="346075" indent="-346075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It is observed that for the </a:t>
            </a:r>
            <a:r>
              <a:rPr lang="en-IN" sz="29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first 8 data samples </a:t>
            </a:r>
            <a:r>
              <a:rPr lang="en-IN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containing </a:t>
            </a:r>
            <a:r>
              <a:rPr lang="en-IN" sz="29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88 bits </a:t>
            </a:r>
            <a:r>
              <a:rPr lang="en-IN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of data, a total of </a:t>
            </a:r>
            <a:r>
              <a:rPr lang="en-IN" sz="29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24 bits </a:t>
            </a:r>
            <a:r>
              <a:rPr lang="en-IN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are generated.</a:t>
            </a:r>
          </a:p>
          <a:p>
            <a:pPr marL="346075" indent="-346075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The </a:t>
            </a:r>
            <a:r>
              <a:rPr lang="en-US" sz="2900" b="1" dirty="0">
                <a:solidFill>
                  <a:srgbClr val="0070C0"/>
                </a:solidFill>
              </a:rPr>
              <a:t>average CR </a:t>
            </a:r>
            <a:r>
              <a:rPr lang="en-US" sz="2900" dirty="0"/>
              <a:t>for the compression system is found to be </a:t>
            </a:r>
            <a:r>
              <a:rPr lang="en-US" sz="2900" b="1" dirty="0">
                <a:solidFill>
                  <a:srgbClr val="0070C0"/>
                </a:solidFill>
              </a:rPr>
              <a:t>2.89</a:t>
            </a:r>
            <a:r>
              <a:rPr lang="en-US" sz="2900" dirty="0"/>
              <a:t>, and the </a:t>
            </a:r>
            <a:r>
              <a:rPr lang="en-US" sz="2900" b="1" dirty="0">
                <a:solidFill>
                  <a:srgbClr val="0070C0"/>
                </a:solidFill>
              </a:rPr>
              <a:t>maximum CR </a:t>
            </a:r>
            <a:r>
              <a:rPr lang="en-US" sz="2900" dirty="0"/>
              <a:t>is found to be </a:t>
            </a:r>
            <a:r>
              <a:rPr lang="en-US" sz="2900" b="1" dirty="0">
                <a:solidFill>
                  <a:srgbClr val="0070C0"/>
                </a:solidFill>
              </a:rPr>
              <a:t>3.6.</a:t>
            </a:r>
          </a:p>
          <a:p>
            <a:pPr marL="346075" indent="-346075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Power consumption of 2.9 W.</a:t>
            </a:r>
            <a:endParaRPr lang="en-IN" sz="2900" dirty="0">
              <a:solidFill>
                <a:srgbClr val="000000"/>
              </a:solidFill>
              <a:ea typeface="Calibri" panose="020F0502020204030204" pitchFamily="34" charset="0"/>
              <a:cs typeface="CMU Serif" panose="02000603000000000000" pitchFamily="2" charset="0"/>
            </a:endParaRPr>
          </a:p>
          <a:p>
            <a:pPr marL="404813" indent="-404813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Around </a:t>
            </a:r>
            <a:r>
              <a:rPr lang="en-IN" sz="29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92% of the power </a:t>
            </a:r>
            <a:r>
              <a:rPr lang="en-IN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is utilized in </a:t>
            </a:r>
            <a:r>
              <a:rPr lang="en-IN" sz="29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I/O operation </a:t>
            </a:r>
            <a:r>
              <a:rPr lang="en-IN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from memory to fetch the data.</a:t>
            </a:r>
          </a:p>
          <a:p>
            <a:pPr marL="404813" indent="-404813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This can be reduced in the real design because real-time data is acquired in the latter case. </a:t>
            </a:r>
          </a:p>
          <a:p>
            <a:pPr marL="404813" indent="-404813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The </a:t>
            </a:r>
            <a:r>
              <a:rPr lang="en-IN" sz="29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logic power utilization </a:t>
            </a:r>
            <a:r>
              <a:rPr lang="en-IN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is </a:t>
            </a:r>
            <a:r>
              <a:rPr lang="en-IN" sz="29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0.2W</a:t>
            </a:r>
            <a:r>
              <a:rPr lang="en-IN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 for the logical operations performed in the compression system. </a:t>
            </a:r>
            <a:endParaRPr lang="en-US" sz="4000" b="1" dirty="0">
              <a:solidFill>
                <a:srgbClr val="0070C0"/>
              </a:solidFill>
            </a:endParaRPr>
          </a:p>
          <a:p>
            <a:pPr algn="just"/>
            <a:endParaRPr lang="en-US" sz="2800" dirty="0"/>
          </a:p>
          <a:p>
            <a:pPr marL="346075" indent="-346075" algn="just">
              <a:buFont typeface="Wingdings" panose="05000000000000000000" pitchFamily="2" charset="2"/>
              <a:buChar char="Ø"/>
            </a:pPr>
            <a:endParaRPr lang="en-IN" sz="2800" dirty="0">
              <a:solidFill>
                <a:srgbClr val="000000"/>
              </a:solidFill>
              <a:effectLst/>
              <a:ea typeface="Calibri" panose="020F0502020204030204" pitchFamily="34" charset="0"/>
              <a:cs typeface="CMU Serif" panose="02000603000000000000" pitchFamily="2" charset="0"/>
            </a:endParaRPr>
          </a:p>
          <a:p>
            <a:pPr marL="346075" indent="-346075" algn="just">
              <a:buFont typeface="Wingdings" panose="05000000000000000000" pitchFamily="2" charset="2"/>
              <a:buChar char="Ø"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01771-5482-E17B-3312-D88F3A00C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3"/>
          <a:stretch/>
        </p:blipFill>
        <p:spPr>
          <a:xfrm>
            <a:off x="0" y="5843651"/>
            <a:ext cx="12192000" cy="1014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71CD3D-5392-9753-6D5B-4A84B51AC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6148" r="85035" b="63594"/>
          <a:stretch/>
        </p:blipFill>
        <p:spPr>
          <a:xfrm>
            <a:off x="109728" y="6045394"/>
            <a:ext cx="866274" cy="8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3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7772-2901-D084-302C-87B3BF220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35" y="306084"/>
            <a:ext cx="4635527" cy="1499616"/>
          </a:xfrm>
        </p:spPr>
        <p:txBody>
          <a:bodyPr/>
          <a:lstStyle/>
          <a:p>
            <a:r>
              <a:rPr lang="en-IN" dirty="0"/>
              <a:t>Summary OF RESULTS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CB7C16-9BF5-B752-CDC4-B2E84E8B3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710330"/>
              </p:ext>
            </p:extLst>
          </p:nvPr>
        </p:nvGraphicFramePr>
        <p:xfrm>
          <a:off x="1945511" y="1707604"/>
          <a:ext cx="8300977" cy="401669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62782">
                  <a:extLst>
                    <a:ext uri="{9D8B030D-6E8A-4147-A177-3AD203B41FA5}">
                      <a16:colId xmlns:a16="http://schemas.microsoft.com/office/drawing/2014/main" val="499144303"/>
                    </a:ext>
                  </a:extLst>
                </a:gridCol>
                <a:gridCol w="5638195">
                  <a:extLst>
                    <a:ext uri="{9D8B030D-6E8A-4147-A177-3AD203B41FA5}">
                      <a16:colId xmlns:a16="http://schemas.microsoft.com/office/drawing/2014/main" val="2877744526"/>
                    </a:ext>
                  </a:extLst>
                </a:gridCol>
              </a:tblGrid>
              <a:tr h="406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3200" b="1" dirty="0">
                          <a:solidFill>
                            <a:schemeClr val="tx1"/>
                          </a:solidFill>
                          <a:effectLst/>
                        </a:rPr>
                        <a:t>Metric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55" marR="1409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3200" b="1" dirty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55" marR="140955" marT="0" marB="0"/>
                </a:tc>
                <a:extLst>
                  <a:ext uri="{0D108BD9-81ED-4DB2-BD59-A6C34878D82A}">
                    <a16:rowId xmlns:a16="http://schemas.microsoft.com/office/drawing/2014/main" val="3377658076"/>
                  </a:ext>
                </a:extLst>
              </a:tr>
              <a:tr h="11962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300" b="0" dirty="0">
                          <a:solidFill>
                            <a:schemeClr val="tx1"/>
                          </a:solidFill>
                          <a:effectLst/>
                        </a:rPr>
                        <a:t>Board Used </a:t>
                      </a:r>
                      <a:endParaRPr lang="en-US" sz="2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55" marR="140955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2300" dirty="0">
                          <a:effectLst/>
                        </a:rPr>
                        <a:t>Family: Artix-7 low voltage </a:t>
                      </a:r>
                      <a:endParaRPr lang="en-US" sz="23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2300" dirty="0">
                          <a:effectLst/>
                        </a:rPr>
                        <a:t>Package: csg324</a:t>
                      </a:r>
                      <a:endParaRPr lang="en-US" sz="23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2300" dirty="0">
                          <a:effectLst/>
                        </a:rPr>
                        <a:t>Part number: </a:t>
                      </a:r>
                      <a:r>
                        <a:rPr lang="en-US" sz="2500" dirty="0">
                          <a:effectLst/>
                        </a:rPr>
                        <a:t>xc7a100tlcsg324-2L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LM Roman 10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55" marR="140955" marT="0" marB="0"/>
                </a:tc>
                <a:extLst>
                  <a:ext uri="{0D108BD9-81ED-4DB2-BD59-A6C34878D82A}">
                    <a16:rowId xmlns:a16="http://schemas.microsoft.com/office/drawing/2014/main" val="541258037"/>
                  </a:ext>
                </a:extLst>
              </a:tr>
              <a:tr h="3724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300" b="0">
                          <a:solidFill>
                            <a:schemeClr val="tx1"/>
                          </a:solidFill>
                          <a:effectLst/>
                        </a:rPr>
                        <a:t>Mean CR</a:t>
                      </a:r>
                      <a:endParaRPr lang="en-US" sz="23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55" marR="1409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300" dirty="0">
                          <a:effectLst/>
                        </a:rPr>
                        <a:t>2.89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55" marR="140955" marT="0" marB="0"/>
                </a:tc>
                <a:extLst>
                  <a:ext uri="{0D108BD9-81ED-4DB2-BD59-A6C34878D82A}">
                    <a16:rowId xmlns:a16="http://schemas.microsoft.com/office/drawing/2014/main" val="1724310468"/>
                  </a:ext>
                </a:extLst>
              </a:tr>
              <a:tr h="3724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300" b="0">
                          <a:solidFill>
                            <a:schemeClr val="tx1"/>
                          </a:solidFill>
                          <a:effectLst/>
                        </a:rPr>
                        <a:t>Highest CR</a:t>
                      </a:r>
                      <a:endParaRPr lang="en-US" sz="23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55" marR="1409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300" dirty="0">
                          <a:effectLst/>
                        </a:rPr>
                        <a:t>3.6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55" marR="140955" marT="0" marB="0"/>
                </a:tc>
                <a:extLst>
                  <a:ext uri="{0D108BD9-81ED-4DB2-BD59-A6C34878D82A}">
                    <a16:rowId xmlns:a16="http://schemas.microsoft.com/office/drawing/2014/main" val="2237666666"/>
                  </a:ext>
                </a:extLst>
              </a:tr>
              <a:tr h="3724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300" b="0">
                          <a:solidFill>
                            <a:schemeClr val="tx1"/>
                          </a:solidFill>
                          <a:effectLst/>
                        </a:rPr>
                        <a:t>LUT used </a:t>
                      </a:r>
                      <a:endParaRPr lang="en-US" sz="23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55" marR="1409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300">
                          <a:effectLst/>
                        </a:rPr>
                        <a:t>408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55" marR="140955" marT="0" marB="0"/>
                </a:tc>
                <a:extLst>
                  <a:ext uri="{0D108BD9-81ED-4DB2-BD59-A6C34878D82A}">
                    <a16:rowId xmlns:a16="http://schemas.microsoft.com/office/drawing/2014/main" val="2467054272"/>
                  </a:ext>
                </a:extLst>
              </a:tr>
              <a:tr h="3724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300" b="0" dirty="0">
                          <a:solidFill>
                            <a:schemeClr val="tx1"/>
                          </a:solidFill>
                          <a:effectLst/>
                        </a:rPr>
                        <a:t>FF used </a:t>
                      </a:r>
                      <a:endParaRPr lang="en-US" sz="2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55" marR="1409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300">
                          <a:effectLst/>
                        </a:rPr>
                        <a:t>51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55" marR="140955" marT="0" marB="0"/>
                </a:tc>
                <a:extLst>
                  <a:ext uri="{0D108BD9-81ED-4DB2-BD59-A6C34878D82A}">
                    <a16:rowId xmlns:a16="http://schemas.microsoft.com/office/drawing/2014/main" val="3926006966"/>
                  </a:ext>
                </a:extLst>
              </a:tr>
              <a:tr h="3724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300" b="0">
                          <a:solidFill>
                            <a:schemeClr val="tx1"/>
                          </a:solidFill>
                          <a:effectLst/>
                        </a:rPr>
                        <a:t>Power (logical, I/0)</a:t>
                      </a:r>
                      <a:endParaRPr lang="en-US" sz="23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55" marR="1409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300">
                          <a:effectLst/>
                        </a:rPr>
                        <a:t>0.2 W, 2.7W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55" marR="140955" marT="0" marB="0"/>
                </a:tc>
                <a:extLst>
                  <a:ext uri="{0D108BD9-81ED-4DB2-BD59-A6C34878D82A}">
                    <a16:rowId xmlns:a16="http://schemas.microsoft.com/office/drawing/2014/main" val="954154639"/>
                  </a:ext>
                </a:extLst>
              </a:tr>
              <a:tr h="3724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300" b="0" dirty="0">
                          <a:solidFill>
                            <a:schemeClr val="tx1"/>
                          </a:solidFill>
                          <a:effectLst/>
                        </a:rPr>
                        <a:t>Delay </a:t>
                      </a:r>
                      <a:endParaRPr lang="en-US" sz="2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55" marR="14095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300" dirty="0">
                          <a:effectLst/>
                        </a:rPr>
                        <a:t>7.2 microsecond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955" marR="140955" marT="0" marB="0"/>
                </a:tc>
                <a:extLst>
                  <a:ext uri="{0D108BD9-81ED-4DB2-BD59-A6C34878D82A}">
                    <a16:rowId xmlns:a16="http://schemas.microsoft.com/office/drawing/2014/main" val="6645348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E14F577-A433-1BEB-A233-0921F890C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3"/>
          <a:stretch/>
        </p:blipFill>
        <p:spPr>
          <a:xfrm>
            <a:off x="0" y="5843651"/>
            <a:ext cx="12192000" cy="1014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D03B7D-FDC0-637C-27F6-0701DB0E71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6148" r="85035" b="63594"/>
          <a:stretch/>
        </p:blipFill>
        <p:spPr>
          <a:xfrm>
            <a:off x="109728" y="6045394"/>
            <a:ext cx="866274" cy="8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13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5944-8EC2-1682-58E5-AA27C304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Power report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AD0D59-F3F0-F510-9D28-C5642A8DA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489" y="1786449"/>
            <a:ext cx="8229150" cy="38026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37750C-95AE-5C4E-3636-BBBFD021C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3"/>
          <a:stretch/>
        </p:blipFill>
        <p:spPr>
          <a:xfrm>
            <a:off x="0" y="5843651"/>
            <a:ext cx="12192000" cy="1014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EE607C-FB3F-121A-B834-5C33C379A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6148" r="85035" b="63594"/>
          <a:stretch/>
        </p:blipFill>
        <p:spPr>
          <a:xfrm>
            <a:off x="109728" y="6045394"/>
            <a:ext cx="866274" cy="8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22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CCF9-44D8-234A-5A0A-A94136A74E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0706" y="155785"/>
            <a:ext cx="9720263" cy="743965"/>
          </a:xfrm>
        </p:spPr>
        <p:txBody>
          <a:bodyPr/>
          <a:lstStyle/>
          <a:p>
            <a:r>
              <a:rPr lang="en-IN" dirty="0"/>
              <a:t>COMPARISON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0627D54-FCEB-A0DC-8659-4D3DA662083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31082876"/>
              </p:ext>
            </p:extLst>
          </p:nvPr>
        </p:nvGraphicFramePr>
        <p:xfrm>
          <a:off x="320842" y="984139"/>
          <a:ext cx="11242308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3718">
                  <a:extLst>
                    <a:ext uri="{9D8B030D-6E8A-4147-A177-3AD203B41FA5}">
                      <a16:colId xmlns:a16="http://schemas.microsoft.com/office/drawing/2014/main" val="3931347983"/>
                    </a:ext>
                  </a:extLst>
                </a:gridCol>
                <a:gridCol w="1512621">
                  <a:extLst>
                    <a:ext uri="{9D8B030D-6E8A-4147-A177-3AD203B41FA5}">
                      <a16:colId xmlns:a16="http://schemas.microsoft.com/office/drawing/2014/main" val="510945621"/>
                    </a:ext>
                  </a:extLst>
                </a:gridCol>
                <a:gridCol w="1636294">
                  <a:extLst>
                    <a:ext uri="{9D8B030D-6E8A-4147-A177-3AD203B41FA5}">
                      <a16:colId xmlns:a16="http://schemas.microsoft.com/office/drawing/2014/main" val="2693790280"/>
                    </a:ext>
                  </a:extLst>
                </a:gridCol>
                <a:gridCol w="1848051">
                  <a:extLst>
                    <a:ext uri="{9D8B030D-6E8A-4147-A177-3AD203B41FA5}">
                      <a16:colId xmlns:a16="http://schemas.microsoft.com/office/drawing/2014/main" val="2343817234"/>
                    </a:ext>
                  </a:extLst>
                </a:gridCol>
                <a:gridCol w="1722922">
                  <a:extLst>
                    <a:ext uri="{9D8B030D-6E8A-4147-A177-3AD203B41FA5}">
                      <a16:colId xmlns:a16="http://schemas.microsoft.com/office/drawing/2014/main" val="307806640"/>
                    </a:ext>
                  </a:extLst>
                </a:gridCol>
                <a:gridCol w="2648702">
                  <a:extLst>
                    <a:ext uri="{9D8B030D-6E8A-4147-A177-3AD203B41FA5}">
                      <a16:colId xmlns:a16="http://schemas.microsoft.com/office/drawing/2014/main" val="3949338318"/>
                    </a:ext>
                  </a:extLst>
                </a:gridCol>
              </a:tblGrid>
              <a:tr h="360524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tx1"/>
                          </a:solidFill>
                        </a:rPr>
                        <a:t>REFERENCE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tx1"/>
                          </a:solidFill>
                        </a:rPr>
                        <a:t>This paper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97369"/>
                  </a:ext>
                </a:extLst>
              </a:tr>
              <a:tr h="937362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COMPRESSION SCHEME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LOSSLESS</a:t>
                      </a:r>
                    </a:p>
                    <a:p>
                      <a:r>
                        <a:rPr lang="en-IN" b="1" dirty="0"/>
                        <a:t>(HUFFMAN CODING)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/>
                        <a:t>LOSSLESS</a:t>
                      </a:r>
                      <a:endParaRPr lang="en-US" b="1" dirty="0"/>
                    </a:p>
                    <a:p>
                      <a:r>
                        <a:rPr lang="en-US" b="1" dirty="0"/>
                        <a:t>( ADAPTIVE PREDICTION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/>
                        <a:t>LOSSLESS</a:t>
                      </a:r>
                      <a:endParaRPr lang="en-US" b="1" dirty="0"/>
                    </a:p>
                    <a:p>
                      <a:r>
                        <a:rPr lang="en-US" b="1" dirty="0"/>
                        <a:t>(ADAPTIVE GRC)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/>
                        <a:t>LOSSLESS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(ENTROPY CODING)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/>
                        <a:t>LOSSLESS</a:t>
                      </a:r>
                      <a:endParaRPr lang="en-US" b="1" dirty="0"/>
                    </a:p>
                    <a:p>
                      <a:r>
                        <a:rPr lang="en-US" b="1" dirty="0"/>
                        <a:t>(GOLOMB RICE +RLE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65309"/>
                  </a:ext>
                </a:extLst>
              </a:tr>
              <a:tr h="504734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COMPRESSION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2.89 (AVG) </a:t>
                      </a:r>
                    </a:p>
                    <a:p>
                      <a:r>
                        <a:rPr lang="en-IN" dirty="0"/>
                        <a:t>3.6   (MAX)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2878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983DA60-8247-D1BE-3670-7508845F437C}"/>
              </a:ext>
            </a:extLst>
          </p:cNvPr>
          <p:cNvSpPr txBox="1"/>
          <p:nvPr/>
        </p:nvSpPr>
        <p:spPr>
          <a:xfrm>
            <a:off x="184805" y="6075955"/>
            <a:ext cx="11896655" cy="1069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C. J. Deepu et.al, "An ECG-SoC with 535nW/channel lossless data compression for wearable sensors," </a:t>
            </a:r>
            <a:r>
              <a:rPr lang="en-US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Proceedings of the 2013 IEEE Asian Solid-State Circuits Conference, A-SSCC 2013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pp. 145–148, 2013,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10.1109/ASSCC.2013.6691003.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0437C5-8ABD-5D66-F4AA-1432A6E648B6}"/>
              </a:ext>
            </a:extLst>
          </p:cNvPr>
          <p:cNvSpPr txBox="1"/>
          <p:nvPr/>
        </p:nvSpPr>
        <p:spPr>
          <a:xfrm>
            <a:off x="200706" y="3484865"/>
            <a:ext cx="11676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231775"/>
            <a:r>
              <a:rPr lang="en-US" dirty="0">
                <a:solidFill>
                  <a:srgbClr val="00B0F0"/>
                </a:solidFill>
              </a:rPr>
              <a:t>1</a:t>
            </a:r>
            <a:r>
              <a:rPr lang="en-US" b="0" i="0" dirty="0">
                <a:solidFill>
                  <a:srgbClr val="00B0F0"/>
                </a:solidFill>
                <a:effectLst/>
              </a:rPr>
              <a:t>. </a:t>
            </a:r>
            <a:r>
              <a:rPr lang="en-US" b="0" i="0" dirty="0">
                <a:solidFill>
                  <a:srgbClr val="333333"/>
                </a:solidFill>
                <a:effectLst/>
              </a:rPr>
              <a:t>S.-L. Chen and J.-G. Wang, "VLSI implementation of low-power cost-efficient lossless ECG encoder design for wireless healthcare monitoring application", </a:t>
            </a:r>
            <a:r>
              <a:rPr lang="en-US" b="0" i="1" dirty="0">
                <a:solidFill>
                  <a:srgbClr val="333333"/>
                </a:solidFill>
                <a:effectLst/>
              </a:rPr>
              <a:t>Electron. Lett.</a:t>
            </a:r>
            <a:r>
              <a:rPr lang="en-US" b="0" i="0" dirty="0">
                <a:solidFill>
                  <a:srgbClr val="333333"/>
                </a:solidFill>
                <a:effectLst/>
              </a:rPr>
              <a:t>, vol. 49, no. 2, pp. 91-93, 2013.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CC6230-8B7F-E449-99D1-447F07E5E975}"/>
              </a:ext>
            </a:extLst>
          </p:cNvPr>
          <p:cNvSpPr txBox="1"/>
          <p:nvPr/>
        </p:nvSpPr>
        <p:spPr>
          <a:xfrm>
            <a:off x="200706" y="4186174"/>
            <a:ext cx="11773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231775"/>
            <a:r>
              <a:rPr lang="en-US" b="0" i="0" dirty="0">
                <a:solidFill>
                  <a:srgbClr val="00B0F0"/>
                </a:solidFill>
                <a:effectLst/>
              </a:rPr>
              <a:t>2. </a:t>
            </a:r>
            <a:r>
              <a:rPr lang="en-US" b="0" i="0" dirty="0">
                <a:solidFill>
                  <a:srgbClr val="333333"/>
                </a:solidFill>
                <a:effectLst/>
              </a:rPr>
              <a:t>K. Li, Y. Pan, F. Chen, K.-T. Cheng and R. Huan, "Real-time lossless ECG compression for low-power wearable medical devices based on adaptive region prediction", </a:t>
            </a:r>
            <a:r>
              <a:rPr lang="en-US" b="0" i="1" dirty="0">
                <a:solidFill>
                  <a:srgbClr val="333333"/>
                </a:solidFill>
                <a:effectLst/>
              </a:rPr>
              <a:t>Electron. Lett.</a:t>
            </a:r>
            <a:r>
              <a:rPr lang="en-US" b="0" i="0" dirty="0">
                <a:solidFill>
                  <a:srgbClr val="333333"/>
                </a:solidFill>
                <a:effectLst/>
              </a:rPr>
              <a:t>, vol. 50, no. 25, pp. 1904-1906, 2015.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BBFC0B-91C6-C834-782F-72816FB8EF06}"/>
              </a:ext>
            </a:extLst>
          </p:cNvPr>
          <p:cNvSpPr txBox="1"/>
          <p:nvPr/>
        </p:nvSpPr>
        <p:spPr>
          <a:xfrm>
            <a:off x="308340" y="4863066"/>
            <a:ext cx="11773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B0F0"/>
                </a:solidFill>
                <a:effectLst/>
              </a:rPr>
              <a:t>3. </a:t>
            </a:r>
            <a:r>
              <a:rPr lang="en-US" b="0" i="0" dirty="0">
                <a:solidFill>
                  <a:srgbClr val="333333"/>
                </a:solidFill>
                <a:effectLst/>
              </a:rPr>
              <a:t>T.-H. Tsai and M. A. Hussain, "VLSI implementation of lossless ECG compression algorithm for low power devices", </a:t>
            </a:r>
            <a:r>
              <a:rPr lang="en-US" b="0" i="1" dirty="0">
                <a:solidFill>
                  <a:srgbClr val="333333"/>
                </a:solidFill>
                <a:effectLst/>
              </a:rPr>
              <a:t>IEEE Trans. Circuits Syst. II: Exp. Briefs</a:t>
            </a:r>
            <a:r>
              <a:rPr lang="en-US" b="0" i="0" dirty="0">
                <a:solidFill>
                  <a:srgbClr val="333333"/>
                </a:solidFill>
                <a:effectLst/>
              </a:rPr>
              <a:t>, vol. 67, no. 12, pp. 3317-3321, Dec. 2020.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7B08D6-A964-35DD-788C-C18D3086A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3"/>
          <a:stretch/>
        </p:blipFill>
        <p:spPr>
          <a:xfrm>
            <a:off x="0" y="5843651"/>
            <a:ext cx="12192000" cy="1014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10D179-200A-8DB6-A2B4-428DF7199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6148" r="85035" b="63594"/>
          <a:stretch/>
        </p:blipFill>
        <p:spPr>
          <a:xfrm>
            <a:off x="109728" y="6045394"/>
            <a:ext cx="866274" cy="8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36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807B6-08A8-1DA5-316B-59FC10B0C5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5868" y="105879"/>
            <a:ext cx="9720263" cy="1058779"/>
          </a:xfrm>
        </p:spPr>
        <p:txBody>
          <a:bodyPr>
            <a:normAutofit/>
          </a:bodyPr>
          <a:lstStyle/>
          <a:p>
            <a:pPr algn="ctr"/>
            <a:r>
              <a:rPr lang="en-IN" sz="6600" dirty="0"/>
              <a:t>CONCLUSION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AAEC0-A18C-5235-B36E-7F505E5EAC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2625" y="1265856"/>
            <a:ext cx="11770828" cy="4577795"/>
          </a:xfrm>
        </p:spPr>
        <p:txBody>
          <a:bodyPr>
            <a:normAutofit fontScale="92500" lnSpcReduction="10000"/>
          </a:bodyPr>
          <a:lstStyle/>
          <a:p>
            <a:pPr marL="346075" indent="-346075" algn="just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In this paper, a lossless ECG data compression system is implemented.</a:t>
            </a:r>
          </a:p>
          <a:p>
            <a:pPr marL="0" indent="0" algn="just">
              <a:buNone/>
            </a:pPr>
            <a:endParaRPr lang="en-IN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CMU Serif" panose="02000603000000000000" pitchFamily="2" charset="0"/>
            </a:endParaRPr>
          </a:p>
          <a:p>
            <a:pPr marL="346075" indent="-346075" algn="just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The compression system uses the Golomb Rice coding method to encode the ECG signals.</a:t>
            </a:r>
          </a:p>
          <a:p>
            <a:pPr marL="0" indent="0" algn="just">
              <a:buNone/>
            </a:pPr>
            <a:endParaRPr lang="en-IN" sz="2400" dirty="0">
              <a:solidFill>
                <a:srgbClr val="000000"/>
              </a:solidFill>
              <a:ea typeface="Calibri" panose="020F0502020204030204" pitchFamily="34" charset="0"/>
              <a:cs typeface="CMU Serif" panose="02000603000000000000" pitchFamily="2" charset="0"/>
            </a:endParaRPr>
          </a:p>
          <a:p>
            <a:pPr marL="346075" indent="-346075" algn="just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MIT BIH arrhythmia dataset is used, which contains 11-bit raw ECG sample values.</a:t>
            </a:r>
          </a:p>
          <a:p>
            <a:pPr marL="0" indent="0" algn="just">
              <a:buNone/>
            </a:pPr>
            <a:endParaRPr lang="en-IN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CMU Serif" panose="02000603000000000000" pitchFamily="2" charset="0"/>
            </a:endParaRPr>
          </a:p>
          <a:p>
            <a:pPr marL="346075" indent="-346075" algn="just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The CR attained by the compression system is 2.89 and 3.6 for average and maximum values</a:t>
            </a:r>
          </a:p>
          <a:p>
            <a:pPr marL="0" indent="0" algn="just">
              <a:buNone/>
            </a:pPr>
            <a:endParaRPr lang="en-IN" sz="2400" dirty="0">
              <a:solidFill>
                <a:srgbClr val="000000"/>
              </a:solidFill>
              <a:ea typeface="Calibri" panose="020F0502020204030204" pitchFamily="34" charset="0"/>
              <a:cs typeface="CMU Serif" panose="02000603000000000000" pitchFamily="2" charset="0"/>
            </a:endParaRPr>
          </a:p>
          <a:p>
            <a:pPr marL="346075" indent="-346075" algn="just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It is observed that there is a trade-off between the transmitted power and the processing power in the sensor node if we aim to decrease the power consumption due to the transmission of extensive data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F02FA-8834-7757-698F-83BDCC8B8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3"/>
          <a:stretch/>
        </p:blipFill>
        <p:spPr>
          <a:xfrm>
            <a:off x="0" y="5843651"/>
            <a:ext cx="12192000" cy="1014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D9B628-CD89-43C3-E8AF-FA8EE274E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6148" r="85035" b="63594"/>
          <a:stretch/>
        </p:blipFill>
        <p:spPr>
          <a:xfrm>
            <a:off x="109728" y="6045394"/>
            <a:ext cx="866274" cy="8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97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75E27-86A4-22A9-84C8-DC7BBDE67FEF}"/>
              </a:ext>
            </a:extLst>
          </p:cNvPr>
          <p:cNvSpPr txBox="1">
            <a:spLocks/>
          </p:cNvSpPr>
          <p:nvPr/>
        </p:nvSpPr>
        <p:spPr>
          <a:xfrm>
            <a:off x="693018" y="202398"/>
            <a:ext cx="9720263" cy="1058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600" dirty="0"/>
              <a:t>FUTURE SCOPE 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71A2D-0070-F147-685E-1BFA17D4B579}"/>
              </a:ext>
            </a:extLst>
          </p:cNvPr>
          <p:cNvSpPr txBox="1">
            <a:spLocks/>
          </p:cNvSpPr>
          <p:nvPr/>
        </p:nvSpPr>
        <p:spPr>
          <a:xfrm>
            <a:off x="114334" y="1472664"/>
            <a:ext cx="11770828" cy="4509435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marR="0" indent="-3365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N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The implemented compression system can further be extended for physical design implementation.</a:t>
            </a:r>
          </a:p>
          <a:p>
            <a:pPr marL="346075" marR="0" indent="-3365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IN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 </a:t>
            </a:r>
          </a:p>
          <a:p>
            <a:pPr marL="346075" marR="0" indent="-3365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The changes at this step, like clock gating, power gating and algorithmic level changes, can further reduce the system's power consumption. </a:t>
            </a:r>
          </a:p>
          <a:p>
            <a:pPr marL="346075" marR="0" indent="-3365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IN" sz="2800" dirty="0">
              <a:solidFill>
                <a:srgbClr val="000000"/>
              </a:solidFill>
              <a:effectLst/>
              <a:ea typeface="Calibri" panose="020F0502020204030204" pitchFamily="34" charset="0"/>
              <a:cs typeface="CMU Serif" panose="02000603000000000000" pitchFamily="2" charset="0"/>
            </a:endParaRPr>
          </a:p>
          <a:p>
            <a:pPr marL="346075" marR="0" indent="-3365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The proposed system can also be modelled for sensor node simulations to map the power saving due to the compression methods applied. </a:t>
            </a:r>
          </a:p>
          <a:p>
            <a:pPr marL="346075" marR="0" indent="-3365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IN" sz="2800" dirty="0">
              <a:solidFill>
                <a:srgbClr val="000000"/>
              </a:solidFill>
              <a:effectLst/>
              <a:ea typeface="Calibri" panose="020F0502020204030204" pitchFamily="34" charset="0"/>
              <a:cs typeface="CMU Serif" panose="02000603000000000000" pitchFamily="2" charset="0"/>
            </a:endParaRPr>
          </a:p>
          <a:p>
            <a:pPr marL="346075" marR="0" indent="-3365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The system can also be used for various biomedical signals for data compression.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5891A-A591-C5D9-2B97-C75B14441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3"/>
          <a:stretch/>
        </p:blipFill>
        <p:spPr>
          <a:xfrm>
            <a:off x="0" y="5843651"/>
            <a:ext cx="12192000" cy="1014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A4FFBC-3A49-FB08-D23B-87CDFBFDF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6148" r="85035" b="63594"/>
          <a:stretch/>
        </p:blipFill>
        <p:spPr>
          <a:xfrm>
            <a:off x="109728" y="6045394"/>
            <a:ext cx="866274" cy="8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78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8237-7E10-EF26-20BF-52B17EC2DF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3368" y="2936113"/>
            <a:ext cx="11625263" cy="1870075"/>
          </a:xfrm>
        </p:spPr>
        <p:txBody>
          <a:bodyPr>
            <a:normAutofit fontScale="90000"/>
          </a:bodyPr>
          <a:lstStyle/>
          <a:p>
            <a:pPr algn="ctr"/>
            <a:r>
              <a:rPr lang="en-IN" sz="16600" dirty="0"/>
              <a:t>THANK YOU </a:t>
            </a:r>
            <a:endParaRPr lang="en-US" sz="1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DBABB-1641-8AB4-DF31-EA7503F54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" b="61757"/>
          <a:stretch/>
        </p:blipFill>
        <p:spPr>
          <a:xfrm>
            <a:off x="0" y="3302"/>
            <a:ext cx="12192000" cy="1895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5209D3-FFC9-9BBD-D02D-534BF99852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3"/>
          <a:stretch/>
        </p:blipFill>
        <p:spPr>
          <a:xfrm>
            <a:off x="0" y="5843651"/>
            <a:ext cx="12192000" cy="10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2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7766E-EF90-DB29-419F-4B153EA6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65966"/>
            <a:ext cx="9720072" cy="1499616"/>
          </a:xfrm>
        </p:spPr>
        <p:txBody>
          <a:bodyPr>
            <a:normAutofit/>
          </a:bodyPr>
          <a:lstStyle/>
          <a:p>
            <a:r>
              <a:rPr lang="en-IN" sz="6000" dirty="0"/>
              <a:t>INTRODUCTION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2E850-6A9F-0CA3-16A9-5D2A9F5D9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79916"/>
            <a:ext cx="9525159" cy="3265852"/>
          </a:xfrm>
        </p:spPr>
        <p:txBody>
          <a:bodyPr>
            <a:normAutofit/>
          </a:bodyPr>
          <a:lstStyle/>
          <a:p>
            <a:pPr marL="404813" indent="-404813" algn="just">
              <a:buFont typeface="Wingdings" panose="05000000000000000000" pitchFamily="2" charset="2"/>
              <a:buChar char="v"/>
            </a:pPr>
            <a:r>
              <a:rPr lang="en-US" sz="2800" dirty="0"/>
              <a:t>Advancements in sensory systems, VLSI technology and wireless sensor networks (WSN) have opened up new avenues of technological applications</a:t>
            </a:r>
            <a:r>
              <a:rPr lang="en-US" sz="1600" dirty="0"/>
              <a:t>[1]</a:t>
            </a:r>
          </a:p>
          <a:p>
            <a:pPr marL="0" indent="0" algn="just">
              <a:buNone/>
            </a:pPr>
            <a:endParaRPr lang="en-US" sz="2800" dirty="0"/>
          </a:p>
          <a:p>
            <a:pPr marL="404813" indent="-404813" algn="just">
              <a:buFont typeface="Wingdings" panose="05000000000000000000" pitchFamily="2" charset="2"/>
              <a:buChar char="v"/>
            </a:pPr>
            <a:r>
              <a:rPr lang="en-US" sz="2800" dirty="0"/>
              <a:t>Wearable technology has emerged as a promising market, a collusion of various technologies catering to multiple applications</a:t>
            </a:r>
            <a:r>
              <a:rPr lang="en-US" sz="1600" dirty="0"/>
              <a:t>[1]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4F98B-6301-4D8E-3FF2-A3A97251E998}"/>
              </a:ext>
            </a:extLst>
          </p:cNvPr>
          <p:cNvSpPr txBox="1"/>
          <p:nvPr/>
        </p:nvSpPr>
        <p:spPr>
          <a:xfrm>
            <a:off x="105877" y="519732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P. H. King, "Wearable Sensors: Fundamentals, Implementation and Applications, 2nd ed.," </a:t>
            </a:r>
            <a:r>
              <a:rPr lang="en-US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IEEE Pulse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vol. 12, no. 4, pp. 30–31, Aug. 2021, doi: 10.1109/MPULS.2021.3094254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B8327E-951C-81A9-CC88-2336F7DB4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3"/>
          <a:stretch/>
        </p:blipFill>
        <p:spPr>
          <a:xfrm>
            <a:off x="0" y="5891777"/>
            <a:ext cx="12192000" cy="10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B09CB4-5F69-545B-CC34-3C0ADF2BDF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6148" r="85035" b="63594"/>
          <a:stretch/>
        </p:blipFill>
        <p:spPr>
          <a:xfrm>
            <a:off x="105877" y="5997268"/>
            <a:ext cx="866274" cy="8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6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C2C73-1ED5-3FC9-32A3-05CD116864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4915" y="125129"/>
            <a:ext cx="9720263" cy="1058779"/>
          </a:xfrm>
        </p:spPr>
        <p:txBody>
          <a:bodyPr/>
          <a:lstStyle/>
          <a:p>
            <a:r>
              <a:rPr lang="en-IN" dirty="0"/>
              <a:t>APPLICATIONS OF WEARABLE TECHNOLOGY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B1705E-D146-2CDB-97DE-A69794CE1BA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62230395"/>
              </p:ext>
            </p:extLst>
          </p:nvPr>
        </p:nvGraphicFramePr>
        <p:xfrm>
          <a:off x="683578" y="1256616"/>
          <a:ext cx="10228262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1263C4D-17D3-274A-5637-6A00CF83EA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3"/>
          <a:stretch/>
        </p:blipFill>
        <p:spPr>
          <a:xfrm>
            <a:off x="0" y="5939903"/>
            <a:ext cx="12192000" cy="1014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A1A314-E616-59D3-B8D0-A8245087D0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6148" r="85035" b="63594"/>
          <a:stretch/>
        </p:blipFill>
        <p:spPr>
          <a:xfrm>
            <a:off x="109727" y="6045394"/>
            <a:ext cx="866274" cy="8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3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7B25-D67A-6ECD-3E2C-5154CA22B5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5868" y="53452"/>
            <a:ext cx="9720263" cy="1032130"/>
          </a:xfrm>
        </p:spPr>
        <p:txBody>
          <a:bodyPr/>
          <a:lstStyle/>
          <a:p>
            <a:r>
              <a:rPr lang="en-IN" dirty="0"/>
              <a:t>DESIGN CONSTRAINTS OF WEARABLES NODES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4026-D484-F652-5413-8A01FC5B4C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024096"/>
            <a:ext cx="9720263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857250" lvl="4" indent="-174625">
              <a:lnSpc>
                <a:spcPct val="120000"/>
              </a:lnSpc>
            </a:pPr>
            <a:r>
              <a:rPr lang="en-US" sz="3200" i="1" dirty="0"/>
              <a:t>Memory</a:t>
            </a:r>
          </a:p>
          <a:p>
            <a:pPr marL="857250" lvl="4" indent="-174625">
              <a:lnSpc>
                <a:spcPct val="120000"/>
              </a:lnSpc>
            </a:pPr>
            <a:r>
              <a:rPr lang="en-US" sz="3200" i="1" dirty="0"/>
              <a:t>Power</a:t>
            </a:r>
          </a:p>
          <a:p>
            <a:pPr marL="857250" lvl="4" indent="-174625">
              <a:lnSpc>
                <a:spcPct val="120000"/>
              </a:lnSpc>
            </a:pPr>
            <a:r>
              <a:rPr lang="en-US" sz="3200" i="1" dirty="0"/>
              <a:t>Size</a:t>
            </a:r>
          </a:p>
          <a:p>
            <a:pPr marL="857250" lvl="4" indent="-174625">
              <a:lnSpc>
                <a:spcPct val="120000"/>
              </a:lnSpc>
            </a:pPr>
            <a:r>
              <a:rPr lang="en-US" sz="3200" i="1" dirty="0"/>
              <a:t>Latency</a:t>
            </a:r>
          </a:p>
          <a:p>
            <a:pPr marL="857250" lvl="4" indent="-174625">
              <a:lnSpc>
                <a:spcPct val="120000"/>
              </a:lnSpc>
            </a:pPr>
            <a:r>
              <a:rPr lang="en-US" sz="3200" i="1" dirty="0"/>
              <a:t>Computational capacity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BFDC6-2E00-E90C-AB4F-627050DE22C8}"/>
              </a:ext>
            </a:extLst>
          </p:cNvPr>
          <p:cNvSpPr txBox="1"/>
          <p:nvPr/>
        </p:nvSpPr>
        <p:spPr>
          <a:xfrm>
            <a:off x="152400" y="5126087"/>
            <a:ext cx="10252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231775"/>
            <a:r>
              <a:rPr lang="en-US" dirty="0"/>
              <a:t>[2] </a:t>
            </a:r>
            <a:r>
              <a:rPr lang="en-US" dirty="0" err="1"/>
              <a:t>Waltenegus</a:t>
            </a:r>
            <a:r>
              <a:rPr lang="en-US" dirty="0"/>
              <a:t>. </a:t>
            </a:r>
            <a:r>
              <a:rPr lang="en-US" dirty="0" err="1"/>
              <a:t>Dargie</a:t>
            </a:r>
            <a:r>
              <a:rPr lang="en-US" dirty="0"/>
              <a:t> et.al, "Fundamentals of wireless sensor networks : theory and practice," p. 311, 2010, Accessed: May 16, 2023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92A6A-7BE2-A43B-34E2-CC38AD60A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3"/>
          <a:stretch/>
        </p:blipFill>
        <p:spPr>
          <a:xfrm>
            <a:off x="0" y="5939903"/>
            <a:ext cx="12192000" cy="1014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8E6ECB-5EBE-3CE9-6C0D-F92464881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6148" r="85035" b="63594"/>
          <a:stretch/>
        </p:blipFill>
        <p:spPr>
          <a:xfrm>
            <a:off x="152400" y="6045394"/>
            <a:ext cx="866274" cy="8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2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BF1E-0C06-1B34-8AB7-341BD39B69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5868" y="269507"/>
            <a:ext cx="9720263" cy="885524"/>
          </a:xfrm>
        </p:spPr>
        <p:txBody>
          <a:bodyPr/>
          <a:lstStyle/>
          <a:p>
            <a:r>
              <a:rPr lang="en-IN" dirty="0"/>
              <a:t>SENSOR NODES FOR ECG DATA ACQUISITION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B503A-2C7F-26D4-FBC3-907C38BDA49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2927" y="1584471"/>
            <a:ext cx="11601650" cy="4022725"/>
          </a:xfrm>
        </p:spPr>
        <p:txBody>
          <a:bodyPr>
            <a:normAutofit/>
          </a:bodyPr>
          <a:lstStyle/>
          <a:p>
            <a:pPr marL="346075" indent="-346075" algn="just">
              <a:buFont typeface="Wingdings" panose="05000000000000000000" pitchFamily="2" charset="2"/>
              <a:buChar char="v"/>
            </a:pPr>
            <a:r>
              <a:rPr lang="en-US" sz="2400" dirty="0"/>
              <a:t>Heart diseases have seen a surge in recent times due to lousy lifestyle, genetic conditions or sometimes accidents</a:t>
            </a:r>
            <a:r>
              <a:rPr lang="en-US" sz="1800" dirty="0"/>
              <a:t>[5]. </a:t>
            </a: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346075" indent="-346075" algn="just">
              <a:buFont typeface="Wingdings" panose="05000000000000000000" pitchFamily="2" charset="2"/>
              <a:buChar char="v"/>
            </a:pPr>
            <a:r>
              <a:rPr lang="en-US" sz="2400" dirty="0"/>
              <a:t>Nowadays, people from almost every age bracket face heart problems</a:t>
            </a:r>
            <a:r>
              <a:rPr lang="en-US" sz="1800" dirty="0"/>
              <a:t>[5]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marL="346075" indent="-346075" algn="just">
              <a:buFont typeface="Wingdings" panose="05000000000000000000" pitchFamily="2" charset="2"/>
              <a:buChar char="v"/>
            </a:pPr>
            <a:r>
              <a:rPr lang="en-US" sz="2400" dirty="0"/>
              <a:t>Cardiovascular diseases account for almost 31% of deaths worldwide</a:t>
            </a:r>
            <a:r>
              <a:rPr lang="en-US" sz="1800" dirty="0"/>
              <a:t>[5].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2D7AB-A459-39DE-DF08-7C62FED7C692}"/>
              </a:ext>
            </a:extLst>
          </p:cNvPr>
          <p:cNvSpPr txBox="1"/>
          <p:nvPr/>
        </p:nvSpPr>
        <p:spPr>
          <a:xfrm>
            <a:off x="352927" y="4864132"/>
            <a:ext cx="11839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4813" indent="-404813"/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[5]  "World health statistics 2022: monitoring health for the SDGs, sustainable development goals." https://www.who.int/publications/i/item/9789240051157 (accessed May 16, 2023).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D1BF7-8561-E1FE-F37B-81CE60D124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3"/>
          <a:stretch/>
        </p:blipFill>
        <p:spPr>
          <a:xfrm>
            <a:off x="0" y="5939903"/>
            <a:ext cx="12192000" cy="1014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F66E4-040F-5F05-8F54-E81A7ECBC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6148" r="85035" b="63594"/>
          <a:stretch/>
        </p:blipFill>
        <p:spPr>
          <a:xfrm>
            <a:off x="109728" y="6045394"/>
            <a:ext cx="866274" cy="8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8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D4D1-F003-9008-F36E-00D062F876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797" y="170125"/>
            <a:ext cx="9720263" cy="943276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PROBLEM STATEMENT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38321-ACAD-8FB3-5948-07BF1E1585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325" y="1316969"/>
            <a:ext cx="11083925" cy="2293938"/>
          </a:xfrm>
        </p:spPr>
        <p:txBody>
          <a:bodyPr>
            <a:normAutofit/>
          </a:bodyPr>
          <a:lstStyle/>
          <a:p>
            <a:pPr marL="461963" indent="-461963" algn="just">
              <a:buFont typeface="Wingdings" panose="05000000000000000000" pitchFamily="2" charset="2"/>
              <a:buChar char="v"/>
            </a:pPr>
            <a:r>
              <a:rPr lang="en-IN" sz="2800" dirty="0"/>
              <a:t>The enormous amount of data produced in the sensor nodes for biomedical applications need to reduce for power saving. </a:t>
            </a:r>
          </a:p>
          <a:p>
            <a:pPr marL="461963" indent="-461963" algn="just">
              <a:buFont typeface="Wingdings" panose="05000000000000000000" pitchFamily="2" charset="2"/>
              <a:buChar char="v"/>
            </a:pPr>
            <a:r>
              <a:rPr lang="en-US" sz="2800" dirty="0"/>
              <a:t>Implantable sensors once introduced via surgeries, it is not easy to replace the batteries. Replacement also requires secondary surgeries, which may cause complications in critical cases.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349D7-63B0-A02F-402D-BDFADBD715B7}"/>
              </a:ext>
            </a:extLst>
          </p:cNvPr>
          <p:cNvSpPr txBox="1"/>
          <p:nvPr/>
        </p:nvSpPr>
        <p:spPr>
          <a:xfrm>
            <a:off x="212925" y="3753442"/>
            <a:ext cx="80139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5000" dirty="0">
                <a:solidFill>
                  <a:srgbClr val="92D050"/>
                </a:solidFill>
                <a:latin typeface="+mj-lt"/>
              </a:rPr>
              <a:t>SOLUTION</a:t>
            </a:r>
            <a:endParaRPr lang="en-US" sz="500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E89B6D-F36B-A7C9-3AA8-A45464DEAB7D}"/>
              </a:ext>
            </a:extLst>
          </p:cNvPr>
          <p:cNvSpPr txBox="1">
            <a:spLocks/>
          </p:cNvSpPr>
          <p:nvPr/>
        </p:nvSpPr>
        <p:spPr>
          <a:xfrm>
            <a:off x="87797" y="4757751"/>
            <a:ext cx="11084453" cy="71787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 algn="just">
              <a:buFont typeface="Wingdings" panose="05000000000000000000" pitchFamily="2" charset="2"/>
              <a:buChar char="v"/>
            </a:pPr>
            <a:r>
              <a:rPr lang="en-IN" sz="2800" dirty="0">
                <a:solidFill>
                  <a:srgbClr val="000000"/>
                </a:solidFill>
                <a:ea typeface="Calibri" panose="020F0502020204030204" pitchFamily="34" charset="0"/>
                <a:cs typeface="CMU Serif" panose="02000603000000000000" pitchFamily="2" charset="0"/>
              </a:rPr>
              <a:t>D</a:t>
            </a:r>
            <a:r>
              <a:rPr lang="en-IN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MU Serif" panose="02000603000000000000" pitchFamily="2" charset="0"/>
              </a:rPr>
              <a:t>ata compression schemes are required to achieve energy efficiency in these wearable systems.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9CDCD-96FC-DF08-964B-DEAD91C2F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3"/>
          <a:stretch/>
        </p:blipFill>
        <p:spPr>
          <a:xfrm>
            <a:off x="0" y="5939903"/>
            <a:ext cx="12192000" cy="10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2F3BB3-633D-10C8-72A5-632C7DDFE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6148" r="85035" b="63594"/>
          <a:stretch/>
        </p:blipFill>
        <p:spPr>
          <a:xfrm>
            <a:off x="109728" y="6045394"/>
            <a:ext cx="866274" cy="8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7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BFA6-1B32-3631-9187-34898B0F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5B589-3DC4-DEF2-8C59-7D916B46C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67" y="1969329"/>
            <a:ext cx="10632066" cy="879749"/>
          </a:xfrm>
        </p:spPr>
        <p:txBody>
          <a:bodyPr>
            <a:normAutofit/>
          </a:bodyPr>
          <a:lstStyle/>
          <a:p>
            <a:pPr marL="404813" indent="-404813">
              <a:buFont typeface="Wingdings" panose="05000000000000000000" pitchFamily="2" charset="2"/>
              <a:buChar char="v"/>
            </a:pPr>
            <a:r>
              <a:rPr lang="en-US" sz="2000" dirty="0"/>
              <a:t>To perform ECG data compression.</a:t>
            </a:r>
          </a:p>
          <a:p>
            <a:pPr marL="404813" indent="-404813">
              <a:buFont typeface="Wingdings" panose="05000000000000000000" pitchFamily="2" charset="2"/>
              <a:buChar char="v"/>
            </a:pPr>
            <a:r>
              <a:rPr lang="en-US" sz="2000" dirty="0"/>
              <a:t>To achieve an effective value of compression ratio for power efficiency 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24765F-200E-9596-9DCF-C41A1F437A17}"/>
              </a:ext>
            </a:extLst>
          </p:cNvPr>
          <p:cNvSpPr txBox="1">
            <a:spLocks/>
          </p:cNvSpPr>
          <p:nvPr/>
        </p:nvSpPr>
        <p:spPr>
          <a:xfrm>
            <a:off x="760636" y="4083755"/>
            <a:ext cx="10247055" cy="216568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000" dirty="0"/>
              <a:t>Xilinx Vivado version 2018.1</a:t>
            </a:r>
          </a:p>
          <a:p>
            <a:pPr marL="914400" lvl="1" indent="-461963">
              <a:buFont typeface="Arial" panose="020B0604020202020204" pitchFamily="34" charset="0"/>
              <a:buChar char="•"/>
            </a:pPr>
            <a:r>
              <a:rPr lang="en-US" dirty="0"/>
              <a:t>Board configuration used for implementation:</a:t>
            </a:r>
          </a:p>
          <a:p>
            <a:pPr marL="914400" lvl="1" indent="-461963">
              <a:buFont typeface="Arial" panose="020B0604020202020204" pitchFamily="34" charset="0"/>
              <a:buChar char="•"/>
            </a:pPr>
            <a:r>
              <a:rPr lang="en-US" dirty="0"/>
              <a:t>Family: Artix-7 low voltage </a:t>
            </a:r>
          </a:p>
          <a:p>
            <a:pPr marL="914400" lvl="1" indent="-461963">
              <a:buFont typeface="Arial" panose="020B0604020202020204" pitchFamily="34" charset="0"/>
              <a:buChar char="•"/>
            </a:pPr>
            <a:r>
              <a:rPr lang="en-US" dirty="0"/>
              <a:t>Package: csg324</a:t>
            </a:r>
          </a:p>
          <a:p>
            <a:pPr marL="914400" lvl="1" indent="-461963">
              <a:buFont typeface="Arial" panose="020B0604020202020204" pitchFamily="34" charset="0"/>
              <a:buChar char="•"/>
            </a:pPr>
            <a:r>
              <a:rPr lang="en-US" dirty="0"/>
              <a:t>Part number: xc7a100tlcsg324-2L</a:t>
            </a:r>
            <a:endParaRPr lang="en-US" sz="2000" dirty="0"/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000" dirty="0"/>
              <a:t>MATLAB R2021a 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F8918A-A01E-F8CB-43DE-738BC9501306}"/>
              </a:ext>
            </a:extLst>
          </p:cNvPr>
          <p:cNvSpPr txBox="1">
            <a:spLocks/>
          </p:cNvSpPr>
          <p:nvPr/>
        </p:nvSpPr>
        <p:spPr>
          <a:xfrm>
            <a:off x="1024128" y="283231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SOFTWARES USED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8B0DCF-5922-96FB-92D8-989950871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3"/>
          <a:stretch/>
        </p:blipFill>
        <p:spPr>
          <a:xfrm>
            <a:off x="0" y="5843651"/>
            <a:ext cx="12192000" cy="10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2B41B8-BD8B-C4B7-4C88-503E56C29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6148" r="85035" b="63594"/>
          <a:stretch/>
        </p:blipFill>
        <p:spPr>
          <a:xfrm>
            <a:off x="109728" y="6045394"/>
            <a:ext cx="866274" cy="8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1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B46D-C44D-7C68-F7AC-02060F3D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COMPRESSION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9AE5-AEEC-BEC4-1E8A-87CA3FFBF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170496"/>
            <a:ext cx="9720073" cy="3673155"/>
          </a:xfrm>
        </p:spPr>
        <p:txBody>
          <a:bodyPr>
            <a:normAutofit fontScale="92500" lnSpcReduction="20000"/>
          </a:bodyPr>
          <a:lstStyle/>
          <a:p>
            <a:pPr marL="461963" indent="-461963" algn="just">
              <a:buFont typeface="Wingdings" panose="05000000000000000000" pitchFamily="2" charset="2"/>
              <a:buChar char="Ø"/>
            </a:pPr>
            <a:r>
              <a:rPr lang="en-US" sz="2800" dirty="0"/>
              <a:t>Data compression techniques aim to compress the data to minimize the time and power consumption due to transmission and memory usage. </a:t>
            </a:r>
          </a:p>
          <a:p>
            <a:pPr marL="0" indent="0" algn="just">
              <a:buNone/>
            </a:pPr>
            <a:endParaRPr lang="en-US" sz="2800" dirty="0"/>
          </a:p>
          <a:p>
            <a:pPr marL="461963" indent="-461963" algn="just">
              <a:buFont typeface="Wingdings" panose="05000000000000000000" pitchFamily="2" charset="2"/>
              <a:buChar char="Ø"/>
            </a:pPr>
            <a:r>
              <a:rPr lang="en-US" sz="2800" dirty="0"/>
              <a:t>Two main methods of data compression :</a:t>
            </a:r>
          </a:p>
          <a:p>
            <a:pPr marL="845820" lvl="3" indent="-342900" algn="just"/>
            <a:r>
              <a:rPr lang="en-US" sz="2400" dirty="0"/>
              <a:t>Lossy techniques </a:t>
            </a:r>
          </a:p>
          <a:p>
            <a:pPr marL="845820" lvl="3" indent="-342900" algn="just"/>
            <a:r>
              <a:rPr lang="en-US" sz="2400" dirty="0"/>
              <a:t>Lossless techniques</a:t>
            </a:r>
          </a:p>
          <a:p>
            <a:pPr marL="461963" indent="-461963" algn="just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61963" indent="-461963" algn="just">
              <a:buFont typeface="Wingdings" panose="05000000000000000000" pitchFamily="2" charset="2"/>
              <a:buChar char="Ø"/>
            </a:pPr>
            <a:r>
              <a:rPr lang="en-US" sz="2800" dirty="0"/>
              <a:t>The method to be used depends on the application and the tradeoffs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5164A-7FE0-0BC5-A89E-60E4ED9BA1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3"/>
          <a:stretch/>
        </p:blipFill>
        <p:spPr>
          <a:xfrm>
            <a:off x="0" y="5843651"/>
            <a:ext cx="12192000" cy="1014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EF2CD7-99B7-E134-66E6-DF42CF5E3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6148" r="85035" b="63594"/>
          <a:stretch/>
        </p:blipFill>
        <p:spPr>
          <a:xfrm>
            <a:off x="109728" y="6045394"/>
            <a:ext cx="866274" cy="8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5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4A0DD-6E05-C61E-BE0C-882D148D47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4706"/>
            <a:ext cx="9720263" cy="930363"/>
          </a:xfrm>
        </p:spPr>
        <p:txBody>
          <a:bodyPr/>
          <a:lstStyle/>
          <a:p>
            <a:r>
              <a:rPr lang="en-IN" dirty="0"/>
              <a:t>METHODOLOGY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728382-3B61-5DE0-21F1-5A176D88E5C4}"/>
              </a:ext>
            </a:extLst>
          </p:cNvPr>
          <p:cNvGrpSpPr>
            <a:grpSpLocks/>
          </p:cNvGrpSpPr>
          <p:nvPr/>
        </p:nvGrpSpPr>
        <p:grpSpPr bwMode="auto">
          <a:xfrm>
            <a:off x="1082842" y="1338909"/>
            <a:ext cx="9217634" cy="4071490"/>
            <a:chOff x="1367" y="8738"/>
            <a:chExt cx="9304" cy="41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40A2AF-52B1-A942-E568-BE8C035B0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2" y="8999"/>
              <a:ext cx="1311" cy="8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IN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Raw ECG values</a:t>
              </a:r>
              <a:endPara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A30FF35-084E-FD4F-0BA3-50DAB66820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96" y="9426"/>
              <a:ext cx="998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A56B1C-6353-125F-A0D1-A2AC85DDE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" y="8988"/>
              <a:ext cx="1483" cy="90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IN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Digitized ECG Values </a:t>
              </a:r>
              <a:endPara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073EA4-BC59-01E8-06BC-64F19C3F5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7" y="8926"/>
              <a:ext cx="1483" cy="11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IN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First Difference Block </a:t>
              </a:r>
              <a:endPara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F76BE78-90E8-78EF-F377-FDE9190946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69" y="9374"/>
              <a:ext cx="1008" cy="0"/>
            </a:xfrm>
            <a:prstGeom prst="straightConnector1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B544150-97D2-2605-305E-470AA20A52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736" y="9645"/>
              <a:ext cx="0" cy="936"/>
            </a:xfrm>
            <a:prstGeom prst="straightConnector1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D79554-CA8F-2538-EC88-6AB8DBCECD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36" y="10594"/>
              <a:ext cx="2251" cy="0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3E6C63-41D9-0C7C-8FBB-4802344301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978" y="9374"/>
              <a:ext cx="0" cy="1215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0723D1-C81F-3F2B-DE3A-5A1A2510A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7" y="9207"/>
              <a:ext cx="438" cy="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IN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1EBCFF7-BE41-907E-196F-4B43DC61B4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77" y="9426"/>
              <a:ext cx="257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E428FAC-5717-6C9E-D7BF-9DB566153C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965" y="9426"/>
              <a:ext cx="314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6477DA9-DA36-AAC5-B500-CFB591E036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11" y="9416"/>
              <a:ext cx="266" cy="0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873F3E-22C2-B4A9-9C3F-BAC02FB00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" y="10886"/>
              <a:ext cx="1644" cy="11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IN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Mean Values of 8 Data Packets </a:t>
              </a:r>
              <a:endPara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F371A5B-38CF-EB53-A88C-EDB69363D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0" y="8738"/>
              <a:ext cx="1901" cy="115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IN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Absolute Values of the difference blocks  </a:t>
              </a:r>
              <a:endPara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9FCB41-D047-2473-B1B1-2320DB2670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667" y="9885"/>
              <a:ext cx="0" cy="1004"/>
            </a:xfrm>
            <a:prstGeom prst="straightConnector1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E4C604C-AC4A-18DD-2242-7C17F29EF9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15" y="11220"/>
              <a:ext cx="1030" cy="0"/>
            </a:xfrm>
            <a:prstGeom prst="straightConnector1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F060797-42F2-BEED-25B5-2B0774DDE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5" y="10740"/>
              <a:ext cx="1482" cy="115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IN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Threshold Division Circuit </a:t>
              </a:r>
              <a:endPara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968BA45-4AA7-8440-3AF1-99168ED123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402" y="11220"/>
              <a:ext cx="1030" cy="0"/>
            </a:xfrm>
            <a:prstGeom prst="straightConnector1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F637340-0495-547F-A7EA-4DD10C1734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198" y="11891"/>
              <a:ext cx="0" cy="571"/>
            </a:xfrm>
            <a:prstGeom prst="straightConnector1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4" name="Text Box 2">
              <a:extLst>
                <a:ext uri="{FF2B5EF4-FFF2-40B4-BE49-F238E27FC236}">
                  <a16:creationId xmlns:a16="http://schemas.microsoft.com/office/drawing/2014/main" id="{4C139E65-6845-0826-EA77-6271397FA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7" y="12411"/>
              <a:ext cx="1374" cy="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IN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Threshold</a:t>
              </a:r>
              <a:endPara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CA250F6-2B78-F194-08DD-620C05E778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402" y="11022"/>
              <a:ext cx="1030" cy="0"/>
            </a:xfrm>
            <a:prstGeom prst="straightConnector1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81F3F39-40D7-2CB3-4C26-6DFCD07EDE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402" y="11408"/>
              <a:ext cx="1030" cy="0"/>
            </a:xfrm>
            <a:prstGeom prst="straightConnector1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B5EBEC0-AD83-4660-797B-86C14DE0A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10751"/>
              <a:ext cx="1482" cy="96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IN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Data Packaging  </a:t>
              </a:r>
              <a:endPara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641D8ED-2FB4-1D9C-F35B-D201DA8C63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900" y="11220"/>
              <a:ext cx="1030" cy="0"/>
            </a:xfrm>
            <a:prstGeom prst="straightConnector1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11D8F69-B50D-CCF9-11B4-043014AF3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10698"/>
              <a:ext cx="1523" cy="114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IN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Compressed ECG Data frame </a:t>
              </a:r>
              <a:endPara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3651701-5DC6-7A8D-4BF0-9871828B1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3"/>
          <a:stretch/>
        </p:blipFill>
        <p:spPr>
          <a:xfrm>
            <a:off x="0" y="5843651"/>
            <a:ext cx="12192000" cy="10143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0C8ADE4-FB4C-63C4-2871-3D81883252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6148" r="85035" b="63594"/>
          <a:stretch/>
        </p:blipFill>
        <p:spPr>
          <a:xfrm>
            <a:off x="109728" y="6045394"/>
            <a:ext cx="866274" cy="8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0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462</TotalTime>
  <Words>1322</Words>
  <Application>Microsoft Office PowerPoint</Application>
  <PresentationFormat>Widescreen</PresentationFormat>
  <Paragraphs>221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LM Roman 10</vt:lpstr>
      <vt:lpstr>Palatino Linotype</vt:lpstr>
      <vt:lpstr>Symbol</vt:lpstr>
      <vt:lpstr>Tw Cen MT</vt:lpstr>
      <vt:lpstr>Tw Cen MT Condensed</vt:lpstr>
      <vt:lpstr>Wingdings</vt:lpstr>
      <vt:lpstr>Wingdings 3</vt:lpstr>
      <vt:lpstr>Integral</vt:lpstr>
      <vt:lpstr>GOLOMB RICE CODER-BASED HYBRID  ECG COMPRESSION SYSTEM  sciforum-077905</vt:lpstr>
      <vt:lpstr>INTRODUCTION</vt:lpstr>
      <vt:lpstr>APPLICATIONS OF WEARABLE TECHNOLOGY</vt:lpstr>
      <vt:lpstr>DESIGN CONSTRAINTS OF WEARABLES NODES </vt:lpstr>
      <vt:lpstr>SENSOR NODES FOR ECG DATA ACQUISITION</vt:lpstr>
      <vt:lpstr>PROBLEM STATEMENT </vt:lpstr>
      <vt:lpstr>OBJECTIVES</vt:lpstr>
      <vt:lpstr>DATA COMPRESSION</vt:lpstr>
      <vt:lpstr>METHODOLOGY</vt:lpstr>
      <vt:lpstr>GOLOMB RICE CODING (GRC) </vt:lpstr>
      <vt:lpstr>DATA PACKAGING </vt:lpstr>
      <vt:lpstr>PowerPoint Presentation</vt:lpstr>
      <vt:lpstr>RESULTS</vt:lpstr>
      <vt:lpstr>Summary OF RESULTS</vt:lpstr>
      <vt:lpstr>Power report</vt:lpstr>
      <vt:lpstr>COMPARISON</vt:lpstr>
      <vt:lpstr>CONCLUSION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sachin himalyan</dc:creator>
  <cp:lastModifiedBy>sachin himalyan</cp:lastModifiedBy>
  <cp:revision>8</cp:revision>
  <dcterms:created xsi:type="dcterms:W3CDTF">2023-05-17T08:58:50Z</dcterms:created>
  <dcterms:modified xsi:type="dcterms:W3CDTF">2023-09-29T12:41:07Z</dcterms:modified>
</cp:coreProperties>
</file>