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7559675" cy="10691813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6"/>
  </p:normalViewPr>
  <p:slideViewPr>
    <p:cSldViewPr snapToGrid="0" snapToObjects="1">
      <p:cViewPr>
        <p:scale>
          <a:sx n="92" d="100"/>
          <a:sy n="92" d="100"/>
        </p:scale>
        <p:origin x="144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19A2C-3CB1-5440-AC41-75D7E79408BE}" type="datetimeFigureOut">
              <a:rPr lang="en-FR" smtClean="0"/>
              <a:t>17/10/2023</a:t>
            </a:fld>
            <a:endParaRPr lang="en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EDED7-53B5-C64D-8354-21F94ED4712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026103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EDED7-53B5-C64D-8354-21F94ED47121}" type="slidenum">
              <a:rPr lang="en-FR" smtClean="0"/>
              <a:t>11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5037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8524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780840" y="4634640"/>
            <a:ext cx="8524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514908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780840" y="463464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5149080" y="463464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3663000" y="291096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545520" y="291096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780840" y="463464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body"/>
          </p:nvPr>
        </p:nvSpPr>
        <p:spPr>
          <a:xfrm>
            <a:off x="3663000" y="463464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 type="body"/>
          </p:nvPr>
        </p:nvSpPr>
        <p:spPr>
          <a:xfrm>
            <a:off x="6545520" y="463464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780840" y="2910960"/>
            <a:ext cx="8524800" cy="3299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8524800" cy="32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4159800" cy="32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5149080" y="2910960"/>
            <a:ext cx="4159800" cy="32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779760" y="384120"/>
            <a:ext cx="8507520" cy="362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49080" y="2910960"/>
            <a:ext cx="4159800" cy="32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780840" y="463464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780840" y="2910960"/>
            <a:ext cx="8524800" cy="3299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4159800" cy="32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14908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149080" y="463464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14908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780840" y="4634640"/>
            <a:ext cx="8524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8524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780840" y="4634640"/>
            <a:ext cx="8524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514908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780840" y="463464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5149080" y="463464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3663000" y="291096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6545520" y="291096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780840" y="463464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3663000" y="463464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6545520" y="463464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780840" y="2910960"/>
            <a:ext cx="8524800" cy="3299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8524800" cy="32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4159800" cy="32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149080" y="2910960"/>
            <a:ext cx="4159800" cy="32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8524800" cy="32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779760" y="384120"/>
            <a:ext cx="8507520" cy="362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49080" y="2910960"/>
            <a:ext cx="4159800" cy="32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780840" y="463464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4159800" cy="32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514908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5149080" y="463464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514908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780840" y="4634640"/>
            <a:ext cx="8524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8524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780840" y="4634640"/>
            <a:ext cx="8524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514908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780840" y="463464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5149080" y="463464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3663000" y="291096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6545520" y="291096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body"/>
          </p:nvPr>
        </p:nvSpPr>
        <p:spPr>
          <a:xfrm>
            <a:off x="780840" y="463464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 type="body"/>
          </p:nvPr>
        </p:nvSpPr>
        <p:spPr>
          <a:xfrm>
            <a:off x="3663000" y="463464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28" name="PlaceHolder 7"/>
          <p:cNvSpPr>
            <a:spLocks noGrp="1"/>
          </p:cNvSpPr>
          <p:nvPr>
            <p:ph type="body"/>
          </p:nvPr>
        </p:nvSpPr>
        <p:spPr>
          <a:xfrm>
            <a:off x="6545520" y="463464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subTitle"/>
          </p:nvPr>
        </p:nvSpPr>
        <p:spPr>
          <a:xfrm>
            <a:off x="780840" y="2910960"/>
            <a:ext cx="8524800" cy="3299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8524800" cy="32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4159800" cy="32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49080" y="2910960"/>
            <a:ext cx="4159800" cy="32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4159800" cy="32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5149080" y="2910960"/>
            <a:ext cx="4159800" cy="32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subTitle"/>
          </p:nvPr>
        </p:nvSpPr>
        <p:spPr>
          <a:xfrm>
            <a:off x="779760" y="384120"/>
            <a:ext cx="8507520" cy="362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5149080" y="2910960"/>
            <a:ext cx="4159800" cy="32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780840" y="463464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4159800" cy="32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514908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5149080" y="463464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514908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780840" y="4634640"/>
            <a:ext cx="8524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8524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780840" y="4634640"/>
            <a:ext cx="8524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514908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780840" y="463464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 type="body"/>
          </p:nvPr>
        </p:nvSpPr>
        <p:spPr>
          <a:xfrm>
            <a:off x="5149080" y="463464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3663000" y="291096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6545520" y="291096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76" name="PlaceHolder 5"/>
          <p:cNvSpPr>
            <a:spLocks noGrp="1"/>
          </p:cNvSpPr>
          <p:nvPr>
            <p:ph type="body"/>
          </p:nvPr>
        </p:nvSpPr>
        <p:spPr>
          <a:xfrm>
            <a:off x="780840" y="463464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77" name="PlaceHolder 6"/>
          <p:cNvSpPr>
            <a:spLocks noGrp="1"/>
          </p:cNvSpPr>
          <p:nvPr>
            <p:ph type="body"/>
          </p:nvPr>
        </p:nvSpPr>
        <p:spPr>
          <a:xfrm>
            <a:off x="3663000" y="463464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78" name="PlaceHolder 7"/>
          <p:cNvSpPr>
            <a:spLocks noGrp="1"/>
          </p:cNvSpPr>
          <p:nvPr>
            <p:ph type="body"/>
          </p:nvPr>
        </p:nvSpPr>
        <p:spPr>
          <a:xfrm>
            <a:off x="6545520" y="4634640"/>
            <a:ext cx="274464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779760" y="384120"/>
            <a:ext cx="8507520" cy="362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49080" y="2910960"/>
            <a:ext cx="4159800" cy="32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780840" y="463464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4159800" cy="3299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14908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149080" y="463464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149080" y="2910960"/>
            <a:ext cx="4159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780840" y="4634640"/>
            <a:ext cx="8524800" cy="1573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7"/>
          <p:cNvPicPr/>
          <p:nvPr/>
        </p:nvPicPr>
        <p:blipFill>
          <a:blip r:embed="rId14"/>
          <a:stretch/>
        </p:blipFill>
        <p:spPr>
          <a:xfrm>
            <a:off x="10744200" y="6400800"/>
            <a:ext cx="1228320" cy="253800"/>
          </a:xfrm>
          <a:prstGeom prst="rect">
            <a:avLst/>
          </a:prstGeom>
          <a:ln>
            <a:noFill/>
          </a:ln>
        </p:spPr>
      </p:pic>
      <p:sp>
        <p:nvSpPr>
          <p:cNvPr id="12" name="CustomShape 1"/>
          <p:cNvSpPr/>
          <p:nvPr/>
        </p:nvSpPr>
        <p:spPr>
          <a:xfrm>
            <a:off x="0" y="2999880"/>
            <a:ext cx="12191760" cy="3857760"/>
          </a:xfrm>
          <a:custGeom>
            <a:avLst/>
            <a:gdLst/>
            <a:ahLst/>
            <a:cxnLst/>
            <a:rect l="l" t="t" r="r" b="b"/>
            <a:pathLst>
              <a:path w="9144000" h="3786504">
                <a:moveTo>
                  <a:pt x="0" y="0"/>
                </a:moveTo>
                <a:lnTo>
                  <a:pt x="9144000" y="0"/>
                </a:lnTo>
                <a:lnTo>
                  <a:pt x="9144000" y="3786187"/>
                </a:lnTo>
                <a:lnTo>
                  <a:pt x="0" y="3786187"/>
                </a:lnTo>
                <a:lnTo>
                  <a:pt x="0" y="0"/>
                </a:lnTo>
                <a:close/>
              </a:path>
            </a:pathLst>
          </a:custGeom>
          <a:solidFill>
            <a:srgbClr val="312E8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Image 24"/>
          <p:cNvPicPr/>
          <p:nvPr/>
        </p:nvPicPr>
        <p:blipFill>
          <a:blip r:embed="rId15"/>
          <a:stretch/>
        </p:blipFill>
        <p:spPr>
          <a:xfrm rot="10800000" flipH="1">
            <a:off x="9028080" y="4575960"/>
            <a:ext cx="3163680" cy="1859040"/>
          </a:xfrm>
          <a:prstGeom prst="rect">
            <a:avLst/>
          </a:prstGeom>
          <a:ln>
            <a:noFill/>
          </a:ln>
        </p:spPr>
      </p:pic>
      <p:pic>
        <p:nvPicPr>
          <p:cNvPr id="3" name="Image 21"/>
          <p:cNvPicPr/>
          <p:nvPr/>
        </p:nvPicPr>
        <p:blipFill>
          <a:blip r:embed="rId16"/>
          <a:srcRect t="7759" r="6059"/>
          <a:stretch/>
        </p:blipFill>
        <p:spPr>
          <a:xfrm>
            <a:off x="2743200" y="0"/>
            <a:ext cx="9448560" cy="4638600"/>
          </a:xfrm>
          <a:prstGeom prst="rect">
            <a:avLst/>
          </a:prstGeom>
          <a:ln>
            <a:noFill/>
          </a:ln>
        </p:spPr>
      </p:pic>
      <p:pic>
        <p:nvPicPr>
          <p:cNvPr id="4" name="Image 27"/>
          <p:cNvPicPr/>
          <p:nvPr/>
        </p:nvPicPr>
        <p:blipFill>
          <a:blip r:embed="rId17"/>
          <a:stretch/>
        </p:blipFill>
        <p:spPr>
          <a:xfrm>
            <a:off x="7379280" y="0"/>
            <a:ext cx="1596960" cy="1420200"/>
          </a:xfrm>
          <a:prstGeom prst="rect">
            <a:avLst/>
          </a:prstGeom>
          <a:ln>
            <a:noFill/>
          </a:ln>
        </p:spPr>
      </p:pic>
      <p:sp>
        <p:nvSpPr>
          <p:cNvPr id="5" name="PlaceHolder 2"/>
          <p:cNvSpPr>
            <a:spLocks noGrp="1"/>
          </p:cNvSpPr>
          <p:nvPr>
            <p:ph type="title"/>
          </p:nvPr>
        </p:nvSpPr>
        <p:spPr>
          <a:xfrm>
            <a:off x="1089360" y="2999520"/>
            <a:ext cx="7749360" cy="2105640"/>
          </a:xfrm>
          <a:prstGeom prst="rect">
            <a:avLst/>
          </a:prstGeom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3200" b="1" strike="noStrike" spc="-1">
                <a:solidFill>
                  <a:srgbClr val="FFFFFF"/>
                </a:solidFill>
                <a:latin typeface="Tahoma"/>
              </a:rPr>
              <a:t>Cliquez pour ajouter un titre</a:t>
            </a:r>
            <a:endParaRPr lang="fr-FR" sz="32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6" name="CustomShape 3"/>
          <p:cNvSpPr/>
          <p:nvPr/>
        </p:nvSpPr>
        <p:spPr>
          <a:xfrm>
            <a:off x="1089360" y="5587920"/>
            <a:ext cx="2765160" cy="577800"/>
          </a:xfrm>
          <a:prstGeom prst="rect">
            <a:avLst/>
          </a:prstGeom>
          <a:blipFill rotWithShape="0">
            <a:blip r:embed="rId1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Image 23"/>
          <p:cNvPicPr/>
          <p:nvPr/>
        </p:nvPicPr>
        <p:blipFill>
          <a:blip r:embed="rId19"/>
          <a:stretch/>
        </p:blipFill>
        <p:spPr>
          <a:xfrm>
            <a:off x="7386840" y="6227640"/>
            <a:ext cx="1054440" cy="627480"/>
          </a:xfrm>
          <a:prstGeom prst="rect">
            <a:avLst/>
          </a:prstGeom>
          <a:ln>
            <a:noFill/>
          </a:ln>
        </p:spPr>
      </p:pic>
      <p:pic>
        <p:nvPicPr>
          <p:cNvPr id="8" name="Image 25"/>
          <p:cNvPicPr/>
          <p:nvPr/>
        </p:nvPicPr>
        <p:blipFill>
          <a:blip r:embed="rId15"/>
          <a:stretch/>
        </p:blipFill>
        <p:spPr>
          <a:xfrm>
            <a:off x="9028080" y="1146960"/>
            <a:ext cx="3163680" cy="1859040"/>
          </a:xfrm>
          <a:prstGeom prst="rect">
            <a:avLst/>
          </a:prstGeom>
          <a:ln>
            <a:noFill/>
          </a:ln>
        </p:spPr>
      </p:pic>
      <p:sp>
        <p:nvSpPr>
          <p:cNvPr id="9" name="PlaceHolder 4"/>
          <p:cNvSpPr>
            <a:spLocks noGrp="1"/>
          </p:cNvSpPr>
          <p:nvPr>
            <p:ph type="body"/>
          </p:nvPr>
        </p:nvSpPr>
        <p:spPr>
          <a:xfrm>
            <a:off x="228600" y="636480"/>
            <a:ext cx="2356560" cy="6368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100" b="1" strike="noStrike" spc="-1">
                <a:solidFill>
                  <a:srgbClr val="2F2A85"/>
                </a:solidFill>
                <a:latin typeface="Tahoma"/>
              </a:rPr>
              <a:t>Nom – Prénom</a:t>
            </a:r>
            <a:endParaRPr lang="fr-FR" sz="11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body"/>
          </p:nvPr>
        </p:nvSpPr>
        <p:spPr>
          <a:xfrm>
            <a:off x="228600" y="277200"/>
            <a:ext cx="2356560" cy="28080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100" b="1" strike="noStrike" spc="-1">
                <a:solidFill>
                  <a:srgbClr val="2F2A85"/>
                </a:solidFill>
                <a:latin typeface="Tahoma"/>
              </a:rPr>
              <a:t>Date</a:t>
            </a:r>
            <a:endParaRPr lang="fr-FR" sz="11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7"/>
          <p:cNvPicPr/>
          <p:nvPr/>
        </p:nvPicPr>
        <p:blipFill>
          <a:blip r:embed="rId14"/>
          <a:stretch/>
        </p:blipFill>
        <p:spPr>
          <a:xfrm>
            <a:off x="10744200" y="6400800"/>
            <a:ext cx="1228320" cy="253800"/>
          </a:xfrm>
          <a:prstGeom prst="rect">
            <a:avLst/>
          </a:prstGeom>
          <a:ln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2F2A85"/>
                </a:solidFill>
                <a:latin typeface="Tahoma"/>
              </a:rPr>
              <a:t>CLIQUEZ POUR AJOUTER LE TITRE DE LA PAGE</a:t>
            </a:r>
            <a:endParaRPr lang="fr-FR" sz="20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780840" y="2910960"/>
            <a:ext cx="8524800" cy="329976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2F2A85"/>
                </a:solidFill>
                <a:latin typeface="Tahoma"/>
              </a:rPr>
              <a:t>Cliquez pour ajouter du texte</a:t>
            </a: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780840" y="1390680"/>
            <a:ext cx="8524800" cy="12949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1EAFD0"/>
                </a:solidFill>
                <a:latin typeface="Tahoma"/>
              </a:rPr>
              <a:t>Cliquez pour ajouter du texte</a:t>
            </a:r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pic>
        <p:nvPicPr>
          <p:cNvPr id="51" name="Image 8"/>
          <p:cNvPicPr/>
          <p:nvPr/>
        </p:nvPicPr>
        <p:blipFill>
          <a:blip r:embed="rId15"/>
          <a:stretch/>
        </p:blipFill>
        <p:spPr>
          <a:xfrm>
            <a:off x="11350800" y="0"/>
            <a:ext cx="840960" cy="46512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 7"/>
          <p:cNvPicPr/>
          <p:nvPr/>
        </p:nvPicPr>
        <p:blipFill>
          <a:blip r:embed="rId14"/>
          <a:stretch/>
        </p:blipFill>
        <p:spPr>
          <a:xfrm>
            <a:off x="10744200" y="6400800"/>
            <a:ext cx="1228320" cy="253800"/>
          </a:xfrm>
          <a:prstGeom prst="rect">
            <a:avLst/>
          </a:prstGeom>
          <a:ln>
            <a:noFill/>
          </a:ln>
        </p:spPr>
      </p:pic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779760" y="384120"/>
            <a:ext cx="8507520" cy="78156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2F2A85"/>
                </a:solidFill>
                <a:latin typeface="Tahoma"/>
              </a:rPr>
              <a:t>CLIQUEZ POUR AJOUTER LE TITRE DE LA PAGE</a:t>
            </a:r>
            <a:endParaRPr lang="fr-FR" sz="20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780840" y="1447920"/>
            <a:ext cx="4095720" cy="476280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2F2A85"/>
                </a:solidFill>
                <a:latin typeface="Tahoma"/>
              </a:rPr>
              <a:t>Cliquez pour ajouter du texte</a:t>
            </a: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5191920" y="1447920"/>
            <a:ext cx="4095720" cy="476280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2F2A85"/>
                </a:solidFill>
                <a:latin typeface="Tahoma"/>
              </a:rPr>
              <a:t>Cliquez pour ajouter du texte</a:t>
            </a:r>
          </a:p>
        </p:txBody>
      </p:sp>
      <p:pic>
        <p:nvPicPr>
          <p:cNvPr id="92" name="Image 7"/>
          <p:cNvPicPr/>
          <p:nvPr/>
        </p:nvPicPr>
        <p:blipFill>
          <a:blip r:embed="rId15"/>
          <a:stretch/>
        </p:blipFill>
        <p:spPr>
          <a:xfrm>
            <a:off x="11350800" y="0"/>
            <a:ext cx="840960" cy="46512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 7"/>
          <p:cNvPicPr/>
          <p:nvPr/>
        </p:nvPicPr>
        <p:blipFill>
          <a:blip r:embed="rId14"/>
          <a:stretch/>
        </p:blipFill>
        <p:spPr>
          <a:xfrm>
            <a:off x="10744200" y="6400800"/>
            <a:ext cx="1228320" cy="253800"/>
          </a:xfrm>
          <a:prstGeom prst="rect">
            <a:avLst/>
          </a:prstGeom>
          <a:ln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0" y="0"/>
            <a:ext cx="12191760" cy="685764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312E8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5665320" y="2781360"/>
            <a:ext cx="5668200" cy="38340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FFFFFF"/>
                </a:solidFill>
                <a:latin typeface="Tahoma"/>
              </a:rPr>
              <a:t>Prénom Nom</a:t>
            </a:r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5665320" y="3180240"/>
            <a:ext cx="5668200" cy="38340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Tahoma"/>
              </a:rPr>
              <a:t>exemple@email.com</a:t>
            </a:r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5665320" y="3578760"/>
            <a:ext cx="5668200" cy="38340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Tahoma"/>
              </a:rPr>
              <a:t>06 xx xx xx xx</a:t>
            </a:r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grpSp>
        <p:nvGrpSpPr>
          <p:cNvPr id="134" name="Group 5"/>
          <p:cNvGrpSpPr/>
          <p:nvPr/>
        </p:nvGrpSpPr>
        <p:grpSpPr>
          <a:xfrm>
            <a:off x="0" y="3650760"/>
            <a:ext cx="3216240" cy="3206880"/>
            <a:chOff x="0" y="3650760"/>
            <a:chExt cx="3216240" cy="3206880"/>
          </a:xfrm>
        </p:grpSpPr>
        <p:pic>
          <p:nvPicPr>
            <p:cNvPr id="135" name="Image 40"/>
            <p:cNvPicPr/>
            <p:nvPr/>
          </p:nvPicPr>
          <p:blipFill>
            <a:blip r:embed="rId15"/>
            <a:srcRect l="7486"/>
            <a:stretch/>
          </p:blipFill>
          <p:spPr>
            <a:xfrm>
              <a:off x="0" y="3650760"/>
              <a:ext cx="2063880" cy="1310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Image 41"/>
            <p:cNvPicPr/>
            <p:nvPr/>
          </p:nvPicPr>
          <p:blipFill>
            <a:blip r:embed="rId16"/>
            <a:srcRect b="6534"/>
            <a:stretch/>
          </p:blipFill>
          <p:spPr>
            <a:xfrm>
              <a:off x="1905840" y="4772520"/>
              <a:ext cx="1310400" cy="2085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Image 42"/>
            <p:cNvPicPr/>
            <p:nvPr/>
          </p:nvPicPr>
          <p:blipFill>
            <a:blip r:embed="rId17"/>
            <a:srcRect l="36475" b="35294"/>
            <a:stretch/>
          </p:blipFill>
          <p:spPr>
            <a:xfrm>
              <a:off x="0" y="5871960"/>
              <a:ext cx="967680" cy="9856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38" name="Image 43"/>
          <p:cNvPicPr/>
          <p:nvPr/>
        </p:nvPicPr>
        <p:blipFill>
          <a:blip r:embed="rId15"/>
          <a:srcRect l="41852"/>
          <a:stretch/>
        </p:blipFill>
        <p:spPr>
          <a:xfrm rot="5400000">
            <a:off x="1896480" y="-6480"/>
            <a:ext cx="1297080" cy="1310400"/>
          </a:xfrm>
          <a:prstGeom prst="rect">
            <a:avLst/>
          </a:prstGeom>
          <a:ln>
            <a:noFill/>
          </a:ln>
        </p:spPr>
      </p:pic>
      <p:pic>
        <p:nvPicPr>
          <p:cNvPr id="139" name="Image 44"/>
          <p:cNvPicPr/>
          <p:nvPr/>
        </p:nvPicPr>
        <p:blipFill>
          <a:blip r:embed="rId16"/>
          <a:srcRect b="6534"/>
          <a:stretch/>
        </p:blipFill>
        <p:spPr>
          <a:xfrm rot="5400000">
            <a:off x="381240" y="751320"/>
            <a:ext cx="1310400" cy="2085120"/>
          </a:xfrm>
          <a:prstGeom prst="rect">
            <a:avLst/>
          </a:prstGeom>
          <a:ln>
            <a:noFill/>
          </a:ln>
        </p:spPr>
      </p:pic>
      <p:pic>
        <p:nvPicPr>
          <p:cNvPr id="140" name="Image 45"/>
          <p:cNvPicPr/>
          <p:nvPr/>
        </p:nvPicPr>
        <p:blipFill>
          <a:blip r:embed="rId17"/>
          <a:srcRect l="86794" b="35294"/>
          <a:stretch/>
        </p:blipFill>
        <p:spPr>
          <a:xfrm rot="5400000">
            <a:off x="386280" y="-392400"/>
            <a:ext cx="200880" cy="985680"/>
          </a:xfrm>
          <a:prstGeom prst="rect">
            <a:avLst/>
          </a:prstGeom>
          <a:ln>
            <a:noFill/>
          </a:ln>
        </p:spPr>
      </p:pic>
      <p:sp>
        <p:nvSpPr>
          <p:cNvPr id="141" name="CustomShape 6"/>
          <p:cNvSpPr/>
          <p:nvPr/>
        </p:nvSpPr>
        <p:spPr>
          <a:xfrm>
            <a:off x="5791320" y="4771800"/>
            <a:ext cx="1911600" cy="399240"/>
          </a:xfrm>
          <a:prstGeom prst="rect">
            <a:avLst/>
          </a:prstGeom>
          <a:blipFill rotWithShape="0">
            <a:blip r:embed="rId1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PlaceHolder 7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2F2A85"/>
                </a:solidFill>
                <a:latin typeface="Tahoma"/>
              </a:rPr>
              <a:t>Cliquez pour éditer le format du texte-titre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2743200" y="2666880"/>
            <a:ext cx="8968680" cy="2105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3200" b="1" strike="noStrike" spc="-1">
                <a:solidFill>
                  <a:srgbClr val="FFFFFF"/>
                </a:solidFill>
                <a:latin typeface="Tahoma"/>
              </a:rPr>
              <a:t>Development of a Zigbee-based wireless sensor network of MEMS Accelerometers for Pavement Monitoring</a:t>
            </a:r>
            <a:endParaRPr lang="fr-FR" sz="32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228600" y="636480"/>
            <a:ext cx="2356560" cy="636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100" b="1" strike="noStrike" spc="-1">
                <a:solidFill>
                  <a:srgbClr val="2F2A85"/>
                </a:solidFill>
                <a:latin typeface="Tahoma"/>
              </a:rPr>
              <a:t>Nicky Andre Prabatama</a:t>
            </a:r>
            <a:endParaRPr lang="fr-FR" sz="1100" b="0" strike="noStrike" spc="-1">
              <a:solidFill>
                <a:srgbClr val="2F2A85"/>
              </a:solidFill>
              <a:latin typeface="Tahoma"/>
            </a:endParaRPr>
          </a:p>
          <a:p>
            <a:pPr>
              <a:lnSpc>
                <a:spcPct val="100000"/>
              </a:lnSpc>
            </a:pPr>
            <a:endParaRPr lang="fr-FR" sz="1100" b="0" strike="noStrike" spc="-1">
              <a:solidFill>
                <a:srgbClr val="2F2A85"/>
              </a:solidFill>
              <a:latin typeface="Tahoma"/>
            </a:endParaRPr>
          </a:p>
          <a:p>
            <a:pPr>
              <a:lnSpc>
                <a:spcPct val="100000"/>
              </a:lnSpc>
            </a:pPr>
            <a:r>
              <a:rPr lang="fr-FR" sz="1100" b="1" strike="noStrike" spc="-1">
                <a:solidFill>
                  <a:srgbClr val="2F2A85"/>
                </a:solidFill>
                <a:latin typeface="Tahoma"/>
              </a:rPr>
              <a:t>ESYCOM Laboratory</a:t>
            </a:r>
            <a:endParaRPr lang="fr-FR" sz="1100" b="0" strike="noStrike" spc="-1">
              <a:solidFill>
                <a:srgbClr val="2F2A85"/>
              </a:solidFill>
              <a:latin typeface="Tahoma"/>
            </a:endParaRPr>
          </a:p>
          <a:p>
            <a:pPr>
              <a:lnSpc>
                <a:spcPct val="100000"/>
              </a:lnSpc>
            </a:pPr>
            <a:endParaRPr lang="fr-FR" sz="1100" b="0" strike="noStrike" spc="-1">
              <a:solidFill>
                <a:srgbClr val="2F2A85"/>
              </a:solidFill>
              <a:latin typeface="Tahoma"/>
            </a:endParaRPr>
          </a:p>
          <a:p>
            <a:pPr>
              <a:lnSpc>
                <a:spcPct val="100000"/>
              </a:lnSpc>
            </a:pPr>
            <a:r>
              <a:rPr lang="fr-FR" sz="1100" b="1" strike="noStrike" spc="-1">
                <a:solidFill>
                  <a:srgbClr val="2F2A85"/>
                </a:solidFill>
                <a:latin typeface="Tahoma"/>
              </a:rPr>
              <a:t>Advisor:</a:t>
            </a:r>
            <a:endParaRPr lang="fr-FR" sz="1100" b="0" strike="noStrike" spc="-1">
              <a:solidFill>
                <a:srgbClr val="2F2A85"/>
              </a:solidFill>
              <a:latin typeface="Tahoma"/>
            </a:endParaRPr>
          </a:p>
          <a:p>
            <a:pPr>
              <a:lnSpc>
                <a:spcPct val="100000"/>
              </a:lnSpc>
            </a:pPr>
            <a:r>
              <a:rPr lang="fr-FR" sz="1100" b="1" strike="noStrike" spc="-1">
                <a:solidFill>
                  <a:srgbClr val="2F2A85"/>
                </a:solidFill>
                <a:latin typeface="Tahoma"/>
              </a:rPr>
              <a:t>Pierre Hornych</a:t>
            </a:r>
            <a:endParaRPr lang="fr-FR" sz="1100" b="0" strike="noStrike" spc="-1">
              <a:solidFill>
                <a:srgbClr val="2F2A85"/>
              </a:solidFill>
              <a:latin typeface="Tahoma"/>
            </a:endParaRPr>
          </a:p>
          <a:p>
            <a:pPr>
              <a:lnSpc>
                <a:spcPct val="100000"/>
              </a:lnSpc>
            </a:pPr>
            <a:r>
              <a:rPr lang="fr-FR" sz="1100" b="1" strike="noStrike" spc="-1">
                <a:solidFill>
                  <a:srgbClr val="2F2A85"/>
                </a:solidFill>
                <a:latin typeface="Tahoma"/>
              </a:rPr>
              <a:t>Stefano Mariani</a:t>
            </a:r>
            <a:endParaRPr lang="fr-FR" sz="1100" b="0" strike="noStrike" spc="-1">
              <a:solidFill>
                <a:srgbClr val="2F2A85"/>
              </a:solidFill>
              <a:latin typeface="Tahoma"/>
            </a:endParaRPr>
          </a:p>
          <a:p>
            <a:pPr>
              <a:lnSpc>
                <a:spcPct val="100000"/>
              </a:lnSpc>
            </a:pPr>
            <a:r>
              <a:rPr lang="fr-FR" sz="1100" b="1" strike="noStrike" spc="-1">
                <a:solidFill>
                  <a:srgbClr val="2F2A85"/>
                </a:solidFill>
                <a:latin typeface="Tahoma"/>
              </a:rPr>
              <a:t>Jean-Marc Laheurte</a:t>
            </a:r>
            <a:endParaRPr lang="fr-FR" sz="1100" b="0" strike="noStrike" spc="-1">
              <a:solidFill>
                <a:srgbClr val="2F2A85"/>
              </a:solidFill>
              <a:latin typeface="Tahoma"/>
            </a:endParaRPr>
          </a:p>
          <a:p>
            <a:pPr>
              <a:lnSpc>
                <a:spcPct val="100000"/>
              </a:lnSpc>
            </a:pPr>
            <a:endParaRPr lang="fr-FR" sz="11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181" name="TextShape 3"/>
          <p:cNvSpPr txBox="1"/>
          <p:nvPr/>
        </p:nvSpPr>
        <p:spPr>
          <a:xfrm>
            <a:off x="228600" y="277200"/>
            <a:ext cx="2356560" cy="28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100" b="1" strike="noStrike" spc="-1">
                <a:solidFill>
                  <a:srgbClr val="2F2A85"/>
                </a:solidFill>
                <a:latin typeface="Tahoma"/>
              </a:rPr>
              <a:t>01/10/2023</a:t>
            </a:r>
            <a:endParaRPr lang="fr-FR" sz="11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11131920" y="5938920"/>
            <a:ext cx="602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2F2A85"/>
                </a:solidFill>
                <a:latin typeface="Tahoma"/>
              </a:rPr>
              <a:t>10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83" name="CustomShape 2"/>
          <p:cNvSpPr/>
          <p:nvPr/>
        </p:nvSpPr>
        <p:spPr>
          <a:xfrm>
            <a:off x="1800" y="74160"/>
            <a:ext cx="4417200" cy="699840"/>
          </a:xfrm>
          <a:prstGeom prst="homePlate">
            <a:avLst>
              <a:gd name="adj" fmla="val 50000"/>
            </a:avLst>
          </a:prstGeom>
          <a:solidFill>
            <a:srgbClr val="2F29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4" name="TextShape 3"/>
          <p:cNvSpPr txBox="1"/>
          <p:nvPr/>
        </p:nvSpPr>
        <p:spPr>
          <a:xfrm>
            <a:off x="10440" y="108720"/>
            <a:ext cx="2120040" cy="78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FFFFFF"/>
                </a:solidFill>
                <a:latin typeface="Tahoma"/>
              </a:rPr>
              <a:t>10 Hz</a:t>
            </a:r>
            <a:endParaRPr lang="fr-FR" sz="2800" b="0" strike="noStrike" spc="-1">
              <a:solidFill>
                <a:srgbClr val="2F2A85"/>
              </a:solidFill>
              <a:latin typeface="Tahoma"/>
            </a:endParaRPr>
          </a:p>
        </p:txBody>
      </p:sp>
      <p:graphicFrame>
        <p:nvGraphicFramePr>
          <p:cNvPr id="385" name="Table 4"/>
          <p:cNvGraphicFramePr/>
          <p:nvPr/>
        </p:nvGraphicFramePr>
        <p:xfrm>
          <a:off x="10440" y="2914200"/>
          <a:ext cx="7148160" cy="1667400"/>
        </p:xfrm>
        <a:graphic>
          <a:graphicData uri="http://schemas.openxmlformats.org/drawingml/2006/table">
            <a:tbl>
              <a:tblPr/>
              <a:tblGrid>
                <a:gridCol w="2221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2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2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6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b="1" strike="noStrike" spc="-1">
                          <a:solidFill>
                            <a:srgbClr val="FFFFFF"/>
                          </a:solidFill>
                          <a:latin typeface="Tahoma"/>
                        </a:rPr>
                        <a:t>Accelerometer Type</a:t>
                      </a:r>
                      <a:endParaRPr lang="fr-FR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EAF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b="1" strike="noStrike" spc="-1">
                          <a:solidFill>
                            <a:srgbClr val="FFFFFF"/>
                          </a:solidFill>
                          <a:latin typeface="Tahoma"/>
                        </a:rPr>
                        <a:t>ADXL355</a:t>
                      </a:r>
                      <a:endParaRPr lang="fr-FR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EAF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b="1" strike="noStrike" spc="-1">
                          <a:solidFill>
                            <a:srgbClr val="FFFFFF"/>
                          </a:solidFill>
                          <a:latin typeface="Tahoma"/>
                        </a:rPr>
                        <a:t>ADXL354</a:t>
                      </a:r>
                      <a:endParaRPr lang="fr-FR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EAF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b="1" strike="noStrike" spc="-1">
                          <a:solidFill>
                            <a:srgbClr val="FFFFFF"/>
                          </a:solidFill>
                          <a:latin typeface="Tahoma"/>
                        </a:rPr>
                        <a:t>MS1002</a:t>
                      </a:r>
                      <a:endParaRPr lang="fr-FR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EAF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b="1" strike="noStrike" spc="-1">
                          <a:solidFill>
                            <a:srgbClr val="FFFFFF"/>
                          </a:solidFill>
                          <a:latin typeface="Tahoma"/>
                        </a:rPr>
                        <a:t>Sensitivity</a:t>
                      </a:r>
                      <a:endParaRPr lang="fr-FR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1EAFD0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2720" algn="ctr">
                        <a:lnSpc>
                          <a:spcPct val="100000"/>
                        </a:lnSpc>
                        <a:buClr>
                          <a:srgbClr val="2F2A85"/>
                        </a:buClr>
                        <a:buFont typeface="Times New Roman"/>
                        <a:buChar char="-"/>
                      </a:pPr>
                      <a:r>
                        <a:rPr lang="fr-FR" sz="1600" b="0" strike="noStrike" spc="-1">
                          <a:solidFill>
                            <a:srgbClr val="2F2A85"/>
                          </a:solidFill>
                          <a:latin typeface="Tahoma"/>
                        </a:rPr>
                        <a:t> </a:t>
                      </a:r>
                      <a:endParaRPr lang="fr-FR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E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rgbClr val="2F2A85"/>
                          </a:solidFill>
                          <a:latin typeface="Tahoma"/>
                        </a:rPr>
                        <a:t>384 mV/g</a:t>
                      </a:r>
                      <a:endParaRPr lang="fr-FR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E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rgbClr val="2F2A85"/>
                          </a:solidFill>
                          <a:latin typeface="Tahoma"/>
                        </a:rPr>
                        <a:t>1340 mV/g</a:t>
                      </a:r>
                      <a:endParaRPr lang="fr-FR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E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b="1" strike="noStrike" spc="-1">
                          <a:solidFill>
                            <a:srgbClr val="FFFFFF"/>
                          </a:solidFill>
                          <a:latin typeface="Tahoma"/>
                        </a:rPr>
                        <a:t>Power Consumption</a:t>
                      </a:r>
                      <a:endParaRPr lang="fr-FR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1EAF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rgbClr val="2F2A85"/>
                          </a:solidFill>
                          <a:latin typeface="Tahoma"/>
                        </a:rPr>
                        <a:t>201.0 uA</a:t>
                      </a:r>
                      <a:endParaRPr lang="fr-FR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F1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rgbClr val="2F2A85"/>
                          </a:solidFill>
                          <a:latin typeface="Tahoma"/>
                        </a:rPr>
                        <a:t>155.2 uA</a:t>
                      </a:r>
                      <a:endParaRPr lang="fr-FR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F1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rgbClr val="2F2A85"/>
                          </a:solidFill>
                          <a:latin typeface="Tahoma"/>
                        </a:rPr>
                        <a:t>12.11 mA</a:t>
                      </a:r>
                      <a:endParaRPr lang="fr-FR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b="1" strike="noStrike" spc="-1">
                          <a:solidFill>
                            <a:srgbClr val="FFFFFF"/>
                          </a:solidFill>
                          <a:latin typeface="Tahoma"/>
                        </a:rPr>
                        <a:t>Noise (mg)</a:t>
                      </a:r>
                      <a:endParaRPr lang="fr-FR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1EAF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rgbClr val="2F2A85"/>
                          </a:solidFill>
                          <a:latin typeface="Tahoma"/>
                        </a:rPr>
                        <a:t>0.254 mg</a:t>
                      </a:r>
                      <a:endParaRPr lang="fr-FR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E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rgbClr val="2F2A85"/>
                          </a:solidFill>
                          <a:latin typeface="Tahoma"/>
                        </a:rPr>
                        <a:t>0.230 mg</a:t>
                      </a:r>
                      <a:endParaRPr lang="fr-FR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E3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b="0" strike="noStrike" spc="-1">
                          <a:solidFill>
                            <a:srgbClr val="2F2A85"/>
                          </a:solidFill>
                          <a:latin typeface="Tahoma"/>
                        </a:rPr>
                        <a:t>0.781 mg</a:t>
                      </a:r>
                      <a:endParaRPr lang="fr-FR" sz="16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E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86" name="Picture 9" descr="A close-up of a circuit board&#10;&#10;Description automatically generated with medium confidence"/>
          <p:cNvPicPr/>
          <p:nvPr/>
        </p:nvPicPr>
        <p:blipFill>
          <a:blip r:embed="rId2"/>
          <a:stretch/>
        </p:blipFill>
        <p:spPr>
          <a:xfrm>
            <a:off x="2170800" y="2246760"/>
            <a:ext cx="1216800" cy="692280"/>
          </a:xfrm>
          <a:prstGeom prst="rect">
            <a:avLst/>
          </a:prstGeom>
          <a:ln>
            <a:noFill/>
          </a:ln>
        </p:spPr>
      </p:pic>
      <p:pic>
        <p:nvPicPr>
          <p:cNvPr id="387" name="Picture 10" descr="A picture containing electronics, circuit&#10;&#10;Description automatically generated"/>
          <p:cNvPicPr/>
          <p:nvPr/>
        </p:nvPicPr>
        <p:blipFill>
          <a:blip r:embed="rId3"/>
          <a:stretch/>
        </p:blipFill>
        <p:spPr>
          <a:xfrm flipH="1">
            <a:off x="3684240" y="1975680"/>
            <a:ext cx="1123920" cy="963000"/>
          </a:xfrm>
          <a:prstGeom prst="rect">
            <a:avLst/>
          </a:prstGeom>
          <a:ln>
            <a:noFill/>
          </a:ln>
        </p:spPr>
      </p:pic>
      <p:pic>
        <p:nvPicPr>
          <p:cNvPr id="388" name="Picture 11" descr="A close-up of a circuit board&#10;&#10;Description automatically generated with low confidence"/>
          <p:cNvPicPr/>
          <p:nvPr/>
        </p:nvPicPr>
        <p:blipFill>
          <a:blip r:embed="rId4"/>
          <a:stretch/>
        </p:blipFill>
        <p:spPr>
          <a:xfrm>
            <a:off x="5333400" y="1860120"/>
            <a:ext cx="1301400" cy="1065240"/>
          </a:xfrm>
          <a:prstGeom prst="rect">
            <a:avLst/>
          </a:prstGeom>
          <a:ln>
            <a:noFill/>
          </a:ln>
        </p:spPr>
      </p:pic>
      <p:pic>
        <p:nvPicPr>
          <p:cNvPr id="389" name="Picture 12" descr="A picture containing electronics, text, electronic device, measuring instrument&#10;&#10;Description automatically generated"/>
          <p:cNvPicPr/>
          <p:nvPr/>
        </p:nvPicPr>
        <p:blipFill>
          <a:blip r:embed="rId5"/>
          <a:srcRect l="22614" t="38719" r="32966" b="20871"/>
          <a:stretch/>
        </p:blipFill>
        <p:spPr>
          <a:xfrm rot="5400000">
            <a:off x="2202120" y="4591080"/>
            <a:ext cx="987480" cy="897840"/>
          </a:xfrm>
          <a:prstGeom prst="rect">
            <a:avLst/>
          </a:prstGeom>
          <a:ln>
            <a:noFill/>
          </a:ln>
        </p:spPr>
      </p:pic>
      <p:pic>
        <p:nvPicPr>
          <p:cNvPr id="390" name="Picture 14" descr="A close up of a device&#10;&#10;Description automatically generated with low confidence"/>
          <p:cNvPicPr/>
          <p:nvPr/>
        </p:nvPicPr>
        <p:blipFill>
          <a:blip r:embed="rId6"/>
          <a:srcRect l="12774" t="34605" r="46733" b="14542"/>
          <a:stretch/>
        </p:blipFill>
        <p:spPr>
          <a:xfrm rot="5400000">
            <a:off x="3857040" y="4588920"/>
            <a:ext cx="952920" cy="897840"/>
          </a:xfrm>
          <a:prstGeom prst="rect">
            <a:avLst/>
          </a:prstGeom>
          <a:ln>
            <a:noFill/>
          </a:ln>
        </p:spPr>
      </p:pic>
      <p:pic>
        <p:nvPicPr>
          <p:cNvPr id="391" name="Picture 15" descr="A picture containing clock, electronics, text, gadget&#10;&#10;Description automatically generated"/>
          <p:cNvPicPr/>
          <p:nvPr/>
        </p:nvPicPr>
        <p:blipFill>
          <a:blip r:embed="rId7"/>
          <a:srcRect l="39195" t="38132" r="16287"/>
          <a:stretch/>
        </p:blipFill>
        <p:spPr>
          <a:xfrm rot="5400000">
            <a:off x="5542560" y="4575600"/>
            <a:ext cx="952920" cy="993240"/>
          </a:xfrm>
          <a:prstGeom prst="rect">
            <a:avLst/>
          </a:prstGeom>
          <a:ln>
            <a:noFill/>
          </a:ln>
        </p:spPr>
      </p:pic>
      <p:pic>
        <p:nvPicPr>
          <p:cNvPr id="392" name="Picture 16" descr="A picture containing text, font, screenshot, line&#10;&#10;Description automatically generated"/>
          <p:cNvPicPr/>
          <p:nvPr/>
        </p:nvPicPr>
        <p:blipFill>
          <a:blip r:embed="rId8"/>
          <a:srcRect l="7378" r="8389" b="5267"/>
          <a:stretch/>
        </p:blipFill>
        <p:spPr>
          <a:xfrm>
            <a:off x="7184880" y="2246760"/>
            <a:ext cx="4996440" cy="2858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CustomShape 1"/>
          <p:cNvSpPr/>
          <p:nvPr/>
        </p:nvSpPr>
        <p:spPr>
          <a:xfrm>
            <a:off x="11131920" y="5938920"/>
            <a:ext cx="5263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2F2A85"/>
                </a:solidFill>
                <a:latin typeface="Tahoma"/>
              </a:rPr>
              <a:t>11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94" name="CustomShape 2"/>
          <p:cNvSpPr/>
          <p:nvPr/>
        </p:nvSpPr>
        <p:spPr>
          <a:xfrm>
            <a:off x="0" y="152280"/>
            <a:ext cx="10134360" cy="699840"/>
          </a:xfrm>
          <a:prstGeom prst="homePlate">
            <a:avLst>
              <a:gd name="adj" fmla="val 50000"/>
            </a:avLst>
          </a:prstGeom>
          <a:solidFill>
            <a:srgbClr val="2F29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5" name="TextShape 3"/>
          <p:cNvSpPr txBox="1"/>
          <p:nvPr/>
        </p:nvSpPr>
        <p:spPr>
          <a:xfrm>
            <a:off x="-76320" y="228600"/>
            <a:ext cx="10044720" cy="78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FFFFFF"/>
                </a:solidFill>
                <a:latin typeface="Tahoma"/>
              </a:rPr>
              <a:t>45 km/h speed with 0.25 mm displacement amplitude</a:t>
            </a:r>
            <a:endParaRPr lang="fr-FR" sz="2800" b="0" strike="noStrike" spc="-1">
              <a:solidFill>
                <a:srgbClr val="2F2A85"/>
              </a:solidFill>
              <a:latin typeface="Tahoma"/>
            </a:endParaRPr>
          </a:p>
        </p:txBody>
      </p:sp>
      <p:pic>
        <p:nvPicPr>
          <p:cNvPr id="399" name="Picture 8" descr="A picture containing text, line, diagram, plot&#10;&#10;Description automatically generated"/>
          <p:cNvPicPr/>
          <p:nvPr/>
        </p:nvPicPr>
        <p:blipFill>
          <a:blip r:embed="rId3"/>
          <a:stretch/>
        </p:blipFill>
        <p:spPr>
          <a:xfrm>
            <a:off x="11437" y="999754"/>
            <a:ext cx="5810760" cy="2955600"/>
          </a:xfrm>
          <a:prstGeom prst="rect">
            <a:avLst/>
          </a:prstGeom>
          <a:ln>
            <a:noFill/>
          </a:ln>
        </p:spPr>
      </p:pic>
      <p:pic>
        <p:nvPicPr>
          <p:cNvPr id="400" name="Picture 9" descr="A red truck with a trailer&#10;&#10;Description automatically generated"/>
          <p:cNvPicPr/>
          <p:nvPr/>
        </p:nvPicPr>
        <p:blipFill>
          <a:blip r:embed="rId4"/>
          <a:srcRect b="21161"/>
          <a:stretch/>
        </p:blipFill>
        <p:spPr>
          <a:xfrm>
            <a:off x="8568392" y="700281"/>
            <a:ext cx="1476328" cy="481006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A graph of a truck signal&#10;&#10;Description automatically generated">
            <a:extLst>
              <a:ext uri="{FF2B5EF4-FFF2-40B4-BE49-F238E27FC236}">
                <a16:creationId xmlns:a16="http://schemas.microsoft.com/office/drawing/2014/main" id="{5E4189FC-3F1A-8D44-B85D-F7CA177592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7" r="2114" b="2425"/>
          <a:stretch/>
        </p:blipFill>
        <p:spPr>
          <a:xfrm>
            <a:off x="5493518" y="1157794"/>
            <a:ext cx="5072625" cy="2832480"/>
          </a:xfrm>
          <a:prstGeom prst="rect">
            <a:avLst/>
          </a:prstGeom>
        </p:spPr>
      </p:pic>
      <p:pic>
        <p:nvPicPr>
          <p:cNvPr id="8" name="Picture 7" descr="A graph of a sensor&#10;&#10;Description automatically generated">
            <a:extLst>
              <a:ext uri="{FF2B5EF4-FFF2-40B4-BE49-F238E27FC236}">
                <a16:creationId xmlns:a16="http://schemas.microsoft.com/office/drawing/2014/main" id="{DA045D55-F872-9F47-98EF-B95B11F35F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4"/>
          <a:stretch/>
        </p:blipFill>
        <p:spPr>
          <a:xfrm>
            <a:off x="5493518" y="3971140"/>
            <a:ext cx="5231232" cy="2886860"/>
          </a:xfrm>
          <a:prstGeom prst="rect">
            <a:avLst/>
          </a:prstGeom>
        </p:spPr>
      </p:pic>
      <p:pic>
        <p:nvPicPr>
          <p:cNvPr id="10" name="Picture 9" descr="A graph of a truck signal&#10;&#10;Description automatically generated">
            <a:extLst>
              <a:ext uri="{FF2B5EF4-FFF2-40B4-BE49-F238E27FC236}">
                <a16:creationId xmlns:a16="http://schemas.microsoft.com/office/drawing/2014/main" id="{6C44691B-0A81-754F-B54F-DDB2682FF8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3" r="2289" b="2221"/>
          <a:stretch/>
        </p:blipFill>
        <p:spPr>
          <a:xfrm>
            <a:off x="55995" y="3885738"/>
            <a:ext cx="5392965" cy="2972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extShape 1"/>
          <p:cNvSpPr txBox="1"/>
          <p:nvPr/>
        </p:nvSpPr>
        <p:spPr>
          <a:xfrm>
            <a:off x="779760" y="384120"/>
            <a:ext cx="8507520" cy="78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2F2A85"/>
                </a:solidFill>
                <a:latin typeface="Tahoma"/>
              </a:rPr>
              <a:t>Conclusion</a:t>
            </a:r>
            <a:endParaRPr lang="fr-FR" sz="20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402" name="TextShape 2"/>
          <p:cNvSpPr txBox="1"/>
          <p:nvPr/>
        </p:nvSpPr>
        <p:spPr>
          <a:xfrm>
            <a:off x="779760" y="1371600"/>
            <a:ext cx="8524800" cy="2843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85840" indent="-285480">
              <a:lnSpc>
                <a:spcPct val="100000"/>
              </a:lnSpc>
              <a:buClr>
                <a:srgbClr val="2F2A85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ADXL354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used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 in the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project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 as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it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 has the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lowest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 power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consumption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 and good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accuracy</a:t>
            </a:r>
            <a:endParaRPr lang="fr-FR" sz="1800" b="0" strike="noStrike" spc="-1" dirty="0">
              <a:solidFill>
                <a:srgbClr val="2F2A85"/>
              </a:solidFill>
              <a:latin typeface="Tahoma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solidFill>
                <a:srgbClr val="2F2A85"/>
              </a:solidFill>
              <a:latin typeface="Tahoma"/>
            </a:endParaRPr>
          </a:p>
          <a:p>
            <a:pPr marL="285840" indent="-285480">
              <a:lnSpc>
                <a:spcPct val="100000"/>
              </a:lnSpc>
              <a:buClr>
                <a:srgbClr val="2F2A85"/>
              </a:buClr>
              <a:buFont typeface="Arial"/>
              <a:buChar char="•"/>
            </a:pP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Finite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Element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modeling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carried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 out to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access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 pavement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deflection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expected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under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 the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moving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load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induced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 in fatigue test.</a:t>
            </a:r>
          </a:p>
          <a:p>
            <a:pPr>
              <a:lnSpc>
                <a:spcPct val="100000"/>
              </a:lnSpc>
            </a:pPr>
            <a:endParaRPr lang="fr-FR" sz="1800" b="0" strike="noStrike" spc="-1" dirty="0">
              <a:solidFill>
                <a:srgbClr val="2F2A85"/>
              </a:solidFill>
              <a:latin typeface="Tahoma"/>
            </a:endParaRPr>
          </a:p>
          <a:p>
            <a:pPr marL="285840" indent="-285480">
              <a:lnSpc>
                <a:spcPct val="100000"/>
              </a:lnSpc>
              <a:buClr>
                <a:srgbClr val="2F2A85"/>
              </a:buClr>
              <a:buFont typeface="Arial"/>
              <a:buChar char="•"/>
            </a:pPr>
            <a:r>
              <a:rPr lang="fr-FR" spc="-1" dirty="0">
                <a:solidFill>
                  <a:srgbClr val="2F2A85"/>
                </a:solidFill>
                <a:latin typeface="Tahoma"/>
              </a:rPr>
              <a:t>Signal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processing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converts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acceleration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into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displacement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.</a:t>
            </a:r>
          </a:p>
          <a:p>
            <a:pPr>
              <a:lnSpc>
                <a:spcPct val="100000"/>
              </a:lnSpc>
            </a:pPr>
            <a:endParaRPr lang="fr-FR" sz="1800" b="0" strike="noStrike" spc="-1" dirty="0">
              <a:solidFill>
                <a:srgbClr val="2F2A85"/>
              </a:solidFill>
              <a:latin typeface="Tahoma"/>
            </a:endParaRPr>
          </a:p>
          <a:p>
            <a:pPr marL="285840" indent="-285480">
              <a:lnSpc>
                <a:spcPct val="100000"/>
              </a:lnSpc>
              <a:buClr>
                <a:srgbClr val="2F2A85"/>
              </a:buClr>
              <a:buFont typeface="Arial"/>
              <a:buChar char="•"/>
            </a:pP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Prototyped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wireless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sensor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 network capable of monitoring pavement </a:t>
            </a:r>
            <a:r>
              <a:rPr lang="fr-FR" sz="1800" b="0" strike="noStrike" spc="-1" dirty="0" err="1">
                <a:solidFill>
                  <a:srgbClr val="2F2A85"/>
                </a:solidFill>
                <a:latin typeface="Tahoma"/>
              </a:rPr>
              <a:t>displacement</a:t>
            </a:r>
            <a:r>
              <a:rPr lang="fr-FR" sz="1800" b="0" strike="noStrike" spc="-1" dirty="0">
                <a:solidFill>
                  <a:srgbClr val="2F2A85"/>
                </a:solidFill>
                <a:latin typeface="Tahoma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extShape 1"/>
          <p:cNvSpPr txBox="1"/>
          <p:nvPr/>
        </p:nvSpPr>
        <p:spPr>
          <a:xfrm>
            <a:off x="5665320" y="2781360"/>
            <a:ext cx="5668200" cy="383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FFFFFF"/>
                </a:solidFill>
                <a:latin typeface="Tahoma"/>
              </a:rPr>
              <a:t>Nicky Andre Prabatama</a:t>
            </a:r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404" name="TextShape 2"/>
          <p:cNvSpPr txBox="1"/>
          <p:nvPr/>
        </p:nvSpPr>
        <p:spPr>
          <a:xfrm>
            <a:off x="5665320" y="3180240"/>
            <a:ext cx="5668200" cy="383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Tahoma"/>
              </a:rPr>
              <a:t>Nicky-andre.prabatama@univ-eiffel.fr</a:t>
            </a:r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0" y="384120"/>
            <a:ext cx="9287640" cy="78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2F2A85"/>
                </a:solidFill>
                <a:latin typeface="Tahoma"/>
              </a:rPr>
              <a:t>Signal processing Applied to the raw acceleration</a:t>
            </a:r>
            <a:endParaRPr lang="fr-FR" sz="2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406" name="CustomShape 2"/>
          <p:cNvSpPr/>
          <p:nvPr/>
        </p:nvSpPr>
        <p:spPr>
          <a:xfrm>
            <a:off x="11131920" y="5938920"/>
            <a:ext cx="469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2F2A85"/>
                </a:solidFill>
                <a:latin typeface="Tahoma"/>
              </a:rPr>
              <a:t>7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407" name="Picture 3" descr="A picture containing text, line, plot, screenshot&#10;&#10;Description automatically generated"/>
          <p:cNvPicPr/>
          <p:nvPr/>
        </p:nvPicPr>
        <p:blipFill>
          <a:blip r:embed="rId2"/>
          <a:stretch/>
        </p:blipFill>
        <p:spPr>
          <a:xfrm>
            <a:off x="3124080" y="933840"/>
            <a:ext cx="3825000" cy="1945440"/>
          </a:xfrm>
          <a:prstGeom prst="rect">
            <a:avLst/>
          </a:prstGeom>
          <a:ln>
            <a:noFill/>
          </a:ln>
        </p:spPr>
      </p:pic>
      <p:sp>
        <p:nvSpPr>
          <p:cNvPr id="408" name="CustomShape 3"/>
          <p:cNvSpPr/>
          <p:nvPr/>
        </p:nvSpPr>
        <p:spPr>
          <a:xfrm>
            <a:off x="2462400" y="2785680"/>
            <a:ext cx="1904760" cy="837720"/>
          </a:xfrm>
          <a:prstGeom prst="roundRect">
            <a:avLst>
              <a:gd name="adj" fmla="val 16667"/>
            </a:avLst>
          </a:prstGeom>
          <a:solidFill>
            <a:srgbClr val="2F2985"/>
          </a:solidFill>
          <a:ln>
            <a:solidFill>
              <a:srgbClr val="2F298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Tahoma"/>
              </a:rPr>
              <a:t>FFT, and </a:t>
            </a: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Tahoma"/>
              </a:rPr>
              <a:t>Filtering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409" name="Picture 8" descr="A picture containing text, line, screenshot, whiteboard&#10;&#10;Description automatically generated"/>
          <p:cNvPicPr/>
          <p:nvPr/>
        </p:nvPicPr>
        <p:blipFill>
          <a:blip r:embed="rId3"/>
          <a:stretch/>
        </p:blipFill>
        <p:spPr>
          <a:xfrm>
            <a:off x="61920" y="941760"/>
            <a:ext cx="3352320" cy="1705320"/>
          </a:xfrm>
          <a:prstGeom prst="rect">
            <a:avLst/>
          </a:prstGeom>
          <a:ln>
            <a:noFill/>
          </a:ln>
        </p:spPr>
      </p:pic>
      <p:pic>
        <p:nvPicPr>
          <p:cNvPr id="410" name="Picture 10" descr="A picture containing text, line, plot, diagram&#10;&#10;Description automatically generated"/>
          <p:cNvPicPr/>
          <p:nvPr/>
        </p:nvPicPr>
        <p:blipFill>
          <a:blip r:embed="rId4"/>
          <a:stretch/>
        </p:blipFill>
        <p:spPr>
          <a:xfrm>
            <a:off x="7466760" y="940320"/>
            <a:ext cx="3641760" cy="1852200"/>
          </a:xfrm>
          <a:prstGeom prst="rect">
            <a:avLst/>
          </a:prstGeom>
          <a:ln>
            <a:noFill/>
          </a:ln>
        </p:spPr>
      </p:pic>
      <p:sp>
        <p:nvSpPr>
          <p:cNvPr id="411" name="CustomShape 4"/>
          <p:cNvSpPr/>
          <p:nvPr/>
        </p:nvSpPr>
        <p:spPr>
          <a:xfrm>
            <a:off x="8335440" y="2840040"/>
            <a:ext cx="1904760" cy="837720"/>
          </a:xfrm>
          <a:prstGeom prst="roundRect">
            <a:avLst>
              <a:gd name="adj" fmla="val 16667"/>
            </a:avLst>
          </a:prstGeom>
          <a:solidFill>
            <a:srgbClr val="2F2985"/>
          </a:solidFill>
          <a:ln>
            <a:solidFill>
              <a:srgbClr val="2F298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Tahoma"/>
              </a:rPr>
              <a:t>Integration to obtain Velocity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12" name="CustomShape 5"/>
          <p:cNvSpPr/>
          <p:nvPr/>
        </p:nvSpPr>
        <p:spPr>
          <a:xfrm>
            <a:off x="8335440" y="4045320"/>
            <a:ext cx="1904760" cy="837720"/>
          </a:xfrm>
          <a:prstGeom prst="roundRect">
            <a:avLst>
              <a:gd name="adj" fmla="val 16667"/>
            </a:avLst>
          </a:prstGeom>
          <a:solidFill>
            <a:srgbClr val="2F2985"/>
          </a:solidFill>
          <a:ln>
            <a:solidFill>
              <a:srgbClr val="2F298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Tahoma"/>
              </a:rPr>
              <a:t>Detrending and Amplification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413" name="Picture 12" descr="A picture containing text, line, diagram, plot&#10;&#10;Description automatically generated"/>
          <p:cNvPicPr/>
          <p:nvPr/>
        </p:nvPicPr>
        <p:blipFill>
          <a:blip r:embed="rId5"/>
          <a:srcRect l="2143" t="6585" r="4599" b="1749"/>
          <a:stretch/>
        </p:blipFill>
        <p:spPr>
          <a:xfrm>
            <a:off x="7315200" y="5029200"/>
            <a:ext cx="3352320" cy="1676160"/>
          </a:xfrm>
          <a:prstGeom prst="rect">
            <a:avLst/>
          </a:prstGeom>
          <a:ln>
            <a:noFill/>
          </a:ln>
        </p:spPr>
      </p:pic>
      <p:pic>
        <p:nvPicPr>
          <p:cNvPr id="414" name="Picture 14" descr="A picture containing text, screenshot, line, plot&#10;&#10;Description automatically generated"/>
          <p:cNvPicPr/>
          <p:nvPr/>
        </p:nvPicPr>
        <p:blipFill>
          <a:blip r:embed="rId6"/>
          <a:stretch/>
        </p:blipFill>
        <p:spPr>
          <a:xfrm>
            <a:off x="3657600" y="4845600"/>
            <a:ext cx="3549240" cy="1805040"/>
          </a:xfrm>
          <a:prstGeom prst="rect">
            <a:avLst/>
          </a:prstGeom>
          <a:ln>
            <a:noFill/>
          </a:ln>
        </p:spPr>
      </p:pic>
      <p:sp>
        <p:nvSpPr>
          <p:cNvPr id="415" name="CustomShape 6"/>
          <p:cNvSpPr/>
          <p:nvPr/>
        </p:nvSpPr>
        <p:spPr>
          <a:xfrm>
            <a:off x="4479840" y="3978360"/>
            <a:ext cx="1904760" cy="837720"/>
          </a:xfrm>
          <a:prstGeom prst="roundRect">
            <a:avLst>
              <a:gd name="adj" fmla="val 16667"/>
            </a:avLst>
          </a:prstGeom>
          <a:solidFill>
            <a:srgbClr val="2F2985"/>
          </a:solidFill>
          <a:ln>
            <a:solidFill>
              <a:srgbClr val="2F298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Tahoma"/>
              </a:rPr>
              <a:t>Integration to obtain Displacement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16" name="CustomShape 7"/>
          <p:cNvSpPr/>
          <p:nvPr/>
        </p:nvSpPr>
        <p:spPr>
          <a:xfrm>
            <a:off x="920520" y="3978360"/>
            <a:ext cx="1904760" cy="837720"/>
          </a:xfrm>
          <a:prstGeom prst="roundRect">
            <a:avLst>
              <a:gd name="adj" fmla="val 16667"/>
            </a:avLst>
          </a:prstGeom>
          <a:solidFill>
            <a:srgbClr val="2F2985"/>
          </a:solidFill>
          <a:ln>
            <a:solidFill>
              <a:srgbClr val="2F298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Tahoma"/>
              </a:rPr>
              <a:t>Hilbert Transform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417" name="Picture 16" descr="A picture containing text, plot, line, diagram&#10;&#10;Description automatically generated"/>
          <p:cNvPicPr/>
          <p:nvPr/>
        </p:nvPicPr>
        <p:blipFill>
          <a:blip r:embed="rId7"/>
          <a:stretch/>
        </p:blipFill>
        <p:spPr>
          <a:xfrm>
            <a:off x="196560" y="4808880"/>
            <a:ext cx="3352320" cy="1705320"/>
          </a:xfrm>
          <a:prstGeom prst="rect">
            <a:avLst/>
          </a:prstGeom>
          <a:ln>
            <a:noFill/>
          </a:ln>
        </p:spPr>
      </p:pic>
      <p:sp>
        <p:nvSpPr>
          <p:cNvPr id="418" name="CustomShape 8"/>
          <p:cNvSpPr/>
          <p:nvPr/>
        </p:nvSpPr>
        <p:spPr>
          <a:xfrm>
            <a:off x="4479840" y="3124080"/>
            <a:ext cx="3749400" cy="3045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F298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9"/>
          <p:cNvSpPr/>
          <p:nvPr/>
        </p:nvSpPr>
        <p:spPr>
          <a:xfrm rot="5400000">
            <a:off x="9191520" y="3720600"/>
            <a:ext cx="353880" cy="1605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F298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0" name="CustomShape 10"/>
          <p:cNvSpPr/>
          <p:nvPr/>
        </p:nvSpPr>
        <p:spPr>
          <a:xfrm rot="10800000">
            <a:off x="6477480" y="4340520"/>
            <a:ext cx="1752120" cy="2307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F298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CustomShape 11"/>
          <p:cNvSpPr/>
          <p:nvPr/>
        </p:nvSpPr>
        <p:spPr>
          <a:xfrm rot="10800000">
            <a:off x="2859480" y="4260600"/>
            <a:ext cx="1528200" cy="2732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2F298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6596640" y="-113760"/>
            <a:ext cx="4607280" cy="549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2F2A85"/>
                </a:solidFill>
                <a:latin typeface="Tahoma"/>
              </a:rPr>
              <a:t>Topic Introduction</a:t>
            </a:r>
            <a:endParaRPr lang="fr-FR" sz="3200" b="0" strike="noStrike" spc="-1">
              <a:solidFill>
                <a:srgbClr val="2F2A85"/>
              </a:solidFill>
              <a:latin typeface="Tahoma"/>
            </a:endParaRPr>
          </a:p>
        </p:txBody>
      </p:sp>
      <p:pic>
        <p:nvPicPr>
          <p:cNvPr id="183" name="Picture Placeholder 4" descr="A picture containing ground, outdoor, hole, sidewalk&#10;&#10;Description automatically generated"/>
          <p:cNvPicPr/>
          <p:nvPr/>
        </p:nvPicPr>
        <p:blipFill>
          <a:blip r:embed="rId2"/>
          <a:stretch/>
        </p:blipFill>
        <p:spPr>
          <a:xfrm>
            <a:off x="5715000" y="3124080"/>
            <a:ext cx="5062320" cy="3606480"/>
          </a:xfrm>
          <a:prstGeom prst="rect">
            <a:avLst/>
          </a:prstGeom>
          <a:ln>
            <a:noFill/>
          </a:ln>
        </p:spPr>
      </p:pic>
      <p:pic>
        <p:nvPicPr>
          <p:cNvPr id="184" name="Picture Placeholder 2" descr="A picture containing grass, outdoor, ground, road&#10;&#10;Description automatically generated"/>
          <p:cNvPicPr/>
          <p:nvPr/>
        </p:nvPicPr>
        <p:blipFill>
          <a:blip r:embed="rId3"/>
          <a:stretch/>
        </p:blipFill>
        <p:spPr>
          <a:xfrm>
            <a:off x="682560" y="146160"/>
            <a:ext cx="4809600" cy="3449160"/>
          </a:xfrm>
          <a:prstGeom prst="rect">
            <a:avLst/>
          </a:prstGeom>
          <a:ln>
            <a:noFill/>
          </a:ln>
        </p:spPr>
      </p:pic>
      <p:sp>
        <p:nvSpPr>
          <p:cNvPr id="185" name="CustomShape 2"/>
          <p:cNvSpPr/>
          <p:nvPr/>
        </p:nvSpPr>
        <p:spPr>
          <a:xfrm>
            <a:off x="-100080" y="4164120"/>
            <a:ext cx="510336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3333CC"/>
                </a:solidFill>
                <a:latin typeface="Arial"/>
              </a:rPr>
              <a:t>Safety related to the roads become a major issue. </a:t>
            </a: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3333CC"/>
                </a:solidFill>
                <a:latin typeface="Arial"/>
              </a:rPr>
              <a:t>Difficult to detect the degradation of roads.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86" name="CustomShape 3"/>
          <p:cNvSpPr/>
          <p:nvPr/>
        </p:nvSpPr>
        <p:spPr>
          <a:xfrm>
            <a:off x="182520" y="3701880"/>
            <a:ext cx="504324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2F2A85"/>
                </a:solidFill>
                <a:latin typeface="Arial"/>
              </a:rPr>
              <a:t>Problem to address</a:t>
            </a:r>
            <a:endParaRPr lang="fr-FR" sz="2800" b="0" strike="noStrike" spc="-1">
              <a:latin typeface="Arial"/>
            </a:endParaRPr>
          </a:p>
        </p:txBody>
      </p:sp>
      <p:grpSp>
        <p:nvGrpSpPr>
          <p:cNvPr id="187" name="Group 4"/>
          <p:cNvGrpSpPr/>
          <p:nvPr/>
        </p:nvGrpSpPr>
        <p:grpSpPr>
          <a:xfrm>
            <a:off x="4738680" y="3057480"/>
            <a:ext cx="1545840" cy="1545840"/>
            <a:chOff x="4738680" y="3057480"/>
            <a:chExt cx="1545840" cy="1545840"/>
          </a:xfrm>
        </p:grpSpPr>
        <p:sp>
          <p:nvSpPr>
            <p:cNvPr id="188" name="CustomShape 5"/>
            <p:cNvSpPr/>
            <p:nvPr/>
          </p:nvSpPr>
          <p:spPr>
            <a:xfrm>
              <a:off x="4738680" y="3057480"/>
              <a:ext cx="1545840" cy="1545840"/>
            </a:xfrm>
            <a:prstGeom prst="ellipse">
              <a:avLst/>
            </a:prstGeom>
            <a:solidFill>
              <a:schemeClr val="bg1">
                <a:alpha val="15000"/>
              </a:schemeClr>
            </a:solidFill>
            <a:ln w="7200">
              <a:solidFill>
                <a:schemeClr val="bg1">
                  <a:alpha val="20000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9" name="CustomShape 6"/>
            <p:cNvSpPr/>
            <p:nvPr/>
          </p:nvSpPr>
          <p:spPr>
            <a:xfrm>
              <a:off x="4853520" y="3172320"/>
              <a:ext cx="1316160" cy="1316160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 w="7200">
              <a:solidFill>
                <a:schemeClr val="bg1">
                  <a:alpha val="39999"/>
                </a:scheme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90" name="Group 7"/>
            <p:cNvGrpSpPr/>
            <p:nvPr/>
          </p:nvGrpSpPr>
          <p:grpSpPr>
            <a:xfrm>
              <a:off x="4925520" y="3244320"/>
              <a:ext cx="1172520" cy="1172520"/>
              <a:chOff x="4925520" y="3244320"/>
              <a:chExt cx="1172520" cy="1172520"/>
            </a:xfrm>
          </p:grpSpPr>
          <p:sp>
            <p:nvSpPr>
              <p:cNvPr id="191" name="CustomShape 8"/>
              <p:cNvSpPr/>
              <p:nvPr/>
            </p:nvSpPr>
            <p:spPr>
              <a:xfrm>
                <a:off x="4925520" y="3244320"/>
                <a:ext cx="1172520" cy="1172520"/>
              </a:xfrm>
              <a:prstGeom prst="ellipse">
                <a:avLst/>
              </a:prstGeom>
              <a:solidFill>
                <a:srgbClr val="4DED9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2" name="CustomShape 9"/>
              <p:cNvSpPr/>
              <p:nvPr/>
            </p:nvSpPr>
            <p:spPr>
              <a:xfrm>
                <a:off x="5729040" y="3601800"/>
                <a:ext cx="38520" cy="38520"/>
              </a:xfrm>
              <a:custGeom>
                <a:avLst/>
                <a:gdLst/>
                <a:ahLst/>
                <a:cxnLst/>
                <a:rect l="l" t="t" r="r" b="b"/>
                <a:pathLst>
                  <a:path w="285807" h="285807">
                    <a:moveTo>
                      <a:pt x="285807" y="142904"/>
                    </a:moveTo>
                    <a:cubicBezTo>
                      <a:pt x="285807" y="221827"/>
                      <a:pt x="221827" y="285807"/>
                      <a:pt x="142904" y="285807"/>
                    </a:cubicBezTo>
                    <a:cubicBezTo>
                      <a:pt x="63980" y="285807"/>
                      <a:pt x="0" y="221827"/>
                      <a:pt x="0" y="142904"/>
                    </a:cubicBezTo>
                    <a:cubicBezTo>
                      <a:pt x="0" y="63980"/>
                      <a:pt x="63980" y="0"/>
                      <a:pt x="142904" y="0"/>
                    </a:cubicBezTo>
                    <a:cubicBezTo>
                      <a:pt x="221827" y="0"/>
                      <a:pt x="285807" y="63980"/>
                      <a:pt x="285807" y="14290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4DED90">
                      <a:alpha val="80000"/>
                    </a:srgbClr>
                  </a:gs>
                  <a:gs pos="100000">
                    <a:srgbClr val="3333CC"/>
                  </a:gs>
                </a:gsLst>
                <a:lin ang="5400000"/>
              </a:gradFill>
              <a:ln w="93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pic>
        <p:nvPicPr>
          <p:cNvPr id="193" name="Picture 7" descr="Logo&#10;&#10;Description automatically generated"/>
          <p:cNvPicPr/>
          <p:nvPr/>
        </p:nvPicPr>
        <p:blipFill>
          <a:blip r:embed="rId4"/>
          <a:stretch/>
        </p:blipFill>
        <p:spPr>
          <a:xfrm>
            <a:off x="5048280" y="3271680"/>
            <a:ext cx="975960" cy="977400"/>
          </a:xfrm>
          <a:prstGeom prst="rect">
            <a:avLst/>
          </a:prstGeom>
          <a:ln>
            <a:noFill/>
          </a:ln>
        </p:spPr>
      </p:pic>
      <p:sp>
        <p:nvSpPr>
          <p:cNvPr id="194" name="CustomShape 10"/>
          <p:cNvSpPr/>
          <p:nvPr/>
        </p:nvSpPr>
        <p:spPr>
          <a:xfrm>
            <a:off x="5492880" y="1258560"/>
            <a:ext cx="1642680" cy="63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3333CC"/>
                </a:solidFill>
                <a:latin typeface="Arial"/>
                <a:ea typeface="Roboto"/>
              </a:rPr>
              <a:t>Traffic factors (Truck Loads)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95" name="CustomShape 11"/>
          <p:cNvSpPr/>
          <p:nvPr/>
        </p:nvSpPr>
        <p:spPr>
          <a:xfrm>
            <a:off x="6805440" y="431640"/>
            <a:ext cx="412380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strike="noStrike" spc="-1">
                <a:solidFill>
                  <a:srgbClr val="2F2A85"/>
                </a:solidFill>
                <a:latin typeface="Arial"/>
              </a:rPr>
              <a:t>Parameters Affecting Pavement health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96" name="CustomShape 12"/>
          <p:cNvSpPr/>
          <p:nvPr/>
        </p:nvSpPr>
        <p:spPr>
          <a:xfrm>
            <a:off x="7207200" y="1258560"/>
            <a:ext cx="1328400" cy="63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3333CC"/>
                </a:solidFill>
                <a:latin typeface="Arial"/>
                <a:ea typeface="Roboto"/>
              </a:rPr>
              <a:t>Climatic Condition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97" name="CustomShape 13"/>
          <p:cNvSpPr/>
          <p:nvPr/>
        </p:nvSpPr>
        <p:spPr>
          <a:xfrm>
            <a:off x="8669160" y="1258560"/>
            <a:ext cx="1250640" cy="63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3333CC"/>
                </a:solidFill>
                <a:latin typeface="Arial"/>
                <a:ea typeface="Roboto"/>
              </a:rPr>
              <a:t>Pavement Age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98" name="CustomShape 14"/>
          <p:cNvSpPr/>
          <p:nvPr/>
        </p:nvSpPr>
        <p:spPr>
          <a:xfrm>
            <a:off x="10056960" y="1245960"/>
            <a:ext cx="1642680" cy="9133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3333CC"/>
                </a:solidFill>
                <a:latin typeface="Arial"/>
                <a:ea typeface="Roboto"/>
              </a:rPr>
              <a:t>Initial design and construction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99" name="CustomShape 15"/>
          <p:cNvSpPr/>
          <p:nvPr/>
        </p:nvSpPr>
        <p:spPr>
          <a:xfrm>
            <a:off x="-193680" y="5938920"/>
            <a:ext cx="57430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152280"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3333CC"/>
                </a:solidFill>
                <a:latin typeface="Arial"/>
              </a:rPr>
              <a:t>Predict, localize, and quantify the severity and propagation before the pavement is damaged.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00" name="CustomShape 16"/>
          <p:cNvSpPr/>
          <p:nvPr/>
        </p:nvSpPr>
        <p:spPr>
          <a:xfrm>
            <a:off x="182520" y="5340240"/>
            <a:ext cx="49431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2F2A85"/>
                </a:solidFill>
                <a:latin typeface="Arial"/>
              </a:rPr>
              <a:t>Main objective of the thesis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201" name="CustomShape 17"/>
          <p:cNvSpPr/>
          <p:nvPr/>
        </p:nvSpPr>
        <p:spPr>
          <a:xfrm>
            <a:off x="11131920" y="5938920"/>
            <a:ext cx="469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2F2A85"/>
                </a:solidFill>
                <a:latin typeface="Tahoma"/>
              </a:rPr>
              <a:t>1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02" name="CustomShape 18"/>
          <p:cNvSpPr/>
          <p:nvPr/>
        </p:nvSpPr>
        <p:spPr>
          <a:xfrm>
            <a:off x="5823720" y="2145600"/>
            <a:ext cx="610812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3333CC"/>
                </a:solidFill>
                <a:latin typeface="Arial"/>
              </a:rPr>
              <a:t>Typical displacement when truck passing is 0.1 - 1mm with 5 mg to 200 mg acceleration expected, with low frequency vibration 0.5 Hz to 20 Hz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2468520" y="178920"/>
            <a:ext cx="8507520" cy="78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2F2A85"/>
                </a:solidFill>
                <a:latin typeface="Tahoma"/>
              </a:rPr>
              <a:t>Proposed System Architecture</a:t>
            </a:r>
            <a:endParaRPr lang="fr-FR" sz="2800" b="0" strike="noStrike" spc="-1">
              <a:solidFill>
                <a:srgbClr val="2F2A85"/>
              </a:solidFill>
              <a:latin typeface="Tahoma"/>
            </a:endParaRPr>
          </a:p>
        </p:txBody>
      </p:sp>
      <p:pic>
        <p:nvPicPr>
          <p:cNvPr id="204" name="Content Placeholder 60"/>
          <p:cNvPicPr/>
          <p:nvPr/>
        </p:nvPicPr>
        <p:blipFill>
          <a:blip r:embed="rId2"/>
          <a:stretch/>
        </p:blipFill>
        <p:spPr>
          <a:xfrm>
            <a:off x="5716440" y="756720"/>
            <a:ext cx="5542560" cy="5867280"/>
          </a:xfrm>
          <a:prstGeom prst="rect">
            <a:avLst/>
          </a:prstGeom>
          <a:ln>
            <a:noFill/>
          </a:ln>
        </p:spPr>
      </p:pic>
      <p:sp>
        <p:nvSpPr>
          <p:cNvPr id="205" name="CustomShape 2"/>
          <p:cNvSpPr/>
          <p:nvPr/>
        </p:nvSpPr>
        <p:spPr>
          <a:xfrm>
            <a:off x="173160" y="3391920"/>
            <a:ext cx="4364640" cy="47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18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Road side System = Placed next to the road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06" name="CustomShape 3"/>
          <p:cNvSpPr/>
          <p:nvPr/>
        </p:nvSpPr>
        <p:spPr>
          <a:xfrm>
            <a:off x="271440" y="6025320"/>
            <a:ext cx="4723560" cy="39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1800" b="1" strike="noStrike" spc="-1">
                <a:solidFill>
                  <a:srgbClr val="000000"/>
                </a:solidFill>
                <a:latin typeface="Calibri"/>
                <a:ea typeface="Times New Roman"/>
              </a:rPr>
              <a:t>Embedded Unit = Embedded into the pavement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07" name="CustomShape 4"/>
          <p:cNvSpPr/>
          <p:nvPr/>
        </p:nvSpPr>
        <p:spPr>
          <a:xfrm>
            <a:off x="889200" y="4398120"/>
            <a:ext cx="2126880" cy="1821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" name="CustomShape 5"/>
          <p:cNvSpPr/>
          <p:nvPr/>
        </p:nvSpPr>
        <p:spPr>
          <a:xfrm>
            <a:off x="889200" y="4599720"/>
            <a:ext cx="2126880" cy="426600"/>
          </a:xfrm>
          <a:prstGeom prst="rect">
            <a:avLst/>
          </a:prstGeom>
          <a:blipFill rotWithShape="0">
            <a:blip r:embed="rId3">
              <a:alphaModFix amt="40000"/>
            </a:blip>
            <a:tile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CustomShape 6"/>
          <p:cNvSpPr/>
          <p:nvPr/>
        </p:nvSpPr>
        <p:spPr>
          <a:xfrm>
            <a:off x="889200" y="4922280"/>
            <a:ext cx="2126880" cy="426600"/>
          </a:xfrm>
          <a:prstGeom prst="rect">
            <a:avLst/>
          </a:prstGeom>
          <a:blipFill rotWithShape="0">
            <a:blip r:embed="rId3">
              <a:alphaModFix amt="95000"/>
            </a:blip>
            <a:tile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0" name="CustomShape 7"/>
          <p:cNvSpPr/>
          <p:nvPr/>
        </p:nvSpPr>
        <p:spPr>
          <a:xfrm>
            <a:off x="889200" y="5349240"/>
            <a:ext cx="2126880" cy="723600"/>
          </a:xfrm>
          <a:prstGeom prst="rect">
            <a:avLst/>
          </a:prstGeom>
          <a:blipFill rotWithShape="0">
            <a:blip r:embed="rId4"/>
            <a:tile/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6" descr="Piezoelectric Sensor png images | PNGWing"/>
          <p:cNvPicPr/>
          <p:nvPr/>
        </p:nvPicPr>
        <p:blipFill>
          <a:blip r:embed="rId5"/>
          <a:srcRect l="29821" t="5905" r="30529" b="15951"/>
          <a:stretch/>
        </p:blipFill>
        <p:spPr>
          <a:xfrm rot="20884800">
            <a:off x="1671480" y="4607640"/>
            <a:ext cx="340920" cy="366480"/>
          </a:xfrm>
          <a:prstGeom prst="rect">
            <a:avLst/>
          </a:prstGeom>
          <a:ln>
            <a:noFill/>
          </a:ln>
        </p:spPr>
      </p:pic>
      <p:pic>
        <p:nvPicPr>
          <p:cNvPr id="212" name="Picture 10" descr="Premium Vector | Traffic stop signal icon. road traffic control. forbidden  sign. vector on isolated white background. eps 10"/>
          <p:cNvPicPr/>
          <p:nvPr/>
        </p:nvPicPr>
        <p:blipFill>
          <a:blip r:embed="rId6"/>
          <a:srcRect l="30691" t="11007" r="31775" b="12713"/>
          <a:stretch/>
        </p:blipFill>
        <p:spPr>
          <a:xfrm>
            <a:off x="482040" y="1794240"/>
            <a:ext cx="846720" cy="1720440"/>
          </a:xfrm>
          <a:prstGeom prst="rect">
            <a:avLst/>
          </a:prstGeom>
          <a:ln>
            <a:noFill/>
          </a:ln>
          <a:scene3d>
            <a:camera prst="orthographicFront">
              <a:rot lat="0" lon="2999967" rev="0"/>
            </a:camera>
            <a:lightRig rig="threePt" dir="t"/>
          </a:scene3d>
        </p:spPr>
      </p:pic>
      <p:sp>
        <p:nvSpPr>
          <p:cNvPr id="213" name="CustomShape 8"/>
          <p:cNvSpPr/>
          <p:nvPr/>
        </p:nvSpPr>
        <p:spPr>
          <a:xfrm>
            <a:off x="711000" y="2861280"/>
            <a:ext cx="487440" cy="365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8080" dir="5400000" algn="ctr">
              <a:srgbClr val="000000">
                <a:alpha val="32000"/>
              </a:srgbClr>
            </a:outerShdw>
          </a:effectLst>
          <a:scene3d>
            <a:camera prst="perspectiveContrastingRightFacing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14" name="Group 9"/>
          <p:cNvGrpSpPr/>
          <p:nvPr/>
        </p:nvGrpSpPr>
        <p:grpSpPr>
          <a:xfrm>
            <a:off x="995400" y="2856240"/>
            <a:ext cx="333720" cy="408600"/>
            <a:chOff x="995400" y="2856240"/>
            <a:chExt cx="333720" cy="408600"/>
          </a:xfrm>
        </p:grpSpPr>
        <p:sp>
          <p:nvSpPr>
            <p:cNvPr id="215" name="CustomShape 10"/>
            <p:cNvSpPr/>
            <p:nvPr/>
          </p:nvSpPr>
          <p:spPr>
            <a:xfrm rot="5400000">
              <a:off x="992520" y="3012120"/>
              <a:ext cx="91800" cy="86400"/>
            </a:xfrm>
            <a:custGeom>
              <a:avLst/>
              <a:gdLst/>
              <a:ahLst/>
              <a:cxnLst/>
              <a:rect l="l" t="t" r="r" b="b"/>
              <a:pathLst>
                <a:path w="669" h="636">
                  <a:moveTo>
                    <a:pt x="350" y="145"/>
                  </a:moveTo>
                  <a:cubicBezTo>
                    <a:pt x="304" y="145"/>
                    <a:pt x="261" y="162"/>
                    <a:pt x="228" y="194"/>
                  </a:cubicBezTo>
                  <a:cubicBezTo>
                    <a:pt x="160" y="261"/>
                    <a:pt x="159" y="371"/>
                    <a:pt x="226" y="439"/>
                  </a:cubicBezTo>
                  <a:cubicBezTo>
                    <a:pt x="259" y="473"/>
                    <a:pt x="303" y="491"/>
                    <a:pt x="350" y="491"/>
                  </a:cubicBezTo>
                  <a:cubicBezTo>
                    <a:pt x="395" y="491"/>
                    <a:pt x="439" y="473"/>
                    <a:pt x="471" y="441"/>
                  </a:cubicBezTo>
                  <a:cubicBezTo>
                    <a:pt x="504" y="409"/>
                    <a:pt x="522" y="366"/>
                    <a:pt x="523" y="319"/>
                  </a:cubicBezTo>
                  <a:cubicBezTo>
                    <a:pt x="523" y="273"/>
                    <a:pt x="506" y="229"/>
                    <a:pt x="473" y="196"/>
                  </a:cubicBezTo>
                  <a:cubicBezTo>
                    <a:pt x="440" y="163"/>
                    <a:pt x="397" y="145"/>
                    <a:pt x="350" y="145"/>
                  </a:cubicBezTo>
                  <a:close/>
                  <a:moveTo>
                    <a:pt x="350" y="636"/>
                  </a:moveTo>
                  <a:cubicBezTo>
                    <a:pt x="264" y="636"/>
                    <a:pt x="183" y="602"/>
                    <a:pt x="123" y="541"/>
                  </a:cubicBezTo>
                  <a:cubicBezTo>
                    <a:pt x="0" y="416"/>
                    <a:pt x="2" y="214"/>
                    <a:pt x="127" y="91"/>
                  </a:cubicBezTo>
                  <a:cubicBezTo>
                    <a:pt x="187" y="32"/>
                    <a:pt x="266" y="0"/>
                    <a:pt x="350" y="0"/>
                  </a:cubicBezTo>
                  <a:cubicBezTo>
                    <a:pt x="436" y="0"/>
                    <a:pt x="516" y="33"/>
                    <a:pt x="577" y="95"/>
                  </a:cubicBezTo>
                  <a:cubicBezTo>
                    <a:pt x="636" y="155"/>
                    <a:pt x="669" y="235"/>
                    <a:pt x="668" y="320"/>
                  </a:cubicBezTo>
                  <a:cubicBezTo>
                    <a:pt x="667" y="405"/>
                    <a:pt x="633" y="485"/>
                    <a:pt x="573" y="544"/>
                  </a:cubicBezTo>
                  <a:cubicBezTo>
                    <a:pt x="513" y="603"/>
                    <a:pt x="434" y="636"/>
                    <a:pt x="350" y="636"/>
                  </a:cubicBezTo>
                </a:path>
              </a:pathLst>
            </a:custGeom>
            <a:solidFill>
              <a:schemeClr val="tx1"/>
            </a:solidFill>
            <a:ln w="936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6" name="CustomShape 11"/>
            <p:cNvSpPr/>
            <p:nvPr/>
          </p:nvSpPr>
          <p:spPr>
            <a:xfrm rot="5400000">
              <a:off x="1024200" y="3026520"/>
              <a:ext cx="182160" cy="69480"/>
            </a:xfrm>
            <a:custGeom>
              <a:avLst/>
              <a:gdLst/>
              <a:ahLst/>
              <a:cxnLst/>
              <a:rect l="l" t="t" r="r" b="b"/>
              <a:pathLst>
                <a:path w="1328" h="510">
                  <a:moveTo>
                    <a:pt x="1247" y="510"/>
                  </a:moveTo>
                  <a:cubicBezTo>
                    <a:pt x="1226" y="510"/>
                    <a:pt x="1206" y="501"/>
                    <a:pt x="1191" y="484"/>
                  </a:cubicBezTo>
                  <a:cubicBezTo>
                    <a:pt x="1179" y="470"/>
                    <a:pt x="1167" y="456"/>
                    <a:pt x="1154" y="443"/>
                  </a:cubicBezTo>
                  <a:cubicBezTo>
                    <a:pt x="879" y="164"/>
                    <a:pt x="429" y="160"/>
                    <a:pt x="150" y="434"/>
                  </a:cubicBezTo>
                  <a:cubicBezTo>
                    <a:pt x="144" y="440"/>
                    <a:pt x="138" y="446"/>
                    <a:pt x="132" y="452"/>
                  </a:cubicBezTo>
                  <a:cubicBezTo>
                    <a:pt x="105" y="481"/>
                    <a:pt x="59" y="483"/>
                    <a:pt x="30" y="455"/>
                  </a:cubicBezTo>
                  <a:cubicBezTo>
                    <a:pt x="1" y="427"/>
                    <a:pt x="0" y="381"/>
                    <a:pt x="27" y="353"/>
                  </a:cubicBezTo>
                  <a:cubicBezTo>
                    <a:pt x="34" y="345"/>
                    <a:pt x="41" y="338"/>
                    <a:pt x="49" y="331"/>
                  </a:cubicBezTo>
                  <a:cubicBezTo>
                    <a:pt x="385" y="0"/>
                    <a:pt x="927" y="5"/>
                    <a:pt x="1257" y="341"/>
                  </a:cubicBezTo>
                  <a:cubicBezTo>
                    <a:pt x="1273" y="357"/>
                    <a:pt x="1288" y="374"/>
                    <a:pt x="1302" y="391"/>
                  </a:cubicBezTo>
                  <a:cubicBezTo>
                    <a:pt x="1328" y="421"/>
                    <a:pt x="1324" y="467"/>
                    <a:pt x="1294" y="493"/>
                  </a:cubicBezTo>
                  <a:cubicBezTo>
                    <a:pt x="1280" y="504"/>
                    <a:pt x="1263" y="510"/>
                    <a:pt x="1247" y="510"/>
                  </a:cubicBezTo>
                </a:path>
              </a:pathLst>
            </a:custGeom>
            <a:solidFill>
              <a:schemeClr val="tx1"/>
            </a:solidFill>
            <a:ln w="936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7" name="CustomShape 12"/>
            <p:cNvSpPr/>
            <p:nvPr/>
          </p:nvSpPr>
          <p:spPr>
            <a:xfrm rot="5400000">
              <a:off x="1027800" y="3024720"/>
              <a:ext cx="262080" cy="74520"/>
            </a:xfrm>
            <a:custGeom>
              <a:avLst/>
              <a:gdLst/>
              <a:ahLst/>
              <a:cxnLst/>
              <a:rect l="l" t="t" r="r" b="b"/>
              <a:pathLst>
                <a:path w="1905" h="540">
                  <a:moveTo>
                    <a:pt x="1825" y="540"/>
                  </a:moveTo>
                  <a:cubicBezTo>
                    <a:pt x="1805" y="540"/>
                    <a:pt x="1786" y="533"/>
                    <a:pt x="1771" y="517"/>
                  </a:cubicBezTo>
                  <a:cubicBezTo>
                    <a:pt x="1761" y="506"/>
                    <a:pt x="1751" y="495"/>
                    <a:pt x="1741" y="485"/>
                  </a:cubicBezTo>
                  <a:cubicBezTo>
                    <a:pt x="1530" y="270"/>
                    <a:pt x="1249" y="151"/>
                    <a:pt x="948" y="148"/>
                  </a:cubicBezTo>
                  <a:cubicBezTo>
                    <a:pt x="647" y="146"/>
                    <a:pt x="365" y="260"/>
                    <a:pt x="150" y="471"/>
                  </a:cubicBezTo>
                  <a:cubicBezTo>
                    <a:pt x="144" y="477"/>
                    <a:pt x="138" y="484"/>
                    <a:pt x="132" y="490"/>
                  </a:cubicBezTo>
                  <a:cubicBezTo>
                    <a:pt x="104" y="518"/>
                    <a:pt x="58" y="519"/>
                    <a:pt x="29" y="491"/>
                  </a:cubicBezTo>
                  <a:cubicBezTo>
                    <a:pt x="0" y="463"/>
                    <a:pt x="0" y="418"/>
                    <a:pt x="28" y="389"/>
                  </a:cubicBezTo>
                  <a:cubicBezTo>
                    <a:pt x="35" y="382"/>
                    <a:pt x="42" y="374"/>
                    <a:pt x="49" y="367"/>
                  </a:cubicBezTo>
                  <a:cubicBezTo>
                    <a:pt x="291" y="130"/>
                    <a:pt x="610" y="0"/>
                    <a:pt x="950" y="3"/>
                  </a:cubicBezTo>
                  <a:cubicBezTo>
                    <a:pt x="1289" y="6"/>
                    <a:pt x="1606" y="141"/>
                    <a:pt x="1844" y="383"/>
                  </a:cubicBezTo>
                  <a:cubicBezTo>
                    <a:pt x="1856" y="395"/>
                    <a:pt x="1867" y="407"/>
                    <a:pt x="1879" y="419"/>
                  </a:cubicBezTo>
                  <a:cubicBezTo>
                    <a:pt x="1905" y="449"/>
                    <a:pt x="1903" y="495"/>
                    <a:pt x="1874" y="522"/>
                  </a:cubicBezTo>
                  <a:cubicBezTo>
                    <a:pt x="1860" y="534"/>
                    <a:pt x="1842" y="540"/>
                    <a:pt x="1825" y="540"/>
                  </a:cubicBezTo>
                </a:path>
              </a:pathLst>
            </a:custGeom>
            <a:solidFill>
              <a:schemeClr val="tx1"/>
            </a:solidFill>
            <a:ln w="936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8" name="CustomShape 13"/>
            <p:cNvSpPr/>
            <p:nvPr/>
          </p:nvSpPr>
          <p:spPr>
            <a:xfrm rot="5400000">
              <a:off x="1035360" y="3017160"/>
              <a:ext cx="336960" cy="90000"/>
            </a:xfrm>
            <a:custGeom>
              <a:avLst/>
              <a:gdLst/>
              <a:ahLst/>
              <a:cxnLst/>
              <a:rect l="l" t="t" r="r" b="b"/>
              <a:pathLst>
                <a:path w="2454" h="659">
                  <a:moveTo>
                    <a:pt x="2373" y="659"/>
                  </a:moveTo>
                  <a:cubicBezTo>
                    <a:pt x="2354" y="659"/>
                    <a:pt x="2334" y="651"/>
                    <a:pt x="2320" y="635"/>
                  </a:cubicBezTo>
                  <a:cubicBezTo>
                    <a:pt x="2309" y="624"/>
                    <a:pt x="2298" y="612"/>
                    <a:pt x="2286" y="600"/>
                  </a:cubicBezTo>
                  <a:cubicBezTo>
                    <a:pt x="2003" y="312"/>
                    <a:pt x="1625" y="152"/>
                    <a:pt x="1222" y="148"/>
                  </a:cubicBezTo>
                  <a:cubicBezTo>
                    <a:pt x="818" y="145"/>
                    <a:pt x="437" y="299"/>
                    <a:pt x="150" y="581"/>
                  </a:cubicBezTo>
                  <a:cubicBezTo>
                    <a:pt x="144" y="588"/>
                    <a:pt x="137" y="594"/>
                    <a:pt x="131" y="600"/>
                  </a:cubicBezTo>
                  <a:cubicBezTo>
                    <a:pt x="103" y="629"/>
                    <a:pt x="57" y="629"/>
                    <a:pt x="29" y="601"/>
                  </a:cubicBezTo>
                  <a:cubicBezTo>
                    <a:pt x="0" y="573"/>
                    <a:pt x="0" y="527"/>
                    <a:pt x="28" y="499"/>
                  </a:cubicBezTo>
                  <a:cubicBezTo>
                    <a:pt x="35" y="492"/>
                    <a:pt x="41" y="485"/>
                    <a:pt x="48" y="478"/>
                  </a:cubicBezTo>
                  <a:cubicBezTo>
                    <a:pt x="364" y="168"/>
                    <a:pt x="780" y="0"/>
                    <a:pt x="1223" y="3"/>
                  </a:cubicBezTo>
                  <a:cubicBezTo>
                    <a:pt x="1665" y="7"/>
                    <a:pt x="2079" y="183"/>
                    <a:pt x="2389" y="498"/>
                  </a:cubicBezTo>
                  <a:cubicBezTo>
                    <a:pt x="2402" y="511"/>
                    <a:pt x="2415" y="525"/>
                    <a:pt x="2427" y="537"/>
                  </a:cubicBezTo>
                  <a:cubicBezTo>
                    <a:pt x="2454" y="567"/>
                    <a:pt x="2452" y="613"/>
                    <a:pt x="2422" y="640"/>
                  </a:cubicBezTo>
                  <a:cubicBezTo>
                    <a:pt x="2408" y="653"/>
                    <a:pt x="2391" y="659"/>
                    <a:pt x="2373" y="659"/>
                  </a:cubicBezTo>
                </a:path>
              </a:pathLst>
            </a:custGeom>
            <a:solidFill>
              <a:schemeClr val="tx1"/>
            </a:solidFill>
            <a:ln w="936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9" name="CustomShape 14"/>
            <p:cNvSpPr/>
            <p:nvPr/>
          </p:nvSpPr>
          <p:spPr>
            <a:xfrm rot="5400000">
              <a:off x="1060200" y="2995920"/>
              <a:ext cx="408600" cy="129240"/>
            </a:xfrm>
            <a:custGeom>
              <a:avLst/>
              <a:gdLst/>
              <a:ahLst/>
              <a:cxnLst/>
              <a:rect l="l" t="t" r="r" b="b"/>
              <a:pathLst>
                <a:path w="2990" h="953">
                  <a:moveTo>
                    <a:pt x="2910" y="953"/>
                  </a:moveTo>
                  <a:cubicBezTo>
                    <a:pt x="2891" y="953"/>
                    <a:pt x="2872" y="945"/>
                    <a:pt x="2858" y="931"/>
                  </a:cubicBezTo>
                  <a:cubicBezTo>
                    <a:pt x="2853" y="925"/>
                    <a:pt x="2848" y="920"/>
                    <a:pt x="2843" y="915"/>
                  </a:cubicBezTo>
                  <a:cubicBezTo>
                    <a:pt x="2110" y="170"/>
                    <a:pt x="907" y="159"/>
                    <a:pt x="161" y="892"/>
                  </a:cubicBezTo>
                  <a:cubicBezTo>
                    <a:pt x="151" y="902"/>
                    <a:pt x="142" y="912"/>
                    <a:pt x="132" y="922"/>
                  </a:cubicBezTo>
                  <a:cubicBezTo>
                    <a:pt x="104" y="950"/>
                    <a:pt x="58" y="951"/>
                    <a:pt x="29" y="923"/>
                  </a:cubicBezTo>
                  <a:cubicBezTo>
                    <a:pt x="1" y="895"/>
                    <a:pt x="0" y="849"/>
                    <a:pt x="28" y="820"/>
                  </a:cubicBezTo>
                  <a:cubicBezTo>
                    <a:pt x="38" y="810"/>
                    <a:pt x="49" y="799"/>
                    <a:pt x="60" y="789"/>
                  </a:cubicBezTo>
                  <a:cubicBezTo>
                    <a:pt x="862" y="0"/>
                    <a:pt x="2158" y="11"/>
                    <a:pt x="2947" y="814"/>
                  </a:cubicBezTo>
                  <a:cubicBezTo>
                    <a:pt x="2952" y="819"/>
                    <a:pt x="2957" y="824"/>
                    <a:pt x="2963" y="830"/>
                  </a:cubicBezTo>
                  <a:cubicBezTo>
                    <a:pt x="2990" y="859"/>
                    <a:pt x="2990" y="905"/>
                    <a:pt x="2961" y="933"/>
                  </a:cubicBezTo>
                  <a:cubicBezTo>
                    <a:pt x="2947" y="946"/>
                    <a:pt x="2929" y="953"/>
                    <a:pt x="2910" y="953"/>
                  </a:cubicBezTo>
                  <a:close/>
                </a:path>
              </a:pathLst>
            </a:custGeom>
            <a:solidFill>
              <a:schemeClr val="tx1"/>
            </a:solidFill>
            <a:ln w="936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20" name="Group 15"/>
          <p:cNvGrpSpPr/>
          <p:nvPr/>
        </p:nvGrpSpPr>
        <p:grpSpPr>
          <a:xfrm>
            <a:off x="1349280" y="4259880"/>
            <a:ext cx="400320" cy="419760"/>
            <a:chOff x="1349280" y="4259880"/>
            <a:chExt cx="400320" cy="419760"/>
          </a:xfrm>
        </p:grpSpPr>
        <p:sp>
          <p:nvSpPr>
            <p:cNvPr id="221" name="CustomShape 16"/>
            <p:cNvSpPr/>
            <p:nvPr/>
          </p:nvSpPr>
          <p:spPr>
            <a:xfrm rot="19257600">
              <a:off x="1640880" y="4573800"/>
              <a:ext cx="91800" cy="86400"/>
            </a:xfrm>
            <a:custGeom>
              <a:avLst/>
              <a:gdLst/>
              <a:ahLst/>
              <a:cxnLst/>
              <a:rect l="l" t="t" r="r" b="b"/>
              <a:pathLst>
                <a:path w="669" h="636">
                  <a:moveTo>
                    <a:pt x="350" y="145"/>
                  </a:moveTo>
                  <a:cubicBezTo>
                    <a:pt x="304" y="145"/>
                    <a:pt x="261" y="162"/>
                    <a:pt x="228" y="194"/>
                  </a:cubicBezTo>
                  <a:cubicBezTo>
                    <a:pt x="160" y="261"/>
                    <a:pt x="159" y="371"/>
                    <a:pt x="226" y="439"/>
                  </a:cubicBezTo>
                  <a:cubicBezTo>
                    <a:pt x="259" y="473"/>
                    <a:pt x="303" y="491"/>
                    <a:pt x="350" y="491"/>
                  </a:cubicBezTo>
                  <a:cubicBezTo>
                    <a:pt x="395" y="491"/>
                    <a:pt x="439" y="473"/>
                    <a:pt x="471" y="441"/>
                  </a:cubicBezTo>
                  <a:cubicBezTo>
                    <a:pt x="504" y="409"/>
                    <a:pt x="522" y="366"/>
                    <a:pt x="523" y="319"/>
                  </a:cubicBezTo>
                  <a:cubicBezTo>
                    <a:pt x="523" y="273"/>
                    <a:pt x="506" y="229"/>
                    <a:pt x="473" y="196"/>
                  </a:cubicBezTo>
                  <a:cubicBezTo>
                    <a:pt x="440" y="163"/>
                    <a:pt x="397" y="145"/>
                    <a:pt x="350" y="145"/>
                  </a:cubicBezTo>
                  <a:close/>
                  <a:moveTo>
                    <a:pt x="350" y="636"/>
                  </a:moveTo>
                  <a:cubicBezTo>
                    <a:pt x="264" y="636"/>
                    <a:pt x="183" y="602"/>
                    <a:pt x="123" y="541"/>
                  </a:cubicBezTo>
                  <a:cubicBezTo>
                    <a:pt x="0" y="416"/>
                    <a:pt x="2" y="214"/>
                    <a:pt x="127" y="91"/>
                  </a:cubicBezTo>
                  <a:cubicBezTo>
                    <a:pt x="187" y="32"/>
                    <a:pt x="266" y="0"/>
                    <a:pt x="350" y="0"/>
                  </a:cubicBezTo>
                  <a:cubicBezTo>
                    <a:pt x="436" y="0"/>
                    <a:pt x="516" y="33"/>
                    <a:pt x="577" y="95"/>
                  </a:cubicBezTo>
                  <a:cubicBezTo>
                    <a:pt x="636" y="155"/>
                    <a:pt x="669" y="235"/>
                    <a:pt x="668" y="320"/>
                  </a:cubicBezTo>
                  <a:cubicBezTo>
                    <a:pt x="667" y="405"/>
                    <a:pt x="633" y="485"/>
                    <a:pt x="573" y="544"/>
                  </a:cubicBezTo>
                  <a:cubicBezTo>
                    <a:pt x="513" y="603"/>
                    <a:pt x="434" y="636"/>
                    <a:pt x="350" y="636"/>
                  </a:cubicBezTo>
                </a:path>
              </a:pathLst>
            </a:custGeom>
            <a:solidFill>
              <a:srgbClr val="FF0000"/>
            </a:solidFill>
            <a:ln w="93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2" name="CustomShape 17"/>
            <p:cNvSpPr/>
            <p:nvPr/>
          </p:nvSpPr>
          <p:spPr>
            <a:xfrm rot="19257600">
              <a:off x="1552320" y="4519080"/>
              <a:ext cx="182160" cy="69480"/>
            </a:xfrm>
            <a:custGeom>
              <a:avLst/>
              <a:gdLst/>
              <a:ahLst/>
              <a:cxnLst/>
              <a:rect l="l" t="t" r="r" b="b"/>
              <a:pathLst>
                <a:path w="1328" h="510">
                  <a:moveTo>
                    <a:pt x="1247" y="510"/>
                  </a:moveTo>
                  <a:cubicBezTo>
                    <a:pt x="1226" y="510"/>
                    <a:pt x="1206" y="501"/>
                    <a:pt x="1191" y="484"/>
                  </a:cubicBezTo>
                  <a:cubicBezTo>
                    <a:pt x="1179" y="470"/>
                    <a:pt x="1167" y="456"/>
                    <a:pt x="1154" y="443"/>
                  </a:cubicBezTo>
                  <a:cubicBezTo>
                    <a:pt x="879" y="164"/>
                    <a:pt x="429" y="160"/>
                    <a:pt x="150" y="434"/>
                  </a:cubicBezTo>
                  <a:cubicBezTo>
                    <a:pt x="144" y="440"/>
                    <a:pt x="138" y="446"/>
                    <a:pt x="132" y="452"/>
                  </a:cubicBezTo>
                  <a:cubicBezTo>
                    <a:pt x="105" y="481"/>
                    <a:pt x="59" y="483"/>
                    <a:pt x="30" y="455"/>
                  </a:cubicBezTo>
                  <a:cubicBezTo>
                    <a:pt x="1" y="427"/>
                    <a:pt x="0" y="381"/>
                    <a:pt x="27" y="353"/>
                  </a:cubicBezTo>
                  <a:cubicBezTo>
                    <a:pt x="34" y="345"/>
                    <a:pt x="41" y="338"/>
                    <a:pt x="49" y="331"/>
                  </a:cubicBezTo>
                  <a:cubicBezTo>
                    <a:pt x="385" y="0"/>
                    <a:pt x="927" y="5"/>
                    <a:pt x="1257" y="341"/>
                  </a:cubicBezTo>
                  <a:cubicBezTo>
                    <a:pt x="1273" y="357"/>
                    <a:pt x="1288" y="374"/>
                    <a:pt x="1302" y="391"/>
                  </a:cubicBezTo>
                  <a:cubicBezTo>
                    <a:pt x="1328" y="421"/>
                    <a:pt x="1324" y="467"/>
                    <a:pt x="1294" y="493"/>
                  </a:cubicBezTo>
                  <a:cubicBezTo>
                    <a:pt x="1280" y="504"/>
                    <a:pt x="1263" y="510"/>
                    <a:pt x="1247" y="510"/>
                  </a:cubicBezTo>
                </a:path>
              </a:pathLst>
            </a:custGeom>
            <a:solidFill>
              <a:srgbClr val="FF0000"/>
            </a:solidFill>
            <a:ln w="93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CustomShape 18"/>
            <p:cNvSpPr/>
            <p:nvPr/>
          </p:nvSpPr>
          <p:spPr>
            <a:xfrm rot="19257600">
              <a:off x="1485000" y="4482000"/>
              <a:ext cx="262080" cy="74520"/>
            </a:xfrm>
            <a:custGeom>
              <a:avLst/>
              <a:gdLst/>
              <a:ahLst/>
              <a:cxnLst/>
              <a:rect l="l" t="t" r="r" b="b"/>
              <a:pathLst>
                <a:path w="1905" h="540">
                  <a:moveTo>
                    <a:pt x="1825" y="540"/>
                  </a:moveTo>
                  <a:cubicBezTo>
                    <a:pt x="1805" y="540"/>
                    <a:pt x="1786" y="533"/>
                    <a:pt x="1771" y="517"/>
                  </a:cubicBezTo>
                  <a:cubicBezTo>
                    <a:pt x="1761" y="506"/>
                    <a:pt x="1751" y="495"/>
                    <a:pt x="1741" y="485"/>
                  </a:cubicBezTo>
                  <a:cubicBezTo>
                    <a:pt x="1530" y="270"/>
                    <a:pt x="1249" y="151"/>
                    <a:pt x="948" y="148"/>
                  </a:cubicBezTo>
                  <a:cubicBezTo>
                    <a:pt x="647" y="146"/>
                    <a:pt x="365" y="260"/>
                    <a:pt x="150" y="471"/>
                  </a:cubicBezTo>
                  <a:cubicBezTo>
                    <a:pt x="144" y="477"/>
                    <a:pt x="138" y="484"/>
                    <a:pt x="132" y="490"/>
                  </a:cubicBezTo>
                  <a:cubicBezTo>
                    <a:pt x="104" y="518"/>
                    <a:pt x="58" y="519"/>
                    <a:pt x="29" y="491"/>
                  </a:cubicBezTo>
                  <a:cubicBezTo>
                    <a:pt x="0" y="463"/>
                    <a:pt x="0" y="418"/>
                    <a:pt x="28" y="389"/>
                  </a:cubicBezTo>
                  <a:cubicBezTo>
                    <a:pt x="35" y="382"/>
                    <a:pt x="42" y="374"/>
                    <a:pt x="49" y="367"/>
                  </a:cubicBezTo>
                  <a:cubicBezTo>
                    <a:pt x="291" y="130"/>
                    <a:pt x="610" y="0"/>
                    <a:pt x="950" y="3"/>
                  </a:cubicBezTo>
                  <a:cubicBezTo>
                    <a:pt x="1289" y="6"/>
                    <a:pt x="1606" y="141"/>
                    <a:pt x="1844" y="383"/>
                  </a:cubicBezTo>
                  <a:cubicBezTo>
                    <a:pt x="1856" y="395"/>
                    <a:pt x="1867" y="407"/>
                    <a:pt x="1879" y="419"/>
                  </a:cubicBezTo>
                  <a:cubicBezTo>
                    <a:pt x="1905" y="449"/>
                    <a:pt x="1903" y="495"/>
                    <a:pt x="1874" y="522"/>
                  </a:cubicBezTo>
                  <a:cubicBezTo>
                    <a:pt x="1860" y="534"/>
                    <a:pt x="1842" y="540"/>
                    <a:pt x="1825" y="540"/>
                  </a:cubicBezTo>
                </a:path>
              </a:pathLst>
            </a:custGeom>
            <a:solidFill>
              <a:srgbClr val="FF0000"/>
            </a:solidFill>
            <a:ln w="93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CustomShape 19"/>
            <p:cNvSpPr/>
            <p:nvPr/>
          </p:nvSpPr>
          <p:spPr>
            <a:xfrm rot="19257600">
              <a:off x="1419480" y="4439520"/>
              <a:ext cx="336960" cy="90000"/>
            </a:xfrm>
            <a:custGeom>
              <a:avLst/>
              <a:gdLst/>
              <a:ahLst/>
              <a:cxnLst/>
              <a:rect l="l" t="t" r="r" b="b"/>
              <a:pathLst>
                <a:path w="2454" h="659">
                  <a:moveTo>
                    <a:pt x="2373" y="659"/>
                  </a:moveTo>
                  <a:cubicBezTo>
                    <a:pt x="2354" y="659"/>
                    <a:pt x="2334" y="651"/>
                    <a:pt x="2320" y="635"/>
                  </a:cubicBezTo>
                  <a:cubicBezTo>
                    <a:pt x="2309" y="624"/>
                    <a:pt x="2298" y="612"/>
                    <a:pt x="2286" y="600"/>
                  </a:cubicBezTo>
                  <a:cubicBezTo>
                    <a:pt x="2003" y="312"/>
                    <a:pt x="1625" y="152"/>
                    <a:pt x="1222" y="148"/>
                  </a:cubicBezTo>
                  <a:cubicBezTo>
                    <a:pt x="818" y="145"/>
                    <a:pt x="437" y="299"/>
                    <a:pt x="150" y="581"/>
                  </a:cubicBezTo>
                  <a:cubicBezTo>
                    <a:pt x="144" y="588"/>
                    <a:pt x="137" y="594"/>
                    <a:pt x="131" y="600"/>
                  </a:cubicBezTo>
                  <a:cubicBezTo>
                    <a:pt x="103" y="629"/>
                    <a:pt x="57" y="629"/>
                    <a:pt x="29" y="601"/>
                  </a:cubicBezTo>
                  <a:cubicBezTo>
                    <a:pt x="0" y="573"/>
                    <a:pt x="0" y="527"/>
                    <a:pt x="28" y="499"/>
                  </a:cubicBezTo>
                  <a:cubicBezTo>
                    <a:pt x="35" y="492"/>
                    <a:pt x="41" y="485"/>
                    <a:pt x="48" y="478"/>
                  </a:cubicBezTo>
                  <a:cubicBezTo>
                    <a:pt x="364" y="168"/>
                    <a:pt x="780" y="0"/>
                    <a:pt x="1223" y="3"/>
                  </a:cubicBezTo>
                  <a:cubicBezTo>
                    <a:pt x="1665" y="7"/>
                    <a:pt x="2079" y="183"/>
                    <a:pt x="2389" y="498"/>
                  </a:cubicBezTo>
                  <a:cubicBezTo>
                    <a:pt x="2402" y="511"/>
                    <a:pt x="2415" y="525"/>
                    <a:pt x="2427" y="537"/>
                  </a:cubicBezTo>
                  <a:cubicBezTo>
                    <a:pt x="2454" y="567"/>
                    <a:pt x="2452" y="613"/>
                    <a:pt x="2422" y="640"/>
                  </a:cubicBezTo>
                  <a:cubicBezTo>
                    <a:pt x="2408" y="653"/>
                    <a:pt x="2391" y="659"/>
                    <a:pt x="2373" y="659"/>
                  </a:cubicBezTo>
                </a:path>
              </a:pathLst>
            </a:custGeom>
            <a:solidFill>
              <a:srgbClr val="FF0000"/>
            </a:solidFill>
            <a:ln w="93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" name="CustomShape 20"/>
            <p:cNvSpPr/>
            <p:nvPr/>
          </p:nvSpPr>
          <p:spPr>
            <a:xfrm rot="19257600">
              <a:off x="1344240" y="4374000"/>
              <a:ext cx="408600" cy="129240"/>
            </a:xfrm>
            <a:custGeom>
              <a:avLst/>
              <a:gdLst/>
              <a:ahLst/>
              <a:cxnLst/>
              <a:rect l="l" t="t" r="r" b="b"/>
              <a:pathLst>
                <a:path w="2990" h="953">
                  <a:moveTo>
                    <a:pt x="2910" y="953"/>
                  </a:moveTo>
                  <a:cubicBezTo>
                    <a:pt x="2891" y="953"/>
                    <a:pt x="2872" y="945"/>
                    <a:pt x="2858" y="931"/>
                  </a:cubicBezTo>
                  <a:cubicBezTo>
                    <a:pt x="2853" y="925"/>
                    <a:pt x="2848" y="920"/>
                    <a:pt x="2843" y="915"/>
                  </a:cubicBezTo>
                  <a:cubicBezTo>
                    <a:pt x="2110" y="170"/>
                    <a:pt x="907" y="159"/>
                    <a:pt x="161" y="892"/>
                  </a:cubicBezTo>
                  <a:cubicBezTo>
                    <a:pt x="151" y="902"/>
                    <a:pt x="142" y="912"/>
                    <a:pt x="132" y="922"/>
                  </a:cubicBezTo>
                  <a:cubicBezTo>
                    <a:pt x="104" y="950"/>
                    <a:pt x="58" y="951"/>
                    <a:pt x="29" y="923"/>
                  </a:cubicBezTo>
                  <a:cubicBezTo>
                    <a:pt x="1" y="895"/>
                    <a:pt x="0" y="849"/>
                    <a:pt x="28" y="820"/>
                  </a:cubicBezTo>
                  <a:cubicBezTo>
                    <a:pt x="38" y="810"/>
                    <a:pt x="49" y="799"/>
                    <a:pt x="60" y="789"/>
                  </a:cubicBezTo>
                  <a:cubicBezTo>
                    <a:pt x="862" y="0"/>
                    <a:pt x="2158" y="11"/>
                    <a:pt x="2947" y="814"/>
                  </a:cubicBezTo>
                  <a:cubicBezTo>
                    <a:pt x="2952" y="819"/>
                    <a:pt x="2957" y="824"/>
                    <a:pt x="2963" y="830"/>
                  </a:cubicBezTo>
                  <a:cubicBezTo>
                    <a:pt x="2990" y="859"/>
                    <a:pt x="2990" y="905"/>
                    <a:pt x="2961" y="933"/>
                  </a:cubicBezTo>
                  <a:cubicBezTo>
                    <a:pt x="2947" y="946"/>
                    <a:pt x="2929" y="953"/>
                    <a:pt x="2910" y="953"/>
                  </a:cubicBezTo>
                  <a:close/>
                </a:path>
              </a:pathLst>
            </a:custGeom>
            <a:solidFill>
              <a:srgbClr val="FF0000"/>
            </a:solidFill>
            <a:ln w="93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26" name="CustomShape 21"/>
          <p:cNvSpPr/>
          <p:nvPr/>
        </p:nvSpPr>
        <p:spPr>
          <a:xfrm>
            <a:off x="920160" y="2545560"/>
            <a:ext cx="1933920" cy="36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2040" tIns="60840" rIns="122040" bIns="6084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600" b="1" strike="noStrike" spc="-1" dirty="0" err="1">
                <a:solidFill>
                  <a:srgbClr val="2F2A85"/>
                </a:solidFill>
                <a:latin typeface="Arial"/>
              </a:rPr>
              <a:t>Roadside</a:t>
            </a:r>
            <a:r>
              <a:rPr lang="fr-FR" sz="1600" b="1" strike="noStrike" spc="-1" dirty="0">
                <a:solidFill>
                  <a:srgbClr val="2F2A85"/>
                </a:solidFill>
                <a:latin typeface="Arial"/>
              </a:rPr>
              <a:t> System</a:t>
            </a:r>
            <a:endParaRPr lang="fr-FR" sz="1600" b="0" strike="noStrike" spc="-1" dirty="0">
              <a:latin typeface="Arial"/>
            </a:endParaRPr>
          </a:p>
        </p:txBody>
      </p:sp>
      <p:sp>
        <p:nvSpPr>
          <p:cNvPr id="227" name="CustomShape 22"/>
          <p:cNvSpPr/>
          <p:nvPr/>
        </p:nvSpPr>
        <p:spPr>
          <a:xfrm>
            <a:off x="1972800" y="4610880"/>
            <a:ext cx="1729440" cy="36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2040" tIns="60840" rIns="122040" bIns="6084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600" b="1" strike="noStrike" spc="-1">
                <a:solidFill>
                  <a:srgbClr val="2F2A85"/>
                </a:solidFill>
                <a:latin typeface="Arial"/>
              </a:rPr>
              <a:t>Embedded Unit</a:t>
            </a:r>
            <a:endParaRPr lang="fr-FR" sz="1600" b="0" strike="noStrike" spc="-1">
              <a:latin typeface="Arial"/>
            </a:endParaRPr>
          </a:p>
        </p:txBody>
      </p:sp>
      <p:pic>
        <p:nvPicPr>
          <p:cNvPr id="228" name="Picture 4" descr="flat design cement truck icon vector illustration, Stock Vector, Vector And  Low Budget Royalty Free Image. Pic. ESY-046911302 | agefotostock"/>
          <p:cNvPicPr/>
          <p:nvPr/>
        </p:nvPicPr>
        <p:blipFill>
          <a:blip r:embed="rId7"/>
          <a:stretch/>
        </p:blipFill>
        <p:spPr>
          <a:xfrm>
            <a:off x="1263600" y="3483720"/>
            <a:ext cx="1653840" cy="1321920"/>
          </a:xfrm>
          <a:prstGeom prst="rect">
            <a:avLst/>
          </a:prstGeom>
          <a:ln>
            <a:noFill/>
          </a:ln>
        </p:spPr>
      </p:pic>
      <p:sp>
        <p:nvSpPr>
          <p:cNvPr id="229" name="CustomShape 23"/>
          <p:cNvSpPr/>
          <p:nvPr/>
        </p:nvSpPr>
        <p:spPr>
          <a:xfrm>
            <a:off x="5355720" y="3408480"/>
            <a:ext cx="1980720" cy="746280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600" b="0" strike="noStrike" spc="-1">
                <a:solidFill>
                  <a:srgbClr val="2F2A85"/>
                </a:solidFill>
                <a:latin typeface="Tahoma"/>
              </a:rPr>
              <a:t>GPS, Temperature and Humidity, and Camera Module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230" name="CustomShape 24"/>
          <p:cNvSpPr/>
          <p:nvPr/>
        </p:nvSpPr>
        <p:spPr>
          <a:xfrm>
            <a:off x="9702720" y="3337200"/>
            <a:ext cx="1980720" cy="746280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600" b="0" strike="noStrike" spc="-1">
                <a:solidFill>
                  <a:srgbClr val="2F2A85"/>
                </a:solidFill>
                <a:latin typeface="Tahoma"/>
              </a:rPr>
              <a:t>Battery charged by Solar Cell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231" name="CustomShape 25"/>
          <p:cNvSpPr/>
          <p:nvPr/>
        </p:nvSpPr>
        <p:spPr>
          <a:xfrm>
            <a:off x="7870680" y="3700440"/>
            <a:ext cx="1407240" cy="291240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</p:sp>
      <p:sp>
        <p:nvSpPr>
          <p:cNvPr id="232" name="CustomShape 26"/>
          <p:cNvSpPr/>
          <p:nvPr/>
        </p:nvSpPr>
        <p:spPr>
          <a:xfrm>
            <a:off x="7548840" y="3478320"/>
            <a:ext cx="2030400" cy="6260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600" b="0" strike="noStrike" spc="-1">
                <a:solidFill>
                  <a:srgbClr val="2F2A85"/>
                </a:solidFill>
                <a:latin typeface="Tahoma"/>
              </a:rPr>
              <a:t>Raspberry Pi with RF, and 4G module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233" name="CustomShape 27"/>
          <p:cNvSpPr/>
          <p:nvPr/>
        </p:nvSpPr>
        <p:spPr>
          <a:xfrm>
            <a:off x="7805160" y="1638720"/>
            <a:ext cx="1164960" cy="279720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2F2A85"/>
                </a:solidFill>
                <a:latin typeface="Tahoma"/>
              </a:rPr>
              <a:t>Database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34" name="CustomShape 28"/>
          <p:cNvSpPr/>
          <p:nvPr/>
        </p:nvSpPr>
        <p:spPr>
          <a:xfrm>
            <a:off x="5355720" y="2154600"/>
            <a:ext cx="6212520" cy="1995840"/>
          </a:xfrm>
          <a:prstGeom prst="roundRect">
            <a:avLst>
              <a:gd name="adj" fmla="val 16667"/>
            </a:avLst>
          </a:prstGeom>
          <a:noFill/>
          <a:ln w="2844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5" name="CustomShape 29"/>
          <p:cNvSpPr/>
          <p:nvPr/>
        </p:nvSpPr>
        <p:spPr>
          <a:xfrm>
            <a:off x="9857520" y="1442160"/>
            <a:ext cx="1556280" cy="588960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2F2A85"/>
                </a:solidFill>
                <a:latin typeface="Tahoma"/>
              </a:rPr>
              <a:t>Website and Application UI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36" name="CustomShape 30"/>
          <p:cNvSpPr/>
          <p:nvPr/>
        </p:nvSpPr>
        <p:spPr>
          <a:xfrm>
            <a:off x="4931280" y="6029280"/>
            <a:ext cx="2520360" cy="588960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</p:sp>
      <p:sp>
        <p:nvSpPr>
          <p:cNvPr id="237" name="CustomShape 31"/>
          <p:cNvSpPr/>
          <p:nvPr/>
        </p:nvSpPr>
        <p:spPr>
          <a:xfrm>
            <a:off x="5803200" y="6029280"/>
            <a:ext cx="5610600" cy="600480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0" strike="noStrike" spc="-1">
                <a:solidFill>
                  <a:srgbClr val="2F2A85"/>
                </a:solidFill>
                <a:latin typeface="Tahoma"/>
              </a:rPr>
              <a:t>Sensor slaves with accelerometer, RF Module, and Piezoelectric Energy Harvester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38" name="CustomShape 32"/>
          <p:cNvSpPr/>
          <p:nvPr/>
        </p:nvSpPr>
        <p:spPr>
          <a:xfrm>
            <a:off x="5704560" y="4613760"/>
            <a:ext cx="5610960" cy="2081520"/>
          </a:xfrm>
          <a:prstGeom prst="roundRect">
            <a:avLst>
              <a:gd name="adj" fmla="val 16667"/>
            </a:avLst>
          </a:prstGeom>
          <a:noFill/>
          <a:ln w="2844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9" name="CustomShape 33"/>
          <p:cNvSpPr/>
          <p:nvPr/>
        </p:nvSpPr>
        <p:spPr>
          <a:xfrm>
            <a:off x="10971000" y="6290280"/>
            <a:ext cx="469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2F2A85"/>
                </a:solidFill>
                <a:latin typeface="Tahoma"/>
              </a:rPr>
              <a:t>6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2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2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2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3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3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3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4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4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 additive="repl">
                                        <p:cTn id="4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6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6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6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8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8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779760" y="384120"/>
            <a:ext cx="8507520" cy="78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2F2A85"/>
                </a:solidFill>
                <a:latin typeface="Tahoma"/>
              </a:rPr>
              <a:t>Developped system</a:t>
            </a:r>
            <a:endParaRPr lang="fr-FR" sz="2800" b="0" strike="noStrike" spc="-1">
              <a:solidFill>
                <a:srgbClr val="2F2A85"/>
              </a:solidFill>
              <a:latin typeface="Tahoma"/>
            </a:endParaRPr>
          </a:p>
        </p:txBody>
      </p:sp>
      <p:pic>
        <p:nvPicPr>
          <p:cNvPr id="241" name="Picture 2" descr="Green csv icon - Free green file icons"/>
          <p:cNvPicPr/>
          <p:nvPr/>
        </p:nvPicPr>
        <p:blipFill>
          <a:blip r:embed="rId2"/>
          <a:stretch/>
        </p:blipFill>
        <p:spPr>
          <a:xfrm>
            <a:off x="7678800" y="4048200"/>
            <a:ext cx="1022040" cy="1023480"/>
          </a:xfrm>
          <a:prstGeom prst="rect">
            <a:avLst/>
          </a:prstGeom>
          <a:ln>
            <a:noFill/>
          </a:ln>
        </p:spPr>
      </p:pic>
      <p:pic>
        <p:nvPicPr>
          <p:cNvPr id="242" name="Picture 4" descr="Firebase - Wikipedia bahasa Indonesia, ensiklopedia bebas"/>
          <p:cNvPicPr/>
          <p:nvPr/>
        </p:nvPicPr>
        <p:blipFill>
          <a:blip r:embed="rId3"/>
          <a:stretch/>
        </p:blipFill>
        <p:spPr>
          <a:xfrm>
            <a:off x="7064280" y="1736640"/>
            <a:ext cx="3606480" cy="1239480"/>
          </a:xfrm>
          <a:prstGeom prst="rect">
            <a:avLst/>
          </a:prstGeom>
          <a:ln>
            <a:noFill/>
          </a:ln>
        </p:spPr>
      </p:pic>
      <p:pic>
        <p:nvPicPr>
          <p:cNvPr id="243" name="Picture 41" descr="Graphical user interface, application, Teams&#10;&#10;Description automatically generated"/>
          <p:cNvPicPr/>
          <p:nvPr/>
        </p:nvPicPr>
        <p:blipFill>
          <a:blip r:embed="rId4"/>
          <a:stretch/>
        </p:blipFill>
        <p:spPr>
          <a:xfrm>
            <a:off x="9108360" y="334800"/>
            <a:ext cx="2788560" cy="1429920"/>
          </a:xfrm>
          <a:prstGeom prst="rect">
            <a:avLst/>
          </a:prstGeom>
          <a:ln>
            <a:noFill/>
          </a:ln>
        </p:spPr>
      </p:pic>
      <p:sp>
        <p:nvSpPr>
          <p:cNvPr id="244" name="CustomShape 2"/>
          <p:cNvSpPr/>
          <p:nvPr/>
        </p:nvSpPr>
        <p:spPr>
          <a:xfrm>
            <a:off x="9852120" y="4154400"/>
            <a:ext cx="2072880" cy="128880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Tahoma"/>
              </a:rPr>
              <a:t>Signal Processing and Integration using Python or Matlab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45" name="CustomShape 3"/>
          <p:cNvSpPr/>
          <p:nvPr/>
        </p:nvSpPr>
        <p:spPr>
          <a:xfrm>
            <a:off x="2819520" y="3133800"/>
            <a:ext cx="618480" cy="29484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6" name="CustomShape 4"/>
          <p:cNvSpPr/>
          <p:nvPr/>
        </p:nvSpPr>
        <p:spPr>
          <a:xfrm rot="19300800">
            <a:off x="6636960" y="3073320"/>
            <a:ext cx="1250640" cy="29340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7" name="CustomShape 5"/>
          <p:cNvSpPr/>
          <p:nvPr/>
        </p:nvSpPr>
        <p:spPr>
          <a:xfrm rot="2397000">
            <a:off x="6669000" y="3909960"/>
            <a:ext cx="1176120" cy="35532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8" name="CustomShape 6"/>
          <p:cNvSpPr/>
          <p:nvPr/>
        </p:nvSpPr>
        <p:spPr>
          <a:xfrm>
            <a:off x="8867880" y="4621320"/>
            <a:ext cx="972720" cy="35532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9" name="CustomShape 7"/>
          <p:cNvSpPr/>
          <p:nvPr/>
        </p:nvSpPr>
        <p:spPr>
          <a:xfrm rot="19464000">
            <a:off x="8184600" y="1587240"/>
            <a:ext cx="972720" cy="35676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0" name="CustomShape 8"/>
          <p:cNvSpPr/>
          <p:nvPr/>
        </p:nvSpPr>
        <p:spPr>
          <a:xfrm>
            <a:off x="99360" y="4697280"/>
            <a:ext cx="3025800" cy="92664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Tahoma"/>
              </a:rPr>
              <a:t>Microcontroller, Accelerometer, and Zigbee powered by battery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51" name="CustomShape 9"/>
          <p:cNvSpPr/>
          <p:nvPr/>
        </p:nvSpPr>
        <p:spPr>
          <a:xfrm>
            <a:off x="3778560" y="4233960"/>
            <a:ext cx="2814120" cy="92664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FFFFFF"/>
                </a:solidFill>
                <a:latin typeface="Tahoma"/>
              </a:rPr>
              <a:t>Singleboard Computer, Zigbee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252" name="Picture 55" descr="Graphical user interface, application, table, Excel&#10;&#10;Description automatically generated"/>
          <p:cNvPicPr/>
          <p:nvPr/>
        </p:nvPicPr>
        <p:blipFill>
          <a:blip r:embed="rId5"/>
          <a:srcRect t="16770" r="67573" b="50003"/>
          <a:stretch/>
        </p:blipFill>
        <p:spPr>
          <a:xfrm>
            <a:off x="7378560" y="5113440"/>
            <a:ext cx="2274480" cy="1456920"/>
          </a:xfrm>
          <a:prstGeom prst="rect">
            <a:avLst/>
          </a:prstGeom>
          <a:ln>
            <a:noFill/>
          </a:ln>
        </p:spPr>
      </p:pic>
      <p:sp>
        <p:nvSpPr>
          <p:cNvPr id="253" name="CustomShape 10"/>
          <p:cNvSpPr/>
          <p:nvPr/>
        </p:nvSpPr>
        <p:spPr>
          <a:xfrm>
            <a:off x="165240" y="1336680"/>
            <a:ext cx="1545840" cy="6789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600" b="0" strike="noStrike" spc="-1">
                <a:solidFill>
                  <a:srgbClr val="2F2A85"/>
                </a:solidFill>
                <a:latin typeface="Tahoma"/>
              </a:rPr>
              <a:t>Embedded Unit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254" name="CustomShape 11"/>
          <p:cNvSpPr/>
          <p:nvPr/>
        </p:nvSpPr>
        <p:spPr>
          <a:xfrm>
            <a:off x="4893480" y="1875240"/>
            <a:ext cx="1544400" cy="6775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600" b="0" strike="noStrike" spc="-1">
                <a:solidFill>
                  <a:srgbClr val="2F2A85"/>
                </a:solidFill>
                <a:latin typeface="Tahoma"/>
              </a:rPr>
              <a:t>Road side System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255" name="CustomShape 12"/>
          <p:cNvSpPr/>
          <p:nvPr/>
        </p:nvSpPr>
        <p:spPr>
          <a:xfrm>
            <a:off x="11131920" y="5938920"/>
            <a:ext cx="469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2F2A85"/>
                </a:solidFill>
                <a:latin typeface="Tahoma"/>
              </a:rPr>
              <a:t>7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256" name="Picture 2" descr="A picture containing electronic component, circuit component, passive circuit component, electronic engineering&#10;&#10;Description automatically generated"/>
          <p:cNvPicPr/>
          <p:nvPr/>
        </p:nvPicPr>
        <p:blipFill>
          <a:blip r:embed="rId6"/>
          <a:srcRect l="15094" t="26461" r="3335" b="26042"/>
          <a:stretch/>
        </p:blipFill>
        <p:spPr>
          <a:xfrm>
            <a:off x="3519360" y="2709720"/>
            <a:ext cx="3178800" cy="1388160"/>
          </a:xfrm>
          <a:prstGeom prst="rect">
            <a:avLst/>
          </a:prstGeom>
          <a:ln>
            <a:noFill/>
          </a:ln>
        </p:spPr>
      </p:pic>
      <p:pic>
        <p:nvPicPr>
          <p:cNvPr id="257" name="Picture 4" descr="A picture containing electronics, electrical wiring, cable, electronic engineering&#10;&#10;Description automatically generated"/>
          <p:cNvPicPr/>
          <p:nvPr/>
        </p:nvPicPr>
        <p:blipFill>
          <a:blip r:embed="rId7"/>
          <a:srcRect l="2171" t="12223" r="25990" b="4189"/>
          <a:stretch/>
        </p:blipFill>
        <p:spPr>
          <a:xfrm>
            <a:off x="165240" y="2340360"/>
            <a:ext cx="2613600" cy="2280600"/>
          </a:xfrm>
          <a:prstGeom prst="rect">
            <a:avLst/>
          </a:prstGeom>
          <a:ln>
            <a:noFill/>
          </a:ln>
        </p:spPr>
      </p:pic>
      <p:pic>
        <p:nvPicPr>
          <p:cNvPr id="258" name="Picture 2" descr="Logo complet de Zigbee PNG transparents - StickPNG"/>
          <p:cNvPicPr/>
          <p:nvPr/>
        </p:nvPicPr>
        <p:blipFill>
          <a:blip r:embed="rId8"/>
          <a:stretch/>
        </p:blipFill>
        <p:spPr>
          <a:xfrm>
            <a:off x="1890000" y="1347840"/>
            <a:ext cx="469080" cy="668520"/>
          </a:xfrm>
          <a:prstGeom prst="rect">
            <a:avLst/>
          </a:prstGeom>
          <a:ln>
            <a:noFill/>
          </a:ln>
        </p:spPr>
      </p:pic>
      <p:pic>
        <p:nvPicPr>
          <p:cNvPr id="259" name="Picture 2" descr="Logo complet de Zigbee PNG transparents - StickPNG"/>
          <p:cNvPicPr/>
          <p:nvPr/>
        </p:nvPicPr>
        <p:blipFill>
          <a:blip r:embed="rId8"/>
          <a:stretch/>
        </p:blipFill>
        <p:spPr>
          <a:xfrm>
            <a:off x="4217760" y="1875240"/>
            <a:ext cx="469080" cy="668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12" descr="ESP32-PICO-KIT Espressif Systems | Mouser France"/>
          <p:cNvPicPr/>
          <p:nvPr/>
        </p:nvPicPr>
        <p:blipFill>
          <a:blip r:embed="rId2"/>
          <a:stretch/>
        </p:blipFill>
        <p:spPr>
          <a:xfrm>
            <a:off x="9571680" y="4410720"/>
            <a:ext cx="1974600" cy="1974600"/>
          </a:xfrm>
          <a:prstGeom prst="rect">
            <a:avLst/>
          </a:prstGeom>
          <a:ln>
            <a:noFill/>
          </a:ln>
        </p:spPr>
      </p:pic>
      <p:pic>
        <p:nvPicPr>
          <p:cNvPr id="261" name="Picture 10" descr="Elecrow Módulo LoRa SX1278 ai thinker, Ra 01 de transmisión de espectro  ensanchado inalámbrico de 433M, Kit DIY para lectura de medidor  inteligente, 2 unids/lote|kit diy|kit kitstransmission kit - AliExpress"/>
          <p:cNvPicPr/>
          <p:nvPr/>
        </p:nvPicPr>
        <p:blipFill>
          <a:blip r:embed="rId3"/>
          <a:stretch/>
        </p:blipFill>
        <p:spPr>
          <a:xfrm rot="10800000">
            <a:off x="3808800" y="784800"/>
            <a:ext cx="1371240" cy="1371240"/>
          </a:xfrm>
          <a:prstGeom prst="rect">
            <a:avLst/>
          </a:prstGeom>
          <a:ln>
            <a:noFill/>
          </a:ln>
        </p:spPr>
      </p:pic>
      <p:sp>
        <p:nvSpPr>
          <p:cNvPr id="262" name="TextShape 1"/>
          <p:cNvSpPr txBox="1"/>
          <p:nvPr/>
        </p:nvSpPr>
        <p:spPr>
          <a:xfrm>
            <a:off x="1752480" y="271800"/>
            <a:ext cx="8507520" cy="78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2F2A85"/>
                </a:solidFill>
                <a:latin typeface="Tahoma"/>
              </a:rPr>
              <a:t>Wireless Communication</a:t>
            </a:r>
            <a:endParaRPr lang="fr-FR" sz="2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263" name="CustomShape 2"/>
          <p:cNvSpPr/>
          <p:nvPr/>
        </p:nvSpPr>
        <p:spPr>
          <a:xfrm>
            <a:off x="3352680" y="617400"/>
            <a:ext cx="4692240" cy="56124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</p:sp>
      <p:sp>
        <p:nvSpPr>
          <p:cNvPr id="264" name="CustomShape 3"/>
          <p:cNvSpPr/>
          <p:nvPr/>
        </p:nvSpPr>
        <p:spPr>
          <a:xfrm>
            <a:off x="11131920" y="5938920"/>
            <a:ext cx="469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2F2A85"/>
                </a:solidFill>
                <a:latin typeface="Tahoma"/>
              </a:rPr>
              <a:t>8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65" name="CustomShape 4"/>
          <p:cNvSpPr/>
          <p:nvPr/>
        </p:nvSpPr>
        <p:spPr>
          <a:xfrm>
            <a:off x="3810600" y="2702160"/>
            <a:ext cx="1432080" cy="1441800"/>
          </a:xfrm>
          <a:custGeom>
            <a:avLst/>
            <a:gdLst/>
            <a:ahLst/>
            <a:cxnLst/>
            <a:rect l="l" t="t" r="r" b="b"/>
            <a:pathLst>
              <a:path w="402" h="402">
                <a:moveTo>
                  <a:pt x="373" y="209"/>
                </a:moveTo>
                <a:cubicBezTo>
                  <a:pt x="373" y="203"/>
                  <a:pt x="373" y="197"/>
                  <a:pt x="372" y="190"/>
                </a:cubicBezTo>
                <a:cubicBezTo>
                  <a:pt x="401" y="170"/>
                  <a:pt x="401" y="170"/>
                  <a:pt x="401" y="170"/>
                </a:cubicBezTo>
                <a:cubicBezTo>
                  <a:pt x="389" y="124"/>
                  <a:pt x="389" y="124"/>
                  <a:pt x="389" y="124"/>
                </a:cubicBezTo>
                <a:cubicBezTo>
                  <a:pt x="353" y="123"/>
                  <a:pt x="353" y="123"/>
                  <a:pt x="353" y="123"/>
                </a:cubicBezTo>
                <a:cubicBezTo>
                  <a:pt x="351" y="117"/>
                  <a:pt x="347" y="111"/>
                  <a:pt x="344" y="107"/>
                </a:cubicBezTo>
                <a:cubicBezTo>
                  <a:pt x="360" y="74"/>
                  <a:pt x="360" y="74"/>
                  <a:pt x="360" y="74"/>
                </a:cubicBezTo>
                <a:cubicBezTo>
                  <a:pt x="325" y="41"/>
                  <a:pt x="325" y="41"/>
                  <a:pt x="325" y="41"/>
                </a:cubicBezTo>
                <a:cubicBezTo>
                  <a:pt x="293" y="57"/>
                  <a:pt x="293" y="57"/>
                  <a:pt x="293" y="57"/>
                </a:cubicBezTo>
                <a:cubicBezTo>
                  <a:pt x="288" y="54"/>
                  <a:pt x="282" y="51"/>
                  <a:pt x="277" y="48"/>
                </a:cubicBezTo>
                <a:cubicBezTo>
                  <a:pt x="275" y="12"/>
                  <a:pt x="275" y="12"/>
                  <a:pt x="275" y="12"/>
                </a:cubicBezTo>
                <a:cubicBezTo>
                  <a:pt x="251" y="6"/>
                  <a:pt x="251" y="6"/>
                  <a:pt x="251" y="6"/>
                </a:cubicBezTo>
                <a:cubicBezTo>
                  <a:pt x="228" y="0"/>
                  <a:pt x="228" y="0"/>
                  <a:pt x="228" y="0"/>
                </a:cubicBezTo>
                <a:cubicBezTo>
                  <a:pt x="209" y="30"/>
                  <a:pt x="209" y="30"/>
                  <a:pt x="209" y="30"/>
                </a:cubicBezTo>
                <a:cubicBezTo>
                  <a:pt x="203" y="30"/>
                  <a:pt x="196" y="30"/>
                  <a:pt x="190" y="30"/>
                </a:cubicBezTo>
                <a:cubicBezTo>
                  <a:pt x="170" y="1"/>
                  <a:pt x="170" y="1"/>
                  <a:pt x="170" y="1"/>
                </a:cubicBezTo>
                <a:cubicBezTo>
                  <a:pt x="124" y="13"/>
                  <a:pt x="124" y="13"/>
                  <a:pt x="124" y="13"/>
                </a:cubicBezTo>
                <a:cubicBezTo>
                  <a:pt x="122" y="49"/>
                  <a:pt x="122" y="49"/>
                  <a:pt x="122" y="49"/>
                </a:cubicBezTo>
                <a:cubicBezTo>
                  <a:pt x="116" y="52"/>
                  <a:pt x="111" y="55"/>
                  <a:pt x="106" y="59"/>
                </a:cubicBezTo>
                <a:cubicBezTo>
                  <a:pt x="74" y="43"/>
                  <a:pt x="74" y="43"/>
                  <a:pt x="74" y="43"/>
                </a:cubicBezTo>
                <a:cubicBezTo>
                  <a:pt x="41" y="77"/>
                  <a:pt x="41" y="77"/>
                  <a:pt x="41" y="77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3" y="114"/>
                  <a:pt x="50" y="120"/>
                  <a:pt x="47" y="126"/>
                </a:cubicBezTo>
                <a:cubicBezTo>
                  <a:pt x="12" y="128"/>
                  <a:pt x="12" y="128"/>
                  <a:pt x="12" y="128"/>
                </a:cubicBezTo>
                <a:cubicBezTo>
                  <a:pt x="6" y="151"/>
                  <a:pt x="6" y="151"/>
                  <a:pt x="6" y="151"/>
                </a:cubicBezTo>
                <a:cubicBezTo>
                  <a:pt x="0" y="174"/>
                  <a:pt x="0" y="174"/>
                  <a:pt x="0" y="174"/>
                </a:cubicBezTo>
                <a:cubicBezTo>
                  <a:pt x="30" y="194"/>
                  <a:pt x="30" y="194"/>
                  <a:pt x="30" y="194"/>
                </a:cubicBezTo>
                <a:cubicBezTo>
                  <a:pt x="30" y="200"/>
                  <a:pt x="30" y="206"/>
                  <a:pt x="30" y="212"/>
                </a:cubicBezTo>
                <a:cubicBezTo>
                  <a:pt x="0" y="233"/>
                  <a:pt x="0" y="233"/>
                  <a:pt x="0" y="233"/>
                </a:cubicBezTo>
                <a:cubicBezTo>
                  <a:pt x="13" y="279"/>
                  <a:pt x="13" y="279"/>
                  <a:pt x="13" y="279"/>
                </a:cubicBezTo>
                <a:cubicBezTo>
                  <a:pt x="49" y="280"/>
                  <a:pt x="49" y="280"/>
                  <a:pt x="49" y="280"/>
                </a:cubicBezTo>
                <a:cubicBezTo>
                  <a:pt x="52" y="286"/>
                  <a:pt x="55" y="291"/>
                  <a:pt x="59" y="296"/>
                </a:cubicBezTo>
                <a:cubicBezTo>
                  <a:pt x="43" y="328"/>
                  <a:pt x="43" y="328"/>
                  <a:pt x="43" y="328"/>
                </a:cubicBezTo>
                <a:cubicBezTo>
                  <a:pt x="77" y="362"/>
                  <a:pt x="77" y="362"/>
                  <a:pt x="77" y="362"/>
                </a:cubicBezTo>
                <a:cubicBezTo>
                  <a:pt x="109" y="345"/>
                  <a:pt x="109" y="345"/>
                  <a:pt x="109" y="345"/>
                </a:cubicBezTo>
                <a:cubicBezTo>
                  <a:pt x="114" y="349"/>
                  <a:pt x="119" y="352"/>
                  <a:pt x="125" y="355"/>
                </a:cubicBezTo>
                <a:cubicBezTo>
                  <a:pt x="128" y="390"/>
                  <a:pt x="128" y="390"/>
                  <a:pt x="128" y="390"/>
                </a:cubicBezTo>
                <a:cubicBezTo>
                  <a:pt x="150" y="396"/>
                  <a:pt x="150" y="396"/>
                  <a:pt x="150" y="396"/>
                </a:cubicBezTo>
                <a:cubicBezTo>
                  <a:pt x="174" y="402"/>
                  <a:pt x="174" y="402"/>
                  <a:pt x="174" y="402"/>
                </a:cubicBezTo>
                <a:cubicBezTo>
                  <a:pt x="194" y="373"/>
                  <a:pt x="194" y="373"/>
                  <a:pt x="194" y="373"/>
                </a:cubicBezTo>
                <a:cubicBezTo>
                  <a:pt x="200" y="373"/>
                  <a:pt x="206" y="373"/>
                  <a:pt x="212" y="372"/>
                </a:cubicBezTo>
                <a:cubicBezTo>
                  <a:pt x="232" y="402"/>
                  <a:pt x="232" y="402"/>
                  <a:pt x="232" y="402"/>
                </a:cubicBezTo>
                <a:cubicBezTo>
                  <a:pt x="278" y="389"/>
                  <a:pt x="278" y="389"/>
                  <a:pt x="278" y="389"/>
                </a:cubicBezTo>
                <a:cubicBezTo>
                  <a:pt x="280" y="353"/>
                  <a:pt x="280" y="353"/>
                  <a:pt x="280" y="353"/>
                </a:cubicBezTo>
                <a:cubicBezTo>
                  <a:pt x="285" y="351"/>
                  <a:pt x="291" y="348"/>
                  <a:pt x="296" y="344"/>
                </a:cubicBezTo>
                <a:cubicBezTo>
                  <a:pt x="328" y="360"/>
                  <a:pt x="328" y="360"/>
                  <a:pt x="328" y="360"/>
                </a:cubicBezTo>
                <a:cubicBezTo>
                  <a:pt x="362" y="326"/>
                  <a:pt x="362" y="326"/>
                  <a:pt x="362" y="326"/>
                </a:cubicBezTo>
                <a:cubicBezTo>
                  <a:pt x="345" y="294"/>
                  <a:pt x="345" y="294"/>
                  <a:pt x="345" y="294"/>
                </a:cubicBezTo>
                <a:cubicBezTo>
                  <a:pt x="349" y="289"/>
                  <a:pt x="352" y="283"/>
                  <a:pt x="354" y="277"/>
                </a:cubicBezTo>
                <a:cubicBezTo>
                  <a:pt x="390" y="275"/>
                  <a:pt x="390" y="275"/>
                  <a:pt x="390" y="275"/>
                </a:cubicBezTo>
                <a:cubicBezTo>
                  <a:pt x="396" y="251"/>
                  <a:pt x="396" y="251"/>
                  <a:pt x="396" y="251"/>
                </a:cubicBezTo>
                <a:cubicBezTo>
                  <a:pt x="402" y="229"/>
                  <a:pt x="402" y="229"/>
                  <a:pt x="402" y="229"/>
                </a:cubicBezTo>
                <a:cubicBezTo>
                  <a:pt x="373" y="209"/>
                  <a:pt x="373" y="209"/>
                  <a:pt x="373" y="209"/>
                </a:cubicBezTo>
                <a:cubicBezTo>
                  <a:pt x="373" y="209"/>
                  <a:pt x="373" y="209"/>
                  <a:pt x="373" y="209"/>
                </a:cubicBezTo>
                <a:close/>
                <a:moveTo>
                  <a:pt x="166" y="335"/>
                </a:moveTo>
                <a:cubicBezTo>
                  <a:pt x="93" y="316"/>
                  <a:pt x="48" y="241"/>
                  <a:pt x="67" y="167"/>
                </a:cubicBezTo>
                <a:cubicBezTo>
                  <a:pt x="87" y="93"/>
                  <a:pt x="162" y="49"/>
                  <a:pt x="235" y="68"/>
                </a:cubicBezTo>
                <a:cubicBezTo>
                  <a:pt x="309" y="87"/>
                  <a:pt x="354" y="162"/>
                  <a:pt x="335" y="236"/>
                </a:cubicBezTo>
                <a:cubicBezTo>
                  <a:pt x="316" y="310"/>
                  <a:pt x="241" y="354"/>
                  <a:pt x="166" y="335"/>
                </a:cubicBezTo>
                <a:close/>
              </a:path>
            </a:pathLst>
          </a:custGeom>
          <a:solidFill>
            <a:srgbClr val="EF335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5"/>
          <p:cNvSpPr/>
          <p:nvPr/>
        </p:nvSpPr>
        <p:spPr>
          <a:xfrm>
            <a:off x="3639960" y="2591640"/>
            <a:ext cx="576360" cy="662040"/>
          </a:xfrm>
          <a:custGeom>
            <a:avLst/>
            <a:gdLst/>
            <a:ahLst/>
            <a:cxnLst/>
            <a:rect l="l" t="t" r="r" b="b"/>
            <a:pathLst>
              <a:path w="162" h="185">
                <a:moveTo>
                  <a:pt x="162" y="0"/>
                </a:moveTo>
                <a:cubicBezTo>
                  <a:pt x="96" y="14"/>
                  <a:pt x="96" y="14"/>
                  <a:pt x="96" y="14"/>
                </a:cubicBezTo>
                <a:cubicBezTo>
                  <a:pt x="102" y="25"/>
                  <a:pt x="102" y="25"/>
                  <a:pt x="102" y="25"/>
                </a:cubicBezTo>
                <a:cubicBezTo>
                  <a:pt x="51" y="62"/>
                  <a:pt x="14" y="117"/>
                  <a:pt x="1" y="178"/>
                </a:cubicBezTo>
                <a:cubicBezTo>
                  <a:pt x="0" y="181"/>
                  <a:pt x="2" y="184"/>
                  <a:pt x="5" y="185"/>
                </a:cubicBezTo>
                <a:cubicBezTo>
                  <a:pt x="6" y="185"/>
                  <a:pt x="6" y="185"/>
                  <a:pt x="7" y="185"/>
                </a:cubicBezTo>
                <a:cubicBezTo>
                  <a:pt x="10" y="185"/>
                  <a:pt x="12" y="183"/>
                  <a:pt x="13" y="180"/>
                </a:cubicBezTo>
                <a:cubicBezTo>
                  <a:pt x="25" y="123"/>
                  <a:pt x="59" y="71"/>
                  <a:pt x="107" y="36"/>
                </a:cubicBezTo>
                <a:cubicBezTo>
                  <a:pt x="112" y="45"/>
                  <a:pt x="112" y="45"/>
                  <a:pt x="112" y="45"/>
                </a:cubicBezTo>
                <a:lnTo>
                  <a:pt x="162" y="0"/>
                </a:lnTo>
                <a:close/>
              </a:path>
            </a:pathLst>
          </a:custGeom>
          <a:solidFill>
            <a:srgbClr val="EF335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6"/>
          <p:cNvSpPr/>
          <p:nvPr/>
        </p:nvSpPr>
        <p:spPr>
          <a:xfrm>
            <a:off x="4095360" y="2988720"/>
            <a:ext cx="862560" cy="868680"/>
          </a:xfrm>
          <a:prstGeom prst="ellipse">
            <a:avLst/>
          </a:prstGeom>
          <a:solidFill>
            <a:srgbClr val="EF335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CustomShape 7"/>
          <p:cNvSpPr/>
          <p:nvPr/>
        </p:nvSpPr>
        <p:spPr>
          <a:xfrm>
            <a:off x="8105760" y="3481920"/>
            <a:ext cx="576360" cy="662040"/>
          </a:xfrm>
          <a:custGeom>
            <a:avLst/>
            <a:gdLst/>
            <a:ahLst/>
            <a:cxnLst/>
            <a:rect l="l" t="t" r="r" b="b"/>
            <a:pathLst>
              <a:path w="162" h="185">
                <a:moveTo>
                  <a:pt x="0" y="185"/>
                </a:moveTo>
                <a:cubicBezTo>
                  <a:pt x="66" y="171"/>
                  <a:pt x="66" y="171"/>
                  <a:pt x="66" y="171"/>
                </a:cubicBezTo>
                <a:cubicBezTo>
                  <a:pt x="60" y="160"/>
                  <a:pt x="60" y="160"/>
                  <a:pt x="60" y="160"/>
                </a:cubicBezTo>
                <a:cubicBezTo>
                  <a:pt x="111" y="124"/>
                  <a:pt x="147" y="69"/>
                  <a:pt x="161" y="8"/>
                </a:cubicBezTo>
                <a:cubicBezTo>
                  <a:pt x="162" y="4"/>
                  <a:pt x="159" y="1"/>
                  <a:pt x="156" y="0"/>
                </a:cubicBezTo>
                <a:cubicBezTo>
                  <a:pt x="156" y="0"/>
                  <a:pt x="155" y="0"/>
                  <a:pt x="155" y="0"/>
                </a:cubicBezTo>
                <a:cubicBezTo>
                  <a:pt x="152" y="0"/>
                  <a:pt x="150" y="2"/>
                  <a:pt x="149" y="5"/>
                </a:cubicBezTo>
                <a:cubicBezTo>
                  <a:pt x="136" y="63"/>
                  <a:pt x="102" y="114"/>
                  <a:pt x="54" y="149"/>
                </a:cubicBezTo>
                <a:cubicBezTo>
                  <a:pt x="50" y="140"/>
                  <a:pt x="50" y="140"/>
                  <a:pt x="50" y="140"/>
                </a:cubicBezTo>
                <a:lnTo>
                  <a:pt x="0" y="18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8"/>
          <p:cNvSpPr/>
          <p:nvPr/>
        </p:nvSpPr>
        <p:spPr>
          <a:xfrm>
            <a:off x="5570640" y="2988720"/>
            <a:ext cx="862560" cy="868680"/>
          </a:xfrm>
          <a:prstGeom prst="ellipse">
            <a:avLst/>
          </a:prstGeom>
          <a:solidFill>
            <a:srgbClr val="00A1E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9"/>
          <p:cNvSpPr/>
          <p:nvPr/>
        </p:nvSpPr>
        <p:spPr>
          <a:xfrm>
            <a:off x="6761160" y="2702160"/>
            <a:ext cx="1432080" cy="1441800"/>
          </a:xfrm>
          <a:custGeom>
            <a:avLst/>
            <a:gdLst/>
            <a:ahLst/>
            <a:cxnLst/>
            <a:rect l="l" t="t" r="r" b="b"/>
            <a:pathLst>
              <a:path w="402" h="402">
                <a:moveTo>
                  <a:pt x="373" y="209"/>
                </a:moveTo>
                <a:cubicBezTo>
                  <a:pt x="373" y="203"/>
                  <a:pt x="373" y="197"/>
                  <a:pt x="372" y="190"/>
                </a:cubicBezTo>
                <a:cubicBezTo>
                  <a:pt x="401" y="170"/>
                  <a:pt x="401" y="170"/>
                  <a:pt x="401" y="170"/>
                </a:cubicBezTo>
                <a:cubicBezTo>
                  <a:pt x="389" y="124"/>
                  <a:pt x="389" y="124"/>
                  <a:pt x="389" y="124"/>
                </a:cubicBezTo>
                <a:cubicBezTo>
                  <a:pt x="353" y="123"/>
                  <a:pt x="353" y="123"/>
                  <a:pt x="353" y="123"/>
                </a:cubicBezTo>
                <a:cubicBezTo>
                  <a:pt x="351" y="117"/>
                  <a:pt x="347" y="111"/>
                  <a:pt x="344" y="107"/>
                </a:cubicBezTo>
                <a:cubicBezTo>
                  <a:pt x="360" y="74"/>
                  <a:pt x="360" y="74"/>
                  <a:pt x="360" y="74"/>
                </a:cubicBezTo>
                <a:cubicBezTo>
                  <a:pt x="325" y="41"/>
                  <a:pt x="325" y="41"/>
                  <a:pt x="325" y="41"/>
                </a:cubicBezTo>
                <a:cubicBezTo>
                  <a:pt x="293" y="57"/>
                  <a:pt x="293" y="57"/>
                  <a:pt x="293" y="57"/>
                </a:cubicBezTo>
                <a:cubicBezTo>
                  <a:pt x="288" y="54"/>
                  <a:pt x="282" y="51"/>
                  <a:pt x="277" y="48"/>
                </a:cubicBezTo>
                <a:cubicBezTo>
                  <a:pt x="275" y="12"/>
                  <a:pt x="275" y="12"/>
                  <a:pt x="275" y="12"/>
                </a:cubicBezTo>
                <a:cubicBezTo>
                  <a:pt x="251" y="6"/>
                  <a:pt x="251" y="6"/>
                  <a:pt x="251" y="6"/>
                </a:cubicBezTo>
                <a:cubicBezTo>
                  <a:pt x="228" y="0"/>
                  <a:pt x="228" y="0"/>
                  <a:pt x="228" y="0"/>
                </a:cubicBezTo>
                <a:cubicBezTo>
                  <a:pt x="209" y="30"/>
                  <a:pt x="209" y="30"/>
                  <a:pt x="209" y="30"/>
                </a:cubicBezTo>
                <a:cubicBezTo>
                  <a:pt x="203" y="30"/>
                  <a:pt x="196" y="30"/>
                  <a:pt x="190" y="30"/>
                </a:cubicBezTo>
                <a:cubicBezTo>
                  <a:pt x="170" y="1"/>
                  <a:pt x="170" y="1"/>
                  <a:pt x="170" y="1"/>
                </a:cubicBezTo>
                <a:cubicBezTo>
                  <a:pt x="124" y="13"/>
                  <a:pt x="124" y="13"/>
                  <a:pt x="124" y="13"/>
                </a:cubicBezTo>
                <a:cubicBezTo>
                  <a:pt x="122" y="49"/>
                  <a:pt x="122" y="49"/>
                  <a:pt x="122" y="49"/>
                </a:cubicBezTo>
                <a:cubicBezTo>
                  <a:pt x="116" y="52"/>
                  <a:pt x="111" y="55"/>
                  <a:pt x="106" y="59"/>
                </a:cubicBezTo>
                <a:cubicBezTo>
                  <a:pt x="74" y="43"/>
                  <a:pt x="74" y="43"/>
                  <a:pt x="74" y="43"/>
                </a:cubicBezTo>
                <a:cubicBezTo>
                  <a:pt x="41" y="77"/>
                  <a:pt x="41" y="77"/>
                  <a:pt x="41" y="77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3" y="114"/>
                  <a:pt x="50" y="120"/>
                  <a:pt x="47" y="126"/>
                </a:cubicBezTo>
                <a:cubicBezTo>
                  <a:pt x="12" y="128"/>
                  <a:pt x="12" y="128"/>
                  <a:pt x="12" y="128"/>
                </a:cubicBezTo>
                <a:cubicBezTo>
                  <a:pt x="6" y="151"/>
                  <a:pt x="6" y="151"/>
                  <a:pt x="6" y="151"/>
                </a:cubicBezTo>
                <a:cubicBezTo>
                  <a:pt x="0" y="174"/>
                  <a:pt x="0" y="174"/>
                  <a:pt x="0" y="174"/>
                </a:cubicBezTo>
                <a:cubicBezTo>
                  <a:pt x="30" y="194"/>
                  <a:pt x="30" y="194"/>
                  <a:pt x="30" y="194"/>
                </a:cubicBezTo>
                <a:cubicBezTo>
                  <a:pt x="30" y="200"/>
                  <a:pt x="30" y="206"/>
                  <a:pt x="30" y="212"/>
                </a:cubicBezTo>
                <a:cubicBezTo>
                  <a:pt x="0" y="233"/>
                  <a:pt x="0" y="233"/>
                  <a:pt x="0" y="233"/>
                </a:cubicBezTo>
                <a:cubicBezTo>
                  <a:pt x="13" y="279"/>
                  <a:pt x="13" y="279"/>
                  <a:pt x="13" y="279"/>
                </a:cubicBezTo>
                <a:cubicBezTo>
                  <a:pt x="49" y="280"/>
                  <a:pt x="49" y="280"/>
                  <a:pt x="49" y="280"/>
                </a:cubicBezTo>
                <a:cubicBezTo>
                  <a:pt x="52" y="286"/>
                  <a:pt x="55" y="291"/>
                  <a:pt x="59" y="296"/>
                </a:cubicBezTo>
                <a:cubicBezTo>
                  <a:pt x="43" y="328"/>
                  <a:pt x="43" y="328"/>
                  <a:pt x="43" y="328"/>
                </a:cubicBezTo>
                <a:cubicBezTo>
                  <a:pt x="77" y="362"/>
                  <a:pt x="77" y="362"/>
                  <a:pt x="77" y="362"/>
                </a:cubicBezTo>
                <a:cubicBezTo>
                  <a:pt x="109" y="345"/>
                  <a:pt x="109" y="345"/>
                  <a:pt x="109" y="345"/>
                </a:cubicBezTo>
                <a:cubicBezTo>
                  <a:pt x="114" y="349"/>
                  <a:pt x="119" y="352"/>
                  <a:pt x="125" y="355"/>
                </a:cubicBezTo>
                <a:cubicBezTo>
                  <a:pt x="128" y="390"/>
                  <a:pt x="128" y="390"/>
                  <a:pt x="128" y="390"/>
                </a:cubicBezTo>
                <a:cubicBezTo>
                  <a:pt x="150" y="396"/>
                  <a:pt x="150" y="396"/>
                  <a:pt x="150" y="396"/>
                </a:cubicBezTo>
                <a:cubicBezTo>
                  <a:pt x="174" y="402"/>
                  <a:pt x="174" y="402"/>
                  <a:pt x="174" y="402"/>
                </a:cubicBezTo>
                <a:cubicBezTo>
                  <a:pt x="194" y="373"/>
                  <a:pt x="194" y="373"/>
                  <a:pt x="194" y="373"/>
                </a:cubicBezTo>
                <a:cubicBezTo>
                  <a:pt x="200" y="373"/>
                  <a:pt x="206" y="373"/>
                  <a:pt x="212" y="372"/>
                </a:cubicBezTo>
                <a:cubicBezTo>
                  <a:pt x="232" y="402"/>
                  <a:pt x="232" y="402"/>
                  <a:pt x="232" y="402"/>
                </a:cubicBezTo>
                <a:cubicBezTo>
                  <a:pt x="278" y="389"/>
                  <a:pt x="278" y="389"/>
                  <a:pt x="278" y="389"/>
                </a:cubicBezTo>
                <a:cubicBezTo>
                  <a:pt x="280" y="353"/>
                  <a:pt x="280" y="353"/>
                  <a:pt x="280" y="353"/>
                </a:cubicBezTo>
                <a:cubicBezTo>
                  <a:pt x="285" y="351"/>
                  <a:pt x="291" y="348"/>
                  <a:pt x="296" y="344"/>
                </a:cubicBezTo>
                <a:cubicBezTo>
                  <a:pt x="328" y="360"/>
                  <a:pt x="328" y="360"/>
                  <a:pt x="328" y="360"/>
                </a:cubicBezTo>
                <a:cubicBezTo>
                  <a:pt x="362" y="326"/>
                  <a:pt x="362" y="326"/>
                  <a:pt x="362" y="326"/>
                </a:cubicBezTo>
                <a:cubicBezTo>
                  <a:pt x="345" y="294"/>
                  <a:pt x="345" y="294"/>
                  <a:pt x="345" y="294"/>
                </a:cubicBezTo>
                <a:cubicBezTo>
                  <a:pt x="349" y="289"/>
                  <a:pt x="352" y="283"/>
                  <a:pt x="354" y="277"/>
                </a:cubicBezTo>
                <a:cubicBezTo>
                  <a:pt x="390" y="275"/>
                  <a:pt x="390" y="275"/>
                  <a:pt x="390" y="275"/>
                </a:cubicBezTo>
                <a:cubicBezTo>
                  <a:pt x="396" y="251"/>
                  <a:pt x="396" y="251"/>
                  <a:pt x="396" y="251"/>
                </a:cubicBezTo>
                <a:cubicBezTo>
                  <a:pt x="402" y="229"/>
                  <a:pt x="402" y="229"/>
                  <a:pt x="402" y="229"/>
                </a:cubicBezTo>
                <a:cubicBezTo>
                  <a:pt x="373" y="209"/>
                  <a:pt x="373" y="209"/>
                  <a:pt x="373" y="209"/>
                </a:cubicBezTo>
                <a:cubicBezTo>
                  <a:pt x="373" y="209"/>
                  <a:pt x="373" y="209"/>
                  <a:pt x="373" y="209"/>
                </a:cubicBezTo>
                <a:close/>
                <a:moveTo>
                  <a:pt x="166" y="335"/>
                </a:moveTo>
                <a:cubicBezTo>
                  <a:pt x="93" y="316"/>
                  <a:pt x="48" y="241"/>
                  <a:pt x="67" y="167"/>
                </a:cubicBezTo>
                <a:cubicBezTo>
                  <a:pt x="87" y="93"/>
                  <a:pt x="162" y="49"/>
                  <a:pt x="235" y="68"/>
                </a:cubicBezTo>
                <a:cubicBezTo>
                  <a:pt x="309" y="87"/>
                  <a:pt x="354" y="162"/>
                  <a:pt x="335" y="236"/>
                </a:cubicBezTo>
                <a:cubicBezTo>
                  <a:pt x="316" y="310"/>
                  <a:pt x="241" y="354"/>
                  <a:pt x="166" y="33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CustomShape 10"/>
          <p:cNvSpPr/>
          <p:nvPr/>
        </p:nvSpPr>
        <p:spPr>
          <a:xfrm>
            <a:off x="7045920" y="2988720"/>
            <a:ext cx="862560" cy="86868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CustomShape 11"/>
          <p:cNvSpPr/>
          <p:nvPr/>
        </p:nvSpPr>
        <p:spPr>
          <a:xfrm>
            <a:off x="2065319" y="5430960"/>
            <a:ext cx="2576881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0" strike="noStrike" spc="-1" dirty="0" err="1">
                <a:solidFill>
                  <a:srgbClr val="2F2985"/>
                </a:solidFill>
                <a:latin typeface="Tahoma"/>
              </a:rPr>
              <a:t>Low</a:t>
            </a:r>
            <a:r>
              <a:rPr lang="fr-FR" sz="1400" b="0" strike="noStrike" spc="-1" dirty="0">
                <a:solidFill>
                  <a:srgbClr val="2F2985"/>
                </a:solidFill>
                <a:latin typeface="Tahoma"/>
              </a:rPr>
              <a:t> Power </a:t>
            </a:r>
            <a:r>
              <a:rPr lang="fr-FR" sz="1400" b="0" strike="noStrike" spc="-1" dirty="0" err="1">
                <a:solidFill>
                  <a:srgbClr val="2F2985"/>
                </a:solidFill>
                <a:latin typeface="Tahoma"/>
              </a:rPr>
              <a:t>Consumption</a:t>
            </a:r>
            <a:r>
              <a:rPr lang="fr-FR" sz="1400" b="0" strike="noStrike" spc="-1" dirty="0">
                <a:solidFill>
                  <a:srgbClr val="2F2985"/>
                </a:solidFill>
                <a:latin typeface="Tahoma"/>
              </a:rPr>
              <a:t>, Medium Data Rate 110 data/s,</a:t>
            </a:r>
            <a:endParaRPr lang="fr-FR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400" spc="-1" dirty="0">
                <a:solidFill>
                  <a:srgbClr val="2F2985"/>
                </a:solidFill>
                <a:latin typeface="Tahoma"/>
              </a:rPr>
              <a:t>Medium</a:t>
            </a:r>
            <a:r>
              <a:rPr lang="fr-FR" sz="1400" b="0" strike="noStrike" spc="-1" dirty="0">
                <a:solidFill>
                  <a:srgbClr val="2F2985"/>
                </a:solidFill>
                <a:latin typeface="Tahoma"/>
              </a:rPr>
              <a:t> distance (up to 150m)</a:t>
            </a:r>
            <a:endParaRPr lang="fr-FR" sz="1400" b="0" strike="noStrike" spc="-1" dirty="0">
              <a:latin typeface="Arial"/>
            </a:endParaRPr>
          </a:p>
        </p:txBody>
      </p:sp>
      <p:sp>
        <p:nvSpPr>
          <p:cNvPr id="273" name="Line 12"/>
          <p:cNvSpPr/>
          <p:nvPr/>
        </p:nvSpPr>
        <p:spPr>
          <a:xfrm flipV="1">
            <a:off x="3179520" y="4219560"/>
            <a:ext cx="1036800" cy="567360"/>
          </a:xfrm>
          <a:prstGeom prst="line">
            <a:avLst/>
          </a:prstGeom>
          <a:ln w="6480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4" name="CustomShape 13"/>
          <p:cNvSpPr/>
          <p:nvPr/>
        </p:nvSpPr>
        <p:spPr>
          <a:xfrm>
            <a:off x="7620000" y="5499720"/>
            <a:ext cx="2592120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2F2985"/>
                </a:solidFill>
                <a:latin typeface="Tahoma"/>
              </a:rPr>
              <a:t>High Power </a:t>
            </a:r>
            <a:r>
              <a:rPr lang="fr-FR" sz="1400" b="0" strike="noStrike" spc="-1" dirty="0" err="1">
                <a:solidFill>
                  <a:srgbClr val="2F2985"/>
                </a:solidFill>
                <a:latin typeface="Tahoma"/>
              </a:rPr>
              <a:t>Consumption</a:t>
            </a:r>
            <a:r>
              <a:rPr lang="fr-FR" sz="1400" b="0" strike="noStrike" spc="-1" dirty="0">
                <a:solidFill>
                  <a:srgbClr val="2F2985"/>
                </a:solidFill>
                <a:latin typeface="Tahoma"/>
              </a:rPr>
              <a:t>, and High Data Rate 200 data/s,</a:t>
            </a:r>
            <a:endParaRPr lang="fr-FR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2F2985"/>
                </a:solidFill>
                <a:latin typeface="Tahoma"/>
              </a:rPr>
              <a:t>Medium distance (up to 200 m)</a:t>
            </a:r>
            <a:endParaRPr lang="fr-FR" sz="1400" b="0" strike="noStrike" spc="-1" dirty="0">
              <a:latin typeface="Arial"/>
            </a:endParaRPr>
          </a:p>
        </p:txBody>
      </p:sp>
      <p:sp>
        <p:nvSpPr>
          <p:cNvPr id="275" name="Line 14"/>
          <p:cNvSpPr/>
          <p:nvPr/>
        </p:nvSpPr>
        <p:spPr>
          <a:xfrm flipH="1" flipV="1">
            <a:off x="7751520" y="4158720"/>
            <a:ext cx="1316160" cy="725760"/>
          </a:xfrm>
          <a:prstGeom prst="line">
            <a:avLst/>
          </a:prstGeom>
          <a:ln w="6480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6" name="Line 15"/>
          <p:cNvSpPr/>
          <p:nvPr/>
        </p:nvSpPr>
        <p:spPr>
          <a:xfrm flipV="1">
            <a:off x="6001920" y="2054520"/>
            <a:ext cx="0" cy="764640"/>
          </a:xfrm>
          <a:prstGeom prst="line">
            <a:avLst/>
          </a:prstGeom>
          <a:ln w="6480">
            <a:solidFill>
              <a:schemeClr val="bg1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7" name="CustomShape 16"/>
          <p:cNvSpPr/>
          <p:nvPr/>
        </p:nvSpPr>
        <p:spPr>
          <a:xfrm>
            <a:off x="4642200" y="1530720"/>
            <a:ext cx="2714040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0" strike="noStrike" spc="-1" dirty="0">
                <a:solidFill>
                  <a:srgbClr val="2F2985"/>
                </a:solidFill>
                <a:latin typeface="Tahoma"/>
              </a:rPr>
              <a:t>Long Range (up to 15km), </a:t>
            </a:r>
            <a:r>
              <a:rPr lang="fr-FR" sz="1400" b="0" strike="noStrike" spc="-1" dirty="0" err="1">
                <a:solidFill>
                  <a:srgbClr val="2F2985"/>
                </a:solidFill>
                <a:latin typeface="Tahoma"/>
              </a:rPr>
              <a:t>Low</a:t>
            </a:r>
            <a:r>
              <a:rPr lang="fr-FR" sz="1400" b="0" strike="noStrike" spc="-1" dirty="0">
                <a:solidFill>
                  <a:srgbClr val="2F2985"/>
                </a:solidFill>
                <a:latin typeface="Tahoma"/>
              </a:rPr>
              <a:t> Power </a:t>
            </a:r>
            <a:r>
              <a:rPr lang="fr-FR" sz="1400" b="0" strike="noStrike" spc="-1" dirty="0" err="1">
                <a:solidFill>
                  <a:srgbClr val="2F2985"/>
                </a:solidFill>
                <a:latin typeface="Tahoma"/>
              </a:rPr>
              <a:t>Consumption</a:t>
            </a:r>
            <a:r>
              <a:rPr lang="fr-FR" sz="1400" b="0" strike="noStrike" spc="-1" dirty="0">
                <a:solidFill>
                  <a:srgbClr val="2F2985"/>
                </a:solidFill>
                <a:latin typeface="Tahoma"/>
              </a:rPr>
              <a:t>, and </a:t>
            </a:r>
            <a:r>
              <a:rPr lang="fr-FR" sz="1400" b="0" strike="noStrike" spc="-1" dirty="0" err="1">
                <a:solidFill>
                  <a:srgbClr val="2F2985"/>
                </a:solidFill>
                <a:latin typeface="Tahoma"/>
              </a:rPr>
              <a:t>Low</a:t>
            </a:r>
            <a:r>
              <a:rPr lang="fr-FR" sz="1400" b="0" strike="noStrike" spc="-1" dirty="0">
                <a:solidFill>
                  <a:srgbClr val="2F2985"/>
                </a:solidFill>
                <a:latin typeface="Tahoma"/>
              </a:rPr>
              <a:t> Data rate 30 data/s</a:t>
            </a:r>
            <a:endParaRPr lang="fr-FR" sz="1400" b="0" strike="noStrike" spc="-1" dirty="0">
              <a:latin typeface="Arial"/>
            </a:endParaRPr>
          </a:p>
        </p:txBody>
      </p:sp>
      <p:pic>
        <p:nvPicPr>
          <p:cNvPr id="278" name="Picture 2" descr="Logo complet de Zigbee PNG transparents - StickPNG"/>
          <p:cNvPicPr/>
          <p:nvPr/>
        </p:nvPicPr>
        <p:blipFill>
          <a:blip r:embed="rId4"/>
          <a:stretch/>
        </p:blipFill>
        <p:spPr>
          <a:xfrm>
            <a:off x="2824560" y="4808880"/>
            <a:ext cx="469080" cy="668520"/>
          </a:xfrm>
          <a:prstGeom prst="rect">
            <a:avLst/>
          </a:prstGeom>
          <a:ln>
            <a:noFill/>
          </a:ln>
        </p:spPr>
      </p:pic>
      <p:pic>
        <p:nvPicPr>
          <p:cNvPr id="279" name="Picture 4" descr="Votre projet d'objet connecté avec LoRa| Ubidreams"/>
          <p:cNvPicPr/>
          <p:nvPr/>
        </p:nvPicPr>
        <p:blipFill>
          <a:blip r:embed="rId5"/>
          <a:stretch/>
        </p:blipFill>
        <p:spPr>
          <a:xfrm>
            <a:off x="5635800" y="1011240"/>
            <a:ext cx="754920" cy="496080"/>
          </a:xfrm>
          <a:prstGeom prst="rect">
            <a:avLst/>
          </a:prstGeom>
          <a:ln>
            <a:noFill/>
          </a:ln>
        </p:spPr>
      </p:pic>
      <p:pic>
        <p:nvPicPr>
          <p:cNvPr id="280" name="Picture 6" descr="Wi-Fi Black Logo Télécharger gratuitement PNG | PNG Play"/>
          <p:cNvPicPr/>
          <p:nvPr/>
        </p:nvPicPr>
        <p:blipFill>
          <a:blip r:embed="rId6"/>
          <a:stretch/>
        </p:blipFill>
        <p:spPr>
          <a:xfrm>
            <a:off x="8737920" y="4952880"/>
            <a:ext cx="795960" cy="444960"/>
          </a:xfrm>
          <a:prstGeom prst="rect">
            <a:avLst/>
          </a:prstGeom>
          <a:ln>
            <a:noFill/>
          </a:ln>
        </p:spPr>
      </p:pic>
      <p:pic>
        <p:nvPicPr>
          <p:cNvPr id="281" name="Picture 8" descr="Xbee Module Série Mise À Niveau S2 S2c Module Zigbee Module De Transmission  De Données Sans Fil - Buy Module Xbee,Module Zigbee,Module De Transmission  De Données Sans Fil Product on Alibaba.com"/>
          <p:cNvPicPr/>
          <p:nvPr/>
        </p:nvPicPr>
        <p:blipFill>
          <a:blip r:embed="rId7"/>
          <a:stretch/>
        </p:blipFill>
        <p:spPr>
          <a:xfrm>
            <a:off x="968400" y="5030280"/>
            <a:ext cx="1096560" cy="1092960"/>
          </a:xfrm>
          <a:prstGeom prst="rect">
            <a:avLst/>
          </a:prstGeom>
          <a:ln>
            <a:noFill/>
          </a:ln>
        </p:spPr>
      </p:pic>
      <p:sp>
        <p:nvSpPr>
          <p:cNvPr id="282" name="CustomShape 17"/>
          <p:cNvSpPr/>
          <p:nvPr/>
        </p:nvSpPr>
        <p:spPr>
          <a:xfrm>
            <a:off x="4282560" y="4487040"/>
            <a:ext cx="3762720" cy="73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 b="1" strike="noStrike" spc="-1">
                <a:solidFill>
                  <a:srgbClr val="2F2985"/>
                </a:solidFill>
                <a:latin typeface="Tahoma"/>
              </a:rPr>
              <a:t>Wireless Communication used should be Low Power Consumption with Sufficient Data rate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283" name="CustomShape 18"/>
          <p:cNvSpPr/>
          <p:nvPr/>
        </p:nvSpPr>
        <p:spPr>
          <a:xfrm>
            <a:off x="7203240" y="3161880"/>
            <a:ext cx="522360" cy="52236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32727" y="57272"/>
                </a:moveTo>
                <a:lnTo>
                  <a:pt x="27272" y="57272"/>
                </a:lnTo>
                <a:cubicBezTo>
                  <a:pt x="25766" y="57272"/>
                  <a:pt x="24544" y="58494"/>
                  <a:pt x="24544" y="60000"/>
                </a:cubicBezTo>
                <a:cubicBezTo>
                  <a:pt x="24544" y="61505"/>
                  <a:pt x="25766" y="62727"/>
                  <a:pt x="27272" y="62727"/>
                </a:cubicBezTo>
                <a:lnTo>
                  <a:pt x="32727" y="62727"/>
                </a:lnTo>
                <a:cubicBezTo>
                  <a:pt x="46283" y="62727"/>
                  <a:pt x="57272" y="73716"/>
                  <a:pt x="57272" y="87272"/>
                </a:cubicBezTo>
                <a:lnTo>
                  <a:pt x="57272" y="92727"/>
                </a:lnTo>
                <a:cubicBezTo>
                  <a:pt x="57272" y="94233"/>
                  <a:pt x="58494" y="95455"/>
                  <a:pt x="60000" y="95455"/>
                </a:cubicBezTo>
                <a:cubicBezTo>
                  <a:pt x="61505" y="95455"/>
                  <a:pt x="62727" y="94233"/>
                  <a:pt x="62727" y="92727"/>
                </a:cubicBezTo>
                <a:lnTo>
                  <a:pt x="62727" y="87272"/>
                </a:lnTo>
                <a:cubicBezTo>
                  <a:pt x="62727" y="70705"/>
                  <a:pt x="49294" y="57272"/>
                  <a:pt x="32727" y="57272"/>
                </a:cubicBezTo>
                <a:moveTo>
                  <a:pt x="32727" y="40911"/>
                </a:moveTo>
                <a:lnTo>
                  <a:pt x="27272" y="40911"/>
                </a:lnTo>
                <a:cubicBezTo>
                  <a:pt x="25766" y="40911"/>
                  <a:pt x="24544" y="42127"/>
                  <a:pt x="24544" y="43638"/>
                </a:cubicBezTo>
                <a:cubicBezTo>
                  <a:pt x="24544" y="45144"/>
                  <a:pt x="25766" y="46361"/>
                  <a:pt x="27272" y="46361"/>
                </a:cubicBezTo>
                <a:lnTo>
                  <a:pt x="32727" y="46361"/>
                </a:lnTo>
                <a:cubicBezTo>
                  <a:pt x="55322" y="46361"/>
                  <a:pt x="73638" y="64677"/>
                  <a:pt x="73638" y="87272"/>
                </a:cubicBezTo>
                <a:lnTo>
                  <a:pt x="73638" y="92727"/>
                </a:lnTo>
                <a:cubicBezTo>
                  <a:pt x="73638" y="94233"/>
                  <a:pt x="74861" y="95455"/>
                  <a:pt x="76361" y="95455"/>
                </a:cubicBezTo>
                <a:cubicBezTo>
                  <a:pt x="77866" y="95455"/>
                  <a:pt x="79088" y="94233"/>
                  <a:pt x="79088" y="92727"/>
                </a:cubicBezTo>
                <a:lnTo>
                  <a:pt x="79088" y="87272"/>
                </a:lnTo>
                <a:cubicBezTo>
                  <a:pt x="79088" y="61666"/>
                  <a:pt x="58333" y="40911"/>
                  <a:pt x="32727" y="40911"/>
                </a:cubicBezTo>
                <a:moveTo>
                  <a:pt x="35455" y="90000"/>
                </a:moveTo>
                <a:cubicBezTo>
                  <a:pt x="32444" y="90000"/>
                  <a:pt x="30000" y="87561"/>
                  <a:pt x="30000" y="84544"/>
                </a:cubicBezTo>
                <a:cubicBezTo>
                  <a:pt x="30000" y="81533"/>
                  <a:pt x="32444" y="79088"/>
                  <a:pt x="35455" y="79088"/>
                </a:cubicBezTo>
                <a:cubicBezTo>
                  <a:pt x="38466" y="79088"/>
                  <a:pt x="40911" y="81533"/>
                  <a:pt x="40911" y="84544"/>
                </a:cubicBezTo>
                <a:cubicBezTo>
                  <a:pt x="40911" y="87561"/>
                  <a:pt x="38466" y="90000"/>
                  <a:pt x="35455" y="90000"/>
                </a:cubicBezTo>
                <a:moveTo>
                  <a:pt x="35455" y="73638"/>
                </a:moveTo>
                <a:cubicBezTo>
                  <a:pt x="29427" y="73638"/>
                  <a:pt x="24544" y="78522"/>
                  <a:pt x="24544" y="84544"/>
                </a:cubicBezTo>
                <a:cubicBezTo>
                  <a:pt x="24544" y="90572"/>
                  <a:pt x="29427" y="95455"/>
                  <a:pt x="35455" y="95455"/>
                </a:cubicBezTo>
                <a:cubicBezTo>
                  <a:pt x="41477" y="95455"/>
                  <a:pt x="46361" y="90572"/>
                  <a:pt x="46361" y="84544"/>
                </a:cubicBezTo>
                <a:cubicBezTo>
                  <a:pt x="46361" y="78522"/>
                  <a:pt x="41477" y="73638"/>
                  <a:pt x="35455" y="73638"/>
                </a:cubicBezTo>
                <a:moveTo>
                  <a:pt x="32727" y="24544"/>
                </a:moveTo>
                <a:lnTo>
                  <a:pt x="27272" y="24544"/>
                </a:lnTo>
                <a:cubicBezTo>
                  <a:pt x="25766" y="24544"/>
                  <a:pt x="24544" y="25766"/>
                  <a:pt x="24544" y="27272"/>
                </a:cubicBezTo>
                <a:cubicBezTo>
                  <a:pt x="24544" y="28777"/>
                  <a:pt x="25766" y="30000"/>
                  <a:pt x="27272" y="30000"/>
                </a:cubicBezTo>
                <a:lnTo>
                  <a:pt x="32727" y="30000"/>
                </a:lnTo>
                <a:cubicBezTo>
                  <a:pt x="64361" y="30000"/>
                  <a:pt x="90000" y="55644"/>
                  <a:pt x="90000" y="87272"/>
                </a:cubicBezTo>
                <a:lnTo>
                  <a:pt x="90000" y="92727"/>
                </a:lnTo>
                <a:cubicBezTo>
                  <a:pt x="90000" y="94233"/>
                  <a:pt x="91222" y="95455"/>
                  <a:pt x="92727" y="95455"/>
                </a:cubicBezTo>
                <a:cubicBezTo>
                  <a:pt x="94233" y="95455"/>
                  <a:pt x="95455" y="94233"/>
                  <a:pt x="95455" y="92727"/>
                </a:cubicBezTo>
                <a:lnTo>
                  <a:pt x="95455" y="87272"/>
                </a:lnTo>
                <a:cubicBezTo>
                  <a:pt x="95455" y="52627"/>
                  <a:pt x="67372" y="24544"/>
                  <a:pt x="32727" y="24544"/>
                </a:cubicBezTo>
                <a:moveTo>
                  <a:pt x="114544" y="109088"/>
                </a:moveTo>
                <a:cubicBezTo>
                  <a:pt x="114544" y="112105"/>
                  <a:pt x="112100" y="114544"/>
                  <a:pt x="109088" y="114544"/>
                </a:cubicBezTo>
                <a:lnTo>
                  <a:pt x="10911" y="114544"/>
                </a:lnTo>
                <a:cubicBezTo>
                  <a:pt x="7900" y="114544"/>
                  <a:pt x="5455" y="112105"/>
                  <a:pt x="5455" y="109088"/>
                </a:cubicBezTo>
                <a:lnTo>
                  <a:pt x="5455" y="10911"/>
                </a:lnTo>
                <a:cubicBezTo>
                  <a:pt x="5455" y="7900"/>
                  <a:pt x="7900" y="5455"/>
                  <a:pt x="10911" y="5455"/>
                </a:cubicBezTo>
                <a:lnTo>
                  <a:pt x="109088" y="5455"/>
                </a:lnTo>
                <a:cubicBezTo>
                  <a:pt x="112100" y="5455"/>
                  <a:pt x="114544" y="7900"/>
                  <a:pt x="114544" y="10911"/>
                </a:cubicBezTo>
                <a:cubicBezTo>
                  <a:pt x="114544" y="10911"/>
                  <a:pt x="114544" y="109088"/>
                  <a:pt x="114544" y="109088"/>
                </a:cubicBezTo>
                <a:close/>
                <a:moveTo>
                  <a:pt x="109088" y="0"/>
                </a:moveTo>
                <a:lnTo>
                  <a:pt x="10911" y="0"/>
                </a:lnTo>
                <a:cubicBezTo>
                  <a:pt x="4883" y="0"/>
                  <a:pt x="0" y="4883"/>
                  <a:pt x="0" y="10911"/>
                </a:cubicBezTo>
                <a:lnTo>
                  <a:pt x="0" y="109088"/>
                </a:lnTo>
                <a:cubicBezTo>
                  <a:pt x="0" y="115116"/>
                  <a:pt x="4883" y="120000"/>
                  <a:pt x="10911" y="120000"/>
                </a:cubicBezTo>
                <a:lnTo>
                  <a:pt x="109088" y="120000"/>
                </a:lnTo>
                <a:cubicBezTo>
                  <a:pt x="115116" y="120000"/>
                  <a:pt x="120000" y="115116"/>
                  <a:pt x="120000" y="109088"/>
                </a:cubicBezTo>
                <a:lnTo>
                  <a:pt x="120000" y="10911"/>
                </a:lnTo>
                <a:cubicBezTo>
                  <a:pt x="120000" y="4883"/>
                  <a:pt x="115116" y="0"/>
                  <a:pt x="10908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19"/>
          <p:cNvSpPr/>
          <p:nvPr/>
        </p:nvSpPr>
        <p:spPr>
          <a:xfrm>
            <a:off x="4282560" y="3181320"/>
            <a:ext cx="522360" cy="52236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32727" y="57272"/>
                </a:moveTo>
                <a:lnTo>
                  <a:pt x="27272" y="57272"/>
                </a:lnTo>
                <a:cubicBezTo>
                  <a:pt x="25766" y="57272"/>
                  <a:pt x="24544" y="58494"/>
                  <a:pt x="24544" y="60000"/>
                </a:cubicBezTo>
                <a:cubicBezTo>
                  <a:pt x="24544" y="61505"/>
                  <a:pt x="25766" y="62727"/>
                  <a:pt x="27272" y="62727"/>
                </a:cubicBezTo>
                <a:lnTo>
                  <a:pt x="32727" y="62727"/>
                </a:lnTo>
                <a:cubicBezTo>
                  <a:pt x="46283" y="62727"/>
                  <a:pt x="57272" y="73716"/>
                  <a:pt x="57272" y="87272"/>
                </a:cubicBezTo>
                <a:lnTo>
                  <a:pt x="57272" y="92727"/>
                </a:lnTo>
                <a:cubicBezTo>
                  <a:pt x="57272" y="94233"/>
                  <a:pt x="58494" y="95455"/>
                  <a:pt x="60000" y="95455"/>
                </a:cubicBezTo>
                <a:cubicBezTo>
                  <a:pt x="61505" y="95455"/>
                  <a:pt x="62727" y="94233"/>
                  <a:pt x="62727" y="92727"/>
                </a:cubicBezTo>
                <a:lnTo>
                  <a:pt x="62727" y="87272"/>
                </a:lnTo>
                <a:cubicBezTo>
                  <a:pt x="62727" y="70705"/>
                  <a:pt x="49294" y="57272"/>
                  <a:pt x="32727" y="57272"/>
                </a:cubicBezTo>
                <a:moveTo>
                  <a:pt x="32727" y="40911"/>
                </a:moveTo>
                <a:lnTo>
                  <a:pt x="27272" y="40911"/>
                </a:lnTo>
                <a:cubicBezTo>
                  <a:pt x="25766" y="40911"/>
                  <a:pt x="24544" y="42127"/>
                  <a:pt x="24544" y="43638"/>
                </a:cubicBezTo>
                <a:cubicBezTo>
                  <a:pt x="24544" y="45144"/>
                  <a:pt x="25766" y="46361"/>
                  <a:pt x="27272" y="46361"/>
                </a:cubicBezTo>
                <a:lnTo>
                  <a:pt x="32727" y="46361"/>
                </a:lnTo>
                <a:cubicBezTo>
                  <a:pt x="55322" y="46361"/>
                  <a:pt x="73638" y="64677"/>
                  <a:pt x="73638" y="87272"/>
                </a:cubicBezTo>
                <a:lnTo>
                  <a:pt x="73638" y="92727"/>
                </a:lnTo>
                <a:cubicBezTo>
                  <a:pt x="73638" y="94233"/>
                  <a:pt x="74861" y="95455"/>
                  <a:pt x="76361" y="95455"/>
                </a:cubicBezTo>
                <a:cubicBezTo>
                  <a:pt x="77866" y="95455"/>
                  <a:pt x="79088" y="94233"/>
                  <a:pt x="79088" y="92727"/>
                </a:cubicBezTo>
                <a:lnTo>
                  <a:pt x="79088" y="87272"/>
                </a:lnTo>
                <a:cubicBezTo>
                  <a:pt x="79088" y="61666"/>
                  <a:pt x="58333" y="40911"/>
                  <a:pt x="32727" y="40911"/>
                </a:cubicBezTo>
                <a:moveTo>
                  <a:pt x="35455" y="90000"/>
                </a:moveTo>
                <a:cubicBezTo>
                  <a:pt x="32444" y="90000"/>
                  <a:pt x="30000" y="87561"/>
                  <a:pt x="30000" y="84544"/>
                </a:cubicBezTo>
                <a:cubicBezTo>
                  <a:pt x="30000" y="81533"/>
                  <a:pt x="32444" y="79088"/>
                  <a:pt x="35455" y="79088"/>
                </a:cubicBezTo>
                <a:cubicBezTo>
                  <a:pt x="38466" y="79088"/>
                  <a:pt x="40911" y="81533"/>
                  <a:pt x="40911" y="84544"/>
                </a:cubicBezTo>
                <a:cubicBezTo>
                  <a:pt x="40911" y="87561"/>
                  <a:pt x="38466" y="90000"/>
                  <a:pt x="35455" y="90000"/>
                </a:cubicBezTo>
                <a:moveTo>
                  <a:pt x="35455" y="73638"/>
                </a:moveTo>
                <a:cubicBezTo>
                  <a:pt x="29427" y="73638"/>
                  <a:pt x="24544" y="78522"/>
                  <a:pt x="24544" y="84544"/>
                </a:cubicBezTo>
                <a:cubicBezTo>
                  <a:pt x="24544" y="90572"/>
                  <a:pt x="29427" y="95455"/>
                  <a:pt x="35455" y="95455"/>
                </a:cubicBezTo>
                <a:cubicBezTo>
                  <a:pt x="41477" y="95455"/>
                  <a:pt x="46361" y="90572"/>
                  <a:pt x="46361" y="84544"/>
                </a:cubicBezTo>
                <a:cubicBezTo>
                  <a:pt x="46361" y="78522"/>
                  <a:pt x="41477" y="73638"/>
                  <a:pt x="35455" y="73638"/>
                </a:cubicBezTo>
                <a:moveTo>
                  <a:pt x="32727" y="24544"/>
                </a:moveTo>
                <a:lnTo>
                  <a:pt x="27272" y="24544"/>
                </a:lnTo>
                <a:cubicBezTo>
                  <a:pt x="25766" y="24544"/>
                  <a:pt x="24544" y="25766"/>
                  <a:pt x="24544" y="27272"/>
                </a:cubicBezTo>
                <a:cubicBezTo>
                  <a:pt x="24544" y="28777"/>
                  <a:pt x="25766" y="30000"/>
                  <a:pt x="27272" y="30000"/>
                </a:cubicBezTo>
                <a:lnTo>
                  <a:pt x="32727" y="30000"/>
                </a:lnTo>
                <a:cubicBezTo>
                  <a:pt x="64361" y="30000"/>
                  <a:pt x="90000" y="55644"/>
                  <a:pt x="90000" y="87272"/>
                </a:cubicBezTo>
                <a:lnTo>
                  <a:pt x="90000" y="92727"/>
                </a:lnTo>
                <a:cubicBezTo>
                  <a:pt x="90000" y="94233"/>
                  <a:pt x="91222" y="95455"/>
                  <a:pt x="92727" y="95455"/>
                </a:cubicBezTo>
                <a:cubicBezTo>
                  <a:pt x="94233" y="95455"/>
                  <a:pt x="95455" y="94233"/>
                  <a:pt x="95455" y="92727"/>
                </a:cubicBezTo>
                <a:lnTo>
                  <a:pt x="95455" y="87272"/>
                </a:lnTo>
                <a:cubicBezTo>
                  <a:pt x="95455" y="52627"/>
                  <a:pt x="67372" y="24544"/>
                  <a:pt x="32727" y="24544"/>
                </a:cubicBezTo>
                <a:moveTo>
                  <a:pt x="114544" y="109088"/>
                </a:moveTo>
                <a:cubicBezTo>
                  <a:pt x="114544" y="112105"/>
                  <a:pt x="112100" y="114544"/>
                  <a:pt x="109088" y="114544"/>
                </a:cubicBezTo>
                <a:lnTo>
                  <a:pt x="10911" y="114544"/>
                </a:lnTo>
                <a:cubicBezTo>
                  <a:pt x="7900" y="114544"/>
                  <a:pt x="5455" y="112105"/>
                  <a:pt x="5455" y="109088"/>
                </a:cubicBezTo>
                <a:lnTo>
                  <a:pt x="5455" y="10911"/>
                </a:lnTo>
                <a:cubicBezTo>
                  <a:pt x="5455" y="7900"/>
                  <a:pt x="7900" y="5455"/>
                  <a:pt x="10911" y="5455"/>
                </a:cubicBezTo>
                <a:lnTo>
                  <a:pt x="109088" y="5455"/>
                </a:lnTo>
                <a:cubicBezTo>
                  <a:pt x="112100" y="5455"/>
                  <a:pt x="114544" y="7900"/>
                  <a:pt x="114544" y="10911"/>
                </a:cubicBezTo>
                <a:cubicBezTo>
                  <a:pt x="114544" y="10911"/>
                  <a:pt x="114544" y="109088"/>
                  <a:pt x="114544" y="109088"/>
                </a:cubicBezTo>
                <a:close/>
                <a:moveTo>
                  <a:pt x="109088" y="0"/>
                </a:moveTo>
                <a:lnTo>
                  <a:pt x="10911" y="0"/>
                </a:lnTo>
                <a:cubicBezTo>
                  <a:pt x="4883" y="0"/>
                  <a:pt x="0" y="4883"/>
                  <a:pt x="0" y="10911"/>
                </a:cubicBezTo>
                <a:lnTo>
                  <a:pt x="0" y="109088"/>
                </a:lnTo>
                <a:cubicBezTo>
                  <a:pt x="0" y="115116"/>
                  <a:pt x="4883" y="120000"/>
                  <a:pt x="10911" y="120000"/>
                </a:cubicBezTo>
                <a:lnTo>
                  <a:pt x="109088" y="120000"/>
                </a:lnTo>
                <a:cubicBezTo>
                  <a:pt x="115116" y="120000"/>
                  <a:pt x="120000" y="115116"/>
                  <a:pt x="120000" y="109088"/>
                </a:cubicBezTo>
                <a:lnTo>
                  <a:pt x="120000" y="10911"/>
                </a:lnTo>
                <a:cubicBezTo>
                  <a:pt x="120000" y="4883"/>
                  <a:pt x="115116" y="0"/>
                  <a:pt x="10908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0"/>
          <p:cNvSpPr/>
          <p:nvPr/>
        </p:nvSpPr>
        <p:spPr>
          <a:xfrm>
            <a:off x="5748840" y="3187800"/>
            <a:ext cx="522360" cy="52236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32727" y="57272"/>
                </a:moveTo>
                <a:lnTo>
                  <a:pt x="27272" y="57272"/>
                </a:lnTo>
                <a:cubicBezTo>
                  <a:pt x="25766" y="57272"/>
                  <a:pt x="24544" y="58494"/>
                  <a:pt x="24544" y="60000"/>
                </a:cubicBezTo>
                <a:cubicBezTo>
                  <a:pt x="24544" y="61505"/>
                  <a:pt x="25766" y="62727"/>
                  <a:pt x="27272" y="62727"/>
                </a:cubicBezTo>
                <a:lnTo>
                  <a:pt x="32727" y="62727"/>
                </a:lnTo>
                <a:cubicBezTo>
                  <a:pt x="46283" y="62727"/>
                  <a:pt x="57272" y="73716"/>
                  <a:pt x="57272" y="87272"/>
                </a:cubicBezTo>
                <a:lnTo>
                  <a:pt x="57272" y="92727"/>
                </a:lnTo>
                <a:cubicBezTo>
                  <a:pt x="57272" y="94233"/>
                  <a:pt x="58494" y="95455"/>
                  <a:pt x="60000" y="95455"/>
                </a:cubicBezTo>
                <a:cubicBezTo>
                  <a:pt x="61505" y="95455"/>
                  <a:pt x="62727" y="94233"/>
                  <a:pt x="62727" y="92727"/>
                </a:cubicBezTo>
                <a:lnTo>
                  <a:pt x="62727" y="87272"/>
                </a:lnTo>
                <a:cubicBezTo>
                  <a:pt x="62727" y="70705"/>
                  <a:pt x="49294" y="57272"/>
                  <a:pt x="32727" y="57272"/>
                </a:cubicBezTo>
                <a:moveTo>
                  <a:pt x="32727" y="40911"/>
                </a:moveTo>
                <a:lnTo>
                  <a:pt x="27272" y="40911"/>
                </a:lnTo>
                <a:cubicBezTo>
                  <a:pt x="25766" y="40911"/>
                  <a:pt x="24544" y="42127"/>
                  <a:pt x="24544" y="43638"/>
                </a:cubicBezTo>
                <a:cubicBezTo>
                  <a:pt x="24544" y="45144"/>
                  <a:pt x="25766" y="46361"/>
                  <a:pt x="27272" y="46361"/>
                </a:cubicBezTo>
                <a:lnTo>
                  <a:pt x="32727" y="46361"/>
                </a:lnTo>
                <a:cubicBezTo>
                  <a:pt x="55322" y="46361"/>
                  <a:pt x="73638" y="64677"/>
                  <a:pt x="73638" y="87272"/>
                </a:cubicBezTo>
                <a:lnTo>
                  <a:pt x="73638" y="92727"/>
                </a:lnTo>
                <a:cubicBezTo>
                  <a:pt x="73638" y="94233"/>
                  <a:pt x="74861" y="95455"/>
                  <a:pt x="76361" y="95455"/>
                </a:cubicBezTo>
                <a:cubicBezTo>
                  <a:pt x="77866" y="95455"/>
                  <a:pt x="79088" y="94233"/>
                  <a:pt x="79088" y="92727"/>
                </a:cubicBezTo>
                <a:lnTo>
                  <a:pt x="79088" y="87272"/>
                </a:lnTo>
                <a:cubicBezTo>
                  <a:pt x="79088" y="61666"/>
                  <a:pt x="58333" y="40911"/>
                  <a:pt x="32727" y="40911"/>
                </a:cubicBezTo>
                <a:moveTo>
                  <a:pt x="35455" y="90000"/>
                </a:moveTo>
                <a:cubicBezTo>
                  <a:pt x="32444" y="90000"/>
                  <a:pt x="30000" y="87561"/>
                  <a:pt x="30000" y="84544"/>
                </a:cubicBezTo>
                <a:cubicBezTo>
                  <a:pt x="30000" y="81533"/>
                  <a:pt x="32444" y="79088"/>
                  <a:pt x="35455" y="79088"/>
                </a:cubicBezTo>
                <a:cubicBezTo>
                  <a:pt x="38466" y="79088"/>
                  <a:pt x="40911" y="81533"/>
                  <a:pt x="40911" y="84544"/>
                </a:cubicBezTo>
                <a:cubicBezTo>
                  <a:pt x="40911" y="87561"/>
                  <a:pt x="38466" y="90000"/>
                  <a:pt x="35455" y="90000"/>
                </a:cubicBezTo>
                <a:moveTo>
                  <a:pt x="35455" y="73638"/>
                </a:moveTo>
                <a:cubicBezTo>
                  <a:pt x="29427" y="73638"/>
                  <a:pt x="24544" y="78522"/>
                  <a:pt x="24544" y="84544"/>
                </a:cubicBezTo>
                <a:cubicBezTo>
                  <a:pt x="24544" y="90572"/>
                  <a:pt x="29427" y="95455"/>
                  <a:pt x="35455" y="95455"/>
                </a:cubicBezTo>
                <a:cubicBezTo>
                  <a:pt x="41477" y="95455"/>
                  <a:pt x="46361" y="90572"/>
                  <a:pt x="46361" y="84544"/>
                </a:cubicBezTo>
                <a:cubicBezTo>
                  <a:pt x="46361" y="78522"/>
                  <a:pt x="41477" y="73638"/>
                  <a:pt x="35455" y="73638"/>
                </a:cubicBezTo>
                <a:moveTo>
                  <a:pt x="32727" y="24544"/>
                </a:moveTo>
                <a:lnTo>
                  <a:pt x="27272" y="24544"/>
                </a:lnTo>
                <a:cubicBezTo>
                  <a:pt x="25766" y="24544"/>
                  <a:pt x="24544" y="25766"/>
                  <a:pt x="24544" y="27272"/>
                </a:cubicBezTo>
                <a:cubicBezTo>
                  <a:pt x="24544" y="28777"/>
                  <a:pt x="25766" y="30000"/>
                  <a:pt x="27272" y="30000"/>
                </a:cubicBezTo>
                <a:lnTo>
                  <a:pt x="32727" y="30000"/>
                </a:lnTo>
                <a:cubicBezTo>
                  <a:pt x="64361" y="30000"/>
                  <a:pt x="90000" y="55644"/>
                  <a:pt x="90000" y="87272"/>
                </a:cubicBezTo>
                <a:lnTo>
                  <a:pt x="90000" y="92727"/>
                </a:lnTo>
                <a:cubicBezTo>
                  <a:pt x="90000" y="94233"/>
                  <a:pt x="91222" y="95455"/>
                  <a:pt x="92727" y="95455"/>
                </a:cubicBezTo>
                <a:cubicBezTo>
                  <a:pt x="94233" y="95455"/>
                  <a:pt x="95455" y="94233"/>
                  <a:pt x="95455" y="92727"/>
                </a:cubicBezTo>
                <a:lnTo>
                  <a:pt x="95455" y="87272"/>
                </a:lnTo>
                <a:cubicBezTo>
                  <a:pt x="95455" y="52627"/>
                  <a:pt x="67372" y="24544"/>
                  <a:pt x="32727" y="24544"/>
                </a:cubicBezTo>
                <a:moveTo>
                  <a:pt x="114544" y="109088"/>
                </a:moveTo>
                <a:cubicBezTo>
                  <a:pt x="114544" y="112105"/>
                  <a:pt x="112100" y="114544"/>
                  <a:pt x="109088" y="114544"/>
                </a:cubicBezTo>
                <a:lnTo>
                  <a:pt x="10911" y="114544"/>
                </a:lnTo>
                <a:cubicBezTo>
                  <a:pt x="7900" y="114544"/>
                  <a:pt x="5455" y="112105"/>
                  <a:pt x="5455" y="109088"/>
                </a:cubicBezTo>
                <a:lnTo>
                  <a:pt x="5455" y="10911"/>
                </a:lnTo>
                <a:cubicBezTo>
                  <a:pt x="5455" y="7900"/>
                  <a:pt x="7900" y="5455"/>
                  <a:pt x="10911" y="5455"/>
                </a:cubicBezTo>
                <a:lnTo>
                  <a:pt x="109088" y="5455"/>
                </a:lnTo>
                <a:cubicBezTo>
                  <a:pt x="112100" y="5455"/>
                  <a:pt x="114544" y="7900"/>
                  <a:pt x="114544" y="10911"/>
                </a:cubicBezTo>
                <a:cubicBezTo>
                  <a:pt x="114544" y="10911"/>
                  <a:pt x="114544" y="109088"/>
                  <a:pt x="114544" y="109088"/>
                </a:cubicBezTo>
                <a:close/>
                <a:moveTo>
                  <a:pt x="109088" y="0"/>
                </a:moveTo>
                <a:lnTo>
                  <a:pt x="10911" y="0"/>
                </a:lnTo>
                <a:cubicBezTo>
                  <a:pt x="4883" y="0"/>
                  <a:pt x="0" y="4883"/>
                  <a:pt x="0" y="10911"/>
                </a:cubicBezTo>
                <a:lnTo>
                  <a:pt x="0" y="109088"/>
                </a:lnTo>
                <a:cubicBezTo>
                  <a:pt x="0" y="115116"/>
                  <a:pt x="4883" y="120000"/>
                  <a:pt x="10911" y="120000"/>
                </a:cubicBezTo>
                <a:lnTo>
                  <a:pt x="109088" y="120000"/>
                </a:lnTo>
                <a:cubicBezTo>
                  <a:pt x="115116" y="120000"/>
                  <a:pt x="120000" y="115116"/>
                  <a:pt x="120000" y="109088"/>
                </a:cubicBezTo>
                <a:lnTo>
                  <a:pt x="120000" y="10911"/>
                </a:lnTo>
                <a:cubicBezTo>
                  <a:pt x="120000" y="4883"/>
                  <a:pt x="115116" y="0"/>
                  <a:pt x="10908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86" name="Group 21"/>
          <p:cNvGrpSpPr/>
          <p:nvPr/>
        </p:nvGrpSpPr>
        <p:grpSpPr>
          <a:xfrm>
            <a:off x="3960" y="2527920"/>
            <a:ext cx="2646360" cy="2615040"/>
            <a:chOff x="3960" y="2527920"/>
            <a:chExt cx="2646360" cy="2615040"/>
          </a:xfrm>
        </p:grpSpPr>
        <p:grpSp>
          <p:nvGrpSpPr>
            <p:cNvPr id="287" name="Group 22"/>
            <p:cNvGrpSpPr/>
            <p:nvPr/>
          </p:nvGrpSpPr>
          <p:grpSpPr>
            <a:xfrm>
              <a:off x="3960" y="2800080"/>
              <a:ext cx="1743840" cy="1745280"/>
              <a:chOff x="3960" y="2800080"/>
              <a:chExt cx="1743840" cy="1745280"/>
            </a:xfrm>
          </p:grpSpPr>
          <p:sp>
            <p:nvSpPr>
              <p:cNvPr id="288" name="CustomShape 23"/>
              <p:cNvSpPr/>
              <p:nvPr/>
            </p:nvSpPr>
            <p:spPr>
              <a:xfrm>
                <a:off x="3960" y="2800080"/>
                <a:ext cx="1743840" cy="174528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903">
                    <a:moveTo>
                      <a:pt x="1902" y="951"/>
                    </a:moveTo>
                    <a:lnTo>
                      <a:pt x="951" y="1903"/>
                    </a:lnTo>
                    <a:lnTo>
                      <a:pt x="0" y="951"/>
                    </a:lnTo>
                    <a:lnTo>
                      <a:pt x="951" y="0"/>
                    </a:lnTo>
                    <a:lnTo>
                      <a:pt x="1902" y="9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9" name="CustomShape 24"/>
              <p:cNvSpPr/>
              <p:nvPr/>
            </p:nvSpPr>
            <p:spPr>
              <a:xfrm>
                <a:off x="511560" y="2975040"/>
                <a:ext cx="693000" cy="658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3730" b="0" strike="noStrike" spc="-1">
                    <a:solidFill>
                      <a:srgbClr val="FFFFFF"/>
                    </a:solidFill>
                    <a:latin typeface="Tahoma"/>
                  </a:rPr>
                  <a:t>Tx</a:t>
                </a:r>
                <a:endParaRPr lang="fr-FR" sz="3730" b="0" strike="noStrike" spc="-1">
                  <a:latin typeface="Arial"/>
                </a:endParaRPr>
              </a:p>
            </p:txBody>
          </p:sp>
        </p:grpSp>
        <p:grpSp>
          <p:nvGrpSpPr>
            <p:cNvPr id="290" name="Group 25"/>
            <p:cNvGrpSpPr/>
            <p:nvPr/>
          </p:nvGrpSpPr>
          <p:grpSpPr>
            <a:xfrm>
              <a:off x="1200240" y="2527920"/>
              <a:ext cx="1113120" cy="1113120"/>
              <a:chOff x="1200240" y="2527920"/>
              <a:chExt cx="1113120" cy="1113120"/>
            </a:xfrm>
          </p:grpSpPr>
          <p:sp>
            <p:nvSpPr>
              <p:cNvPr id="291" name="CustomShape 26"/>
              <p:cNvSpPr/>
              <p:nvPr/>
            </p:nvSpPr>
            <p:spPr>
              <a:xfrm>
                <a:off x="1200240" y="2527920"/>
                <a:ext cx="1113120" cy="1113120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214">
                    <a:moveTo>
                      <a:pt x="1214" y="606"/>
                    </a:moveTo>
                    <a:lnTo>
                      <a:pt x="608" y="1214"/>
                    </a:lnTo>
                    <a:lnTo>
                      <a:pt x="0" y="606"/>
                    </a:lnTo>
                    <a:lnTo>
                      <a:pt x="608" y="0"/>
                    </a:lnTo>
                    <a:lnTo>
                      <a:pt x="1214" y="6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2" name="CustomShape 27"/>
              <p:cNvSpPr/>
              <p:nvPr/>
            </p:nvSpPr>
            <p:spPr>
              <a:xfrm>
                <a:off x="1516320" y="2606400"/>
                <a:ext cx="520920" cy="4561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2400" b="0" strike="noStrike" spc="-1">
                    <a:solidFill>
                      <a:srgbClr val="FFFFFF"/>
                    </a:solidFill>
                    <a:latin typeface="Tahoma"/>
                  </a:rPr>
                  <a:t>Rx</a:t>
                </a:r>
                <a:endParaRPr lang="fr-FR" sz="2400" b="0" strike="noStrike" spc="-1">
                  <a:latin typeface="Arial"/>
                </a:endParaRPr>
              </a:p>
            </p:txBody>
          </p:sp>
        </p:grpSp>
        <p:grpSp>
          <p:nvGrpSpPr>
            <p:cNvPr id="293" name="Group 28"/>
            <p:cNvGrpSpPr/>
            <p:nvPr/>
          </p:nvGrpSpPr>
          <p:grpSpPr>
            <a:xfrm>
              <a:off x="1769400" y="3236040"/>
              <a:ext cx="880920" cy="880200"/>
              <a:chOff x="1769400" y="3236040"/>
              <a:chExt cx="880920" cy="880200"/>
            </a:xfrm>
          </p:grpSpPr>
          <p:sp>
            <p:nvSpPr>
              <p:cNvPr id="294" name="CustomShape 29"/>
              <p:cNvSpPr/>
              <p:nvPr/>
            </p:nvSpPr>
            <p:spPr>
              <a:xfrm>
                <a:off x="1769400" y="3236040"/>
                <a:ext cx="880920" cy="88020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960">
                    <a:moveTo>
                      <a:pt x="961" y="480"/>
                    </a:moveTo>
                    <a:lnTo>
                      <a:pt x="480" y="960"/>
                    </a:lnTo>
                    <a:lnTo>
                      <a:pt x="0" y="480"/>
                    </a:lnTo>
                    <a:lnTo>
                      <a:pt x="480" y="0"/>
                    </a:lnTo>
                    <a:lnTo>
                      <a:pt x="961" y="48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5" name="CustomShape 30"/>
              <p:cNvSpPr/>
              <p:nvPr/>
            </p:nvSpPr>
            <p:spPr>
              <a:xfrm>
                <a:off x="1919520" y="3344400"/>
                <a:ext cx="609480" cy="3034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1400" b="0" strike="noStrike" spc="-1">
                    <a:solidFill>
                      <a:srgbClr val="FFFFFF"/>
                    </a:solidFill>
                    <a:latin typeface="Tahoma"/>
                  </a:rPr>
                  <a:t>Sleep</a:t>
                </a:r>
                <a:endParaRPr lang="fr-FR" sz="1400" b="0" strike="noStrike" spc="-1">
                  <a:latin typeface="Arial"/>
                </a:endParaRPr>
              </a:p>
            </p:txBody>
          </p:sp>
        </p:grpSp>
        <p:grpSp>
          <p:nvGrpSpPr>
            <p:cNvPr id="296" name="Group 31"/>
            <p:cNvGrpSpPr/>
            <p:nvPr/>
          </p:nvGrpSpPr>
          <p:grpSpPr>
            <a:xfrm>
              <a:off x="1035000" y="3711240"/>
              <a:ext cx="1432080" cy="1431720"/>
              <a:chOff x="1035000" y="3711240"/>
              <a:chExt cx="1432080" cy="1431720"/>
            </a:xfrm>
          </p:grpSpPr>
          <p:sp>
            <p:nvSpPr>
              <p:cNvPr id="297" name="CustomShape 32"/>
              <p:cNvSpPr/>
              <p:nvPr/>
            </p:nvSpPr>
            <p:spPr>
              <a:xfrm>
                <a:off x="1035000" y="3711240"/>
                <a:ext cx="1432080" cy="1431720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561">
                    <a:moveTo>
                      <a:pt x="1562" y="781"/>
                    </a:moveTo>
                    <a:lnTo>
                      <a:pt x="781" y="1561"/>
                    </a:lnTo>
                    <a:lnTo>
                      <a:pt x="0" y="781"/>
                    </a:lnTo>
                    <a:lnTo>
                      <a:pt x="781" y="0"/>
                    </a:lnTo>
                    <a:lnTo>
                      <a:pt x="1562" y="7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8" name="CustomShape 33"/>
              <p:cNvSpPr/>
              <p:nvPr/>
            </p:nvSpPr>
            <p:spPr>
              <a:xfrm>
                <a:off x="1268640" y="4068360"/>
                <a:ext cx="1001160" cy="3646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1800" b="0" strike="noStrike" spc="-1">
                    <a:solidFill>
                      <a:srgbClr val="FFFFFF"/>
                    </a:solidFill>
                    <a:latin typeface="Tahoma"/>
                  </a:rPr>
                  <a:t>Standby</a:t>
                </a:r>
                <a:endParaRPr lang="fr-FR" sz="1800" b="0" strike="noStrike" spc="-1">
                  <a:latin typeface="Arial"/>
                </a:endParaRPr>
              </a:p>
            </p:txBody>
          </p:sp>
        </p:grpSp>
        <p:sp>
          <p:nvSpPr>
            <p:cNvPr id="299" name="CustomShape 34"/>
            <p:cNvSpPr/>
            <p:nvPr/>
          </p:nvSpPr>
          <p:spPr>
            <a:xfrm>
              <a:off x="181080" y="3458520"/>
              <a:ext cx="1473480" cy="45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 b="0" strike="noStrike" spc="-1">
                  <a:solidFill>
                    <a:srgbClr val="FFFFFF"/>
                  </a:solidFill>
                  <a:latin typeface="Tahoma"/>
                </a:rPr>
                <a:t>29.60 mA</a:t>
              </a:r>
              <a:endParaRPr lang="fr-FR" sz="2400" b="0" strike="noStrike" spc="-1">
                <a:latin typeface="Arial"/>
              </a:endParaRPr>
            </a:p>
          </p:txBody>
        </p:sp>
        <p:sp>
          <p:nvSpPr>
            <p:cNvPr id="300" name="CustomShape 35"/>
            <p:cNvSpPr/>
            <p:nvPr/>
          </p:nvSpPr>
          <p:spPr>
            <a:xfrm>
              <a:off x="1214640" y="2913480"/>
              <a:ext cx="104364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600" b="0" strike="noStrike" spc="-1">
                  <a:solidFill>
                    <a:srgbClr val="FFFFFF"/>
                  </a:solidFill>
                  <a:latin typeface="Tahoma"/>
                </a:rPr>
                <a:t>29.28 mA</a:t>
              </a:r>
              <a:endParaRPr lang="fr-FR" sz="1600" b="0" strike="noStrike" spc="-1">
                <a:latin typeface="Arial"/>
              </a:endParaRPr>
            </a:p>
          </p:txBody>
        </p:sp>
        <p:sp>
          <p:nvSpPr>
            <p:cNvPr id="301" name="CustomShape 36"/>
            <p:cNvSpPr/>
            <p:nvPr/>
          </p:nvSpPr>
          <p:spPr>
            <a:xfrm>
              <a:off x="1270440" y="4369320"/>
              <a:ext cx="104364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600" b="0" strike="noStrike" spc="-1">
                  <a:solidFill>
                    <a:srgbClr val="FFFFFF"/>
                  </a:solidFill>
                  <a:latin typeface="Tahoma"/>
                </a:rPr>
                <a:t>28.90 mA</a:t>
              </a:r>
              <a:endParaRPr lang="fr-FR" sz="1600" b="0" strike="noStrike" spc="-1">
                <a:latin typeface="Arial"/>
              </a:endParaRPr>
            </a:p>
          </p:txBody>
        </p:sp>
        <p:sp>
          <p:nvSpPr>
            <p:cNvPr id="302" name="CustomShape 37"/>
            <p:cNvSpPr/>
            <p:nvPr/>
          </p:nvSpPr>
          <p:spPr>
            <a:xfrm>
              <a:off x="1836000" y="3531240"/>
              <a:ext cx="76320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600" b="0" strike="noStrike" spc="-1">
                  <a:solidFill>
                    <a:srgbClr val="FFFFFF"/>
                  </a:solidFill>
                  <a:latin typeface="Tahoma"/>
                </a:rPr>
                <a:t>0.8 uA</a:t>
              </a:r>
              <a:endParaRPr lang="fr-FR" sz="1600" b="0" strike="noStrike" spc="-1">
                <a:latin typeface="Arial"/>
              </a:endParaRPr>
            </a:p>
          </p:txBody>
        </p:sp>
      </p:grpSp>
      <p:grpSp>
        <p:nvGrpSpPr>
          <p:cNvPr id="303" name="Group 38"/>
          <p:cNvGrpSpPr/>
          <p:nvPr/>
        </p:nvGrpSpPr>
        <p:grpSpPr>
          <a:xfrm>
            <a:off x="1334520" y="324720"/>
            <a:ext cx="2646360" cy="2615040"/>
            <a:chOff x="1334520" y="324720"/>
            <a:chExt cx="2646360" cy="2615040"/>
          </a:xfrm>
        </p:grpSpPr>
        <p:grpSp>
          <p:nvGrpSpPr>
            <p:cNvPr id="304" name="Group 39"/>
            <p:cNvGrpSpPr/>
            <p:nvPr/>
          </p:nvGrpSpPr>
          <p:grpSpPr>
            <a:xfrm>
              <a:off x="1334520" y="596880"/>
              <a:ext cx="1743840" cy="1745280"/>
              <a:chOff x="1334520" y="596880"/>
              <a:chExt cx="1743840" cy="1745280"/>
            </a:xfrm>
          </p:grpSpPr>
          <p:sp>
            <p:nvSpPr>
              <p:cNvPr id="305" name="CustomShape 40"/>
              <p:cNvSpPr/>
              <p:nvPr/>
            </p:nvSpPr>
            <p:spPr>
              <a:xfrm>
                <a:off x="1334520" y="596880"/>
                <a:ext cx="1743840" cy="174528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903">
                    <a:moveTo>
                      <a:pt x="1902" y="951"/>
                    </a:moveTo>
                    <a:lnTo>
                      <a:pt x="951" y="1903"/>
                    </a:lnTo>
                    <a:lnTo>
                      <a:pt x="0" y="951"/>
                    </a:lnTo>
                    <a:lnTo>
                      <a:pt x="951" y="0"/>
                    </a:lnTo>
                    <a:lnTo>
                      <a:pt x="1902" y="9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6" name="CustomShape 41"/>
              <p:cNvSpPr/>
              <p:nvPr/>
            </p:nvSpPr>
            <p:spPr>
              <a:xfrm>
                <a:off x="1841760" y="771840"/>
                <a:ext cx="693000" cy="658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3730" b="0" strike="noStrike" spc="-1">
                    <a:solidFill>
                      <a:srgbClr val="FFFFFF"/>
                    </a:solidFill>
                    <a:latin typeface="Tahoma"/>
                  </a:rPr>
                  <a:t>Tx</a:t>
                </a:r>
                <a:endParaRPr lang="fr-FR" sz="3730" b="0" strike="noStrike" spc="-1">
                  <a:latin typeface="Arial"/>
                </a:endParaRPr>
              </a:p>
            </p:txBody>
          </p:sp>
        </p:grpSp>
        <p:grpSp>
          <p:nvGrpSpPr>
            <p:cNvPr id="307" name="Group 42"/>
            <p:cNvGrpSpPr/>
            <p:nvPr/>
          </p:nvGrpSpPr>
          <p:grpSpPr>
            <a:xfrm>
              <a:off x="2530440" y="324720"/>
              <a:ext cx="1113120" cy="1113120"/>
              <a:chOff x="2530440" y="324720"/>
              <a:chExt cx="1113120" cy="1113120"/>
            </a:xfrm>
          </p:grpSpPr>
          <p:sp>
            <p:nvSpPr>
              <p:cNvPr id="308" name="CustomShape 43"/>
              <p:cNvSpPr/>
              <p:nvPr/>
            </p:nvSpPr>
            <p:spPr>
              <a:xfrm>
                <a:off x="2530440" y="324720"/>
                <a:ext cx="1113120" cy="1113120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214">
                    <a:moveTo>
                      <a:pt x="1214" y="606"/>
                    </a:moveTo>
                    <a:lnTo>
                      <a:pt x="608" y="1214"/>
                    </a:lnTo>
                    <a:lnTo>
                      <a:pt x="0" y="606"/>
                    </a:lnTo>
                    <a:lnTo>
                      <a:pt x="608" y="0"/>
                    </a:lnTo>
                    <a:lnTo>
                      <a:pt x="1214" y="6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9" name="CustomShape 44"/>
              <p:cNvSpPr/>
              <p:nvPr/>
            </p:nvSpPr>
            <p:spPr>
              <a:xfrm>
                <a:off x="2846880" y="403200"/>
                <a:ext cx="520920" cy="4561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2400" b="0" strike="noStrike" spc="-1">
                    <a:solidFill>
                      <a:srgbClr val="FFFFFF"/>
                    </a:solidFill>
                    <a:latin typeface="Tahoma"/>
                  </a:rPr>
                  <a:t>Rx</a:t>
                </a:r>
                <a:endParaRPr lang="fr-FR" sz="2400" b="0" strike="noStrike" spc="-1">
                  <a:latin typeface="Arial"/>
                </a:endParaRPr>
              </a:p>
            </p:txBody>
          </p:sp>
        </p:grpSp>
        <p:grpSp>
          <p:nvGrpSpPr>
            <p:cNvPr id="310" name="Group 45"/>
            <p:cNvGrpSpPr/>
            <p:nvPr/>
          </p:nvGrpSpPr>
          <p:grpSpPr>
            <a:xfrm>
              <a:off x="3099960" y="1032840"/>
              <a:ext cx="880920" cy="880200"/>
              <a:chOff x="3099960" y="1032840"/>
              <a:chExt cx="880920" cy="880200"/>
            </a:xfrm>
          </p:grpSpPr>
          <p:sp>
            <p:nvSpPr>
              <p:cNvPr id="311" name="CustomShape 46"/>
              <p:cNvSpPr/>
              <p:nvPr/>
            </p:nvSpPr>
            <p:spPr>
              <a:xfrm>
                <a:off x="3099960" y="1032840"/>
                <a:ext cx="880920" cy="88020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960">
                    <a:moveTo>
                      <a:pt x="961" y="480"/>
                    </a:moveTo>
                    <a:lnTo>
                      <a:pt x="480" y="960"/>
                    </a:lnTo>
                    <a:lnTo>
                      <a:pt x="0" y="480"/>
                    </a:lnTo>
                    <a:lnTo>
                      <a:pt x="480" y="0"/>
                    </a:lnTo>
                    <a:lnTo>
                      <a:pt x="961" y="48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2" name="CustomShape 47"/>
              <p:cNvSpPr/>
              <p:nvPr/>
            </p:nvSpPr>
            <p:spPr>
              <a:xfrm>
                <a:off x="3250080" y="1141200"/>
                <a:ext cx="609480" cy="3034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1400" b="0" strike="noStrike" spc="-1">
                    <a:solidFill>
                      <a:srgbClr val="FFFFFF"/>
                    </a:solidFill>
                    <a:latin typeface="Tahoma"/>
                  </a:rPr>
                  <a:t>Sleep</a:t>
                </a:r>
                <a:endParaRPr lang="fr-FR" sz="1400" b="0" strike="noStrike" spc="-1">
                  <a:latin typeface="Arial"/>
                </a:endParaRPr>
              </a:p>
            </p:txBody>
          </p:sp>
        </p:grpSp>
        <p:grpSp>
          <p:nvGrpSpPr>
            <p:cNvPr id="313" name="Group 48"/>
            <p:cNvGrpSpPr/>
            <p:nvPr/>
          </p:nvGrpSpPr>
          <p:grpSpPr>
            <a:xfrm>
              <a:off x="2365560" y="1508040"/>
              <a:ext cx="1432080" cy="1431720"/>
              <a:chOff x="2365560" y="1508040"/>
              <a:chExt cx="1432080" cy="1431720"/>
            </a:xfrm>
          </p:grpSpPr>
          <p:sp>
            <p:nvSpPr>
              <p:cNvPr id="314" name="CustomShape 49"/>
              <p:cNvSpPr/>
              <p:nvPr/>
            </p:nvSpPr>
            <p:spPr>
              <a:xfrm>
                <a:off x="2365560" y="1508040"/>
                <a:ext cx="1432080" cy="1431720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561">
                    <a:moveTo>
                      <a:pt x="1562" y="781"/>
                    </a:moveTo>
                    <a:lnTo>
                      <a:pt x="781" y="1561"/>
                    </a:lnTo>
                    <a:lnTo>
                      <a:pt x="0" y="781"/>
                    </a:lnTo>
                    <a:lnTo>
                      <a:pt x="781" y="0"/>
                    </a:lnTo>
                    <a:lnTo>
                      <a:pt x="1562" y="7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5" name="CustomShape 50"/>
              <p:cNvSpPr/>
              <p:nvPr/>
            </p:nvSpPr>
            <p:spPr>
              <a:xfrm>
                <a:off x="2598840" y="1865160"/>
                <a:ext cx="1001160" cy="3646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1800" b="0" strike="noStrike" spc="-1">
                    <a:solidFill>
                      <a:srgbClr val="FFFFFF"/>
                    </a:solidFill>
                    <a:latin typeface="Tahoma"/>
                  </a:rPr>
                  <a:t>Standby</a:t>
                </a:r>
                <a:endParaRPr lang="fr-FR" sz="1800" b="0" strike="noStrike" spc="-1">
                  <a:latin typeface="Arial"/>
                </a:endParaRPr>
              </a:p>
            </p:txBody>
          </p:sp>
        </p:grpSp>
        <p:sp>
          <p:nvSpPr>
            <p:cNvPr id="316" name="CustomShape 51"/>
            <p:cNvSpPr/>
            <p:nvPr/>
          </p:nvSpPr>
          <p:spPr>
            <a:xfrm>
              <a:off x="1510200" y="1255320"/>
              <a:ext cx="1307160" cy="45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 b="0" strike="noStrike" spc="-1">
                  <a:solidFill>
                    <a:srgbClr val="FFFFFF"/>
                  </a:solidFill>
                  <a:latin typeface="Tahoma"/>
                </a:rPr>
                <a:t>85.5 mA</a:t>
              </a:r>
              <a:endParaRPr lang="fr-FR" sz="2400" b="0" strike="noStrike" spc="-1">
                <a:latin typeface="Arial"/>
              </a:endParaRPr>
            </a:p>
          </p:txBody>
        </p:sp>
        <p:sp>
          <p:nvSpPr>
            <p:cNvPr id="317" name="CustomShape 52"/>
            <p:cNvSpPr/>
            <p:nvPr/>
          </p:nvSpPr>
          <p:spPr>
            <a:xfrm>
              <a:off x="2545200" y="709920"/>
              <a:ext cx="104364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600" b="0" strike="noStrike" spc="-1">
                  <a:solidFill>
                    <a:srgbClr val="FFFFFF"/>
                  </a:solidFill>
                  <a:latin typeface="Tahoma"/>
                </a:rPr>
                <a:t>12.46 mA</a:t>
              </a:r>
              <a:endParaRPr lang="fr-FR" sz="1600" b="0" strike="noStrike" spc="-1">
                <a:latin typeface="Arial"/>
              </a:endParaRPr>
            </a:p>
          </p:txBody>
        </p:sp>
        <p:sp>
          <p:nvSpPr>
            <p:cNvPr id="318" name="CustomShape 53"/>
            <p:cNvSpPr/>
            <p:nvPr/>
          </p:nvSpPr>
          <p:spPr>
            <a:xfrm>
              <a:off x="2598120" y="2166120"/>
              <a:ext cx="93240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600" b="0" strike="noStrike" spc="-1">
                  <a:solidFill>
                    <a:srgbClr val="FFFFFF"/>
                  </a:solidFill>
                  <a:latin typeface="Tahoma"/>
                </a:rPr>
                <a:t>1.72 mA</a:t>
              </a:r>
              <a:endParaRPr lang="fr-FR" sz="1600" b="0" strike="noStrike" spc="-1">
                <a:latin typeface="Arial"/>
              </a:endParaRPr>
            </a:p>
          </p:txBody>
        </p:sp>
        <p:sp>
          <p:nvSpPr>
            <p:cNvPr id="319" name="CustomShape 54"/>
            <p:cNvSpPr/>
            <p:nvPr/>
          </p:nvSpPr>
          <p:spPr>
            <a:xfrm>
              <a:off x="3164040" y="1328040"/>
              <a:ext cx="76320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600" b="0" strike="noStrike" spc="-1">
                  <a:solidFill>
                    <a:srgbClr val="FFFFFF"/>
                  </a:solidFill>
                  <a:latin typeface="Tahoma"/>
                </a:rPr>
                <a:t>0.7 uA</a:t>
              </a:r>
              <a:endParaRPr lang="fr-FR" sz="1600" b="0" strike="noStrike" spc="-1">
                <a:latin typeface="Arial"/>
              </a:endParaRPr>
            </a:p>
          </p:txBody>
        </p:sp>
      </p:grpSp>
      <p:grpSp>
        <p:nvGrpSpPr>
          <p:cNvPr id="320" name="Group 55"/>
          <p:cNvGrpSpPr/>
          <p:nvPr/>
        </p:nvGrpSpPr>
        <p:grpSpPr>
          <a:xfrm>
            <a:off x="8864640" y="1638000"/>
            <a:ext cx="2646360" cy="2615040"/>
            <a:chOff x="8864640" y="1638000"/>
            <a:chExt cx="2646360" cy="2615040"/>
          </a:xfrm>
        </p:grpSpPr>
        <p:grpSp>
          <p:nvGrpSpPr>
            <p:cNvPr id="321" name="Group 56"/>
            <p:cNvGrpSpPr/>
            <p:nvPr/>
          </p:nvGrpSpPr>
          <p:grpSpPr>
            <a:xfrm>
              <a:off x="8864640" y="1910160"/>
              <a:ext cx="1743840" cy="1745280"/>
              <a:chOff x="8864640" y="1910160"/>
              <a:chExt cx="1743840" cy="1745280"/>
            </a:xfrm>
          </p:grpSpPr>
          <p:sp>
            <p:nvSpPr>
              <p:cNvPr id="322" name="CustomShape 57"/>
              <p:cNvSpPr/>
              <p:nvPr/>
            </p:nvSpPr>
            <p:spPr>
              <a:xfrm>
                <a:off x="8864640" y="1910160"/>
                <a:ext cx="1743840" cy="174528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903">
                    <a:moveTo>
                      <a:pt x="1902" y="951"/>
                    </a:moveTo>
                    <a:lnTo>
                      <a:pt x="951" y="1903"/>
                    </a:lnTo>
                    <a:lnTo>
                      <a:pt x="0" y="951"/>
                    </a:lnTo>
                    <a:lnTo>
                      <a:pt x="951" y="0"/>
                    </a:lnTo>
                    <a:lnTo>
                      <a:pt x="1902" y="9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3" name="CustomShape 58"/>
              <p:cNvSpPr/>
              <p:nvPr/>
            </p:nvSpPr>
            <p:spPr>
              <a:xfrm>
                <a:off x="9372240" y="2085120"/>
                <a:ext cx="693000" cy="658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3730" b="0" strike="noStrike" spc="-1">
                    <a:solidFill>
                      <a:srgbClr val="FFFFFF"/>
                    </a:solidFill>
                    <a:latin typeface="Tahoma"/>
                  </a:rPr>
                  <a:t>Tx</a:t>
                </a:r>
                <a:endParaRPr lang="fr-FR" sz="3730" b="0" strike="noStrike" spc="-1">
                  <a:latin typeface="Arial"/>
                </a:endParaRPr>
              </a:p>
            </p:txBody>
          </p:sp>
        </p:grpSp>
        <p:grpSp>
          <p:nvGrpSpPr>
            <p:cNvPr id="324" name="Group 59"/>
            <p:cNvGrpSpPr/>
            <p:nvPr/>
          </p:nvGrpSpPr>
          <p:grpSpPr>
            <a:xfrm>
              <a:off x="10060920" y="1638000"/>
              <a:ext cx="1113120" cy="1113120"/>
              <a:chOff x="10060920" y="1638000"/>
              <a:chExt cx="1113120" cy="1113120"/>
            </a:xfrm>
          </p:grpSpPr>
          <p:sp>
            <p:nvSpPr>
              <p:cNvPr id="325" name="CustomShape 60"/>
              <p:cNvSpPr/>
              <p:nvPr/>
            </p:nvSpPr>
            <p:spPr>
              <a:xfrm>
                <a:off x="10060920" y="1638000"/>
                <a:ext cx="1113120" cy="1113120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214">
                    <a:moveTo>
                      <a:pt x="1214" y="606"/>
                    </a:moveTo>
                    <a:lnTo>
                      <a:pt x="608" y="1214"/>
                    </a:lnTo>
                    <a:lnTo>
                      <a:pt x="0" y="606"/>
                    </a:lnTo>
                    <a:lnTo>
                      <a:pt x="608" y="0"/>
                    </a:lnTo>
                    <a:lnTo>
                      <a:pt x="1214" y="60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6" name="CustomShape 61"/>
              <p:cNvSpPr/>
              <p:nvPr/>
            </p:nvSpPr>
            <p:spPr>
              <a:xfrm>
                <a:off x="10377000" y="1716480"/>
                <a:ext cx="520920" cy="4561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2400" b="0" strike="noStrike" spc="-1">
                    <a:solidFill>
                      <a:srgbClr val="FFFFFF"/>
                    </a:solidFill>
                    <a:latin typeface="Tahoma"/>
                  </a:rPr>
                  <a:t>Rx</a:t>
                </a:r>
                <a:endParaRPr lang="fr-FR" sz="2400" b="0" strike="noStrike" spc="-1">
                  <a:latin typeface="Arial"/>
                </a:endParaRPr>
              </a:p>
            </p:txBody>
          </p:sp>
        </p:grpSp>
        <p:grpSp>
          <p:nvGrpSpPr>
            <p:cNvPr id="327" name="Group 62"/>
            <p:cNvGrpSpPr/>
            <p:nvPr/>
          </p:nvGrpSpPr>
          <p:grpSpPr>
            <a:xfrm>
              <a:off x="10630080" y="2346120"/>
              <a:ext cx="880920" cy="880200"/>
              <a:chOff x="10630080" y="2346120"/>
              <a:chExt cx="880920" cy="880200"/>
            </a:xfrm>
          </p:grpSpPr>
          <p:sp>
            <p:nvSpPr>
              <p:cNvPr id="328" name="CustomShape 63"/>
              <p:cNvSpPr/>
              <p:nvPr/>
            </p:nvSpPr>
            <p:spPr>
              <a:xfrm>
                <a:off x="10630080" y="2346120"/>
                <a:ext cx="880920" cy="88020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960">
                    <a:moveTo>
                      <a:pt x="961" y="480"/>
                    </a:moveTo>
                    <a:lnTo>
                      <a:pt x="480" y="960"/>
                    </a:lnTo>
                    <a:lnTo>
                      <a:pt x="0" y="480"/>
                    </a:lnTo>
                    <a:lnTo>
                      <a:pt x="480" y="0"/>
                    </a:lnTo>
                    <a:lnTo>
                      <a:pt x="961" y="48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9" name="CustomShape 64"/>
              <p:cNvSpPr/>
              <p:nvPr/>
            </p:nvSpPr>
            <p:spPr>
              <a:xfrm>
                <a:off x="10780200" y="2454480"/>
                <a:ext cx="609480" cy="3034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1400" b="0" strike="noStrike" spc="-1">
                    <a:solidFill>
                      <a:srgbClr val="FFFFFF"/>
                    </a:solidFill>
                    <a:latin typeface="Tahoma"/>
                  </a:rPr>
                  <a:t>Sleep</a:t>
                </a:r>
                <a:endParaRPr lang="fr-FR" sz="1400" b="0" strike="noStrike" spc="-1">
                  <a:latin typeface="Arial"/>
                </a:endParaRPr>
              </a:p>
            </p:txBody>
          </p:sp>
        </p:grpSp>
        <p:grpSp>
          <p:nvGrpSpPr>
            <p:cNvPr id="330" name="Group 65"/>
            <p:cNvGrpSpPr/>
            <p:nvPr/>
          </p:nvGrpSpPr>
          <p:grpSpPr>
            <a:xfrm>
              <a:off x="9895680" y="2821320"/>
              <a:ext cx="1432080" cy="1431720"/>
              <a:chOff x="9895680" y="2821320"/>
              <a:chExt cx="1432080" cy="1431720"/>
            </a:xfrm>
          </p:grpSpPr>
          <p:sp>
            <p:nvSpPr>
              <p:cNvPr id="331" name="CustomShape 66"/>
              <p:cNvSpPr/>
              <p:nvPr/>
            </p:nvSpPr>
            <p:spPr>
              <a:xfrm>
                <a:off x="9895680" y="2821320"/>
                <a:ext cx="1432080" cy="1431720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561">
                    <a:moveTo>
                      <a:pt x="1562" y="781"/>
                    </a:moveTo>
                    <a:lnTo>
                      <a:pt x="781" y="1561"/>
                    </a:lnTo>
                    <a:lnTo>
                      <a:pt x="0" y="781"/>
                    </a:lnTo>
                    <a:lnTo>
                      <a:pt x="781" y="0"/>
                    </a:lnTo>
                    <a:lnTo>
                      <a:pt x="1562" y="78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2" name="CustomShape 67"/>
              <p:cNvSpPr/>
              <p:nvPr/>
            </p:nvSpPr>
            <p:spPr>
              <a:xfrm>
                <a:off x="10129320" y="3178440"/>
                <a:ext cx="1001160" cy="3646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1800" b="0" strike="noStrike" spc="-1">
                    <a:solidFill>
                      <a:srgbClr val="FFFFFF"/>
                    </a:solidFill>
                    <a:latin typeface="Tahoma"/>
                  </a:rPr>
                  <a:t>Standby</a:t>
                </a:r>
                <a:endParaRPr lang="fr-FR" sz="1800" b="0" strike="noStrike" spc="-1">
                  <a:latin typeface="Arial"/>
                </a:endParaRPr>
              </a:p>
            </p:txBody>
          </p:sp>
        </p:grpSp>
        <p:sp>
          <p:nvSpPr>
            <p:cNvPr id="333" name="CustomShape 68"/>
            <p:cNvSpPr/>
            <p:nvPr/>
          </p:nvSpPr>
          <p:spPr>
            <a:xfrm>
              <a:off x="9041760" y="2568600"/>
              <a:ext cx="1473480" cy="4561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 b="0" strike="noStrike" spc="-1">
                  <a:solidFill>
                    <a:srgbClr val="FFFFFF"/>
                  </a:solidFill>
                  <a:latin typeface="Tahoma"/>
                </a:rPr>
                <a:t>152.3 mA</a:t>
              </a:r>
              <a:endParaRPr lang="fr-FR" sz="2400" b="0" strike="noStrike" spc="-1">
                <a:latin typeface="Arial"/>
              </a:endParaRPr>
            </a:p>
          </p:txBody>
        </p:sp>
        <p:sp>
          <p:nvSpPr>
            <p:cNvPr id="334" name="CustomShape 69"/>
            <p:cNvSpPr/>
            <p:nvPr/>
          </p:nvSpPr>
          <p:spPr>
            <a:xfrm>
              <a:off x="10134720" y="2033280"/>
              <a:ext cx="104364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600" b="0" strike="noStrike" spc="-1">
                  <a:solidFill>
                    <a:srgbClr val="FFFFFF"/>
                  </a:solidFill>
                  <a:latin typeface="Tahoma"/>
                </a:rPr>
                <a:t>86.63 mA</a:t>
              </a:r>
              <a:endParaRPr lang="fr-FR" sz="1600" b="0" strike="noStrike" spc="-1">
                <a:latin typeface="Arial"/>
              </a:endParaRPr>
            </a:p>
          </p:txBody>
        </p:sp>
        <p:sp>
          <p:nvSpPr>
            <p:cNvPr id="335" name="CustomShape 70"/>
            <p:cNvSpPr/>
            <p:nvPr/>
          </p:nvSpPr>
          <p:spPr>
            <a:xfrm>
              <a:off x="10163880" y="3491640"/>
              <a:ext cx="93240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600" b="0" strike="noStrike" spc="-1">
                  <a:solidFill>
                    <a:srgbClr val="FFFFFF"/>
                  </a:solidFill>
                  <a:latin typeface="Tahoma"/>
                </a:rPr>
                <a:t>20.6 mA</a:t>
              </a:r>
              <a:endParaRPr lang="fr-FR" sz="1600" b="0" strike="noStrike" spc="-1">
                <a:latin typeface="Arial"/>
              </a:endParaRPr>
            </a:p>
          </p:txBody>
        </p:sp>
        <p:sp>
          <p:nvSpPr>
            <p:cNvPr id="336" name="CustomShape 71"/>
            <p:cNvSpPr/>
            <p:nvPr/>
          </p:nvSpPr>
          <p:spPr>
            <a:xfrm>
              <a:off x="10607400" y="2641320"/>
              <a:ext cx="87444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600" b="0" strike="noStrike" spc="-1">
                  <a:solidFill>
                    <a:srgbClr val="FFFFFF"/>
                  </a:solidFill>
                  <a:latin typeface="Tahoma"/>
                </a:rPr>
                <a:t>10 .5uA</a:t>
              </a:r>
              <a:endParaRPr lang="fr-FR" sz="1600" b="0" strike="noStrike" spc="-1"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6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6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4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5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7" presetClass="entr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5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6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Picture 4" descr="Close-up of a truck wheels&#10;&#10;Description automatically generated with low confidence"/>
          <p:cNvPicPr/>
          <p:nvPr/>
        </p:nvPicPr>
        <p:blipFill>
          <a:blip r:embed="rId2"/>
          <a:srcRect l="13689" r="25186"/>
          <a:stretch/>
        </p:blipFill>
        <p:spPr>
          <a:xfrm>
            <a:off x="5220720" y="2630520"/>
            <a:ext cx="3859560" cy="3457080"/>
          </a:xfrm>
          <a:prstGeom prst="rect">
            <a:avLst/>
          </a:prstGeom>
          <a:ln>
            <a:noFill/>
          </a:ln>
        </p:spPr>
      </p:pic>
      <p:pic>
        <p:nvPicPr>
          <p:cNvPr id="338" name="Picture 5" descr="A picture containing outdoor, plane, sky, transport&#10;&#10;Description automatically generated"/>
          <p:cNvPicPr/>
          <p:nvPr/>
        </p:nvPicPr>
        <p:blipFill>
          <a:blip r:embed="rId3"/>
          <a:srcRect l="14580" r="23089" b="-4"/>
          <a:stretch/>
        </p:blipFill>
        <p:spPr>
          <a:xfrm>
            <a:off x="646920" y="2773800"/>
            <a:ext cx="3859560" cy="3436920"/>
          </a:xfrm>
          <a:prstGeom prst="rect">
            <a:avLst/>
          </a:prstGeom>
          <a:ln>
            <a:noFill/>
          </a:ln>
        </p:spPr>
      </p:pic>
      <p:sp>
        <p:nvSpPr>
          <p:cNvPr id="339" name="CustomShape 1"/>
          <p:cNvSpPr/>
          <p:nvPr/>
        </p:nvSpPr>
        <p:spPr>
          <a:xfrm>
            <a:off x="1800" y="74160"/>
            <a:ext cx="10437120" cy="699840"/>
          </a:xfrm>
          <a:prstGeom prst="homePlate">
            <a:avLst>
              <a:gd name="adj" fmla="val 50000"/>
            </a:avLst>
          </a:prstGeom>
          <a:solidFill>
            <a:srgbClr val="2F29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0" name="TextShape 2"/>
          <p:cNvSpPr txBox="1"/>
          <p:nvPr/>
        </p:nvSpPr>
        <p:spPr>
          <a:xfrm>
            <a:off x="252720" y="129960"/>
            <a:ext cx="10186200" cy="78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FFFFFF"/>
                </a:solidFill>
                <a:latin typeface="Tahoma"/>
              </a:rPr>
              <a:t>Fatigue Caroussel available in Universite Gustave Eiffel</a:t>
            </a:r>
            <a:endParaRPr lang="fr-FR" sz="2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341" name="TextShape 3"/>
          <p:cNvSpPr txBox="1"/>
          <p:nvPr/>
        </p:nvSpPr>
        <p:spPr>
          <a:xfrm>
            <a:off x="528840" y="1234080"/>
            <a:ext cx="4095720" cy="4762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2F2A85"/>
                </a:solidFill>
                <a:latin typeface="Tahoma"/>
              </a:rPr>
              <a:t>Fatigue Caroussel in Nantes : Accelerated pavement testing facility to test new pavement materials, or instrumentation for pavement. </a:t>
            </a:r>
          </a:p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342" name="TextShape 4"/>
          <p:cNvSpPr txBox="1"/>
          <p:nvPr/>
        </p:nvSpPr>
        <p:spPr>
          <a:xfrm>
            <a:off x="5191920" y="1324800"/>
            <a:ext cx="4095720" cy="4762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2F2A85"/>
                </a:solidFill>
                <a:latin typeface="Tahoma"/>
              </a:rPr>
              <a:t>Finite Element modeling performed in ABAQUS for the Fatigue Caroussel Pavement.</a:t>
            </a:r>
          </a:p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2F2A85"/>
              </a:solidFill>
              <a:latin typeface="Tahoma"/>
            </a:endParaRPr>
          </a:p>
        </p:txBody>
      </p:sp>
      <p:pic>
        <p:nvPicPr>
          <p:cNvPr id="343" name="Image 39" descr="A screenshot of a computer&#10;&#10;Description automatically generated"/>
          <p:cNvPicPr/>
          <p:nvPr/>
        </p:nvPicPr>
        <p:blipFill>
          <a:blip r:embed="rId4"/>
          <a:stretch/>
        </p:blipFill>
        <p:spPr>
          <a:xfrm>
            <a:off x="9049680" y="3048120"/>
            <a:ext cx="2570040" cy="2485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Shape 1"/>
          <p:cNvSpPr txBox="1"/>
          <p:nvPr/>
        </p:nvSpPr>
        <p:spPr>
          <a:xfrm>
            <a:off x="654480" y="284760"/>
            <a:ext cx="10042920" cy="78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3200" b="1" strike="noStrike" spc="-1">
                <a:solidFill>
                  <a:srgbClr val="2F2A85"/>
                </a:solidFill>
                <a:latin typeface="Tahoma"/>
              </a:rPr>
              <a:t>FEM model for the Fatigue Caroussel Pavement</a:t>
            </a:r>
            <a:endParaRPr lang="fr-FR" sz="3200" b="0" strike="noStrike" spc="-1">
              <a:solidFill>
                <a:srgbClr val="2F2A85"/>
              </a:solidFill>
              <a:latin typeface="Tahoma"/>
            </a:endParaRPr>
          </a:p>
        </p:txBody>
      </p:sp>
      <p:pic>
        <p:nvPicPr>
          <p:cNvPr id="345" name="Picture 4" descr="A red and blue block with yellow dots&#10;&#10;Description automatically generated"/>
          <p:cNvPicPr/>
          <p:nvPr/>
        </p:nvPicPr>
        <p:blipFill>
          <a:blip r:embed="rId2"/>
          <a:srcRect l="12483" t="3110" r="7249"/>
          <a:stretch/>
        </p:blipFill>
        <p:spPr>
          <a:xfrm>
            <a:off x="990720" y="1066680"/>
            <a:ext cx="3027240" cy="2801520"/>
          </a:xfrm>
          <a:prstGeom prst="rect">
            <a:avLst/>
          </a:prstGeom>
          <a:ln>
            <a:noFill/>
          </a:ln>
        </p:spPr>
      </p:pic>
      <p:pic>
        <p:nvPicPr>
          <p:cNvPr id="346" name="Picture 5" descr="A screen shot of a computer&#10;&#10;Description automatically generated"/>
          <p:cNvPicPr/>
          <p:nvPr/>
        </p:nvPicPr>
        <p:blipFill>
          <a:blip r:embed="rId3"/>
          <a:stretch/>
        </p:blipFill>
        <p:spPr>
          <a:xfrm>
            <a:off x="4102560" y="1134360"/>
            <a:ext cx="3986640" cy="2733840"/>
          </a:xfrm>
          <a:prstGeom prst="rect">
            <a:avLst/>
          </a:prstGeom>
          <a:ln>
            <a:noFill/>
          </a:ln>
        </p:spPr>
      </p:pic>
      <p:sp>
        <p:nvSpPr>
          <p:cNvPr id="347" name="CustomShape 2"/>
          <p:cNvSpPr/>
          <p:nvPr/>
        </p:nvSpPr>
        <p:spPr>
          <a:xfrm>
            <a:off x="1034640" y="3886200"/>
            <a:ext cx="936792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rgbClr val="2F2A85"/>
                </a:solidFill>
                <a:latin typeface="Tahoma"/>
              </a:rPr>
              <a:t>Fatigue Caroussel pavement comprised of 4 different layers : modeled in ABAQUS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rgbClr val="2F2A85"/>
                </a:solidFill>
                <a:latin typeface="Tahoma"/>
              </a:rPr>
              <a:t>FEM for dynamic simulation.</a:t>
            </a:r>
            <a:endParaRPr lang="fr-FR" sz="2000" b="0" strike="noStrike" spc="-1">
              <a:latin typeface="Arial"/>
            </a:endParaRPr>
          </a:p>
        </p:txBody>
      </p:sp>
      <p:graphicFrame>
        <p:nvGraphicFramePr>
          <p:cNvPr id="348" name="Table 3"/>
          <p:cNvGraphicFramePr/>
          <p:nvPr/>
        </p:nvGraphicFramePr>
        <p:xfrm>
          <a:off x="392760" y="4678920"/>
          <a:ext cx="10286640" cy="2123160"/>
        </p:xfrm>
        <a:graphic>
          <a:graphicData uri="http://schemas.openxmlformats.org/drawingml/2006/table">
            <a:tbl>
              <a:tblPr/>
              <a:tblGrid>
                <a:gridCol w="208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9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6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0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Layer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EAF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Young’s Modulus E(MPa)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EAF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Poisson’s ratio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EAF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Density (kg/m3)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EAF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Thickness(mm)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EAF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Pavement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1EAF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2F2A85"/>
                          </a:solidFill>
                          <a:latin typeface="Calibri"/>
                          <a:ea typeface="Calibri"/>
                        </a:rPr>
                        <a:t>31,468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E3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2F2A85"/>
                          </a:solidFill>
                          <a:latin typeface="Calibri"/>
                          <a:ea typeface="Calibri"/>
                        </a:rPr>
                        <a:t>0.35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E3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2F2A85"/>
                          </a:solidFill>
                          <a:latin typeface="Calibri"/>
                          <a:ea typeface="Calibri"/>
                        </a:rPr>
                        <a:t>2400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E3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2F2A85"/>
                          </a:solidFill>
                          <a:latin typeface="Calibri"/>
                          <a:ea typeface="Calibri"/>
                        </a:rPr>
                        <a:t>50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E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Base Course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1EAF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2F2A85"/>
                          </a:solidFill>
                          <a:latin typeface="Calibri"/>
                          <a:ea typeface="Calibri"/>
                        </a:rPr>
                        <a:t>37,554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F1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2F2A85"/>
                          </a:solidFill>
                          <a:latin typeface="Calibri"/>
                          <a:ea typeface="Calibri"/>
                        </a:rPr>
                        <a:t>0.35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F1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2F2A85"/>
                          </a:solidFill>
                          <a:latin typeface="Calibri"/>
                          <a:ea typeface="Calibri"/>
                        </a:rPr>
                        <a:t>2400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F1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2F2A85"/>
                          </a:solidFill>
                          <a:latin typeface="Calibri"/>
                          <a:ea typeface="Calibri"/>
                        </a:rPr>
                        <a:t>30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Granular Sub Base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1EAF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2F2A85"/>
                          </a:solidFill>
                          <a:latin typeface="Calibri"/>
                          <a:ea typeface="Calibri"/>
                        </a:rPr>
                        <a:t>160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E3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2F2A85"/>
                          </a:solidFill>
                          <a:latin typeface="Calibri"/>
                          <a:ea typeface="Calibri"/>
                        </a:rPr>
                        <a:t>0.35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E3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2F2A85"/>
                          </a:solidFill>
                          <a:latin typeface="Calibri"/>
                          <a:ea typeface="Calibri"/>
                        </a:rPr>
                        <a:t>2400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E3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2F2A85"/>
                          </a:solidFill>
                          <a:latin typeface="Calibri"/>
                          <a:ea typeface="Calibri"/>
                        </a:rPr>
                        <a:t>750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E3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1" strike="noStrike" spc="-1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Soil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1EAF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2F2A85"/>
                          </a:solidFill>
                          <a:latin typeface="Calibri"/>
                          <a:ea typeface="Calibri"/>
                        </a:rPr>
                        <a:t>95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F1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2F2A85"/>
                          </a:solidFill>
                          <a:latin typeface="Calibri"/>
                          <a:ea typeface="Calibri"/>
                        </a:rPr>
                        <a:t>0.35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F1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2F2A85"/>
                          </a:solidFill>
                          <a:latin typeface="Calibri"/>
                          <a:ea typeface="Calibri"/>
                        </a:rPr>
                        <a:t>2400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F1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0" strike="noStrike" spc="-1">
                          <a:solidFill>
                            <a:srgbClr val="2F2A85"/>
                          </a:solidFill>
                          <a:latin typeface="Calibri"/>
                          <a:ea typeface="Calibri"/>
                        </a:rPr>
                        <a:t>2000</a:t>
                      </a:r>
                      <a:endParaRPr lang="fr-FR" sz="20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49" name="Image 39" descr="A screenshot of a computer&#10;&#10;Description automatically generated"/>
          <p:cNvPicPr/>
          <p:nvPr/>
        </p:nvPicPr>
        <p:blipFill>
          <a:blip r:embed="rId4"/>
          <a:stretch/>
        </p:blipFill>
        <p:spPr>
          <a:xfrm>
            <a:off x="8458200" y="1084320"/>
            <a:ext cx="3027240" cy="2801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&#10;&#10;Description automatically generated">
            <a:extLst>
              <a:ext uri="{FF2B5EF4-FFF2-40B4-BE49-F238E27FC236}">
                <a16:creationId xmlns:a16="http://schemas.microsoft.com/office/drawing/2014/main" id="{86DA53FE-384F-264B-8E78-1C44061C5A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" r="7893" b="2913"/>
          <a:stretch/>
        </p:blipFill>
        <p:spPr>
          <a:xfrm>
            <a:off x="5292720" y="1790760"/>
            <a:ext cx="5930451" cy="3490560"/>
          </a:xfrm>
          <a:prstGeom prst="rect">
            <a:avLst/>
          </a:prstGeom>
        </p:spPr>
      </p:pic>
      <p:sp>
        <p:nvSpPr>
          <p:cNvPr id="350" name="TextShape 1"/>
          <p:cNvSpPr txBox="1"/>
          <p:nvPr/>
        </p:nvSpPr>
        <p:spPr>
          <a:xfrm>
            <a:off x="228600" y="228600"/>
            <a:ext cx="8507520" cy="78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4000" b="1" strike="noStrike" spc="-1">
                <a:solidFill>
                  <a:srgbClr val="2F2A85"/>
                </a:solidFill>
                <a:latin typeface="Tahoma"/>
              </a:rPr>
              <a:t>Results from FEM</a:t>
            </a:r>
            <a:endParaRPr lang="fr-FR" sz="4000" b="0" strike="noStrike" spc="-1">
              <a:solidFill>
                <a:srgbClr val="2F2A85"/>
              </a:solidFill>
              <a:latin typeface="Tahoma"/>
            </a:endParaRPr>
          </a:p>
        </p:txBody>
      </p:sp>
      <p:pic>
        <p:nvPicPr>
          <p:cNvPr id="351" name="Content Placeholder 4" descr="A red rectangular object with white text&#10;&#10;Description automatically generated"/>
          <p:cNvPicPr/>
          <p:nvPr/>
        </p:nvPicPr>
        <p:blipFill>
          <a:blip r:embed="rId3"/>
          <a:stretch/>
        </p:blipFill>
        <p:spPr>
          <a:xfrm>
            <a:off x="35280" y="1866960"/>
            <a:ext cx="5257440" cy="3123720"/>
          </a:xfrm>
          <a:prstGeom prst="rect">
            <a:avLst/>
          </a:prstGeom>
          <a:ln>
            <a:noFill/>
          </a:ln>
        </p:spPr>
      </p:pic>
      <p:sp>
        <p:nvSpPr>
          <p:cNvPr id="353" name="CustomShape 2"/>
          <p:cNvSpPr/>
          <p:nvPr/>
        </p:nvSpPr>
        <p:spPr>
          <a:xfrm flipH="1">
            <a:off x="9905400" y="1219320"/>
            <a:ext cx="75960" cy="349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19AECF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4" name="CustomShape 3"/>
          <p:cNvSpPr/>
          <p:nvPr/>
        </p:nvSpPr>
        <p:spPr>
          <a:xfrm>
            <a:off x="9829800" y="4710240"/>
            <a:ext cx="151920" cy="1558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CustomShape 4"/>
          <p:cNvSpPr/>
          <p:nvPr/>
        </p:nvSpPr>
        <p:spPr>
          <a:xfrm>
            <a:off x="9275760" y="849960"/>
            <a:ext cx="1412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2F2A85"/>
                </a:solidFill>
                <a:latin typeface="Tahoma"/>
              </a:rPr>
              <a:t>-0.3491 mm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Shape 1"/>
          <p:cNvSpPr txBox="1"/>
          <p:nvPr/>
        </p:nvSpPr>
        <p:spPr>
          <a:xfrm>
            <a:off x="-1137240" y="1314000"/>
            <a:ext cx="8507520" cy="78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2F2A85"/>
                </a:solidFill>
                <a:latin typeface="Tahoma"/>
              </a:rPr>
              <a:t>Vibrating Table Test</a:t>
            </a:r>
            <a:endParaRPr lang="fr-FR" sz="2800" b="0" strike="noStrike" spc="-1">
              <a:solidFill>
                <a:srgbClr val="2F2A85"/>
              </a:solidFill>
              <a:latin typeface="Tahoma"/>
            </a:endParaRPr>
          </a:p>
        </p:txBody>
      </p:sp>
      <p:sp>
        <p:nvSpPr>
          <p:cNvPr id="357" name="CustomShape 2"/>
          <p:cNvSpPr/>
          <p:nvPr/>
        </p:nvSpPr>
        <p:spPr>
          <a:xfrm>
            <a:off x="621000" y="1647360"/>
            <a:ext cx="4692240" cy="56124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0" strike="noStrike" spc="-1">
                <a:solidFill>
                  <a:srgbClr val="2F2A85"/>
                </a:solidFill>
                <a:latin typeface="Tahoma"/>
              </a:rPr>
              <a:t>Typical Truck Displacement Signal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358" name="CustomShape 3"/>
          <p:cNvSpPr/>
          <p:nvPr/>
        </p:nvSpPr>
        <p:spPr>
          <a:xfrm>
            <a:off x="9648360" y="6314760"/>
            <a:ext cx="469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2F2A85"/>
                </a:solidFill>
                <a:latin typeface="Tahoma"/>
              </a:rPr>
              <a:t>9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359" name="Content Placeholder 4" descr="A picture containing indoor, engine, cluttered&#10;&#10;Description automatically generated"/>
          <p:cNvPicPr/>
          <p:nvPr/>
        </p:nvPicPr>
        <p:blipFill>
          <a:blip r:embed="rId2"/>
          <a:srcRect l="23617" t="11881" r="15393" b="18567"/>
          <a:stretch/>
        </p:blipFill>
        <p:spPr>
          <a:xfrm>
            <a:off x="1600200" y="2209680"/>
            <a:ext cx="3032640" cy="3026160"/>
          </a:xfrm>
          <a:prstGeom prst="rect">
            <a:avLst/>
          </a:prstGeom>
          <a:ln>
            <a:noFill/>
          </a:ln>
        </p:spPr>
      </p:pic>
      <p:sp>
        <p:nvSpPr>
          <p:cNvPr id="360" name="CustomShape 4"/>
          <p:cNvSpPr/>
          <p:nvPr/>
        </p:nvSpPr>
        <p:spPr>
          <a:xfrm flipH="1">
            <a:off x="3160800" y="3654720"/>
            <a:ext cx="1726200" cy="382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1" name="CustomShape 5"/>
          <p:cNvSpPr/>
          <p:nvPr/>
        </p:nvSpPr>
        <p:spPr>
          <a:xfrm>
            <a:off x="1471680" y="3781080"/>
            <a:ext cx="971640" cy="122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2" name="CustomShape 6"/>
          <p:cNvSpPr/>
          <p:nvPr/>
        </p:nvSpPr>
        <p:spPr>
          <a:xfrm>
            <a:off x="829080" y="2780640"/>
            <a:ext cx="1543680" cy="844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3" name="CustomShape 7"/>
          <p:cNvSpPr/>
          <p:nvPr/>
        </p:nvSpPr>
        <p:spPr>
          <a:xfrm flipH="1">
            <a:off x="2911680" y="2572200"/>
            <a:ext cx="1801080" cy="857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4" name="CustomShape 8"/>
          <p:cNvSpPr/>
          <p:nvPr/>
        </p:nvSpPr>
        <p:spPr>
          <a:xfrm>
            <a:off x="169200" y="2195640"/>
            <a:ext cx="1319040" cy="584640"/>
          </a:xfrm>
          <a:prstGeom prst="roundRect">
            <a:avLst>
              <a:gd name="adj" fmla="val 16667"/>
            </a:avLst>
          </a:prstGeom>
          <a:ln w="38160">
            <a:solidFill>
              <a:srgbClr val="FF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2F2A85"/>
                </a:solidFill>
                <a:latin typeface="Tahoma"/>
              </a:rPr>
              <a:t>ADXL354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65" name="CustomShape 9"/>
          <p:cNvSpPr/>
          <p:nvPr/>
        </p:nvSpPr>
        <p:spPr>
          <a:xfrm>
            <a:off x="152280" y="3488400"/>
            <a:ext cx="1319040" cy="584640"/>
          </a:xfrm>
          <a:prstGeom prst="roundRect">
            <a:avLst>
              <a:gd name="adj" fmla="val 16667"/>
            </a:avLst>
          </a:prstGeom>
          <a:ln w="38160">
            <a:solidFill>
              <a:srgbClr val="FF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2F2A85"/>
                </a:solidFill>
                <a:latin typeface="Tahoma"/>
              </a:rPr>
              <a:t>MS1002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66" name="CustomShape 10"/>
          <p:cNvSpPr/>
          <p:nvPr/>
        </p:nvSpPr>
        <p:spPr>
          <a:xfrm>
            <a:off x="4888080" y="3362400"/>
            <a:ext cx="1319040" cy="584640"/>
          </a:xfrm>
          <a:prstGeom prst="roundRect">
            <a:avLst>
              <a:gd name="adj" fmla="val 16667"/>
            </a:avLst>
          </a:prstGeom>
          <a:ln w="38160">
            <a:solidFill>
              <a:srgbClr val="FF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2F2A85"/>
                </a:solidFill>
                <a:latin typeface="Tahoma"/>
              </a:rPr>
              <a:t>ADXL355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67" name="CustomShape 11"/>
          <p:cNvSpPr/>
          <p:nvPr/>
        </p:nvSpPr>
        <p:spPr>
          <a:xfrm>
            <a:off x="4713840" y="2163600"/>
            <a:ext cx="1828440" cy="816120"/>
          </a:xfrm>
          <a:prstGeom prst="roundRect">
            <a:avLst>
              <a:gd name="adj" fmla="val 16667"/>
            </a:avLst>
          </a:prstGeom>
          <a:ln w="38160">
            <a:solidFill>
              <a:srgbClr val="FF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2F2A85"/>
                </a:solidFill>
                <a:latin typeface="Tahoma"/>
              </a:rPr>
              <a:t>Silicon Design Accelerometer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68" name="CustomShape 12"/>
          <p:cNvSpPr/>
          <p:nvPr/>
        </p:nvSpPr>
        <p:spPr>
          <a:xfrm>
            <a:off x="1443960" y="5019840"/>
            <a:ext cx="2936160" cy="816120"/>
          </a:xfrm>
          <a:prstGeom prst="roundRect">
            <a:avLst>
              <a:gd name="adj" fmla="val 16667"/>
            </a:avLst>
          </a:prstGeom>
          <a:ln w="38160">
            <a:solidFill>
              <a:srgbClr val="FF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2F2A85"/>
                </a:solidFill>
                <a:latin typeface="Tahoma"/>
              </a:rPr>
              <a:t>Built in displacement sensor in the vibrating table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69" name="CustomShape 13"/>
          <p:cNvSpPr/>
          <p:nvPr/>
        </p:nvSpPr>
        <p:spPr>
          <a:xfrm>
            <a:off x="12956760" y="5236560"/>
            <a:ext cx="469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2F2A85"/>
                </a:solidFill>
                <a:latin typeface="Tahoma"/>
              </a:rPr>
              <a:t>9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70" name="CustomShape 14"/>
          <p:cNvSpPr/>
          <p:nvPr/>
        </p:nvSpPr>
        <p:spPr>
          <a:xfrm>
            <a:off x="7168320" y="2770200"/>
            <a:ext cx="3466440" cy="3033360"/>
          </a:xfrm>
          <a:prstGeom prst="roundRect">
            <a:avLst>
              <a:gd name="adj" fmla="val 8594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15"/>
          <p:cNvSpPr/>
          <p:nvPr/>
        </p:nvSpPr>
        <p:spPr>
          <a:xfrm flipH="1">
            <a:off x="9304920" y="3844080"/>
            <a:ext cx="1028520" cy="45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2" name="CustomShape 16"/>
          <p:cNvSpPr/>
          <p:nvPr/>
        </p:nvSpPr>
        <p:spPr>
          <a:xfrm flipH="1">
            <a:off x="9121680" y="2980440"/>
            <a:ext cx="1136160" cy="1306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3" name="CustomShape 17"/>
          <p:cNvSpPr/>
          <p:nvPr/>
        </p:nvSpPr>
        <p:spPr>
          <a:xfrm>
            <a:off x="8228520" y="3090960"/>
            <a:ext cx="693000" cy="1117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4" name="CustomShape 18"/>
          <p:cNvSpPr/>
          <p:nvPr/>
        </p:nvSpPr>
        <p:spPr>
          <a:xfrm flipV="1">
            <a:off x="6969600" y="4217760"/>
            <a:ext cx="1568160" cy="1565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5" name="CustomShape 19"/>
          <p:cNvSpPr/>
          <p:nvPr/>
        </p:nvSpPr>
        <p:spPr>
          <a:xfrm>
            <a:off x="10334520" y="3343320"/>
            <a:ext cx="1638720" cy="7563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2F2A85"/>
                </a:solidFill>
                <a:latin typeface="Tahoma"/>
              </a:rPr>
              <a:t>ADXL354 </a:t>
            </a: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2F2A85"/>
                </a:solidFill>
                <a:latin typeface="Tahoma"/>
              </a:rPr>
              <a:t>( Analog Out)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76" name="CustomShape 20"/>
          <p:cNvSpPr/>
          <p:nvPr/>
        </p:nvSpPr>
        <p:spPr>
          <a:xfrm>
            <a:off x="9822960" y="2212560"/>
            <a:ext cx="2303280" cy="7563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2F2A85"/>
                </a:solidFill>
                <a:latin typeface="Tahoma"/>
              </a:rPr>
              <a:t>Accelerometer from Bruel and Kjaer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77" name="CustomShape 21"/>
          <p:cNvSpPr/>
          <p:nvPr/>
        </p:nvSpPr>
        <p:spPr>
          <a:xfrm>
            <a:off x="6009120" y="5783760"/>
            <a:ext cx="1576080" cy="9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2F2A85"/>
                </a:solidFill>
                <a:latin typeface="Tahoma"/>
              </a:rPr>
              <a:t>MS1002.A</a:t>
            </a: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2F2A85"/>
                </a:solidFill>
                <a:latin typeface="Tahoma"/>
              </a:rPr>
              <a:t>(Differential Analog out)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78" name="CustomShape 22"/>
          <p:cNvSpPr/>
          <p:nvPr/>
        </p:nvSpPr>
        <p:spPr>
          <a:xfrm>
            <a:off x="7212600" y="2322360"/>
            <a:ext cx="1632600" cy="75636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2F2A85"/>
                </a:solidFill>
                <a:latin typeface="Tahoma"/>
              </a:rPr>
              <a:t>ADXL355 (Digital out)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79" name="CustomShape 23"/>
          <p:cNvSpPr/>
          <p:nvPr/>
        </p:nvSpPr>
        <p:spPr>
          <a:xfrm>
            <a:off x="4713840" y="1378440"/>
            <a:ext cx="8507520" cy="78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2F2A85"/>
                </a:solidFill>
                <a:latin typeface="Tahoma"/>
              </a:rPr>
              <a:t>Vibrating Pot Test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380" name="CustomShape 24"/>
          <p:cNvSpPr/>
          <p:nvPr/>
        </p:nvSpPr>
        <p:spPr>
          <a:xfrm>
            <a:off x="6621480" y="1692360"/>
            <a:ext cx="4692240" cy="56124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0" strike="noStrike" spc="-1">
                <a:solidFill>
                  <a:srgbClr val="2F2A85"/>
                </a:solidFill>
                <a:latin typeface="Tahoma"/>
              </a:rPr>
              <a:t>Dynamic calibration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381" name="CustomShape 25"/>
          <p:cNvSpPr/>
          <p:nvPr/>
        </p:nvSpPr>
        <p:spPr>
          <a:xfrm>
            <a:off x="1535400" y="87480"/>
            <a:ext cx="9343440" cy="78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2F2A85"/>
                </a:solidFill>
                <a:latin typeface="Tahoma"/>
              </a:rPr>
              <a:t>Laboratory Test performed using the prototype</a:t>
            </a:r>
            <a:endParaRPr lang="fr-FR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F273B"/>
      </a:dk2>
      <a:lt2>
        <a:srgbClr val="FFFFFF"/>
      </a:lt2>
      <a:accent1>
        <a:srgbClr val="1EAFD0"/>
      </a:accent1>
      <a:accent2>
        <a:srgbClr val="D2213C"/>
      </a:accent2>
      <a:accent3>
        <a:srgbClr val="E83583"/>
      </a:accent3>
      <a:accent4>
        <a:srgbClr val="00936E"/>
      </a:accent4>
      <a:accent5>
        <a:srgbClr val="FBBA00"/>
      </a:accent5>
      <a:accent6>
        <a:srgbClr val="8B2F97"/>
      </a:accent6>
      <a:hlink>
        <a:srgbClr val="FFFFFF"/>
      </a:hlink>
      <a:folHlink>
        <a:srgbClr val="2F2A8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F273B"/>
      </a:dk2>
      <a:lt2>
        <a:srgbClr val="FFFFFF"/>
      </a:lt2>
      <a:accent1>
        <a:srgbClr val="1EAFD0"/>
      </a:accent1>
      <a:accent2>
        <a:srgbClr val="D2213C"/>
      </a:accent2>
      <a:accent3>
        <a:srgbClr val="E83583"/>
      </a:accent3>
      <a:accent4>
        <a:srgbClr val="00936E"/>
      </a:accent4>
      <a:accent5>
        <a:srgbClr val="FBBA00"/>
      </a:accent5>
      <a:accent6>
        <a:srgbClr val="8B2F97"/>
      </a:accent6>
      <a:hlink>
        <a:srgbClr val="FFFFFF"/>
      </a:hlink>
      <a:folHlink>
        <a:srgbClr val="2F2A8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F273B"/>
      </a:dk2>
      <a:lt2>
        <a:srgbClr val="FFFFFF"/>
      </a:lt2>
      <a:accent1>
        <a:srgbClr val="1EAFD0"/>
      </a:accent1>
      <a:accent2>
        <a:srgbClr val="D2213C"/>
      </a:accent2>
      <a:accent3>
        <a:srgbClr val="E83583"/>
      </a:accent3>
      <a:accent4>
        <a:srgbClr val="00936E"/>
      </a:accent4>
      <a:accent5>
        <a:srgbClr val="FBBA00"/>
      </a:accent5>
      <a:accent6>
        <a:srgbClr val="8B2F97"/>
      </a:accent6>
      <a:hlink>
        <a:srgbClr val="FFFFFF"/>
      </a:hlink>
      <a:folHlink>
        <a:srgbClr val="2F2A8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F273B"/>
      </a:dk2>
      <a:lt2>
        <a:srgbClr val="FFFFFF"/>
      </a:lt2>
      <a:accent1>
        <a:srgbClr val="1EAFD0"/>
      </a:accent1>
      <a:accent2>
        <a:srgbClr val="D2213C"/>
      </a:accent2>
      <a:accent3>
        <a:srgbClr val="E83583"/>
      </a:accent3>
      <a:accent4>
        <a:srgbClr val="00936E"/>
      </a:accent4>
      <a:accent5>
        <a:srgbClr val="FBBA00"/>
      </a:accent5>
      <a:accent6>
        <a:srgbClr val="8B2F97"/>
      </a:accent6>
      <a:hlink>
        <a:srgbClr val="FFFFFF"/>
      </a:hlink>
      <a:folHlink>
        <a:srgbClr val="2F2A8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38891</TotalTime>
  <Words>623</Words>
  <Application>Microsoft Macintosh PowerPoint</Application>
  <PresentationFormat>Widescreen</PresentationFormat>
  <Paragraphs>164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Tahoma</vt:lpstr>
      <vt:lpstr>Times New Roman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 powerpoint</dc:title>
  <dc:subject/>
  <dc:creator>Mathilde Caer</dc:creator>
  <dc:description/>
  <cp:lastModifiedBy>Microsoft Office User</cp:lastModifiedBy>
  <cp:revision>130</cp:revision>
  <cp:lastPrinted>2023-10-12T09:12:55Z</cp:lastPrinted>
  <dcterms:created xsi:type="dcterms:W3CDTF">2019-12-10T09:51:24Z</dcterms:created>
  <dcterms:modified xsi:type="dcterms:W3CDTF">2023-10-17T13:29:29Z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14</vt:i4>
  </property>
</Properties>
</file>