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IuL+5nOnqwMPDlcvs7Q6kTddZ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C29B5-621C-4A70-82B9-93A53E1CAD9B}">
  <a:tblStyle styleId="{7CDC29B5-621C-4A70-82B9-93A53E1CAD9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807"/>
  </p:normalViewPr>
  <p:slideViewPr>
    <p:cSldViewPr snapToGrid="0">
      <p:cViewPr>
        <p:scale>
          <a:sx n="86" d="100"/>
          <a:sy n="86" d="100"/>
        </p:scale>
        <p:origin x="16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f2397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8cf2397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1250" y="3092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5200"/>
              <a:buNone/>
            </a:pPr>
            <a:r>
              <a:rPr lang="en" sz="2000" b="1">
                <a:latin typeface="Palatino Linotype"/>
                <a:ea typeface="Palatino Linotype"/>
                <a:cs typeface="Palatino Linotype"/>
                <a:sym typeface="Palatino Linotype"/>
              </a:rPr>
              <a:t>YOLO-NPK: A Light Deep Network for Lettuce Nutrients Deficiency Classification Based on Improved YOLOv8 Nano</a:t>
            </a:r>
            <a:endParaRPr sz="2000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4189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 dirty="0"/>
              <a:t>Jordane Sikati and Joseph Christian Nouaze*, 2023</a:t>
            </a:r>
            <a:endParaRPr sz="1800"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7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Conclusions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62" name="Google Shape;162;p9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9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304800" y="1372288"/>
            <a:ext cx="8451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1788325" y="4179400"/>
            <a:ext cx="59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Top-1 Accuracy &gt; 85% ; FLOPs &lt; 10 G CPU;   Latency </a:t>
            </a:r>
            <a:r>
              <a:rPr lang="en" sz="1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&lt; 170 ms</a:t>
            </a:r>
            <a:endParaRPr sz="14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6793475" y="4133200"/>
            <a:ext cx="59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✓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851" y="1284850"/>
            <a:ext cx="4681224" cy="289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311700" y="244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latin typeface="Palatino Linotype"/>
                <a:ea typeface="Palatino Linotype"/>
                <a:cs typeface="Palatino Linotype"/>
                <a:sym typeface="Palatino Linotype"/>
              </a:rPr>
              <a:t>References</a:t>
            </a:r>
            <a:endParaRPr b="1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76" name="Google Shape;176;p10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0"/>
          <p:cNvSpPr/>
          <p:nvPr/>
        </p:nvSpPr>
        <p:spPr>
          <a:xfrm>
            <a:off x="351150" y="714600"/>
            <a:ext cx="8451900" cy="549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52642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318450" y="858444"/>
            <a:ext cx="84519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1. 	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Muñoz-Huerta, R.F.; Guevara-Gonzalez, R.G.; Contreras-Medina, L.M.; Torres-Pacheco, I.; Prado-Olivarez, J.; Ocampo-Velazquez, R.V. A Review of Methods for Sensing the Nitrogen Status in Plants: Advantages, Disadvantages and Recent Advances.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Sensors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10823–10843, doi:10.3390/s130810823.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2. 	Khan, F.; Siddique, A.B.;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Shabala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S.; Zhou, M.; Zhao, C. Phosphorus Plays Key Roles in Regulating Plants’ Physiological Responses to Abiotic Stresses.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Plants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2023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2861, doi:10.3390/plants12152861.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3. 	Nouaze, J.C.; Kim, J.H.; Jeon, G.R.; Kim, J.H. Monitoring of Indoor Farming of Lettuce Leaves for 16 Hours Using Electrical Impedance Spectroscopy (EIS) and Double-Shell Model (DSM).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Sensors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9671, doi:10.3390/s22249671.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4. 	Davis, J.L.;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Armengaud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P.; Larson, T.R.; Graham, I.A.; White, P.J.; Newton, A.C.;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Amtmann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A. Contrasting Nutrient-Disease Relationships: Potassium Gradients in Barley Leaves Have Opposite Effects on Two Fungal Pathogens with Different Sensitivities to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Jasmonic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Acid.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Plant Cell Environ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41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2357–2372, doi:10.1111/pce.13350.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5.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Watchareeruetai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U.;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Noinongyao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Wattanapaiboonsuk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Khantiviriya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Duangsrisai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S. Identification of Plant Nutrient Deficiencies Using Convolutional Neural Networks.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2018 International Electrical Engineering Congress (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iEECON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)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1–4, doi:10.1109/IEECON.2018.8712217.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6. 	Taha, M.F.; Abdalla,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ElMasry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G.; Gouda, M.; Zhou, L.; Zhao, N.; Liang, 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Niu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Z.;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Hassanein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A.; Al-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Rejaie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S.; et al. Using Deep Convolutional Neural Network for Image-Based Diagnosis of Nutrient Deficiencies in Plants Grown in Aquaponics.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Chemosensors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45, doi:10.3390/chemosensors10020045.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7. 	Lu, J.; Peng, K.; Wang, Q.; Sun, C. Lettuce Plant Trace-Element-Deficiency Symptom Identification via Machine Vision Methods.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Agriculture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2023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1614, doi:10.3390/agriculture13081614.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8.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Jocher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G.;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Chaurasia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Qiu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J. YOLO by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Ultralytics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2023.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9.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Ultralytics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Home Available online: https://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docs.ultralytics.com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/ (accessed on 5 September 2023).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10. 	Lettuce NPK Dataset Available online: https://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www.kaggle.com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/datasets/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baronn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/lettuce-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npk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-dataset (accessed on 5 September 2023).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11.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Simonyan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K.; Zisserman, A. Very Deep Convolutional Networks for Large-Scale Image Recognition 2015.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12. 	Chollet, F.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Xception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: Deep Learning with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Depthwise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 Separable Convolutions. In Proceedings of the 2017 IEEE Conference on Computer Vision and Pattern Recognition (CVPR); July 2017; pp. 1800–1807.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13. 	Redmon,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Divvala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Girshick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R.; Farhadi, A. You Only Look Once: Unified, Real-Time Object Detection.; IEEE Computer Society, June 1 2016; pp. 779–788.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14. 	Redmon, J.; Farhadi, A. YOLO9000: Better, Faster, Stronger. In Proceedings of the 2017 IEEE Conference on Computer Vision and Pattern Recognition (CVPR); July 2017; pp. 6517–6525.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15. 	Redmon, J.; Farhadi, A. YOLOv3: An Incremental Improvement 2018.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16.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Jocher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G.;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Stoken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Borovec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ChristopherSTAN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; Changyu, L.; Hogan, A.; Laughing; NanoCode012;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yxNONG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; Diaconu, L.; et al. </a:t>
            </a:r>
            <a:r>
              <a:rPr lang="fr-FR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Ultralytics</a:t>
            </a:r>
            <a:r>
              <a:rPr lang="fr-FR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/Yolov5: V2.0 2020.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fr-FR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17. 	Li, C.; Li, L.; Jiang, H.; </a:t>
            </a:r>
            <a:r>
              <a:rPr lang="fr-FR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Weng</a:t>
            </a:r>
            <a:r>
              <a:rPr lang="fr-FR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K.; Geng, Y.; Li, L.; </a:t>
            </a:r>
            <a:r>
              <a:rPr lang="fr-FR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Ke</a:t>
            </a:r>
            <a:r>
              <a:rPr lang="fr-FR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Z.; Li, Q.; Cheng, M.; Nie, W.; et al. 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YOLOv6: A Single-Stage Object Detection Framework for Industrial Applications 2022.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tabLst>
                <a:tab pos="169863" algn="l"/>
              </a:tabLst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18. 	Wang, C.-Y.;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Bochkovskiy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Malgun Gothic" panose="020B0503020000020004" pitchFamily="34" charset="-127"/>
                <a:cs typeface="Palatino Linotype" panose="02040502050505030304" pitchFamily="18" charset="0"/>
              </a:rPr>
              <a:t>, A.; Liao, H.-Y.M. YOLOv7: Trainable Bag-of-Freebies Sets New State-of-the-Art for Real-Time Object Detectors 2022.</a:t>
            </a:r>
            <a:endParaRPr lang="en-KR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Malgun Gothic" panose="020B0503020000020004" pitchFamily="34" charset="-127"/>
              <a:cs typeface="Palatino Linotype" panose="02040502050505030304" pitchFamily="18" charset="0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2062" y="24808"/>
            <a:ext cx="765088" cy="7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Outline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2" name="Google Shape;62;p2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691325" y="4747125"/>
            <a:ext cx="811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2/1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F85F32F0-B20E-1ED8-BE87-0F440D96A6C1}"/>
              </a:ext>
            </a:extLst>
          </p:cNvPr>
          <p:cNvSpPr txBox="1"/>
          <p:nvPr/>
        </p:nvSpPr>
        <p:spPr>
          <a:xfrm>
            <a:off x="311700" y="1881925"/>
            <a:ext cx="8520600" cy="20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50000"/>
              <a:buFont typeface="Zapf Dingbats"/>
              <a:buChar char="➫"/>
            </a:pPr>
            <a:r>
              <a:rPr lang="en" sz="1800" b="1" dirty="0">
                <a:latin typeface="Palatino Linotype"/>
                <a:ea typeface="Palatino Linotype"/>
                <a:cs typeface="Palatino Linotype"/>
                <a:sym typeface="Palatino Linotype"/>
              </a:rPr>
              <a:t> Introduction</a:t>
            </a: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lvl="8" indent="-285750">
              <a:buSzPct val="150000"/>
              <a:buFont typeface="Zapf Dingbats"/>
              <a:buChar char="➫"/>
            </a:pPr>
            <a:r>
              <a:rPr lang="en" sz="1800" b="1" dirty="0">
                <a:latin typeface="Palatino Linotype"/>
                <a:ea typeface="Palatino Linotype"/>
                <a:cs typeface="Palatino Linotype"/>
                <a:sym typeface="Palatino Linotype"/>
              </a:rPr>
              <a:t> Related Work and the Proposed Model</a:t>
            </a: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50000"/>
              <a:buFont typeface="Zapf Dingbats"/>
              <a:buChar char="➫"/>
            </a:pPr>
            <a:r>
              <a:rPr lang="en" sz="1800" b="1" dirty="0">
                <a:latin typeface="Palatino Linotype"/>
                <a:ea typeface="Palatino Linotype"/>
                <a:cs typeface="Palatino Linotype"/>
                <a:sym typeface="Palatino Linotype"/>
              </a:rPr>
              <a:t> Results and Discussion</a:t>
            </a: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KR"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50000"/>
              <a:buFont typeface="Zapf Dingbats"/>
              <a:buChar char="➫"/>
            </a:pPr>
            <a:r>
              <a:rPr lang="en" sz="1800" b="1" dirty="0">
                <a:latin typeface="Palatino Linotype"/>
                <a:ea typeface="Palatino Linotype"/>
                <a:cs typeface="Palatino Linotype"/>
                <a:sym typeface="Palatino Linotype"/>
              </a:rPr>
              <a:t> Conclusions</a:t>
            </a: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r="49603"/>
          <a:stretch/>
        </p:blipFill>
        <p:spPr>
          <a:xfrm>
            <a:off x="500819" y="1052175"/>
            <a:ext cx="2866215" cy="16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7;p3">
            <a:extLst>
              <a:ext uri="{FF2B5EF4-FFF2-40B4-BE49-F238E27FC236}">
                <a16:creationId xmlns:a16="http://schemas.microsoft.com/office/drawing/2014/main" id="{91A95BAB-CDD4-70D6-07C6-A37DC254B5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912"/>
          <a:stretch/>
        </p:blipFill>
        <p:spPr>
          <a:xfrm>
            <a:off x="2793505" y="2430158"/>
            <a:ext cx="2848637" cy="16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 title="Chart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168" y="2695100"/>
            <a:ext cx="2911063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Introduction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73" name="Google Shape;73;p3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3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 dirty="0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3/1</a:t>
            </a:r>
            <a:r>
              <a:rPr lang="en" sz="1200" b="1" dirty="0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 dirty="0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08808" y="4139543"/>
            <a:ext cx="643699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1.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dataset samples. (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)Fully Nutritional lettuce (FN); (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Nitrogen Deficiency (-N); (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Phosphorus Deficiency (-P); (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Potassium Deficiency (-K). With Dataset augmentation percentage (rig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picture)</a:t>
            </a:r>
            <a:endParaRPr sz="1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79" name="Google Shape;79;p3" title="Chart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9855" y="1075718"/>
            <a:ext cx="2794627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 rot="2832320">
            <a:off x="6709240" y="2632176"/>
            <a:ext cx="512679" cy="191699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6104075" y="2543375"/>
            <a:ext cx="218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Dataset Augmentation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Overview of YOLO-NPK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89" name="Google Shape;89;p4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4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4/1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311700" y="3641000"/>
            <a:ext cx="84915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2. 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architecture of YOLO-NPK. Conv, DW, MP, and nc respectively stand for convolution,  depthwise convolution, max-pooling layer, and number of classes.   The original backbone of YOLOv8n-cls has been replaced with the proposed feature extractor, and the classification head remains unchanged.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/>
          </a:blip>
          <a:srcRect t="4145" b="4145"/>
          <a:stretch/>
        </p:blipFill>
        <p:spPr>
          <a:xfrm>
            <a:off x="330200" y="1423925"/>
            <a:ext cx="8428393" cy="20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Ablation Study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01" name="Google Shape;101;p5"/>
          <p:cNvGraphicFramePr/>
          <p:nvPr>
            <p:extLst>
              <p:ext uri="{D42A27DB-BD31-4B8C-83A1-F6EECF244321}">
                <p14:modId xmlns:p14="http://schemas.microsoft.com/office/powerpoint/2010/main" val="3465505124"/>
              </p:ext>
            </p:extLst>
          </p:nvPr>
        </p:nvGraphicFramePr>
        <p:xfrm>
          <a:off x="350575" y="2037965"/>
          <a:ext cx="7655950" cy="1861775"/>
        </p:xfrm>
        <a:graphic>
          <a:graphicData uri="http://schemas.openxmlformats.org/drawingml/2006/table">
            <a:tbl>
              <a:tblPr bandRow="1">
                <a:noFill/>
                <a:tableStyleId>{7CDC29B5-621C-4A70-82B9-93A53E1CAD9B}</a:tableStyleId>
              </a:tblPr>
              <a:tblGrid>
                <a:gridCol w="9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VGG16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Depthwise Convolution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Top-1 Accuracy </a:t>
                      </a:r>
                      <a:r>
                        <a:rPr lang="en" sz="1400" u="none" strike="noStrike" cap="none"/>
                        <a:t>(%)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FLOPs (G)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CPU Latency (ms)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3.3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.8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✓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97.5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14.5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68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✓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95.2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2.4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18.2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✓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✓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99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9.2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64.1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" name="Google Shape;102;p5"/>
          <p:cNvSpPr txBox="1"/>
          <p:nvPr/>
        </p:nvSpPr>
        <p:spPr>
          <a:xfrm>
            <a:off x="311700" y="1429350"/>
            <a:ext cx="80064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1.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Ablation study on different modifications of YOLO-NPK.</a:t>
            </a: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03" name="Google Shape;103;p5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5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5/1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cf2397b9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Performance of the Proposed Model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13" name="Google Shape;113;g28cf2397b91_0_0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g28cf2397b91_0_0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8cf2397b91_0_0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6/1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6" name="Google Shape;116;g28cf2397b91_0_0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8cf2397b91_0_0"/>
          <p:cNvSpPr txBox="1"/>
          <p:nvPr/>
        </p:nvSpPr>
        <p:spPr>
          <a:xfrm>
            <a:off x="343950" y="3643980"/>
            <a:ext cx="84009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</a:t>
            </a:r>
            <a:r>
              <a:rPr lang="en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onfusion Matrix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of YOLO-NPK.</a:t>
            </a:r>
            <a:r>
              <a:rPr lang="en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(a) confusion matrix. (b) confusion matrix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FN, -N, -P, and, -K respectively represent Full Nutritional, Nitrogen deficiency, Phosphorus deficiency, and Potassium deficiency. </a:t>
            </a:r>
            <a:r>
              <a:rPr lang="en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True represents the ground truth in the dataset, predict is the classification result, and the background is the images that were missed by the model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8cf2397b9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cf2397b9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7850" y="1092550"/>
            <a:ext cx="5988500" cy="27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Performance of the Proposed Model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25" name="Google Shape;125;p6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6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7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6"/>
          <p:cNvGraphicFramePr/>
          <p:nvPr>
            <p:extLst>
              <p:ext uri="{D42A27DB-BD31-4B8C-83A1-F6EECF244321}">
                <p14:modId xmlns:p14="http://schemas.microsoft.com/office/powerpoint/2010/main" val="2622048569"/>
              </p:ext>
            </p:extLst>
          </p:nvPr>
        </p:nvGraphicFramePr>
        <p:xfrm>
          <a:off x="402075" y="2032835"/>
          <a:ext cx="8183600" cy="2043600"/>
        </p:xfrm>
        <a:graphic>
          <a:graphicData uri="http://schemas.openxmlformats.org/drawingml/2006/table">
            <a:tbl>
              <a:tblPr bandRow="1">
                <a:noFill/>
                <a:tableStyleId>{7CDC29B5-621C-4A70-82B9-93A53E1CAD9B}</a:tableStyleId>
              </a:tblPr>
              <a:tblGrid>
                <a:gridCol w="10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0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Classe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Images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Correctly Classified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Falsely Classified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Missed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Count 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Rate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Count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Rate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Count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Rate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279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274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.79 %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-P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256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254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-K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370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367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81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0 %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" name="Google Shape;130;p6"/>
          <p:cNvSpPr txBox="1"/>
          <p:nvPr/>
        </p:nvSpPr>
        <p:spPr>
          <a:xfrm>
            <a:off x="402075" y="1225900"/>
            <a:ext cx="84009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2.</a:t>
            </a:r>
            <a:r>
              <a:rPr lang="en"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Classification performance of YOLO-NPK. FN, -N, -P, and, -K respectively represent Full Nutritional, Nitrogen deficiency, Phosphorus deficiency, and Potassium deficiency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Performance of the Proposed Model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37" name="Google Shape;137;p7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7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8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750" y="1349931"/>
            <a:ext cx="8590550" cy="242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313350" y="3843800"/>
            <a:ext cx="85173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</a:t>
            </a: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classification output of YOLO-NPK. (</a:t>
            </a: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)Fully Nutritional lettuce (FN); (</a:t>
            </a: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Phosphorus Deficiency (-P); (</a:t>
            </a: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Nitrogen Deficiency (-N); (</a:t>
            </a: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Potassium Deficiency (-K).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Palatino Linotype"/>
                <a:ea typeface="Palatino Linotype"/>
                <a:cs typeface="Palatino Linotype"/>
                <a:sym typeface="Palatino Linotype"/>
              </a:rPr>
              <a:t>Comparison of State-of-the-art Method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49" name="Google Shape;149;p8"/>
          <p:cNvCxnSpPr/>
          <p:nvPr/>
        </p:nvCxnSpPr>
        <p:spPr>
          <a:xfrm>
            <a:off x="285750" y="4747125"/>
            <a:ext cx="85173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8"/>
          <p:cNvSpPr/>
          <p:nvPr/>
        </p:nvSpPr>
        <p:spPr>
          <a:xfrm>
            <a:off x="285750" y="1017725"/>
            <a:ext cx="8517300" cy="5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18975" y="4747125"/>
            <a:ext cx="80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J. Sikati and  J.C. Nouaze . 2023   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10th International Electronic Conference on Sensors and Applications              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9</a:t>
            </a:r>
            <a:r>
              <a:rPr lang="en" sz="1200" b="1" i="0" u="none" strike="noStrike" cap="none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/1</a:t>
            </a:r>
            <a:r>
              <a:rPr lang="en" sz="1200" b="1">
                <a:solidFill>
                  <a:srgbClr val="4A4A4A"/>
                </a:solidFill>
                <a:highlight>
                  <a:srgbClr val="F7F7F8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1200" b="1" i="0" u="none" strike="noStrike" cap="none">
              <a:solidFill>
                <a:srgbClr val="4A4A4A"/>
              </a:solidFill>
              <a:highlight>
                <a:srgbClr val="F7F7F8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l="21129" t="31912" r="12653" b="23115"/>
          <a:stretch/>
        </p:blipFill>
        <p:spPr>
          <a:xfrm>
            <a:off x="7210075" y="149700"/>
            <a:ext cx="1592976" cy="7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304800" y="1372288"/>
            <a:ext cx="8451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54" name="Google Shape;154;p8"/>
          <p:cNvGraphicFramePr/>
          <p:nvPr/>
        </p:nvGraphicFramePr>
        <p:xfrm>
          <a:off x="350300" y="1827950"/>
          <a:ext cx="7444750" cy="2615300"/>
        </p:xfrm>
        <a:graphic>
          <a:graphicData uri="http://schemas.openxmlformats.org/drawingml/2006/table">
            <a:tbl>
              <a:tblPr bandRow="1">
                <a:noFill/>
                <a:tableStyleId>{7CDC29B5-621C-4A70-82B9-93A53E1CAD9B}</a:tableStyleId>
              </a:tblPr>
              <a:tblGrid>
                <a:gridCol w="17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Methods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Images Size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Top-1 Accuracy 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(%)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FLOPs (G)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CPU Latency (ms)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SVM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85.3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41.6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VGG16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87.9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15.2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170.3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MobileNetV2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82.5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3.4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1.</a:t>
                      </a: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ShuffleNetv2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2.1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30.8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YOLOV8n-cls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3.3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19.8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YOLO-NPK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99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9.2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64.1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" name="Google Shape;155;p8"/>
          <p:cNvSpPr txBox="1"/>
          <p:nvPr/>
        </p:nvSpPr>
        <p:spPr>
          <a:xfrm>
            <a:off x="285750" y="1350988"/>
            <a:ext cx="833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2.</a:t>
            </a:r>
            <a:r>
              <a:rPr lang="en"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Comparison of the state-of-the-art method.</a:t>
            </a: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50" y="82979"/>
            <a:ext cx="935800" cy="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1501</Words>
  <Application>Microsoft Macintosh PowerPoint</Application>
  <PresentationFormat>On-screen Show (16:9)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Palatino Linotype</vt:lpstr>
      <vt:lpstr>Zapf Dingbats</vt:lpstr>
      <vt:lpstr>Arial</vt:lpstr>
      <vt:lpstr>Simple Light</vt:lpstr>
      <vt:lpstr>YOLO-NPK: A Light Deep Network for Lettuce Nutrients Deficiency Classification Based on Improved YOLOv8 Nano</vt:lpstr>
      <vt:lpstr>Outline</vt:lpstr>
      <vt:lpstr>Introduction</vt:lpstr>
      <vt:lpstr>Overview of YOLO-NPK</vt:lpstr>
      <vt:lpstr>Ablation Study</vt:lpstr>
      <vt:lpstr>Performance of the Proposed Model</vt:lpstr>
      <vt:lpstr>Performance of the Proposed Model</vt:lpstr>
      <vt:lpstr>Performance of the Proposed Model</vt:lpstr>
      <vt:lpstr>Comparison of State-of-the-art Method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YOLO-NPK: A Light Deep Network for Lettuce Nutrients Deficiency Classification Based on Improved YOLOv8 Nano</dc:title>
  <cp:lastModifiedBy>Joseph Christian NOUAZE</cp:lastModifiedBy>
  <cp:revision>2</cp:revision>
  <dcterms:modified xsi:type="dcterms:W3CDTF">2023-10-16T00:50:55Z</dcterms:modified>
</cp:coreProperties>
</file>