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4242"/>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4242"/>
                </a:solidFill>
                <a:latin typeface="Trebuchet MS"/>
                <a:cs typeface="Trebuchet MS"/>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7" name="Holder 7"/>
          <p:cNvSpPr>
            <a:spLocks noGrp="1"/>
          </p:cNvSpPr>
          <p:nvPr>
            <p:ph type="sldNum" sz="quarter" idx="7"/>
          </p:nvPr>
        </p:nvSpPr>
        <p:spPr/>
        <p:txBody>
          <a:bodyPr lIns="0" tIns="0" rIns="0" bIns="0"/>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4242"/>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5" name="Holder 5"/>
          <p:cNvSpPr>
            <a:spLocks noGrp="1"/>
          </p:cNvSpPr>
          <p:nvPr>
            <p:ph type="sldNum" sz="quarter" idx="7"/>
          </p:nvPr>
        </p:nvSpPr>
        <p:spPr/>
        <p:txBody>
          <a:bodyPr lIns="0" tIns="0" rIns="0" bIns="0"/>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4" name="Holder 4"/>
          <p:cNvSpPr>
            <a:spLocks noGrp="1"/>
          </p:cNvSpPr>
          <p:nvPr>
            <p:ph type="sldNum" sz="quarter" idx="7"/>
          </p:nvPr>
        </p:nvSpPr>
        <p:spPr/>
        <p:txBody>
          <a:bodyPr lIns="0" tIns="0" rIns="0" bIns="0"/>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24840" y="798575"/>
            <a:ext cx="502284" cy="500380"/>
          </a:xfrm>
          <a:custGeom>
            <a:avLst/>
            <a:gdLst/>
            <a:ahLst/>
            <a:cxnLst/>
            <a:rect l="l" t="t" r="r" b="b"/>
            <a:pathLst>
              <a:path w="502284" h="500380">
                <a:moveTo>
                  <a:pt x="502018" y="298704"/>
                </a:moveTo>
                <a:lnTo>
                  <a:pt x="501396" y="1524"/>
                </a:lnTo>
                <a:lnTo>
                  <a:pt x="499872" y="1524"/>
                </a:lnTo>
                <a:lnTo>
                  <a:pt x="499872" y="0"/>
                </a:lnTo>
                <a:lnTo>
                  <a:pt x="0" y="0"/>
                </a:lnTo>
                <a:lnTo>
                  <a:pt x="2387" y="49161"/>
                </a:lnTo>
                <a:lnTo>
                  <a:pt x="9207" y="95999"/>
                </a:lnTo>
                <a:lnTo>
                  <a:pt x="20256" y="141325"/>
                </a:lnTo>
                <a:lnTo>
                  <a:pt x="35306" y="184924"/>
                </a:lnTo>
                <a:lnTo>
                  <a:pt x="54178" y="226606"/>
                </a:lnTo>
                <a:lnTo>
                  <a:pt x="76631" y="266128"/>
                </a:lnTo>
                <a:lnTo>
                  <a:pt x="102489" y="303314"/>
                </a:lnTo>
                <a:lnTo>
                  <a:pt x="131508" y="337934"/>
                </a:lnTo>
                <a:lnTo>
                  <a:pt x="163487" y="369798"/>
                </a:lnTo>
                <a:lnTo>
                  <a:pt x="198221" y="398665"/>
                </a:lnTo>
                <a:lnTo>
                  <a:pt x="235508" y="424357"/>
                </a:lnTo>
                <a:lnTo>
                  <a:pt x="275132" y="446659"/>
                </a:lnTo>
                <a:lnTo>
                  <a:pt x="316877" y="465353"/>
                </a:lnTo>
                <a:lnTo>
                  <a:pt x="360540" y="480225"/>
                </a:lnTo>
                <a:lnTo>
                  <a:pt x="405904" y="491083"/>
                </a:lnTo>
                <a:lnTo>
                  <a:pt x="452755" y="497700"/>
                </a:lnTo>
                <a:lnTo>
                  <a:pt x="500913" y="499872"/>
                </a:lnTo>
                <a:lnTo>
                  <a:pt x="500481" y="298589"/>
                </a:lnTo>
                <a:lnTo>
                  <a:pt x="502018" y="298704"/>
                </a:lnTo>
                <a:close/>
              </a:path>
            </a:pathLst>
          </a:custGeom>
          <a:solidFill>
            <a:srgbClr val="424242">
              <a:alpha val="12548"/>
            </a:srgbClr>
          </a:solidFill>
        </p:spPr>
        <p:txBody>
          <a:bodyPr wrap="square" lIns="0" tIns="0" rIns="0" bIns="0" rtlCol="0"/>
          <a:lstStyle/>
          <a:p>
            <a:endParaRPr/>
          </a:p>
        </p:txBody>
      </p:sp>
      <p:sp>
        <p:nvSpPr>
          <p:cNvPr id="2" name="Holder 2"/>
          <p:cNvSpPr>
            <a:spLocks noGrp="1"/>
          </p:cNvSpPr>
          <p:nvPr>
            <p:ph type="title"/>
          </p:nvPr>
        </p:nvSpPr>
        <p:spPr>
          <a:xfrm>
            <a:off x="3283584" y="2414727"/>
            <a:ext cx="2576830" cy="454025"/>
          </a:xfrm>
          <a:prstGeom prst="rect">
            <a:avLst/>
          </a:prstGeom>
        </p:spPr>
        <p:txBody>
          <a:bodyPr wrap="square" lIns="0" tIns="0" rIns="0" bIns="0">
            <a:spAutoFit/>
          </a:bodyPr>
          <a:lstStyle>
            <a:lvl1pPr>
              <a:defRPr sz="2800" b="1" i="0">
                <a:solidFill>
                  <a:srgbClr val="424242"/>
                </a:solidFill>
                <a:latin typeface="Trebuchet MS"/>
                <a:cs typeface="Trebuchet MS"/>
              </a:defRPr>
            </a:lvl1pPr>
          </a:lstStyle>
          <a:p>
            <a:endParaRPr/>
          </a:p>
        </p:txBody>
      </p:sp>
      <p:sp>
        <p:nvSpPr>
          <p:cNvPr id="3" name="Holder 3"/>
          <p:cNvSpPr>
            <a:spLocks noGrp="1"/>
          </p:cNvSpPr>
          <p:nvPr>
            <p:ph type="body" idx="1"/>
          </p:nvPr>
        </p:nvSpPr>
        <p:spPr>
          <a:xfrm>
            <a:off x="457200" y="1184465"/>
            <a:ext cx="822960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a:xfrm>
            <a:off x="8803258" y="4838438"/>
            <a:ext cx="146050" cy="184150"/>
          </a:xfrm>
          <a:prstGeom prst="rect">
            <a:avLst/>
          </a:prstGeom>
        </p:spPr>
        <p:txBody>
          <a:bodyPr wrap="square" lIns="0" tIns="0" rIns="0" bIns="0">
            <a:spAutoFit/>
          </a:bodyPr>
          <a:lstStyle>
            <a:lvl1pPr>
              <a:defRPr sz="900" b="0" i="0">
                <a:solidFill>
                  <a:srgbClr val="424242"/>
                </a:solidFill>
                <a:latin typeface="Lucida Sans Unicode"/>
                <a:cs typeface="Lucida Sans Unicode"/>
              </a:defRPr>
            </a:lvl1pPr>
          </a:lstStyle>
          <a:p>
            <a:pPr marL="38100">
              <a:lnSpc>
                <a:spcPct val="100000"/>
              </a:lnSpc>
              <a:spcBef>
                <a:spcPts val="12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3.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320"/>
            <a:ext cx="9144000" cy="5145405"/>
          </a:xfrm>
          <a:custGeom>
            <a:avLst/>
            <a:gdLst/>
            <a:ahLst/>
            <a:cxnLst/>
            <a:rect l="l" t="t" r="r" b="b"/>
            <a:pathLst>
              <a:path w="9144000" h="5145405">
                <a:moveTo>
                  <a:pt x="9144000" y="0"/>
                </a:moveTo>
                <a:lnTo>
                  <a:pt x="0" y="0"/>
                </a:lnTo>
                <a:lnTo>
                  <a:pt x="0" y="5145024"/>
                </a:lnTo>
                <a:lnTo>
                  <a:pt x="9144000" y="5145024"/>
                </a:lnTo>
                <a:lnTo>
                  <a:pt x="9144000" y="0"/>
                </a:lnTo>
                <a:close/>
              </a:path>
            </a:pathLst>
          </a:custGeom>
          <a:solidFill>
            <a:srgbClr val="589191"/>
          </a:solidFill>
        </p:spPr>
        <p:txBody>
          <a:bodyPr wrap="square" lIns="0" tIns="0" rIns="0" bIns="0" rtlCol="0"/>
          <a:lstStyle/>
          <a:p>
            <a:endParaRPr/>
          </a:p>
        </p:txBody>
      </p:sp>
      <p:sp>
        <p:nvSpPr>
          <p:cNvPr id="3" name="object 3"/>
          <p:cNvSpPr/>
          <p:nvPr/>
        </p:nvSpPr>
        <p:spPr>
          <a:xfrm>
            <a:off x="7342632" y="4453127"/>
            <a:ext cx="317500" cy="688975"/>
          </a:xfrm>
          <a:custGeom>
            <a:avLst/>
            <a:gdLst/>
            <a:ahLst/>
            <a:cxnLst/>
            <a:rect l="l" t="t" r="r" b="b"/>
            <a:pathLst>
              <a:path w="317500" h="688975">
                <a:moveTo>
                  <a:pt x="316992" y="158496"/>
                </a:moveTo>
                <a:lnTo>
                  <a:pt x="308902" y="108407"/>
                </a:lnTo>
                <a:lnTo>
                  <a:pt x="286397" y="64897"/>
                </a:lnTo>
                <a:lnTo>
                  <a:pt x="252082" y="30581"/>
                </a:lnTo>
                <a:lnTo>
                  <a:pt x="208572" y="8089"/>
                </a:lnTo>
                <a:lnTo>
                  <a:pt x="158496" y="0"/>
                </a:lnTo>
                <a:lnTo>
                  <a:pt x="108407" y="8089"/>
                </a:lnTo>
                <a:lnTo>
                  <a:pt x="64897" y="30581"/>
                </a:lnTo>
                <a:lnTo>
                  <a:pt x="30581" y="64897"/>
                </a:lnTo>
                <a:lnTo>
                  <a:pt x="8077" y="108407"/>
                </a:lnTo>
                <a:lnTo>
                  <a:pt x="0" y="158496"/>
                </a:lnTo>
                <a:lnTo>
                  <a:pt x="0" y="505968"/>
                </a:lnTo>
                <a:lnTo>
                  <a:pt x="0" y="688848"/>
                </a:lnTo>
                <a:lnTo>
                  <a:pt x="316992" y="688848"/>
                </a:lnTo>
                <a:lnTo>
                  <a:pt x="316992" y="505968"/>
                </a:lnTo>
                <a:lnTo>
                  <a:pt x="316992" y="158496"/>
                </a:lnTo>
                <a:close/>
              </a:path>
            </a:pathLst>
          </a:custGeom>
          <a:solidFill>
            <a:srgbClr val="FFFFFF">
              <a:alpha val="9411"/>
            </a:srgbClr>
          </a:solidFill>
        </p:spPr>
        <p:txBody>
          <a:bodyPr wrap="square" lIns="0" tIns="0" rIns="0" bIns="0" rtlCol="0"/>
          <a:lstStyle/>
          <a:p>
            <a:endParaRPr/>
          </a:p>
        </p:txBody>
      </p:sp>
      <p:sp>
        <p:nvSpPr>
          <p:cNvPr id="4" name="object 4"/>
          <p:cNvSpPr/>
          <p:nvPr/>
        </p:nvSpPr>
        <p:spPr>
          <a:xfrm>
            <a:off x="7799832" y="4105655"/>
            <a:ext cx="317500" cy="1036319"/>
          </a:xfrm>
          <a:custGeom>
            <a:avLst/>
            <a:gdLst/>
            <a:ahLst/>
            <a:cxnLst/>
            <a:rect l="l" t="t" r="r" b="b"/>
            <a:pathLst>
              <a:path w="317500" h="1036320">
                <a:moveTo>
                  <a:pt x="316992" y="158496"/>
                </a:moveTo>
                <a:lnTo>
                  <a:pt x="308902" y="108407"/>
                </a:lnTo>
                <a:lnTo>
                  <a:pt x="286397" y="64897"/>
                </a:lnTo>
                <a:lnTo>
                  <a:pt x="252082" y="30581"/>
                </a:lnTo>
                <a:lnTo>
                  <a:pt x="208572" y="8089"/>
                </a:lnTo>
                <a:lnTo>
                  <a:pt x="158496" y="0"/>
                </a:lnTo>
                <a:lnTo>
                  <a:pt x="108407" y="8089"/>
                </a:lnTo>
                <a:lnTo>
                  <a:pt x="64897" y="30581"/>
                </a:lnTo>
                <a:lnTo>
                  <a:pt x="30581" y="64897"/>
                </a:lnTo>
                <a:lnTo>
                  <a:pt x="8077" y="108407"/>
                </a:lnTo>
                <a:lnTo>
                  <a:pt x="0" y="158496"/>
                </a:lnTo>
                <a:lnTo>
                  <a:pt x="0" y="505968"/>
                </a:lnTo>
                <a:lnTo>
                  <a:pt x="0" y="853440"/>
                </a:lnTo>
                <a:lnTo>
                  <a:pt x="0" y="1036320"/>
                </a:lnTo>
                <a:lnTo>
                  <a:pt x="316992" y="1036320"/>
                </a:lnTo>
                <a:lnTo>
                  <a:pt x="316992" y="853440"/>
                </a:lnTo>
                <a:lnTo>
                  <a:pt x="316992" y="505968"/>
                </a:lnTo>
                <a:lnTo>
                  <a:pt x="316992" y="158496"/>
                </a:lnTo>
                <a:close/>
              </a:path>
            </a:pathLst>
          </a:custGeom>
          <a:solidFill>
            <a:srgbClr val="FFFFFF">
              <a:alpha val="9411"/>
            </a:srgbClr>
          </a:solidFill>
        </p:spPr>
        <p:txBody>
          <a:bodyPr wrap="square" lIns="0" tIns="0" rIns="0" bIns="0" rtlCol="0"/>
          <a:lstStyle/>
          <a:p>
            <a:endParaRPr/>
          </a:p>
        </p:txBody>
      </p:sp>
      <p:sp>
        <p:nvSpPr>
          <p:cNvPr id="5" name="object 5"/>
          <p:cNvSpPr/>
          <p:nvPr/>
        </p:nvSpPr>
        <p:spPr>
          <a:xfrm>
            <a:off x="8260080" y="3772470"/>
            <a:ext cx="317500" cy="1384300"/>
          </a:xfrm>
          <a:custGeom>
            <a:avLst/>
            <a:gdLst/>
            <a:ahLst/>
            <a:cxnLst/>
            <a:rect l="l" t="t" r="r" b="b"/>
            <a:pathLst>
              <a:path w="317500" h="1384300">
                <a:moveTo>
                  <a:pt x="316992" y="158496"/>
                </a:moveTo>
                <a:lnTo>
                  <a:pt x="308902" y="108419"/>
                </a:lnTo>
                <a:lnTo>
                  <a:pt x="286397" y="64909"/>
                </a:lnTo>
                <a:lnTo>
                  <a:pt x="252082" y="30594"/>
                </a:lnTo>
                <a:lnTo>
                  <a:pt x="208572" y="8089"/>
                </a:lnTo>
                <a:lnTo>
                  <a:pt x="158496" y="0"/>
                </a:lnTo>
                <a:lnTo>
                  <a:pt x="108407" y="8089"/>
                </a:lnTo>
                <a:lnTo>
                  <a:pt x="64897" y="30594"/>
                </a:lnTo>
                <a:lnTo>
                  <a:pt x="30581" y="64909"/>
                </a:lnTo>
                <a:lnTo>
                  <a:pt x="8077" y="108419"/>
                </a:lnTo>
                <a:lnTo>
                  <a:pt x="0" y="158496"/>
                </a:lnTo>
                <a:lnTo>
                  <a:pt x="0" y="505968"/>
                </a:lnTo>
                <a:lnTo>
                  <a:pt x="0" y="853440"/>
                </a:lnTo>
                <a:lnTo>
                  <a:pt x="0" y="1200912"/>
                </a:lnTo>
                <a:lnTo>
                  <a:pt x="0" y="1383792"/>
                </a:lnTo>
                <a:lnTo>
                  <a:pt x="316992" y="1383792"/>
                </a:lnTo>
                <a:lnTo>
                  <a:pt x="316992" y="1200912"/>
                </a:lnTo>
                <a:lnTo>
                  <a:pt x="316992" y="853440"/>
                </a:lnTo>
                <a:lnTo>
                  <a:pt x="316992" y="505968"/>
                </a:lnTo>
                <a:lnTo>
                  <a:pt x="316992" y="158496"/>
                </a:lnTo>
                <a:close/>
              </a:path>
            </a:pathLst>
          </a:custGeom>
          <a:solidFill>
            <a:srgbClr val="FFFFFF">
              <a:alpha val="9411"/>
            </a:srgbClr>
          </a:solidFill>
        </p:spPr>
        <p:txBody>
          <a:bodyPr wrap="square" lIns="0" tIns="0" rIns="0" bIns="0" rtlCol="0"/>
          <a:lstStyle/>
          <a:p>
            <a:endParaRPr/>
          </a:p>
        </p:txBody>
      </p:sp>
      <p:sp>
        <p:nvSpPr>
          <p:cNvPr id="6" name="object 6"/>
          <p:cNvSpPr/>
          <p:nvPr/>
        </p:nvSpPr>
        <p:spPr>
          <a:xfrm>
            <a:off x="8717280" y="3410711"/>
            <a:ext cx="317500" cy="1731645"/>
          </a:xfrm>
          <a:custGeom>
            <a:avLst/>
            <a:gdLst/>
            <a:ahLst/>
            <a:cxnLst/>
            <a:rect l="l" t="t" r="r" b="b"/>
            <a:pathLst>
              <a:path w="317500" h="1731645">
                <a:moveTo>
                  <a:pt x="316992" y="158496"/>
                </a:moveTo>
                <a:lnTo>
                  <a:pt x="308902" y="108419"/>
                </a:lnTo>
                <a:lnTo>
                  <a:pt x="286397" y="64909"/>
                </a:lnTo>
                <a:lnTo>
                  <a:pt x="252082" y="30594"/>
                </a:lnTo>
                <a:lnTo>
                  <a:pt x="208572" y="8089"/>
                </a:lnTo>
                <a:lnTo>
                  <a:pt x="158496" y="0"/>
                </a:lnTo>
                <a:lnTo>
                  <a:pt x="108407" y="8089"/>
                </a:lnTo>
                <a:lnTo>
                  <a:pt x="64897" y="30594"/>
                </a:lnTo>
                <a:lnTo>
                  <a:pt x="30581" y="64909"/>
                </a:lnTo>
                <a:lnTo>
                  <a:pt x="8077" y="108419"/>
                </a:lnTo>
                <a:lnTo>
                  <a:pt x="0" y="158496"/>
                </a:lnTo>
                <a:lnTo>
                  <a:pt x="0" y="505968"/>
                </a:lnTo>
                <a:lnTo>
                  <a:pt x="0" y="853440"/>
                </a:lnTo>
                <a:lnTo>
                  <a:pt x="0" y="1200912"/>
                </a:lnTo>
                <a:lnTo>
                  <a:pt x="0" y="1548384"/>
                </a:lnTo>
                <a:lnTo>
                  <a:pt x="0" y="1731264"/>
                </a:lnTo>
                <a:lnTo>
                  <a:pt x="316992" y="1731264"/>
                </a:lnTo>
                <a:lnTo>
                  <a:pt x="316992" y="1548384"/>
                </a:lnTo>
                <a:lnTo>
                  <a:pt x="316992" y="1200912"/>
                </a:lnTo>
                <a:lnTo>
                  <a:pt x="316992" y="853440"/>
                </a:lnTo>
                <a:lnTo>
                  <a:pt x="316992" y="505968"/>
                </a:lnTo>
                <a:lnTo>
                  <a:pt x="316992" y="158496"/>
                </a:lnTo>
                <a:close/>
              </a:path>
            </a:pathLst>
          </a:custGeom>
          <a:solidFill>
            <a:srgbClr val="FFFFFF">
              <a:alpha val="9411"/>
            </a:srgbClr>
          </a:solidFill>
        </p:spPr>
        <p:txBody>
          <a:bodyPr wrap="square" lIns="0" tIns="0" rIns="0" bIns="0" rtlCol="0"/>
          <a:lstStyle/>
          <a:p>
            <a:endParaRPr/>
          </a:p>
        </p:txBody>
      </p:sp>
      <p:sp>
        <p:nvSpPr>
          <p:cNvPr id="7" name="object 7"/>
          <p:cNvSpPr/>
          <p:nvPr/>
        </p:nvSpPr>
        <p:spPr>
          <a:xfrm>
            <a:off x="8461247" y="1816607"/>
            <a:ext cx="396240" cy="399415"/>
          </a:xfrm>
          <a:custGeom>
            <a:avLst/>
            <a:gdLst/>
            <a:ahLst/>
            <a:cxnLst/>
            <a:rect l="l" t="t" r="r" b="b"/>
            <a:pathLst>
              <a:path w="396240" h="399414">
                <a:moveTo>
                  <a:pt x="198120" y="0"/>
                </a:moveTo>
                <a:lnTo>
                  <a:pt x="152675" y="5274"/>
                </a:lnTo>
                <a:lnTo>
                  <a:pt x="110967" y="20296"/>
                </a:lnTo>
                <a:lnTo>
                  <a:pt x="74182" y="43867"/>
                </a:lnTo>
                <a:lnTo>
                  <a:pt x="43507" y="74787"/>
                </a:lnTo>
                <a:lnTo>
                  <a:pt x="20127" y="111856"/>
                </a:lnTo>
                <a:lnTo>
                  <a:pt x="5229" y="153875"/>
                </a:lnTo>
                <a:lnTo>
                  <a:pt x="0" y="199643"/>
                </a:lnTo>
                <a:lnTo>
                  <a:pt x="5229" y="245412"/>
                </a:lnTo>
                <a:lnTo>
                  <a:pt x="20127" y="287431"/>
                </a:lnTo>
                <a:lnTo>
                  <a:pt x="43507" y="324500"/>
                </a:lnTo>
                <a:lnTo>
                  <a:pt x="74182" y="355420"/>
                </a:lnTo>
                <a:lnTo>
                  <a:pt x="110967" y="378991"/>
                </a:lnTo>
                <a:lnTo>
                  <a:pt x="152675" y="394013"/>
                </a:lnTo>
                <a:lnTo>
                  <a:pt x="198120" y="399288"/>
                </a:lnTo>
                <a:lnTo>
                  <a:pt x="243564" y="394013"/>
                </a:lnTo>
                <a:lnTo>
                  <a:pt x="285272" y="378991"/>
                </a:lnTo>
                <a:lnTo>
                  <a:pt x="322057" y="355420"/>
                </a:lnTo>
                <a:lnTo>
                  <a:pt x="352732" y="324500"/>
                </a:lnTo>
                <a:lnTo>
                  <a:pt x="376112" y="287431"/>
                </a:lnTo>
                <a:lnTo>
                  <a:pt x="391010" y="245412"/>
                </a:lnTo>
                <a:lnTo>
                  <a:pt x="396240" y="199643"/>
                </a:lnTo>
                <a:lnTo>
                  <a:pt x="391010" y="153875"/>
                </a:lnTo>
                <a:lnTo>
                  <a:pt x="376112" y="111856"/>
                </a:lnTo>
                <a:lnTo>
                  <a:pt x="352732" y="74787"/>
                </a:lnTo>
                <a:lnTo>
                  <a:pt x="322057" y="43867"/>
                </a:lnTo>
                <a:lnTo>
                  <a:pt x="285272" y="20296"/>
                </a:lnTo>
                <a:lnTo>
                  <a:pt x="243564" y="5274"/>
                </a:lnTo>
                <a:lnTo>
                  <a:pt x="198120" y="0"/>
                </a:lnTo>
                <a:close/>
              </a:path>
            </a:pathLst>
          </a:custGeom>
          <a:solidFill>
            <a:srgbClr val="FFFFFF">
              <a:alpha val="9411"/>
            </a:srgbClr>
          </a:solidFill>
        </p:spPr>
        <p:txBody>
          <a:bodyPr wrap="square" lIns="0" tIns="0" rIns="0" bIns="0" rtlCol="0"/>
          <a:lstStyle/>
          <a:p>
            <a:endParaRPr/>
          </a:p>
        </p:txBody>
      </p:sp>
      <p:sp>
        <p:nvSpPr>
          <p:cNvPr id="8" name="object 8"/>
          <p:cNvSpPr/>
          <p:nvPr/>
        </p:nvSpPr>
        <p:spPr>
          <a:xfrm>
            <a:off x="6469852" y="3480780"/>
            <a:ext cx="320040" cy="320040"/>
          </a:xfrm>
          <a:custGeom>
            <a:avLst/>
            <a:gdLst/>
            <a:ahLst/>
            <a:cxnLst/>
            <a:rect l="l" t="t" r="r" b="b"/>
            <a:pathLst>
              <a:path w="320040" h="320039">
                <a:moveTo>
                  <a:pt x="153676" y="0"/>
                </a:moveTo>
                <a:lnTo>
                  <a:pt x="105169" y="9591"/>
                </a:lnTo>
                <a:lnTo>
                  <a:pt x="62252" y="33233"/>
                </a:lnTo>
                <a:lnTo>
                  <a:pt x="28192" y="69128"/>
                </a:lnTo>
                <a:lnTo>
                  <a:pt x="6258" y="115478"/>
                </a:lnTo>
                <a:lnTo>
                  <a:pt x="0" y="166368"/>
                </a:lnTo>
                <a:lnTo>
                  <a:pt x="9591" y="214906"/>
                </a:lnTo>
                <a:lnTo>
                  <a:pt x="33233" y="257823"/>
                </a:lnTo>
                <a:lnTo>
                  <a:pt x="69128" y="291852"/>
                </a:lnTo>
                <a:lnTo>
                  <a:pt x="115478" y="313725"/>
                </a:lnTo>
                <a:lnTo>
                  <a:pt x="166308" y="319985"/>
                </a:lnTo>
                <a:lnTo>
                  <a:pt x="214814" y="310401"/>
                </a:lnTo>
                <a:lnTo>
                  <a:pt x="257731" y="286778"/>
                </a:lnTo>
                <a:lnTo>
                  <a:pt x="291791" y="250920"/>
                </a:lnTo>
                <a:lnTo>
                  <a:pt x="313725" y="204632"/>
                </a:lnTo>
                <a:lnTo>
                  <a:pt x="319984" y="153741"/>
                </a:lnTo>
                <a:lnTo>
                  <a:pt x="310393" y="105196"/>
                </a:lnTo>
                <a:lnTo>
                  <a:pt x="286750" y="62260"/>
                </a:lnTo>
                <a:lnTo>
                  <a:pt x="250855" y="28193"/>
                </a:lnTo>
                <a:lnTo>
                  <a:pt x="204505" y="6258"/>
                </a:lnTo>
                <a:lnTo>
                  <a:pt x="153676" y="0"/>
                </a:lnTo>
                <a:close/>
              </a:path>
            </a:pathLst>
          </a:custGeom>
          <a:solidFill>
            <a:srgbClr val="FFFFFF">
              <a:alpha val="9411"/>
            </a:srgbClr>
          </a:solidFill>
        </p:spPr>
        <p:txBody>
          <a:bodyPr wrap="square" lIns="0" tIns="0" rIns="0" bIns="0" rtlCol="0"/>
          <a:lstStyle/>
          <a:p>
            <a:endParaRPr/>
          </a:p>
        </p:txBody>
      </p:sp>
      <p:sp>
        <p:nvSpPr>
          <p:cNvPr id="9" name="object 9"/>
          <p:cNvSpPr/>
          <p:nvPr/>
        </p:nvSpPr>
        <p:spPr>
          <a:xfrm>
            <a:off x="7647432" y="2703575"/>
            <a:ext cx="637540" cy="637540"/>
          </a:xfrm>
          <a:custGeom>
            <a:avLst/>
            <a:gdLst/>
            <a:ahLst/>
            <a:cxnLst/>
            <a:rect l="l" t="t" r="r" b="b"/>
            <a:pathLst>
              <a:path w="637540" h="637539">
                <a:moveTo>
                  <a:pt x="637032" y="318516"/>
                </a:moveTo>
                <a:lnTo>
                  <a:pt x="634987" y="290753"/>
                </a:lnTo>
                <a:lnTo>
                  <a:pt x="633958" y="274459"/>
                </a:lnTo>
                <a:lnTo>
                  <a:pt x="633704" y="273354"/>
                </a:lnTo>
                <a:lnTo>
                  <a:pt x="633577" y="271462"/>
                </a:lnTo>
                <a:lnTo>
                  <a:pt x="623747" y="227520"/>
                </a:lnTo>
                <a:lnTo>
                  <a:pt x="623544" y="226542"/>
                </a:lnTo>
                <a:lnTo>
                  <a:pt x="607415" y="184251"/>
                </a:lnTo>
                <a:lnTo>
                  <a:pt x="606844" y="183248"/>
                </a:lnTo>
                <a:lnTo>
                  <a:pt x="606679" y="182778"/>
                </a:lnTo>
                <a:lnTo>
                  <a:pt x="602983" y="176263"/>
                </a:lnTo>
                <a:lnTo>
                  <a:pt x="585711" y="145097"/>
                </a:lnTo>
                <a:lnTo>
                  <a:pt x="584174" y="143065"/>
                </a:lnTo>
                <a:lnTo>
                  <a:pt x="583018" y="141020"/>
                </a:lnTo>
                <a:lnTo>
                  <a:pt x="573671" y="129159"/>
                </a:lnTo>
                <a:lnTo>
                  <a:pt x="558888" y="109562"/>
                </a:lnTo>
                <a:lnTo>
                  <a:pt x="555904" y="106591"/>
                </a:lnTo>
                <a:lnTo>
                  <a:pt x="553085" y="102997"/>
                </a:lnTo>
                <a:lnTo>
                  <a:pt x="540562" y="91249"/>
                </a:lnTo>
                <a:lnTo>
                  <a:pt x="527469" y="78143"/>
                </a:lnTo>
                <a:lnTo>
                  <a:pt x="523138" y="74879"/>
                </a:lnTo>
                <a:lnTo>
                  <a:pt x="518668" y="70675"/>
                </a:lnTo>
                <a:lnTo>
                  <a:pt x="504812" y="61048"/>
                </a:lnTo>
                <a:lnTo>
                  <a:pt x="491934" y="51320"/>
                </a:lnTo>
                <a:lnTo>
                  <a:pt x="486498" y="48310"/>
                </a:lnTo>
                <a:lnTo>
                  <a:pt x="480860" y="44386"/>
                </a:lnTo>
                <a:lnTo>
                  <a:pt x="466293" y="37122"/>
                </a:lnTo>
                <a:lnTo>
                  <a:pt x="452780" y="29616"/>
                </a:lnTo>
                <a:lnTo>
                  <a:pt x="446532" y="27241"/>
                </a:lnTo>
                <a:lnTo>
                  <a:pt x="440372" y="24155"/>
                </a:lnTo>
                <a:lnTo>
                  <a:pt x="425284" y="19138"/>
                </a:lnTo>
                <a:lnTo>
                  <a:pt x="410489" y="13487"/>
                </a:lnTo>
                <a:lnTo>
                  <a:pt x="403961" y="12039"/>
                </a:lnTo>
                <a:lnTo>
                  <a:pt x="397891" y="10007"/>
                </a:lnTo>
                <a:lnTo>
                  <a:pt x="381266" y="6972"/>
                </a:lnTo>
                <a:lnTo>
                  <a:pt x="365569" y="3454"/>
                </a:lnTo>
                <a:lnTo>
                  <a:pt x="359841" y="3035"/>
                </a:lnTo>
                <a:lnTo>
                  <a:pt x="354101" y="1981"/>
                </a:lnTo>
                <a:lnTo>
                  <a:pt x="333781" y="1130"/>
                </a:lnTo>
                <a:lnTo>
                  <a:pt x="318516" y="0"/>
                </a:lnTo>
                <a:lnTo>
                  <a:pt x="314413" y="304"/>
                </a:lnTo>
                <a:lnTo>
                  <a:pt x="309714" y="101"/>
                </a:lnTo>
                <a:lnTo>
                  <a:pt x="286804" y="2336"/>
                </a:lnTo>
                <a:lnTo>
                  <a:pt x="271449" y="3454"/>
                </a:lnTo>
                <a:lnTo>
                  <a:pt x="268554" y="4102"/>
                </a:lnTo>
                <a:lnTo>
                  <a:pt x="265404" y="4406"/>
                </a:lnTo>
                <a:lnTo>
                  <a:pt x="243344" y="9740"/>
                </a:lnTo>
                <a:lnTo>
                  <a:pt x="226529" y="13487"/>
                </a:lnTo>
                <a:lnTo>
                  <a:pt x="224358" y="14325"/>
                </a:lnTo>
                <a:lnTo>
                  <a:pt x="221894" y="14909"/>
                </a:lnTo>
                <a:lnTo>
                  <a:pt x="201180" y="23164"/>
                </a:lnTo>
                <a:lnTo>
                  <a:pt x="184238" y="29616"/>
                </a:lnTo>
                <a:lnTo>
                  <a:pt x="182422" y="30619"/>
                </a:lnTo>
                <a:lnTo>
                  <a:pt x="179844" y="31648"/>
                </a:lnTo>
                <a:lnTo>
                  <a:pt x="162356" y="41744"/>
                </a:lnTo>
                <a:lnTo>
                  <a:pt x="145084" y="51320"/>
                </a:lnTo>
                <a:lnTo>
                  <a:pt x="142824" y="53022"/>
                </a:lnTo>
                <a:lnTo>
                  <a:pt x="139992" y="54660"/>
                </a:lnTo>
                <a:lnTo>
                  <a:pt x="126288" y="65506"/>
                </a:lnTo>
                <a:lnTo>
                  <a:pt x="109550" y="78143"/>
                </a:lnTo>
                <a:lnTo>
                  <a:pt x="106591" y="81102"/>
                </a:lnTo>
                <a:lnTo>
                  <a:pt x="102997" y="83947"/>
                </a:lnTo>
                <a:lnTo>
                  <a:pt x="103352" y="84340"/>
                </a:lnTo>
                <a:lnTo>
                  <a:pt x="78130" y="109562"/>
                </a:lnTo>
                <a:lnTo>
                  <a:pt x="51308" y="145097"/>
                </a:lnTo>
                <a:lnTo>
                  <a:pt x="29603" y="184251"/>
                </a:lnTo>
                <a:lnTo>
                  <a:pt x="13474" y="226542"/>
                </a:lnTo>
                <a:lnTo>
                  <a:pt x="3441" y="271462"/>
                </a:lnTo>
                <a:lnTo>
                  <a:pt x="0" y="318516"/>
                </a:lnTo>
                <a:lnTo>
                  <a:pt x="3441" y="365582"/>
                </a:lnTo>
                <a:lnTo>
                  <a:pt x="13474" y="410502"/>
                </a:lnTo>
                <a:lnTo>
                  <a:pt x="29603" y="452793"/>
                </a:lnTo>
                <a:lnTo>
                  <a:pt x="51308" y="491947"/>
                </a:lnTo>
                <a:lnTo>
                  <a:pt x="78130" y="527481"/>
                </a:lnTo>
                <a:lnTo>
                  <a:pt x="109550" y="558901"/>
                </a:lnTo>
                <a:lnTo>
                  <a:pt x="145084" y="585724"/>
                </a:lnTo>
                <a:lnTo>
                  <a:pt x="184238" y="607428"/>
                </a:lnTo>
                <a:lnTo>
                  <a:pt x="226529" y="623557"/>
                </a:lnTo>
                <a:lnTo>
                  <a:pt x="271449" y="633590"/>
                </a:lnTo>
                <a:lnTo>
                  <a:pt x="318516" y="637032"/>
                </a:lnTo>
                <a:lnTo>
                  <a:pt x="365569" y="633590"/>
                </a:lnTo>
                <a:lnTo>
                  <a:pt x="410489" y="623557"/>
                </a:lnTo>
                <a:lnTo>
                  <a:pt x="452780" y="607428"/>
                </a:lnTo>
                <a:lnTo>
                  <a:pt x="491934" y="585724"/>
                </a:lnTo>
                <a:lnTo>
                  <a:pt x="527469" y="558901"/>
                </a:lnTo>
                <a:lnTo>
                  <a:pt x="558888" y="527481"/>
                </a:lnTo>
                <a:lnTo>
                  <a:pt x="585711" y="491947"/>
                </a:lnTo>
                <a:lnTo>
                  <a:pt x="607415" y="452793"/>
                </a:lnTo>
                <a:lnTo>
                  <a:pt x="623544" y="410502"/>
                </a:lnTo>
                <a:lnTo>
                  <a:pt x="633577" y="365582"/>
                </a:lnTo>
                <a:lnTo>
                  <a:pt x="636714" y="322834"/>
                </a:lnTo>
                <a:lnTo>
                  <a:pt x="637032" y="322834"/>
                </a:lnTo>
                <a:lnTo>
                  <a:pt x="636879" y="320522"/>
                </a:lnTo>
                <a:lnTo>
                  <a:pt x="637032" y="318516"/>
                </a:lnTo>
                <a:close/>
              </a:path>
            </a:pathLst>
          </a:custGeom>
          <a:solidFill>
            <a:srgbClr val="FFFFFF">
              <a:alpha val="9411"/>
            </a:srgbClr>
          </a:solidFill>
        </p:spPr>
        <p:txBody>
          <a:bodyPr wrap="square" lIns="0" tIns="0" rIns="0" bIns="0" rtlCol="0"/>
          <a:lstStyle/>
          <a:p>
            <a:endParaRPr/>
          </a:p>
        </p:txBody>
      </p:sp>
      <p:sp>
        <p:nvSpPr>
          <p:cNvPr id="10" name="object 10"/>
          <p:cNvSpPr/>
          <p:nvPr/>
        </p:nvSpPr>
        <p:spPr>
          <a:xfrm>
            <a:off x="8461360" y="1816607"/>
            <a:ext cx="396240" cy="399415"/>
          </a:xfrm>
          <a:custGeom>
            <a:avLst/>
            <a:gdLst/>
            <a:ahLst/>
            <a:cxnLst/>
            <a:rect l="l" t="t" r="r" b="b"/>
            <a:pathLst>
              <a:path w="396240" h="399414">
                <a:moveTo>
                  <a:pt x="198007" y="0"/>
                </a:moveTo>
                <a:lnTo>
                  <a:pt x="135444" y="10223"/>
                </a:lnTo>
                <a:lnTo>
                  <a:pt x="79262" y="39877"/>
                </a:lnTo>
                <a:lnTo>
                  <a:pt x="46023" y="71563"/>
                </a:lnTo>
                <a:lnTo>
                  <a:pt x="21574" y="108790"/>
                </a:lnTo>
                <a:lnTo>
                  <a:pt x="6154" y="149882"/>
                </a:lnTo>
                <a:lnTo>
                  <a:pt x="0" y="193165"/>
                </a:lnTo>
                <a:lnTo>
                  <a:pt x="3349" y="236963"/>
                </a:lnTo>
                <a:lnTo>
                  <a:pt x="16441" y="279601"/>
                </a:lnTo>
                <a:lnTo>
                  <a:pt x="39511" y="319404"/>
                </a:lnTo>
                <a:lnTo>
                  <a:pt x="70911" y="352845"/>
                </a:lnTo>
                <a:lnTo>
                  <a:pt x="107826" y="377454"/>
                </a:lnTo>
                <a:lnTo>
                  <a:pt x="148589" y="392986"/>
                </a:lnTo>
                <a:lnTo>
                  <a:pt x="191532" y="399195"/>
                </a:lnTo>
                <a:lnTo>
                  <a:pt x="234986" y="395832"/>
                </a:lnTo>
                <a:lnTo>
                  <a:pt x="277282" y="382653"/>
                </a:lnTo>
                <a:lnTo>
                  <a:pt x="316752" y="359409"/>
                </a:lnTo>
                <a:lnTo>
                  <a:pt x="349992" y="327724"/>
                </a:lnTo>
                <a:lnTo>
                  <a:pt x="374441" y="290497"/>
                </a:lnTo>
                <a:lnTo>
                  <a:pt x="389861" y="249405"/>
                </a:lnTo>
                <a:lnTo>
                  <a:pt x="396015" y="206122"/>
                </a:lnTo>
                <a:lnTo>
                  <a:pt x="392665" y="162324"/>
                </a:lnTo>
                <a:lnTo>
                  <a:pt x="379574" y="119686"/>
                </a:lnTo>
                <a:lnTo>
                  <a:pt x="356503" y="79882"/>
                </a:lnTo>
                <a:lnTo>
                  <a:pt x="198007" y="199643"/>
                </a:lnTo>
                <a:lnTo>
                  <a:pt x="198007" y="0"/>
                </a:lnTo>
                <a:close/>
              </a:path>
            </a:pathLst>
          </a:custGeom>
          <a:solidFill>
            <a:srgbClr val="FFFFFF">
              <a:alpha val="9411"/>
            </a:srgbClr>
          </a:solidFill>
        </p:spPr>
        <p:txBody>
          <a:bodyPr wrap="square" lIns="0" tIns="0" rIns="0" bIns="0" rtlCol="0"/>
          <a:lstStyle/>
          <a:p>
            <a:endParaRPr/>
          </a:p>
        </p:txBody>
      </p:sp>
      <p:sp>
        <p:nvSpPr>
          <p:cNvPr id="11" name="object 11"/>
          <p:cNvSpPr/>
          <p:nvPr/>
        </p:nvSpPr>
        <p:spPr>
          <a:xfrm>
            <a:off x="8076692" y="303148"/>
            <a:ext cx="625475" cy="625475"/>
          </a:xfrm>
          <a:custGeom>
            <a:avLst/>
            <a:gdLst/>
            <a:ahLst/>
            <a:cxnLst/>
            <a:rect l="l" t="t" r="r" b="b"/>
            <a:pathLst>
              <a:path w="625475" h="625475">
                <a:moveTo>
                  <a:pt x="625221" y="306197"/>
                </a:moveTo>
                <a:lnTo>
                  <a:pt x="624217" y="295567"/>
                </a:lnTo>
                <a:lnTo>
                  <a:pt x="624001" y="284734"/>
                </a:lnTo>
                <a:lnTo>
                  <a:pt x="622046" y="272618"/>
                </a:lnTo>
                <a:lnTo>
                  <a:pt x="620877" y="260096"/>
                </a:lnTo>
                <a:lnTo>
                  <a:pt x="618464" y="250304"/>
                </a:lnTo>
                <a:lnTo>
                  <a:pt x="617093" y="241681"/>
                </a:lnTo>
                <a:lnTo>
                  <a:pt x="613486" y="229997"/>
                </a:lnTo>
                <a:lnTo>
                  <a:pt x="610120" y="216204"/>
                </a:lnTo>
                <a:lnTo>
                  <a:pt x="606552" y="207416"/>
                </a:lnTo>
                <a:lnTo>
                  <a:pt x="604253" y="199910"/>
                </a:lnTo>
                <a:lnTo>
                  <a:pt x="598881" y="188468"/>
                </a:lnTo>
                <a:lnTo>
                  <a:pt x="593445" y="175031"/>
                </a:lnTo>
                <a:lnTo>
                  <a:pt x="589026" y="167449"/>
                </a:lnTo>
                <a:lnTo>
                  <a:pt x="585597" y="160121"/>
                </a:lnTo>
                <a:lnTo>
                  <a:pt x="578269" y="148971"/>
                </a:lnTo>
                <a:lnTo>
                  <a:pt x="571334" y="137033"/>
                </a:lnTo>
                <a:lnTo>
                  <a:pt x="566013" y="130289"/>
                </a:lnTo>
                <a:lnTo>
                  <a:pt x="561225" y="122974"/>
                </a:lnTo>
                <a:lnTo>
                  <a:pt x="552577" y="113220"/>
                </a:lnTo>
                <a:lnTo>
                  <a:pt x="544309" y="102704"/>
                </a:lnTo>
                <a:lnTo>
                  <a:pt x="537425" y="96113"/>
                </a:lnTo>
                <a:lnTo>
                  <a:pt x="531266" y="89141"/>
                </a:lnTo>
                <a:lnTo>
                  <a:pt x="522414" y="81699"/>
                </a:lnTo>
                <a:lnTo>
                  <a:pt x="512826" y="72491"/>
                </a:lnTo>
                <a:lnTo>
                  <a:pt x="503212" y="65557"/>
                </a:lnTo>
                <a:lnTo>
                  <a:pt x="495808" y="59309"/>
                </a:lnTo>
                <a:lnTo>
                  <a:pt x="487527" y="54216"/>
                </a:lnTo>
                <a:lnTo>
                  <a:pt x="477418" y="46888"/>
                </a:lnTo>
                <a:lnTo>
                  <a:pt x="465378" y="40538"/>
                </a:lnTo>
                <a:lnTo>
                  <a:pt x="456374" y="34975"/>
                </a:lnTo>
                <a:lnTo>
                  <a:pt x="448132" y="31445"/>
                </a:lnTo>
                <a:lnTo>
                  <a:pt x="438543" y="26365"/>
                </a:lnTo>
                <a:lnTo>
                  <a:pt x="425602" y="21742"/>
                </a:lnTo>
                <a:lnTo>
                  <a:pt x="414858" y="17106"/>
                </a:lnTo>
                <a:lnTo>
                  <a:pt x="406196" y="14795"/>
                </a:lnTo>
                <a:lnTo>
                  <a:pt x="396722" y="11391"/>
                </a:lnTo>
                <a:lnTo>
                  <a:pt x="383844" y="8801"/>
                </a:lnTo>
                <a:lnTo>
                  <a:pt x="371944" y="5600"/>
                </a:lnTo>
                <a:lnTo>
                  <a:pt x="362242" y="4445"/>
                </a:lnTo>
                <a:lnTo>
                  <a:pt x="352437" y="2451"/>
                </a:lnTo>
                <a:lnTo>
                  <a:pt x="340601" y="1828"/>
                </a:lnTo>
                <a:lnTo>
                  <a:pt x="328320" y="342"/>
                </a:lnTo>
                <a:lnTo>
                  <a:pt x="316953" y="571"/>
                </a:lnTo>
                <a:lnTo>
                  <a:pt x="306197" y="0"/>
                </a:lnTo>
                <a:lnTo>
                  <a:pt x="295567" y="1003"/>
                </a:lnTo>
                <a:lnTo>
                  <a:pt x="284632" y="1219"/>
                </a:lnTo>
                <a:lnTo>
                  <a:pt x="272402" y="3187"/>
                </a:lnTo>
                <a:lnTo>
                  <a:pt x="260045" y="4343"/>
                </a:lnTo>
                <a:lnTo>
                  <a:pt x="250355" y="6718"/>
                </a:lnTo>
                <a:lnTo>
                  <a:pt x="241566" y="8128"/>
                </a:lnTo>
                <a:lnTo>
                  <a:pt x="229641" y="11798"/>
                </a:lnTo>
                <a:lnTo>
                  <a:pt x="216154" y="15100"/>
                </a:lnTo>
                <a:lnTo>
                  <a:pt x="207505" y="18605"/>
                </a:lnTo>
                <a:lnTo>
                  <a:pt x="199809" y="20967"/>
                </a:lnTo>
                <a:lnTo>
                  <a:pt x="188112" y="26454"/>
                </a:lnTo>
                <a:lnTo>
                  <a:pt x="174967" y="31775"/>
                </a:lnTo>
                <a:lnTo>
                  <a:pt x="167487" y="36131"/>
                </a:lnTo>
                <a:lnTo>
                  <a:pt x="160032" y="39624"/>
                </a:lnTo>
                <a:lnTo>
                  <a:pt x="148717" y="47053"/>
                </a:lnTo>
                <a:lnTo>
                  <a:pt x="136969" y="53886"/>
                </a:lnTo>
                <a:lnTo>
                  <a:pt x="130289" y="59143"/>
                </a:lnTo>
                <a:lnTo>
                  <a:pt x="122897" y="63995"/>
                </a:lnTo>
                <a:lnTo>
                  <a:pt x="113131" y="72656"/>
                </a:lnTo>
                <a:lnTo>
                  <a:pt x="102641" y="80911"/>
                </a:lnTo>
                <a:lnTo>
                  <a:pt x="95961" y="87871"/>
                </a:lnTo>
                <a:lnTo>
                  <a:pt x="89103" y="93954"/>
                </a:lnTo>
                <a:lnTo>
                  <a:pt x="81851" y="102590"/>
                </a:lnTo>
                <a:lnTo>
                  <a:pt x="72440" y="112395"/>
                </a:lnTo>
                <a:lnTo>
                  <a:pt x="65227" y="122364"/>
                </a:lnTo>
                <a:lnTo>
                  <a:pt x="59309" y="129413"/>
                </a:lnTo>
                <a:lnTo>
                  <a:pt x="54457" y="137261"/>
                </a:lnTo>
                <a:lnTo>
                  <a:pt x="46837" y="147802"/>
                </a:lnTo>
                <a:lnTo>
                  <a:pt x="40335" y="160121"/>
                </a:lnTo>
                <a:lnTo>
                  <a:pt x="34963" y="168821"/>
                </a:lnTo>
                <a:lnTo>
                  <a:pt x="31457" y="176936"/>
                </a:lnTo>
                <a:lnTo>
                  <a:pt x="26327" y="186677"/>
                </a:lnTo>
                <a:lnTo>
                  <a:pt x="21704" y="199593"/>
                </a:lnTo>
                <a:lnTo>
                  <a:pt x="17094" y="210299"/>
                </a:lnTo>
                <a:lnTo>
                  <a:pt x="14744" y="219049"/>
                </a:lnTo>
                <a:lnTo>
                  <a:pt x="11366" y="228498"/>
                </a:lnTo>
                <a:lnTo>
                  <a:pt x="8788" y="241274"/>
                </a:lnTo>
                <a:lnTo>
                  <a:pt x="5588" y="253199"/>
                </a:lnTo>
                <a:lnTo>
                  <a:pt x="4406" y="262928"/>
                </a:lnTo>
                <a:lnTo>
                  <a:pt x="2425" y="272783"/>
                </a:lnTo>
                <a:lnTo>
                  <a:pt x="1803" y="284568"/>
                </a:lnTo>
                <a:lnTo>
                  <a:pt x="330" y="296824"/>
                </a:lnTo>
                <a:lnTo>
                  <a:pt x="558" y="308330"/>
                </a:lnTo>
                <a:lnTo>
                  <a:pt x="0" y="319024"/>
                </a:lnTo>
                <a:lnTo>
                  <a:pt x="774" y="319011"/>
                </a:lnTo>
                <a:lnTo>
                  <a:pt x="1206" y="340499"/>
                </a:lnTo>
                <a:lnTo>
                  <a:pt x="8115" y="383552"/>
                </a:lnTo>
                <a:lnTo>
                  <a:pt x="20955" y="425323"/>
                </a:lnTo>
                <a:lnTo>
                  <a:pt x="39611" y="465112"/>
                </a:lnTo>
                <a:lnTo>
                  <a:pt x="63982" y="502259"/>
                </a:lnTo>
                <a:lnTo>
                  <a:pt x="93941" y="536092"/>
                </a:lnTo>
                <a:lnTo>
                  <a:pt x="129413" y="565912"/>
                </a:lnTo>
                <a:lnTo>
                  <a:pt x="168833" y="590257"/>
                </a:lnTo>
                <a:lnTo>
                  <a:pt x="210350" y="608126"/>
                </a:lnTo>
                <a:lnTo>
                  <a:pt x="253263" y="619633"/>
                </a:lnTo>
                <a:lnTo>
                  <a:pt x="296887" y="624890"/>
                </a:lnTo>
                <a:lnTo>
                  <a:pt x="340575" y="624014"/>
                </a:lnTo>
                <a:lnTo>
                  <a:pt x="383641" y="617105"/>
                </a:lnTo>
                <a:lnTo>
                  <a:pt x="425399" y="604266"/>
                </a:lnTo>
                <a:lnTo>
                  <a:pt x="463651" y="586333"/>
                </a:lnTo>
                <a:lnTo>
                  <a:pt x="463918" y="586206"/>
                </a:lnTo>
                <a:lnTo>
                  <a:pt x="465175" y="585609"/>
                </a:lnTo>
                <a:lnTo>
                  <a:pt x="502310" y="561238"/>
                </a:lnTo>
                <a:lnTo>
                  <a:pt x="503872" y="559854"/>
                </a:lnTo>
                <a:lnTo>
                  <a:pt x="504774" y="559257"/>
                </a:lnTo>
                <a:lnTo>
                  <a:pt x="512699" y="552030"/>
                </a:lnTo>
                <a:lnTo>
                  <a:pt x="536105" y="531279"/>
                </a:lnTo>
                <a:lnTo>
                  <a:pt x="538251" y="528726"/>
                </a:lnTo>
                <a:lnTo>
                  <a:pt x="540600" y="526580"/>
                </a:lnTo>
                <a:lnTo>
                  <a:pt x="552450" y="511822"/>
                </a:lnTo>
                <a:lnTo>
                  <a:pt x="565912" y="495808"/>
                </a:lnTo>
                <a:lnTo>
                  <a:pt x="567880" y="492620"/>
                </a:lnTo>
                <a:lnTo>
                  <a:pt x="570725" y="489077"/>
                </a:lnTo>
                <a:lnTo>
                  <a:pt x="579882" y="473189"/>
                </a:lnTo>
                <a:lnTo>
                  <a:pt x="590245" y="456412"/>
                </a:lnTo>
                <a:lnTo>
                  <a:pt x="592289" y="451662"/>
                </a:lnTo>
                <a:lnTo>
                  <a:pt x="594677" y="447522"/>
                </a:lnTo>
                <a:lnTo>
                  <a:pt x="600024" y="433692"/>
                </a:lnTo>
                <a:lnTo>
                  <a:pt x="608114" y="414934"/>
                </a:lnTo>
                <a:lnTo>
                  <a:pt x="609942" y="408076"/>
                </a:lnTo>
                <a:lnTo>
                  <a:pt x="612038" y="402691"/>
                </a:lnTo>
                <a:lnTo>
                  <a:pt x="614807" y="389940"/>
                </a:lnTo>
                <a:lnTo>
                  <a:pt x="619620" y="372033"/>
                </a:lnTo>
                <a:lnTo>
                  <a:pt x="620725" y="362800"/>
                </a:lnTo>
                <a:lnTo>
                  <a:pt x="622363" y="355320"/>
                </a:lnTo>
                <a:lnTo>
                  <a:pt x="623036" y="343636"/>
                </a:lnTo>
                <a:lnTo>
                  <a:pt x="624878" y="328409"/>
                </a:lnTo>
                <a:lnTo>
                  <a:pt x="624624" y="316280"/>
                </a:lnTo>
                <a:lnTo>
                  <a:pt x="625221" y="306197"/>
                </a:lnTo>
                <a:close/>
              </a:path>
            </a:pathLst>
          </a:custGeom>
          <a:solidFill>
            <a:srgbClr val="FFFFFF">
              <a:alpha val="9411"/>
            </a:srgbClr>
          </a:solidFill>
        </p:spPr>
        <p:txBody>
          <a:bodyPr wrap="square" lIns="0" tIns="0" rIns="0" bIns="0" rtlCol="0"/>
          <a:lstStyle/>
          <a:p>
            <a:endParaRPr/>
          </a:p>
        </p:txBody>
      </p:sp>
      <p:grpSp>
        <p:nvGrpSpPr>
          <p:cNvPr id="12" name="object 12"/>
          <p:cNvGrpSpPr/>
          <p:nvPr/>
        </p:nvGrpSpPr>
        <p:grpSpPr>
          <a:xfrm>
            <a:off x="5400914" y="349471"/>
            <a:ext cx="2576195" cy="2575560"/>
            <a:chOff x="5400914" y="356615"/>
            <a:chExt cx="2576195" cy="2575560"/>
          </a:xfrm>
        </p:grpSpPr>
        <p:sp>
          <p:nvSpPr>
            <p:cNvPr id="13" name="object 13"/>
            <p:cNvSpPr/>
            <p:nvPr/>
          </p:nvSpPr>
          <p:spPr>
            <a:xfrm>
              <a:off x="5400903" y="356615"/>
              <a:ext cx="2576195" cy="2575560"/>
            </a:xfrm>
            <a:custGeom>
              <a:avLst/>
              <a:gdLst/>
              <a:ahLst/>
              <a:cxnLst/>
              <a:rect l="l" t="t" r="r" b="b"/>
              <a:pathLst>
                <a:path w="2576195" h="2575560">
                  <a:moveTo>
                    <a:pt x="2575712" y="1287780"/>
                  </a:moveTo>
                  <a:lnTo>
                    <a:pt x="2574823" y="1239507"/>
                  </a:lnTo>
                  <a:lnTo>
                    <a:pt x="2572169" y="1191679"/>
                  </a:lnTo>
                  <a:lnTo>
                    <a:pt x="2567800" y="1144333"/>
                  </a:lnTo>
                  <a:lnTo>
                    <a:pt x="2561742" y="1097495"/>
                  </a:lnTo>
                  <a:lnTo>
                    <a:pt x="2554020" y="1051191"/>
                  </a:lnTo>
                  <a:lnTo>
                    <a:pt x="2544661" y="1005471"/>
                  </a:lnTo>
                  <a:lnTo>
                    <a:pt x="2533700" y="960348"/>
                  </a:lnTo>
                  <a:lnTo>
                    <a:pt x="2521178" y="915860"/>
                  </a:lnTo>
                  <a:lnTo>
                    <a:pt x="2507119" y="872045"/>
                  </a:lnTo>
                  <a:lnTo>
                    <a:pt x="2491549" y="828929"/>
                  </a:lnTo>
                  <a:lnTo>
                    <a:pt x="2474506" y="786536"/>
                  </a:lnTo>
                  <a:lnTo>
                    <a:pt x="2456015" y="744905"/>
                  </a:lnTo>
                  <a:lnTo>
                    <a:pt x="2436114" y="704062"/>
                  </a:lnTo>
                  <a:lnTo>
                    <a:pt x="2414828" y="664032"/>
                  </a:lnTo>
                  <a:lnTo>
                    <a:pt x="2392184" y="624865"/>
                  </a:lnTo>
                  <a:lnTo>
                    <a:pt x="2368232" y="586587"/>
                  </a:lnTo>
                  <a:lnTo>
                    <a:pt x="2342985" y="549224"/>
                  </a:lnTo>
                  <a:lnTo>
                    <a:pt x="2316480" y="512800"/>
                  </a:lnTo>
                  <a:lnTo>
                    <a:pt x="2288756" y="477354"/>
                  </a:lnTo>
                  <a:lnTo>
                    <a:pt x="2259825" y="442912"/>
                  </a:lnTo>
                  <a:lnTo>
                    <a:pt x="2229739" y="409524"/>
                  </a:lnTo>
                  <a:lnTo>
                    <a:pt x="2198522" y="377202"/>
                  </a:lnTo>
                  <a:lnTo>
                    <a:pt x="2166188" y="345973"/>
                  </a:lnTo>
                  <a:lnTo>
                    <a:pt x="2132800" y="315887"/>
                  </a:lnTo>
                  <a:lnTo>
                    <a:pt x="2098357" y="286956"/>
                  </a:lnTo>
                  <a:lnTo>
                    <a:pt x="2062911" y="259232"/>
                  </a:lnTo>
                  <a:lnTo>
                    <a:pt x="2026488" y="232727"/>
                  </a:lnTo>
                  <a:lnTo>
                    <a:pt x="1989124" y="207479"/>
                  </a:lnTo>
                  <a:lnTo>
                    <a:pt x="1950847" y="183527"/>
                  </a:lnTo>
                  <a:lnTo>
                    <a:pt x="1911680" y="160883"/>
                  </a:lnTo>
                  <a:lnTo>
                    <a:pt x="1871649" y="139598"/>
                  </a:lnTo>
                  <a:lnTo>
                    <a:pt x="1830806" y="119697"/>
                  </a:lnTo>
                  <a:lnTo>
                    <a:pt x="1789176" y="101206"/>
                  </a:lnTo>
                  <a:lnTo>
                    <a:pt x="1746783" y="84162"/>
                  </a:lnTo>
                  <a:lnTo>
                    <a:pt x="1703666" y="68592"/>
                  </a:lnTo>
                  <a:lnTo>
                    <a:pt x="1659851" y="54533"/>
                  </a:lnTo>
                  <a:lnTo>
                    <a:pt x="1615363" y="42011"/>
                  </a:lnTo>
                  <a:lnTo>
                    <a:pt x="1570240" y="31051"/>
                  </a:lnTo>
                  <a:lnTo>
                    <a:pt x="1524520" y="21691"/>
                  </a:lnTo>
                  <a:lnTo>
                    <a:pt x="1478216" y="13970"/>
                  </a:lnTo>
                  <a:lnTo>
                    <a:pt x="1431378" y="7912"/>
                  </a:lnTo>
                  <a:lnTo>
                    <a:pt x="1384033" y="3543"/>
                  </a:lnTo>
                  <a:lnTo>
                    <a:pt x="1336205" y="889"/>
                  </a:lnTo>
                  <a:lnTo>
                    <a:pt x="1287932" y="0"/>
                  </a:lnTo>
                  <a:lnTo>
                    <a:pt x="1239647" y="889"/>
                  </a:lnTo>
                  <a:lnTo>
                    <a:pt x="1191818" y="3543"/>
                  </a:lnTo>
                  <a:lnTo>
                    <a:pt x="1144473" y="7912"/>
                  </a:lnTo>
                  <a:lnTo>
                    <a:pt x="1097635" y="13970"/>
                  </a:lnTo>
                  <a:lnTo>
                    <a:pt x="1051331" y="21691"/>
                  </a:lnTo>
                  <a:lnTo>
                    <a:pt x="1005611" y="31051"/>
                  </a:lnTo>
                  <a:lnTo>
                    <a:pt x="960488" y="42011"/>
                  </a:lnTo>
                  <a:lnTo>
                    <a:pt x="916000" y="54533"/>
                  </a:lnTo>
                  <a:lnTo>
                    <a:pt x="872185" y="68592"/>
                  </a:lnTo>
                  <a:lnTo>
                    <a:pt x="829068" y="84162"/>
                  </a:lnTo>
                  <a:lnTo>
                    <a:pt x="786676" y="101206"/>
                  </a:lnTo>
                  <a:lnTo>
                    <a:pt x="745045" y="119697"/>
                  </a:lnTo>
                  <a:lnTo>
                    <a:pt x="704202" y="139598"/>
                  </a:lnTo>
                  <a:lnTo>
                    <a:pt x="664171" y="160883"/>
                  </a:lnTo>
                  <a:lnTo>
                    <a:pt x="625005" y="183527"/>
                  </a:lnTo>
                  <a:lnTo>
                    <a:pt x="586727" y="207479"/>
                  </a:lnTo>
                  <a:lnTo>
                    <a:pt x="549363" y="232727"/>
                  </a:lnTo>
                  <a:lnTo>
                    <a:pt x="512940" y="259232"/>
                  </a:lnTo>
                  <a:lnTo>
                    <a:pt x="477494" y="286956"/>
                  </a:lnTo>
                  <a:lnTo>
                    <a:pt x="443052" y="315887"/>
                  </a:lnTo>
                  <a:lnTo>
                    <a:pt x="409663" y="345973"/>
                  </a:lnTo>
                  <a:lnTo>
                    <a:pt x="377342" y="377190"/>
                  </a:lnTo>
                  <a:lnTo>
                    <a:pt x="346113" y="409524"/>
                  </a:lnTo>
                  <a:lnTo>
                    <a:pt x="316026" y="442912"/>
                  </a:lnTo>
                  <a:lnTo>
                    <a:pt x="287096" y="477354"/>
                  </a:lnTo>
                  <a:lnTo>
                    <a:pt x="259372" y="512800"/>
                  </a:lnTo>
                  <a:lnTo>
                    <a:pt x="232867" y="549224"/>
                  </a:lnTo>
                  <a:lnTo>
                    <a:pt x="207619" y="586587"/>
                  </a:lnTo>
                  <a:lnTo>
                    <a:pt x="183667" y="624865"/>
                  </a:lnTo>
                  <a:lnTo>
                    <a:pt x="161023" y="664032"/>
                  </a:lnTo>
                  <a:lnTo>
                    <a:pt x="139738" y="704062"/>
                  </a:lnTo>
                  <a:lnTo>
                    <a:pt x="119837" y="744905"/>
                  </a:lnTo>
                  <a:lnTo>
                    <a:pt x="101346" y="786536"/>
                  </a:lnTo>
                  <a:lnTo>
                    <a:pt x="84302" y="828929"/>
                  </a:lnTo>
                  <a:lnTo>
                    <a:pt x="68732" y="872045"/>
                  </a:lnTo>
                  <a:lnTo>
                    <a:pt x="54673" y="915860"/>
                  </a:lnTo>
                  <a:lnTo>
                    <a:pt x="42151" y="960348"/>
                  </a:lnTo>
                  <a:lnTo>
                    <a:pt x="31191" y="1005471"/>
                  </a:lnTo>
                  <a:lnTo>
                    <a:pt x="21831" y="1051191"/>
                  </a:lnTo>
                  <a:lnTo>
                    <a:pt x="14109" y="1097495"/>
                  </a:lnTo>
                  <a:lnTo>
                    <a:pt x="8051" y="1144333"/>
                  </a:lnTo>
                  <a:lnTo>
                    <a:pt x="3683" y="1191679"/>
                  </a:lnTo>
                  <a:lnTo>
                    <a:pt x="1028" y="1239507"/>
                  </a:lnTo>
                  <a:lnTo>
                    <a:pt x="863" y="1248181"/>
                  </a:lnTo>
                  <a:lnTo>
                    <a:pt x="596" y="1253871"/>
                  </a:lnTo>
                  <a:lnTo>
                    <a:pt x="0" y="1299006"/>
                  </a:lnTo>
                  <a:lnTo>
                    <a:pt x="990" y="1344218"/>
                  </a:lnTo>
                  <a:lnTo>
                    <a:pt x="3556" y="1389430"/>
                  </a:lnTo>
                  <a:lnTo>
                    <a:pt x="7721" y="1434617"/>
                  </a:lnTo>
                  <a:lnTo>
                    <a:pt x="13500" y="1479740"/>
                  </a:lnTo>
                  <a:lnTo>
                    <a:pt x="20891" y="1524749"/>
                  </a:lnTo>
                  <a:lnTo>
                    <a:pt x="29895" y="1569593"/>
                  </a:lnTo>
                  <a:lnTo>
                    <a:pt x="40551" y="1614233"/>
                  </a:lnTo>
                  <a:lnTo>
                    <a:pt x="52832" y="1658632"/>
                  </a:lnTo>
                  <a:lnTo>
                    <a:pt x="66776" y="1702752"/>
                  </a:lnTo>
                  <a:lnTo>
                    <a:pt x="82372" y="1746529"/>
                  </a:lnTo>
                  <a:lnTo>
                    <a:pt x="99644" y="1789938"/>
                  </a:lnTo>
                  <a:lnTo>
                    <a:pt x="118592" y="1832940"/>
                  </a:lnTo>
                  <a:lnTo>
                    <a:pt x="139230" y="1875472"/>
                  </a:lnTo>
                  <a:lnTo>
                    <a:pt x="161556" y="1917496"/>
                  </a:lnTo>
                  <a:lnTo>
                    <a:pt x="185597" y="1958975"/>
                  </a:lnTo>
                  <a:lnTo>
                    <a:pt x="211353" y="1999869"/>
                  </a:lnTo>
                  <a:lnTo>
                    <a:pt x="213855" y="1998230"/>
                  </a:lnTo>
                  <a:lnTo>
                    <a:pt x="232867" y="2026348"/>
                  </a:lnTo>
                  <a:lnTo>
                    <a:pt x="259372" y="2062772"/>
                  </a:lnTo>
                  <a:lnTo>
                    <a:pt x="287096" y="2098217"/>
                  </a:lnTo>
                  <a:lnTo>
                    <a:pt x="316026" y="2132660"/>
                  </a:lnTo>
                  <a:lnTo>
                    <a:pt x="346113" y="2166048"/>
                  </a:lnTo>
                  <a:lnTo>
                    <a:pt x="377329" y="2198370"/>
                  </a:lnTo>
                  <a:lnTo>
                    <a:pt x="409663" y="2229599"/>
                  </a:lnTo>
                  <a:lnTo>
                    <a:pt x="443052" y="2259685"/>
                  </a:lnTo>
                  <a:lnTo>
                    <a:pt x="477494" y="2288616"/>
                  </a:lnTo>
                  <a:lnTo>
                    <a:pt x="512940" y="2316340"/>
                  </a:lnTo>
                  <a:lnTo>
                    <a:pt x="549363" y="2342845"/>
                  </a:lnTo>
                  <a:lnTo>
                    <a:pt x="586727" y="2368092"/>
                  </a:lnTo>
                  <a:lnTo>
                    <a:pt x="625005" y="2392045"/>
                  </a:lnTo>
                  <a:lnTo>
                    <a:pt x="664171" y="2414689"/>
                  </a:lnTo>
                  <a:lnTo>
                    <a:pt x="704202" y="2435974"/>
                  </a:lnTo>
                  <a:lnTo>
                    <a:pt x="745045" y="2455875"/>
                  </a:lnTo>
                  <a:lnTo>
                    <a:pt x="786676" y="2474366"/>
                  </a:lnTo>
                  <a:lnTo>
                    <a:pt x="829068" y="2491409"/>
                  </a:lnTo>
                  <a:lnTo>
                    <a:pt x="872185" y="2506980"/>
                  </a:lnTo>
                  <a:lnTo>
                    <a:pt x="916000" y="2521039"/>
                  </a:lnTo>
                  <a:lnTo>
                    <a:pt x="960488" y="2533561"/>
                  </a:lnTo>
                  <a:lnTo>
                    <a:pt x="1005611" y="2544521"/>
                  </a:lnTo>
                  <a:lnTo>
                    <a:pt x="1051331" y="2553881"/>
                  </a:lnTo>
                  <a:lnTo>
                    <a:pt x="1097635" y="2561602"/>
                  </a:lnTo>
                  <a:lnTo>
                    <a:pt x="1144473" y="2567660"/>
                  </a:lnTo>
                  <a:lnTo>
                    <a:pt x="1191818" y="2572029"/>
                  </a:lnTo>
                  <a:lnTo>
                    <a:pt x="1239647" y="2574683"/>
                  </a:lnTo>
                  <a:lnTo>
                    <a:pt x="1287932" y="2575560"/>
                  </a:lnTo>
                  <a:lnTo>
                    <a:pt x="1336205" y="2574683"/>
                  </a:lnTo>
                  <a:lnTo>
                    <a:pt x="1384033" y="2572029"/>
                  </a:lnTo>
                  <a:lnTo>
                    <a:pt x="1431378" y="2567660"/>
                  </a:lnTo>
                  <a:lnTo>
                    <a:pt x="1478216" y="2561602"/>
                  </a:lnTo>
                  <a:lnTo>
                    <a:pt x="1524520" y="2553881"/>
                  </a:lnTo>
                  <a:lnTo>
                    <a:pt x="1570240" y="2544521"/>
                  </a:lnTo>
                  <a:lnTo>
                    <a:pt x="1615363" y="2533561"/>
                  </a:lnTo>
                  <a:lnTo>
                    <a:pt x="1659851" y="2521039"/>
                  </a:lnTo>
                  <a:lnTo>
                    <a:pt x="1703666" y="2506980"/>
                  </a:lnTo>
                  <a:lnTo>
                    <a:pt x="1746783" y="2491409"/>
                  </a:lnTo>
                  <a:lnTo>
                    <a:pt x="1789176" y="2474366"/>
                  </a:lnTo>
                  <a:lnTo>
                    <a:pt x="1830806" y="2455875"/>
                  </a:lnTo>
                  <a:lnTo>
                    <a:pt x="1871649" y="2435974"/>
                  </a:lnTo>
                  <a:lnTo>
                    <a:pt x="1911680" y="2414689"/>
                  </a:lnTo>
                  <a:lnTo>
                    <a:pt x="1950847" y="2392045"/>
                  </a:lnTo>
                  <a:lnTo>
                    <a:pt x="1989124" y="2368092"/>
                  </a:lnTo>
                  <a:lnTo>
                    <a:pt x="2026488" y="2342845"/>
                  </a:lnTo>
                  <a:lnTo>
                    <a:pt x="2062911" y="2316340"/>
                  </a:lnTo>
                  <a:lnTo>
                    <a:pt x="2098357" y="2288616"/>
                  </a:lnTo>
                  <a:lnTo>
                    <a:pt x="2132800" y="2259685"/>
                  </a:lnTo>
                  <a:lnTo>
                    <a:pt x="2166188" y="2229599"/>
                  </a:lnTo>
                  <a:lnTo>
                    <a:pt x="2198522" y="2198370"/>
                  </a:lnTo>
                  <a:lnTo>
                    <a:pt x="2229739" y="2166048"/>
                  </a:lnTo>
                  <a:lnTo>
                    <a:pt x="2259825" y="2132660"/>
                  </a:lnTo>
                  <a:lnTo>
                    <a:pt x="2288756" y="2098217"/>
                  </a:lnTo>
                  <a:lnTo>
                    <a:pt x="2316480" y="2062772"/>
                  </a:lnTo>
                  <a:lnTo>
                    <a:pt x="2342985" y="2026348"/>
                  </a:lnTo>
                  <a:lnTo>
                    <a:pt x="2368232" y="1988985"/>
                  </a:lnTo>
                  <a:lnTo>
                    <a:pt x="2392184" y="1950707"/>
                  </a:lnTo>
                  <a:lnTo>
                    <a:pt x="2414828" y="1911540"/>
                  </a:lnTo>
                  <a:lnTo>
                    <a:pt x="2436114" y="1871510"/>
                  </a:lnTo>
                  <a:lnTo>
                    <a:pt x="2456015" y="1830666"/>
                  </a:lnTo>
                  <a:lnTo>
                    <a:pt x="2474506" y="1789036"/>
                  </a:lnTo>
                  <a:lnTo>
                    <a:pt x="2491549" y="1746643"/>
                  </a:lnTo>
                  <a:lnTo>
                    <a:pt x="2507119" y="1703527"/>
                  </a:lnTo>
                  <a:lnTo>
                    <a:pt x="2521178" y="1659712"/>
                  </a:lnTo>
                  <a:lnTo>
                    <a:pt x="2533700" y="1615224"/>
                  </a:lnTo>
                  <a:lnTo>
                    <a:pt x="2544661" y="1570101"/>
                  </a:lnTo>
                  <a:lnTo>
                    <a:pt x="2554020" y="1524381"/>
                  </a:lnTo>
                  <a:lnTo>
                    <a:pt x="2561742" y="1478076"/>
                  </a:lnTo>
                  <a:lnTo>
                    <a:pt x="2567800" y="1431239"/>
                  </a:lnTo>
                  <a:lnTo>
                    <a:pt x="2572169" y="1383893"/>
                  </a:lnTo>
                  <a:lnTo>
                    <a:pt x="2574823" y="1336065"/>
                  </a:lnTo>
                  <a:lnTo>
                    <a:pt x="2575712" y="1287780"/>
                  </a:lnTo>
                  <a:close/>
                </a:path>
              </a:pathLst>
            </a:custGeom>
            <a:solidFill>
              <a:srgbClr val="FFFFFF">
                <a:alpha val="9411"/>
              </a:srgbClr>
            </a:solidFill>
          </p:spPr>
          <p:txBody>
            <a:bodyPr wrap="square" lIns="0" tIns="0" rIns="0" bIns="0" rtlCol="0"/>
            <a:lstStyle/>
            <a:p>
              <a:endParaRPr/>
            </a:p>
          </p:txBody>
        </p:sp>
        <p:sp>
          <p:nvSpPr>
            <p:cNvPr id="14" name="object 14"/>
            <p:cNvSpPr/>
            <p:nvPr/>
          </p:nvSpPr>
          <p:spPr>
            <a:xfrm>
              <a:off x="5911397" y="867687"/>
              <a:ext cx="1554480" cy="1554480"/>
            </a:xfrm>
            <a:custGeom>
              <a:avLst/>
              <a:gdLst/>
              <a:ahLst/>
              <a:cxnLst/>
              <a:rect l="l" t="t" r="r" b="b"/>
              <a:pathLst>
                <a:path w="1554479" h="1554480">
                  <a:moveTo>
                    <a:pt x="783948" y="0"/>
                  </a:moveTo>
                  <a:lnTo>
                    <a:pt x="739642" y="919"/>
                  </a:lnTo>
                  <a:lnTo>
                    <a:pt x="695527" y="4345"/>
                  </a:lnTo>
                  <a:lnTo>
                    <a:pt x="651716" y="10256"/>
                  </a:lnTo>
                  <a:lnTo>
                    <a:pt x="608322" y="18630"/>
                  </a:lnTo>
                  <a:lnTo>
                    <a:pt x="565458" y="29446"/>
                  </a:lnTo>
                  <a:lnTo>
                    <a:pt x="523237" y="42680"/>
                  </a:lnTo>
                  <a:lnTo>
                    <a:pt x="481772" y="58313"/>
                  </a:lnTo>
                  <a:lnTo>
                    <a:pt x="441175" y="76322"/>
                  </a:lnTo>
                  <a:lnTo>
                    <a:pt x="401561" y="96685"/>
                  </a:lnTo>
                  <a:lnTo>
                    <a:pt x="363041" y="119381"/>
                  </a:lnTo>
                  <a:lnTo>
                    <a:pt x="325730" y="144387"/>
                  </a:lnTo>
                  <a:lnTo>
                    <a:pt x="289739" y="171682"/>
                  </a:lnTo>
                  <a:lnTo>
                    <a:pt x="255181" y="201245"/>
                  </a:lnTo>
                  <a:lnTo>
                    <a:pt x="222171" y="233053"/>
                  </a:lnTo>
                  <a:lnTo>
                    <a:pt x="190820" y="267085"/>
                  </a:lnTo>
                  <a:lnTo>
                    <a:pt x="161241" y="303319"/>
                  </a:lnTo>
                  <a:lnTo>
                    <a:pt x="133548" y="341733"/>
                  </a:lnTo>
                  <a:lnTo>
                    <a:pt x="108192" y="381737"/>
                  </a:lnTo>
                  <a:lnTo>
                    <a:pt x="85560" y="422678"/>
                  </a:lnTo>
                  <a:lnTo>
                    <a:pt x="65632" y="464444"/>
                  </a:lnTo>
                  <a:lnTo>
                    <a:pt x="48386" y="506921"/>
                  </a:lnTo>
                  <a:lnTo>
                    <a:pt x="33799" y="549998"/>
                  </a:lnTo>
                  <a:lnTo>
                    <a:pt x="21850" y="593561"/>
                  </a:lnTo>
                  <a:lnTo>
                    <a:pt x="12518" y="637498"/>
                  </a:lnTo>
                  <a:lnTo>
                    <a:pt x="5780" y="681695"/>
                  </a:lnTo>
                  <a:lnTo>
                    <a:pt x="1614" y="726040"/>
                  </a:lnTo>
                  <a:lnTo>
                    <a:pt x="0" y="770419"/>
                  </a:lnTo>
                  <a:lnTo>
                    <a:pt x="914" y="814721"/>
                  </a:lnTo>
                  <a:lnTo>
                    <a:pt x="4335" y="858832"/>
                  </a:lnTo>
                  <a:lnTo>
                    <a:pt x="10242" y="902639"/>
                  </a:lnTo>
                  <a:lnTo>
                    <a:pt x="18613" y="946029"/>
                  </a:lnTo>
                  <a:lnTo>
                    <a:pt x="29425" y="988890"/>
                  </a:lnTo>
                  <a:lnTo>
                    <a:pt x="42657" y="1031109"/>
                  </a:lnTo>
                  <a:lnTo>
                    <a:pt x="58288" y="1072573"/>
                  </a:lnTo>
                  <a:lnTo>
                    <a:pt x="76295" y="1113169"/>
                  </a:lnTo>
                  <a:lnTo>
                    <a:pt x="96657" y="1152784"/>
                  </a:lnTo>
                  <a:lnTo>
                    <a:pt x="119351" y="1191305"/>
                  </a:lnTo>
                  <a:lnTo>
                    <a:pt x="144357" y="1228620"/>
                  </a:lnTo>
                  <a:lnTo>
                    <a:pt x="171651" y="1264615"/>
                  </a:lnTo>
                  <a:lnTo>
                    <a:pt x="201214" y="1299178"/>
                  </a:lnTo>
                  <a:lnTo>
                    <a:pt x="233022" y="1332197"/>
                  </a:lnTo>
                  <a:lnTo>
                    <a:pt x="267053" y="1363557"/>
                  </a:lnTo>
                  <a:lnTo>
                    <a:pt x="303287" y="1393146"/>
                  </a:lnTo>
                  <a:lnTo>
                    <a:pt x="341701" y="1420852"/>
                  </a:lnTo>
                  <a:lnTo>
                    <a:pt x="381705" y="1446195"/>
                  </a:lnTo>
                  <a:lnTo>
                    <a:pt x="422646" y="1468814"/>
                  </a:lnTo>
                  <a:lnTo>
                    <a:pt x="464412" y="1488730"/>
                  </a:lnTo>
                  <a:lnTo>
                    <a:pt x="506890" y="1505966"/>
                  </a:lnTo>
                  <a:lnTo>
                    <a:pt x="549967" y="1520543"/>
                  </a:lnTo>
                  <a:lnTo>
                    <a:pt x="593530" y="1532483"/>
                  </a:lnTo>
                  <a:lnTo>
                    <a:pt x="637466" y="1541807"/>
                  </a:lnTo>
                  <a:lnTo>
                    <a:pt x="681663" y="1548538"/>
                  </a:lnTo>
                  <a:lnTo>
                    <a:pt x="726008" y="1552697"/>
                  </a:lnTo>
                  <a:lnTo>
                    <a:pt x="770388" y="1554306"/>
                  </a:lnTo>
                  <a:lnTo>
                    <a:pt x="814689" y="1553386"/>
                  </a:lnTo>
                  <a:lnTo>
                    <a:pt x="858800" y="1549960"/>
                  </a:lnTo>
                  <a:lnTo>
                    <a:pt x="902607" y="1544049"/>
                  </a:lnTo>
                  <a:lnTo>
                    <a:pt x="945998" y="1535675"/>
                  </a:lnTo>
                  <a:lnTo>
                    <a:pt x="988859" y="1524860"/>
                  </a:lnTo>
                  <a:lnTo>
                    <a:pt x="1031078" y="1511625"/>
                  </a:lnTo>
                  <a:lnTo>
                    <a:pt x="1072541" y="1495992"/>
                  </a:lnTo>
                  <a:lnTo>
                    <a:pt x="1113137" y="1477983"/>
                  </a:lnTo>
                  <a:lnTo>
                    <a:pt x="1152752" y="1457620"/>
                  </a:lnTo>
                  <a:lnTo>
                    <a:pt x="1191273" y="1434925"/>
                  </a:lnTo>
                  <a:lnTo>
                    <a:pt x="1228588" y="1409918"/>
                  </a:lnTo>
                  <a:lnTo>
                    <a:pt x="1264583" y="1382623"/>
                  </a:lnTo>
                  <a:lnTo>
                    <a:pt x="1299147" y="1353060"/>
                  </a:lnTo>
                  <a:lnTo>
                    <a:pt x="1332165" y="1321252"/>
                  </a:lnTo>
                  <a:lnTo>
                    <a:pt x="1363525" y="1287220"/>
                  </a:lnTo>
                  <a:lnTo>
                    <a:pt x="1393115" y="1250986"/>
                  </a:lnTo>
                  <a:lnTo>
                    <a:pt x="1420820" y="1212572"/>
                  </a:lnTo>
                  <a:lnTo>
                    <a:pt x="1446177" y="1172569"/>
                  </a:lnTo>
                  <a:lnTo>
                    <a:pt x="1468808" y="1131628"/>
                  </a:lnTo>
                  <a:lnTo>
                    <a:pt x="1488737" y="1089862"/>
                  </a:lnTo>
                  <a:lnTo>
                    <a:pt x="1505983" y="1047384"/>
                  </a:lnTo>
                  <a:lnTo>
                    <a:pt x="1520570" y="1004307"/>
                  </a:lnTo>
                  <a:lnTo>
                    <a:pt x="1532518" y="960744"/>
                  </a:lnTo>
                  <a:lnTo>
                    <a:pt x="1541851" y="916807"/>
                  </a:lnTo>
                  <a:lnTo>
                    <a:pt x="1548589" y="872610"/>
                  </a:lnTo>
                  <a:lnTo>
                    <a:pt x="1552755" y="828265"/>
                  </a:lnTo>
                  <a:lnTo>
                    <a:pt x="1554369" y="783886"/>
                  </a:lnTo>
                  <a:lnTo>
                    <a:pt x="1553455" y="739584"/>
                  </a:lnTo>
                  <a:lnTo>
                    <a:pt x="1550034" y="695473"/>
                  </a:lnTo>
                  <a:lnTo>
                    <a:pt x="1544127" y="651666"/>
                  </a:lnTo>
                  <a:lnTo>
                    <a:pt x="1535756" y="608276"/>
                  </a:lnTo>
                  <a:lnTo>
                    <a:pt x="1524944" y="565415"/>
                  </a:lnTo>
                  <a:lnTo>
                    <a:pt x="1511712" y="523196"/>
                  </a:lnTo>
                  <a:lnTo>
                    <a:pt x="1496081" y="481732"/>
                  </a:lnTo>
                  <a:lnTo>
                    <a:pt x="1478074" y="441136"/>
                  </a:lnTo>
                  <a:lnTo>
                    <a:pt x="1457712" y="401522"/>
                  </a:lnTo>
                  <a:lnTo>
                    <a:pt x="1435018" y="363000"/>
                  </a:lnTo>
                  <a:lnTo>
                    <a:pt x="1410012" y="325685"/>
                  </a:lnTo>
                  <a:lnTo>
                    <a:pt x="1382717" y="289690"/>
                  </a:lnTo>
                  <a:lnTo>
                    <a:pt x="1353155" y="255127"/>
                  </a:lnTo>
                  <a:lnTo>
                    <a:pt x="1321347" y="222109"/>
                  </a:lnTo>
                  <a:lnTo>
                    <a:pt x="1287315" y="190748"/>
                  </a:lnTo>
                  <a:lnTo>
                    <a:pt x="1251082" y="161159"/>
                  </a:lnTo>
                  <a:lnTo>
                    <a:pt x="1212667" y="133453"/>
                  </a:lnTo>
                  <a:lnTo>
                    <a:pt x="1172663" y="108110"/>
                  </a:lnTo>
                  <a:lnTo>
                    <a:pt x="1131721" y="85491"/>
                  </a:lnTo>
                  <a:lnTo>
                    <a:pt x="1089953" y="65575"/>
                  </a:lnTo>
                  <a:lnTo>
                    <a:pt x="1047472" y="48339"/>
                  </a:lnTo>
                  <a:lnTo>
                    <a:pt x="1004392" y="33762"/>
                  </a:lnTo>
                  <a:lnTo>
                    <a:pt x="960825" y="21822"/>
                  </a:lnTo>
                  <a:lnTo>
                    <a:pt x="916884" y="12498"/>
                  </a:lnTo>
                  <a:lnTo>
                    <a:pt x="872682" y="5767"/>
                  </a:lnTo>
                  <a:lnTo>
                    <a:pt x="828332" y="1608"/>
                  </a:lnTo>
                  <a:lnTo>
                    <a:pt x="783948" y="0"/>
                  </a:lnTo>
                  <a:close/>
                </a:path>
              </a:pathLst>
            </a:custGeom>
            <a:solidFill>
              <a:srgbClr val="589191"/>
            </a:solidFill>
          </p:spPr>
          <p:txBody>
            <a:bodyPr wrap="square" lIns="0" tIns="0" rIns="0" bIns="0" rtlCol="0"/>
            <a:lstStyle/>
            <a:p>
              <a:endParaRPr/>
            </a:p>
          </p:txBody>
        </p:sp>
        <p:sp>
          <p:nvSpPr>
            <p:cNvPr id="15" name="object 15"/>
            <p:cNvSpPr/>
            <p:nvPr/>
          </p:nvSpPr>
          <p:spPr>
            <a:xfrm>
              <a:off x="5565140" y="356615"/>
              <a:ext cx="1123950" cy="1287780"/>
            </a:xfrm>
            <a:custGeom>
              <a:avLst/>
              <a:gdLst/>
              <a:ahLst/>
              <a:cxnLst/>
              <a:rect l="l" t="t" r="r" b="b"/>
              <a:pathLst>
                <a:path w="1123950" h="1287780">
                  <a:moveTo>
                    <a:pt x="1123695" y="0"/>
                  </a:moveTo>
                  <a:lnTo>
                    <a:pt x="1073891" y="959"/>
                  </a:lnTo>
                  <a:lnTo>
                    <a:pt x="1024410" y="3821"/>
                  </a:lnTo>
                  <a:lnTo>
                    <a:pt x="975299" y="8558"/>
                  </a:lnTo>
                  <a:lnTo>
                    <a:pt x="926603" y="15143"/>
                  </a:lnTo>
                  <a:lnTo>
                    <a:pt x="878366" y="23551"/>
                  </a:lnTo>
                  <a:lnTo>
                    <a:pt x="830635" y="33755"/>
                  </a:lnTo>
                  <a:lnTo>
                    <a:pt x="783455" y="45727"/>
                  </a:lnTo>
                  <a:lnTo>
                    <a:pt x="736870" y="59443"/>
                  </a:lnTo>
                  <a:lnTo>
                    <a:pt x="690926" y="74875"/>
                  </a:lnTo>
                  <a:lnTo>
                    <a:pt x="645669" y="91996"/>
                  </a:lnTo>
                  <a:lnTo>
                    <a:pt x="601143" y="110780"/>
                  </a:lnTo>
                  <a:lnTo>
                    <a:pt x="557394" y="131201"/>
                  </a:lnTo>
                  <a:lnTo>
                    <a:pt x="514467" y="153232"/>
                  </a:lnTo>
                  <a:lnTo>
                    <a:pt x="472408" y="176847"/>
                  </a:lnTo>
                  <a:lnTo>
                    <a:pt x="431261" y="202019"/>
                  </a:lnTo>
                  <a:lnTo>
                    <a:pt x="391072" y="228721"/>
                  </a:lnTo>
                  <a:lnTo>
                    <a:pt x="351886" y="256927"/>
                  </a:lnTo>
                  <a:lnTo>
                    <a:pt x="313749" y="286611"/>
                  </a:lnTo>
                  <a:lnTo>
                    <a:pt x="276706" y="317746"/>
                  </a:lnTo>
                  <a:lnTo>
                    <a:pt x="240801" y="350305"/>
                  </a:lnTo>
                  <a:lnTo>
                    <a:pt x="206081" y="384262"/>
                  </a:lnTo>
                  <a:lnTo>
                    <a:pt x="172590" y="419590"/>
                  </a:lnTo>
                  <a:lnTo>
                    <a:pt x="140374" y="456264"/>
                  </a:lnTo>
                  <a:lnTo>
                    <a:pt x="109478" y="494255"/>
                  </a:lnTo>
                  <a:lnTo>
                    <a:pt x="79947" y="533539"/>
                  </a:lnTo>
                  <a:lnTo>
                    <a:pt x="51827" y="574088"/>
                  </a:lnTo>
                  <a:lnTo>
                    <a:pt x="25163" y="615876"/>
                  </a:lnTo>
                  <a:lnTo>
                    <a:pt x="0" y="658876"/>
                  </a:lnTo>
                  <a:lnTo>
                    <a:pt x="1123695" y="1287780"/>
                  </a:lnTo>
                  <a:lnTo>
                    <a:pt x="1123695" y="0"/>
                  </a:lnTo>
                  <a:close/>
                </a:path>
              </a:pathLst>
            </a:custGeom>
            <a:solidFill>
              <a:srgbClr val="FFFFFF">
                <a:alpha val="9411"/>
              </a:srgbClr>
            </a:solidFill>
          </p:spPr>
          <p:txBody>
            <a:bodyPr wrap="square" lIns="0" tIns="0" rIns="0" bIns="0" rtlCol="0"/>
            <a:lstStyle/>
            <a:p>
              <a:endParaRPr/>
            </a:p>
          </p:txBody>
        </p:sp>
      </p:grpSp>
      <p:sp>
        <p:nvSpPr>
          <p:cNvPr id="16" name="object 16"/>
          <p:cNvSpPr/>
          <p:nvPr/>
        </p:nvSpPr>
        <p:spPr>
          <a:xfrm>
            <a:off x="6469898" y="3473681"/>
            <a:ext cx="320040" cy="320040"/>
          </a:xfrm>
          <a:custGeom>
            <a:avLst/>
            <a:gdLst/>
            <a:ahLst/>
            <a:cxnLst/>
            <a:rect l="l" t="t" r="r" b="b"/>
            <a:pathLst>
              <a:path w="320040" h="320039">
                <a:moveTo>
                  <a:pt x="153024" y="0"/>
                </a:moveTo>
                <a:lnTo>
                  <a:pt x="102859" y="10403"/>
                </a:lnTo>
                <a:lnTo>
                  <a:pt x="58521" y="36062"/>
                </a:lnTo>
                <a:lnTo>
                  <a:pt x="25582" y="72969"/>
                </a:lnTo>
                <a:lnTo>
                  <a:pt x="5567" y="117708"/>
                </a:lnTo>
                <a:lnTo>
                  <a:pt x="0" y="166867"/>
                </a:lnTo>
                <a:lnTo>
                  <a:pt x="10403" y="217032"/>
                </a:lnTo>
                <a:lnTo>
                  <a:pt x="159882" y="160009"/>
                </a:lnTo>
                <a:lnTo>
                  <a:pt x="115432" y="313679"/>
                </a:lnTo>
                <a:lnTo>
                  <a:pt x="140826" y="318900"/>
                </a:lnTo>
                <a:lnTo>
                  <a:pt x="166566" y="319918"/>
                </a:lnTo>
                <a:lnTo>
                  <a:pt x="192138" y="316769"/>
                </a:lnTo>
                <a:lnTo>
                  <a:pt x="261371" y="283841"/>
                </a:lnTo>
                <a:lnTo>
                  <a:pt x="294309" y="246960"/>
                </a:lnTo>
                <a:lnTo>
                  <a:pt x="314325" y="202238"/>
                </a:lnTo>
                <a:lnTo>
                  <a:pt x="319892" y="153073"/>
                </a:lnTo>
                <a:lnTo>
                  <a:pt x="309488" y="102859"/>
                </a:lnTo>
                <a:lnTo>
                  <a:pt x="283829" y="58521"/>
                </a:lnTo>
                <a:lnTo>
                  <a:pt x="246923" y="25582"/>
                </a:lnTo>
                <a:lnTo>
                  <a:pt x="202184" y="5567"/>
                </a:lnTo>
                <a:lnTo>
                  <a:pt x="153024" y="0"/>
                </a:lnTo>
                <a:close/>
              </a:path>
            </a:pathLst>
          </a:custGeom>
          <a:solidFill>
            <a:srgbClr val="FFFFFF">
              <a:alpha val="9411"/>
            </a:srgbClr>
          </a:solidFill>
        </p:spPr>
        <p:txBody>
          <a:bodyPr wrap="square" lIns="0" tIns="0" rIns="0" bIns="0" rtlCol="0"/>
          <a:lstStyle/>
          <a:p>
            <a:endParaRPr/>
          </a:p>
        </p:txBody>
      </p:sp>
      <p:sp>
        <p:nvSpPr>
          <p:cNvPr id="17" name="object 17"/>
          <p:cNvSpPr txBox="1">
            <a:spLocks noGrp="1"/>
          </p:cNvSpPr>
          <p:nvPr>
            <p:ph type="title"/>
          </p:nvPr>
        </p:nvSpPr>
        <p:spPr>
          <a:xfrm>
            <a:off x="574649" y="1508125"/>
            <a:ext cx="8228609" cy="382156"/>
          </a:xfrm>
          <a:prstGeom prst="rect">
            <a:avLst/>
          </a:prstGeom>
        </p:spPr>
        <p:txBody>
          <a:bodyPr vert="horz" wrap="square" lIns="0" tIns="12700" rIns="0" bIns="0" rtlCol="0">
            <a:spAutoFit/>
          </a:bodyPr>
          <a:lstStyle/>
          <a:p>
            <a:pPr marL="12700" marR="5080">
              <a:lnSpc>
                <a:spcPct val="100000"/>
              </a:lnSpc>
              <a:spcBef>
                <a:spcPts val="100"/>
              </a:spcBef>
            </a:pPr>
            <a:r>
              <a:rPr lang="en-US" sz="2400" spc="140" dirty="0">
                <a:solidFill>
                  <a:srgbClr val="FFFFFF"/>
                </a:solidFill>
              </a:rPr>
              <a:t>Multipurpose Smart Shoe for Various Communities</a:t>
            </a:r>
            <a:endParaRPr lang="en-IN" sz="2400" dirty="0"/>
          </a:p>
        </p:txBody>
      </p:sp>
      <p:sp>
        <p:nvSpPr>
          <p:cNvPr id="18" name="object 18"/>
          <p:cNvSpPr txBox="1"/>
          <p:nvPr/>
        </p:nvSpPr>
        <p:spPr>
          <a:xfrm>
            <a:off x="224739" y="2497327"/>
            <a:ext cx="2213661" cy="1846018"/>
          </a:xfrm>
          <a:prstGeom prst="rect">
            <a:avLst/>
          </a:prstGeom>
        </p:spPr>
        <p:txBody>
          <a:bodyPr vert="horz" wrap="square" lIns="0" tIns="12065" rIns="0" bIns="0" rtlCol="0">
            <a:spAutoFit/>
          </a:bodyPr>
          <a:lstStyle/>
          <a:p>
            <a:pPr marL="12700">
              <a:lnSpc>
                <a:spcPct val="100000"/>
              </a:lnSpc>
              <a:spcBef>
                <a:spcPts val="95"/>
              </a:spcBef>
            </a:pPr>
            <a:r>
              <a:rPr sz="1300" b="1" spc="-15" dirty="0">
                <a:solidFill>
                  <a:srgbClr val="FFFFFF"/>
                </a:solidFill>
                <a:latin typeface="Arial"/>
                <a:cs typeface="Arial"/>
              </a:rPr>
              <a:t>AUTHORS:</a:t>
            </a:r>
            <a:endParaRPr sz="1300" dirty="0">
              <a:latin typeface="Arial"/>
              <a:cs typeface="Arial"/>
            </a:endParaRPr>
          </a:p>
          <a:p>
            <a:pPr>
              <a:lnSpc>
                <a:spcPct val="100000"/>
              </a:lnSpc>
              <a:spcBef>
                <a:spcPts val="5"/>
              </a:spcBef>
            </a:pPr>
            <a:endParaRPr sz="2450" dirty="0">
              <a:latin typeface="Arial"/>
              <a:cs typeface="Arial"/>
            </a:endParaRPr>
          </a:p>
          <a:p>
            <a:pPr marL="356870" indent="-344805">
              <a:lnSpc>
                <a:spcPts val="1739"/>
              </a:lnSpc>
              <a:buSzPct val="123076"/>
              <a:buAutoNum type="arabicPeriod"/>
              <a:tabLst>
                <a:tab pos="356870" algn="l"/>
                <a:tab pos="357505" algn="l"/>
              </a:tabLst>
            </a:pPr>
            <a:r>
              <a:rPr lang="en-US" sz="1300" spc="10" dirty="0">
                <a:solidFill>
                  <a:srgbClr val="FFFFFF"/>
                </a:solidFill>
                <a:latin typeface="Lucida Sans Unicode"/>
                <a:cs typeface="Lucida Sans Unicode"/>
              </a:rPr>
              <a:t>Dr. </a:t>
            </a:r>
            <a:r>
              <a:rPr sz="1300" spc="10" dirty="0">
                <a:solidFill>
                  <a:srgbClr val="FFFFFF"/>
                </a:solidFill>
                <a:latin typeface="Lucida Sans Unicode"/>
                <a:cs typeface="Lucida Sans Unicode"/>
              </a:rPr>
              <a:t>L</a:t>
            </a:r>
            <a:r>
              <a:rPr sz="1300" spc="-85" dirty="0">
                <a:solidFill>
                  <a:srgbClr val="FFFFFF"/>
                </a:solidFill>
                <a:latin typeface="Lucida Sans Unicode"/>
                <a:cs typeface="Lucida Sans Unicode"/>
              </a:rPr>
              <a:t> </a:t>
            </a:r>
            <a:r>
              <a:rPr sz="1300" spc="5" dirty="0">
                <a:solidFill>
                  <a:srgbClr val="FFFFFF"/>
                </a:solidFill>
                <a:latin typeface="Lucida Sans Unicode"/>
                <a:cs typeface="Lucida Sans Unicode"/>
              </a:rPr>
              <a:t>VI</a:t>
            </a:r>
            <a:r>
              <a:rPr sz="1300" spc="-15" dirty="0">
                <a:solidFill>
                  <a:srgbClr val="FFFFFF"/>
                </a:solidFill>
                <a:latin typeface="Lucida Sans Unicode"/>
                <a:cs typeface="Lucida Sans Unicode"/>
              </a:rPr>
              <a:t>J</a:t>
            </a:r>
            <a:r>
              <a:rPr sz="1300" spc="35" dirty="0">
                <a:solidFill>
                  <a:srgbClr val="FFFFFF"/>
                </a:solidFill>
                <a:latin typeface="Lucida Sans Unicode"/>
                <a:cs typeface="Lucida Sans Unicode"/>
              </a:rPr>
              <a:t>A</a:t>
            </a:r>
            <a:r>
              <a:rPr sz="1300" spc="-45" dirty="0">
                <a:solidFill>
                  <a:srgbClr val="FFFFFF"/>
                </a:solidFill>
                <a:latin typeface="Lucida Sans Unicode"/>
                <a:cs typeface="Lucida Sans Unicode"/>
              </a:rPr>
              <a:t>Y</a:t>
            </a:r>
            <a:r>
              <a:rPr sz="1300" spc="35" dirty="0">
                <a:solidFill>
                  <a:srgbClr val="FFFFFF"/>
                </a:solidFill>
                <a:latin typeface="Lucida Sans Unicode"/>
                <a:cs typeface="Lucida Sans Unicode"/>
              </a:rPr>
              <a:t>A</a:t>
            </a:r>
            <a:r>
              <a:rPr sz="1300" spc="40" dirty="0">
                <a:solidFill>
                  <a:srgbClr val="FFFFFF"/>
                </a:solidFill>
                <a:latin typeface="Lucida Sans Unicode"/>
                <a:cs typeface="Lucida Sans Unicode"/>
              </a:rPr>
              <a:t>R</a:t>
            </a:r>
            <a:r>
              <a:rPr sz="1300" spc="30" dirty="0">
                <a:solidFill>
                  <a:srgbClr val="FFFFFF"/>
                </a:solidFill>
                <a:latin typeface="Lucida Sans Unicode"/>
                <a:cs typeface="Lucida Sans Unicode"/>
              </a:rPr>
              <a:t>A</a:t>
            </a:r>
            <a:r>
              <a:rPr sz="1300" dirty="0">
                <a:solidFill>
                  <a:srgbClr val="FFFFFF"/>
                </a:solidFill>
                <a:latin typeface="Lucida Sans Unicode"/>
                <a:cs typeface="Lucida Sans Unicode"/>
              </a:rPr>
              <a:t>J</a:t>
            </a:r>
            <a:r>
              <a:rPr sz="1300" spc="45" dirty="0">
                <a:solidFill>
                  <a:srgbClr val="FFFFFF"/>
                </a:solidFill>
                <a:latin typeface="Lucida Sans Unicode"/>
                <a:cs typeface="Lucida Sans Unicode"/>
              </a:rPr>
              <a:t>A</a:t>
            </a:r>
            <a:endParaRPr sz="1300" dirty="0">
              <a:latin typeface="Lucida Sans Unicode"/>
              <a:cs typeface="Lucida Sans Unicode"/>
            </a:endParaRPr>
          </a:p>
          <a:p>
            <a:pPr marL="356870" indent="-344805">
              <a:lnSpc>
                <a:spcPts val="1560"/>
              </a:lnSpc>
              <a:buSzPct val="123076"/>
              <a:buAutoNum type="arabicPeriod"/>
              <a:tabLst>
                <a:tab pos="356870" algn="l"/>
                <a:tab pos="357505" algn="l"/>
              </a:tabLst>
            </a:pPr>
            <a:r>
              <a:rPr lang="en-US" sz="1300" spc="45">
                <a:solidFill>
                  <a:srgbClr val="FFFFFF"/>
                </a:solidFill>
                <a:latin typeface="Lucida Sans Unicode"/>
                <a:cs typeface="Lucida Sans Unicode"/>
              </a:rPr>
              <a:t>Dr. </a:t>
            </a:r>
            <a:r>
              <a:rPr sz="1300" spc="45">
                <a:solidFill>
                  <a:srgbClr val="FFFFFF"/>
                </a:solidFill>
                <a:latin typeface="Lucida Sans Unicode"/>
                <a:cs typeface="Lucida Sans Unicode"/>
              </a:rPr>
              <a:t>R</a:t>
            </a:r>
            <a:r>
              <a:rPr sz="1300" spc="-60">
                <a:solidFill>
                  <a:srgbClr val="FFFFFF"/>
                </a:solidFill>
                <a:latin typeface="Lucida Sans Unicode"/>
                <a:cs typeface="Lucida Sans Unicode"/>
              </a:rPr>
              <a:t> </a:t>
            </a:r>
            <a:r>
              <a:rPr sz="1300" spc="10" dirty="0">
                <a:solidFill>
                  <a:srgbClr val="FFFFFF"/>
                </a:solidFill>
                <a:latin typeface="Lucida Sans Unicode"/>
                <a:cs typeface="Lucida Sans Unicode"/>
              </a:rPr>
              <a:t>D</a:t>
            </a:r>
            <a:r>
              <a:rPr sz="1300" dirty="0">
                <a:solidFill>
                  <a:srgbClr val="FFFFFF"/>
                </a:solidFill>
                <a:latin typeface="Lucida Sans Unicode"/>
                <a:cs typeface="Lucida Sans Unicode"/>
              </a:rPr>
              <a:t>H</a:t>
            </a:r>
            <a:r>
              <a:rPr sz="1300" spc="30" dirty="0">
                <a:solidFill>
                  <a:srgbClr val="FFFFFF"/>
                </a:solidFill>
                <a:latin typeface="Lucida Sans Unicode"/>
                <a:cs typeface="Lucida Sans Unicode"/>
              </a:rPr>
              <a:t>A</a:t>
            </a:r>
            <a:r>
              <a:rPr sz="1300" spc="25" dirty="0">
                <a:solidFill>
                  <a:srgbClr val="FFFFFF"/>
                </a:solidFill>
                <a:latin typeface="Lucida Sans Unicode"/>
                <a:cs typeface="Lucida Sans Unicode"/>
              </a:rPr>
              <a:t>N</a:t>
            </a:r>
            <a:r>
              <a:rPr sz="1300" spc="5" dirty="0">
                <a:solidFill>
                  <a:srgbClr val="FFFFFF"/>
                </a:solidFill>
                <a:latin typeface="Lucida Sans Unicode"/>
                <a:cs typeface="Lucida Sans Unicode"/>
              </a:rPr>
              <a:t>A</a:t>
            </a:r>
            <a:r>
              <a:rPr sz="1300" spc="85" dirty="0">
                <a:solidFill>
                  <a:srgbClr val="FFFFFF"/>
                </a:solidFill>
                <a:latin typeface="Lucida Sans Unicode"/>
                <a:cs typeface="Lucida Sans Unicode"/>
              </a:rPr>
              <a:t>S</a:t>
            </a:r>
            <a:r>
              <a:rPr sz="1300" spc="35" dirty="0">
                <a:solidFill>
                  <a:srgbClr val="FFFFFF"/>
                </a:solidFill>
                <a:latin typeface="Lucida Sans Unicode"/>
                <a:cs typeface="Lucida Sans Unicode"/>
              </a:rPr>
              <a:t>E</a:t>
            </a:r>
            <a:r>
              <a:rPr sz="1300" spc="-40" dirty="0">
                <a:solidFill>
                  <a:srgbClr val="FFFFFF"/>
                </a:solidFill>
                <a:latin typeface="Lucida Sans Unicode"/>
                <a:cs typeface="Lucida Sans Unicode"/>
              </a:rPr>
              <a:t>K</a:t>
            </a:r>
            <a:r>
              <a:rPr sz="1300" spc="30" dirty="0">
                <a:solidFill>
                  <a:srgbClr val="FFFFFF"/>
                </a:solidFill>
                <a:latin typeface="Lucida Sans Unicode"/>
                <a:cs typeface="Lucida Sans Unicode"/>
              </a:rPr>
              <a:t>A</a:t>
            </a:r>
            <a:r>
              <a:rPr sz="1300" spc="45" dirty="0">
                <a:solidFill>
                  <a:srgbClr val="FFFFFF"/>
                </a:solidFill>
                <a:latin typeface="Lucida Sans Unicode"/>
                <a:cs typeface="Lucida Sans Unicode"/>
              </a:rPr>
              <a:t>R</a:t>
            </a:r>
            <a:endParaRPr sz="1300" dirty="0">
              <a:latin typeface="Lucida Sans Unicode"/>
              <a:cs typeface="Lucida Sans Unicode"/>
            </a:endParaRPr>
          </a:p>
          <a:p>
            <a:pPr marL="356870" indent="-344805">
              <a:lnSpc>
                <a:spcPts val="1560"/>
              </a:lnSpc>
              <a:buSzPct val="123076"/>
              <a:buAutoNum type="arabicPeriod"/>
              <a:tabLst>
                <a:tab pos="356870" algn="l"/>
                <a:tab pos="357505" algn="l"/>
              </a:tabLst>
            </a:pPr>
            <a:r>
              <a:rPr lang="en-US" sz="1300" spc="95" dirty="0">
                <a:solidFill>
                  <a:srgbClr val="FFFFFF"/>
                </a:solidFill>
                <a:latin typeface="Lucida Sans Unicode"/>
                <a:cs typeface="Lucida Sans Unicode"/>
              </a:rPr>
              <a:t>K GOKUL RAJ</a:t>
            </a:r>
          </a:p>
          <a:p>
            <a:pPr marL="356870" indent="-344805">
              <a:lnSpc>
                <a:spcPts val="1560"/>
              </a:lnSpc>
              <a:buSzPct val="123076"/>
              <a:buAutoNum type="arabicPeriod"/>
              <a:tabLst>
                <a:tab pos="356870" algn="l"/>
                <a:tab pos="357505" algn="l"/>
              </a:tabLst>
            </a:pPr>
            <a:r>
              <a:rPr lang="en-US" sz="1300" spc="95" dirty="0">
                <a:solidFill>
                  <a:srgbClr val="FFFFFF"/>
                </a:solidFill>
                <a:latin typeface="Lucida Sans Unicode"/>
                <a:cs typeface="Lucida Sans Unicode"/>
              </a:rPr>
              <a:t>S SARATH</a:t>
            </a:r>
          </a:p>
          <a:p>
            <a:pPr marL="356870" indent="-344805">
              <a:lnSpc>
                <a:spcPts val="1560"/>
              </a:lnSpc>
              <a:buSzPct val="123076"/>
              <a:buAutoNum type="arabicPeriod"/>
              <a:tabLst>
                <a:tab pos="356870" algn="l"/>
                <a:tab pos="357505" algn="l"/>
              </a:tabLst>
            </a:pPr>
            <a:r>
              <a:rPr lang="en-US" sz="1300" spc="95" dirty="0">
                <a:solidFill>
                  <a:srgbClr val="FFFFFF"/>
                </a:solidFill>
                <a:latin typeface="Lucida Sans Unicode"/>
                <a:cs typeface="Lucida Sans Unicode"/>
              </a:rPr>
              <a:t>M THEERTHAVASAN</a:t>
            </a:r>
            <a:endParaRPr sz="1300" dirty="0">
              <a:latin typeface="Lucida Sans Unicode"/>
              <a:cs typeface="Lucida Sans Unicode"/>
            </a:endParaRPr>
          </a:p>
          <a:p>
            <a:pPr marL="356870" indent="-344805">
              <a:lnSpc>
                <a:spcPts val="1739"/>
              </a:lnSpc>
              <a:buSzPct val="123076"/>
              <a:buAutoNum type="arabicPeriod"/>
              <a:tabLst>
                <a:tab pos="356870" algn="l"/>
                <a:tab pos="357505" algn="l"/>
              </a:tabLst>
            </a:pPr>
            <a:r>
              <a:rPr sz="1300" spc="50" dirty="0">
                <a:solidFill>
                  <a:srgbClr val="FFFFFF"/>
                </a:solidFill>
                <a:latin typeface="Lucida Sans Unicode"/>
                <a:cs typeface="Lucida Sans Unicode"/>
              </a:rPr>
              <a:t>RUPA</a:t>
            </a:r>
            <a:r>
              <a:rPr sz="1300" spc="-75" dirty="0">
                <a:solidFill>
                  <a:srgbClr val="FFFFFF"/>
                </a:solidFill>
                <a:latin typeface="Lucida Sans Unicode"/>
                <a:cs typeface="Lucida Sans Unicode"/>
              </a:rPr>
              <a:t> </a:t>
            </a:r>
            <a:r>
              <a:rPr sz="1300" spc="25" dirty="0">
                <a:solidFill>
                  <a:srgbClr val="FFFFFF"/>
                </a:solidFill>
                <a:latin typeface="Lucida Sans Unicode"/>
                <a:cs typeface="Lucida Sans Unicode"/>
              </a:rPr>
              <a:t>KESAVAN</a:t>
            </a:r>
            <a:endParaRPr sz="1300" dirty="0">
              <a:latin typeface="Lucida Sans Unicode"/>
              <a:cs typeface="Lucida Sans Unicode"/>
            </a:endParaRPr>
          </a:p>
        </p:txBody>
      </p:sp>
      <p:pic>
        <p:nvPicPr>
          <p:cNvPr id="19" name="object 19"/>
          <p:cNvPicPr/>
          <p:nvPr/>
        </p:nvPicPr>
        <p:blipFill>
          <a:blip r:embed="rId2" cstate="print"/>
          <a:stretch>
            <a:fillRect/>
          </a:stretch>
        </p:blipFill>
        <p:spPr>
          <a:xfrm>
            <a:off x="7744968" y="0"/>
            <a:ext cx="1399031" cy="923543"/>
          </a:xfrm>
          <a:prstGeom prst="rect">
            <a:avLst/>
          </a:prstGeom>
        </p:spPr>
      </p:pic>
      <p:pic>
        <p:nvPicPr>
          <p:cNvPr id="20" name="object 20"/>
          <p:cNvPicPr/>
          <p:nvPr/>
        </p:nvPicPr>
        <p:blipFill>
          <a:blip r:embed="rId3" cstate="print"/>
          <a:stretch>
            <a:fillRect/>
          </a:stretch>
        </p:blipFill>
        <p:spPr>
          <a:xfrm>
            <a:off x="0" y="0"/>
            <a:ext cx="1027176" cy="1027175"/>
          </a:xfrm>
          <a:prstGeom prst="rect">
            <a:avLst/>
          </a:prstGeom>
        </p:spPr>
      </p:pic>
      <p:sp>
        <p:nvSpPr>
          <p:cNvPr id="21" name="object 21"/>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1</a:t>
            </a:fld>
            <a:endParaRPr spc="-25" dirty="0"/>
          </a:p>
        </p:txBody>
      </p:sp>
      <p:sp>
        <p:nvSpPr>
          <p:cNvPr id="25" name="TextBox 24">
            <a:extLst>
              <a:ext uri="{FF2B5EF4-FFF2-40B4-BE49-F238E27FC236}">
                <a16:creationId xmlns:a16="http://schemas.microsoft.com/office/drawing/2014/main" id="{C4356868-5EDF-BF50-D9B2-71E499EB6D7E}"/>
              </a:ext>
            </a:extLst>
          </p:cNvPr>
          <p:cNvSpPr txBox="1"/>
          <p:nvPr/>
        </p:nvSpPr>
        <p:spPr>
          <a:xfrm>
            <a:off x="1010158" y="154220"/>
            <a:ext cx="4113149" cy="923330"/>
          </a:xfrm>
          <a:prstGeom prst="rect">
            <a:avLst/>
          </a:prstGeom>
          <a:noFill/>
        </p:spPr>
        <p:txBody>
          <a:bodyPr wrap="square">
            <a:spAutoFit/>
          </a:bodyPr>
          <a:lstStyle/>
          <a:p>
            <a:r>
              <a:rPr lang="en-US" dirty="0">
                <a:solidFill>
                  <a:schemeClr val="bg1"/>
                </a:solidFill>
                <a:latin typeface="Lucida Bright" panose="02040602050505020304" pitchFamily="18" charset="0"/>
              </a:rPr>
              <a:t>10th International Electronic Conference on Sensors and Applications</a:t>
            </a:r>
            <a:endParaRPr lang="en-IN" dirty="0">
              <a:solidFill>
                <a:schemeClr val="bg1"/>
              </a:solidFill>
              <a:latin typeface="Lucida Bright" panose="020406020505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834" y="163524"/>
            <a:ext cx="1919605" cy="398827"/>
          </a:xfrm>
          <a:prstGeom prst="rect">
            <a:avLst/>
          </a:prstGeom>
        </p:spPr>
        <p:txBody>
          <a:bodyPr vert="horz" wrap="square" lIns="0" tIns="13970" rIns="0" bIns="0" rtlCol="0">
            <a:spAutoFit/>
          </a:bodyPr>
          <a:lstStyle/>
          <a:p>
            <a:pPr marL="12700">
              <a:lnSpc>
                <a:spcPct val="100000"/>
              </a:lnSpc>
              <a:spcBef>
                <a:spcPts val="110"/>
              </a:spcBef>
            </a:pPr>
            <a:r>
              <a:rPr sz="2500" spc="45" dirty="0"/>
              <a:t>OBJECT</a:t>
            </a:r>
            <a:r>
              <a:rPr sz="2500" spc="30" dirty="0"/>
              <a:t>I</a:t>
            </a:r>
            <a:r>
              <a:rPr sz="2500" spc="160" dirty="0"/>
              <a:t>VE</a:t>
            </a:r>
          </a:p>
        </p:txBody>
      </p:sp>
      <p:grpSp>
        <p:nvGrpSpPr>
          <p:cNvPr id="24" name="object 24"/>
          <p:cNvGrpSpPr/>
          <p:nvPr/>
        </p:nvGrpSpPr>
        <p:grpSpPr>
          <a:xfrm>
            <a:off x="0" y="0"/>
            <a:ext cx="1064260" cy="1064260"/>
            <a:chOff x="0" y="0"/>
            <a:chExt cx="1064260" cy="1064260"/>
          </a:xfrm>
        </p:grpSpPr>
        <p:pic>
          <p:nvPicPr>
            <p:cNvPr id="25" name="object 25"/>
            <p:cNvPicPr/>
            <p:nvPr/>
          </p:nvPicPr>
          <p:blipFill>
            <a:blip r:embed="rId2" cstate="print"/>
            <a:stretch>
              <a:fillRect/>
            </a:stretch>
          </p:blipFill>
          <p:spPr>
            <a:xfrm>
              <a:off x="0" y="0"/>
              <a:ext cx="1063752" cy="1063751"/>
            </a:xfrm>
            <a:prstGeom prst="rect">
              <a:avLst/>
            </a:prstGeom>
          </p:spPr>
        </p:pic>
        <p:pic>
          <p:nvPicPr>
            <p:cNvPr id="26" name="object 26"/>
            <p:cNvPicPr/>
            <p:nvPr/>
          </p:nvPicPr>
          <p:blipFill>
            <a:blip r:embed="rId3" cstate="print"/>
            <a:stretch>
              <a:fillRect/>
            </a:stretch>
          </p:blipFill>
          <p:spPr>
            <a:xfrm>
              <a:off x="0" y="0"/>
              <a:ext cx="1027176" cy="1027175"/>
            </a:xfrm>
            <a:prstGeom prst="rect">
              <a:avLst/>
            </a:prstGeom>
          </p:spPr>
        </p:pic>
      </p:grpSp>
      <p:pic>
        <p:nvPicPr>
          <p:cNvPr id="27" name="object 27"/>
          <p:cNvPicPr/>
          <p:nvPr/>
        </p:nvPicPr>
        <p:blipFill>
          <a:blip r:embed="rId4" cstate="print"/>
          <a:stretch>
            <a:fillRect/>
          </a:stretch>
        </p:blipFill>
        <p:spPr>
          <a:xfrm>
            <a:off x="7744968" y="0"/>
            <a:ext cx="1399031" cy="923543"/>
          </a:xfrm>
          <a:prstGeom prst="rect">
            <a:avLst/>
          </a:prstGeom>
        </p:spPr>
      </p:pic>
      <p:sp>
        <p:nvSpPr>
          <p:cNvPr id="28" name="object 28"/>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2</a:t>
            </a:fld>
            <a:endParaRPr spc="-25" dirty="0"/>
          </a:p>
        </p:txBody>
      </p:sp>
      <p:sp>
        <p:nvSpPr>
          <p:cNvPr id="30" name="TextBox 29">
            <a:extLst>
              <a:ext uri="{FF2B5EF4-FFF2-40B4-BE49-F238E27FC236}">
                <a16:creationId xmlns:a16="http://schemas.microsoft.com/office/drawing/2014/main" id="{E9D62A8D-559B-799B-AACA-8F8781684476}"/>
              </a:ext>
            </a:extLst>
          </p:cNvPr>
          <p:cNvSpPr txBox="1"/>
          <p:nvPr/>
        </p:nvSpPr>
        <p:spPr>
          <a:xfrm>
            <a:off x="1176782" y="1438137"/>
            <a:ext cx="6568186" cy="2308324"/>
          </a:xfrm>
          <a:prstGeom prst="rect">
            <a:avLst/>
          </a:prstGeom>
          <a:noFill/>
        </p:spPr>
        <p:txBody>
          <a:bodyPr wrap="square">
            <a:spAutoFit/>
          </a:bodyPr>
          <a:lstStyle/>
          <a:p>
            <a:pPr algn="just"/>
            <a:r>
              <a:rPr lang="en-US" dirty="0">
                <a:effectLst/>
                <a:latin typeface="Palatino Linotype" panose="02040502050505030304" pitchFamily="18" charset="0"/>
                <a:ea typeface="Palatino Linotype" panose="02040502050505030304" pitchFamily="18" charset="0"/>
                <a:cs typeface="Palatino Linotype" panose="02040502050505030304" pitchFamily="18" charset="0"/>
              </a:rPr>
              <a:t>To design  an intelligent shoe. The proposed intelligent shoe consists of a controller connected with an ultrasonic sensor, voice alert system (VAS), vibration patterns, GPS navigation, connectivity with a smart-phone or smart-watch, voice assistance, feedback on gait and posture, and emergency features that are embedded with each other to communicate the presence of obstacles in the directions of the path of the blind. The features of the shoe includes:</a:t>
            </a:r>
            <a:endParaRPr lang="en-IN" dirty="0"/>
          </a:p>
        </p:txBody>
      </p:sp>
      <p:sp>
        <p:nvSpPr>
          <p:cNvPr id="31" name="Rectangle: Rounded Corners 30">
            <a:extLst>
              <a:ext uri="{FF2B5EF4-FFF2-40B4-BE49-F238E27FC236}">
                <a16:creationId xmlns:a16="http://schemas.microsoft.com/office/drawing/2014/main" id="{08E79E26-6988-F150-BF4F-0708CE3D807B}"/>
              </a:ext>
            </a:extLst>
          </p:cNvPr>
          <p:cNvSpPr/>
          <p:nvPr/>
        </p:nvSpPr>
        <p:spPr>
          <a:xfrm>
            <a:off x="1176782" y="3841260"/>
            <a:ext cx="1642618" cy="533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anose="02040502050505030304" pitchFamily="18" charset="0"/>
                <a:ea typeface="Palatino Linotype" panose="02040502050505030304" pitchFamily="18" charset="0"/>
                <a:cs typeface="Palatino Linotype" panose="02040502050505030304" pitchFamily="18" charset="0"/>
              </a:rPr>
              <a:t>V</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ibration sense </a:t>
            </a:r>
            <a:endParaRPr lang="en-IN" dirty="0"/>
          </a:p>
        </p:txBody>
      </p:sp>
      <p:sp>
        <p:nvSpPr>
          <p:cNvPr id="32" name="Rectangle: Rounded Corners 31">
            <a:extLst>
              <a:ext uri="{FF2B5EF4-FFF2-40B4-BE49-F238E27FC236}">
                <a16:creationId xmlns:a16="http://schemas.microsoft.com/office/drawing/2014/main" id="{F3C78BB5-7C15-6926-65FB-9481C06690F6}"/>
              </a:ext>
            </a:extLst>
          </p:cNvPr>
          <p:cNvSpPr/>
          <p:nvPr/>
        </p:nvSpPr>
        <p:spPr>
          <a:xfrm>
            <a:off x="2971800" y="3841260"/>
            <a:ext cx="1642618" cy="533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anose="02040502050505030304" pitchFamily="18" charset="0"/>
                <a:ea typeface="Palatino Linotype" panose="02040502050505030304" pitchFamily="18" charset="0"/>
                <a:cs typeface="Palatino Linotype" panose="02040502050505030304" pitchFamily="18" charset="0"/>
              </a:rPr>
              <a:t>V</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oice alert system (VAS)</a:t>
            </a:r>
            <a:endParaRPr lang="en-IN" dirty="0"/>
          </a:p>
        </p:txBody>
      </p:sp>
      <p:sp>
        <p:nvSpPr>
          <p:cNvPr id="33" name="Rectangle: Rounded Corners 32">
            <a:extLst>
              <a:ext uri="{FF2B5EF4-FFF2-40B4-BE49-F238E27FC236}">
                <a16:creationId xmlns:a16="http://schemas.microsoft.com/office/drawing/2014/main" id="{6C2963BF-6299-9695-417B-D89ED51B0C99}"/>
              </a:ext>
            </a:extLst>
          </p:cNvPr>
          <p:cNvSpPr/>
          <p:nvPr/>
        </p:nvSpPr>
        <p:spPr>
          <a:xfrm>
            <a:off x="4858130" y="3841260"/>
            <a:ext cx="1642618" cy="533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GPS navigation</a:t>
            </a:r>
            <a:endParaRPr lang="en-IN" dirty="0"/>
          </a:p>
        </p:txBody>
      </p:sp>
      <p:sp>
        <p:nvSpPr>
          <p:cNvPr id="34" name="Rectangle: Rounded Corners 33">
            <a:extLst>
              <a:ext uri="{FF2B5EF4-FFF2-40B4-BE49-F238E27FC236}">
                <a16:creationId xmlns:a16="http://schemas.microsoft.com/office/drawing/2014/main" id="{C3A647E7-ABAF-98B7-9001-ACA316F0C0DE}"/>
              </a:ext>
            </a:extLst>
          </p:cNvPr>
          <p:cNvSpPr/>
          <p:nvPr/>
        </p:nvSpPr>
        <p:spPr>
          <a:xfrm>
            <a:off x="6705600" y="3841259"/>
            <a:ext cx="1642618" cy="5334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anose="02040502050505030304" pitchFamily="18" charset="0"/>
                <a:ea typeface="Palatino Linotype" panose="02040502050505030304" pitchFamily="18" charset="0"/>
                <a:cs typeface="Palatino Linotype" panose="02040502050505030304" pitchFamily="18" charset="0"/>
              </a:rPr>
              <a:t>C</a:t>
            </a:r>
            <a:r>
              <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rPr>
              <a:t>onnectivity</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9628" y="196976"/>
            <a:ext cx="1861820" cy="398186"/>
          </a:xfrm>
          <a:prstGeom prst="rect">
            <a:avLst/>
          </a:prstGeom>
        </p:spPr>
        <p:txBody>
          <a:bodyPr vert="horz" wrap="square" lIns="0" tIns="13335" rIns="0" bIns="0" rtlCol="0">
            <a:spAutoFit/>
          </a:bodyPr>
          <a:lstStyle/>
          <a:p>
            <a:pPr marL="12700">
              <a:lnSpc>
                <a:spcPct val="100000"/>
              </a:lnSpc>
              <a:spcBef>
                <a:spcPts val="105"/>
              </a:spcBef>
            </a:pPr>
            <a:r>
              <a:rPr sz="2500" spc="114" dirty="0"/>
              <a:t>ABSTRACT</a:t>
            </a:r>
          </a:p>
        </p:txBody>
      </p:sp>
      <p:sp>
        <p:nvSpPr>
          <p:cNvPr id="3" name="object 3"/>
          <p:cNvSpPr txBox="1"/>
          <p:nvPr/>
        </p:nvSpPr>
        <p:spPr>
          <a:xfrm>
            <a:off x="402437" y="1987422"/>
            <a:ext cx="2169439" cy="2598147"/>
          </a:xfrm>
          <a:prstGeom prst="rect">
            <a:avLst/>
          </a:prstGeom>
        </p:spPr>
        <p:txBody>
          <a:bodyPr vert="horz" wrap="square" lIns="0" tIns="12700" rIns="0" bIns="0" rtlCol="0">
            <a:spAutoFit/>
          </a:bodyPr>
          <a:lstStyle/>
          <a:p>
            <a:pPr marL="12700" algn="just">
              <a:lnSpc>
                <a:spcPct val="100000"/>
              </a:lnSpc>
              <a:spcBef>
                <a:spcPts val="100"/>
              </a:spcBef>
              <a:tabLst>
                <a:tab pos="777875" algn="l"/>
                <a:tab pos="1049020" algn="l"/>
                <a:tab pos="1399540" algn="l"/>
              </a:tabLst>
            </a:pPr>
            <a:r>
              <a:rPr lang="en-US" sz="1400" spc="-5" dirty="0">
                <a:latin typeface="Palatino Linotype"/>
                <a:cs typeface="Palatino Linotype"/>
              </a:rPr>
              <a:t>The evolutions of obstacle detectors for blind people have been from the usage of people, sticks, smart glasses, and smart shoes. Among the above, the major problem faced by all blind people is to walk independently to every place, so to make them feel independent while they walk</a:t>
            </a:r>
            <a:endParaRPr sz="1400" dirty="0">
              <a:latin typeface="Palatino Linotype"/>
              <a:cs typeface="Palatino Linotype"/>
            </a:endParaRPr>
          </a:p>
        </p:txBody>
      </p:sp>
      <p:grpSp>
        <p:nvGrpSpPr>
          <p:cNvPr id="8" name="object 8"/>
          <p:cNvGrpSpPr/>
          <p:nvPr/>
        </p:nvGrpSpPr>
        <p:grpSpPr>
          <a:xfrm>
            <a:off x="2606039" y="1106398"/>
            <a:ext cx="3929379" cy="2884170"/>
            <a:chOff x="2606039" y="1106398"/>
            <a:chExt cx="3929379" cy="2884170"/>
          </a:xfrm>
        </p:grpSpPr>
        <p:sp>
          <p:nvSpPr>
            <p:cNvPr id="9" name="object 9"/>
            <p:cNvSpPr/>
            <p:nvPr/>
          </p:nvSpPr>
          <p:spPr>
            <a:xfrm>
              <a:off x="2606039" y="2612135"/>
              <a:ext cx="671830" cy="76200"/>
            </a:xfrm>
            <a:custGeom>
              <a:avLst/>
              <a:gdLst/>
              <a:ahLst/>
              <a:cxnLst/>
              <a:rect l="l" t="t" r="r" b="b"/>
              <a:pathLst>
                <a:path w="671829"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671829" h="76200">
                  <a:moveTo>
                    <a:pt x="74921" y="31750"/>
                  </a:moveTo>
                  <a:lnTo>
                    <a:pt x="38100" y="31750"/>
                  </a:lnTo>
                  <a:lnTo>
                    <a:pt x="38100" y="44450"/>
                  </a:lnTo>
                  <a:lnTo>
                    <a:pt x="74921" y="44450"/>
                  </a:lnTo>
                  <a:lnTo>
                    <a:pt x="76200" y="38100"/>
                  </a:lnTo>
                  <a:lnTo>
                    <a:pt x="74921" y="31750"/>
                  </a:lnTo>
                  <a:close/>
                </a:path>
                <a:path w="671829" h="76200">
                  <a:moveTo>
                    <a:pt x="671702" y="31750"/>
                  </a:moveTo>
                  <a:lnTo>
                    <a:pt x="74921" y="31750"/>
                  </a:lnTo>
                  <a:lnTo>
                    <a:pt x="76200" y="38100"/>
                  </a:lnTo>
                  <a:lnTo>
                    <a:pt x="74921" y="44450"/>
                  </a:lnTo>
                  <a:lnTo>
                    <a:pt x="671702" y="44450"/>
                  </a:lnTo>
                  <a:lnTo>
                    <a:pt x="671702" y="31750"/>
                  </a:lnTo>
                  <a:close/>
                </a:path>
              </a:pathLst>
            </a:custGeom>
            <a:solidFill>
              <a:srgbClr val="239C90"/>
            </a:solidFill>
          </p:spPr>
          <p:txBody>
            <a:bodyPr wrap="square" lIns="0" tIns="0" rIns="0" bIns="0" rtlCol="0"/>
            <a:lstStyle/>
            <a:p>
              <a:endParaRPr/>
            </a:p>
          </p:txBody>
        </p:sp>
        <p:sp>
          <p:nvSpPr>
            <p:cNvPr id="10" name="object 10"/>
            <p:cNvSpPr/>
            <p:nvPr/>
          </p:nvSpPr>
          <p:spPr>
            <a:xfrm>
              <a:off x="4562602" y="1236598"/>
              <a:ext cx="1972945" cy="2075180"/>
            </a:xfrm>
            <a:custGeom>
              <a:avLst/>
              <a:gdLst/>
              <a:ahLst/>
              <a:cxnLst/>
              <a:rect l="l" t="t" r="r" b="b"/>
              <a:pathLst>
                <a:path w="1972945" h="2075179">
                  <a:moveTo>
                    <a:pt x="1972691" y="624205"/>
                  </a:moveTo>
                  <a:lnTo>
                    <a:pt x="1971408" y="617855"/>
                  </a:lnTo>
                  <a:lnTo>
                    <a:pt x="1969693" y="609358"/>
                  </a:lnTo>
                  <a:lnTo>
                    <a:pt x="1961540" y="597255"/>
                  </a:lnTo>
                  <a:lnTo>
                    <a:pt x="1949437" y="589102"/>
                  </a:lnTo>
                  <a:lnTo>
                    <a:pt x="1934591" y="586105"/>
                  </a:lnTo>
                  <a:lnTo>
                    <a:pt x="1919795" y="589102"/>
                  </a:lnTo>
                  <a:lnTo>
                    <a:pt x="1907679" y="597255"/>
                  </a:lnTo>
                  <a:lnTo>
                    <a:pt x="1899488" y="609358"/>
                  </a:lnTo>
                  <a:lnTo>
                    <a:pt x="1897773" y="617855"/>
                  </a:lnTo>
                  <a:lnTo>
                    <a:pt x="1149032" y="617855"/>
                  </a:lnTo>
                  <a:lnTo>
                    <a:pt x="1140650" y="605142"/>
                  </a:lnTo>
                  <a:lnTo>
                    <a:pt x="1114386" y="568058"/>
                  </a:lnTo>
                  <a:lnTo>
                    <a:pt x="1086954" y="531888"/>
                  </a:lnTo>
                  <a:lnTo>
                    <a:pt x="1058392" y="496646"/>
                  </a:lnTo>
                  <a:lnTo>
                    <a:pt x="1028700" y="462368"/>
                  </a:lnTo>
                  <a:lnTo>
                    <a:pt x="997915" y="429094"/>
                  </a:lnTo>
                  <a:lnTo>
                    <a:pt x="966076" y="396836"/>
                  </a:lnTo>
                  <a:lnTo>
                    <a:pt x="933208" y="365620"/>
                  </a:lnTo>
                  <a:lnTo>
                    <a:pt x="899325" y="335483"/>
                  </a:lnTo>
                  <a:lnTo>
                    <a:pt x="864476" y="306451"/>
                  </a:lnTo>
                  <a:lnTo>
                    <a:pt x="828662" y="278549"/>
                  </a:lnTo>
                  <a:lnTo>
                    <a:pt x="791933" y="251802"/>
                  </a:lnTo>
                  <a:lnTo>
                    <a:pt x="754291" y="226237"/>
                  </a:lnTo>
                  <a:lnTo>
                    <a:pt x="715797" y="201891"/>
                  </a:lnTo>
                  <a:lnTo>
                    <a:pt x="676452" y="178790"/>
                  </a:lnTo>
                  <a:lnTo>
                    <a:pt x="636295" y="156959"/>
                  </a:lnTo>
                  <a:lnTo>
                    <a:pt x="595350" y="136410"/>
                  </a:lnTo>
                  <a:lnTo>
                    <a:pt x="553643" y="117195"/>
                  </a:lnTo>
                  <a:lnTo>
                    <a:pt x="511200" y="99339"/>
                  </a:lnTo>
                  <a:lnTo>
                    <a:pt x="468058" y="82854"/>
                  </a:lnTo>
                  <a:lnTo>
                    <a:pt x="424230" y="67779"/>
                  </a:lnTo>
                  <a:lnTo>
                    <a:pt x="379755" y="54140"/>
                  </a:lnTo>
                  <a:lnTo>
                    <a:pt x="334657" y="41960"/>
                  </a:lnTo>
                  <a:lnTo>
                    <a:pt x="288963" y="31280"/>
                  </a:lnTo>
                  <a:lnTo>
                    <a:pt x="242697" y="22110"/>
                  </a:lnTo>
                  <a:lnTo>
                    <a:pt x="195897" y="14478"/>
                  </a:lnTo>
                  <a:lnTo>
                    <a:pt x="148577" y="8432"/>
                  </a:lnTo>
                  <a:lnTo>
                    <a:pt x="100774" y="3987"/>
                  </a:lnTo>
                  <a:lnTo>
                    <a:pt x="52501" y="1168"/>
                  </a:lnTo>
                  <a:lnTo>
                    <a:pt x="3810" y="0"/>
                  </a:lnTo>
                  <a:lnTo>
                    <a:pt x="0" y="576453"/>
                  </a:lnTo>
                  <a:lnTo>
                    <a:pt x="52031" y="578459"/>
                  </a:lnTo>
                  <a:lnTo>
                    <a:pt x="103670" y="583780"/>
                  </a:lnTo>
                  <a:lnTo>
                    <a:pt x="154736" y="592378"/>
                  </a:lnTo>
                  <a:lnTo>
                    <a:pt x="205105" y="604189"/>
                  </a:lnTo>
                  <a:lnTo>
                    <a:pt x="254609" y="619201"/>
                  </a:lnTo>
                  <a:lnTo>
                    <a:pt x="303098" y="637336"/>
                  </a:lnTo>
                  <a:lnTo>
                    <a:pt x="350443" y="658583"/>
                  </a:lnTo>
                  <a:lnTo>
                    <a:pt x="396494" y="682879"/>
                  </a:lnTo>
                  <a:lnTo>
                    <a:pt x="437197" y="707682"/>
                  </a:lnTo>
                  <a:lnTo>
                    <a:pt x="475932" y="734479"/>
                  </a:lnTo>
                  <a:lnTo>
                    <a:pt x="512660" y="763155"/>
                  </a:lnTo>
                  <a:lnTo>
                    <a:pt x="547382" y="793610"/>
                  </a:lnTo>
                  <a:lnTo>
                    <a:pt x="580034" y="825741"/>
                  </a:lnTo>
                  <a:lnTo>
                    <a:pt x="610616" y="859447"/>
                  </a:lnTo>
                  <a:lnTo>
                    <a:pt x="639089" y="894626"/>
                  </a:lnTo>
                  <a:lnTo>
                    <a:pt x="665416" y="931164"/>
                  </a:lnTo>
                  <a:lnTo>
                    <a:pt x="689571" y="968971"/>
                  </a:lnTo>
                  <a:lnTo>
                    <a:pt x="711542" y="1007935"/>
                  </a:lnTo>
                  <a:lnTo>
                    <a:pt x="731278" y="1047953"/>
                  </a:lnTo>
                  <a:lnTo>
                    <a:pt x="748779" y="1088923"/>
                  </a:lnTo>
                  <a:lnTo>
                    <a:pt x="763981" y="1130731"/>
                  </a:lnTo>
                  <a:lnTo>
                    <a:pt x="776884" y="1173289"/>
                  </a:lnTo>
                  <a:lnTo>
                    <a:pt x="787450" y="1216494"/>
                  </a:lnTo>
                  <a:lnTo>
                    <a:pt x="795642" y="1260233"/>
                  </a:lnTo>
                  <a:lnTo>
                    <a:pt x="801446" y="1304391"/>
                  </a:lnTo>
                  <a:lnTo>
                    <a:pt x="804824" y="1348892"/>
                  </a:lnTo>
                  <a:lnTo>
                    <a:pt x="805751" y="1393609"/>
                  </a:lnTo>
                  <a:lnTo>
                    <a:pt x="804202" y="1438452"/>
                  </a:lnTo>
                  <a:lnTo>
                    <a:pt x="800150" y="1483309"/>
                  </a:lnTo>
                  <a:lnTo>
                    <a:pt x="793546" y="1528076"/>
                  </a:lnTo>
                  <a:lnTo>
                    <a:pt x="784390" y="1572653"/>
                  </a:lnTo>
                  <a:lnTo>
                    <a:pt x="772642" y="1616938"/>
                  </a:lnTo>
                  <a:lnTo>
                    <a:pt x="758266" y="1660829"/>
                  </a:lnTo>
                  <a:lnTo>
                    <a:pt x="741235" y="1704213"/>
                  </a:lnTo>
                  <a:lnTo>
                    <a:pt x="721537" y="1746986"/>
                  </a:lnTo>
                  <a:lnTo>
                    <a:pt x="699135" y="1789049"/>
                  </a:lnTo>
                  <a:lnTo>
                    <a:pt x="1199896" y="2074672"/>
                  </a:lnTo>
                  <a:lnTo>
                    <a:pt x="1224292" y="2029968"/>
                  </a:lnTo>
                  <a:lnTo>
                    <a:pt x="1247013" y="1984502"/>
                  </a:lnTo>
                  <a:lnTo>
                    <a:pt x="1268006" y="1938312"/>
                  </a:lnTo>
                  <a:lnTo>
                    <a:pt x="1287272" y="1891449"/>
                  </a:lnTo>
                  <a:lnTo>
                    <a:pt x="1304798" y="1843951"/>
                  </a:lnTo>
                  <a:lnTo>
                    <a:pt x="1320571" y="1795894"/>
                  </a:lnTo>
                  <a:lnTo>
                    <a:pt x="1334579" y="1747304"/>
                  </a:lnTo>
                  <a:lnTo>
                    <a:pt x="1346796" y="1698231"/>
                  </a:lnTo>
                  <a:lnTo>
                    <a:pt x="1357223" y="1648739"/>
                  </a:lnTo>
                  <a:lnTo>
                    <a:pt x="1365846" y="1598866"/>
                  </a:lnTo>
                  <a:lnTo>
                    <a:pt x="1372654" y="1548650"/>
                  </a:lnTo>
                  <a:lnTo>
                    <a:pt x="1377619" y="1498155"/>
                  </a:lnTo>
                  <a:lnTo>
                    <a:pt x="1380744" y="1447419"/>
                  </a:lnTo>
                  <a:lnTo>
                    <a:pt x="1382014" y="1396492"/>
                  </a:lnTo>
                  <a:lnTo>
                    <a:pt x="1381493" y="1347787"/>
                  </a:lnTo>
                  <a:lnTo>
                    <a:pt x="1379308" y="1299489"/>
                  </a:lnTo>
                  <a:lnTo>
                    <a:pt x="1375498" y="1251623"/>
                  </a:lnTo>
                  <a:lnTo>
                    <a:pt x="1370076" y="1204239"/>
                  </a:lnTo>
                  <a:lnTo>
                    <a:pt x="1363078" y="1157338"/>
                  </a:lnTo>
                  <a:lnTo>
                    <a:pt x="1354518" y="1110957"/>
                  </a:lnTo>
                  <a:lnTo>
                    <a:pt x="1344434" y="1065123"/>
                  </a:lnTo>
                  <a:lnTo>
                    <a:pt x="1332852" y="1019873"/>
                  </a:lnTo>
                  <a:lnTo>
                    <a:pt x="1319809" y="975220"/>
                  </a:lnTo>
                  <a:lnTo>
                    <a:pt x="1305306" y="931202"/>
                  </a:lnTo>
                  <a:lnTo>
                    <a:pt x="1289392" y="887844"/>
                  </a:lnTo>
                  <a:lnTo>
                    <a:pt x="1272095" y="845172"/>
                  </a:lnTo>
                  <a:lnTo>
                    <a:pt x="1253439" y="803211"/>
                  </a:lnTo>
                  <a:lnTo>
                    <a:pt x="1233436" y="762000"/>
                  </a:lnTo>
                  <a:lnTo>
                    <a:pt x="1212138" y="721563"/>
                  </a:lnTo>
                  <a:lnTo>
                    <a:pt x="1189545" y="681926"/>
                  </a:lnTo>
                  <a:lnTo>
                    <a:pt x="1165707" y="643102"/>
                  </a:lnTo>
                  <a:lnTo>
                    <a:pt x="1157414" y="630555"/>
                  </a:lnTo>
                  <a:lnTo>
                    <a:pt x="1897761" y="630555"/>
                  </a:lnTo>
                  <a:lnTo>
                    <a:pt x="1899488" y="639064"/>
                  </a:lnTo>
                  <a:lnTo>
                    <a:pt x="1907679" y="651167"/>
                  </a:lnTo>
                  <a:lnTo>
                    <a:pt x="1919795" y="659320"/>
                  </a:lnTo>
                  <a:lnTo>
                    <a:pt x="1934591" y="662305"/>
                  </a:lnTo>
                  <a:lnTo>
                    <a:pt x="1949437" y="659320"/>
                  </a:lnTo>
                  <a:lnTo>
                    <a:pt x="1961540" y="651167"/>
                  </a:lnTo>
                  <a:lnTo>
                    <a:pt x="1969693" y="639064"/>
                  </a:lnTo>
                  <a:lnTo>
                    <a:pt x="1971408" y="630555"/>
                  </a:lnTo>
                  <a:lnTo>
                    <a:pt x="1972691" y="624205"/>
                  </a:lnTo>
                  <a:close/>
                </a:path>
              </a:pathLst>
            </a:custGeom>
            <a:solidFill>
              <a:srgbClr val="155B53"/>
            </a:solidFill>
          </p:spPr>
          <p:txBody>
            <a:bodyPr wrap="square" lIns="0" tIns="0" rIns="0" bIns="0" rtlCol="0"/>
            <a:lstStyle/>
            <a:p>
              <a:endParaRPr/>
            </a:p>
          </p:txBody>
        </p:sp>
        <p:sp>
          <p:nvSpPr>
            <p:cNvPr id="11" name="object 11"/>
            <p:cNvSpPr/>
            <p:nvPr/>
          </p:nvSpPr>
          <p:spPr>
            <a:xfrm>
              <a:off x="3397123" y="3014090"/>
              <a:ext cx="3138170" cy="975994"/>
            </a:xfrm>
            <a:custGeom>
              <a:avLst/>
              <a:gdLst/>
              <a:ahLst/>
              <a:cxnLst/>
              <a:rect l="l" t="t" r="r" b="b"/>
              <a:pathLst>
                <a:path w="3138170" h="975995">
                  <a:moveTo>
                    <a:pt x="3138170" y="635889"/>
                  </a:moveTo>
                  <a:lnTo>
                    <a:pt x="3136887" y="629539"/>
                  </a:lnTo>
                  <a:lnTo>
                    <a:pt x="3135172" y="621042"/>
                  </a:lnTo>
                  <a:lnTo>
                    <a:pt x="3127019" y="608939"/>
                  </a:lnTo>
                  <a:lnTo>
                    <a:pt x="3114916" y="600786"/>
                  </a:lnTo>
                  <a:lnTo>
                    <a:pt x="3100070" y="597789"/>
                  </a:lnTo>
                  <a:lnTo>
                    <a:pt x="3085274" y="600786"/>
                  </a:lnTo>
                  <a:lnTo>
                    <a:pt x="3073158" y="608939"/>
                  </a:lnTo>
                  <a:lnTo>
                    <a:pt x="3064967" y="621042"/>
                  </a:lnTo>
                  <a:lnTo>
                    <a:pt x="3063252" y="629539"/>
                  </a:lnTo>
                  <a:lnTo>
                    <a:pt x="2091385" y="629539"/>
                  </a:lnTo>
                  <a:lnTo>
                    <a:pt x="2101570" y="620712"/>
                  </a:lnTo>
                  <a:lnTo>
                    <a:pt x="2135657" y="589038"/>
                  </a:lnTo>
                  <a:lnTo>
                    <a:pt x="2168791" y="556094"/>
                  </a:lnTo>
                  <a:lnTo>
                    <a:pt x="2200935" y="521893"/>
                  </a:lnTo>
                  <a:lnTo>
                    <a:pt x="2232050" y="486435"/>
                  </a:lnTo>
                  <a:lnTo>
                    <a:pt x="2262086" y="449732"/>
                  </a:lnTo>
                  <a:lnTo>
                    <a:pt x="2291029" y="411797"/>
                  </a:lnTo>
                  <a:lnTo>
                    <a:pt x="2318816" y="372643"/>
                  </a:lnTo>
                  <a:lnTo>
                    <a:pt x="2345436" y="332282"/>
                  </a:lnTo>
                  <a:lnTo>
                    <a:pt x="2370836" y="290703"/>
                  </a:lnTo>
                  <a:lnTo>
                    <a:pt x="1874774" y="0"/>
                  </a:lnTo>
                  <a:lnTo>
                    <a:pt x="1848993" y="40995"/>
                  </a:lnTo>
                  <a:lnTo>
                    <a:pt x="1820887" y="80276"/>
                  </a:lnTo>
                  <a:lnTo>
                    <a:pt x="1790534" y="117754"/>
                  </a:lnTo>
                  <a:lnTo>
                    <a:pt x="1758035" y="153327"/>
                  </a:lnTo>
                  <a:lnTo>
                    <a:pt x="1723491" y="186918"/>
                  </a:lnTo>
                  <a:lnTo>
                    <a:pt x="1686979" y="218427"/>
                  </a:lnTo>
                  <a:lnTo>
                    <a:pt x="1648599" y="247764"/>
                  </a:lnTo>
                  <a:lnTo>
                    <a:pt x="1608455" y="274828"/>
                  </a:lnTo>
                  <a:lnTo>
                    <a:pt x="1567319" y="299186"/>
                  </a:lnTo>
                  <a:lnTo>
                    <a:pt x="1525358" y="320878"/>
                  </a:lnTo>
                  <a:lnTo>
                    <a:pt x="1482674" y="339902"/>
                  </a:lnTo>
                  <a:lnTo>
                    <a:pt x="1439354" y="356311"/>
                  </a:lnTo>
                  <a:lnTo>
                    <a:pt x="1395526" y="370103"/>
                  </a:lnTo>
                  <a:lnTo>
                    <a:pt x="1351267" y="381330"/>
                  </a:lnTo>
                  <a:lnTo>
                    <a:pt x="1306715" y="389991"/>
                  </a:lnTo>
                  <a:lnTo>
                    <a:pt x="1261948" y="396113"/>
                  </a:lnTo>
                  <a:lnTo>
                    <a:pt x="1217091" y="399732"/>
                  </a:lnTo>
                  <a:lnTo>
                    <a:pt x="1172235" y="400862"/>
                  </a:lnTo>
                  <a:lnTo>
                    <a:pt x="1127493" y="399529"/>
                  </a:lnTo>
                  <a:lnTo>
                    <a:pt x="1082967" y="395770"/>
                  </a:lnTo>
                  <a:lnTo>
                    <a:pt x="1038771" y="389585"/>
                  </a:lnTo>
                  <a:lnTo>
                    <a:pt x="994994" y="381000"/>
                  </a:lnTo>
                  <a:lnTo>
                    <a:pt x="951750" y="370065"/>
                  </a:lnTo>
                  <a:lnTo>
                    <a:pt x="909142" y="356781"/>
                  </a:lnTo>
                  <a:lnTo>
                    <a:pt x="867283" y="341172"/>
                  </a:lnTo>
                  <a:lnTo>
                    <a:pt x="826274" y="323265"/>
                  </a:lnTo>
                  <a:lnTo>
                    <a:pt x="786218" y="303085"/>
                  </a:lnTo>
                  <a:lnTo>
                    <a:pt x="747217" y="280657"/>
                  </a:lnTo>
                  <a:lnTo>
                    <a:pt x="709383" y="256006"/>
                  </a:lnTo>
                  <a:lnTo>
                    <a:pt x="672833" y="229158"/>
                  </a:lnTo>
                  <a:lnTo>
                    <a:pt x="637641" y="200126"/>
                  </a:lnTo>
                  <a:lnTo>
                    <a:pt x="603935" y="168935"/>
                  </a:lnTo>
                  <a:lnTo>
                    <a:pt x="571817" y="135623"/>
                  </a:lnTo>
                  <a:lnTo>
                    <a:pt x="541388" y="100190"/>
                  </a:lnTo>
                  <a:lnTo>
                    <a:pt x="512749" y="62687"/>
                  </a:lnTo>
                  <a:lnTo>
                    <a:pt x="486029" y="23114"/>
                  </a:lnTo>
                  <a:lnTo>
                    <a:pt x="0" y="330200"/>
                  </a:lnTo>
                  <a:lnTo>
                    <a:pt x="28067" y="372795"/>
                  </a:lnTo>
                  <a:lnTo>
                    <a:pt x="57632" y="414235"/>
                  </a:lnTo>
                  <a:lnTo>
                    <a:pt x="88646" y="454520"/>
                  </a:lnTo>
                  <a:lnTo>
                    <a:pt x="121094" y="493585"/>
                  </a:lnTo>
                  <a:lnTo>
                    <a:pt x="154901" y="531418"/>
                  </a:lnTo>
                  <a:lnTo>
                    <a:pt x="190068" y="567956"/>
                  </a:lnTo>
                  <a:lnTo>
                    <a:pt x="226542" y="603199"/>
                  </a:lnTo>
                  <a:lnTo>
                    <a:pt x="264287" y="637082"/>
                  </a:lnTo>
                  <a:lnTo>
                    <a:pt x="303263" y="669582"/>
                  </a:lnTo>
                  <a:lnTo>
                    <a:pt x="343433" y="700659"/>
                  </a:lnTo>
                  <a:lnTo>
                    <a:pt x="384771" y="730275"/>
                  </a:lnTo>
                  <a:lnTo>
                    <a:pt x="427240" y="758393"/>
                  </a:lnTo>
                  <a:lnTo>
                    <a:pt x="470789" y="784987"/>
                  </a:lnTo>
                  <a:lnTo>
                    <a:pt x="513245" y="808913"/>
                  </a:lnTo>
                  <a:lnTo>
                    <a:pt x="556183" y="831189"/>
                  </a:lnTo>
                  <a:lnTo>
                    <a:pt x="599554" y="851827"/>
                  </a:lnTo>
                  <a:lnTo>
                    <a:pt x="643331" y="870839"/>
                  </a:lnTo>
                  <a:lnTo>
                    <a:pt x="687476" y="888250"/>
                  </a:lnTo>
                  <a:lnTo>
                    <a:pt x="731939" y="904036"/>
                  </a:lnTo>
                  <a:lnTo>
                    <a:pt x="776693" y="918248"/>
                  </a:lnTo>
                  <a:lnTo>
                    <a:pt x="821702" y="930859"/>
                  </a:lnTo>
                  <a:lnTo>
                    <a:pt x="866927" y="941895"/>
                  </a:lnTo>
                  <a:lnTo>
                    <a:pt x="912317" y="951369"/>
                  </a:lnTo>
                  <a:lnTo>
                    <a:pt x="957846" y="959294"/>
                  </a:lnTo>
                  <a:lnTo>
                    <a:pt x="1003477" y="965657"/>
                  </a:lnTo>
                  <a:lnTo>
                    <a:pt x="1049172" y="970495"/>
                  </a:lnTo>
                  <a:lnTo>
                    <a:pt x="1094892" y="973797"/>
                  </a:lnTo>
                  <a:lnTo>
                    <a:pt x="1140599" y="975588"/>
                  </a:lnTo>
                  <a:lnTo>
                    <a:pt x="1186256" y="975880"/>
                  </a:lnTo>
                  <a:lnTo>
                    <a:pt x="1231823" y="974661"/>
                  </a:lnTo>
                  <a:lnTo>
                    <a:pt x="1277264" y="971969"/>
                  </a:lnTo>
                  <a:lnTo>
                    <a:pt x="1322539" y="967790"/>
                  </a:lnTo>
                  <a:lnTo>
                    <a:pt x="1367612" y="962139"/>
                  </a:lnTo>
                  <a:lnTo>
                    <a:pt x="1412455" y="955040"/>
                  </a:lnTo>
                  <a:lnTo>
                    <a:pt x="1457007" y="946492"/>
                  </a:lnTo>
                  <a:lnTo>
                    <a:pt x="1501254" y="936498"/>
                  </a:lnTo>
                  <a:lnTo>
                    <a:pt x="1545145" y="925080"/>
                  </a:lnTo>
                  <a:lnTo>
                    <a:pt x="1588655" y="912241"/>
                  </a:lnTo>
                  <a:lnTo>
                    <a:pt x="1631721" y="897991"/>
                  </a:lnTo>
                  <a:lnTo>
                    <a:pt x="1674329" y="882345"/>
                  </a:lnTo>
                  <a:lnTo>
                    <a:pt x="1716443" y="865314"/>
                  </a:lnTo>
                  <a:lnTo>
                    <a:pt x="1758010" y="846899"/>
                  </a:lnTo>
                  <a:lnTo>
                    <a:pt x="1798993" y="827112"/>
                  </a:lnTo>
                  <a:lnTo>
                    <a:pt x="1839366" y="805967"/>
                  </a:lnTo>
                  <a:lnTo>
                    <a:pt x="1879092" y="783475"/>
                  </a:lnTo>
                  <a:lnTo>
                    <a:pt x="1918119" y="759637"/>
                  </a:lnTo>
                  <a:lnTo>
                    <a:pt x="1956409" y="734479"/>
                  </a:lnTo>
                  <a:lnTo>
                    <a:pt x="1993950" y="707986"/>
                  </a:lnTo>
                  <a:lnTo>
                    <a:pt x="2030679" y="680199"/>
                  </a:lnTo>
                  <a:lnTo>
                    <a:pt x="2066556" y="651090"/>
                  </a:lnTo>
                  <a:lnTo>
                    <a:pt x="2076754" y="642239"/>
                  </a:lnTo>
                  <a:lnTo>
                    <a:pt x="3063240" y="642239"/>
                  </a:lnTo>
                  <a:lnTo>
                    <a:pt x="3064967" y="650748"/>
                  </a:lnTo>
                  <a:lnTo>
                    <a:pt x="3073158" y="662851"/>
                  </a:lnTo>
                  <a:lnTo>
                    <a:pt x="3085274" y="671004"/>
                  </a:lnTo>
                  <a:lnTo>
                    <a:pt x="3100070" y="673989"/>
                  </a:lnTo>
                  <a:lnTo>
                    <a:pt x="3114916" y="671004"/>
                  </a:lnTo>
                  <a:lnTo>
                    <a:pt x="3127019" y="662851"/>
                  </a:lnTo>
                  <a:lnTo>
                    <a:pt x="3135172" y="650748"/>
                  </a:lnTo>
                  <a:lnTo>
                    <a:pt x="3136887" y="642239"/>
                  </a:lnTo>
                  <a:lnTo>
                    <a:pt x="3138170" y="635889"/>
                  </a:lnTo>
                  <a:close/>
                </a:path>
              </a:pathLst>
            </a:custGeom>
            <a:solidFill>
              <a:srgbClr val="1D7D74"/>
            </a:solidFill>
          </p:spPr>
          <p:txBody>
            <a:bodyPr wrap="square" lIns="0" tIns="0" rIns="0" bIns="0" rtlCol="0"/>
            <a:lstStyle/>
            <a:p>
              <a:endParaRPr/>
            </a:p>
          </p:txBody>
        </p:sp>
        <p:sp>
          <p:nvSpPr>
            <p:cNvPr id="12" name="object 12"/>
            <p:cNvSpPr/>
            <p:nvPr/>
          </p:nvSpPr>
          <p:spPr>
            <a:xfrm>
              <a:off x="3194446" y="1236725"/>
              <a:ext cx="1365250" cy="2072639"/>
            </a:xfrm>
            <a:custGeom>
              <a:avLst/>
              <a:gdLst/>
              <a:ahLst/>
              <a:cxnLst/>
              <a:rect l="l" t="t" r="r" b="b"/>
              <a:pathLst>
                <a:path w="1365250" h="2072639">
                  <a:moveTo>
                    <a:pt x="1348343" y="0"/>
                  </a:moveTo>
                  <a:lnTo>
                    <a:pt x="1296038" y="2479"/>
                  </a:lnTo>
                  <a:lnTo>
                    <a:pt x="1243962" y="6919"/>
                  </a:lnTo>
                  <a:lnTo>
                    <a:pt x="1192170" y="13303"/>
                  </a:lnTo>
                  <a:lnTo>
                    <a:pt x="1140715" y="21618"/>
                  </a:lnTo>
                  <a:lnTo>
                    <a:pt x="1089651" y="31848"/>
                  </a:lnTo>
                  <a:lnTo>
                    <a:pt x="1039031" y="43979"/>
                  </a:lnTo>
                  <a:lnTo>
                    <a:pt x="988910" y="57995"/>
                  </a:lnTo>
                  <a:lnTo>
                    <a:pt x="939341" y="73881"/>
                  </a:lnTo>
                  <a:lnTo>
                    <a:pt x="890377" y="91623"/>
                  </a:lnTo>
                  <a:lnTo>
                    <a:pt x="842074" y="111205"/>
                  </a:lnTo>
                  <a:lnTo>
                    <a:pt x="794484" y="132613"/>
                  </a:lnTo>
                  <a:lnTo>
                    <a:pt x="747661" y="155832"/>
                  </a:lnTo>
                  <a:lnTo>
                    <a:pt x="701659" y="180848"/>
                  </a:lnTo>
                  <a:lnTo>
                    <a:pt x="659739" y="205658"/>
                  </a:lnTo>
                  <a:lnTo>
                    <a:pt x="619006" y="231703"/>
                  </a:lnTo>
                  <a:lnTo>
                    <a:pt x="579469" y="258944"/>
                  </a:lnTo>
                  <a:lnTo>
                    <a:pt x="541140" y="287345"/>
                  </a:lnTo>
                  <a:lnTo>
                    <a:pt x="504029" y="316866"/>
                  </a:lnTo>
                  <a:lnTo>
                    <a:pt x="468145" y="347472"/>
                  </a:lnTo>
                  <a:lnTo>
                    <a:pt x="433500" y="379124"/>
                  </a:lnTo>
                  <a:lnTo>
                    <a:pt x="400103" y="411785"/>
                  </a:lnTo>
                  <a:lnTo>
                    <a:pt x="367965" y="445417"/>
                  </a:lnTo>
                  <a:lnTo>
                    <a:pt x="337096" y="479984"/>
                  </a:lnTo>
                  <a:lnTo>
                    <a:pt x="307507" y="515446"/>
                  </a:lnTo>
                  <a:lnTo>
                    <a:pt x="279208" y="551768"/>
                  </a:lnTo>
                  <a:lnTo>
                    <a:pt x="252208" y="588911"/>
                  </a:lnTo>
                  <a:lnTo>
                    <a:pt x="226520" y="626837"/>
                  </a:lnTo>
                  <a:lnTo>
                    <a:pt x="202152" y="665510"/>
                  </a:lnTo>
                  <a:lnTo>
                    <a:pt x="179116" y="704892"/>
                  </a:lnTo>
                  <a:lnTo>
                    <a:pt x="157421" y="744945"/>
                  </a:lnTo>
                  <a:lnTo>
                    <a:pt x="137078" y="785632"/>
                  </a:lnTo>
                  <a:lnTo>
                    <a:pt x="118097" y="826916"/>
                  </a:lnTo>
                  <a:lnTo>
                    <a:pt x="100488" y="868758"/>
                  </a:lnTo>
                  <a:lnTo>
                    <a:pt x="84262" y="911121"/>
                  </a:lnTo>
                  <a:lnTo>
                    <a:pt x="69430" y="953968"/>
                  </a:lnTo>
                  <a:lnTo>
                    <a:pt x="56001" y="997261"/>
                  </a:lnTo>
                  <a:lnTo>
                    <a:pt x="43986" y="1040963"/>
                  </a:lnTo>
                  <a:lnTo>
                    <a:pt x="33394" y="1085036"/>
                  </a:lnTo>
                  <a:lnTo>
                    <a:pt x="24238" y="1129443"/>
                  </a:lnTo>
                  <a:lnTo>
                    <a:pt x="16526" y="1174146"/>
                  </a:lnTo>
                  <a:lnTo>
                    <a:pt x="10269" y="1219108"/>
                  </a:lnTo>
                  <a:lnTo>
                    <a:pt x="5478" y="1264291"/>
                  </a:lnTo>
                  <a:lnTo>
                    <a:pt x="2162" y="1309658"/>
                  </a:lnTo>
                  <a:lnTo>
                    <a:pt x="333" y="1355170"/>
                  </a:lnTo>
                  <a:lnTo>
                    <a:pt x="0" y="1400792"/>
                  </a:lnTo>
                  <a:lnTo>
                    <a:pt x="1173" y="1446484"/>
                  </a:lnTo>
                  <a:lnTo>
                    <a:pt x="3864" y="1492210"/>
                  </a:lnTo>
                  <a:lnTo>
                    <a:pt x="8082" y="1537932"/>
                  </a:lnTo>
                  <a:lnTo>
                    <a:pt x="13838" y="1583613"/>
                  </a:lnTo>
                  <a:lnTo>
                    <a:pt x="21142" y="1629215"/>
                  </a:lnTo>
                  <a:lnTo>
                    <a:pt x="30004" y="1674700"/>
                  </a:lnTo>
                  <a:lnTo>
                    <a:pt x="40435" y="1720032"/>
                  </a:lnTo>
                  <a:lnTo>
                    <a:pt x="52445" y="1765172"/>
                  </a:lnTo>
                  <a:lnTo>
                    <a:pt x="66044" y="1810083"/>
                  </a:lnTo>
                  <a:lnTo>
                    <a:pt x="81243" y="1854727"/>
                  </a:lnTo>
                  <a:lnTo>
                    <a:pt x="98052" y="1899068"/>
                  </a:lnTo>
                  <a:lnTo>
                    <a:pt x="116481" y="1943067"/>
                  </a:lnTo>
                  <a:lnTo>
                    <a:pt x="136541" y="1986687"/>
                  </a:lnTo>
                  <a:lnTo>
                    <a:pt x="158242" y="2029890"/>
                  </a:lnTo>
                  <a:lnTo>
                    <a:pt x="181594" y="2072640"/>
                  </a:lnTo>
                  <a:lnTo>
                    <a:pt x="684514" y="1786636"/>
                  </a:lnTo>
                  <a:lnTo>
                    <a:pt x="661321" y="1742831"/>
                  </a:lnTo>
                  <a:lnTo>
                    <a:pt x="640914" y="1697805"/>
                  </a:lnTo>
                  <a:lnTo>
                    <a:pt x="623328" y="1651692"/>
                  </a:lnTo>
                  <a:lnTo>
                    <a:pt x="608600" y="1604629"/>
                  </a:lnTo>
                  <a:lnTo>
                    <a:pt x="596765" y="1556749"/>
                  </a:lnTo>
                  <a:lnTo>
                    <a:pt x="587859" y="1508190"/>
                  </a:lnTo>
                  <a:lnTo>
                    <a:pt x="581918" y="1459086"/>
                  </a:lnTo>
                  <a:lnTo>
                    <a:pt x="578977" y="1409573"/>
                  </a:lnTo>
                  <a:lnTo>
                    <a:pt x="579012" y="1362040"/>
                  </a:lnTo>
                  <a:lnTo>
                    <a:pt x="581762" y="1315154"/>
                  </a:lnTo>
                  <a:lnTo>
                    <a:pt x="587153" y="1268991"/>
                  </a:lnTo>
                  <a:lnTo>
                    <a:pt x="595111" y="1223629"/>
                  </a:lnTo>
                  <a:lnTo>
                    <a:pt x="605563" y="1179148"/>
                  </a:lnTo>
                  <a:lnTo>
                    <a:pt x="618434" y="1135624"/>
                  </a:lnTo>
                  <a:lnTo>
                    <a:pt x="633653" y="1093136"/>
                  </a:lnTo>
                  <a:lnTo>
                    <a:pt x="651144" y="1051762"/>
                  </a:lnTo>
                  <a:lnTo>
                    <a:pt x="670833" y="1011580"/>
                  </a:lnTo>
                  <a:lnTo>
                    <a:pt x="692648" y="972668"/>
                  </a:lnTo>
                  <a:lnTo>
                    <a:pt x="716515" y="935103"/>
                  </a:lnTo>
                  <a:lnTo>
                    <a:pt x="742360" y="898965"/>
                  </a:lnTo>
                  <a:lnTo>
                    <a:pt x="770108" y="864330"/>
                  </a:lnTo>
                  <a:lnTo>
                    <a:pt x="799687" y="831278"/>
                  </a:lnTo>
                  <a:lnTo>
                    <a:pt x="831023" y="799886"/>
                  </a:lnTo>
                  <a:lnTo>
                    <a:pt x="864042" y="770232"/>
                  </a:lnTo>
                  <a:lnTo>
                    <a:pt x="898671" y="742394"/>
                  </a:lnTo>
                  <a:lnTo>
                    <a:pt x="934835" y="716450"/>
                  </a:lnTo>
                  <a:lnTo>
                    <a:pt x="972461" y="692478"/>
                  </a:lnTo>
                  <a:lnTo>
                    <a:pt x="1011475" y="670557"/>
                  </a:lnTo>
                  <a:lnTo>
                    <a:pt x="1051804" y="650763"/>
                  </a:lnTo>
                  <a:lnTo>
                    <a:pt x="1093374" y="633177"/>
                  </a:lnTo>
                  <a:lnTo>
                    <a:pt x="1136111" y="617874"/>
                  </a:lnTo>
                  <a:lnTo>
                    <a:pt x="1179942" y="604934"/>
                  </a:lnTo>
                  <a:lnTo>
                    <a:pt x="1224793" y="594434"/>
                  </a:lnTo>
                  <a:lnTo>
                    <a:pt x="1270589" y="586453"/>
                  </a:lnTo>
                  <a:lnTo>
                    <a:pt x="1317258" y="581068"/>
                  </a:lnTo>
                  <a:lnTo>
                    <a:pt x="1364726" y="578358"/>
                  </a:lnTo>
                  <a:lnTo>
                    <a:pt x="1348343" y="0"/>
                  </a:lnTo>
                  <a:close/>
                </a:path>
              </a:pathLst>
            </a:custGeom>
            <a:solidFill>
              <a:srgbClr val="239C90"/>
            </a:solidFill>
          </p:spPr>
          <p:txBody>
            <a:bodyPr wrap="square" lIns="0" tIns="0" rIns="0" bIns="0" rtlCol="0"/>
            <a:lstStyle/>
            <a:p>
              <a:endParaRPr/>
            </a:p>
          </p:txBody>
        </p:sp>
        <p:pic>
          <p:nvPicPr>
            <p:cNvPr id="13" name="object 13"/>
            <p:cNvPicPr/>
            <p:nvPr/>
          </p:nvPicPr>
          <p:blipFill>
            <a:blip r:embed="rId2" cstate="print"/>
            <a:stretch>
              <a:fillRect/>
            </a:stretch>
          </p:blipFill>
          <p:spPr>
            <a:xfrm>
              <a:off x="3294887" y="2944418"/>
              <a:ext cx="761733" cy="651967"/>
            </a:xfrm>
            <a:prstGeom prst="rect">
              <a:avLst/>
            </a:prstGeom>
          </p:spPr>
        </p:pic>
        <p:sp>
          <p:nvSpPr>
            <p:cNvPr id="14" name="object 14"/>
            <p:cNvSpPr/>
            <p:nvPr/>
          </p:nvSpPr>
          <p:spPr>
            <a:xfrm>
              <a:off x="3340824" y="2882417"/>
              <a:ext cx="579120" cy="578485"/>
            </a:xfrm>
            <a:custGeom>
              <a:avLst/>
              <a:gdLst/>
              <a:ahLst/>
              <a:cxnLst/>
              <a:rect l="l" t="t" r="r" b="b"/>
              <a:pathLst>
                <a:path w="579120" h="578485">
                  <a:moveTo>
                    <a:pt x="578612" y="300558"/>
                  </a:moveTo>
                  <a:lnTo>
                    <a:pt x="576757" y="254762"/>
                  </a:lnTo>
                  <a:lnTo>
                    <a:pt x="569950" y="221411"/>
                  </a:lnTo>
                  <a:lnTo>
                    <a:pt x="570776" y="221208"/>
                  </a:lnTo>
                  <a:lnTo>
                    <a:pt x="568566" y="214655"/>
                  </a:lnTo>
                  <a:lnTo>
                    <a:pt x="567347" y="208635"/>
                  </a:lnTo>
                  <a:lnTo>
                    <a:pt x="566623" y="208851"/>
                  </a:lnTo>
                  <a:lnTo>
                    <a:pt x="531520" y="130632"/>
                  </a:lnTo>
                  <a:lnTo>
                    <a:pt x="501053" y="91808"/>
                  </a:lnTo>
                  <a:lnTo>
                    <a:pt x="464096" y="58521"/>
                  </a:lnTo>
                  <a:lnTo>
                    <a:pt x="424395" y="33235"/>
                  </a:lnTo>
                  <a:lnTo>
                    <a:pt x="382282" y="15138"/>
                  </a:lnTo>
                  <a:lnTo>
                    <a:pt x="338594" y="4102"/>
                  </a:lnTo>
                  <a:lnTo>
                    <a:pt x="294157" y="0"/>
                  </a:lnTo>
                  <a:lnTo>
                    <a:pt x="249821" y="2743"/>
                  </a:lnTo>
                  <a:lnTo>
                    <a:pt x="206413" y="12192"/>
                  </a:lnTo>
                  <a:lnTo>
                    <a:pt x="164757" y="28244"/>
                  </a:lnTo>
                  <a:lnTo>
                    <a:pt x="125704" y="50774"/>
                  </a:lnTo>
                  <a:lnTo>
                    <a:pt x="90068" y="79654"/>
                  </a:lnTo>
                  <a:lnTo>
                    <a:pt x="58712" y="114782"/>
                  </a:lnTo>
                  <a:lnTo>
                    <a:pt x="33375" y="154520"/>
                  </a:lnTo>
                  <a:lnTo>
                    <a:pt x="15227" y="196646"/>
                  </a:lnTo>
                  <a:lnTo>
                    <a:pt x="4140" y="240334"/>
                  </a:lnTo>
                  <a:lnTo>
                    <a:pt x="0" y="284759"/>
                  </a:lnTo>
                  <a:lnTo>
                    <a:pt x="2705" y="329082"/>
                  </a:lnTo>
                  <a:lnTo>
                    <a:pt x="12115" y="372478"/>
                  </a:lnTo>
                  <a:lnTo>
                    <a:pt x="28143" y="414096"/>
                  </a:lnTo>
                  <a:lnTo>
                    <a:pt x="50660" y="453123"/>
                  </a:lnTo>
                  <a:lnTo>
                    <a:pt x="79552" y="488721"/>
                  </a:lnTo>
                  <a:lnTo>
                    <a:pt x="101625" y="508393"/>
                  </a:lnTo>
                  <a:lnTo>
                    <a:pt x="101003" y="509117"/>
                  </a:lnTo>
                  <a:lnTo>
                    <a:pt x="108585" y="514591"/>
                  </a:lnTo>
                  <a:lnTo>
                    <a:pt x="114719" y="520039"/>
                  </a:lnTo>
                  <a:lnTo>
                    <a:pt x="115227" y="519366"/>
                  </a:lnTo>
                  <a:lnTo>
                    <a:pt x="140157" y="537311"/>
                  </a:lnTo>
                  <a:lnTo>
                    <a:pt x="182841" y="558342"/>
                  </a:lnTo>
                  <a:lnTo>
                    <a:pt x="228092" y="572033"/>
                  </a:lnTo>
                  <a:lnTo>
                    <a:pt x="274980" y="578180"/>
                  </a:lnTo>
                  <a:lnTo>
                    <a:pt x="322541" y="576580"/>
                  </a:lnTo>
                  <a:lnTo>
                    <a:pt x="369862" y="567029"/>
                  </a:lnTo>
                  <a:lnTo>
                    <a:pt x="413893" y="550341"/>
                  </a:lnTo>
                  <a:lnTo>
                    <a:pt x="453618" y="527418"/>
                  </a:lnTo>
                  <a:lnTo>
                    <a:pt x="488619" y="499021"/>
                  </a:lnTo>
                  <a:lnTo>
                    <a:pt x="518502" y="465861"/>
                  </a:lnTo>
                  <a:lnTo>
                    <a:pt x="542848" y="428701"/>
                  </a:lnTo>
                  <a:lnTo>
                    <a:pt x="561251" y="388277"/>
                  </a:lnTo>
                  <a:lnTo>
                    <a:pt x="573303" y="345313"/>
                  </a:lnTo>
                  <a:lnTo>
                    <a:pt x="578612" y="300558"/>
                  </a:lnTo>
                  <a:close/>
                </a:path>
              </a:pathLst>
            </a:custGeom>
            <a:solidFill>
              <a:srgbClr val="239C90"/>
            </a:solidFill>
          </p:spPr>
          <p:txBody>
            <a:bodyPr wrap="square" lIns="0" tIns="0" rIns="0" bIns="0" rtlCol="0"/>
            <a:lstStyle/>
            <a:p>
              <a:endParaRPr/>
            </a:p>
          </p:txBody>
        </p:sp>
        <p:pic>
          <p:nvPicPr>
            <p:cNvPr id="15" name="object 15"/>
            <p:cNvPicPr/>
            <p:nvPr/>
          </p:nvPicPr>
          <p:blipFill>
            <a:blip r:embed="rId3" cstate="print"/>
            <a:stretch>
              <a:fillRect/>
            </a:stretch>
          </p:blipFill>
          <p:spPr>
            <a:xfrm>
              <a:off x="4120895" y="1106398"/>
              <a:ext cx="572782" cy="837717"/>
            </a:xfrm>
            <a:prstGeom prst="rect">
              <a:avLst/>
            </a:prstGeom>
          </p:spPr>
        </p:pic>
        <p:sp>
          <p:nvSpPr>
            <p:cNvPr id="16" name="object 16"/>
            <p:cNvSpPr/>
            <p:nvPr/>
          </p:nvSpPr>
          <p:spPr>
            <a:xfrm>
              <a:off x="4268190" y="1235239"/>
              <a:ext cx="577850" cy="578485"/>
            </a:xfrm>
            <a:custGeom>
              <a:avLst/>
              <a:gdLst/>
              <a:ahLst/>
              <a:cxnLst/>
              <a:rect l="l" t="t" r="r" b="b"/>
              <a:pathLst>
                <a:path w="577850" h="578485">
                  <a:moveTo>
                    <a:pt x="577329" y="266306"/>
                  </a:moveTo>
                  <a:lnTo>
                    <a:pt x="570141" y="220992"/>
                  </a:lnTo>
                  <a:lnTo>
                    <a:pt x="555396" y="176237"/>
                  </a:lnTo>
                  <a:lnTo>
                    <a:pt x="533654" y="134442"/>
                  </a:lnTo>
                  <a:lnTo>
                    <a:pt x="506234" y="97663"/>
                  </a:lnTo>
                  <a:lnTo>
                    <a:pt x="473900" y="66205"/>
                  </a:lnTo>
                  <a:lnTo>
                    <a:pt x="437464" y="40398"/>
                  </a:lnTo>
                  <a:lnTo>
                    <a:pt x="397675" y="20561"/>
                  </a:lnTo>
                  <a:lnTo>
                    <a:pt x="355333" y="6997"/>
                  </a:lnTo>
                  <a:lnTo>
                    <a:pt x="311213" y="38"/>
                  </a:lnTo>
                  <a:lnTo>
                    <a:pt x="288569" y="25"/>
                  </a:lnTo>
                  <a:lnTo>
                    <a:pt x="288569" y="288759"/>
                  </a:lnTo>
                  <a:lnTo>
                    <a:pt x="288302" y="289648"/>
                  </a:lnTo>
                  <a:lnTo>
                    <a:pt x="285051" y="280454"/>
                  </a:lnTo>
                  <a:lnTo>
                    <a:pt x="288569" y="288759"/>
                  </a:lnTo>
                  <a:lnTo>
                    <a:pt x="288569" y="25"/>
                  </a:lnTo>
                  <a:lnTo>
                    <a:pt x="266103" y="0"/>
                  </a:lnTo>
                  <a:lnTo>
                    <a:pt x="220789" y="7188"/>
                  </a:lnTo>
                  <a:lnTo>
                    <a:pt x="176047" y="21932"/>
                  </a:lnTo>
                  <a:lnTo>
                    <a:pt x="176860" y="23876"/>
                  </a:lnTo>
                  <a:lnTo>
                    <a:pt x="148183" y="36753"/>
                  </a:lnTo>
                  <a:lnTo>
                    <a:pt x="108623" y="63169"/>
                  </a:lnTo>
                  <a:lnTo>
                    <a:pt x="74129" y="95516"/>
                  </a:lnTo>
                  <a:lnTo>
                    <a:pt x="45339" y="133057"/>
                  </a:lnTo>
                  <a:lnTo>
                    <a:pt x="22923" y="175069"/>
                  </a:lnTo>
                  <a:lnTo>
                    <a:pt x="7518" y="220814"/>
                  </a:lnTo>
                  <a:lnTo>
                    <a:pt x="0" y="267309"/>
                  </a:lnTo>
                  <a:lnTo>
                    <a:pt x="12" y="313169"/>
                  </a:lnTo>
                  <a:lnTo>
                    <a:pt x="7137" y="357695"/>
                  </a:lnTo>
                  <a:lnTo>
                    <a:pt x="20916" y="400151"/>
                  </a:lnTo>
                  <a:lnTo>
                    <a:pt x="40932" y="439813"/>
                  </a:lnTo>
                  <a:lnTo>
                    <a:pt x="66738" y="475970"/>
                  </a:lnTo>
                  <a:lnTo>
                    <a:pt x="97904" y="507898"/>
                  </a:lnTo>
                  <a:lnTo>
                    <a:pt x="133997" y="534873"/>
                  </a:lnTo>
                  <a:lnTo>
                    <a:pt x="174586" y="556183"/>
                  </a:lnTo>
                  <a:lnTo>
                    <a:pt x="219227" y="571080"/>
                  </a:lnTo>
                  <a:lnTo>
                    <a:pt x="219697" y="569150"/>
                  </a:lnTo>
                  <a:lnTo>
                    <a:pt x="255536" y="576440"/>
                  </a:lnTo>
                  <a:lnTo>
                    <a:pt x="304888" y="577862"/>
                  </a:lnTo>
                  <a:lnTo>
                    <a:pt x="353758" y="570890"/>
                  </a:lnTo>
                  <a:lnTo>
                    <a:pt x="401091" y="555586"/>
                  </a:lnTo>
                  <a:lnTo>
                    <a:pt x="442887" y="533857"/>
                  </a:lnTo>
                  <a:lnTo>
                    <a:pt x="479666" y="506437"/>
                  </a:lnTo>
                  <a:lnTo>
                    <a:pt x="511124" y="474103"/>
                  </a:lnTo>
                  <a:lnTo>
                    <a:pt x="536930" y="437667"/>
                  </a:lnTo>
                  <a:lnTo>
                    <a:pt x="556768" y="397878"/>
                  </a:lnTo>
                  <a:lnTo>
                    <a:pt x="570331" y="355536"/>
                  </a:lnTo>
                  <a:lnTo>
                    <a:pt x="577291" y="311416"/>
                  </a:lnTo>
                  <a:lnTo>
                    <a:pt x="577329" y="266306"/>
                  </a:lnTo>
                  <a:close/>
                </a:path>
              </a:pathLst>
            </a:custGeom>
            <a:solidFill>
              <a:srgbClr val="155B53"/>
            </a:solidFill>
          </p:spPr>
          <p:txBody>
            <a:bodyPr wrap="square" lIns="0" tIns="0" rIns="0" bIns="0" rtlCol="0"/>
            <a:lstStyle/>
            <a:p>
              <a:endParaRPr/>
            </a:p>
          </p:txBody>
        </p:sp>
        <p:pic>
          <p:nvPicPr>
            <p:cNvPr id="17" name="object 17"/>
            <p:cNvPicPr/>
            <p:nvPr/>
          </p:nvPicPr>
          <p:blipFill>
            <a:blip r:embed="rId4" cstate="print"/>
            <a:stretch>
              <a:fillRect/>
            </a:stretch>
          </p:blipFill>
          <p:spPr>
            <a:xfrm>
              <a:off x="5166360" y="2712694"/>
              <a:ext cx="783043" cy="627659"/>
            </a:xfrm>
            <a:prstGeom prst="rect">
              <a:avLst/>
            </a:prstGeom>
          </p:spPr>
        </p:pic>
        <p:sp>
          <p:nvSpPr>
            <p:cNvPr id="18" name="object 18"/>
            <p:cNvSpPr/>
            <p:nvPr/>
          </p:nvSpPr>
          <p:spPr>
            <a:xfrm>
              <a:off x="5233162" y="2860344"/>
              <a:ext cx="579120" cy="578485"/>
            </a:xfrm>
            <a:custGeom>
              <a:avLst/>
              <a:gdLst/>
              <a:ahLst/>
              <a:cxnLst/>
              <a:rect l="l" t="t" r="r" b="b"/>
              <a:pathLst>
                <a:path w="579120" h="578485">
                  <a:moveTo>
                    <a:pt x="578650" y="294474"/>
                  </a:moveTo>
                  <a:lnTo>
                    <a:pt x="575576" y="246976"/>
                  </a:lnTo>
                  <a:lnTo>
                    <a:pt x="564845" y="200914"/>
                  </a:lnTo>
                  <a:lnTo>
                    <a:pt x="546747" y="157213"/>
                  </a:lnTo>
                  <a:lnTo>
                    <a:pt x="521601" y="116801"/>
                  </a:lnTo>
                  <a:lnTo>
                    <a:pt x="489712" y="80594"/>
                  </a:lnTo>
                  <a:lnTo>
                    <a:pt x="453186" y="50838"/>
                  </a:lnTo>
                  <a:lnTo>
                    <a:pt x="413435" y="27914"/>
                  </a:lnTo>
                  <a:lnTo>
                    <a:pt x="371309" y="11811"/>
                  </a:lnTo>
                  <a:lnTo>
                    <a:pt x="327647" y="2514"/>
                  </a:lnTo>
                  <a:lnTo>
                    <a:pt x="283286" y="0"/>
                  </a:lnTo>
                  <a:lnTo>
                    <a:pt x="239064" y="4279"/>
                  </a:lnTo>
                  <a:lnTo>
                    <a:pt x="195821" y="15316"/>
                  </a:lnTo>
                  <a:lnTo>
                    <a:pt x="154393" y="33096"/>
                  </a:lnTo>
                  <a:lnTo>
                    <a:pt x="115633" y="57619"/>
                  </a:lnTo>
                  <a:lnTo>
                    <a:pt x="90195" y="80162"/>
                  </a:lnTo>
                  <a:lnTo>
                    <a:pt x="89662" y="79578"/>
                  </a:lnTo>
                  <a:lnTo>
                    <a:pt x="85344" y="84455"/>
                  </a:lnTo>
                  <a:lnTo>
                    <a:pt x="80391" y="88849"/>
                  </a:lnTo>
                  <a:lnTo>
                    <a:pt x="80962" y="89408"/>
                  </a:lnTo>
                  <a:lnTo>
                    <a:pt x="30797" y="158864"/>
                  </a:lnTo>
                  <a:lnTo>
                    <a:pt x="12395" y="204635"/>
                  </a:lnTo>
                  <a:lnTo>
                    <a:pt x="2032" y="253187"/>
                  </a:lnTo>
                  <a:lnTo>
                    <a:pt x="0" y="300240"/>
                  </a:lnTo>
                  <a:lnTo>
                    <a:pt x="5384" y="345795"/>
                  </a:lnTo>
                  <a:lnTo>
                    <a:pt x="17678" y="389166"/>
                  </a:lnTo>
                  <a:lnTo>
                    <a:pt x="36347" y="429704"/>
                  </a:lnTo>
                  <a:lnTo>
                    <a:pt x="60883" y="466737"/>
                  </a:lnTo>
                  <a:lnTo>
                    <a:pt x="90779" y="499618"/>
                  </a:lnTo>
                  <a:lnTo>
                    <a:pt x="125501" y="527685"/>
                  </a:lnTo>
                  <a:lnTo>
                    <a:pt x="164528" y="550252"/>
                  </a:lnTo>
                  <a:lnTo>
                    <a:pt x="207365" y="566674"/>
                  </a:lnTo>
                  <a:lnTo>
                    <a:pt x="253492" y="576275"/>
                  </a:lnTo>
                  <a:lnTo>
                    <a:pt x="300545" y="578345"/>
                  </a:lnTo>
                  <a:lnTo>
                    <a:pt x="346100" y="572998"/>
                  </a:lnTo>
                  <a:lnTo>
                    <a:pt x="389483" y="560743"/>
                  </a:lnTo>
                  <a:lnTo>
                    <a:pt x="430022" y="542112"/>
                  </a:lnTo>
                  <a:lnTo>
                    <a:pt x="467067" y="517613"/>
                  </a:lnTo>
                  <a:lnTo>
                    <a:pt x="499948" y="487756"/>
                  </a:lnTo>
                  <a:lnTo>
                    <a:pt x="527989" y="453072"/>
                  </a:lnTo>
                  <a:lnTo>
                    <a:pt x="550532" y="414083"/>
                  </a:lnTo>
                  <a:lnTo>
                    <a:pt x="566902" y="371284"/>
                  </a:lnTo>
                  <a:lnTo>
                    <a:pt x="572897" y="342315"/>
                  </a:lnTo>
                  <a:lnTo>
                    <a:pt x="573786" y="342468"/>
                  </a:lnTo>
                  <a:lnTo>
                    <a:pt x="574649" y="333857"/>
                  </a:lnTo>
                  <a:lnTo>
                    <a:pt x="576453" y="325196"/>
                  </a:lnTo>
                  <a:lnTo>
                    <a:pt x="575538" y="325094"/>
                  </a:lnTo>
                  <a:lnTo>
                    <a:pt x="578650" y="294474"/>
                  </a:lnTo>
                  <a:close/>
                </a:path>
              </a:pathLst>
            </a:custGeom>
            <a:solidFill>
              <a:srgbClr val="1D7D74"/>
            </a:solidFill>
          </p:spPr>
          <p:txBody>
            <a:bodyPr wrap="square" lIns="0" tIns="0" rIns="0" bIns="0" rtlCol="0"/>
            <a:lstStyle/>
            <a:p>
              <a:endParaRPr/>
            </a:p>
          </p:txBody>
        </p:sp>
      </p:grpSp>
      <p:sp>
        <p:nvSpPr>
          <p:cNvPr id="19" name="object 19"/>
          <p:cNvSpPr txBox="1"/>
          <p:nvPr/>
        </p:nvSpPr>
        <p:spPr>
          <a:xfrm>
            <a:off x="6602095" y="1235239"/>
            <a:ext cx="2466784" cy="1520929"/>
          </a:xfrm>
          <a:prstGeom prst="rect">
            <a:avLst/>
          </a:prstGeom>
        </p:spPr>
        <p:txBody>
          <a:bodyPr vert="horz" wrap="square" lIns="0" tIns="12700" rIns="0" bIns="0" rtlCol="0">
            <a:spAutoFit/>
          </a:bodyPr>
          <a:lstStyle/>
          <a:p>
            <a:pPr marL="12700" algn="just">
              <a:lnSpc>
                <a:spcPct val="100000"/>
              </a:lnSpc>
              <a:spcBef>
                <a:spcPts val="100"/>
              </a:spcBef>
              <a:tabLst>
                <a:tab pos="399415" algn="l"/>
                <a:tab pos="1174115" algn="l"/>
                <a:tab pos="1841500" algn="l"/>
              </a:tabLst>
            </a:pPr>
            <a:r>
              <a:rPr sz="1400" spc="5" dirty="0">
                <a:latin typeface="Palatino Linotype"/>
                <a:cs typeface="Palatino Linotype"/>
              </a:rPr>
              <a:t>T</a:t>
            </a:r>
            <a:r>
              <a:rPr sz="1400" spc="-30" dirty="0">
                <a:latin typeface="Palatino Linotype"/>
                <a:cs typeface="Palatino Linotype"/>
              </a:rPr>
              <a:t>h</a:t>
            </a:r>
            <a:r>
              <a:rPr sz="1400" dirty="0">
                <a:latin typeface="Palatino Linotype"/>
                <a:cs typeface="Palatino Linotype"/>
              </a:rPr>
              <a:t>e	</a:t>
            </a:r>
            <a:r>
              <a:rPr lang="en-US" sz="1400" dirty="0">
                <a:latin typeface="Palatino Linotype"/>
                <a:cs typeface="Palatino Linotype"/>
              </a:rPr>
              <a:t>proposal for an intelligent shoe. The proposed intelligent shoe consists of a controller connected with an ultrasonic sensor, voice alert system (VAS), vibration patterns, GPS navigation and connectivity.  </a:t>
            </a:r>
            <a:endParaRPr sz="1400" dirty="0">
              <a:latin typeface="Palatino Linotype"/>
              <a:cs typeface="Palatino Linotype"/>
            </a:endParaRPr>
          </a:p>
        </p:txBody>
      </p:sp>
      <p:sp>
        <p:nvSpPr>
          <p:cNvPr id="23" name="object 23"/>
          <p:cNvSpPr txBox="1"/>
          <p:nvPr/>
        </p:nvSpPr>
        <p:spPr>
          <a:xfrm>
            <a:off x="6588061" y="3114166"/>
            <a:ext cx="2466784" cy="1520929"/>
          </a:xfrm>
          <a:prstGeom prst="rect">
            <a:avLst/>
          </a:prstGeom>
        </p:spPr>
        <p:txBody>
          <a:bodyPr vert="horz" wrap="square" lIns="0" tIns="12700" rIns="0" bIns="0" rtlCol="0">
            <a:spAutoFit/>
          </a:bodyPr>
          <a:lstStyle/>
          <a:p>
            <a:pPr marL="12700" algn="just">
              <a:lnSpc>
                <a:spcPct val="100000"/>
              </a:lnSpc>
              <a:spcBef>
                <a:spcPts val="100"/>
              </a:spcBef>
              <a:tabLst>
                <a:tab pos="1265555" algn="l"/>
              </a:tabLst>
            </a:pPr>
            <a:r>
              <a:rPr lang="en-US" sz="1400" dirty="0">
                <a:latin typeface="Palatino Linotype"/>
                <a:cs typeface="Palatino Linotype"/>
              </a:rPr>
              <a:t>The sensor identifies an obstacle in the direction present then it passes the signal to the controller that activates the voice alert system and the vibration patterns present in that direction. </a:t>
            </a:r>
            <a:endParaRPr sz="1400" dirty="0">
              <a:latin typeface="Palatino Linotype"/>
              <a:cs typeface="Palatino Linotype"/>
            </a:endParaRPr>
          </a:p>
        </p:txBody>
      </p:sp>
      <p:sp>
        <p:nvSpPr>
          <p:cNvPr id="26" name="object 26"/>
          <p:cNvSpPr txBox="1"/>
          <p:nvPr/>
        </p:nvSpPr>
        <p:spPr>
          <a:xfrm>
            <a:off x="4460875" y="1374470"/>
            <a:ext cx="257810" cy="271145"/>
          </a:xfrm>
          <a:prstGeom prst="rect">
            <a:avLst/>
          </a:prstGeom>
        </p:spPr>
        <p:txBody>
          <a:bodyPr vert="horz" wrap="square" lIns="0" tIns="13970" rIns="0" bIns="0" rtlCol="0">
            <a:spAutoFit/>
          </a:bodyPr>
          <a:lstStyle/>
          <a:p>
            <a:pPr marL="12700">
              <a:lnSpc>
                <a:spcPct val="100000"/>
              </a:lnSpc>
              <a:spcBef>
                <a:spcPts val="110"/>
              </a:spcBef>
            </a:pPr>
            <a:r>
              <a:rPr sz="1600" b="1" spc="-5" dirty="0">
                <a:solidFill>
                  <a:srgbClr val="FFFFFF"/>
                </a:solidFill>
                <a:latin typeface="Roboto"/>
                <a:cs typeface="Roboto"/>
              </a:rPr>
              <a:t>03</a:t>
            </a:r>
            <a:endParaRPr sz="1600">
              <a:latin typeface="Roboto"/>
              <a:cs typeface="Roboto"/>
            </a:endParaRPr>
          </a:p>
        </p:txBody>
      </p:sp>
      <p:sp>
        <p:nvSpPr>
          <p:cNvPr id="27" name="object 27"/>
          <p:cNvSpPr txBox="1"/>
          <p:nvPr/>
        </p:nvSpPr>
        <p:spPr>
          <a:xfrm>
            <a:off x="3501644" y="3007563"/>
            <a:ext cx="257175" cy="271145"/>
          </a:xfrm>
          <a:prstGeom prst="rect">
            <a:avLst/>
          </a:prstGeom>
        </p:spPr>
        <p:txBody>
          <a:bodyPr vert="horz" wrap="square" lIns="0" tIns="13970" rIns="0" bIns="0" rtlCol="0">
            <a:spAutoFit/>
          </a:bodyPr>
          <a:lstStyle/>
          <a:p>
            <a:pPr marL="12700">
              <a:lnSpc>
                <a:spcPct val="100000"/>
              </a:lnSpc>
              <a:spcBef>
                <a:spcPts val="110"/>
              </a:spcBef>
            </a:pPr>
            <a:r>
              <a:rPr sz="1600" b="1" spc="-10" dirty="0">
                <a:solidFill>
                  <a:srgbClr val="FFFFFF"/>
                </a:solidFill>
                <a:latin typeface="Roboto"/>
                <a:cs typeface="Roboto"/>
              </a:rPr>
              <a:t>01</a:t>
            </a:r>
            <a:endParaRPr sz="1600">
              <a:latin typeface="Roboto"/>
              <a:cs typeface="Roboto"/>
            </a:endParaRPr>
          </a:p>
        </p:txBody>
      </p:sp>
      <p:sp>
        <p:nvSpPr>
          <p:cNvPr id="28" name="object 28"/>
          <p:cNvSpPr txBox="1"/>
          <p:nvPr/>
        </p:nvSpPr>
        <p:spPr>
          <a:xfrm>
            <a:off x="5408803" y="2977972"/>
            <a:ext cx="257175" cy="271145"/>
          </a:xfrm>
          <a:prstGeom prst="rect">
            <a:avLst/>
          </a:prstGeom>
        </p:spPr>
        <p:txBody>
          <a:bodyPr vert="horz" wrap="square" lIns="0" tIns="13970" rIns="0" bIns="0" rtlCol="0">
            <a:spAutoFit/>
          </a:bodyPr>
          <a:lstStyle/>
          <a:p>
            <a:pPr marL="12700">
              <a:lnSpc>
                <a:spcPct val="100000"/>
              </a:lnSpc>
              <a:spcBef>
                <a:spcPts val="110"/>
              </a:spcBef>
            </a:pPr>
            <a:r>
              <a:rPr sz="1600" b="1" spc="-10" dirty="0">
                <a:solidFill>
                  <a:srgbClr val="FFFFFF"/>
                </a:solidFill>
                <a:latin typeface="Roboto"/>
                <a:cs typeface="Roboto"/>
              </a:rPr>
              <a:t>02</a:t>
            </a:r>
            <a:endParaRPr sz="1600">
              <a:latin typeface="Roboto"/>
              <a:cs typeface="Roboto"/>
            </a:endParaRPr>
          </a:p>
        </p:txBody>
      </p:sp>
      <p:grpSp>
        <p:nvGrpSpPr>
          <p:cNvPr id="29" name="object 29"/>
          <p:cNvGrpSpPr/>
          <p:nvPr/>
        </p:nvGrpSpPr>
        <p:grpSpPr>
          <a:xfrm>
            <a:off x="0" y="0"/>
            <a:ext cx="1064260" cy="1064260"/>
            <a:chOff x="0" y="0"/>
            <a:chExt cx="1064260" cy="1064260"/>
          </a:xfrm>
        </p:grpSpPr>
        <p:pic>
          <p:nvPicPr>
            <p:cNvPr id="30" name="object 30"/>
            <p:cNvPicPr/>
            <p:nvPr/>
          </p:nvPicPr>
          <p:blipFill>
            <a:blip r:embed="rId5" cstate="print"/>
            <a:stretch>
              <a:fillRect/>
            </a:stretch>
          </p:blipFill>
          <p:spPr>
            <a:xfrm>
              <a:off x="0" y="0"/>
              <a:ext cx="1063752" cy="1063751"/>
            </a:xfrm>
            <a:prstGeom prst="rect">
              <a:avLst/>
            </a:prstGeom>
          </p:spPr>
        </p:pic>
        <p:pic>
          <p:nvPicPr>
            <p:cNvPr id="31" name="object 31"/>
            <p:cNvPicPr/>
            <p:nvPr/>
          </p:nvPicPr>
          <p:blipFill>
            <a:blip r:embed="rId6" cstate="print"/>
            <a:stretch>
              <a:fillRect/>
            </a:stretch>
          </p:blipFill>
          <p:spPr>
            <a:xfrm>
              <a:off x="0" y="0"/>
              <a:ext cx="1027176" cy="1027175"/>
            </a:xfrm>
            <a:prstGeom prst="rect">
              <a:avLst/>
            </a:prstGeom>
          </p:spPr>
        </p:pic>
      </p:grpSp>
      <p:pic>
        <p:nvPicPr>
          <p:cNvPr id="32" name="object 32"/>
          <p:cNvPicPr/>
          <p:nvPr/>
        </p:nvPicPr>
        <p:blipFill>
          <a:blip r:embed="rId7" cstate="print"/>
          <a:stretch>
            <a:fillRect/>
          </a:stretch>
        </p:blipFill>
        <p:spPr>
          <a:xfrm>
            <a:off x="7726889" y="0"/>
            <a:ext cx="1399031" cy="923543"/>
          </a:xfrm>
          <a:prstGeom prst="rect">
            <a:avLst/>
          </a:prstGeom>
        </p:spPr>
      </p:pic>
      <p:sp>
        <p:nvSpPr>
          <p:cNvPr id="33" name="object 33"/>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3</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2582" y="75946"/>
            <a:ext cx="3395345" cy="406400"/>
          </a:xfrm>
          <a:prstGeom prst="rect">
            <a:avLst/>
          </a:prstGeom>
        </p:spPr>
        <p:txBody>
          <a:bodyPr vert="horz" wrap="square" lIns="0" tIns="12065" rIns="0" bIns="0" rtlCol="0">
            <a:spAutoFit/>
          </a:bodyPr>
          <a:lstStyle/>
          <a:p>
            <a:pPr marL="12700">
              <a:lnSpc>
                <a:spcPct val="100000"/>
              </a:lnSpc>
              <a:spcBef>
                <a:spcPts val="95"/>
              </a:spcBef>
            </a:pPr>
            <a:r>
              <a:rPr sz="2500" spc="145" dirty="0"/>
              <a:t>PROPOSED</a:t>
            </a:r>
            <a:r>
              <a:rPr sz="2500" spc="-125" dirty="0"/>
              <a:t> </a:t>
            </a:r>
            <a:r>
              <a:rPr sz="2500" spc="75" dirty="0"/>
              <a:t>SOLUTION</a:t>
            </a:r>
            <a:endParaRPr sz="2500" dirty="0"/>
          </a:p>
        </p:txBody>
      </p:sp>
      <p:grpSp>
        <p:nvGrpSpPr>
          <p:cNvPr id="3" name="object 3"/>
          <p:cNvGrpSpPr/>
          <p:nvPr/>
        </p:nvGrpSpPr>
        <p:grpSpPr>
          <a:xfrm>
            <a:off x="4809553" y="1319783"/>
            <a:ext cx="1814195" cy="234950"/>
            <a:chOff x="4809553" y="1319783"/>
            <a:chExt cx="1814195" cy="234950"/>
          </a:xfrm>
        </p:grpSpPr>
        <p:sp>
          <p:nvSpPr>
            <p:cNvPr id="4" name="object 4"/>
            <p:cNvSpPr/>
            <p:nvPr/>
          </p:nvSpPr>
          <p:spPr>
            <a:xfrm>
              <a:off x="4814315" y="1440179"/>
              <a:ext cx="1781175" cy="0"/>
            </a:xfrm>
            <a:custGeom>
              <a:avLst/>
              <a:gdLst/>
              <a:ahLst/>
              <a:cxnLst/>
              <a:rect l="l" t="t" r="r" b="b"/>
              <a:pathLst>
                <a:path w="1781175">
                  <a:moveTo>
                    <a:pt x="0" y="0"/>
                  </a:moveTo>
                  <a:lnTo>
                    <a:pt x="1780920" y="0"/>
                  </a:lnTo>
                </a:path>
              </a:pathLst>
            </a:custGeom>
            <a:ln w="9144">
              <a:solidFill>
                <a:srgbClr val="BCBCBC"/>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409943" y="1319783"/>
              <a:ext cx="213359" cy="234695"/>
            </a:xfrm>
            <a:prstGeom prst="rect">
              <a:avLst/>
            </a:prstGeom>
          </p:spPr>
        </p:pic>
      </p:grpSp>
      <p:sp>
        <p:nvSpPr>
          <p:cNvPr id="6" name="object 6"/>
          <p:cNvSpPr txBox="1"/>
          <p:nvPr/>
        </p:nvSpPr>
        <p:spPr>
          <a:xfrm>
            <a:off x="6478015" y="1328166"/>
            <a:ext cx="81915" cy="146685"/>
          </a:xfrm>
          <a:prstGeom prst="rect">
            <a:avLst/>
          </a:prstGeom>
        </p:spPr>
        <p:txBody>
          <a:bodyPr vert="horz" wrap="square" lIns="0" tIns="11430" rIns="0" bIns="0" rtlCol="0">
            <a:spAutoFit/>
          </a:bodyPr>
          <a:lstStyle/>
          <a:p>
            <a:pPr marL="12700">
              <a:lnSpc>
                <a:spcPct val="100000"/>
              </a:lnSpc>
              <a:spcBef>
                <a:spcPts val="90"/>
              </a:spcBef>
            </a:pPr>
            <a:r>
              <a:rPr sz="800" spc="-10" dirty="0">
                <a:solidFill>
                  <a:srgbClr val="FFFFFF"/>
                </a:solidFill>
                <a:latin typeface="Roboto"/>
                <a:cs typeface="Roboto"/>
              </a:rPr>
              <a:t>5</a:t>
            </a:r>
            <a:endParaRPr sz="800">
              <a:latin typeface="Roboto"/>
              <a:cs typeface="Roboto"/>
            </a:endParaRPr>
          </a:p>
        </p:txBody>
      </p:sp>
      <p:sp>
        <p:nvSpPr>
          <p:cNvPr id="7" name="object 7"/>
          <p:cNvSpPr/>
          <p:nvPr/>
        </p:nvSpPr>
        <p:spPr>
          <a:xfrm>
            <a:off x="8284718" y="1511553"/>
            <a:ext cx="40005" cy="204470"/>
          </a:xfrm>
          <a:custGeom>
            <a:avLst/>
            <a:gdLst/>
            <a:ahLst/>
            <a:cxnLst/>
            <a:rect l="l" t="t" r="r" b="b"/>
            <a:pathLst>
              <a:path w="40004" h="204469">
                <a:moveTo>
                  <a:pt x="39624" y="0"/>
                </a:moveTo>
                <a:lnTo>
                  <a:pt x="0" y="0"/>
                </a:lnTo>
                <a:lnTo>
                  <a:pt x="0" y="204215"/>
                </a:lnTo>
                <a:lnTo>
                  <a:pt x="39624" y="204215"/>
                </a:lnTo>
                <a:lnTo>
                  <a:pt x="39624" y="0"/>
                </a:lnTo>
                <a:close/>
              </a:path>
            </a:pathLst>
          </a:custGeom>
          <a:solidFill>
            <a:srgbClr val="F7F7F8"/>
          </a:solidFill>
        </p:spPr>
        <p:txBody>
          <a:bodyPr wrap="square" lIns="0" tIns="0" rIns="0" bIns="0" rtlCol="0"/>
          <a:lstStyle/>
          <a:p>
            <a:endParaRPr/>
          </a:p>
        </p:txBody>
      </p:sp>
      <p:sp>
        <p:nvSpPr>
          <p:cNvPr id="8" name="object 8"/>
          <p:cNvSpPr txBox="1"/>
          <p:nvPr/>
        </p:nvSpPr>
        <p:spPr>
          <a:xfrm>
            <a:off x="6692645" y="1329054"/>
            <a:ext cx="1989455" cy="874598"/>
          </a:xfrm>
          <a:prstGeom prst="rect">
            <a:avLst/>
          </a:prstGeom>
        </p:spPr>
        <p:txBody>
          <a:bodyPr vert="horz" wrap="square" lIns="0" tIns="12700" rIns="0" bIns="0" rtlCol="0">
            <a:spAutoFit/>
          </a:bodyPr>
          <a:lstStyle/>
          <a:p>
            <a:pPr marL="12700" algn="just">
              <a:lnSpc>
                <a:spcPct val="100000"/>
              </a:lnSpc>
              <a:spcBef>
                <a:spcPts val="100"/>
              </a:spcBef>
            </a:pPr>
            <a:r>
              <a:rPr sz="1400" spc="-10" dirty="0">
                <a:solidFill>
                  <a:srgbClr val="424242"/>
                </a:solidFill>
                <a:latin typeface="Palatino Linotype"/>
                <a:cs typeface="Palatino Linotype"/>
              </a:rPr>
              <a:t>The</a:t>
            </a:r>
            <a:r>
              <a:rPr lang="en-US" sz="1400" spc="-10" dirty="0">
                <a:solidFill>
                  <a:srgbClr val="424242"/>
                </a:solidFill>
                <a:latin typeface="Palatino Linotype"/>
                <a:cs typeface="Palatino Linotype"/>
              </a:rPr>
              <a:t> shoe has a GPS module for transmitting the blind’s location with the care-taker.</a:t>
            </a:r>
            <a:endParaRPr sz="1400" dirty="0">
              <a:latin typeface="Palatino Linotype"/>
              <a:cs typeface="Palatino Linotype"/>
            </a:endParaRPr>
          </a:p>
        </p:txBody>
      </p:sp>
      <p:grpSp>
        <p:nvGrpSpPr>
          <p:cNvPr id="9" name="object 9"/>
          <p:cNvGrpSpPr/>
          <p:nvPr/>
        </p:nvGrpSpPr>
        <p:grpSpPr>
          <a:xfrm>
            <a:off x="5382577" y="2389631"/>
            <a:ext cx="1240790" cy="234950"/>
            <a:chOff x="5382577" y="2389631"/>
            <a:chExt cx="1240790" cy="234950"/>
          </a:xfrm>
        </p:grpSpPr>
        <p:sp>
          <p:nvSpPr>
            <p:cNvPr id="10" name="object 10"/>
            <p:cNvSpPr/>
            <p:nvPr/>
          </p:nvSpPr>
          <p:spPr>
            <a:xfrm>
              <a:off x="5387340" y="2516123"/>
              <a:ext cx="1205865" cy="0"/>
            </a:xfrm>
            <a:custGeom>
              <a:avLst/>
              <a:gdLst/>
              <a:ahLst/>
              <a:cxnLst/>
              <a:rect l="l" t="t" r="r" b="b"/>
              <a:pathLst>
                <a:path w="1205865">
                  <a:moveTo>
                    <a:pt x="0" y="0"/>
                  </a:moveTo>
                  <a:lnTo>
                    <a:pt x="1205864" y="0"/>
                  </a:lnTo>
                </a:path>
              </a:pathLst>
            </a:custGeom>
            <a:ln w="9144">
              <a:solidFill>
                <a:srgbClr val="BCBCBC"/>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6409944" y="2389631"/>
              <a:ext cx="213359" cy="234696"/>
            </a:xfrm>
            <a:prstGeom prst="rect">
              <a:avLst/>
            </a:prstGeom>
          </p:spPr>
        </p:pic>
      </p:grpSp>
      <p:sp>
        <p:nvSpPr>
          <p:cNvPr id="12" name="object 12"/>
          <p:cNvSpPr txBox="1"/>
          <p:nvPr/>
        </p:nvSpPr>
        <p:spPr>
          <a:xfrm>
            <a:off x="6479540" y="2396489"/>
            <a:ext cx="81915" cy="146685"/>
          </a:xfrm>
          <a:prstGeom prst="rect">
            <a:avLst/>
          </a:prstGeom>
        </p:spPr>
        <p:txBody>
          <a:bodyPr vert="horz" wrap="square" lIns="0" tIns="11430" rIns="0" bIns="0" rtlCol="0">
            <a:spAutoFit/>
          </a:bodyPr>
          <a:lstStyle/>
          <a:p>
            <a:pPr marL="12700">
              <a:lnSpc>
                <a:spcPct val="100000"/>
              </a:lnSpc>
              <a:spcBef>
                <a:spcPts val="90"/>
              </a:spcBef>
            </a:pPr>
            <a:r>
              <a:rPr sz="800" spc="-10" dirty="0">
                <a:solidFill>
                  <a:srgbClr val="FFFFFF"/>
                </a:solidFill>
                <a:latin typeface="Roboto"/>
                <a:cs typeface="Roboto"/>
              </a:rPr>
              <a:t>3</a:t>
            </a:r>
            <a:endParaRPr sz="800">
              <a:latin typeface="Roboto"/>
              <a:cs typeface="Roboto"/>
            </a:endParaRPr>
          </a:p>
        </p:txBody>
      </p:sp>
      <p:sp>
        <p:nvSpPr>
          <p:cNvPr id="13" name="object 13"/>
          <p:cNvSpPr txBox="1"/>
          <p:nvPr/>
        </p:nvSpPr>
        <p:spPr>
          <a:xfrm>
            <a:off x="6677215" y="2382491"/>
            <a:ext cx="2135505" cy="989053"/>
          </a:xfrm>
          <a:prstGeom prst="rect">
            <a:avLst/>
          </a:prstGeom>
        </p:spPr>
        <p:txBody>
          <a:bodyPr vert="horz" wrap="square" lIns="0" tIns="12065" rIns="0" bIns="0" rtlCol="0">
            <a:spAutoFit/>
          </a:bodyPr>
          <a:lstStyle/>
          <a:p>
            <a:pPr marL="12700" marR="5080" algn="just">
              <a:lnSpc>
                <a:spcPct val="115100"/>
              </a:lnSpc>
              <a:spcBef>
                <a:spcPts val="95"/>
              </a:spcBef>
            </a:pPr>
            <a:r>
              <a:rPr sz="1400" spc="-10" dirty="0">
                <a:latin typeface="Palatino Linotype"/>
                <a:cs typeface="Palatino Linotype"/>
              </a:rPr>
              <a:t>The</a:t>
            </a:r>
            <a:r>
              <a:rPr sz="1400" spc="-5" dirty="0">
                <a:latin typeface="Palatino Linotype"/>
                <a:cs typeface="Palatino Linotype"/>
              </a:rPr>
              <a:t> </a:t>
            </a:r>
            <a:r>
              <a:rPr sz="1400" dirty="0">
                <a:latin typeface="Palatino Linotype"/>
                <a:cs typeface="Palatino Linotype"/>
              </a:rPr>
              <a:t>proposed</a:t>
            </a:r>
            <a:r>
              <a:rPr lang="en-US" sz="1400" dirty="0">
                <a:latin typeface="Palatino Linotype"/>
                <a:cs typeface="Palatino Linotype"/>
              </a:rPr>
              <a:t> shoe has connectivity with phone and watches for ease of use.</a:t>
            </a:r>
            <a:endParaRPr sz="1400" dirty="0">
              <a:latin typeface="Palatino Linotype"/>
              <a:cs typeface="Palatino Linotype"/>
            </a:endParaRPr>
          </a:p>
        </p:txBody>
      </p:sp>
      <p:grpSp>
        <p:nvGrpSpPr>
          <p:cNvPr id="14" name="object 14"/>
          <p:cNvGrpSpPr/>
          <p:nvPr/>
        </p:nvGrpSpPr>
        <p:grpSpPr>
          <a:xfrm>
            <a:off x="5931217" y="3666744"/>
            <a:ext cx="692150" cy="234950"/>
            <a:chOff x="5931217" y="3666744"/>
            <a:chExt cx="692150" cy="234950"/>
          </a:xfrm>
        </p:grpSpPr>
        <p:sp>
          <p:nvSpPr>
            <p:cNvPr id="15" name="object 15"/>
            <p:cNvSpPr/>
            <p:nvPr/>
          </p:nvSpPr>
          <p:spPr>
            <a:xfrm>
              <a:off x="5935979" y="3787140"/>
              <a:ext cx="656590" cy="0"/>
            </a:xfrm>
            <a:custGeom>
              <a:avLst/>
              <a:gdLst/>
              <a:ahLst/>
              <a:cxnLst/>
              <a:rect l="l" t="t" r="r" b="b"/>
              <a:pathLst>
                <a:path w="656590">
                  <a:moveTo>
                    <a:pt x="0" y="0"/>
                  </a:moveTo>
                  <a:lnTo>
                    <a:pt x="656590" y="0"/>
                  </a:lnTo>
                </a:path>
              </a:pathLst>
            </a:custGeom>
            <a:ln w="9144">
              <a:solidFill>
                <a:srgbClr val="BCBCBC"/>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6409943" y="3666744"/>
              <a:ext cx="213359" cy="234696"/>
            </a:xfrm>
            <a:prstGeom prst="rect">
              <a:avLst/>
            </a:prstGeom>
          </p:spPr>
        </p:pic>
      </p:grpSp>
      <p:sp>
        <p:nvSpPr>
          <p:cNvPr id="17" name="object 17"/>
          <p:cNvSpPr txBox="1"/>
          <p:nvPr/>
        </p:nvSpPr>
        <p:spPr>
          <a:xfrm>
            <a:off x="6479540" y="3674745"/>
            <a:ext cx="81915" cy="146685"/>
          </a:xfrm>
          <a:prstGeom prst="rect">
            <a:avLst/>
          </a:prstGeom>
        </p:spPr>
        <p:txBody>
          <a:bodyPr vert="horz" wrap="square" lIns="0" tIns="11430" rIns="0" bIns="0" rtlCol="0">
            <a:spAutoFit/>
          </a:bodyPr>
          <a:lstStyle/>
          <a:p>
            <a:pPr marL="12700">
              <a:lnSpc>
                <a:spcPct val="100000"/>
              </a:lnSpc>
              <a:spcBef>
                <a:spcPts val="90"/>
              </a:spcBef>
            </a:pPr>
            <a:r>
              <a:rPr sz="800" spc="-10" dirty="0">
                <a:solidFill>
                  <a:srgbClr val="FFFFFF"/>
                </a:solidFill>
                <a:latin typeface="Roboto"/>
                <a:cs typeface="Roboto"/>
              </a:rPr>
              <a:t>1</a:t>
            </a:r>
            <a:endParaRPr sz="800">
              <a:latin typeface="Roboto"/>
              <a:cs typeface="Roboto"/>
            </a:endParaRPr>
          </a:p>
        </p:txBody>
      </p:sp>
      <p:sp>
        <p:nvSpPr>
          <p:cNvPr id="18" name="object 18"/>
          <p:cNvSpPr txBox="1"/>
          <p:nvPr/>
        </p:nvSpPr>
        <p:spPr>
          <a:xfrm>
            <a:off x="6679120" y="3654860"/>
            <a:ext cx="2133600" cy="1090042"/>
          </a:xfrm>
          <a:prstGeom prst="rect">
            <a:avLst/>
          </a:prstGeom>
        </p:spPr>
        <p:txBody>
          <a:bodyPr vert="horz" wrap="square" lIns="0" tIns="12700" rIns="0" bIns="0" rtlCol="0">
            <a:spAutoFit/>
          </a:bodyPr>
          <a:lstStyle/>
          <a:p>
            <a:pPr marL="12700" algn="just">
              <a:lnSpc>
                <a:spcPct val="100000"/>
              </a:lnSpc>
              <a:spcBef>
                <a:spcPts val="100"/>
              </a:spcBef>
              <a:tabLst>
                <a:tab pos="524510" algn="l"/>
                <a:tab pos="1426845" algn="l"/>
              </a:tabLst>
            </a:pPr>
            <a:r>
              <a:rPr sz="1400" spc="5" dirty="0">
                <a:latin typeface="Palatino Linotype"/>
                <a:cs typeface="Palatino Linotype"/>
              </a:rPr>
              <a:t>T</a:t>
            </a:r>
            <a:r>
              <a:rPr sz="1400" spc="-30" dirty="0">
                <a:latin typeface="Palatino Linotype"/>
                <a:cs typeface="Palatino Linotype"/>
              </a:rPr>
              <a:t>h</a:t>
            </a:r>
            <a:r>
              <a:rPr sz="1400" dirty="0">
                <a:latin typeface="Palatino Linotype"/>
                <a:cs typeface="Palatino Linotype"/>
              </a:rPr>
              <a:t>e	</a:t>
            </a:r>
            <a:r>
              <a:rPr sz="1400" spc="20" dirty="0">
                <a:latin typeface="Palatino Linotype"/>
                <a:cs typeface="Palatino Linotype"/>
              </a:rPr>
              <a:t>p</a:t>
            </a:r>
            <a:r>
              <a:rPr sz="1400" spc="-20" dirty="0">
                <a:latin typeface="Palatino Linotype"/>
                <a:cs typeface="Palatino Linotype"/>
              </a:rPr>
              <a:t>r</a:t>
            </a:r>
            <a:r>
              <a:rPr sz="1400" spc="10" dirty="0">
                <a:latin typeface="Palatino Linotype"/>
                <a:cs typeface="Palatino Linotype"/>
              </a:rPr>
              <a:t>o</a:t>
            </a:r>
            <a:r>
              <a:rPr sz="1400" spc="-5" dirty="0">
                <a:latin typeface="Palatino Linotype"/>
                <a:cs typeface="Palatino Linotype"/>
              </a:rPr>
              <a:t>p</a:t>
            </a:r>
            <a:r>
              <a:rPr sz="1400" spc="10" dirty="0">
                <a:latin typeface="Palatino Linotype"/>
                <a:cs typeface="Palatino Linotype"/>
              </a:rPr>
              <a:t>o</a:t>
            </a:r>
            <a:r>
              <a:rPr sz="1400" spc="-10" dirty="0">
                <a:latin typeface="Palatino Linotype"/>
                <a:cs typeface="Palatino Linotype"/>
              </a:rPr>
              <a:t>s</a:t>
            </a:r>
            <a:r>
              <a:rPr sz="1400" dirty="0">
                <a:latin typeface="Palatino Linotype"/>
                <a:cs typeface="Palatino Linotype"/>
              </a:rPr>
              <a:t>ed	</a:t>
            </a:r>
            <a:r>
              <a:rPr lang="en-US" sz="1400" dirty="0">
                <a:latin typeface="Palatino Linotype"/>
                <a:cs typeface="Palatino Linotype"/>
              </a:rPr>
              <a:t>shoe uses CNN embedded camera for communicating the type of the obstacle to the blind person.</a:t>
            </a:r>
            <a:endParaRPr sz="1400" dirty="0">
              <a:latin typeface="Palatino Linotype"/>
              <a:cs typeface="Palatino Linotype"/>
            </a:endParaRPr>
          </a:p>
        </p:txBody>
      </p:sp>
      <p:grpSp>
        <p:nvGrpSpPr>
          <p:cNvPr id="20" name="object 20"/>
          <p:cNvGrpSpPr/>
          <p:nvPr/>
        </p:nvGrpSpPr>
        <p:grpSpPr>
          <a:xfrm>
            <a:off x="2657855" y="1883663"/>
            <a:ext cx="1450340" cy="234950"/>
            <a:chOff x="2657855" y="1883663"/>
            <a:chExt cx="1450340" cy="234950"/>
          </a:xfrm>
        </p:grpSpPr>
        <p:sp>
          <p:nvSpPr>
            <p:cNvPr id="21" name="object 21"/>
            <p:cNvSpPr/>
            <p:nvPr/>
          </p:nvSpPr>
          <p:spPr>
            <a:xfrm>
              <a:off x="2711195" y="2004059"/>
              <a:ext cx="1391920" cy="0"/>
            </a:xfrm>
            <a:custGeom>
              <a:avLst/>
              <a:gdLst/>
              <a:ahLst/>
              <a:cxnLst/>
              <a:rect l="l" t="t" r="r" b="b"/>
              <a:pathLst>
                <a:path w="1391920">
                  <a:moveTo>
                    <a:pt x="1391666" y="0"/>
                  </a:moveTo>
                  <a:lnTo>
                    <a:pt x="0" y="0"/>
                  </a:lnTo>
                </a:path>
              </a:pathLst>
            </a:custGeom>
            <a:ln w="9144">
              <a:solidFill>
                <a:srgbClr val="BCBCBC"/>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2657855" y="1883663"/>
              <a:ext cx="216407" cy="234696"/>
            </a:xfrm>
            <a:prstGeom prst="rect">
              <a:avLst/>
            </a:prstGeom>
          </p:spPr>
        </p:pic>
      </p:grpSp>
      <p:sp>
        <p:nvSpPr>
          <p:cNvPr id="23" name="object 23"/>
          <p:cNvSpPr txBox="1"/>
          <p:nvPr/>
        </p:nvSpPr>
        <p:spPr>
          <a:xfrm>
            <a:off x="2724657" y="1888693"/>
            <a:ext cx="82550" cy="146685"/>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FFFFFF"/>
                </a:solidFill>
                <a:latin typeface="Roboto"/>
                <a:cs typeface="Roboto"/>
              </a:rPr>
              <a:t>4</a:t>
            </a:r>
            <a:endParaRPr sz="800">
              <a:latin typeface="Roboto"/>
              <a:cs typeface="Roboto"/>
            </a:endParaRPr>
          </a:p>
        </p:txBody>
      </p:sp>
      <p:sp>
        <p:nvSpPr>
          <p:cNvPr id="24" name="object 24"/>
          <p:cNvSpPr txBox="1"/>
          <p:nvPr/>
        </p:nvSpPr>
        <p:spPr>
          <a:xfrm>
            <a:off x="440944" y="1823502"/>
            <a:ext cx="2135505" cy="902811"/>
          </a:xfrm>
          <a:prstGeom prst="rect">
            <a:avLst/>
          </a:prstGeom>
        </p:spPr>
        <p:txBody>
          <a:bodyPr vert="horz" wrap="square" lIns="0" tIns="40640" rIns="0" bIns="0" rtlCol="0">
            <a:spAutoFit/>
          </a:bodyPr>
          <a:lstStyle/>
          <a:p>
            <a:pPr marL="12700" algn="just">
              <a:lnSpc>
                <a:spcPct val="100000"/>
              </a:lnSpc>
              <a:spcBef>
                <a:spcPts val="320"/>
              </a:spcBef>
            </a:pPr>
            <a:r>
              <a:rPr sz="1400" spc="-10" dirty="0">
                <a:latin typeface="Palatino Linotype"/>
                <a:cs typeface="Palatino Linotype"/>
              </a:rPr>
              <a:t>The</a:t>
            </a:r>
            <a:r>
              <a:rPr lang="en-US" sz="1400" spc="-10" dirty="0">
                <a:latin typeface="Palatino Linotype"/>
                <a:cs typeface="Palatino Linotype"/>
              </a:rPr>
              <a:t> shoe produces vibrational effect to make the deaf people to feel on detection of obstacle.</a:t>
            </a:r>
            <a:endParaRPr sz="1400" dirty="0">
              <a:latin typeface="Palatino Linotype"/>
              <a:cs typeface="Palatino Linotype"/>
            </a:endParaRPr>
          </a:p>
        </p:txBody>
      </p:sp>
      <p:grpSp>
        <p:nvGrpSpPr>
          <p:cNvPr id="25" name="object 25"/>
          <p:cNvGrpSpPr/>
          <p:nvPr/>
        </p:nvGrpSpPr>
        <p:grpSpPr>
          <a:xfrm>
            <a:off x="2657855" y="2971800"/>
            <a:ext cx="968375" cy="234950"/>
            <a:chOff x="2657855" y="2971800"/>
            <a:chExt cx="968375" cy="234950"/>
          </a:xfrm>
        </p:grpSpPr>
        <p:sp>
          <p:nvSpPr>
            <p:cNvPr id="26" name="object 26"/>
            <p:cNvSpPr/>
            <p:nvPr/>
          </p:nvSpPr>
          <p:spPr>
            <a:xfrm>
              <a:off x="2705099" y="3092195"/>
              <a:ext cx="916305" cy="0"/>
            </a:xfrm>
            <a:custGeom>
              <a:avLst/>
              <a:gdLst/>
              <a:ahLst/>
              <a:cxnLst/>
              <a:rect l="l" t="t" r="r" b="b"/>
              <a:pathLst>
                <a:path w="916304">
                  <a:moveTo>
                    <a:pt x="915797" y="0"/>
                  </a:moveTo>
                  <a:lnTo>
                    <a:pt x="0" y="0"/>
                  </a:lnTo>
                </a:path>
              </a:pathLst>
            </a:custGeom>
            <a:ln w="9144">
              <a:solidFill>
                <a:srgbClr val="BCBCBC"/>
              </a:solidFill>
            </a:ln>
          </p:spPr>
          <p:txBody>
            <a:bodyPr wrap="square" lIns="0" tIns="0" rIns="0" bIns="0" rtlCol="0"/>
            <a:lstStyle/>
            <a:p>
              <a:endParaRPr/>
            </a:p>
          </p:txBody>
        </p:sp>
        <p:pic>
          <p:nvPicPr>
            <p:cNvPr id="27" name="object 27"/>
            <p:cNvPicPr/>
            <p:nvPr/>
          </p:nvPicPr>
          <p:blipFill>
            <a:blip r:embed="rId6" cstate="print"/>
            <a:stretch>
              <a:fillRect/>
            </a:stretch>
          </p:blipFill>
          <p:spPr>
            <a:xfrm>
              <a:off x="2657855" y="2971800"/>
              <a:ext cx="216407" cy="234696"/>
            </a:xfrm>
            <a:prstGeom prst="rect">
              <a:avLst/>
            </a:prstGeom>
          </p:spPr>
        </p:pic>
      </p:grpSp>
      <p:sp>
        <p:nvSpPr>
          <p:cNvPr id="28" name="object 28"/>
          <p:cNvSpPr txBox="1"/>
          <p:nvPr/>
        </p:nvSpPr>
        <p:spPr>
          <a:xfrm>
            <a:off x="2724657" y="2982594"/>
            <a:ext cx="81915" cy="146685"/>
          </a:xfrm>
          <a:prstGeom prst="rect">
            <a:avLst/>
          </a:prstGeom>
        </p:spPr>
        <p:txBody>
          <a:bodyPr vert="horz" wrap="square" lIns="0" tIns="11430" rIns="0" bIns="0" rtlCol="0">
            <a:spAutoFit/>
          </a:bodyPr>
          <a:lstStyle/>
          <a:p>
            <a:pPr marL="12700">
              <a:lnSpc>
                <a:spcPct val="100000"/>
              </a:lnSpc>
              <a:spcBef>
                <a:spcPts val="90"/>
              </a:spcBef>
            </a:pPr>
            <a:r>
              <a:rPr sz="800" spc="-10" dirty="0">
                <a:solidFill>
                  <a:srgbClr val="FFFFFF"/>
                </a:solidFill>
                <a:latin typeface="Roboto"/>
                <a:cs typeface="Roboto"/>
              </a:rPr>
              <a:t>2</a:t>
            </a:r>
            <a:endParaRPr sz="800">
              <a:latin typeface="Roboto"/>
              <a:cs typeface="Roboto"/>
            </a:endParaRPr>
          </a:p>
        </p:txBody>
      </p:sp>
      <p:sp>
        <p:nvSpPr>
          <p:cNvPr id="29" name="object 29"/>
          <p:cNvSpPr txBox="1"/>
          <p:nvPr/>
        </p:nvSpPr>
        <p:spPr>
          <a:xfrm>
            <a:off x="454818" y="2903146"/>
            <a:ext cx="2136775" cy="989695"/>
          </a:xfrm>
          <a:prstGeom prst="rect">
            <a:avLst/>
          </a:prstGeom>
        </p:spPr>
        <p:txBody>
          <a:bodyPr vert="horz" wrap="square" lIns="0" tIns="12700" rIns="0" bIns="0" rtlCol="0">
            <a:spAutoFit/>
          </a:bodyPr>
          <a:lstStyle/>
          <a:p>
            <a:pPr marL="12700" marR="5080" algn="just">
              <a:lnSpc>
                <a:spcPct val="114999"/>
              </a:lnSpc>
              <a:spcBef>
                <a:spcPts val="100"/>
              </a:spcBef>
            </a:pPr>
            <a:r>
              <a:rPr sz="1400" dirty="0">
                <a:latin typeface="Palatino Linotype"/>
                <a:cs typeface="Palatino Linotype"/>
              </a:rPr>
              <a:t>It</a:t>
            </a:r>
            <a:r>
              <a:rPr sz="1400" spc="5" dirty="0">
                <a:latin typeface="Palatino Linotype"/>
                <a:cs typeface="Palatino Linotype"/>
              </a:rPr>
              <a:t> </a:t>
            </a:r>
            <a:r>
              <a:rPr sz="1400" spc="-10" dirty="0">
                <a:latin typeface="Palatino Linotype"/>
                <a:cs typeface="Palatino Linotype"/>
              </a:rPr>
              <a:t>produces</a:t>
            </a:r>
            <a:r>
              <a:rPr sz="1400" spc="-5" dirty="0">
                <a:latin typeface="Palatino Linotype"/>
                <a:cs typeface="Palatino Linotype"/>
              </a:rPr>
              <a:t> </a:t>
            </a:r>
            <a:r>
              <a:rPr lang="en-US" sz="1400" spc="-5" dirty="0">
                <a:latin typeface="Palatino Linotype"/>
                <a:cs typeface="Palatino Linotype"/>
              </a:rPr>
              <a:t>voice alert system for blind people to identify the presence and type of the obstacle.</a:t>
            </a:r>
            <a:endParaRPr sz="1400" dirty="0">
              <a:latin typeface="Palatino Linotype"/>
              <a:cs typeface="Palatino Linotype"/>
            </a:endParaRPr>
          </a:p>
        </p:txBody>
      </p:sp>
      <p:grpSp>
        <p:nvGrpSpPr>
          <p:cNvPr id="30" name="object 30"/>
          <p:cNvGrpSpPr/>
          <p:nvPr/>
        </p:nvGrpSpPr>
        <p:grpSpPr>
          <a:xfrm>
            <a:off x="2749295" y="1115567"/>
            <a:ext cx="3779520" cy="3858895"/>
            <a:chOff x="2749295" y="1115567"/>
            <a:chExt cx="3779520" cy="3858895"/>
          </a:xfrm>
        </p:grpSpPr>
        <p:sp>
          <p:nvSpPr>
            <p:cNvPr id="31" name="object 31"/>
            <p:cNvSpPr/>
            <p:nvPr/>
          </p:nvSpPr>
          <p:spPr>
            <a:xfrm>
              <a:off x="3185159" y="2929127"/>
              <a:ext cx="2910840" cy="1186180"/>
            </a:xfrm>
            <a:custGeom>
              <a:avLst/>
              <a:gdLst/>
              <a:ahLst/>
              <a:cxnLst/>
              <a:rect l="l" t="t" r="r" b="b"/>
              <a:pathLst>
                <a:path w="2910840" h="1186179">
                  <a:moveTo>
                    <a:pt x="1461007" y="0"/>
                  </a:moveTo>
                  <a:lnTo>
                    <a:pt x="0" y="540638"/>
                  </a:lnTo>
                  <a:lnTo>
                    <a:pt x="1457325" y="1185671"/>
                  </a:lnTo>
                  <a:lnTo>
                    <a:pt x="2910840" y="540638"/>
                  </a:lnTo>
                  <a:lnTo>
                    <a:pt x="1461007" y="0"/>
                  </a:lnTo>
                  <a:close/>
                </a:path>
              </a:pathLst>
            </a:custGeom>
            <a:solidFill>
              <a:srgbClr val="D9D9D9"/>
            </a:solidFill>
          </p:spPr>
          <p:txBody>
            <a:bodyPr wrap="square" lIns="0" tIns="0" rIns="0" bIns="0" rtlCol="0"/>
            <a:lstStyle/>
            <a:p>
              <a:endParaRPr/>
            </a:p>
          </p:txBody>
        </p:sp>
        <p:sp>
          <p:nvSpPr>
            <p:cNvPr id="32" name="object 32"/>
            <p:cNvSpPr/>
            <p:nvPr/>
          </p:nvSpPr>
          <p:spPr>
            <a:xfrm>
              <a:off x="2749295" y="3468623"/>
              <a:ext cx="1889760" cy="1506220"/>
            </a:xfrm>
            <a:custGeom>
              <a:avLst/>
              <a:gdLst/>
              <a:ahLst/>
              <a:cxnLst/>
              <a:rect l="l" t="t" r="r" b="b"/>
              <a:pathLst>
                <a:path w="1889760" h="1506220">
                  <a:moveTo>
                    <a:pt x="434975" y="0"/>
                  </a:moveTo>
                  <a:lnTo>
                    <a:pt x="0" y="643229"/>
                  </a:lnTo>
                  <a:lnTo>
                    <a:pt x="1889759" y="1505712"/>
                  </a:lnTo>
                  <a:lnTo>
                    <a:pt x="1889759" y="636066"/>
                  </a:lnTo>
                  <a:lnTo>
                    <a:pt x="434975" y="0"/>
                  </a:lnTo>
                  <a:close/>
                </a:path>
              </a:pathLst>
            </a:custGeom>
            <a:solidFill>
              <a:srgbClr val="541560"/>
            </a:solidFill>
          </p:spPr>
          <p:txBody>
            <a:bodyPr wrap="square" lIns="0" tIns="0" rIns="0" bIns="0" rtlCol="0"/>
            <a:lstStyle/>
            <a:p>
              <a:endParaRPr/>
            </a:p>
          </p:txBody>
        </p:sp>
        <p:sp>
          <p:nvSpPr>
            <p:cNvPr id="33" name="object 33"/>
            <p:cNvSpPr/>
            <p:nvPr/>
          </p:nvSpPr>
          <p:spPr>
            <a:xfrm>
              <a:off x="4639055" y="3468623"/>
              <a:ext cx="1889760" cy="1506220"/>
            </a:xfrm>
            <a:custGeom>
              <a:avLst/>
              <a:gdLst/>
              <a:ahLst/>
              <a:cxnLst/>
              <a:rect l="l" t="t" r="r" b="b"/>
              <a:pathLst>
                <a:path w="1889759" h="1506220">
                  <a:moveTo>
                    <a:pt x="1454785" y="0"/>
                  </a:moveTo>
                  <a:lnTo>
                    <a:pt x="0" y="636066"/>
                  </a:lnTo>
                  <a:lnTo>
                    <a:pt x="0" y="1505712"/>
                  </a:lnTo>
                  <a:lnTo>
                    <a:pt x="1889760" y="643229"/>
                  </a:lnTo>
                  <a:lnTo>
                    <a:pt x="1454785" y="0"/>
                  </a:lnTo>
                  <a:close/>
                </a:path>
              </a:pathLst>
            </a:custGeom>
            <a:solidFill>
              <a:srgbClr val="9224A4"/>
            </a:solidFill>
          </p:spPr>
          <p:txBody>
            <a:bodyPr wrap="square" lIns="0" tIns="0" rIns="0" bIns="0" rtlCol="0"/>
            <a:lstStyle/>
            <a:p>
              <a:endParaRPr/>
            </a:p>
          </p:txBody>
        </p:sp>
        <p:sp>
          <p:nvSpPr>
            <p:cNvPr id="34" name="object 34"/>
            <p:cNvSpPr/>
            <p:nvPr/>
          </p:nvSpPr>
          <p:spPr>
            <a:xfrm>
              <a:off x="3575304" y="1655063"/>
              <a:ext cx="2131060" cy="1658620"/>
            </a:xfrm>
            <a:custGeom>
              <a:avLst/>
              <a:gdLst/>
              <a:ahLst/>
              <a:cxnLst/>
              <a:rect l="l" t="t" r="r" b="b"/>
              <a:pathLst>
                <a:path w="2131060" h="1658620">
                  <a:moveTo>
                    <a:pt x="1508760" y="174625"/>
                  </a:moveTo>
                  <a:lnTo>
                    <a:pt x="1062863" y="0"/>
                  </a:lnTo>
                  <a:lnTo>
                    <a:pt x="609600" y="174625"/>
                  </a:lnTo>
                  <a:lnTo>
                    <a:pt x="1057275" y="371856"/>
                  </a:lnTo>
                  <a:lnTo>
                    <a:pt x="1508760" y="174625"/>
                  </a:lnTo>
                  <a:close/>
                </a:path>
                <a:path w="2131060" h="1658620">
                  <a:moveTo>
                    <a:pt x="2130552" y="1187196"/>
                  </a:moveTo>
                  <a:lnTo>
                    <a:pt x="1786229" y="1059141"/>
                  </a:lnTo>
                  <a:lnTo>
                    <a:pt x="1981200" y="974598"/>
                  </a:lnTo>
                  <a:lnTo>
                    <a:pt x="1480997" y="785355"/>
                  </a:lnTo>
                  <a:lnTo>
                    <a:pt x="1789176" y="648970"/>
                  </a:lnTo>
                  <a:lnTo>
                    <a:pt x="1060450" y="377952"/>
                  </a:lnTo>
                  <a:lnTo>
                    <a:pt x="326136" y="648970"/>
                  </a:lnTo>
                  <a:lnTo>
                    <a:pt x="632980" y="784440"/>
                  </a:lnTo>
                  <a:lnTo>
                    <a:pt x="134112" y="972312"/>
                  </a:lnTo>
                  <a:lnTo>
                    <a:pt x="339712" y="1061808"/>
                  </a:lnTo>
                  <a:lnTo>
                    <a:pt x="0" y="1187196"/>
                  </a:lnTo>
                  <a:lnTo>
                    <a:pt x="1066673" y="1658112"/>
                  </a:lnTo>
                  <a:lnTo>
                    <a:pt x="2130552" y="1187196"/>
                  </a:lnTo>
                  <a:close/>
                </a:path>
              </a:pathLst>
            </a:custGeom>
            <a:solidFill>
              <a:srgbClr val="D9D9D9"/>
            </a:solidFill>
          </p:spPr>
          <p:txBody>
            <a:bodyPr wrap="square" lIns="0" tIns="0" rIns="0" bIns="0" rtlCol="0"/>
            <a:lstStyle/>
            <a:p>
              <a:endParaRPr/>
            </a:p>
          </p:txBody>
        </p:sp>
        <p:sp>
          <p:nvSpPr>
            <p:cNvPr id="35" name="object 35"/>
            <p:cNvSpPr/>
            <p:nvPr/>
          </p:nvSpPr>
          <p:spPr>
            <a:xfrm>
              <a:off x="3255263" y="2840735"/>
              <a:ext cx="1384300" cy="1103630"/>
            </a:xfrm>
            <a:custGeom>
              <a:avLst/>
              <a:gdLst/>
              <a:ahLst/>
              <a:cxnLst/>
              <a:rect l="l" t="t" r="r" b="b"/>
              <a:pathLst>
                <a:path w="1384300" h="1103629">
                  <a:moveTo>
                    <a:pt x="318515" y="0"/>
                  </a:moveTo>
                  <a:lnTo>
                    <a:pt x="0" y="471296"/>
                  </a:lnTo>
                  <a:lnTo>
                    <a:pt x="1383791" y="1103376"/>
                  </a:lnTo>
                  <a:lnTo>
                    <a:pt x="1383791" y="466089"/>
                  </a:lnTo>
                  <a:lnTo>
                    <a:pt x="318515" y="0"/>
                  </a:lnTo>
                  <a:close/>
                </a:path>
              </a:pathLst>
            </a:custGeom>
            <a:solidFill>
              <a:srgbClr val="541560"/>
            </a:solidFill>
          </p:spPr>
          <p:txBody>
            <a:bodyPr wrap="square" lIns="0" tIns="0" rIns="0" bIns="0" rtlCol="0"/>
            <a:lstStyle/>
            <a:p>
              <a:endParaRPr/>
            </a:p>
          </p:txBody>
        </p:sp>
        <p:pic>
          <p:nvPicPr>
            <p:cNvPr id="36" name="object 36"/>
            <p:cNvPicPr/>
            <p:nvPr/>
          </p:nvPicPr>
          <p:blipFill>
            <a:blip r:embed="rId7" cstate="print"/>
            <a:stretch>
              <a:fillRect/>
            </a:stretch>
          </p:blipFill>
          <p:spPr>
            <a:xfrm>
              <a:off x="3764279" y="2304287"/>
              <a:ext cx="871728" cy="585216"/>
            </a:xfrm>
            <a:prstGeom prst="rect">
              <a:avLst/>
            </a:prstGeom>
          </p:spPr>
        </p:pic>
        <p:sp>
          <p:nvSpPr>
            <p:cNvPr id="37" name="object 37"/>
            <p:cNvSpPr/>
            <p:nvPr/>
          </p:nvSpPr>
          <p:spPr>
            <a:xfrm>
              <a:off x="4632960" y="2304287"/>
              <a:ext cx="871855" cy="585470"/>
            </a:xfrm>
            <a:custGeom>
              <a:avLst/>
              <a:gdLst/>
              <a:ahLst/>
              <a:cxnLst/>
              <a:rect l="l" t="t" r="r" b="b"/>
              <a:pathLst>
                <a:path w="871854" h="585469">
                  <a:moveTo>
                    <a:pt x="732027" y="0"/>
                  </a:moveTo>
                  <a:lnTo>
                    <a:pt x="0" y="323342"/>
                  </a:lnTo>
                  <a:lnTo>
                    <a:pt x="0" y="585216"/>
                  </a:lnTo>
                  <a:lnTo>
                    <a:pt x="871727" y="207263"/>
                  </a:lnTo>
                  <a:lnTo>
                    <a:pt x="732027" y="0"/>
                  </a:lnTo>
                  <a:close/>
                </a:path>
              </a:pathLst>
            </a:custGeom>
            <a:solidFill>
              <a:srgbClr val="F4B400"/>
            </a:solidFill>
          </p:spPr>
          <p:txBody>
            <a:bodyPr wrap="square" lIns="0" tIns="0" rIns="0" bIns="0" rtlCol="0"/>
            <a:lstStyle/>
            <a:p>
              <a:endParaRPr/>
            </a:p>
          </p:txBody>
        </p:sp>
        <p:sp>
          <p:nvSpPr>
            <p:cNvPr id="38" name="object 38"/>
            <p:cNvSpPr/>
            <p:nvPr/>
          </p:nvSpPr>
          <p:spPr>
            <a:xfrm>
              <a:off x="3953255" y="1828799"/>
              <a:ext cx="683260" cy="646430"/>
            </a:xfrm>
            <a:custGeom>
              <a:avLst/>
              <a:gdLst/>
              <a:ahLst/>
              <a:cxnLst/>
              <a:rect l="l" t="t" r="r" b="b"/>
              <a:pathLst>
                <a:path w="683260" h="646430">
                  <a:moveTo>
                    <a:pt x="234442" y="0"/>
                  </a:moveTo>
                  <a:lnTo>
                    <a:pt x="0" y="345821"/>
                  </a:lnTo>
                  <a:lnTo>
                    <a:pt x="682752" y="646176"/>
                  </a:lnTo>
                  <a:lnTo>
                    <a:pt x="682752" y="197993"/>
                  </a:lnTo>
                  <a:lnTo>
                    <a:pt x="234442" y="0"/>
                  </a:lnTo>
                  <a:close/>
                </a:path>
              </a:pathLst>
            </a:custGeom>
            <a:solidFill>
              <a:srgbClr val="541560"/>
            </a:solidFill>
          </p:spPr>
          <p:txBody>
            <a:bodyPr wrap="square" lIns="0" tIns="0" rIns="0" bIns="0" rtlCol="0"/>
            <a:lstStyle/>
            <a:p>
              <a:endParaRPr/>
            </a:p>
          </p:txBody>
        </p:sp>
        <p:sp>
          <p:nvSpPr>
            <p:cNvPr id="39" name="object 39"/>
            <p:cNvSpPr/>
            <p:nvPr/>
          </p:nvSpPr>
          <p:spPr>
            <a:xfrm>
              <a:off x="4632960" y="1828799"/>
              <a:ext cx="685800" cy="646430"/>
            </a:xfrm>
            <a:custGeom>
              <a:avLst/>
              <a:gdLst/>
              <a:ahLst/>
              <a:cxnLst/>
              <a:rect l="l" t="t" r="r" b="b"/>
              <a:pathLst>
                <a:path w="685800" h="646430">
                  <a:moveTo>
                    <a:pt x="450341" y="0"/>
                  </a:moveTo>
                  <a:lnTo>
                    <a:pt x="0" y="197993"/>
                  </a:lnTo>
                  <a:lnTo>
                    <a:pt x="0" y="646176"/>
                  </a:lnTo>
                  <a:lnTo>
                    <a:pt x="685800" y="345821"/>
                  </a:lnTo>
                  <a:lnTo>
                    <a:pt x="450341" y="0"/>
                  </a:lnTo>
                  <a:close/>
                </a:path>
              </a:pathLst>
            </a:custGeom>
            <a:solidFill>
              <a:srgbClr val="6F1C7E"/>
            </a:solidFill>
          </p:spPr>
          <p:txBody>
            <a:bodyPr wrap="square" lIns="0" tIns="0" rIns="0" bIns="0" rtlCol="0"/>
            <a:lstStyle/>
            <a:p>
              <a:endParaRPr/>
            </a:p>
          </p:txBody>
        </p:sp>
        <p:sp>
          <p:nvSpPr>
            <p:cNvPr id="40" name="object 40"/>
            <p:cNvSpPr/>
            <p:nvPr/>
          </p:nvSpPr>
          <p:spPr>
            <a:xfrm>
              <a:off x="4236719" y="1115567"/>
              <a:ext cx="399415" cy="765175"/>
            </a:xfrm>
            <a:custGeom>
              <a:avLst/>
              <a:gdLst/>
              <a:ahLst/>
              <a:cxnLst/>
              <a:rect l="l" t="t" r="r" b="b"/>
              <a:pathLst>
                <a:path w="399414" h="765175">
                  <a:moveTo>
                    <a:pt x="399288" y="0"/>
                  </a:moveTo>
                  <a:lnTo>
                    <a:pt x="0" y="582929"/>
                  </a:lnTo>
                  <a:lnTo>
                    <a:pt x="399288" y="765047"/>
                  </a:lnTo>
                  <a:lnTo>
                    <a:pt x="399288" y="0"/>
                  </a:lnTo>
                  <a:close/>
                </a:path>
              </a:pathLst>
            </a:custGeom>
            <a:solidFill>
              <a:srgbClr val="541560"/>
            </a:solidFill>
          </p:spPr>
          <p:txBody>
            <a:bodyPr wrap="square" lIns="0" tIns="0" rIns="0" bIns="0" rtlCol="0"/>
            <a:lstStyle/>
            <a:p>
              <a:endParaRPr/>
            </a:p>
          </p:txBody>
        </p:sp>
        <p:sp>
          <p:nvSpPr>
            <p:cNvPr id="41" name="object 41"/>
            <p:cNvSpPr/>
            <p:nvPr/>
          </p:nvSpPr>
          <p:spPr>
            <a:xfrm>
              <a:off x="4632960" y="1115567"/>
              <a:ext cx="399415" cy="765175"/>
            </a:xfrm>
            <a:custGeom>
              <a:avLst/>
              <a:gdLst/>
              <a:ahLst/>
              <a:cxnLst/>
              <a:rect l="l" t="t" r="r" b="b"/>
              <a:pathLst>
                <a:path w="399414" h="765175">
                  <a:moveTo>
                    <a:pt x="0" y="0"/>
                  </a:moveTo>
                  <a:lnTo>
                    <a:pt x="0" y="765047"/>
                  </a:lnTo>
                  <a:lnTo>
                    <a:pt x="399288" y="582929"/>
                  </a:lnTo>
                  <a:lnTo>
                    <a:pt x="0" y="0"/>
                  </a:lnTo>
                  <a:close/>
                </a:path>
              </a:pathLst>
            </a:custGeom>
            <a:solidFill>
              <a:srgbClr val="6F1C7E"/>
            </a:solidFill>
          </p:spPr>
          <p:txBody>
            <a:bodyPr wrap="square" lIns="0" tIns="0" rIns="0" bIns="0" rtlCol="0"/>
            <a:lstStyle/>
            <a:p>
              <a:endParaRPr/>
            </a:p>
          </p:txBody>
        </p:sp>
        <p:sp>
          <p:nvSpPr>
            <p:cNvPr id="42" name="object 42"/>
            <p:cNvSpPr/>
            <p:nvPr/>
          </p:nvSpPr>
          <p:spPr>
            <a:xfrm>
              <a:off x="3627119" y="2304287"/>
              <a:ext cx="1009015" cy="847725"/>
            </a:xfrm>
            <a:custGeom>
              <a:avLst/>
              <a:gdLst/>
              <a:ahLst/>
              <a:cxnLst/>
              <a:rect l="l" t="t" r="r" b="b"/>
              <a:pathLst>
                <a:path w="1009014" h="847725">
                  <a:moveTo>
                    <a:pt x="277113" y="0"/>
                  </a:moveTo>
                  <a:lnTo>
                    <a:pt x="0" y="402336"/>
                  </a:lnTo>
                  <a:lnTo>
                    <a:pt x="1008888" y="847344"/>
                  </a:lnTo>
                  <a:lnTo>
                    <a:pt x="1008888" y="318769"/>
                  </a:lnTo>
                  <a:lnTo>
                    <a:pt x="277113" y="0"/>
                  </a:lnTo>
                  <a:close/>
                </a:path>
              </a:pathLst>
            </a:custGeom>
            <a:solidFill>
              <a:srgbClr val="541560"/>
            </a:solidFill>
          </p:spPr>
          <p:txBody>
            <a:bodyPr wrap="square" lIns="0" tIns="0" rIns="0" bIns="0" rtlCol="0"/>
            <a:lstStyle/>
            <a:p>
              <a:endParaRPr/>
            </a:p>
          </p:txBody>
        </p:sp>
        <p:sp>
          <p:nvSpPr>
            <p:cNvPr id="43" name="object 43"/>
            <p:cNvSpPr/>
            <p:nvPr/>
          </p:nvSpPr>
          <p:spPr>
            <a:xfrm>
              <a:off x="4632960" y="2304287"/>
              <a:ext cx="1009015" cy="850900"/>
            </a:xfrm>
            <a:custGeom>
              <a:avLst/>
              <a:gdLst/>
              <a:ahLst/>
              <a:cxnLst/>
              <a:rect l="l" t="t" r="r" b="b"/>
              <a:pathLst>
                <a:path w="1009014" h="850900">
                  <a:moveTo>
                    <a:pt x="731774" y="0"/>
                  </a:moveTo>
                  <a:lnTo>
                    <a:pt x="0" y="319913"/>
                  </a:lnTo>
                  <a:lnTo>
                    <a:pt x="0" y="850392"/>
                  </a:lnTo>
                  <a:lnTo>
                    <a:pt x="1008888" y="403733"/>
                  </a:lnTo>
                  <a:lnTo>
                    <a:pt x="731774" y="0"/>
                  </a:lnTo>
                  <a:close/>
                </a:path>
              </a:pathLst>
            </a:custGeom>
            <a:solidFill>
              <a:srgbClr val="761E85"/>
            </a:solidFill>
          </p:spPr>
          <p:txBody>
            <a:bodyPr wrap="square" lIns="0" tIns="0" rIns="0" bIns="0" rtlCol="0"/>
            <a:lstStyle/>
            <a:p>
              <a:endParaRPr/>
            </a:p>
          </p:txBody>
        </p:sp>
        <p:sp>
          <p:nvSpPr>
            <p:cNvPr id="44" name="object 44"/>
            <p:cNvSpPr/>
            <p:nvPr/>
          </p:nvSpPr>
          <p:spPr>
            <a:xfrm>
              <a:off x="4639055" y="2840735"/>
              <a:ext cx="1384300" cy="1103630"/>
            </a:xfrm>
            <a:custGeom>
              <a:avLst/>
              <a:gdLst/>
              <a:ahLst/>
              <a:cxnLst/>
              <a:rect l="l" t="t" r="r" b="b"/>
              <a:pathLst>
                <a:path w="1384300" h="1103629">
                  <a:moveTo>
                    <a:pt x="1065276" y="0"/>
                  </a:moveTo>
                  <a:lnTo>
                    <a:pt x="0" y="466089"/>
                  </a:lnTo>
                  <a:lnTo>
                    <a:pt x="0" y="1103376"/>
                  </a:lnTo>
                  <a:lnTo>
                    <a:pt x="1383792" y="471296"/>
                  </a:lnTo>
                  <a:lnTo>
                    <a:pt x="1065276" y="0"/>
                  </a:lnTo>
                  <a:close/>
                </a:path>
              </a:pathLst>
            </a:custGeom>
            <a:solidFill>
              <a:srgbClr val="7E1F90"/>
            </a:solidFill>
          </p:spPr>
          <p:txBody>
            <a:bodyPr wrap="square" lIns="0" tIns="0" rIns="0" bIns="0" rtlCol="0"/>
            <a:lstStyle/>
            <a:p>
              <a:endParaRPr/>
            </a:p>
          </p:txBody>
        </p:sp>
      </p:grpSp>
      <p:pic>
        <p:nvPicPr>
          <p:cNvPr id="45" name="object 45"/>
          <p:cNvPicPr/>
          <p:nvPr/>
        </p:nvPicPr>
        <p:blipFill>
          <a:blip r:embed="rId8" cstate="print"/>
          <a:stretch>
            <a:fillRect/>
          </a:stretch>
        </p:blipFill>
        <p:spPr>
          <a:xfrm>
            <a:off x="7744968" y="0"/>
            <a:ext cx="1399031" cy="923543"/>
          </a:xfrm>
          <a:prstGeom prst="rect">
            <a:avLst/>
          </a:prstGeom>
        </p:spPr>
      </p:pic>
      <p:pic>
        <p:nvPicPr>
          <p:cNvPr id="46" name="object 46"/>
          <p:cNvPicPr/>
          <p:nvPr/>
        </p:nvPicPr>
        <p:blipFill>
          <a:blip r:embed="rId9" cstate="print"/>
          <a:stretch>
            <a:fillRect/>
          </a:stretch>
        </p:blipFill>
        <p:spPr>
          <a:xfrm>
            <a:off x="0" y="0"/>
            <a:ext cx="1027176" cy="1027175"/>
          </a:xfrm>
          <a:prstGeom prst="rect">
            <a:avLst/>
          </a:prstGeom>
        </p:spPr>
      </p:pic>
      <p:sp>
        <p:nvSpPr>
          <p:cNvPr id="47" name="object 4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0801" y="152857"/>
            <a:ext cx="3725799" cy="396904"/>
          </a:xfrm>
          <a:prstGeom prst="rect">
            <a:avLst/>
          </a:prstGeom>
        </p:spPr>
        <p:txBody>
          <a:bodyPr vert="horz" wrap="square" lIns="0" tIns="12065" rIns="0" bIns="0" rtlCol="0">
            <a:spAutoFit/>
          </a:bodyPr>
          <a:lstStyle/>
          <a:p>
            <a:pPr marL="12700">
              <a:lnSpc>
                <a:spcPct val="100000"/>
              </a:lnSpc>
              <a:spcBef>
                <a:spcPts val="95"/>
              </a:spcBef>
            </a:pPr>
            <a:r>
              <a:rPr lang="en-US" sz="2500" spc="75" dirty="0"/>
              <a:t>SIMULATION</a:t>
            </a:r>
            <a:r>
              <a:rPr sz="2500" spc="-170" dirty="0"/>
              <a:t> </a:t>
            </a:r>
            <a:r>
              <a:rPr sz="2500" spc="155" dirty="0"/>
              <a:t>DIAGRAM</a:t>
            </a:r>
            <a:endParaRPr sz="2500" dirty="0"/>
          </a:p>
        </p:txBody>
      </p:sp>
      <p:sp>
        <p:nvSpPr>
          <p:cNvPr id="4" name="object 4"/>
          <p:cNvSpPr txBox="1"/>
          <p:nvPr/>
        </p:nvSpPr>
        <p:spPr>
          <a:xfrm>
            <a:off x="785495" y="2679551"/>
            <a:ext cx="6834505" cy="2660344"/>
          </a:xfrm>
          <a:prstGeom prst="rect">
            <a:avLst/>
          </a:prstGeom>
        </p:spPr>
        <p:txBody>
          <a:bodyPr vert="horz" wrap="square" lIns="0" tIns="10795" rIns="0" bIns="0" rtlCol="0">
            <a:spAutoFit/>
          </a:bodyPr>
          <a:lstStyle/>
          <a:p>
            <a:pPr marL="38100" marR="30480" algn="just">
              <a:lnSpc>
                <a:spcPct val="100299"/>
              </a:lnSpc>
              <a:spcBef>
                <a:spcPts val="85"/>
              </a:spcBef>
            </a:pPr>
            <a:r>
              <a:rPr lang="en-IN" sz="1400" dirty="0">
                <a:latin typeface="Palatino Linotype"/>
                <a:cs typeface="Palatino Linotype"/>
              </a:rPr>
              <a:t>The </a:t>
            </a:r>
            <a:r>
              <a:rPr lang="en-US" sz="1400" dirty="0">
                <a:latin typeface="Palatino Linotype"/>
                <a:cs typeface="Palatino Linotype"/>
              </a:rPr>
              <a:t>simulation model in on state as the distance of the ultrasonic is more                                                                                                                                                                        than the fixed range the light source is turned ON to indicate the presence of obstacle, in on state the ultrasonic sensors work based on the order:</a:t>
            </a:r>
          </a:p>
          <a:p>
            <a:pPr marL="38100" marR="30480" algn="just">
              <a:lnSpc>
                <a:spcPct val="100299"/>
              </a:lnSpc>
              <a:spcBef>
                <a:spcPts val="85"/>
              </a:spcBef>
            </a:pPr>
            <a:r>
              <a:rPr lang="en-US" sz="1400" dirty="0" err="1">
                <a:latin typeface="Palatino Linotype"/>
                <a:cs typeface="Palatino Linotype"/>
              </a:rPr>
              <a:t>i</a:t>
            </a:r>
            <a:r>
              <a:rPr lang="en-US" sz="1400" dirty="0">
                <a:latin typeface="Palatino Linotype"/>
                <a:cs typeface="Palatino Linotype"/>
              </a:rPr>
              <a:t>)	If the obstacle is identified in the 1st ultrasonic sensor, then the vibrational motor on the right-side glows up (turns on) and the vice-versa.</a:t>
            </a:r>
          </a:p>
          <a:p>
            <a:pPr marL="38100" marR="30480" algn="just">
              <a:lnSpc>
                <a:spcPct val="100299"/>
              </a:lnSpc>
              <a:spcBef>
                <a:spcPts val="85"/>
              </a:spcBef>
            </a:pPr>
            <a:r>
              <a:rPr lang="en-US" sz="1400" dirty="0">
                <a:latin typeface="Palatino Linotype"/>
                <a:cs typeface="Palatino Linotype"/>
              </a:rPr>
              <a:t>ii)	If the obstacle is identified in the 2nd ultrasonic sensor, then the vibrational motor present at the 2nd position from the right-side glows up (turns on).</a:t>
            </a:r>
          </a:p>
          <a:p>
            <a:pPr marL="38100" marR="30480" algn="just">
              <a:lnSpc>
                <a:spcPct val="100299"/>
              </a:lnSpc>
              <a:spcBef>
                <a:spcPts val="85"/>
              </a:spcBef>
            </a:pPr>
            <a:r>
              <a:rPr lang="en-US" sz="1400" dirty="0">
                <a:latin typeface="Palatino Linotype"/>
                <a:cs typeface="Palatino Linotype"/>
              </a:rPr>
              <a:t>iii)	If the obstacle is detected in the 3rd ultrasonic sensor, then the vibrational motor present at the 2nd position from the left side glows up (turns on).</a:t>
            </a:r>
          </a:p>
          <a:p>
            <a:pPr marL="38100" marR="30480" algn="just">
              <a:lnSpc>
                <a:spcPct val="100299"/>
              </a:lnSpc>
              <a:spcBef>
                <a:spcPts val="85"/>
              </a:spcBef>
            </a:pPr>
            <a:r>
              <a:rPr lang="en-US" sz="1400" dirty="0">
                <a:latin typeface="Palatino Linotype"/>
                <a:cs typeface="Palatino Linotype"/>
              </a:rPr>
              <a:t>iv)	Finally, if a obstacle is detected at the 4th ultrasonic sensor then the vibrational motor present at the left side glows on (turns on).</a:t>
            </a:r>
          </a:p>
          <a:p>
            <a:pPr marL="38100" marR="30480" algn="just">
              <a:lnSpc>
                <a:spcPct val="100299"/>
              </a:lnSpc>
              <a:spcBef>
                <a:spcPts val="85"/>
              </a:spcBef>
            </a:pPr>
            <a:endParaRPr lang="en-IN" sz="1400" dirty="0">
              <a:latin typeface="Palatino Linotype"/>
              <a:cs typeface="Palatino Linotype"/>
            </a:endParaRPr>
          </a:p>
        </p:txBody>
      </p:sp>
      <p:pic>
        <p:nvPicPr>
          <p:cNvPr id="5" name="object 5"/>
          <p:cNvPicPr/>
          <p:nvPr/>
        </p:nvPicPr>
        <p:blipFill>
          <a:blip r:embed="rId2" cstate="print"/>
          <a:stretch>
            <a:fillRect/>
          </a:stretch>
        </p:blipFill>
        <p:spPr>
          <a:xfrm>
            <a:off x="7744968" y="0"/>
            <a:ext cx="1399031" cy="923543"/>
          </a:xfrm>
          <a:prstGeom prst="rect">
            <a:avLst/>
          </a:prstGeom>
        </p:spPr>
      </p:pic>
      <p:pic>
        <p:nvPicPr>
          <p:cNvPr id="6" name="object 6"/>
          <p:cNvPicPr/>
          <p:nvPr/>
        </p:nvPicPr>
        <p:blipFill>
          <a:blip r:embed="rId3" cstate="print"/>
          <a:stretch>
            <a:fillRect/>
          </a:stretch>
        </p:blipFill>
        <p:spPr>
          <a:xfrm>
            <a:off x="0" y="0"/>
            <a:ext cx="1027176" cy="1027175"/>
          </a:xfrm>
          <a:prstGeom prst="rect">
            <a:avLst/>
          </a:prstGeom>
        </p:spPr>
      </p:pic>
      <p:sp>
        <p:nvSpPr>
          <p:cNvPr id="7" name="object 7"/>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5</a:t>
            </a:fld>
            <a:endParaRPr spc="-25" dirty="0"/>
          </a:p>
        </p:txBody>
      </p:sp>
      <p:pic>
        <p:nvPicPr>
          <p:cNvPr id="8" name="Picture 7">
            <a:extLst>
              <a:ext uri="{FF2B5EF4-FFF2-40B4-BE49-F238E27FC236}">
                <a16:creationId xmlns:a16="http://schemas.microsoft.com/office/drawing/2014/main" id="{0DCFF775-4FFA-5625-E863-E8BC089201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801" y="599291"/>
            <a:ext cx="2834640" cy="20802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8810" y="147066"/>
            <a:ext cx="3171190" cy="398186"/>
          </a:xfrm>
          <a:prstGeom prst="rect">
            <a:avLst/>
          </a:prstGeom>
        </p:spPr>
        <p:txBody>
          <a:bodyPr vert="horz" wrap="square" lIns="0" tIns="13335" rIns="0" bIns="0" rtlCol="0">
            <a:spAutoFit/>
          </a:bodyPr>
          <a:lstStyle/>
          <a:p>
            <a:pPr marL="12700">
              <a:lnSpc>
                <a:spcPct val="100000"/>
              </a:lnSpc>
              <a:spcBef>
                <a:spcPts val="105"/>
              </a:spcBef>
            </a:pPr>
            <a:r>
              <a:rPr sz="2500" spc="200" dirty="0"/>
              <a:t>HARWARE</a:t>
            </a:r>
            <a:r>
              <a:rPr sz="2500" spc="-170" dirty="0"/>
              <a:t> </a:t>
            </a:r>
            <a:r>
              <a:rPr sz="2500" spc="130" dirty="0"/>
              <a:t>MODEL</a:t>
            </a:r>
          </a:p>
        </p:txBody>
      </p:sp>
      <p:sp>
        <p:nvSpPr>
          <p:cNvPr id="6" name="object 6"/>
          <p:cNvSpPr txBox="1"/>
          <p:nvPr/>
        </p:nvSpPr>
        <p:spPr>
          <a:xfrm>
            <a:off x="76201" y="3412363"/>
            <a:ext cx="4572000" cy="442429"/>
          </a:xfrm>
          <a:prstGeom prst="rect">
            <a:avLst/>
          </a:prstGeom>
        </p:spPr>
        <p:txBody>
          <a:bodyPr vert="horz" wrap="square" lIns="0" tIns="11430" rIns="0" bIns="0" rtlCol="0">
            <a:spAutoFit/>
          </a:bodyPr>
          <a:lstStyle/>
          <a:p>
            <a:pPr marL="1259205">
              <a:lnSpc>
                <a:spcPct val="100000"/>
              </a:lnSpc>
              <a:spcBef>
                <a:spcPts val="90"/>
              </a:spcBef>
            </a:pPr>
            <a:r>
              <a:rPr sz="1400" b="1" spc="-10" dirty="0">
                <a:latin typeface="Palatino Linotype"/>
                <a:cs typeface="Palatino Linotype"/>
              </a:rPr>
              <a:t>FIG</a:t>
            </a:r>
            <a:r>
              <a:rPr sz="1400" b="1" spc="-15" dirty="0">
                <a:latin typeface="Palatino Linotype"/>
                <a:cs typeface="Palatino Linotype"/>
              </a:rPr>
              <a:t> </a:t>
            </a:r>
            <a:r>
              <a:rPr sz="1400" b="1" spc="-5" dirty="0">
                <a:latin typeface="Palatino Linotype"/>
                <a:cs typeface="Palatino Linotype"/>
              </a:rPr>
              <a:t>1</a:t>
            </a:r>
            <a:r>
              <a:rPr sz="1400" b="1" dirty="0">
                <a:latin typeface="Palatino Linotype"/>
                <a:cs typeface="Palatino Linotype"/>
              </a:rPr>
              <a:t> </a:t>
            </a:r>
            <a:r>
              <a:rPr sz="1400" spc="-10" dirty="0">
                <a:latin typeface="Palatino Linotype"/>
                <a:cs typeface="Palatino Linotype"/>
              </a:rPr>
              <a:t>HARDWARE</a:t>
            </a:r>
            <a:r>
              <a:rPr sz="1400" spc="35" dirty="0">
                <a:latin typeface="Palatino Linotype"/>
                <a:cs typeface="Palatino Linotype"/>
              </a:rPr>
              <a:t> </a:t>
            </a:r>
            <a:r>
              <a:rPr sz="1400" spc="-10" dirty="0">
                <a:latin typeface="Palatino Linotype"/>
                <a:cs typeface="Palatino Linotype"/>
              </a:rPr>
              <a:t>MODEL</a:t>
            </a:r>
            <a:endParaRPr sz="1400" dirty="0">
              <a:latin typeface="Palatino Linotype"/>
              <a:cs typeface="Palatino Linotype"/>
            </a:endParaRPr>
          </a:p>
          <a:p>
            <a:pPr>
              <a:lnSpc>
                <a:spcPct val="100000"/>
              </a:lnSpc>
              <a:spcBef>
                <a:spcPts val="35"/>
              </a:spcBef>
            </a:pPr>
            <a:r>
              <a:rPr sz="1400" spc="-5" dirty="0">
                <a:latin typeface="Palatino Linotype"/>
                <a:cs typeface="Palatino Linotype"/>
              </a:rPr>
              <a:t>.</a:t>
            </a:r>
            <a:endParaRPr sz="1400" dirty="0">
              <a:latin typeface="Palatino Linotype"/>
              <a:cs typeface="Palatino Linotype"/>
            </a:endParaRPr>
          </a:p>
        </p:txBody>
      </p:sp>
      <p:sp>
        <p:nvSpPr>
          <p:cNvPr id="8" name="object 8"/>
          <p:cNvSpPr txBox="1"/>
          <p:nvPr/>
        </p:nvSpPr>
        <p:spPr>
          <a:xfrm>
            <a:off x="5942838" y="3258438"/>
            <a:ext cx="2502535" cy="226985"/>
          </a:xfrm>
          <a:prstGeom prst="rect">
            <a:avLst/>
          </a:prstGeom>
        </p:spPr>
        <p:txBody>
          <a:bodyPr vert="horz" wrap="square" lIns="0" tIns="11430" rIns="0" bIns="0" rtlCol="0">
            <a:spAutoFit/>
          </a:bodyPr>
          <a:lstStyle/>
          <a:p>
            <a:pPr marL="12700">
              <a:lnSpc>
                <a:spcPct val="100000"/>
              </a:lnSpc>
              <a:spcBef>
                <a:spcPts val="90"/>
              </a:spcBef>
            </a:pPr>
            <a:r>
              <a:rPr sz="1400" b="1" spc="-10" dirty="0">
                <a:latin typeface="Palatino Linotype"/>
                <a:cs typeface="Palatino Linotype"/>
              </a:rPr>
              <a:t>FIG</a:t>
            </a:r>
            <a:r>
              <a:rPr sz="1400" b="1" spc="-20" dirty="0">
                <a:latin typeface="Palatino Linotype"/>
                <a:cs typeface="Palatino Linotype"/>
              </a:rPr>
              <a:t> </a:t>
            </a:r>
            <a:r>
              <a:rPr sz="1400" b="1" spc="-5" dirty="0">
                <a:latin typeface="Palatino Linotype"/>
                <a:cs typeface="Palatino Linotype"/>
              </a:rPr>
              <a:t>2</a:t>
            </a:r>
            <a:r>
              <a:rPr lang="en-US" sz="1400" b="1" spc="-5" dirty="0">
                <a:latin typeface="Palatino Linotype"/>
                <a:cs typeface="Palatino Linotype"/>
              </a:rPr>
              <a:t> </a:t>
            </a:r>
            <a:r>
              <a:rPr lang="en-US" sz="1400" spc="-5" dirty="0">
                <a:latin typeface="Palatino Linotype"/>
                <a:cs typeface="Palatino Linotype"/>
              </a:rPr>
              <a:t>GPS MODULE</a:t>
            </a:r>
            <a:endParaRPr sz="1400" dirty="0">
              <a:latin typeface="Palatino Linotype"/>
              <a:cs typeface="Palatino Linotype"/>
            </a:endParaRPr>
          </a:p>
        </p:txBody>
      </p:sp>
      <p:pic>
        <p:nvPicPr>
          <p:cNvPr id="9" name="object 9"/>
          <p:cNvPicPr/>
          <p:nvPr/>
        </p:nvPicPr>
        <p:blipFill>
          <a:blip r:embed="rId2" cstate="print"/>
          <a:stretch>
            <a:fillRect/>
          </a:stretch>
        </p:blipFill>
        <p:spPr>
          <a:xfrm>
            <a:off x="7744968" y="0"/>
            <a:ext cx="1399031" cy="923543"/>
          </a:xfrm>
          <a:prstGeom prst="rect">
            <a:avLst/>
          </a:prstGeom>
        </p:spPr>
      </p:pic>
      <p:sp>
        <p:nvSpPr>
          <p:cNvPr id="10" name="object 10"/>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6</a:t>
            </a:fld>
            <a:endParaRPr spc="-25" dirty="0"/>
          </a:p>
        </p:txBody>
      </p:sp>
      <p:pic>
        <p:nvPicPr>
          <p:cNvPr id="11" name="Picture 10">
            <a:extLst>
              <a:ext uri="{FF2B5EF4-FFF2-40B4-BE49-F238E27FC236}">
                <a16:creationId xmlns:a16="http://schemas.microsoft.com/office/drawing/2014/main" id="{D94E8134-30F1-6694-9F02-CFB7EA98F0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038" y="821563"/>
            <a:ext cx="3672840" cy="2574925"/>
          </a:xfrm>
          <a:prstGeom prst="rect">
            <a:avLst/>
          </a:prstGeom>
          <a:noFill/>
          <a:ln>
            <a:noFill/>
          </a:ln>
        </p:spPr>
      </p:pic>
      <p:pic>
        <p:nvPicPr>
          <p:cNvPr id="12" name="Picture 11">
            <a:extLst>
              <a:ext uri="{FF2B5EF4-FFF2-40B4-BE49-F238E27FC236}">
                <a16:creationId xmlns:a16="http://schemas.microsoft.com/office/drawing/2014/main" id="{E69785AA-CB52-63F9-11E1-AA926105F7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346" y="1225485"/>
            <a:ext cx="2304415" cy="1731010"/>
          </a:xfrm>
          <a:prstGeom prst="rect">
            <a:avLst/>
          </a:prstGeom>
          <a:noFill/>
          <a:ln>
            <a:noFill/>
          </a:ln>
        </p:spPr>
      </p:pic>
      <p:sp>
        <p:nvSpPr>
          <p:cNvPr id="16" name="TextBox 15">
            <a:extLst>
              <a:ext uri="{FF2B5EF4-FFF2-40B4-BE49-F238E27FC236}">
                <a16:creationId xmlns:a16="http://schemas.microsoft.com/office/drawing/2014/main" id="{F5101279-EBEB-3BE3-C4D9-9D703E869173}"/>
              </a:ext>
            </a:extLst>
          </p:cNvPr>
          <p:cNvSpPr txBox="1"/>
          <p:nvPr/>
        </p:nvSpPr>
        <p:spPr>
          <a:xfrm>
            <a:off x="1219200" y="3698431"/>
            <a:ext cx="7086600" cy="1661993"/>
          </a:xfrm>
          <a:prstGeom prst="rect">
            <a:avLst/>
          </a:prstGeom>
          <a:noFill/>
        </p:spPr>
        <p:txBody>
          <a:bodyPr wrap="square" rtlCol="0">
            <a:spAutoFit/>
          </a:bodyPr>
          <a:lstStyle/>
          <a:p>
            <a:pPr algn="just"/>
            <a:r>
              <a:rPr lang="en-US" sz="1400" dirty="0">
                <a:latin typeface="Palatino Linotype" panose="02040502050505030304" pitchFamily="18" charset="0"/>
              </a:rPr>
              <a:t>The proposed smart shoe classifies based on the presence of an obstacle in either direction mentioned can be can convey the message to the visually impaired. As shown in identified and based on the vibration caused by the vibrational motor and the alert from the VAS the Fig 2, the prototype model is embedded with the GPS module in-order to pass the location of the blind on emergency conditions. </a:t>
            </a:r>
          </a:p>
          <a:p>
            <a:pPr algn="just"/>
            <a:r>
              <a:rPr lang="en-US" sz="1400" dirty="0">
                <a:latin typeface="Palatino Linotype" panose="02040502050505030304" pitchFamily="18" charset="0"/>
              </a:rPr>
              <a:t> </a:t>
            </a:r>
          </a:p>
          <a:p>
            <a:pPr algn="just"/>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744968" y="0"/>
            <a:ext cx="1399031" cy="923543"/>
          </a:xfrm>
          <a:prstGeom prst="rect">
            <a:avLst/>
          </a:prstGeom>
        </p:spPr>
      </p:pic>
      <p:pic>
        <p:nvPicPr>
          <p:cNvPr id="4" name="object 4"/>
          <p:cNvPicPr/>
          <p:nvPr/>
        </p:nvPicPr>
        <p:blipFill>
          <a:blip r:embed="rId3" cstate="print"/>
          <a:stretch>
            <a:fillRect/>
          </a:stretch>
        </p:blipFill>
        <p:spPr>
          <a:xfrm>
            <a:off x="0" y="0"/>
            <a:ext cx="1027176" cy="1027175"/>
          </a:xfrm>
          <a:prstGeom prst="rect">
            <a:avLst/>
          </a:prstGeom>
        </p:spPr>
      </p:pic>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7</a:t>
            </a:fld>
            <a:endParaRPr spc="-25" dirty="0"/>
          </a:p>
        </p:txBody>
      </p:sp>
      <p:sp>
        <p:nvSpPr>
          <p:cNvPr id="10" name="TextBox 9">
            <a:extLst>
              <a:ext uri="{FF2B5EF4-FFF2-40B4-BE49-F238E27FC236}">
                <a16:creationId xmlns:a16="http://schemas.microsoft.com/office/drawing/2014/main" id="{F826C3D6-6E7D-304C-FE16-41C4DBDC5F9C}"/>
              </a:ext>
            </a:extLst>
          </p:cNvPr>
          <p:cNvSpPr txBox="1"/>
          <p:nvPr/>
        </p:nvSpPr>
        <p:spPr>
          <a:xfrm>
            <a:off x="1143000" y="443515"/>
            <a:ext cx="6601968" cy="3985706"/>
          </a:xfrm>
          <a:prstGeom prst="rect">
            <a:avLst/>
          </a:prstGeom>
          <a:noFill/>
        </p:spPr>
        <p:txBody>
          <a:bodyPr wrap="square" rtlCol="0">
            <a:spAutoFit/>
          </a:bodyPr>
          <a:lstStyle/>
          <a:p>
            <a:pPr algn="just"/>
            <a:r>
              <a:rPr lang="en-US" sz="2500" b="1" dirty="0">
                <a:latin typeface="Trebuchet MS" panose="020B0603020202020204" pitchFamily="34" charset="0"/>
              </a:rPr>
              <a:t>Conclusion</a:t>
            </a:r>
          </a:p>
          <a:p>
            <a:pPr algn="just"/>
            <a:r>
              <a:rPr lang="en-US" sz="1400" dirty="0">
                <a:latin typeface="Palatino Linotype" panose="02040502050505030304" pitchFamily="18" charset="0"/>
              </a:rPr>
              <a:t>In the olden days the blind people were suffering from the problem to walk independently in roads, so there was an invention termed as blind stick which is used for detection of object but as it can’t sense the presence of obstacle in before there was an invention where there was an addition of ultrasonic sensor to detect the presence of object but this wasn’t effective as taught because the stick can’t be used in every locations where the blind travel so in order to solve this here is a IOT technology used in the shoe of a blind will help to them to walk independently in roads and which makes them to feel independent without depending on the help of others to walk. This helps the blind effectively as there are nearly 4 ultrasonic sensors combined with the vibrators and VAS which can predetermine the presence of object in all the directions when a blind walks in the road. Here there is a usage of both VAS and vibrators, because if the blind is also having earing-impairment then the vibrator’s vibration is enough for him to detect the location of obstacle present. By the usage of GPS module, the blind can be protected from emergency situations. </a:t>
            </a:r>
          </a:p>
          <a:p>
            <a:endParaRPr lang="en-IN" dirty="0">
              <a:latin typeface="Palatino Linotype" panose="0204050205050503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489584">
              <a:lnSpc>
                <a:spcPct val="100000"/>
              </a:lnSpc>
              <a:spcBef>
                <a:spcPts val="110"/>
              </a:spcBef>
            </a:pPr>
            <a:r>
              <a:rPr spc="105" dirty="0"/>
              <a:t>THANK</a:t>
            </a:r>
            <a:r>
              <a:rPr spc="-180" dirty="0"/>
              <a:t> </a:t>
            </a:r>
            <a:r>
              <a:rPr spc="155" dirty="0"/>
              <a:t>YOU</a:t>
            </a:r>
          </a:p>
        </p:txBody>
      </p:sp>
      <p:pic>
        <p:nvPicPr>
          <p:cNvPr id="3" name="object 3"/>
          <p:cNvPicPr/>
          <p:nvPr/>
        </p:nvPicPr>
        <p:blipFill>
          <a:blip r:embed="rId2" cstate="print"/>
          <a:stretch>
            <a:fillRect/>
          </a:stretch>
        </p:blipFill>
        <p:spPr>
          <a:xfrm>
            <a:off x="7744968" y="0"/>
            <a:ext cx="1399031" cy="923543"/>
          </a:xfrm>
          <a:prstGeom prst="rect">
            <a:avLst/>
          </a:prstGeom>
        </p:spPr>
      </p:pic>
      <p:pic>
        <p:nvPicPr>
          <p:cNvPr id="4" name="object 4"/>
          <p:cNvPicPr/>
          <p:nvPr/>
        </p:nvPicPr>
        <p:blipFill>
          <a:blip r:embed="rId3" cstate="print"/>
          <a:stretch>
            <a:fillRect/>
          </a:stretch>
        </p:blipFill>
        <p:spPr>
          <a:xfrm>
            <a:off x="0" y="0"/>
            <a:ext cx="1027176" cy="1027175"/>
          </a:xfrm>
          <a:prstGeom prst="rect">
            <a:avLst/>
          </a:prstGeom>
        </p:spPr>
      </p:pic>
      <p:sp>
        <p:nvSpPr>
          <p:cNvPr id="5" name="object 5"/>
          <p:cNvSpPr txBox="1">
            <a:spLocks noGrp="1"/>
          </p:cNvSpPr>
          <p:nvPr>
            <p:ph type="sldNum" sz="quarter" idx="7"/>
          </p:nvPr>
        </p:nvSpPr>
        <p:spPr>
          <a:prstGeom prst="rect">
            <a:avLst/>
          </a:prstGeom>
        </p:spPr>
        <p:txBody>
          <a:bodyPr vert="horz" wrap="square" lIns="0" tIns="15875" rIns="0" bIns="0" rtlCol="0">
            <a:spAutoFit/>
          </a:bodyPr>
          <a:lstStyle/>
          <a:p>
            <a:pPr marL="38100">
              <a:lnSpc>
                <a:spcPct val="100000"/>
              </a:lnSpc>
              <a:spcBef>
                <a:spcPts val="125"/>
              </a:spcBef>
            </a:pPr>
            <a:fld id="{81D60167-4931-47E6-BA6A-407CBD079E47}" type="slidenum">
              <a:rPr spc="-25" dirty="0"/>
              <a:t>8</a:t>
            </a:fld>
            <a:endParaRPr spc="-25" dirty="0"/>
          </a:p>
        </p:txBody>
      </p:sp>
    </p:spTree>
    <p:extLst>
      <p:ext uri="{BB962C8B-B14F-4D97-AF65-F5344CB8AC3E}">
        <p14:creationId xmlns:p14="http://schemas.microsoft.com/office/powerpoint/2010/main" val="324478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823</Words>
  <Application>Microsoft Office PowerPoint</Application>
  <PresentationFormat>Custom</PresentationFormat>
  <Paragraphs>57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Lucida Bright</vt:lpstr>
      <vt:lpstr>Lucida Sans Unicode</vt:lpstr>
      <vt:lpstr>Palatino Linotype</vt:lpstr>
      <vt:lpstr>Roboto</vt:lpstr>
      <vt:lpstr>Trebuchet MS</vt:lpstr>
      <vt:lpstr>Office Theme</vt:lpstr>
      <vt:lpstr>Multipurpose Smart Shoe for Various Communities</vt:lpstr>
      <vt:lpstr>OBJECTIVE</vt:lpstr>
      <vt:lpstr>ABSTRACT</vt:lpstr>
      <vt:lpstr>PROPOSED SOLUTION</vt:lpstr>
      <vt:lpstr>SIMULATION DIAGRAM</vt:lpstr>
      <vt:lpstr>HARWARE MODEL</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Multipurpose Smart Shoe for Various Communities</dc:title>
  <cp:lastModifiedBy>Gokul Raj K .12D</cp:lastModifiedBy>
  <cp:revision>15</cp:revision>
  <dcterms:created xsi:type="dcterms:W3CDTF">2023-09-27T23:40:15Z</dcterms:created>
  <dcterms:modified xsi:type="dcterms:W3CDTF">2023-10-04T09:06:37Z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2023-09-14T00:00:00Z</vt:filetime>
  </property>
  <property fmtid="{D5CDD505-2E9C-101B-9397-08002B2CF9AE}" pid="3" name="Creator">
    <vt:lpwstr>Microsoft® PowerPoint® 2016</vt:lpwstr>
  </property>
  <property fmtid="{D5CDD505-2E9C-101B-9397-08002B2CF9AE}" pid="4" name="LastSaved">
    <vt:filetime>2023-09-27T00:00:00Z</vt:filetime>
  </property>
</Properties>
</file>