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66" r:id="rId5"/>
    <p:sldId id="265" r:id="rId6"/>
    <p:sldId id="263" r:id="rId7"/>
    <p:sldId id="264" r:id="rId8"/>
  </p:sldIdLst>
  <p:sldSz cx="12192000" cy="6858000"/>
  <p:notesSz cx="6724650" cy="9774238"/>
  <p:defaultText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0" d="100"/>
          <a:sy n="70" d="100"/>
        </p:scale>
        <p:origin x="5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50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129975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363092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11848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ar-SA"/>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ar-SA"/>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311296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ar-SA"/>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ar-SA"/>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350306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ar-SA"/>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ar-SA"/>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89421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423068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121667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308398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ar-SA"/>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C777EBE-5F71-429F-A780-CD915A02EC30}" type="datetimeFigureOut">
              <a:rPr lang="ar-SA" smtClean="0"/>
              <a:t>08/05/1445</a:t>
            </a:fld>
            <a:endParaRPr lang="ar-SA"/>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ar-SA"/>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6FA3C636-63D4-4C7F-8F18-C702D13CEEC6}" type="slidenum">
              <a:rPr lang="ar-SA" smtClean="0"/>
              <a:t>‹#›</a:t>
            </a:fld>
            <a:endParaRPr lang="ar-SA"/>
          </a:p>
        </p:txBody>
      </p:sp>
    </p:spTree>
    <p:extLst>
      <p:ext uri="{BB962C8B-B14F-4D97-AF65-F5344CB8AC3E}">
        <p14:creationId xmlns:p14="http://schemas.microsoft.com/office/powerpoint/2010/main" val="210011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834"/>
            <a:ext cx="12192000" cy="6854332"/>
          </a:xfrm>
          <a:prstGeom prst="rect">
            <a:avLst/>
          </a:prstGeom>
        </p:spPr>
      </p:pic>
    </p:spTree>
    <p:extLst>
      <p:ext uri="{BB962C8B-B14F-4D97-AF65-F5344CB8AC3E}">
        <p14:creationId xmlns:p14="http://schemas.microsoft.com/office/powerpoint/2010/main" val="2269028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6656" y="3668"/>
            <a:ext cx="12192000" cy="6854332"/>
          </a:xfrm>
          <a:prstGeom prst="rect">
            <a:avLst/>
          </a:prstGeom>
        </p:spPr>
      </p:pic>
      <p:sp>
        <p:nvSpPr>
          <p:cNvPr id="2" name="Rectangle 1"/>
          <p:cNvSpPr/>
          <p:nvPr/>
        </p:nvSpPr>
        <p:spPr>
          <a:xfrm rot="10800000" flipV="1">
            <a:off x="5559552" y="4290773"/>
            <a:ext cx="4041648" cy="1754326"/>
          </a:xfrm>
          <a:prstGeom prst="rect">
            <a:avLst/>
          </a:prstGeom>
        </p:spPr>
        <p:txBody>
          <a:bodyPr wrap="square">
            <a:spAutoFit/>
          </a:bodyPr>
          <a:lstStyle/>
          <a:p>
            <a:pPr lvl="0"/>
            <a:r>
              <a:rPr lang="en-US" sz="1400" b="1" dirty="0">
                <a:solidFill>
                  <a:srgbClr val="32968A"/>
                </a:solidFill>
                <a:latin typeface="Times New Roman" panose="02020603050405020304" pitchFamily="18" charset="0"/>
                <a:ea typeface="Times New Roman" panose="02020603050405020304" pitchFamily="18" charset="0"/>
              </a:rPr>
              <a:t>MOL2NET'23, Conference on Molecular, Biomedical, Computational, &amp; Network Science and Engineering, </a:t>
            </a:r>
            <a:r>
              <a:rPr lang="en-US" sz="1400" b="1" dirty="0" smtClean="0">
                <a:solidFill>
                  <a:srgbClr val="32968A"/>
                </a:solidFill>
                <a:latin typeface="Times New Roman" panose="02020603050405020304" pitchFamily="18" charset="0"/>
                <a:ea typeface="Times New Roman" panose="02020603050405020304" pitchFamily="18" charset="0"/>
              </a:rPr>
              <a:t>9</a:t>
            </a:r>
            <a:r>
              <a:rPr lang="en-US" sz="1400" b="1" baseline="30000" dirty="0" smtClean="0">
                <a:solidFill>
                  <a:srgbClr val="32968A"/>
                </a:solidFill>
                <a:latin typeface="Times New Roman" panose="02020603050405020304" pitchFamily="18" charset="0"/>
                <a:ea typeface="Times New Roman" panose="02020603050405020304" pitchFamily="18" charset="0"/>
              </a:rPr>
              <a:t>th</a:t>
            </a:r>
            <a:r>
              <a:rPr lang="en-US" sz="1400" b="1" dirty="0" smtClean="0">
                <a:solidFill>
                  <a:srgbClr val="32968A"/>
                </a:solidFill>
                <a:latin typeface="Times New Roman" panose="02020603050405020304" pitchFamily="18" charset="0"/>
                <a:ea typeface="Times New Roman" panose="02020603050405020304" pitchFamily="18" charset="0"/>
              </a:rPr>
              <a:t> ed.</a:t>
            </a:r>
            <a:endParaRPr lang="en-US" sz="1400" dirty="0">
              <a:solidFill>
                <a:srgbClr val="000000"/>
              </a:solidFill>
              <a:latin typeface="Palatino Linotype" panose="02040502050505030304" pitchFamily="18" charset="0"/>
              <a:cs typeface="Times New Roman" panose="02020603050405020304" pitchFamily="18" charset="0"/>
            </a:endParaRPr>
          </a:p>
          <a:p>
            <a:pPr lvl="0"/>
            <a:endParaRPr lang="en-US" sz="1000" dirty="0">
              <a:solidFill>
                <a:srgbClr val="000000"/>
              </a:solidFill>
              <a:latin typeface="Palatino Linotype" panose="02040502050505030304" pitchFamily="18" charset="0"/>
              <a:cs typeface="Times New Roman" panose="02020603050405020304" pitchFamily="18" charset="0"/>
            </a:endParaRPr>
          </a:p>
          <a:p>
            <a:pPr lvl="0"/>
            <a:r>
              <a:rPr lang="en-US" sz="1400" b="1" dirty="0" err="1">
                <a:solidFill>
                  <a:srgbClr val="000000"/>
                </a:solidFill>
                <a:latin typeface="Palatino Linotype" panose="02040502050505030304" pitchFamily="18" charset="0"/>
                <a:ea typeface="DengXian"/>
                <a:cs typeface="Times New Roman" panose="02020603050405020304" pitchFamily="18" charset="0"/>
              </a:rPr>
              <a:t>Rabaï</a:t>
            </a:r>
            <a:r>
              <a:rPr lang="en-US" sz="1400" b="1" dirty="0">
                <a:solidFill>
                  <a:srgbClr val="000000"/>
                </a:solidFill>
                <a:latin typeface="Palatino Linotype" panose="02040502050505030304" pitchFamily="18" charset="0"/>
                <a:ea typeface="DengXian"/>
                <a:cs typeface="Times New Roman" panose="02020603050405020304" pitchFamily="18" charset="0"/>
              </a:rPr>
              <a:t> Bouderhem,</a:t>
            </a:r>
          </a:p>
          <a:p>
            <a:pPr lvl="0"/>
            <a:r>
              <a:rPr lang="en-US" sz="1400" b="1" dirty="0">
                <a:solidFill>
                  <a:srgbClr val="000000"/>
                </a:solidFill>
                <a:latin typeface="Palatino Linotype" panose="02040502050505030304" pitchFamily="18" charset="0"/>
                <a:cs typeface="Times New Roman" panose="02020603050405020304" pitchFamily="18" charset="0"/>
              </a:rPr>
              <a:t>Assistant Professor</a:t>
            </a:r>
          </a:p>
          <a:p>
            <a:pPr lvl="0"/>
            <a:r>
              <a:rPr lang="en-US" sz="1400" b="1" dirty="0">
                <a:solidFill>
                  <a:srgbClr val="000000"/>
                </a:solidFill>
                <a:latin typeface="Palatino Linotype" panose="02040502050505030304" pitchFamily="18" charset="0"/>
                <a:cs typeface="Times New Roman" panose="02020603050405020304" pitchFamily="18" charset="0"/>
              </a:rPr>
              <a:t>College of Law, Prince Mohammad Bin Fahd University, </a:t>
            </a:r>
            <a:r>
              <a:rPr lang="en-US" sz="1400" b="1" dirty="0" err="1">
                <a:solidFill>
                  <a:srgbClr val="000000"/>
                </a:solidFill>
                <a:latin typeface="Palatino Linotype" panose="02040502050505030304" pitchFamily="18" charset="0"/>
                <a:cs typeface="Times New Roman" panose="02020603050405020304" pitchFamily="18" charset="0"/>
              </a:rPr>
              <a:t>Khobar</a:t>
            </a:r>
            <a:r>
              <a:rPr lang="en-US" sz="1400" b="1" dirty="0">
                <a:solidFill>
                  <a:srgbClr val="000000"/>
                </a:solidFill>
                <a:latin typeface="Palatino Linotype" panose="02040502050505030304" pitchFamily="18" charset="0"/>
                <a:cs typeface="Times New Roman" panose="02020603050405020304" pitchFamily="18" charset="0"/>
              </a:rPr>
              <a:t>, Saudi Arabia</a:t>
            </a:r>
          </a:p>
        </p:txBody>
      </p:sp>
    </p:spTree>
    <p:extLst>
      <p:ext uri="{BB962C8B-B14F-4D97-AF65-F5344CB8AC3E}">
        <p14:creationId xmlns:p14="http://schemas.microsoft.com/office/powerpoint/2010/main" val="44127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Blockchain Technology in Healthcare: A Possible Disruption Under the Scope of Privacy </a:t>
            </a:r>
          </a:p>
        </p:txBody>
      </p:sp>
      <p:sp>
        <p:nvSpPr>
          <p:cNvPr id="3" name="Content Placeholder 2"/>
          <p:cNvSpPr>
            <a:spLocks noGrp="1"/>
          </p:cNvSpPr>
          <p:nvPr>
            <p:ph idx="1"/>
          </p:nvPr>
        </p:nvSpPr>
        <p:spPr>
          <a:xfrm>
            <a:off x="838200" y="1825625"/>
            <a:ext cx="10515600" cy="4735596"/>
          </a:xfrm>
        </p:spPr>
        <p:txBody>
          <a:bodyPr/>
          <a:lstStyle/>
          <a:p>
            <a:pPr marL="0" indent="0" algn="just">
              <a:buNone/>
            </a:pPr>
            <a:r>
              <a:rPr lang="en-US" sz="1800" dirty="0" smtClean="0"/>
              <a:t>Abstract:</a:t>
            </a:r>
          </a:p>
          <a:p>
            <a:pPr algn="just"/>
            <a:r>
              <a:rPr lang="en-US" sz="1800" dirty="0"/>
              <a:t>This paper is based on a research literature review for identifying the challenges posed by the use of </a:t>
            </a:r>
            <a:r>
              <a:rPr lang="en-US" sz="1800" dirty="0" err="1"/>
              <a:t>blockchain</a:t>
            </a:r>
            <a:r>
              <a:rPr lang="en-US" sz="1800" dirty="0"/>
              <a:t> technology in healthcare under the scope of the right to privacy and the protection of personal health information (PHI). </a:t>
            </a:r>
            <a:endParaRPr lang="en-US" sz="1800" dirty="0" smtClean="0"/>
          </a:p>
          <a:p>
            <a:pPr algn="just"/>
            <a:r>
              <a:rPr lang="en-US" sz="1800" dirty="0" smtClean="0"/>
              <a:t>The </a:t>
            </a:r>
            <a:r>
              <a:rPr lang="en-US" sz="1800" dirty="0"/>
              <a:t>objective of this study is to analyze how research can help healthcare providers implement effective and compliant solutions based on </a:t>
            </a:r>
            <a:r>
              <a:rPr lang="en-US" sz="1800" dirty="0" err="1"/>
              <a:t>blockchain</a:t>
            </a:r>
            <a:r>
              <a:rPr lang="en-US" sz="1800" dirty="0"/>
              <a:t> technology. </a:t>
            </a:r>
            <a:endParaRPr lang="en-US" sz="1800" dirty="0" smtClean="0"/>
          </a:p>
          <a:p>
            <a:pPr algn="just"/>
            <a:r>
              <a:rPr lang="en-US" sz="1800" dirty="0" smtClean="0"/>
              <a:t>Many </a:t>
            </a:r>
            <a:r>
              <a:rPr lang="en-US" sz="1800" dirty="0"/>
              <a:t>ethical and regulatory challenges are still unsolved such as data privacy, </a:t>
            </a:r>
            <a:r>
              <a:rPr lang="en-US" sz="1800" dirty="0" smtClean="0"/>
              <a:t>performance</a:t>
            </a:r>
            <a:r>
              <a:rPr lang="en-US" sz="1800" dirty="0"/>
              <a:t>, scalability or security. Public authorities – still trying to understand </a:t>
            </a:r>
            <a:r>
              <a:rPr lang="en-US" sz="1800" dirty="0" err="1"/>
              <a:t>blockchain</a:t>
            </a:r>
            <a:r>
              <a:rPr lang="en-US" sz="1800" dirty="0"/>
              <a:t> </a:t>
            </a:r>
            <a:r>
              <a:rPr lang="en-US" sz="1800" dirty="0" smtClean="0"/>
              <a:t>technology </a:t>
            </a:r>
            <a:r>
              <a:rPr lang="en-US" sz="1800" dirty="0"/>
              <a:t>and its benefits – are today in a ‘wait and see’ position: few compulsory regulations cover specifically the use of </a:t>
            </a:r>
            <a:r>
              <a:rPr lang="en-US" sz="1800" dirty="0" err="1"/>
              <a:t>blockchain</a:t>
            </a:r>
            <a:r>
              <a:rPr lang="en-US" sz="1800" dirty="0"/>
              <a:t> technology. </a:t>
            </a:r>
            <a:endParaRPr lang="en-US" sz="1800" dirty="0" smtClean="0"/>
          </a:p>
          <a:p>
            <a:pPr algn="just"/>
            <a:r>
              <a:rPr lang="en-US" sz="1800" dirty="0" smtClean="0"/>
              <a:t>As </a:t>
            </a:r>
            <a:r>
              <a:rPr lang="en-US" sz="1800" dirty="0"/>
              <a:t>a consequence, actors involved in </a:t>
            </a:r>
            <a:r>
              <a:rPr lang="en-US" sz="1800" dirty="0" err="1"/>
              <a:t>blockchain</a:t>
            </a:r>
            <a:r>
              <a:rPr lang="en-US" sz="1800" dirty="0"/>
              <a:t> technology are facing legal and regulatory uncertainty. </a:t>
            </a:r>
            <a:endParaRPr lang="en-US" sz="1800" dirty="0" smtClean="0"/>
          </a:p>
          <a:p>
            <a:pPr algn="just"/>
            <a:r>
              <a:rPr lang="en-US" sz="1800" dirty="0" smtClean="0"/>
              <a:t>Therefore</a:t>
            </a:r>
            <a:r>
              <a:rPr lang="en-US" sz="1800" dirty="0"/>
              <a:t>, it is a necessity to adopt specific laws related to the implementation of </a:t>
            </a:r>
            <a:r>
              <a:rPr lang="en-US" sz="1800" dirty="0" err="1"/>
              <a:t>blockchain</a:t>
            </a:r>
            <a:r>
              <a:rPr lang="en-US" sz="1800" dirty="0"/>
              <a:t> technology in healthcare. </a:t>
            </a:r>
            <a:endParaRPr lang="en-US" sz="1800" dirty="0" smtClean="0"/>
          </a:p>
          <a:p>
            <a:pPr algn="just"/>
            <a:r>
              <a:rPr lang="en-US" sz="1800" dirty="0" smtClean="0"/>
              <a:t>European </a:t>
            </a:r>
            <a:r>
              <a:rPr lang="en-US" sz="1800" dirty="0"/>
              <a:t>Union (EU) law – General Data Protection Regulation (GDPR) and the upcoming EU Data Act – could serve as a law model. </a:t>
            </a:r>
          </a:p>
        </p:txBody>
      </p:sp>
    </p:spTree>
    <p:extLst>
      <p:ext uri="{BB962C8B-B14F-4D97-AF65-F5344CB8AC3E}">
        <p14:creationId xmlns:p14="http://schemas.microsoft.com/office/powerpoint/2010/main" val="244236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smtClean="0"/>
              <a:t>1. </a:t>
            </a:r>
            <a:r>
              <a:rPr lang="en-US" sz="4000" dirty="0" smtClean="0"/>
              <a:t>Introduction</a:t>
            </a:r>
            <a:endParaRPr lang="en-US" sz="4000" dirty="0"/>
          </a:p>
        </p:txBody>
      </p:sp>
      <p:sp>
        <p:nvSpPr>
          <p:cNvPr id="3" name="Content Placeholder 2"/>
          <p:cNvSpPr>
            <a:spLocks noGrp="1"/>
          </p:cNvSpPr>
          <p:nvPr>
            <p:ph idx="1"/>
          </p:nvPr>
        </p:nvSpPr>
        <p:spPr>
          <a:xfrm>
            <a:off x="1021080" y="987552"/>
            <a:ext cx="10515600" cy="5779008"/>
          </a:xfrm>
        </p:spPr>
        <p:txBody>
          <a:bodyPr/>
          <a:lstStyle/>
          <a:p>
            <a:pPr lvl="0" algn="just" fontAlgn="base"/>
            <a:r>
              <a:rPr lang="en-US" sz="1800" dirty="0" err="1"/>
              <a:t>Blockchain</a:t>
            </a:r>
            <a:r>
              <a:rPr lang="en-US" sz="1800" dirty="0"/>
              <a:t> is a relatively new technology based on decentralization which could potentially </a:t>
            </a:r>
            <a:r>
              <a:rPr lang="en-US" sz="1800" dirty="0" smtClean="0"/>
              <a:t>disrupt </a:t>
            </a:r>
            <a:r>
              <a:rPr lang="en-US" sz="1800" dirty="0"/>
              <a:t>and provide significant improvements to the handling of health data and rethink the healthcare </a:t>
            </a:r>
            <a:r>
              <a:rPr lang="en-US" sz="1800" dirty="0" smtClean="0"/>
              <a:t>industry </a:t>
            </a:r>
            <a:r>
              <a:rPr lang="en-US" sz="1800" dirty="0"/>
              <a:t>with disruptive solutions </a:t>
            </a:r>
            <a:r>
              <a:rPr lang="en-US" sz="1800" dirty="0" smtClean="0"/>
              <a:t>and </a:t>
            </a:r>
            <a:r>
              <a:rPr lang="en-US" sz="1800" dirty="0"/>
              <a:t>new ways to access and own healthcare </a:t>
            </a:r>
            <a:r>
              <a:rPr lang="en-US" sz="1800" dirty="0" smtClean="0"/>
              <a:t>data. </a:t>
            </a:r>
          </a:p>
          <a:p>
            <a:pPr lvl="0" algn="just" fontAlgn="base"/>
            <a:r>
              <a:rPr lang="en-US" sz="1800" dirty="0" smtClean="0"/>
              <a:t>Short-term </a:t>
            </a:r>
            <a:r>
              <a:rPr lang="en-US" sz="1800" dirty="0"/>
              <a:t>effects could be a simplification of healthcare back-office services and better supply chain </a:t>
            </a:r>
            <a:r>
              <a:rPr lang="en-US" sz="1800" dirty="0" smtClean="0"/>
              <a:t>traceability. </a:t>
            </a:r>
          </a:p>
          <a:p>
            <a:pPr lvl="0" algn="just" fontAlgn="base"/>
            <a:r>
              <a:rPr lang="en-US" sz="1800" dirty="0" err="1" smtClean="0"/>
              <a:t>Blockchain</a:t>
            </a:r>
            <a:r>
              <a:rPr lang="en-US" sz="1800" dirty="0" smtClean="0"/>
              <a:t> technology </a:t>
            </a:r>
            <a:r>
              <a:rPr lang="en-US" sz="1800" dirty="0"/>
              <a:t>is built on transparency and decentralization. </a:t>
            </a:r>
            <a:endParaRPr lang="en-US" sz="1800" dirty="0" smtClean="0"/>
          </a:p>
          <a:p>
            <a:pPr lvl="0" algn="just" fontAlgn="base"/>
            <a:r>
              <a:rPr lang="en-US" sz="1800" dirty="0" err="1" smtClean="0"/>
              <a:t>Blockchain</a:t>
            </a:r>
            <a:r>
              <a:rPr lang="en-US" sz="1800" dirty="0" smtClean="0"/>
              <a:t> </a:t>
            </a:r>
            <a:r>
              <a:rPr lang="en-US" sz="1800" dirty="0"/>
              <a:t>technology in healthcare promises to provide consistency; also, decentralized networks are </a:t>
            </a:r>
            <a:r>
              <a:rPr lang="en-US" sz="1800" dirty="0" err="1"/>
              <a:t>ownable</a:t>
            </a:r>
            <a:r>
              <a:rPr lang="en-US" sz="1800" dirty="0"/>
              <a:t> and </a:t>
            </a:r>
            <a:r>
              <a:rPr lang="en-US" sz="1800" dirty="0" smtClean="0"/>
              <a:t>append-only. </a:t>
            </a:r>
          </a:p>
          <a:p>
            <a:pPr lvl="0" algn="just" fontAlgn="base"/>
            <a:r>
              <a:rPr lang="en-US" sz="1800" dirty="0" smtClean="0"/>
              <a:t>Users </a:t>
            </a:r>
            <a:r>
              <a:rPr lang="en-US" sz="1800" dirty="0"/>
              <a:t>and participants in a </a:t>
            </a:r>
            <a:r>
              <a:rPr lang="en-US" sz="1800" dirty="0" err="1"/>
              <a:t>blockchain</a:t>
            </a:r>
            <a:r>
              <a:rPr lang="en-US" sz="1800" dirty="0"/>
              <a:t> cannot modify preexisting data which improves significantly traceability and facilitates </a:t>
            </a:r>
            <a:r>
              <a:rPr lang="en-US" sz="1800" dirty="0" smtClean="0"/>
              <a:t>audit. </a:t>
            </a:r>
          </a:p>
          <a:p>
            <a:pPr lvl="0" algn="just" fontAlgn="base"/>
            <a:r>
              <a:rPr lang="en-US" sz="1800" dirty="0" err="1" smtClean="0"/>
              <a:t>Blockchain</a:t>
            </a:r>
            <a:r>
              <a:rPr lang="en-US" sz="1800" dirty="0" smtClean="0"/>
              <a:t> technology </a:t>
            </a:r>
            <a:r>
              <a:rPr lang="en-US" sz="1800" dirty="0"/>
              <a:t>allows healthcare providers to control data and decide on who can access </a:t>
            </a:r>
            <a:r>
              <a:rPr lang="en-US" sz="1800" dirty="0" smtClean="0"/>
              <a:t>it </a:t>
            </a:r>
            <a:r>
              <a:rPr lang="en-US" sz="1800" dirty="0"/>
              <a:t>although many challenges </a:t>
            </a:r>
            <a:r>
              <a:rPr lang="en-US" sz="1800" dirty="0" smtClean="0"/>
              <a:t>seem </a:t>
            </a:r>
            <a:r>
              <a:rPr lang="en-US" sz="1800" dirty="0"/>
              <a:t>insoluble today. Indeed, data breaches, high costs from both a medical and administrative perspective, malpractice and negligence, management issues are intrinsic limitations to healthcare systems. </a:t>
            </a:r>
            <a:endParaRPr lang="en-US" sz="1800" dirty="0" smtClean="0"/>
          </a:p>
          <a:p>
            <a:pPr lvl="0" algn="just" fontAlgn="base"/>
            <a:r>
              <a:rPr lang="en-US" sz="1800" dirty="0" err="1" smtClean="0"/>
              <a:t>Blockchain</a:t>
            </a:r>
            <a:r>
              <a:rPr lang="en-US" sz="1800" dirty="0" smtClean="0"/>
              <a:t> technology </a:t>
            </a:r>
            <a:r>
              <a:rPr lang="en-US" sz="1800" dirty="0"/>
              <a:t>can offer real value for the healthcare industry by solving some of these </a:t>
            </a:r>
            <a:r>
              <a:rPr lang="en-US" sz="1800" dirty="0" smtClean="0"/>
              <a:t>challenges </a:t>
            </a:r>
            <a:r>
              <a:rPr lang="en-US" sz="1800" dirty="0"/>
              <a:t>especially fraud, ‘compliance</a:t>
            </a:r>
            <a:r>
              <a:rPr lang="en-US" sz="1800" dirty="0" smtClean="0"/>
              <a:t>’, </a:t>
            </a:r>
            <a:r>
              <a:rPr lang="en-US" sz="1800" dirty="0"/>
              <a:t>‘interoperability</a:t>
            </a:r>
            <a:r>
              <a:rPr lang="en-US" sz="1800" dirty="0" smtClean="0"/>
              <a:t>’, </a:t>
            </a:r>
            <a:r>
              <a:rPr lang="en-US" sz="1800" dirty="0"/>
              <a:t>and data </a:t>
            </a:r>
            <a:r>
              <a:rPr lang="en-US" sz="1800" dirty="0" smtClean="0"/>
              <a:t>protection, </a:t>
            </a:r>
            <a:r>
              <a:rPr lang="en-US" sz="1800" dirty="0"/>
              <a:t>and also enable new models focused on a patient </a:t>
            </a:r>
            <a:r>
              <a:rPr lang="en-US" sz="1800" dirty="0" smtClean="0"/>
              <a:t>centered-approach. </a:t>
            </a:r>
          </a:p>
          <a:p>
            <a:pPr lvl="0" algn="just" fontAlgn="base"/>
            <a:r>
              <a:rPr lang="en-US" sz="1800" dirty="0" smtClean="0"/>
              <a:t>However</a:t>
            </a:r>
            <a:r>
              <a:rPr lang="en-US" sz="1800" dirty="0"/>
              <a:t>, new regulations have to be adopted at both national and international level for addressing adequately all concerns raised by the use of </a:t>
            </a:r>
            <a:r>
              <a:rPr lang="en-US" sz="1800" dirty="0" err="1"/>
              <a:t>blockchain</a:t>
            </a:r>
            <a:r>
              <a:rPr lang="en-US" sz="1800" dirty="0"/>
              <a:t> technology in healthcare. </a:t>
            </a:r>
          </a:p>
        </p:txBody>
      </p:sp>
    </p:spTree>
    <p:extLst>
      <p:ext uri="{BB962C8B-B14F-4D97-AF65-F5344CB8AC3E}">
        <p14:creationId xmlns:p14="http://schemas.microsoft.com/office/powerpoint/2010/main" val="3925688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2</a:t>
            </a:r>
            <a:r>
              <a:rPr lang="en-US" sz="4000" dirty="0" smtClean="0"/>
              <a:t>. </a:t>
            </a:r>
            <a:r>
              <a:rPr lang="en-US" sz="4000" dirty="0"/>
              <a:t>The deployment of </a:t>
            </a:r>
            <a:r>
              <a:rPr lang="en-US" sz="4000" dirty="0" err="1"/>
              <a:t>blockchain</a:t>
            </a:r>
            <a:r>
              <a:rPr lang="en-US" sz="4000" dirty="0"/>
              <a:t> technology in healthcare: limitations due to unsolved challenges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16131558"/>
              </p:ext>
            </p:extLst>
          </p:nvPr>
        </p:nvGraphicFramePr>
        <p:xfrm>
          <a:off x="3118104" y="1690686"/>
          <a:ext cx="7470648" cy="4746689"/>
        </p:xfrm>
        <a:graphic>
          <a:graphicData uri="http://schemas.openxmlformats.org/drawingml/2006/table">
            <a:tbl>
              <a:tblPr firstRow="1" firstCol="1" bandRow="1">
                <a:tableStyleId>{5C22544A-7EE6-4342-B048-85BDC9FD1C3A}</a:tableStyleId>
              </a:tblPr>
              <a:tblGrid>
                <a:gridCol w="7470648">
                  <a:extLst>
                    <a:ext uri="{9D8B030D-6E8A-4147-A177-3AD203B41FA5}">
                      <a16:colId xmlns:a16="http://schemas.microsoft.com/office/drawing/2014/main" val="701322674"/>
                    </a:ext>
                  </a:extLst>
                </a:gridCol>
              </a:tblGrid>
              <a:tr h="333551">
                <a:tc>
                  <a:txBody>
                    <a:bodyPr/>
                    <a:lstStyle/>
                    <a:p>
                      <a:pPr marL="1656080" marR="0" indent="269875" algn="just">
                        <a:lnSpc>
                          <a:spcPct val="95000"/>
                        </a:lnSpc>
                        <a:spcBef>
                          <a:spcPts val="0"/>
                        </a:spcBef>
                        <a:spcAft>
                          <a:spcPts val="0"/>
                        </a:spcAft>
                      </a:pPr>
                      <a:r>
                        <a:rPr lang="en-US" sz="1800" dirty="0">
                          <a:effectLst/>
                        </a:rPr>
                        <a:t>Main challenges posed by </a:t>
                      </a:r>
                      <a:r>
                        <a:rPr lang="en-US" sz="1800" dirty="0" err="1">
                          <a:effectLst/>
                        </a:rPr>
                        <a:t>blockchain</a:t>
                      </a:r>
                      <a:r>
                        <a:rPr lang="en-US" sz="1800" dirty="0">
                          <a:effectLst/>
                        </a:rPr>
                        <a:t> technology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666995171"/>
                  </a:ext>
                </a:extLst>
              </a:tr>
              <a:tr h="333551">
                <a:tc>
                  <a:txBody>
                    <a:bodyPr/>
                    <a:lstStyle/>
                    <a:p>
                      <a:pPr marL="1656080" marR="0" indent="269875" algn="just">
                        <a:lnSpc>
                          <a:spcPct val="95000"/>
                        </a:lnSpc>
                        <a:spcBef>
                          <a:spcPts val="0"/>
                        </a:spcBef>
                        <a:spcAft>
                          <a:spcPts val="0"/>
                        </a:spcAft>
                      </a:pPr>
                      <a:r>
                        <a:rPr lang="en-US" sz="1800">
                          <a:effectLst/>
                        </a:rPr>
                        <a:t>1. Data privacy</a:t>
                      </a:r>
                      <a:endParaRPr lang="en-US" sz="18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733215424"/>
                  </a:ext>
                </a:extLst>
              </a:tr>
              <a:tr h="333551">
                <a:tc>
                  <a:txBody>
                    <a:bodyPr/>
                    <a:lstStyle/>
                    <a:p>
                      <a:pPr marL="1656080" marR="0" indent="269875" algn="just">
                        <a:lnSpc>
                          <a:spcPct val="95000"/>
                        </a:lnSpc>
                        <a:spcBef>
                          <a:spcPts val="0"/>
                        </a:spcBef>
                        <a:spcAft>
                          <a:spcPts val="0"/>
                        </a:spcAft>
                      </a:pPr>
                      <a:r>
                        <a:rPr lang="en-US" sz="1800" dirty="0">
                          <a:effectLst/>
                        </a:rPr>
                        <a:t>2. Data collection and storage</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32464707"/>
                  </a:ext>
                </a:extLst>
              </a:tr>
              <a:tr h="315225">
                <a:tc>
                  <a:txBody>
                    <a:bodyPr/>
                    <a:lstStyle/>
                    <a:p>
                      <a:pPr marL="1656080" marR="0" indent="269875" algn="just">
                        <a:lnSpc>
                          <a:spcPct val="95000"/>
                        </a:lnSpc>
                        <a:spcBef>
                          <a:spcPts val="0"/>
                        </a:spcBef>
                        <a:spcAft>
                          <a:spcPts val="0"/>
                        </a:spcAft>
                      </a:pPr>
                      <a:r>
                        <a:rPr lang="en-US" sz="1800" dirty="0">
                          <a:effectLst/>
                        </a:rPr>
                        <a:t>3. Data quality and accuracy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43209047"/>
                  </a:ext>
                </a:extLst>
              </a:tr>
              <a:tr h="333551">
                <a:tc>
                  <a:txBody>
                    <a:bodyPr/>
                    <a:lstStyle/>
                    <a:p>
                      <a:pPr marL="1656080" marR="0" indent="269875" algn="just">
                        <a:lnSpc>
                          <a:spcPct val="95000"/>
                        </a:lnSpc>
                        <a:spcBef>
                          <a:spcPts val="0"/>
                        </a:spcBef>
                        <a:spcAft>
                          <a:spcPts val="0"/>
                        </a:spcAft>
                      </a:pPr>
                      <a:r>
                        <a:rPr lang="en-US" sz="1800" dirty="0">
                          <a:effectLst/>
                        </a:rPr>
                        <a:t>4. Scalability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29351976"/>
                  </a:ext>
                </a:extLst>
              </a:tr>
              <a:tr h="315225">
                <a:tc>
                  <a:txBody>
                    <a:bodyPr/>
                    <a:lstStyle/>
                    <a:p>
                      <a:pPr marL="1656080" marR="0" indent="269875" algn="just">
                        <a:lnSpc>
                          <a:spcPct val="95000"/>
                        </a:lnSpc>
                        <a:spcBef>
                          <a:spcPts val="0"/>
                        </a:spcBef>
                        <a:spcAft>
                          <a:spcPts val="0"/>
                        </a:spcAft>
                      </a:pPr>
                      <a:r>
                        <a:rPr lang="en-US" sz="1800" dirty="0">
                          <a:effectLst/>
                        </a:rPr>
                        <a:t>5. Performance/efficiency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98157283"/>
                  </a:ext>
                </a:extLst>
              </a:tr>
              <a:tr h="333551">
                <a:tc>
                  <a:txBody>
                    <a:bodyPr/>
                    <a:lstStyle/>
                    <a:p>
                      <a:pPr marL="1656080" marR="0" indent="269875" algn="just">
                        <a:lnSpc>
                          <a:spcPct val="95000"/>
                        </a:lnSpc>
                        <a:spcBef>
                          <a:spcPts val="0"/>
                        </a:spcBef>
                        <a:spcAft>
                          <a:spcPts val="0"/>
                        </a:spcAft>
                      </a:pPr>
                      <a:r>
                        <a:rPr lang="en-US" sz="1800" dirty="0">
                          <a:effectLst/>
                        </a:rPr>
                        <a:t>6. Health equity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74602444"/>
                  </a:ext>
                </a:extLst>
              </a:tr>
              <a:tr h="333551">
                <a:tc>
                  <a:txBody>
                    <a:bodyPr/>
                    <a:lstStyle/>
                    <a:p>
                      <a:pPr marL="1656080" marR="0" indent="269875" algn="just">
                        <a:lnSpc>
                          <a:spcPct val="95000"/>
                        </a:lnSpc>
                        <a:spcBef>
                          <a:spcPts val="0"/>
                        </a:spcBef>
                        <a:spcAft>
                          <a:spcPts val="0"/>
                        </a:spcAft>
                      </a:pPr>
                      <a:r>
                        <a:rPr lang="en-US" sz="1800" dirty="0">
                          <a:effectLst/>
                        </a:rPr>
                        <a:t>7. Access to technology in developing countries</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14249966"/>
                  </a:ext>
                </a:extLst>
              </a:tr>
              <a:tr h="557140">
                <a:tc>
                  <a:txBody>
                    <a:bodyPr/>
                    <a:lstStyle/>
                    <a:p>
                      <a:pPr marL="1656080" marR="0" indent="269875" algn="just">
                        <a:lnSpc>
                          <a:spcPct val="95000"/>
                        </a:lnSpc>
                        <a:spcBef>
                          <a:spcPts val="0"/>
                        </a:spcBef>
                        <a:spcAft>
                          <a:spcPts val="0"/>
                        </a:spcAft>
                      </a:pPr>
                      <a:r>
                        <a:rPr lang="en-US" sz="1800" dirty="0">
                          <a:effectLst/>
                        </a:rPr>
                        <a:t>8. Lack of regulations at both national and international level</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024767253"/>
                  </a:ext>
                </a:extLst>
              </a:tr>
              <a:tr h="557140">
                <a:tc>
                  <a:txBody>
                    <a:bodyPr/>
                    <a:lstStyle/>
                    <a:p>
                      <a:pPr marL="1656080" marR="0" indent="269875" algn="just">
                        <a:lnSpc>
                          <a:spcPct val="95000"/>
                        </a:lnSpc>
                        <a:spcBef>
                          <a:spcPts val="0"/>
                        </a:spcBef>
                        <a:spcAft>
                          <a:spcPts val="0"/>
                        </a:spcAft>
                      </a:pPr>
                      <a:r>
                        <a:rPr lang="en-US" sz="1800" dirty="0">
                          <a:effectLst/>
                        </a:rPr>
                        <a:t>9. Ability to control third parties’ access to personal health data</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81629017"/>
                  </a:ext>
                </a:extLst>
              </a:tr>
              <a:tr h="333551">
                <a:tc>
                  <a:txBody>
                    <a:bodyPr/>
                    <a:lstStyle/>
                    <a:p>
                      <a:pPr marL="1656080" marR="0" indent="269875" algn="just">
                        <a:lnSpc>
                          <a:spcPct val="95000"/>
                        </a:lnSpc>
                        <a:spcBef>
                          <a:spcPts val="0"/>
                        </a:spcBef>
                        <a:spcAft>
                          <a:spcPts val="0"/>
                        </a:spcAft>
                      </a:pPr>
                      <a:r>
                        <a:rPr lang="en-US" sz="1800" dirty="0">
                          <a:effectLst/>
                        </a:rPr>
                        <a:t>10. Security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6338000"/>
                  </a:ext>
                </a:extLst>
              </a:tr>
              <a:tr h="333551">
                <a:tc>
                  <a:txBody>
                    <a:bodyPr/>
                    <a:lstStyle/>
                    <a:p>
                      <a:pPr marL="1656080" marR="0" indent="269875" algn="just">
                        <a:lnSpc>
                          <a:spcPct val="95000"/>
                        </a:lnSpc>
                        <a:spcBef>
                          <a:spcPts val="0"/>
                        </a:spcBef>
                        <a:spcAft>
                          <a:spcPts val="0"/>
                        </a:spcAft>
                      </a:pPr>
                      <a:r>
                        <a:rPr lang="en-US" sz="1800" dirty="0">
                          <a:effectLst/>
                        </a:rPr>
                        <a:t>11. Speed/Latency/resource consumption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39340480"/>
                  </a:ext>
                </a:extLst>
              </a:tr>
              <a:tr h="333551">
                <a:tc>
                  <a:txBody>
                    <a:bodyPr/>
                    <a:lstStyle/>
                    <a:p>
                      <a:pPr marL="1656080" marR="0" indent="269875" algn="just">
                        <a:lnSpc>
                          <a:spcPct val="95000"/>
                        </a:lnSpc>
                        <a:spcBef>
                          <a:spcPts val="0"/>
                        </a:spcBef>
                        <a:spcAft>
                          <a:spcPts val="0"/>
                        </a:spcAft>
                      </a:pPr>
                      <a:r>
                        <a:rPr lang="en-US" sz="1800" dirty="0">
                          <a:effectLst/>
                        </a:rPr>
                        <a:t>12. Decentralization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05357616"/>
                  </a:ext>
                </a:extLst>
              </a:tr>
            </a:tbl>
          </a:graphicData>
        </a:graphic>
      </p:graphicFrame>
    </p:spTree>
    <p:extLst>
      <p:ext uri="{BB962C8B-B14F-4D97-AF65-F5344CB8AC3E}">
        <p14:creationId xmlns:p14="http://schemas.microsoft.com/office/powerpoint/2010/main" val="3752105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3</a:t>
            </a:r>
            <a:r>
              <a:rPr lang="en-US" sz="4000" dirty="0" smtClean="0"/>
              <a:t>. </a:t>
            </a:r>
            <a:r>
              <a:rPr lang="en-US" sz="4000" dirty="0" err="1" smtClean="0"/>
              <a:t>Blockchain</a:t>
            </a:r>
            <a:r>
              <a:rPr lang="en-US" sz="4000" dirty="0" smtClean="0"/>
              <a:t> </a:t>
            </a:r>
            <a:r>
              <a:rPr lang="en-US" sz="4000" dirty="0"/>
              <a:t>technology in healthcare: the insoluble dilemma of privacy</a:t>
            </a:r>
          </a:p>
        </p:txBody>
      </p:sp>
      <p:sp>
        <p:nvSpPr>
          <p:cNvPr id="3" name="Content Placeholder 2"/>
          <p:cNvSpPr>
            <a:spLocks noGrp="1"/>
          </p:cNvSpPr>
          <p:nvPr>
            <p:ph idx="1"/>
          </p:nvPr>
        </p:nvSpPr>
        <p:spPr/>
        <p:txBody>
          <a:bodyPr/>
          <a:lstStyle/>
          <a:p>
            <a:pPr lvl="0" algn="just"/>
            <a:r>
              <a:rPr lang="en-US" sz="1800" dirty="0"/>
              <a:t>There are several laws and regulations around the world that aim to protect the privacy of health data. For example, the European Union has enacted the General Data Protection Regulation (GDPR) </a:t>
            </a:r>
            <a:r>
              <a:rPr lang="en-US" sz="1800" dirty="0" smtClean="0"/>
              <a:t>which </a:t>
            </a:r>
            <a:r>
              <a:rPr lang="en-US" sz="1800" dirty="0"/>
              <a:t>came into effect on May 25, 2018. </a:t>
            </a:r>
            <a:endParaRPr lang="en-US" sz="1800" dirty="0" smtClean="0"/>
          </a:p>
          <a:p>
            <a:pPr lvl="0" algn="just"/>
            <a:r>
              <a:rPr lang="en-US" sz="1800" dirty="0" smtClean="0"/>
              <a:t>The </a:t>
            </a:r>
            <a:r>
              <a:rPr lang="en-US" sz="1800" dirty="0"/>
              <a:t>GDPR recognizes privacy as a fundamental human right and prohibits the collection and processing of personal data without legal basis. </a:t>
            </a:r>
            <a:endParaRPr lang="en-US" sz="1800" dirty="0" smtClean="0"/>
          </a:p>
          <a:p>
            <a:pPr lvl="0" algn="just"/>
            <a:r>
              <a:rPr lang="en-US" sz="1800" dirty="0" smtClean="0"/>
              <a:t>It </a:t>
            </a:r>
            <a:r>
              <a:rPr lang="en-US" sz="1800" dirty="0"/>
              <a:t>recognizes data concerning health as a special category of data and provides a definition for health data for data protection purposes. </a:t>
            </a:r>
            <a:endParaRPr lang="en-US" sz="1800" dirty="0" smtClean="0"/>
          </a:p>
          <a:p>
            <a:pPr lvl="0" algn="just"/>
            <a:r>
              <a:rPr lang="en-US" sz="1800" dirty="0" smtClean="0"/>
              <a:t>This </a:t>
            </a:r>
            <a:r>
              <a:rPr lang="en-US" sz="1800" dirty="0"/>
              <a:t>regulation has inspired new laws in many other countries and U.S. states. </a:t>
            </a:r>
            <a:endParaRPr lang="en-US" sz="1800" dirty="0" smtClean="0"/>
          </a:p>
          <a:p>
            <a:pPr lvl="0" algn="just"/>
            <a:r>
              <a:rPr lang="en-US" sz="1800" dirty="0" smtClean="0"/>
              <a:t>In </a:t>
            </a:r>
            <a:r>
              <a:rPr lang="en-US" sz="1800" dirty="0"/>
              <a:t>addition to HIPAA and GDPR, there are also other federal, state, and local laws that govern the privacy, security, and exchange of healthcare information. </a:t>
            </a:r>
            <a:endParaRPr lang="en-US" sz="1800" dirty="0" smtClean="0"/>
          </a:p>
          <a:p>
            <a:pPr lvl="0" algn="just" fontAlgn="base"/>
            <a:r>
              <a:rPr lang="en-US" sz="1800" dirty="0"/>
              <a:t>Privacy is a major concern when it comes to the implementation of </a:t>
            </a:r>
            <a:r>
              <a:rPr lang="en-US" sz="1800" dirty="0" err="1"/>
              <a:t>blockchain</a:t>
            </a:r>
            <a:r>
              <a:rPr lang="en-US" sz="1800" dirty="0"/>
              <a:t> in </a:t>
            </a:r>
            <a:r>
              <a:rPr lang="en-US" sz="1800" dirty="0" smtClean="0"/>
              <a:t>healthcare. </a:t>
            </a:r>
            <a:r>
              <a:rPr lang="en-US" sz="1800" dirty="0"/>
              <a:t>While </a:t>
            </a:r>
            <a:r>
              <a:rPr lang="en-US" sz="1800" dirty="0" err="1"/>
              <a:t>blockchain</a:t>
            </a:r>
            <a:r>
              <a:rPr lang="en-US" sz="1800" dirty="0"/>
              <a:t> is designed to be secure and decentralized, it can also be difficult to ensure the privacy of patient data. Patient data is highly sensitive and must be protected at all </a:t>
            </a:r>
            <a:r>
              <a:rPr lang="en-US" sz="1800" dirty="0" smtClean="0"/>
              <a:t>times. </a:t>
            </a:r>
            <a:r>
              <a:rPr lang="en-US" sz="1800" dirty="0"/>
              <a:t>In the absence of specific laws and regulations, </a:t>
            </a:r>
            <a:r>
              <a:rPr lang="en-US" sz="1800" dirty="0" err="1"/>
              <a:t>blockchain</a:t>
            </a:r>
            <a:r>
              <a:rPr lang="en-US" sz="1800" dirty="0"/>
              <a:t> technology in healthcare may face insoluble issues as key data protection regulations are applicable. </a:t>
            </a:r>
            <a:endParaRPr lang="en-US" sz="1800" dirty="0" smtClean="0"/>
          </a:p>
          <a:p>
            <a:pPr lvl="0" algn="just"/>
            <a:endParaRPr lang="en-US" dirty="0"/>
          </a:p>
        </p:txBody>
      </p:sp>
    </p:spTree>
    <p:extLst>
      <p:ext uri="{BB962C8B-B14F-4D97-AF65-F5344CB8AC3E}">
        <p14:creationId xmlns:p14="http://schemas.microsoft.com/office/powerpoint/2010/main" val="355441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4</a:t>
            </a:r>
            <a:r>
              <a:rPr lang="en-US" sz="4000" dirty="0" smtClean="0"/>
              <a:t>. </a:t>
            </a:r>
            <a:r>
              <a:rPr lang="en-US" sz="4000" dirty="0"/>
              <a:t>How can we ensure data protection with </a:t>
            </a:r>
            <a:r>
              <a:rPr lang="en-US" sz="4000" dirty="0" err="1"/>
              <a:t>blockchain</a:t>
            </a:r>
            <a:r>
              <a:rPr lang="en-US" sz="4000" dirty="0"/>
              <a:t> technology?</a:t>
            </a:r>
          </a:p>
        </p:txBody>
      </p:sp>
      <p:sp>
        <p:nvSpPr>
          <p:cNvPr id="5" name="Rectangle 1"/>
          <p:cNvSpPr>
            <a:spLocks noChangeArrowheads="1"/>
          </p:cNvSpPr>
          <p:nvPr/>
        </p:nvSpPr>
        <p:spPr bwMode="auto">
          <a:xfrm>
            <a:off x="-2895398" y="-226886"/>
            <a:ext cx="2127346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Potential solutions to ensure health data privacy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2282027"/>
              </p:ext>
            </p:extLst>
          </p:nvPr>
        </p:nvGraphicFramePr>
        <p:xfrm>
          <a:off x="2903456" y="1772239"/>
          <a:ext cx="7767686" cy="4562573"/>
        </p:xfrm>
        <a:graphic>
          <a:graphicData uri="http://schemas.openxmlformats.org/drawingml/2006/table">
            <a:tbl>
              <a:tblPr firstRow="1" firstCol="1" bandRow="1">
                <a:tableStyleId>{5C22544A-7EE6-4342-B048-85BDC9FD1C3A}</a:tableStyleId>
              </a:tblPr>
              <a:tblGrid>
                <a:gridCol w="7767686">
                  <a:extLst>
                    <a:ext uri="{9D8B030D-6E8A-4147-A177-3AD203B41FA5}">
                      <a16:colId xmlns:a16="http://schemas.microsoft.com/office/drawing/2014/main" val="3427528421"/>
                    </a:ext>
                  </a:extLst>
                </a:gridCol>
              </a:tblGrid>
              <a:tr h="383374">
                <a:tc>
                  <a:txBody>
                    <a:bodyPr/>
                    <a:lstStyle/>
                    <a:p>
                      <a:pPr marL="1656080" marR="0" indent="269875" algn="just">
                        <a:lnSpc>
                          <a:spcPct val="95000"/>
                        </a:lnSpc>
                        <a:spcBef>
                          <a:spcPts val="0"/>
                        </a:spcBef>
                        <a:spcAft>
                          <a:spcPts val="0"/>
                        </a:spcAft>
                      </a:pPr>
                      <a:r>
                        <a:rPr lang="en-US" sz="1800" dirty="0">
                          <a:effectLst/>
                        </a:rPr>
                        <a:t>Potential solutions to ensure health data privacy</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15318149"/>
                  </a:ext>
                </a:extLst>
              </a:tr>
              <a:tr h="640361">
                <a:tc>
                  <a:txBody>
                    <a:bodyPr/>
                    <a:lstStyle/>
                    <a:p>
                      <a:pPr marL="1656080" marR="0" indent="269875" algn="just">
                        <a:lnSpc>
                          <a:spcPct val="95000"/>
                        </a:lnSpc>
                        <a:spcBef>
                          <a:spcPts val="0"/>
                        </a:spcBef>
                        <a:spcAft>
                          <a:spcPts val="0"/>
                        </a:spcAft>
                      </a:pPr>
                      <a:r>
                        <a:rPr lang="en-US" sz="1800" dirty="0">
                          <a:effectLst/>
                        </a:rPr>
                        <a:t>1. Using encryption and hashing techniques to protect the data from unauthorized access and modification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58937860"/>
                  </a:ext>
                </a:extLst>
              </a:tr>
              <a:tr h="640361">
                <a:tc>
                  <a:txBody>
                    <a:bodyPr/>
                    <a:lstStyle/>
                    <a:p>
                      <a:pPr marL="1656080" marR="0" indent="269875" algn="just">
                        <a:lnSpc>
                          <a:spcPct val="95000"/>
                        </a:lnSpc>
                        <a:spcBef>
                          <a:spcPts val="0"/>
                        </a:spcBef>
                        <a:spcAft>
                          <a:spcPts val="0"/>
                        </a:spcAft>
                      </a:pPr>
                      <a:r>
                        <a:rPr lang="en-US" sz="1800" dirty="0">
                          <a:effectLst/>
                        </a:rPr>
                        <a:t>2. Using decentralized and distributed networks to store and share the data</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88858864"/>
                  </a:ext>
                </a:extLst>
              </a:tr>
              <a:tr h="640361">
                <a:tc>
                  <a:txBody>
                    <a:bodyPr/>
                    <a:lstStyle/>
                    <a:p>
                      <a:pPr marL="1656080" marR="0" indent="269875" algn="just">
                        <a:lnSpc>
                          <a:spcPct val="95000"/>
                        </a:lnSpc>
                        <a:spcBef>
                          <a:spcPts val="0"/>
                        </a:spcBef>
                        <a:spcAft>
                          <a:spcPts val="0"/>
                        </a:spcAft>
                      </a:pPr>
                      <a:r>
                        <a:rPr lang="en-US" sz="1800" dirty="0">
                          <a:effectLst/>
                        </a:rPr>
                        <a:t>3. Using smart contracts and decentralized identity mechanisms to control the data access and usage</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077753459"/>
                  </a:ext>
                </a:extLst>
              </a:tr>
              <a:tr h="383374">
                <a:tc>
                  <a:txBody>
                    <a:bodyPr/>
                    <a:lstStyle/>
                    <a:p>
                      <a:pPr marL="1656080" marR="0" indent="269875" algn="just">
                        <a:lnSpc>
                          <a:spcPct val="95000"/>
                        </a:lnSpc>
                        <a:spcBef>
                          <a:spcPts val="0"/>
                        </a:spcBef>
                        <a:spcAft>
                          <a:spcPts val="0"/>
                        </a:spcAft>
                      </a:pPr>
                      <a:r>
                        <a:rPr lang="en-US" sz="1800" dirty="0">
                          <a:effectLst/>
                        </a:rPr>
                        <a:t>4. Educate healthcare personnel</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97314587"/>
                  </a:ext>
                </a:extLst>
              </a:tr>
              <a:tr h="383374">
                <a:tc>
                  <a:txBody>
                    <a:bodyPr/>
                    <a:lstStyle/>
                    <a:p>
                      <a:pPr marL="1656080" marR="0" indent="269875" algn="just">
                        <a:lnSpc>
                          <a:spcPct val="95000"/>
                        </a:lnSpc>
                        <a:spcBef>
                          <a:spcPts val="0"/>
                        </a:spcBef>
                        <a:spcAft>
                          <a:spcPts val="0"/>
                        </a:spcAft>
                      </a:pPr>
                      <a:r>
                        <a:rPr lang="en-US" sz="1800" dirty="0">
                          <a:effectLst/>
                        </a:rPr>
                        <a:t>5. Conduct routine risk assessment</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46750629"/>
                  </a:ext>
                </a:extLst>
              </a:tr>
              <a:tr h="383374">
                <a:tc>
                  <a:txBody>
                    <a:bodyPr/>
                    <a:lstStyle/>
                    <a:p>
                      <a:pPr marL="1656080" marR="0" indent="269875" algn="just">
                        <a:lnSpc>
                          <a:spcPct val="95000"/>
                        </a:lnSpc>
                        <a:spcBef>
                          <a:spcPts val="0"/>
                        </a:spcBef>
                        <a:spcAft>
                          <a:spcPts val="0"/>
                        </a:spcAft>
                      </a:pPr>
                      <a:r>
                        <a:rPr lang="en-US" sz="1800" dirty="0">
                          <a:effectLst/>
                        </a:rPr>
                        <a:t>6. Restrict access to data</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110376514"/>
                  </a:ext>
                </a:extLst>
              </a:tr>
              <a:tr h="362310">
                <a:tc>
                  <a:txBody>
                    <a:bodyPr/>
                    <a:lstStyle/>
                    <a:p>
                      <a:pPr marL="1656080" marR="0" indent="269875" algn="just">
                        <a:lnSpc>
                          <a:spcPct val="95000"/>
                        </a:lnSpc>
                        <a:spcBef>
                          <a:spcPts val="0"/>
                        </a:spcBef>
                        <a:spcAft>
                          <a:spcPts val="0"/>
                        </a:spcAft>
                      </a:pPr>
                      <a:r>
                        <a:rPr lang="en-US" sz="1800" dirty="0">
                          <a:effectLst/>
                        </a:rPr>
                        <a:t>7. Implement role-based access</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5351515"/>
                  </a:ext>
                </a:extLst>
              </a:tr>
              <a:tr h="383374">
                <a:tc>
                  <a:txBody>
                    <a:bodyPr/>
                    <a:lstStyle/>
                    <a:p>
                      <a:pPr marL="1656080" marR="0" indent="269875" algn="just">
                        <a:lnSpc>
                          <a:spcPct val="95000"/>
                        </a:lnSpc>
                        <a:spcBef>
                          <a:spcPts val="0"/>
                        </a:spcBef>
                        <a:spcAft>
                          <a:spcPts val="0"/>
                        </a:spcAft>
                      </a:pPr>
                      <a:r>
                        <a:rPr lang="en-US" sz="1800" dirty="0">
                          <a:effectLst/>
                        </a:rPr>
                        <a:t>8. Two-factor authentication</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87113156"/>
                  </a:ext>
                </a:extLst>
              </a:tr>
              <a:tr h="362310">
                <a:tc>
                  <a:txBody>
                    <a:bodyPr/>
                    <a:lstStyle/>
                    <a:p>
                      <a:pPr marL="1656080" marR="0" indent="269875" algn="just">
                        <a:lnSpc>
                          <a:spcPct val="95000"/>
                        </a:lnSpc>
                        <a:spcBef>
                          <a:spcPts val="0"/>
                        </a:spcBef>
                        <a:spcAft>
                          <a:spcPts val="0"/>
                        </a:spcAft>
                      </a:pPr>
                      <a:r>
                        <a:rPr lang="en-US" sz="1800" dirty="0">
                          <a:effectLst/>
                        </a:rPr>
                        <a:t>9. Security awareness training</a:t>
                      </a:r>
                      <a:endParaRPr lang="en-US" sz="18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496867274"/>
                  </a:ext>
                </a:extLst>
              </a:tr>
            </a:tbl>
          </a:graphicData>
        </a:graphic>
      </p:graphicFrame>
    </p:spTree>
    <p:extLst>
      <p:ext uri="{BB962C8B-B14F-4D97-AF65-F5344CB8AC3E}">
        <p14:creationId xmlns:p14="http://schemas.microsoft.com/office/powerpoint/2010/main" val="292515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4000" dirty="0"/>
              <a:t>5</a:t>
            </a:r>
            <a:r>
              <a:rPr lang="en-US" sz="4000" dirty="0" smtClean="0"/>
              <a:t>. Conclusions </a:t>
            </a:r>
            <a:endParaRPr lang="en-US" sz="4000" dirty="0"/>
          </a:p>
        </p:txBody>
      </p:sp>
      <p:sp>
        <p:nvSpPr>
          <p:cNvPr id="3" name="Content Placeholder 2"/>
          <p:cNvSpPr>
            <a:spLocks noGrp="1"/>
          </p:cNvSpPr>
          <p:nvPr>
            <p:ph idx="1"/>
          </p:nvPr>
        </p:nvSpPr>
        <p:spPr>
          <a:xfrm>
            <a:off x="838200" y="1380744"/>
            <a:ext cx="10515600" cy="4796219"/>
          </a:xfrm>
        </p:spPr>
        <p:txBody>
          <a:bodyPr/>
          <a:lstStyle/>
          <a:p>
            <a:pPr algn="just"/>
            <a:r>
              <a:rPr lang="en-US" sz="1800" dirty="0"/>
              <a:t>As noted by Singh et al</a:t>
            </a:r>
            <a:r>
              <a:rPr lang="en-US" sz="1800" dirty="0" smtClean="0"/>
              <a:t>., </a:t>
            </a:r>
            <a:r>
              <a:rPr lang="en-US" sz="1800" dirty="0"/>
              <a:t>‘[T]he existing privacy-preserving mechanisms are not sufficient for full proof security of healthcare data.’ </a:t>
            </a:r>
            <a:endParaRPr lang="en-US" sz="1800" dirty="0" smtClean="0"/>
          </a:p>
          <a:p>
            <a:pPr algn="just"/>
            <a:endParaRPr lang="en-US" sz="1800" dirty="0"/>
          </a:p>
          <a:p>
            <a:pPr algn="just"/>
            <a:r>
              <a:rPr lang="en-US" sz="1800" dirty="0" err="1" smtClean="0"/>
              <a:t>Blockchain</a:t>
            </a:r>
            <a:r>
              <a:rPr lang="en-US" sz="1800" dirty="0" smtClean="0"/>
              <a:t> </a:t>
            </a:r>
            <a:r>
              <a:rPr lang="en-US" sz="1800" dirty="0"/>
              <a:t>technology has the potential to improve existing healthcare systems but many challenges need to be addressed by all stakeholders involved in the process. </a:t>
            </a:r>
            <a:endParaRPr lang="en-US" sz="1800" dirty="0" smtClean="0"/>
          </a:p>
          <a:p>
            <a:pPr algn="just"/>
            <a:endParaRPr lang="en-US" sz="1800" dirty="0"/>
          </a:p>
          <a:p>
            <a:pPr algn="just"/>
            <a:r>
              <a:rPr lang="en-US" sz="1800" dirty="0" smtClean="0"/>
              <a:t>Researchers </a:t>
            </a:r>
            <a:r>
              <a:rPr lang="en-US" sz="1800" dirty="0"/>
              <a:t>and companies need to develop adequate solutions complying with data protections laws such as the GDPR. </a:t>
            </a:r>
            <a:endParaRPr lang="en-US" sz="1800" dirty="0" smtClean="0"/>
          </a:p>
          <a:p>
            <a:pPr algn="just"/>
            <a:endParaRPr lang="en-US" sz="1800" dirty="0"/>
          </a:p>
          <a:p>
            <a:pPr algn="just"/>
            <a:r>
              <a:rPr lang="en-US" sz="1800" dirty="0" smtClean="0"/>
              <a:t>As </a:t>
            </a:r>
            <a:r>
              <a:rPr lang="en-US" sz="1800" dirty="0"/>
              <a:t>discussed, EU law could inspire states and international organizations such as the WHO to adopt new guidelines in the field of </a:t>
            </a:r>
            <a:r>
              <a:rPr lang="en-US" sz="1800" dirty="0" err="1"/>
              <a:t>blockchain</a:t>
            </a:r>
            <a:r>
              <a:rPr lang="en-US" sz="1800" dirty="0"/>
              <a:t> technology for more legal security and predictability. </a:t>
            </a:r>
          </a:p>
        </p:txBody>
      </p:sp>
    </p:spTree>
    <p:extLst>
      <p:ext uri="{BB962C8B-B14F-4D97-AF65-F5344CB8AC3E}">
        <p14:creationId xmlns:p14="http://schemas.microsoft.com/office/powerpoint/2010/main" val="1174874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976</Words>
  <Application>Microsoft Office PowerPoint</Application>
  <PresentationFormat>Widescreen</PresentationFormat>
  <Paragraphs>63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DengXian</vt:lpstr>
      <vt:lpstr>Palatino Linotype</vt:lpstr>
      <vt:lpstr>Times New Roman</vt:lpstr>
      <vt:lpstr>Office Theme</vt:lpstr>
      <vt:lpstr>PowerPoint Presentation</vt:lpstr>
      <vt:lpstr>Blockchain Technology in Healthcare: A Possible Disruption Under the Scope of Privacy </vt:lpstr>
      <vt:lpstr>1. Introduction</vt:lpstr>
      <vt:lpstr>2. The deployment of blockchain technology in healthcare: limitations due to unsolved challenges</vt:lpstr>
      <vt:lpstr>3. Blockchain technology in healthcare: the insoluble dilemma of privacy</vt:lpstr>
      <vt:lpstr>4. How can we ensure data protection with blockchain technology?</vt:lpstr>
      <vt:lpstr>5. 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 Shrirang Bhosale</dc:creator>
  <cp:lastModifiedBy>Dr. Rabai Bouderhem</cp:lastModifiedBy>
  <cp:revision>14</cp:revision>
  <cp:lastPrinted>2023-09-06T09:58:48Z</cp:lastPrinted>
  <dcterms:created xsi:type="dcterms:W3CDTF">2021-12-16T10:11:42Z</dcterms:created>
  <dcterms:modified xsi:type="dcterms:W3CDTF">2023-11-20T09:56:48Z</dcterms:modified>
</cp:coreProperties>
</file>