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6" r:id="rId7"/>
    <p:sldId id="278" r:id="rId8"/>
    <p:sldId id="269" r:id="rId9"/>
    <p:sldId id="271" r:id="rId10"/>
    <p:sldId id="279" r:id="rId11"/>
    <p:sldId id="272" r:id="rId12"/>
    <p:sldId id="281" r:id="rId13"/>
    <p:sldId id="280" r:id="rId14"/>
    <p:sldId id="268" r:id="rId15"/>
    <p:sldId id="274" r:id="rId16"/>
    <p:sldId id="273" r:id="rId17"/>
    <p:sldId id="270"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6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406AB-20D9-4A84-A425-A544563DF3E9}"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2725E-2D2C-4B97-8E12-848C6E5074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406AB-20D9-4A84-A425-A544563DF3E9}" type="datetimeFigureOut">
              <a:rPr lang="en-US" smtClean="0"/>
              <a:pPr/>
              <a:t>11/15/2023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2725E-2D2C-4B97-8E12-848C6E507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304800" y="0"/>
            <a:ext cx="9189336" cy="6858000"/>
          </a:xfrm>
          <a:prstGeom prst="rect">
            <a:avLst/>
          </a:prstGeom>
        </p:spPr>
      </p:pic>
      <p:sp>
        <p:nvSpPr>
          <p:cNvPr id="2" name="TextBox 1">
            <a:extLst>
              <a:ext uri="{FF2B5EF4-FFF2-40B4-BE49-F238E27FC236}">
                <a16:creationId xmlns="" xmlns:a16="http://schemas.microsoft.com/office/drawing/2014/main" id="{07CAFF94-5B66-D73E-8738-E1B9E0581B3E}"/>
              </a:ext>
            </a:extLst>
          </p:cNvPr>
          <p:cNvSpPr txBox="1"/>
          <p:nvPr/>
        </p:nvSpPr>
        <p:spPr>
          <a:xfrm>
            <a:off x="1143000" y="2057400"/>
            <a:ext cx="7086600" cy="707886"/>
          </a:xfrm>
          <a:prstGeom prst="rect">
            <a:avLst/>
          </a:prstGeom>
          <a:noFill/>
        </p:spPr>
        <p:txBody>
          <a:bodyPr wrap="square" rtlCol="0">
            <a:spAutoFit/>
          </a:bodyPr>
          <a:lstStyle/>
          <a:p>
            <a:pPr algn="ctr"/>
            <a:r>
              <a:rPr lang="en-IN" sz="2000" b="1" dirty="0">
                <a:latin typeface="Times New Roman" panose="02020603050405020304" pitchFamily="18" charset="0"/>
                <a:cs typeface="Times New Roman" panose="02020603050405020304" pitchFamily="18" charset="0"/>
              </a:rPr>
              <a:t>MAPPING AND NAVIGATION OF AUTONOMOUS ROBOT WITH </a:t>
            </a:r>
            <a:r>
              <a:rPr lang="en-IN" sz="2000" b="1" dirty="0" err="1" smtClean="0">
                <a:latin typeface="Times New Roman" panose="02020603050405020304" pitchFamily="18" charset="0"/>
                <a:cs typeface="Times New Roman" panose="02020603050405020304" pitchFamily="18" charset="0"/>
              </a:rPr>
              <a:t>LiDAR</a:t>
            </a:r>
            <a:r>
              <a:rPr lang="en-IN" sz="2000" b="1" dirty="0" smtClean="0">
                <a:latin typeface="Times New Roman" panose="02020603050405020304" pitchFamily="18" charset="0"/>
                <a:cs typeface="Times New Roman" panose="02020603050405020304" pitchFamily="18" charset="0"/>
              </a:rPr>
              <a:t> FOR INDOOR APPLICATIONS</a:t>
            </a:r>
            <a:endParaRPr lang="en-IN" sz="20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DE5507E9-7F06-60CE-025A-5B704C5912D6}"/>
              </a:ext>
            </a:extLst>
          </p:cNvPr>
          <p:cNvSpPr txBox="1"/>
          <p:nvPr/>
        </p:nvSpPr>
        <p:spPr>
          <a:xfrm>
            <a:off x="5715000" y="4267200"/>
            <a:ext cx="2895600" cy="1446550"/>
          </a:xfrm>
          <a:prstGeom prst="rect">
            <a:avLst/>
          </a:prstGeom>
          <a:noFill/>
        </p:spPr>
        <p:txBody>
          <a:bodyPr wrap="square" rtlCol="0">
            <a:spAutoFit/>
          </a:bodyPr>
          <a:lstStyle/>
          <a:p>
            <a:r>
              <a:rPr lang="en-IN" sz="1600" dirty="0" smtClean="0">
                <a:latin typeface="Times New Roman" panose="02020603050405020304" pitchFamily="18" charset="0"/>
                <a:cs typeface="Times New Roman" panose="02020603050405020304" pitchFamily="18" charset="0"/>
              </a:rPr>
              <a:t>Dr . </a:t>
            </a:r>
            <a:r>
              <a:rPr lang="en-IN" sz="1600" dirty="0" smtClean="0">
                <a:latin typeface="Times New Roman" panose="02020603050405020304" pitchFamily="18" charset="0"/>
                <a:cs typeface="Times New Roman" panose="02020603050405020304" pitchFamily="18" charset="0"/>
              </a:rPr>
              <a:t>N. </a:t>
            </a:r>
            <a:r>
              <a:rPr lang="en-IN" sz="1600" dirty="0" smtClean="0">
                <a:latin typeface="Times New Roman" panose="02020603050405020304" pitchFamily="18" charset="0"/>
                <a:cs typeface="Times New Roman" panose="02020603050405020304" pitchFamily="18" charset="0"/>
              </a:rPr>
              <a:t>Dinesh Kumar</a:t>
            </a:r>
          </a:p>
          <a:p>
            <a:pPr>
              <a:lnSpc>
                <a:spcPct val="150000"/>
              </a:lnSpc>
            </a:pPr>
            <a:r>
              <a:rPr lang="en-US" sz="1600" dirty="0" smtClean="0">
                <a:effectLst/>
                <a:latin typeface="Times New Roman" panose="02020603050405020304" pitchFamily="18" charset="0"/>
                <a:ea typeface="Times New Roman" panose="02020603050405020304" pitchFamily="18" charset="0"/>
              </a:rPr>
              <a:t>Mr. </a:t>
            </a:r>
            <a:r>
              <a:rPr lang="en-US" sz="1600" dirty="0" err="1" smtClean="0">
                <a:effectLst/>
                <a:latin typeface="Times New Roman" panose="02020603050405020304" pitchFamily="18" charset="0"/>
                <a:ea typeface="Times New Roman" panose="02020603050405020304" pitchFamily="18" charset="0"/>
              </a:rPr>
              <a:t>K.Yashwanth</a:t>
            </a:r>
            <a:r>
              <a:rPr lang="en-US" sz="1600" dirty="0" smtClean="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Raj </a:t>
            </a:r>
          </a:p>
          <a:p>
            <a:pPr>
              <a:lnSpc>
                <a:spcPct val="150000"/>
              </a:lnSpc>
            </a:pP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Mr. </a:t>
            </a:r>
            <a:r>
              <a:rPr lang="en-US" sz="1600" dirty="0" err="1" smtClean="0">
                <a:latin typeface="Times New Roman" panose="02020603050405020304" pitchFamily="18" charset="0"/>
                <a:ea typeface="Times New Roman" panose="02020603050405020304" pitchFamily="18" charset="0"/>
                <a:cs typeface="Times New Roman" panose="02020603050405020304" pitchFamily="18" charset="0"/>
              </a:rPr>
              <a:t>T.J.S.S.Phanindra</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1600" smtClean="0">
                <a:effectLst/>
                <a:latin typeface="Times New Roman" panose="02020603050405020304" pitchFamily="18" charset="0"/>
                <a:ea typeface="Times New Roman" panose="02020603050405020304" pitchFamily="18" charset="0"/>
                <a:cs typeface="Times New Roman" panose="02020603050405020304" pitchFamily="18" charset="0"/>
              </a:rPr>
              <a:t>Mr. T.Sheelanand</a:t>
            </a: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Vidhik</a:t>
            </a:r>
            <a:endParaRPr lang="en-IN" sz="16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A391D6C0-D948-1523-84CE-71E8E72CD212}"/>
              </a:ext>
            </a:extLst>
          </p:cNvPr>
          <p:cNvSpPr txBox="1"/>
          <p:nvPr/>
        </p:nvSpPr>
        <p:spPr>
          <a:xfrm>
            <a:off x="7239000" y="5943600"/>
            <a:ext cx="1371600" cy="369332"/>
          </a:xfrm>
          <a:prstGeom prst="rect">
            <a:avLst/>
          </a:prstGeom>
          <a:noFill/>
        </p:spPr>
        <p:txBody>
          <a:bodyPr wrap="square" rtlCol="0">
            <a:spAutoFit/>
          </a:bodyPr>
          <a:lstStyle/>
          <a:p>
            <a:pPr algn="r"/>
            <a:r>
              <a:rPr lang="en-IN" dirty="0"/>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838200" y="1219200"/>
            <a:ext cx="3276600" cy="338554"/>
          </a:xfrm>
          <a:prstGeom prst="rect">
            <a:avLst/>
          </a:prstGeom>
          <a:noFill/>
        </p:spPr>
        <p:txBody>
          <a:bodyPr wrap="square" rtlCol="0">
            <a:spAutoFit/>
          </a:bodyPr>
          <a:lstStyle/>
          <a:p>
            <a:r>
              <a:rPr lang="en-IN" sz="1600" b="1" dirty="0" smtClean="0">
                <a:latin typeface="Times New Roman" panose="02020603050405020304" pitchFamily="18" charset="0"/>
                <a:cs typeface="Times New Roman" panose="02020603050405020304" pitchFamily="18" charset="0"/>
              </a:rPr>
              <a:t>FLOW CHART</a:t>
            </a:r>
            <a:endParaRPr lang="en-IN" sz="1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grpSp>
        <p:nvGrpSpPr>
          <p:cNvPr id="2084" name="Group 36"/>
          <p:cNvGrpSpPr>
            <a:grpSpLocks/>
          </p:cNvGrpSpPr>
          <p:nvPr/>
        </p:nvGrpSpPr>
        <p:grpSpPr bwMode="auto">
          <a:xfrm>
            <a:off x="1439862" y="1629568"/>
            <a:ext cx="6865938" cy="3628231"/>
            <a:chOff x="2268" y="2566"/>
            <a:chExt cx="7498" cy="4571"/>
          </a:xfrm>
        </p:grpSpPr>
        <p:sp>
          <p:nvSpPr>
            <p:cNvPr id="2085" name="AutoShape 37"/>
            <p:cNvSpPr>
              <a:spLocks/>
            </p:cNvSpPr>
            <p:nvPr/>
          </p:nvSpPr>
          <p:spPr bwMode="auto">
            <a:xfrm>
              <a:off x="3360" y="5333"/>
              <a:ext cx="120" cy="810"/>
            </a:xfrm>
            <a:custGeom>
              <a:avLst/>
              <a:gdLst/>
              <a:ahLst/>
              <a:cxnLst>
                <a:cxn ang="0">
                  <a:pos x="55" y="624"/>
                </a:cxn>
                <a:cxn ang="0">
                  <a:pos x="0" y="624"/>
                </a:cxn>
                <a:cxn ang="0">
                  <a:pos x="60" y="744"/>
                </a:cxn>
                <a:cxn ang="0">
                  <a:pos x="110" y="644"/>
                </a:cxn>
                <a:cxn ang="0">
                  <a:pos x="55" y="644"/>
                </a:cxn>
                <a:cxn ang="0">
                  <a:pos x="55" y="624"/>
                </a:cxn>
                <a:cxn ang="0">
                  <a:pos x="65" y="0"/>
                </a:cxn>
                <a:cxn ang="0">
                  <a:pos x="55" y="0"/>
                </a:cxn>
                <a:cxn ang="0">
                  <a:pos x="55" y="644"/>
                </a:cxn>
                <a:cxn ang="0">
                  <a:pos x="65" y="644"/>
                </a:cxn>
                <a:cxn ang="0">
                  <a:pos x="65" y="0"/>
                </a:cxn>
                <a:cxn ang="0">
                  <a:pos x="120" y="624"/>
                </a:cxn>
                <a:cxn ang="0">
                  <a:pos x="65" y="624"/>
                </a:cxn>
                <a:cxn ang="0">
                  <a:pos x="65" y="644"/>
                </a:cxn>
                <a:cxn ang="0">
                  <a:pos x="110" y="644"/>
                </a:cxn>
                <a:cxn ang="0">
                  <a:pos x="120" y="624"/>
                </a:cxn>
              </a:cxnLst>
              <a:rect l="0" t="0" r="r" b="b"/>
              <a:pathLst>
                <a:path w="120" h="744">
                  <a:moveTo>
                    <a:pt x="55" y="624"/>
                  </a:moveTo>
                  <a:lnTo>
                    <a:pt x="0" y="624"/>
                  </a:lnTo>
                  <a:lnTo>
                    <a:pt x="60" y="744"/>
                  </a:lnTo>
                  <a:lnTo>
                    <a:pt x="110" y="644"/>
                  </a:lnTo>
                  <a:lnTo>
                    <a:pt x="55" y="644"/>
                  </a:lnTo>
                  <a:lnTo>
                    <a:pt x="55" y="624"/>
                  </a:lnTo>
                  <a:close/>
                  <a:moveTo>
                    <a:pt x="65" y="0"/>
                  </a:moveTo>
                  <a:lnTo>
                    <a:pt x="55" y="0"/>
                  </a:lnTo>
                  <a:lnTo>
                    <a:pt x="55" y="644"/>
                  </a:lnTo>
                  <a:lnTo>
                    <a:pt x="65" y="644"/>
                  </a:lnTo>
                  <a:lnTo>
                    <a:pt x="65" y="0"/>
                  </a:lnTo>
                  <a:close/>
                  <a:moveTo>
                    <a:pt x="120" y="624"/>
                  </a:moveTo>
                  <a:lnTo>
                    <a:pt x="65" y="624"/>
                  </a:lnTo>
                  <a:lnTo>
                    <a:pt x="65" y="644"/>
                  </a:lnTo>
                  <a:lnTo>
                    <a:pt x="110" y="644"/>
                  </a:lnTo>
                  <a:lnTo>
                    <a:pt x="120" y="6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6" name="AutoShape 38"/>
            <p:cNvSpPr>
              <a:spLocks/>
            </p:cNvSpPr>
            <p:nvPr/>
          </p:nvSpPr>
          <p:spPr bwMode="auto">
            <a:xfrm>
              <a:off x="4248" y="6521"/>
              <a:ext cx="1080" cy="120"/>
            </a:xfrm>
            <a:custGeom>
              <a:avLst/>
              <a:gdLst/>
              <a:ahLst/>
              <a:cxnLst>
                <a:cxn ang="0">
                  <a:pos x="960" y="0"/>
                </a:cxn>
                <a:cxn ang="0">
                  <a:pos x="960" y="120"/>
                </a:cxn>
                <a:cxn ang="0">
                  <a:pos x="1070" y="65"/>
                </a:cxn>
                <a:cxn ang="0">
                  <a:pos x="980" y="65"/>
                </a:cxn>
                <a:cxn ang="0">
                  <a:pos x="980" y="55"/>
                </a:cxn>
                <a:cxn ang="0">
                  <a:pos x="1070" y="55"/>
                </a:cxn>
                <a:cxn ang="0">
                  <a:pos x="960" y="0"/>
                </a:cxn>
                <a:cxn ang="0">
                  <a:pos x="960" y="55"/>
                </a:cxn>
                <a:cxn ang="0">
                  <a:pos x="0" y="55"/>
                </a:cxn>
                <a:cxn ang="0">
                  <a:pos x="0" y="65"/>
                </a:cxn>
                <a:cxn ang="0">
                  <a:pos x="960" y="65"/>
                </a:cxn>
                <a:cxn ang="0">
                  <a:pos x="960" y="55"/>
                </a:cxn>
                <a:cxn ang="0">
                  <a:pos x="1070" y="55"/>
                </a:cxn>
                <a:cxn ang="0">
                  <a:pos x="980" y="55"/>
                </a:cxn>
                <a:cxn ang="0">
                  <a:pos x="980" y="65"/>
                </a:cxn>
                <a:cxn ang="0">
                  <a:pos x="1070" y="65"/>
                </a:cxn>
                <a:cxn ang="0">
                  <a:pos x="1080" y="60"/>
                </a:cxn>
                <a:cxn ang="0">
                  <a:pos x="1070" y="55"/>
                </a:cxn>
              </a:cxnLst>
              <a:rect l="0" t="0" r="r" b="b"/>
              <a:pathLst>
                <a:path w="1080" h="120">
                  <a:moveTo>
                    <a:pt x="960" y="0"/>
                  </a:moveTo>
                  <a:lnTo>
                    <a:pt x="960" y="120"/>
                  </a:lnTo>
                  <a:lnTo>
                    <a:pt x="1070" y="65"/>
                  </a:lnTo>
                  <a:lnTo>
                    <a:pt x="980" y="65"/>
                  </a:lnTo>
                  <a:lnTo>
                    <a:pt x="980" y="55"/>
                  </a:lnTo>
                  <a:lnTo>
                    <a:pt x="1070" y="55"/>
                  </a:lnTo>
                  <a:lnTo>
                    <a:pt x="960" y="0"/>
                  </a:lnTo>
                  <a:close/>
                  <a:moveTo>
                    <a:pt x="960" y="55"/>
                  </a:moveTo>
                  <a:lnTo>
                    <a:pt x="0" y="55"/>
                  </a:lnTo>
                  <a:lnTo>
                    <a:pt x="0" y="65"/>
                  </a:lnTo>
                  <a:lnTo>
                    <a:pt x="960" y="65"/>
                  </a:lnTo>
                  <a:lnTo>
                    <a:pt x="960" y="55"/>
                  </a:lnTo>
                  <a:close/>
                  <a:moveTo>
                    <a:pt x="1070" y="55"/>
                  </a:moveTo>
                  <a:lnTo>
                    <a:pt x="980" y="55"/>
                  </a:lnTo>
                  <a:lnTo>
                    <a:pt x="980" y="65"/>
                  </a:lnTo>
                  <a:lnTo>
                    <a:pt x="1070" y="65"/>
                  </a:lnTo>
                  <a:lnTo>
                    <a:pt x="1080" y="60"/>
                  </a:lnTo>
                  <a:lnTo>
                    <a:pt x="1070" y="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87" name="Group 39"/>
            <p:cNvGrpSpPr>
              <a:grpSpLocks/>
            </p:cNvGrpSpPr>
            <p:nvPr/>
          </p:nvGrpSpPr>
          <p:grpSpPr bwMode="auto">
            <a:xfrm>
              <a:off x="2268" y="2566"/>
              <a:ext cx="7354" cy="2770"/>
              <a:chOff x="2268" y="3984"/>
              <a:chExt cx="7354" cy="2770"/>
            </a:xfrm>
          </p:grpSpPr>
          <p:sp>
            <p:nvSpPr>
              <p:cNvPr id="2088" name="AutoShape 40"/>
              <p:cNvSpPr>
                <a:spLocks/>
              </p:cNvSpPr>
              <p:nvPr/>
            </p:nvSpPr>
            <p:spPr bwMode="auto">
              <a:xfrm>
                <a:off x="8638" y="5147"/>
                <a:ext cx="120" cy="685"/>
              </a:xfrm>
              <a:custGeom>
                <a:avLst/>
                <a:gdLst/>
                <a:ahLst/>
                <a:cxnLst>
                  <a:cxn ang="0">
                    <a:pos x="55" y="564"/>
                  </a:cxn>
                  <a:cxn ang="0">
                    <a:pos x="0" y="565"/>
                  </a:cxn>
                  <a:cxn ang="0">
                    <a:pos x="62" y="684"/>
                  </a:cxn>
                  <a:cxn ang="0">
                    <a:pos x="110" y="584"/>
                  </a:cxn>
                  <a:cxn ang="0">
                    <a:pos x="55" y="584"/>
                  </a:cxn>
                  <a:cxn ang="0">
                    <a:pos x="55" y="564"/>
                  </a:cxn>
                  <a:cxn ang="0">
                    <a:pos x="65" y="564"/>
                  </a:cxn>
                  <a:cxn ang="0">
                    <a:pos x="55" y="564"/>
                  </a:cxn>
                  <a:cxn ang="0">
                    <a:pos x="55" y="584"/>
                  </a:cxn>
                  <a:cxn ang="0">
                    <a:pos x="65" y="584"/>
                  </a:cxn>
                  <a:cxn ang="0">
                    <a:pos x="65" y="564"/>
                  </a:cxn>
                  <a:cxn ang="0">
                    <a:pos x="120" y="563"/>
                  </a:cxn>
                  <a:cxn ang="0">
                    <a:pos x="65" y="564"/>
                  </a:cxn>
                  <a:cxn ang="0">
                    <a:pos x="65" y="584"/>
                  </a:cxn>
                  <a:cxn ang="0">
                    <a:pos x="110" y="584"/>
                  </a:cxn>
                  <a:cxn ang="0">
                    <a:pos x="120" y="563"/>
                  </a:cxn>
                  <a:cxn ang="0">
                    <a:pos x="55" y="0"/>
                  </a:cxn>
                  <a:cxn ang="0">
                    <a:pos x="45" y="0"/>
                  </a:cxn>
                  <a:cxn ang="0">
                    <a:pos x="55" y="564"/>
                  </a:cxn>
                  <a:cxn ang="0">
                    <a:pos x="65" y="564"/>
                  </a:cxn>
                  <a:cxn ang="0">
                    <a:pos x="55" y="0"/>
                  </a:cxn>
                </a:cxnLst>
                <a:rect l="0" t="0" r="r" b="b"/>
                <a:pathLst>
                  <a:path w="120" h="685">
                    <a:moveTo>
                      <a:pt x="55" y="564"/>
                    </a:moveTo>
                    <a:lnTo>
                      <a:pt x="0" y="565"/>
                    </a:lnTo>
                    <a:lnTo>
                      <a:pt x="62" y="684"/>
                    </a:lnTo>
                    <a:lnTo>
                      <a:pt x="110" y="584"/>
                    </a:lnTo>
                    <a:lnTo>
                      <a:pt x="55" y="584"/>
                    </a:lnTo>
                    <a:lnTo>
                      <a:pt x="55" y="564"/>
                    </a:lnTo>
                    <a:close/>
                    <a:moveTo>
                      <a:pt x="65" y="564"/>
                    </a:moveTo>
                    <a:lnTo>
                      <a:pt x="55" y="564"/>
                    </a:lnTo>
                    <a:lnTo>
                      <a:pt x="55" y="584"/>
                    </a:lnTo>
                    <a:lnTo>
                      <a:pt x="65" y="584"/>
                    </a:lnTo>
                    <a:lnTo>
                      <a:pt x="65" y="564"/>
                    </a:lnTo>
                    <a:close/>
                    <a:moveTo>
                      <a:pt x="120" y="563"/>
                    </a:moveTo>
                    <a:lnTo>
                      <a:pt x="65" y="564"/>
                    </a:lnTo>
                    <a:lnTo>
                      <a:pt x="65" y="584"/>
                    </a:lnTo>
                    <a:lnTo>
                      <a:pt x="110" y="584"/>
                    </a:lnTo>
                    <a:lnTo>
                      <a:pt x="120" y="563"/>
                    </a:lnTo>
                    <a:close/>
                    <a:moveTo>
                      <a:pt x="55" y="0"/>
                    </a:moveTo>
                    <a:lnTo>
                      <a:pt x="45" y="0"/>
                    </a:lnTo>
                    <a:lnTo>
                      <a:pt x="55" y="564"/>
                    </a:lnTo>
                    <a:lnTo>
                      <a:pt x="65" y="564"/>
                    </a:lnTo>
                    <a:lnTo>
                      <a:pt x="5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9" name="AutoShape 41"/>
              <p:cNvSpPr>
                <a:spLocks/>
              </p:cNvSpPr>
              <p:nvPr/>
            </p:nvSpPr>
            <p:spPr bwMode="auto">
              <a:xfrm>
                <a:off x="7032" y="6147"/>
                <a:ext cx="912" cy="120"/>
              </a:xfrm>
              <a:custGeom>
                <a:avLst/>
                <a:gdLst/>
                <a:ahLst/>
                <a:cxnLst>
                  <a:cxn ang="0">
                    <a:pos x="121" y="0"/>
                  </a:cxn>
                  <a:cxn ang="0">
                    <a:pos x="0" y="58"/>
                  </a:cxn>
                  <a:cxn ang="0">
                    <a:pos x="119" y="120"/>
                  </a:cxn>
                  <a:cxn ang="0">
                    <a:pos x="120" y="65"/>
                  </a:cxn>
                  <a:cxn ang="0">
                    <a:pos x="100" y="64"/>
                  </a:cxn>
                  <a:cxn ang="0">
                    <a:pos x="100" y="54"/>
                  </a:cxn>
                  <a:cxn ang="0">
                    <a:pos x="120" y="54"/>
                  </a:cxn>
                  <a:cxn ang="0">
                    <a:pos x="121" y="0"/>
                  </a:cxn>
                  <a:cxn ang="0">
                    <a:pos x="120" y="55"/>
                  </a:cxn>
                  <a:cxn ang="0">
                    <a:pos x="120" y="65"/>
                  </a:cxn>
                  <a:cxn ang="0">
                    <a:pos x="912" y="75"/>
                  </a:cxn>
                  <a:cxn ang="0">
                    <a:pos x="912" y="65"/>
                  </a:cxn>
                  <a:cxn ang="0">
                    <a:pos x="120" y="55"/>
                  </a:cxn>
                  <a:cxn ang="0">
                    <a:pos x="100" y="54"/>
                  </a:cxn>
                  <a:cxn ang="0">
                    <a:pos x="100" y="64"/>
                  </a:cxn>
                  <a:cxn ang="0">
                    <a:pos x="120" y="65"/>
                  </a:cxn>
                  <a:cxn ang="0">
                    <a:pos x="120" y="55"/>
                  </a:cxn>
                  <a:cxn ang="0">
                    <a:pos x="100" y="54"/>
                  </a:cxn>
                  <a:cxn ang="0">
                    <a:pos x="120" y="54"/>
                  </a:cxn>
                  <a:cxn ang="0">
                    <a:pos x="100" y="54"/>
                  </a:cxn>
                  <a:cxn ang="0">
                    <a:pos x="120" y="55"/>
                  </a:cxn>
                  <a:cxn ang="0">
                    <a:pos x="120" y="54"/>
                  </a:cxn>
                </a:cxnLst>
                <a:rect l="0" t="0" r="r" b="b"/>
                <a:pathLst>
                  <a:path w="912" h="120">
                    <a:moveTo>
                      <a:pt x="121" y="0"/>
                    </a:moveTo>
                    <a:lnTo>
                      <a:pt x="0" y="58"/>
                    </a:lnTo>
                    <a:lnTo>
                      <a:pt x="119" y="120"/>
                    </a:lnTo>
                    <a:lnTo>
                      <a:pt x="120" y="65"/>
                    </a:lnTo>
                    <a:lnTo>
                      <a:pt x="100" y="64"/>
                    </a:lnTo>
                    <a:lnTo>
                      <a:pt x="100" y="54"/>
                    </a:lnTo>
                    <a:lnTo>
                      <a:pt x="120" y="54"/>
                    </a:lnTo>
                    <a:lnTo>
                      <a:pt x="121" y="0"/>
                    </a:lnTo>
                    <a:close/>
                    <a:moveTo>
                      <a:pt x="120" y="55"/>
                    </a:moveTo>
                    <a:lnTo>
                      <a:pt x="120" y="65"/>
                    </a:lnTo>
                    <a:lnTo>
                      <a:pt x="912" y="75"/>
                    </a:lnTo>
                    <a:lnTo>
                      <a:pt x="912" y="65"/>
                    </a:lnTo>
                    <a:lnTo>
                      <a:pt x="120" y="55"/>
                    </a:lnTo>
                    <a:close/>
                    <a:moveTo>
                      <a:pt x="100" y="54"/>
                    </a:moveTo>
                    <a:lnTo>
                      <a:pt x="100" y="64"/>
                    </a:lnTo>
                    <a:lnTo>
                      <a:pt x="120" y="65"/>
                    </a:lnTo>
                    <a:lnTo>
                      <a:pt x="120" y="55"/>
                    </a:lnTo>
                    <a:lnTo>
                      <a:pt x="100" y="54"/>
                    </a:lnTo>
                    <a:close/>
                    <a:moveTo>
                      <a:pt x="120" y="54"/>
                    </a:moveTo>
                    <a:lnTo>
                      <a:pt x="100" y="54"/>
                    </a:lnTo>
                    <a:lnTo>
                      <a:pt x="120" y="55"/>
                    </a:lnTo>
                    <a:lnTo>
                      <a:pt x="120" y="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0" name="AutoShape 42"/>
              <p:cNvSpPr>
                <a:spLocks/>
              </p:cNvSpPr>
              <p:nvPr/>
            </p:nvSpPr>
            <p:spPr bwMode="auto">
              <a:xfrm>
                <a:off x="4392" y="6181"/>
                <a:ext cx="912" cy="120"/>
              </a:xfrm>
              <a:custGeom>
                <a:avLst/>
                <a:gdLst/>
                <a:ahLst/>
                <a:cxnLst>
                  <a:cxn ang="0">
                    <a:pos x="120" y="0"/>
                  </a:cxn>
                  <a:cxn ang="0">
                    <a:pos x="0" y="60"/>
                  </a:cxn>
                  <a:cxn ang="0">
                    <a:pos x="120" y="120"/>
                  </a:cxn>
                  <a:cxn ang="0">
                    <a:pos x="120" y="65"/>
                  </a:cxn>
                  <a:cxn ang="0">
                    <a:pos x="100" y="65"/>
                  </a:cxn>
                  <a:cxn ang="0">
                    <a:pos x="100" y="55"/>
                  </a:cxn>
                  <a:cxn ang="0">
                    <a:pos x="120" y="55"/>
                  </a:cxn>
                  <a:cxn ang="0">
                    <a:pos x="120" y="0"/>
                  </a:cxn>
                  <a:cxn ang="0">
                    <a:pos x="120" y="55"/>
                  </a:cxn>
                  <a:cxn ang="0">
                    <a:pos x="100" y="55"/>
                  </a:cxn>
                  <a:cxn ang="0">
                    <a:pos x="100" y="65"/>
                  </a:cxn>
                  <a:cxn ang="0">
                    <a:pos x="120" y="65"/>
                  </a:cxn>
                  <a:cxn ang="0">
                    <a:pos x="120" y="55"/>
                  </a:cxn>
                  <a:cxn ang="0">
                    <a:pos x="912" y="55"/>
                  </a:cxn>
                  <a:cxn ang="0">
                    <a:pos x="120" y="55"/>
                  </a:cxn>
                  <a:cxn ang="0">
                    <a:pos x="120" y="65"/>
                  </a:cxn>
                  <a:cxn ang="0">
                    <a:pos x="912" y="65"/>
                  </a:cxn>
                  <a:cxn ang="0">
                    <a:pos x="912" y="55"/>
                  </a:cxn>
                </a:cxnLst>
                <a:rect l="0" t="0" r="r" b="b"/>
                <a:pathLst>
                  <a:path w="912" h="120">
                    <a:moveTo>
                      <a:pt x="120" y="0"/>
                    </a:moveTo>
                    <a:lnTo>
                      <a:pt x="0" y="60"/>
                    </a:lnTo>
                    <a:lnTo>
                      <a:pt x="120" y="120"/>
                    </a:lnTo>
                    <a:lnTo>
                      <a:pt x="120" y="65"/>
                    </a:lnTo>
                    <a:lnTo>
                      <a:pt x="100" y="65"/>
                    </a:lnTo>
                    <a:lnTo>
                      <a:pt x="100" y="55"/>
                    </a:lnTo>
                    <a:lnTo>
                      <a:pt x="120" y="55"/>
                    </a:lnTo>
                    <a:lnTo>
                      <a:pt x="120" y="0"/>
                    </a:lnTo>
                    <a:close/>
                    <a:moveTo>
                      <a:pt x="120" y="55"/>
                    </a:moveTo>
                    <a:lnTo>
                      <a:pt x="100" y="55"/>
                    </a:lnTo>
                    <a:lnTo>
                      <a:pt x="100" y="65"/>
                    </a:lnTo>
                    <a:lnTo>
                      <a:pt x="120" y="65"/>
                    </a:lnTo>
                    <a:lnTo>
                      <a:pt x="120" y="55"/>
                    </a:lnTo>
                    <a:close/>
                    <a:moveTo>
                      <a:pt x="912" y="55"/>
                    </a:moveTo>
                    <a:lnTo>
                      <a:pt x="120" y="55"/>
                    </a:lnTo>
                    <a:lnTo>
                      <a:pt x="120" y="65"/>
                    </a:lnTo>
                    <a:lnTo>
                      <a:pt x="912" y="65"/>
                    </a:lnTo>
                    <a:lnTo>
                      <a:pt x="912" y="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91" name="Group 43"/>
              <p:cNvGrpSpPr>
                <a:grpSpLocks/>
              </p:cNvGrpSpPr>
              <p:nvPr/>
            </p:nvGrpSpPr>
            <p:grpSpPr bwMode="auto">
              <a:xfrm>
                <a:off x="2268" y="3984"/>
                <a:ext cx="7354" cy="1595"/>
                <a:chOff x="2258" y="4267"/>
                <a:chExt cx="7354" cy="1595"/>
              </a:xfrm>
            </p:grpSpPr>
            <p:sp>
              <p:nvSpPr>
                <p:cNvPr id="2092" name="AutoShape 44"/>
                <p:cNvSpPr>
                  <a:spLocks/>
                </p:cNvSpPr>
                <p:nvPr/>
              </p:nvSpPr>
              <p:spPr bwMode="auto">
                <a:xfrm>
                  <a:off x="6900" y="4889"/>
                  <a:ext cx="900" cy="120"/>
                </a:xfrm>
                <a:custGeom>
                  <a:avLst/>
                  <a:gdLst/>
                  <a:ahLst/>
                  <a:cxnLst>
                    <a:cxn ang="0">
                      <a:pos x="780" y="0"/>
                    </a:cxn>
                    <a:cxn ang="0">
                      <a:pos x="780" y="120"/>
                    </a:cxn>
                    <a:cxn ang="0">
                      <a:pos x="890" y="65"/>
                    </a:cxn>
                    <a:cxn ang="0">
                      <a:pos x="800" y="65"/>
                    </a:cxn>
                    <a:cxn ang="0">
                      <a:pos x="800" y="55"/>
                    </a:cxn>
                    <a:cxn ang="0">
                      <a:pos x="890" y="55"/>
                    </a:cxn>
                    <a:cxn ang="0">
                      <a:pos x="780" y="0"/>
                    </a:cxn>
                    <a:cxn ang="0">
                      <a:pos x="780" y="55"/>
                    </a:cxn>
                    <a:cxn ang="0">
                      <a:pos x="0" y="55"/>
                    </a:cxn>
                    <a:cxn ang="0">
                      <a:pos x="0" y="65"/>
                    </a:cxn>
                    <a:cxn ang="0">
                      <a:pos x="780" y="65"/>
                    </a:cxn>
                    <a:cxn ang="0">
                      <a:pos x="780" y="55"/>
                    </a:cxn>
                    <a:cxn ang="0">
                      <a:pos x="890" y="55"/>
                    </a:cxn>
                    <a:cxn ang="0">
                      <a:pos x="800" y="55"/>
                    </a:cxn>
                    <a:cxn ang="0">
                      <a:pos x="800" y="65"/>
                    </a:cxn>
                    <a:cxn ang="0">
                      <a:pos x="890" y="65"/>
                    </a:cxn>
                    <a:cxn ang="0">
                      <a:pos x="900" y="60"/>
                    </a:cxn>
                    <a:cxn ang="0">
                      <a:pos x="890" y="55"/>
                    </a:cxn>
                  </a:cxnLst>
                  <a:rect l="0" t="0" r="r" b="b"/>
                  <a:pathLst>
                    <a:path w="900" h="120">
                      <a:moveTo>
                        <a:pt x="780" y="0"/>
                      </a:moveTo>
                      <a:lnTo>
                        <a:pt x="780" y="120"/>
                      </a:lnTo>
                      <a:lnTo>
                        <a:pt x="890" y="65"/>
                      </a:lnTo>
                      <a:lnTo>
                        <a:pt x="800" y="65"/>
                      </a:lnTo>
                      <a:lnTo>
                        <a:pt x="800" y="55"/>
                      </a:lnTo>
                      <a:lnTo>
                        <a:pt x="890" y="55"/>
                      </a:lnTo>
                      <a:lnTo>
                        <a:pt x="780" y="0"/>
                      </a:lnTo>
                      <a:close/>
                      <a:moveTo>
                        <a:pt x="780" y="55"/>
                      </a:moveTo>
                      <a:lnTo>
                        <a:pt x="0" y="55"/>
                      </a:lnTo>
                      <a:lnTo>
                        <a:pt x="0" y="65"/>
                      </a:lnTo>
                      <a:lnTo>
                        <a:pt x="780" y="65"/>
                      </a:lnTo>
                      <a:lnTo>
                        <a:pt x="780" y="55"/>
                      </a:lnTo>
                      <a:close/>
                      <a:moveTo>
                        <a:pt x="890" y="55"/>
                      </a:moveTo>
                      <a:lnTo>
                        <a:pt x="800" y="55"/>
                      </a:lnTo>
                      <a:lnTo>
                        <a:pt x="800" y="65"/>
                      </a:lnTo>
                      <a:lnTo>
                        <a:pt x="890" y="65"/>
                      </a:lnTo>
                      <a:lnTo>
                        <a:pt x="900" y="60"/>
                      </a:lnTo>
                      <a:lnTo>
                        <a:pt x="890" y="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3" name="Text Box 45"/>
                <p:cNvSpPr txBox="1">
                  <a:spLocks noChangeArrowheads="1"/>
                </p:cNvSpPr>
                <p:nvPr/>
              </p:nvSpPr>
              <p:spPr bwMode="auto">
                <a:xfrm>
                  <a:off x="7848" y="4469"/>
                  <a:ext cx="1764" cy="960"/>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168275" marR="446088" lvl="1" indent="-47625" algn="ctr" defTabSz="914400" rtl="0" eaLnBrk="1" fontAlgn="base" latinLnBrk="0" hangingPunct="1">
                    <a:lnSpc>
                      <a:spcPct val="100000"/>
                    </a:lnSpc>
                    <a:spcBef>
                      <a:spcPts val="8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168275" marR="446088" lvl="1" indent="-47625" algn="ctr" defTabSz="914400" rtl="0" eaLnBrk="1" fontAlgn="base" latinLnBrk="0" hangingPunct="1">
                    <a:lnSpc>
                      <a:spcPct val="100000"/>
                    </a:lnSpc>
                    <a:spcBef>
                      <a:spcPts val="8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pitchFamily="34" charset="0"/>
                    </a:rPr>
                    <a:t>Read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LiDAR</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data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094" name="Group 46"/>
                <p:cNvGrpSpPr>
                  <a:grpSpLocks/>
                </p:cNvGrpSpPr>
                <p:nvPr/>
              </p:nvGrpSpPr>
              <p:grpSpPr bwMode="auto">
                <a:xfrm>
                  <a:off x="2258" y="4267"/>
                  <a:ext cx="2921" cy="1595"/>
                  <a:chOff x="2258" y="181"/>
                  <a:chExt cx="2921" cy="1595"/>
                </a:xfrm>
              </p:grpSpPr>
              <p:sp>
                <p:nvSpPr>
                  <p:cNvPr id="2095" name="Freeform 47"/>
                  <p:cNvSpPr>
                    <a:spLocks/>
                  </p:cNvSpPr>
                  <p:nvPr/>
                </p:nvSpPr>
                <p:spPr bwMode="auto">
                  <a:xfrm>
                    <a:off x="2268" y="191"/>
                    <a:ext cx="2076" cy="1404"/>
                  </a:xfrm>
                  <a:custGeom>
                    <a:avLst/>
                    <a:gdLst/>
                    <a:ahLst/>
                    <a:cxnLst>
                      <a:cxn ang="0">
                        <a:pos x="4" y="641"/>
                      </a:cxn>
                      <a:cxn ang="0">
                        <a:pos x="33" y="525"/>
                      </a:cxn>
                      <a:cxn ang="0">
                        <a:pos x="90" y="415"/>
                      </a:cxn>
                      <a:cxn ang="0">
                        <a:pos x="171" y="315"/>
                      </a:cxn>
                      <a:cxn ang="0">
                        <a:pos x="275" y="226"/>
                      </a:cxn>
                      <a:cxn ang="0">
                        <a:pos x="398" y="149"/>
                      </a:cxn>
                      <a:cxn ang="0">
                        <a:pos x="539" y="86"/>
                      </a:cxn>
                      <a:cxn ang="0">
                        <a:pos x="694" y="39"/>
                      </a:cxn>
                      <a:cxn ang="0">
                        <a:pos x="861" y="10"/>
                      </a:cxn>
                      <a:cxn ang="0">
                        <a:pos x="1038" y="0"/>
                      </a:cxn>
                      <a:cxn ang="0">
                        <a:pos x="1215" y="10"/>
                      </a:cxn>
                      <a:cxn ang="0">
                        <a:pos x="1382" y="39"/>
                      </a:cxn>
                      <a:cxn ang="0">
                        <a:pos x="1537" y="86"/>
                      </a:cxn>
                      <a:cxn ang="0">
                        <a:pos x="1678" y="149"/>
                      </a:cxn>
                      <a:cxn ang="0">
                        <a:pos x="1801" y="226"/>
                      </a:cxn>
                      <a:cxn ang="0">
                        <a:pos x="1905" y="315"/>
                      </a:cxn>
                      <a:cxn ang="0">
                        <a:pos x="1986" y="415"/>
                      </a:cxn>
                      <a:cxn ang="0">
                        <a:pos x="2043" y="525"/>
                      </a:cxn>
                      <a:cxn ang="0">
                        <a:pos x="2072" y="641"/>
                      </a:cxn>
                      <a:cxn ang="0">
                        <a:pos x="2072" y="763"/>
                      </a:cxn>
                      <a:cxn ang="0">
                        <a:pos x="2043" y="879"/>
                      </a:cxn>
                      <a:cxn ang="0">
                        <a:pos x="1986" y="988"/>
                      </a:cxn>
                      <a:cxn ang="0">
                        <a:pos x="1905" y="1088"/>
                      </a:cxn>
                      <a:cxn ang="0">
                        <a:pos x="1801" y="1178"/>
                      </a:cxn>
                      <a:cxn ang="0">
                        <a:pos x="1678" y="1255"/>
                      </a:cxn>
                      <a:cxn ang="0">
                        <a:pos x="1537" y="1317"/>
                      </a:cxn>
                      <a:cxn ang="0">
                        <a:pos x="1382" y="1364"/>
                      </a:cxn>
                      <a:cxn ang="0">
                        <a:pos x="1215" y="1394"/>
                      </a:cxn>
                      <a:cxn ang="0">
                        <a:pos x="1038" y="1404"/>
                      </a:cxn>
                      <a:cxn ang="0">
                        <a:pos x="861" y="1394"/>
                      </a:cxn>
                      <a:cxn ang="0">
                        <a:pos x="694" y="1364"/>
                      </a:cxn>
                      <a:cxn ang="0">
                        <a:pos x="539" y="1317"/>
                      </a:cxn>
                      <a:cxn ang="0">
                        <a:pos x="398" y="1255"/>
                      </a:cxn>
                      <a:cxn ang="0">
                        <a:pos x="275" y="1178"/>
                      </a:cxn>
                      <a:cxn ang="0">
                        <a:pos x="171" y="1088"/>
                      </a:cxn>
                      <a:cxn ang="0">
                        <a:pos x="90" y="988"/>
                      </a:cxn>
                      <a:cxn ang="0">
                        <a:pos x="33" y="879"/>
                      </a:cxn>
                      <a:cxn ang="0">
                        <a:pos x="4" y="763"/>
                      </a:cxn>
                    </a:cxnLst>
                    <a:rect l="0" t="0" r="r" b="b"/>
                    <a:pathLst>
                      <a:path w="2076" h="1404">
                        <a:moveTo>
                          <a:pt x="0" y="702"/>
                        </a:moveTo>
                        <a:lnTo>
                          <a:pt x="4" y="641"/>
                        </a:lnTo>
                        <a:lnTo>
                          <a:pt x="15" y="582"/>
                        </a:lnTo>
                        <a:lnTo>
                          <a:pt x="33" y="525"/>
                        </a:lnTo>
                        <a:lnTo>
                          <a:pt x="58" y="469"/>
                        </a:lnTo>
                        <a:lnTo>
                          <a:pt x="90" y="415"/>
                        </a:lnTo>
                        <a:lnTo>
                          <a:pt x="128" y="364"/>
                        </a:lnTo>
                        <a:lnTo>
                          <a:pt x="171" y="315"/>
                        </a:lnTo>
                        <a:lnTo>
                          <a:pt x="221" y="269"/>
                        </a:lnTo>
                        <a:lnTo>
                          <a:pt x="275" y="226"/>
                        </a:lnTo>
                        <a:lnTo>
                          <a:pt x="334" y="186"/>
                        </a:lnTo>
                        <a:lnTo>
                          <a:pt x="398" y="149"/>
                        </a:lnTo>
                        <a:lnTo>
                          <a:pt x="466" y="116"/>
                        </a:lnTo>
                        <a:lnTo>
                          <a:pt x="539" y="86"/>
                        </a:lnTo>
                        <a:lnTo>
                          <a:pt x="614" y="61"/>
                        </a:lnTo>
                        <a:lnTo>
                          <a:pt x="694" y="39"/>
                        </a:lnTo>
                        <a:lnTo>
                          <a:pt x="776" y="23"/>
                        </a:lnTo>
                        <a:lnTo>
                          <a:pt x="861" y="10"/>
                        </a:lnTo>
                        <a:lnTo>
                          <a:pt x="948" y="3"/>
                        </a:lnTo>
                        <a:lnTo>
                          <a:pt x="1038" y="0"/>
                        </a:lnTo>
                        <a:lnTo>
                          <a:pt x="1128" y="3"/>
                        </a:lnTo>
                        <a:lnTo>
                          <a:pt x="1215" y="10"/>
                        </a:lnTo>
                        <a:lnTo>
                          <a:pt x="1300" y="23"/>
                        </a:lnTo>
                        <a:lnTo>
                          <a:pt x="1382" y="39"/>
                        </a:lnTo>
                        <a:lnTo>
                          <a:pt x="1462" y="61"/>
                        </a:lnTo>
                        <a:lnTo>
                          <a:pt x="1537" y="86"/>
                        </a:lnTo>
                        <a:lnTo>
                          <a:pt x="1610" y="116"/>
                        </a:lnTo>
                        <a:lnTo>
                          <a:pt x="1678" y="149"/>
                        </a:lnTo>
                        <a:lnTo>
                          <a:pt x="1742" y="186"/>
                        </a:lnTo>
                        <a:lnTo>
                          <a:pt x="1801" y="226"/>
                        </a:lnTo>
                        <a:lnTo>
                          <a:pt x="1855" y="269"/>
                        </a:lnTo>
                        <a:lnTo>
                          <a:pt x="1905" y="315"/>
                        </a:lnTo>
                        <a:lnTo>
                          <a:pt x="1948" y="364"/>
                        </a:lnTo>
                        <a:lnTo>
                          <a:pt x="1986" y="415"/>
                        </a:lnTo>
                        <a:lnTo>
                          <a:pt x="2018" y="469"/>
                        </a:lnTo>
                        <a:lnTo>
                          <a:pt x="2043" y="525"/>
                        </a:lnTo>
                        <a:lnTo>
                          <a:pt x="2061" y="582"/>
                        </a:lnTo>
                        <a:lnTo>
                          <a:pt x="2072" y="641"/>
                        </a:lnTo>
                        <a:lnTo>
                          <a:pt x="2076" y="702"/>
                        </a:lnTo>
                        <a:lnTo>
                          <a:pt x="2072" y="763"/>
                        </a:lnTo>
                        <a:lnTo>
                          <a:pt x="2061" y="822"/>
                        </a:lnTo>
                        <a:lnTo>
                          <a:pt x="2043" y="879"/>
                        </a:lnTo>
                        <a:lnTo>
                          <a:pt x="2018" y="935"/>
                        </a:lnTo>
                        <a:lnTo>
                          <a:pt x="1986" y="988"/>
                        </a:lnTo>
                        <a:lnTo>
                          <a:pt x="1948" y="1040"/>
                        </a:lnTo>
                        <a:lnTo>
                          <a:pt x="1905" y="1088"/>
                        </a:lnTo>
                        <a:lnTo>
                          <a:pt x="1855" y="1135"/>
                        </a:lnTo>
                        <a:lnTo>
                          <a:pt x="1801" y="1178"/>
                        </a:lnTo>
                        <a:lnTo>
                          <a:pt x="1742" y="1218"/>
                        </a:lnTo>
                        <a:lnTo>
                          <a:pt x="1678" y="1255"/>
                        </a:lnTo>
                        <a:lnTo>
                          <a:pt x="1610" y="1288"/>
                        </a:lnTo>
                        <a:lnTo>
                          <a:pt x="1537" y="1317"/>
                        </a:lnTo>
                        <a:lnTo>
                          <a:pt x="1462" y="1343"/>
                        </a:lnTo>
                        <a:lnTo>
                          <a:pt x="1382" y="1364"/>
                        </a:lnTo>
                        <a:lnTo>
                          <a:pt x="1300" y="1381"/>
                        </a:lnTo>
                        <a:lnTo>
                          <a:pt x="1215" y="1394"/>
                        </a:lnTo>
                        <a:lnTo>
                          <a:pt x="1128" y="1401"/>
                        </a:lnTo>
                        <a:lnTo>
                          <a:pt x="1038" y="1404"/>
                        </a:lnTo>
                        <a:lnTo>
                          <a:pt x="948" y="1401"/>
                        </a:lnTo>
                        <a:lnTo>
                          <a:pt x="861" y="1394"/>
                        </a:lnTo>
                        <a:lnTo>
                          <a:pt x="776" y="1381"/>
                        </a:lnTo>
                        <a:lnTo>
                          <a:pt x="694" y="1364"/>
                        </a:lnTo>
                        <a:lnTo>
                          <a:pt x="614" y="1343"/>
                        </a:lnTo>
                        <a:lnTo>
                          <a:pt x="539" y="1317"/>
                        </a:lnTo>
                        <a:lnTo>
                          <a:pt x="466" y="1288"/>
                        </a:lnTo>
                        <a:lnTo>
                          <a:pt x="398" y="1255"/>
                        </a:lnTo>
                        <a:lnTo>
                          <a:pt x="334" y="1218"/>
                        </a:lnTo>
                        <a:lnTo>
                          <a:pt x="275" y="1178"/>
                        </a:lnTo>
                        <a:lnTo>
                          <a:pt x="221" y="1135"/>
                        </a:lnTo>
                        <a:lnTo>
                          <a:pt x="171" y="1088"/>
                        </a:lnTo>
                        <a:lnTo>
                          <a:pt x="128" y="1040"/>
                        </a:lnTo>
                        <a:lnTo>
                          <a:pt x="90" y="988"/>
                        </a:lnTo>
                        <a:lnTo>
                          <a:pt x="58" y="935"/>
                        </a:lnTo>
                        <a:lnTo>
                          <a:pt x="33" y="879"/>
                        </a:lnTo>
                        <a:lnTo>
                          <a:pt x="15" y="822"/>
                        </a:lnTo>
                        <a:lnTo>
                          <a:pt x="4" y="763"/>
                        </a:lnTo>
                        <a:lnTo>
                          <a:pt x="0" y="702"/>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6" name="AutoShape 48"/>
                  <p:cNvSpPr>
                    <a:spLocks/>
                  </p:cNvSpPr>
                  <p:nvPr/>
                </p:nvSpPr>
                <p:spPr bwMode="auto">
                  <a:xfrm>
                    <a:off x="4332" y="793"/>
                    <a:ext cx="792" cy="120"/>
                  </a:xfrm>
                  <a:custGeom>
                    <a:avLst/>
                    <a:gdLst/>
                    <a:ahLst/>
                    <a:cxnLst>
                      <a:cxn ang="0">
                        <a:pos x="785" y="55"/>
                      </a:cxn>
                      <a:cxn ang="0">
                        <a:pos x="692" y="55"/>
                      </a:cxn>
                      <a:cxn ang="0">
                        <a:pos x="692" y="65"/>
                      </a:cxn>
                      <a:cxn ang="0">
                        <a:pos x="672" y="65"/>
                      </a:cxn>
                      <a:cxn ang="0">
                        <a:pos x="673" y="120"/>
                      </a:cxn>
                      <a:cxn ang="0">
                        <a:pos x="792" y="58"/>
                      </a:cxn>
                      <a:cxn ang="0">
                        <a:pos x="785" y="55"/>
                      </a:cxn>
                      <a:cxn ang="0">
                        <a:pos x="672" y="55"/>
                      </a:cxn>
                      <a:cxn ang="0">
                        <a:pos x="0" y="65"/>
                      </a:cxn>
                      <a:cxn ang="0">
                        <a:pos x="0" y="75"/>
                      </a:cxn>
                      <a:cxn ang="0">
                        <a:pos x="672" y="65"/>
                      </a:cxn>
                      <a:cxn ang="0">
                        <a:pos x="672" y="55"/>
                      </a:cxn>
                      <a:cxn ang="0">
                        <a:pos x="692" y="55"/>
                      </a:cxn>
                      <a:cxn ang="0">
                        <a:pos x="672" y="55"/>
                      </a:cxn>
                      <a:cxn ang="0">
                        <a:pos x="672" y="65"/>
                      </a:cxn>
                      <a:cxn ang="0">
                        <a:pos x="692" y="65"/>
                      </a:cxn>
                      <a:cxn ang="0">
                        <a:pos x="692" y="55"/>
                      </a:cxn>
                      <a:cxn ang="0">
                        <a:pos x="671" y="0"/>
                      </a:cxn>
                      <a:cxn ang="0">
                        <a:pos x="672" y="55"/>
                      </a:cxn>
                      <a:cxn ang="0">
                        <a:pos x="692" y="55"/>
                      </a:cxn>
                      <a:cxn ang="0">
                        <a:pos x="785" y="55"/>
                      </a:cxn>
                      <a:cxn ang="0">
                        <a:pos x="671" y="0"/>
                      </a:cxn>
                    </a:cxnLst>
                    <a:rect l="0" t="0" r="r" b="b"/>
                    <a:pathLst>
                      <a:path w="792" h="120">
                        <a:moveTo>
                          <a:pt x="785" y="55"/>
                        </a:moveTo>
                        <a:lnTo>
                          <a:pt x="692" y="55"/>
                        </a:lnTo>
                        <a:lnTo>
                          <a:pt x="692" y="65"/>
                        </a:lnTo>
                        <a:lnTo>
                          <a:pt x="672" y="65"/>
                        </a:lnTo>
                        <a:lnTo>
                          <a:pt x="673" y="120"/>
                        </a:lnTo>
                        <a:lnTo>
                          <a:pt x="792" y="58"/>
                        </a:lnTo>
                        <a:lnTo>
                          <a:pt x="785" y="55"/>
                        </a:lnTo>
                        <a:close/>
                        <a:moveTo>
                          <a:pt x="672" y="55"/>
                        </a:moveTo>
                        <a:lnTo>
                          <a:pt x="0" y="65"/>
                        </a:lnTo>
                        <a:lnTo>
                          <a:pt x="0" y="75"/>
                        </a:lnTo>
                        <a:lnTo>
                          <a:pt x="672" y="65"/>
                        </a:lnTo>
                        <a:lnTo>
                          <a:pt x="672" y="55"/>
                        </a:lnTo>
                        <a:close/>
                        <a:moveTo>
                          <a:pt x="692" y="55"/>
                        </a:moveTo>
                        <a:lnTo>
                          <a:pt x="672" y="55"/>
                        </a:lnTo>
                        <a:lnTo>
                          <a:pt x="672" y="65"/>
                        </a:lnTo>
                        <a:lnTo>
                          <a:pt x="692" y="65"/>
                        </a:lnTo>
                        <a:lnTo>
                          <a:pt x="692" y="55"/>
                        </a:lnTo>
                        <a:close/>
                        <a:moveTo>
                          <a:pt x="671" y="0"/>
                        </a:moveTo>
                        <a:lnTo>
                          <a:pt x="672" y="55"/>
                        </a:lnTo>
                        <a:lnTo>
                          <a:pt x="692" y="55"/>
                        </a:lnTo>
                        <a:lnTo>
                          <a:pt x="785" y="55"/>
                        </a:lnTo>
                        <a:lnTo>
                          <a:pt x="67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7" name="Text Box 49"/>
                  <p:cNvSpPr txBox="1">
                    <a:spLocks noChangeArrowheads="1"/>
                  </p:cNvSpPr>
                  <p:nvPr/>
                </p:nvSpPr>
                <p:spPr bwMode="auto">
                  <a:xfrm>
                    <a:off x="2258" y="181"/>
                    <a:ext cx="2921" cy="15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60325" marR="2216150" lvl="1" algn="ctr" defTabSz="914400" rtl="0" eaLnBrk="1" fontAlgn="base" latinLnBrk="0" hangingPunct="1">
                      <a:lnSpc>
                        <a:spcPct val="100000"/>
                      </a:lnSpc>
                      <a:spcBef>
                        <a:spcPct val="0"/>
                      </a:spcBef>
                      <a:spcAft>
                        <a:spcPts val="1000"/>
                      </a:spcAft>
                      <a:buClrTx/>
                      <a:buSzTx/>
                      <a:buFontTx/>
                      <a:buNone/>
                      <a:tabLst/>
                    </a:pPr>
                    <a:endParaRPr lang="en-US" sz="1200" dirty="0" smtClean="0">
                      <a:latin typeface="Calibri" pitchFamily="34" charset="0"/>
                      <a:cs typeface="Arial" pitchFamily="34" charset="0"/>
                    </a:endParaRPr>
                  </a:p>
                  <a:p>
                    <a:pPr marL="60325" marR="2216150" lvl="1"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dirty="0" smtClean="0">
                        <a:ln>
                          <a:noFill/>
                        </a:ln>
                        <a:solidFill>
                          <a:schemeClr val="tx1"/>
                        </a:solidFill>
                        <a:effectLst/>
                        <a:latin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Calibri" pitchFamily="34" charset="0"/>
                        <a:cs typeface="Arial" pitchFamily="34" charset="0"/>
                      </a:rPr>
                      <a:t>Start   the               </a:t>
                    </a:r>
                    <a:r>
                      <a:rPr kumimoji="0" lang="en-US" sz="1200" b="0" i="0" u="none" strike="noStrike" cap="none" normalizeH="0" dirty="0" smtClean="0">
                        <a:ln>
                          <a:noFill/>
                        </a:ln>
                        <a:solidFill>
                          <a:schemeClr val="tx1"/>
                        </a:solidFill>
                        <a:effectLst/>
                        <a:latin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Calibri" pitchFamily="34" charset="0"/>
                        <a:cs typeface="Arial" pitchFamily="34" charset="0"/>
                      </a:rPr>
                      <a:t>Robot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98" name="Text Box 50"/>
                <p:cNvSpPr txBox="1">
                  <a:spLocks noChangeArrowheads="1"/>
                </p:cNvSpPr>
                <p:nvPr/>
              </p:nvSpPr>
              <p:spPr bwMode="auto">
                <a:xfrm>
                  <a:off x="5179" y="4481"/>
                  <a:ext cx="1716" cy="960"/>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457200" marR="506413" lvl="1" indent="0" algn="l" defTabSz="914400" rtl="0" eaLnBrk="1" fontAlgn="base" latinLnBrk="0" hangingPunct="1">
                    <a:lnSpc>
                      <a:spcPct val="100000"/>
                    </a:lnSpc>
                    <a:spcBef>
                      <a:spcPts val="105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457200" marR="506413" lvl="1" indent="0" algn="ctr" defTabSz="914400" rtl="0" eaLnBrk="1" fontAlgn="base" latinLnBrk="0" hangingPunct="1">
                    <a:lnSpc>
                      <a:spcPct val="100000"/>
                    </a:lnSpc>
                    <a:spcBef>
                      <a:spcPts val="105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pitchFamily="34" charset="0"/>
                    </a:rPr>
                    <a:t>Deploy the Robot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99" name="Text Box 51"/>
              <p:cNvSpPr txBox="1">
                <a:spLocks noChangeArrowheads="1"/>
              </p:cNvSpPr>
              <p:nvPr/>
            </p:nvSpPr>
            <p:spPr bwMode="auto">
              <a:xfrm>
                <a:off x="2484" y="5890"/>
                <a:ext cx="1860" cy="864"/>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457200" marR="398463" lvl="1" indent="0" algn="l" defTabSz="914400" rtl="0" eaLnBrk="1" fontAlgn="base" latinLnBrk="0" hangingPunct="1">
                  <a:lnSpc>
                    <a:spcPct val="100000"/>
                  </a:lnSpc>
                  <a:spcBef>
                    <a:spcPts val="688"/>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pitchFamily="34" charset="0"/>
                  </a:rPr>
                  <a:t>Receive and Store the data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0" name="Text Box 52"/>
              <p:cNvSpPr txBox="1">
                <a:spLocks noChangeArrowheads="1"/>
              </p:cNvSpPr>
              <p:nvPr/>
            </p:nvSpPr>
            <p:spPr bwMode="auto">
              <a:xfrm>
                <a:off x="5292" y="5842"/>
                <a:ext cx="1728" cy="888"/>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457200" marR="725488" lvl="1" indent="0" algn="l" defTabSz="914400" rtl="0" eaLnBrk="1" fontAlgn="base" latinLnBrk="0" hangingPunct="1">
                  <a:lnSpc>
                    <a:spcPct val="100000"/>
                  </a:lnSpc>
                  <a:spcBef>
                    <a:spcPts val="813"/>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pitchFamily="34" charset="0"/>
                  </a:rPr>
                  <a:t>Run the code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1" name="Text Box 53"/>
              <p:cNvSpPr txBox="1">
                <a:spLocks noChangeArrowheads="1"/>
              </p:cNvSpPr>
              <p:nvPr/>
            </p:nvSpPr>
            <p:spPr bwMode="auto">
              <a:xfrm>
                <a:off x="7932" y="5830"/>
                <a:ext cx="1572" cy="876"/>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60325" marR="569913" lvl="1" algn="ctr" defTabSz="1371600" rtl="0" eaLnBrk="1" fontAlgn="base" latinLnBrk="0" hangingPunct="1">
                  <a:lnSpc>
                    <a:spcPct val="100000"/>
                  </a:lnSpc>
                  <a:spcBef>
                    <a:spcPts val="813"/>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pitchFamily="34" charset="0"/>
                  </a:rPr>
                  <a:t>Send the data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102" name="Text Box 54"/>
            <p:cNvSpPr txBox="1">
              <a:spLocks noChangeArrowheads="1"/>
            </p:cNvSpPr>
            <p:nvPr/>
          </p:nvSpPr>
          <p:spPr bwMode="auto">
            <a:xfrm>
              <a:off x="2520" y="6131"/>
              <a:ext cx="1716" cy="912"/>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120650" marR="685800" lvl="1" algn="l" defTabSz="914400" rtl="0" eaLnBrk="1" fontAlgn="base" latinLnBrk="0" hangingPunct="1">
                <a:lnSpc>
                  <a:spcPct val="100000"/>
                </a:lnSpc>
                <a:spcBef>
                  <a:spcPts val="75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120650" marR="685800" lvl="1" algn="ctr" rtl="0" eaLnBrk="1" fontAlgn="base" latinLnBrk="0" hangingPunct="1">
                <a:lnSpc>
                  <a:spcPct val="100000"/>
                </a:lnSpc>
                <a:spcBef>
                  <a:spcPts val="75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pitchFamily="34" charset="0"/>
                </a:rPr>
                <a:t>Open the webpage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103" name="Group 55"/>
            <p:cNvGrpSpPr>
              <a:grpSpLocks/>
            </p:cNvGrpSpPr>
            <p:nvPr/>
          </p:nvGrpSpPr>
          <p:grpSpPr bwMode="auto">
            <a:xfrm>
              <a:off x="5306" y="6037"/>
              <a:ext cx="4460" cy="1100"/>
              <a:chOff x="5306" y="187"/>
              <a:chExt cx="4460" cy="1100"/>
            </a:xfrm>
          </p:grpSpPr>
          <p:sp>
            <p:nvSpPr>
              <p:cNvPr id="2104" name="AutoShape 56"/>
              <p:cNvSpPr>
                <a:spLocks/>
              </p:cNvSpPr>
              <p:nvPr/>
            </p:nvSpPr>
            <p:spPr bwMode="auto">
              <a:xfrm>
                <a:off x="7416" y="677"/>
                <a:ext cx="696" cy="120"/>
              </a:xfrm>
              <a:custGeom>
                <a:avLst/>
                <a:gdLst/>
                <a:ahLst/>
                <a:cxnLst>
                  <a:cxn ang="0">
                    <a:pos x="576" y="0"/>
                  </a:cxn>
                  <a:cxn ang="0">
                    <a:pos x="576" y="120"/>
                  </a:cxn>
                  <a:cxn ang="0">
                    <a:pos x="686" y="65"/>
                  </a:cxn>
                  <a:cxn ang="0">
                    <a:pos x="596" y="65"/>
                  </a:cxn>
                  <a:cxn ang="0">
                    <a:pos x="596" y="55"/>
                  </a:cxn>
                  <a:cxn ang="0">
                    <a:pos x="686" y="55"/>
                  </a:cxn>
                  <a:cxn ang="0">
                    <a:pos x="576" y="0"/>
                  </a:cxn>
                  <a:cxn ang="0">
                    <a:pos x="576" y="55"/>
                  </a:cxn>
                  <a:cxn ang="0">
                    <a:pos x="0" y="55"/>
                  </a:cxn>
                  <a:cxn ang="0">
                    <a:pos x="0" y="65"/>
                  </a:cxn>
                  <a:cxn ang="0">
                    <a:pos x="576" y="65"/>
                  </a:cxn>
                  <a:cxn ang="0">
                    <a:pos x="576" y="55"/>
                  </a:cxn>
                  <a:cxn ang="0">
                    <a:pos x="686" y="55"/>
                  </a:cxn>
                  <a:cxn ang="0">
                    <a:pos x="596" y="55"/>
                  </a:cxn>
                  <a:cxn ang="0">
                    <a:pos x="596" y="65"/>
                  </a:cxn>
                  <a:cxn ang="0">
                    <a:pos x="686" y="65"/>
                  </a:cxn>
                  <a:cxn ang="0">
                    <a:pos x="696" y="60"/>
                  </a:cxn>
                  <a:cxn ang="0">
                    <a:pos x="686" y="55"/>
                  </a:cxn>
                </a:cxnLst>
                <a:rect l="0" t="0" r="r" b="b"/>
                <a:pathLst>
                  <a:path w="696" h="120">
                    <a:moveTo>
                      <a:pt x="576" y="0"/>
                    </a:moveTo>
                    <a:lnTo>
                      <a:pt x="576" y="120"/>
                    </a:lnTo>
                    <a:lnTo>
                      <a:pt x="686" y="65"/>
                    </a:lnTo>
                    <a:lnTo>
                      <a:pt x="596" y="65"/>
                    </a:lnTo>
                    <a:lnTo>
                      <a:pt x="596" y="55"/>
                    </a:lnTo>
                    <a:lnTo>
                      <a:pt x="686" y="55"/>
                    </a:lnTo>
                    <a:lnTo>
                      <a:pt x="576" y="0"/>
                    </a:lnTo>
                    <a:close/>
                    <a:moveTo>
                      <a:pt x="576" y="55"/>
                    </a:moveTo>
                    <a:lnTo>
                      <a:pt x="0" y="55"/>
                    </a:lnTo>
                    <a:lnTo>
                      <a:pt x="0" y="65"/>
                    </a:lnTo>
                    <a:lnTo>
                      <a:pt x="576" y="65"/>
                    </a:lnTo>
                    <a:lnTo>
                      <a:pt x="576" y="55"/>
                    </a:lnTo>
                    <a:close/>
                    <a:moveTo>
                      <a:pt x="686" y="55"/>
                    </a:moveTo>
                    <a:lnTo>
                      <a:pt x="596" y="55"/>
                    </a:lnTo>
                    <a:lnTo>
                      <a:pt x="596" y="65"/>
                    </a:lnTo>
                    <a:lnTo>
                      <a:pt x="686" y="65"/>
                    </a:lnTo>
                    <a:lnTo>
                      <a:pt x="696" y="60"/>
                    </a:lnTo>
                    <a:lnTo>
                      <a:pt x="686" y="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5" name="Freeform 57"/>
              <p:cNvSpPr>
                <a:spLocks/>
              </p:cNvSpPr>
              <p:nvPr/>
            </p:nvSpPr>
            <p:spPr bwMode="auto">
              <a:xfrm>
                <a:off x="8172" y="197"/>
                <a:ext cx="1584" cy="1080"/>
              </a:xfrm>
              <a:custGeom>
                <a:avLst/>
                <a:gdLst/>
                <a:ahLst/>
                <a:cxnLst>
                  <a:cxn ang="0">
                    <a:pos x="0" y="540"/>
                  </a:cxn>
                  <a:cxn ang="0">
                    <a:pos x="18" y="424"/>
                  </a:cxn>
                  <a:cxn ang="0">
                    <a:pos x="70" y="317"/>
                  </a:cxn>
                  <a:cxn ang="0">
                    <a:pos x="108" y="268"/>
                  </a:cxn>
                  <a:cxn ang="0">
                    <a:pos x="153" y="221"/>
                  </a:cxn>
                  <a:cxn ang="0">
                    <a:pos x="204" y="178"/>
                  </a:cxn>
                  <a:cxn ang="0">
                    <a:pos x="261" y="139"/>
                  </a:cxn>
                  <a:cxn ang="0">
                    <a:pos x="324" y="104"/>
                  </a:cxn>
                  <a:cxn ang="0">
                    <a:pos x="392" y="74"/>
                  </a:cxn>
                  <a:cxn ang="0">
                    <a:pos x="465" y="48"/>
                  </a:cxn>
                  <a:cxn ang="0">
                    <a:pos x="542" y="28"/>
                  </a:cxn>
                  <a:cxn ang="0">
                    <a:pos x="622" y="12"/>
                  </a:cxn>
                  <a:cxn ang="0">
                    <a:pos x="706" y="3"/>
                  </a:cxn>
                  <a:cxn ang="0">
                    <a:pos x="792" y="0"/>
                  </a:cxn>
                  <a:cxn ang="0">
                    <a:pos x="878" y="3"/>
                  </a:cxn>
                  <a:cxn ang="0">
                    <a:pos x="962" y="12"/>
                  </a:cxn>
                  <a:cxn ang="0">
                    <a:pos x="1042" y="28"/>
                  </a:cxn>
                  <a:cxn ang="0">
                    <a:pos x="1119" y="48"/>
                  </a:cxn>
                  <a:cxn ang="0">
                    <a:pos x="1192" y="74"/>
                  </a:cxn>
                  <a:cxn ang="0">
                    <a:pos x="1260" y="104"/>
                  </a:cxn>
                  <a:cxn ang="0">
                    <a:pos x="1323" y="139"/>
                  </a:cxn>
                  <a:cxn ang="0">
                    <a:pos x="1380" y="178"/>
                  </a:cxn>
                  <a:cxn ang="0">
                    <a:pos x="1431" y="221"/>
                  </a:cxn>
                  <a:cxn ang="0">
                    <a:pos x="1476" y="268"/>
                  </a:cxn>
                  <a:cxn ang="0">
                    <a:pos x="1514" y="317"/>
                  </a:cxn>
                  <a:cxn ang="0">
                    <a:pos x="1544" y="369"/>
                  </a:cxn>
                  <a:cxn ang="0">
                    <a:pos x="1579" y="481"/>
                  </a:cxn>
                  <a:cxn ang="0">
                    <a:pos x="1584" y="540"/>
                  </a:cxn>
                  <a:cxn ang="0">
                    <a:pos x="1579" y="599"/>
                  </a:cxn>
                  <a:cxn ang="0">
                    <a:pos x="1544" y="711"/>
                  </a:cxn>
                  <a:cxn ang="0">
                    <a:pos x="1514" y="763"/>
                  </a:cxn>
                  <a:cxn ang="0">
                    <a:pos x="1476" y="813"/>
                  </a:cxn>
                  <a:cxn ang="0">
                    <a:pos x="1431" y="859"/>
                  </a:cxn>
                  <a:cxn ang="0">
                    <a:pos x="1380" y="902"/>
                  </a:cxn>
                  <a:cxn ang="0">
                    <a:pos x="1323" y="941"/>
                  </a:cxn>
                  <a:cxn ang="0">
                    <a:pos x="1260" y="976"/>
                  </a:cxn>
                  <a:cxn ang="0">
                    <a:pos x="1192" y="1006"/>
                  </a:cxn>
                  <a:cxn ang="0">
                    <a:pos x="1119" y="1032"/>
                  </a:cxn>
                  <a:cxn ang="0">
                    <a:pos x="1042" y="1053"/>
                  </a:cxn>
                  <a:cxn ang="0">
                    <a:pos x="962" y="1068"/>
                  </a:cxn>
                  <a:cxn ang="0">
                    <a:pos x="878" y="1077"/>
                  </a:cxn>
                  <a:cxn ang="0">
                    <a:pos x="792" y="1080"/>
                  </a:cxn>
                  <a:cxn ang="0">
                    <a:pos x="706" y="1077"/>
                  </a:cxn>
                  <a:cxn ang="0">
                    <a:pos x="622" y="1068"/>
                  </a:cxn>
                  <a:cxn ang="0">
                    <a:pos x="542" y="1053"/>
                  </a:cxn>
                  <a:cxn ang="0">
                    <a:pos x="465" y="1032"/>
                  </a:cxn>
                  <a:cxn ang="0">
                    <a:pos x="392" y="1006"/>
                  </a:cxn>
                  <a:cxn ang="0">
                    <a:pos x="324" y="976"/>
                  </a:cxn>
                  <a:cxn ang="0">
                    <a:pos x="261" y="941"/>
                  </a:cxn>
                  <a:cxn ang="0">
                    <a:pos x="204" y="902"/>
                  </a:cxn>
                  <a:cxn ang="0">
                    <a:pos x="153" y="859"/>
                  </a:cxn>
                  <a:cxn ang="0">
                    <a:pos x="108" y="813"/>
                  </a:cxn>
                  <a:cxn ang="0">
                    <a:pos x="70" y="763"/>
                  </a:cxn>
                  <a:cxn ang="0">
                    <a:pos x="40" y="711"/>
                  </a:cxn>
                  <a:cxn ang="0">
                    <a:pos x="5" y="599"/>
                  </a:cxn>
                  <a:cxn ang="0">
                    <a:pos x="0" y="540"/>
                  </a:cxn>
                </a:cxnLst>
                <a:rect l="0" t="0" r="r" b="b"/>
                <a:pathLst>
                  <a:path w="1584" h="1080">
                    <a:moveTo>
                      <a:pt x="0" y="540"/>
                    </a:moveTo>
                    <a:lnTo>
                      <a:pt x="18" y="424"/>
                    </a:lnTo>
                    <a:lnTo>
                      <a:pt x="70" y="317"/>
                    </a:lnTo>
                    <a:lnTo>
                      <a:pt x="108" y="268"/>
                    </a:lnTo>
                    <a:lnTo>
                      <a:pt x="153" y="221"/>
                    </a:lnTo>
                    <a:lnTo>
                      <a:pt x="204" y="178"/>
                    </a:lnTo>
                    <a:lnTo>
                      <a:pt x="261" y="139"/>
                    </a:lnTo>
                    <a:lnTo>
                      <a:pt x="324" y="104"/>
                    </a:lnTo>
                    <a:lnTo>
                      <a:pt x="392" y="74"/>
                    </a:lnTo>
                    <a:lnTo>
                      <a:pt x="465" y="48"/>
                    </a:lnTo>
                    <a:lnTo>
                      <a:pt x="542" y="28"/>
                    </a:lnTo>
                    <a:lnTo>
                      <a:pt x="622" y="12"/>
                    </a:lnTo>
                    <a:lnTo>
                      <a:pt x="706" y="3"/>
                    </a:lnTo>
                    <a:lnTo>
                      <a:pt x="792" y="0"/>
                    </a:lnTo>
                    <a:lnTo>
                      <a:pt x="878" y="3"/>
                    </a:lnTo>
                    <a:lnTo>
                      <a:pt x="962" y="12"/>
                    </a:lnTo>
                    <a:lnTo>
                      <a:pt x="1042" y="28"/>
                    </a:lnTo>
                    <a:lnTo>
                      <a:pt x="1119" y="48"/>
                    </a:lnTo>
                    <a:lnTo>
                      <a:pt x="1192" y="74"/>
                    </a:lnTo>
                    <a:lnTo>
                      <a:pt x="1260" y="104"/>
                    </a:lnTo>
                    <a:lnTo>
                      <a:pt x="1323" y="139"/>
                    </a:lnTo>
                    <a:lnTo>
                      <a:pt x="1380" y="178"/>
                    </a:lnTo>
                    <a:lnTo>
                      <a:pt x="1431" y="221"/>
                    </a:lnTo>
                    <a:lnTo>
                      <a:pt x="1476" y="268"/>
                    </a:lnTo>
                    <a:lnTo>
                      <a:pt x="1514" y="317"/>
                    </a:lnTo>
                    <a:lnTo>
                      <a:pt x="1544" y="369"/>
                    </a:lnTo>
                    <a:lnTo>
                      <a:pt x="1579" y="481"/>
                    </a:lnTo>
                    <a:lnTo>
                      <a:pt x="1584" y="540"/>
                    </a:lnTo>
                    <a:lnTo>
                      <a:pt x="1579" y="599"/>
                    </a:lnTo>
                    <a:lnTo>
                      <a:pt x="1544" y="711"/>
                    </a:lnTo>
                    <a:lnTo>
                      <a:pt x="1514" y="763"/>
                    </a:lnTo>
                    <a:lnTo>
                      <a:pt x="1476" y="813"/>
                    </a:lnTo>
                    <a:lnTo>
                      <a:pt x="1431" y="859"/>
                    </a:lnTo>
                    <a:lnTo>
                      <a:pt x="1380" y="902"/>
                    </a:lnTo>
                    <a:lnTo>
                      <a:pt x="1323" y="941"/>
                    </a:lnTo>
                    <a:lnTo>
                      <a:pt x="1260" y="976"/>
                    </a:lnTo>
                    <a:lnTo>
                      <a:pt x="1192" y="1006"/>
                    </a:lnTo>
                    <a:lnTo>
                      <a:pt x="1119" y="1032"/>
                    </a:lnTo>
                    <a:lnTo>
                      <a:pt x="1042" y="1053"/>
                    </a:lnTo>
                    <a:lnTo>
                      <a:pt x="962" y="1068"/>
                    </a:lnTo>
                    <a:lnTo>
                      <a:pt x="878" y="1077"/>
                    </a:lnTo>
                    <a:lnTo>
                      <a:pt x="792" y="1080"/>
                    </a:lnTo>
                    <a:lnTo>
                      <a:pt x="706" y="1077"/>
                    </a:lnTo>
                    <a:lnTo>
                      <a:pt x="622" y="1068"/>
                    </a:lnTo>
                    <a:lnTo>
                      <a:pt x="542" y="1053"/>
                    </a:lnTo>
                    <a:lnTo>
                      <a:pt x="465" y="1032"/>
                    </a:lnTo>
                    <a:lnTo>
                      <a:pt x="392" y="1006"/>
                    </a:lnTo>
                    <a:lnTo>
                      <a:pt x="324" y="976"/>
                    </a:lnTo>
                    <a:lnTo>
                      <a:pt x="261" y="941"/>
                    </a:lnTo>
                    <a:lnTo>
                      <a:pt x="204" y="902"/>
                    </a:lnTo>
                    <a:lnTo>
                      <a:pt x="153" y="859"/>
                    </a:lnTo>
                    <a:lnTo>
                      <a:pt x="108" y="813"/>
                    </a:lnTo>
                    <a:lnTo>
                      <a:pt x="70" y="763"/>
                    </a:lnTo>
                    <a:lnTo>
                      <a:pt x="40" y="711"/>
                    </a:lnTo>
                    <a:lnTo>
                      <a:pt x="5" y="599"/>
                    </a:lnTo>
                    <a:lnTo>
                      <a:pt x="0" y="540"/>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6" name="Text Box 58"/>
              <p:cNvSpPr txBox="1">
                <a:spLocks noChangeArrowheads="1"/>
              </p:cNvSpPr>
              <p:nvPr/>
            </p:nvSpPr>
            <p:spPr bwMode="auto">
              <a:xfrm>
                <a:off x="7416" y="187"/>
                <a:ext cx="2350" cy="1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25"/>
                  </a:spcBef>
                  <a:spcAft>
                    <a:spcPts val="1000"/>
                  </a:spcAft>
                  <a:buClrTx/>
                  <a:buSzTx/>
                  <a:buFontTx/>
                  <a:buNone/>
                  <a:tabLst/>
                </a:pPr>
                <a:endParaRPr kumimoji="0" lang="en-US" sz="1500" b="1" i="0" u="none" strike="noStrike" cap="none" normalizeH="0" baseline="0" dirty="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                       End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7" name="Text Box 59"/>
              <p:cNvSpPr txBox="1">
                <a:spLocks noChangeArrowheads="1"/>
              </p:cNvSpPr>
              <p:nvPr/>
            </p:nvSpPr>
            <p:spPr bwMode="auto">
              <a:xfrm>
                <a:off x="5316" y="293"/>
                <a:ext cx="2064" cy="900"/>
              </a:xfrm>
              <a:prstGeom prst="rect">
                <a:avLst/>
              </a:prstGeom>
              <a:noFill/>
              <a:ln w="12700">
                <a:solidFill>
                  <a:srgbClr val="000000"/>
                </a:solidFill>
                <a:miter lim="800000"/>
                <a:headEnd/>
                <a:tailEnd/>
              </a:ln>
            </p:spPr>
            <p:txBody>
              <a:bodyPr vert="horz" wrap="square" lIns="0" tIns="0" rIns="0" bIns="0" numCol="1" anchor="t" anchorCtr="0" compatLnSpc="1">
                <a:prstTxWarp prst="textNoShape">
                  <a:avLst/>
                </a:prstTxWarp>
              </a:bodyPr>
              <a:lstStyle/>
              <a:p>
                <a:pPr marL="457200" marR="709613" lvl="1" indent="0" algn="l" defTabSz="914400" rtl="0" eaLnBrk="1" fontAlgn="base" latinLnBrk="0" hangingPunct="1">
                  <a:lnSpc>
                    <a:spcPct val="100000"/>
                  </a:lnSpc>
                  <a:spcBef>
                    <a:spcPts val="688"/>
                  </a:spcBef>
                  <a:spcAft>
                    <a:spcPts val="100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Arial" pitchFamily="34" charset="0"/>
                  </a:rPr>
                  <a:t>Display the plot and data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Tree>
    <p:extLst>
      <p:ext uri="{BB962C8B-B14F-4D97-AF65-F5344CB8AC3E}">
        <p14:creationId xmlns="" xmlns:p14="http://schemas.microsoft.com/office/powerpoint/2010/main" val="185575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1066800" y="1219200"/>
            <a:ext cx="3276600" cy="338554"/>
          </a:xfrm>
          <a:prstGeom prst="rect">
            <a:avLst/>
          </a:prstGeom>
          <a:noFill/>
        </p:spPr>
        <p:txBody>
          <a:bodyPr wrap="square" rtlCol="0">
            <a:spAutoFit/>
          </a:bodyPr>
          <a:lstStyle/>
          <a:p>
            <a:r>
              <a:rPr lang="en-IN" sz="1600" b="1" dirty="0" smtClean="0">
                <a:latin typeface="Times New Roman" panose="02020603050405020304" pitchFamily="18" charset="0"/>
                <a:cs typeface="Times New Roman" panose="02020603050405020304" pitchFamily="18" charset="0"/>
              </a:rPr>
              <a:t>Sample Code</a:t>
            </a:r>
            <a:endParaRPr lang="en-IN" sz="1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sp>
        <p:nvSpPr>
          <p:cNvPr id="13" name="TextBox 12">
            <a:extLst>
              <a:ext uri="{FF2B5EF4-FFF2-40B4-BE49-F238E27FC236}">
                <a16:creationId xmlns="" xmlns:a16="http://schemas.microsoft.com/office/drawing/2014/main" id="{1BE373EC-AA7A-CF54-C892-5D9A2C34E1E5}"/>
              </a:ext>
            </a:extLst>
          </p:cNvPr>
          <p:cNvSpPr txBox="1"/>
          <p:nvPr/>
        </p:nvSpPr>
        <p:spPr>
          <a:xfrm>
            <a:off x="762000" y="1600200"/>
            <a:ext cx="7620000" cy="4401205"/>
          </a:xfrm>
          <a:prstGeom prst="rect">
            <a:avLst/>
          </a:prstGeom>
          <a:noFill/>
        </p:spPr>
        <p:txBody>
          <a:bodyPr wrap="square" rtlCol="0">
            <a:spAutoFit/>
          </a:bodyPr>
          <a:lstStyle/>
          <a:p>
            <a:r>
              <a:rPr lang="en-US" sz="1400" dirty="0" smtClean="0"/>
              <a:t>from flask import Flask, </a:t>
            </a:r>
            <a:r>
              <a:rPr lang="en-US" sz="1400" dirty="0" err="1" smtClean="0"/>
              <a:t>render_template</a:t>
            </a:r>
            <a:r>
              <a:rPr lang="en-US" sz="1400" dirty="0" smtClean="0"/>
              <a:t>, request, Response, redirect, flash import cv2</a:t>
            </a:r>
          </a:p>
          <a:p>
            <a:r>
              <a:rPr lang="en-US" sz="1400" dirty="0" smtClean="0"/>
              <a:t>import serial import base64</a:t>
            </a:r>
          </a:p>
          <a:p>
            <a:r>
              <a:rPr lang="en-US" sz="1400" dirty="0" smtClean="0"/>
              <a:t>from time import sleep import pandas as pd</a:t>
            </a:r>
          </a:p>
          <a:p>
            <a:r>
              <a:rPr lang="en-US" sz="1400" dirty="0" smtClean="0"/>
              <a:t>from </a:t>
            </a:r>
            <a:r>
              <a:rPr lang="en-US" sz="1400" dirty="0" err="1" smtClean="0"/>
              <a:t>datetime</a:t>
            </a:r>
            <a:r>
              <a:rPr lang="en-US" sz="1400" dirty="0" smtClean="0"/>
              <a:t> import </a:t>
            </a:r>
            <a:r>
              <a:rPr lang="en-US" sz="1400" dirty="0" err="1" smtClean="0"/>
              <a:t>datetime</a:t>
            </a:r>
            <a:r>
              <a:rPr lang="en-US" sz="1400" dirty="0" smtClean="0"/>
              <a:t> as </a:t>
            </a:r>
            <a:r>
              <a:rPr lang="en-US" sz="1400" dirty="0" err="1" smtClean="0"/>
              <a:t>dt</a:t>
            </a:r>
            <a:endParaRPr lang="en-US" sz="1400" dirty="0" smtClean="0"/>
          </a:p>
          <a:p>
            <a:r>
              <a:rPr lang="en-US" sz="1400" dirty="0" smtClean="0"/>
              <a:t>import </a:t>
            </a:r>
            <a:r>
              <a:rPr lang="en-US" sz="1400" dirty="0" err="1" smtClean="0"/>
              <a:t>numpy</a:t>
            </a:r>
            <a:r>
              <a:rPr lang="en-US" sz="1400" dirty="0" smtClean="0"/>
              <a:t> as </a:t>
            </a:r>
            <a:r>
              <a:rPr lang="en-US" sz="1400" dirty="0" err="1" smtClean="0"/>
              <a:t>np</a:t>
            </a:r>
            <a:endParaRPr lang="en-US" sz="1400" dirty="0" smtClean="0"/>
          </a:p>
          <a:p>
            <a:r>
              <a:rPr lang="en-US" sz="1400" dirty="0" smtClean="0"/>
              <a:t> </a:t>
            </a:r>
          </a:p>
          <a:p>
            <a:r>
              <a:rPr lang="en-US" sz="1400" dirty="0" smtClean="0"/>
              <a:t> </a:t>
            </a:r>
            <a:r>
              <a:rPr lang="en-US" sz="1400" dirty="0" smtClean="0"/>
              <a:t>tm </a:t>
            </a:r>
            <a:r>
              <a:rPr lang="en-US" sz="1400" dirty="0" smtClean="0"/>
              <a:t>= </a:t>
            </a:r>
            <a:r>
              <a:rPr lang="en-US" sz="1400" dirty="0" err="1" smtClean="0"/>
              <a:t>dt.now</a:t>
            </a:r>
            <a:r>
              <a:rPr lang="en-US" sz="1400" dirty="0" smtClean="0"/>
              <a:t>().timestamp()</a:t>
            </a:r>
          </a:p>
          <a:p>
            <a:endParaRPr lang="en-US" sz="1400" dirty="0" smtClean="0"/>
          </a:p>
          <a:p>
            <a:r>
              <a:rPr lang="en-US" sz="1400" dirty="0" smtClean="0"/>
              <a:t>def _map(x, </a:t>
            </a:r>
            <a:r>
              <a:rPr lang="en-US" sz="1400" dirty="0" err="1" smtClean="0"/>
              <a:t>in_min</a:t>
            </a:r>
            <a:r>
              <a:rPr lang="en-US" sz="1400" dirty="0" smtClean="0"/>
              <a:t>, </a:t>
            </a:r>
            <a:r>
              <a:rPr lang="en-US" sz="1400" dirty="0" err="1" smtClean="0"/>
              <a:t>in_max</a:t>
            </a:r>
            <a:r>
              <a:rPr lang="en-US" sz="1400" dirty="0" smtClean="0"/>
              <a:t>, </a:t>
            </a:r>
            <a:r>
              <a:rPr lang="en-US" sz="1400" dirty="0" err="1" smtClean="0"/>
              <a:t>out_min</a:t>
            </a:r>
            <a:r>
              <a:rPr lang="en-US" sz="1400" dirty="0" smtClean="0"/>
              <a:t>, </a:t>
            </a:r>
            <a:r>
              <a:rPr lang="en-US" sz="1400" dirty="0" err="1" smtClean="0"/>
              <a:t>out_max</a:t>
            </a:r>
            <a:r>
              <a:rPr lang="en-US" sz="1400" dirty="0" smtClean="0"/>
              <a:t>): //mapping data points onto figure return </a:t>
            </a:r>
            <a:r>
              <a:rPr lang="en-US" sz="1400" dirty="0" err="1" smtClean="0"/>
              <a:t>int</a:t>
            </a:r>
            <a:r>
              <a:rPr lang="en-US" sz="1400" dirty="0" smtClean="0"/>
              <a:t>((x - </a:t>
            </a:r>
            <a:r>
              <a:rPr lang="en-US" sz="1400" dirty="0" err="1" smtClean="0"/>
              <a:t>in_min</a:t>
            </a:r>
            <a:r>
              <a:rPr lang="en-US" sz="1400" dirty="0" smtClean="0"/>
              <a:t>) * (</a:t>
            </a:r>
            <a:r>
              <a:rPr lang="en-US" sz="1400" dirty="0" err="1" smtClean="0"/>
              <a:t>out_max</a:t>
            </a:r>
            <a:r>
              <a:rPr lang="en-US" sz="1400" dirty="0" smtClean="0"/>
              <a:t> - </a:t>
            </a:r>
            <a:r>
              <a:rPr lang="en-US" sz="1400" dirty="0" err="1" smtClean="0"/>
              <a:t>out_min</a:t>
            </a:r>
            <a:r>
              <a:rPr lang="en-US" sz="1400" dirty="0" smtClean="0"/>
              <a:t>) / (</a:t>
            </a:r>
            <a:r>
              <a:rPr lang="en-US" sz="1400" dirty="0" err="1" smtClean="0"/>
              <a:t>in_max</a:t>
            </a:r>
            <a:r>
              <a:rPr lang="en-US" sz="1400" dirty="0" smtClean="0"/>
              <a:t> - </a:t>
            </a:r>
            <a:r>
              <a:rPr lang="en-US" sz="1400" dirty="0" err="1" smtClean="0"/>
              <a:t>in_min</a:t>
            </a:r>
            <a:r>
              <a:rPr lang="en-US" sz="1400" dirty="0" smtClean="0"/>
              <a:t>) + </a:t>
            </a:r>
            <a:r>
              <a:rPr lang="en-US" sz="1400" dirty="0" err="1" smtClean="0"/>
              <a:t>out_min</a:t>
            </a:r>
            <a:r>
              <a:rPr lang="en-US" sz="1400" dirty="0" smtClean="0"/>
              <a:t>)</a:t>
            </a:r>
          </a:p>
          <a:p>
            <a:endParaRPr lang="en-IN" sz="1400" dirty="0" smtClean="0">
              <a:latin typeface="Times New Roman" panose="02020603050405020304" pitchFamily="18" charset="0"/>
              <a:cs typeface="Times New Roman" panose="02020603050405020304" pitchFamily="18" charset="0"/>
            </a:endParaRPr>
          </a:p>
          <a:p>
            <a:r>
              <a:rPr lang="en-US" sz="1400" dirty="0" smtClean="0"/>
              <a:t>app = Flask(</a:t>
            </a:r>
            <a:r>
              <a:rPr lang="en-US" sz="1400" u="sng" dirty="0" smtClean="0"/>
              <a:t> </a:t>
            </a:r>
            <a:r>
              <a:rPr lang="en-US" sz="1400" dirty="0" smtClean="0"/>
              <a:t>name</a:t>
            </a:r>
            <a:r>
              <a:rPr lang="en-US" sz="1400" u="sng" dirty="0" smtClean="0"/>
              <a:t>    </a:t>
            </a:r>
            <a:r>
              <a:rPr lang="en-US" sz="1400" dirty="0" smtClean="0"/>
              <a:t>)</a:t>
            </a:r>
          </a:p>
          <a:p>
            <a:endParaRPr lang="en-US" sz="1400" dirty="0" smtClean="0"/>
          </a:p>
          <a:p>
            <a:r>
              <a:rPr lang="en-US" sz="1400" dirty="0" smtClean="0"/>
              <a:t>@</a:t>
            </a:r>
            <a:r>
              <a:rPr lang="en-US" sz="1400" dirty="0" err="1" smtClean="0"/>
              <a:t>app.template_filter</a:t>
            </a:r>
            <a:r>
              <a:rPr lang="en-US" sz="1400" dirty="0" smtClean="0"/>
              <a:t>('b64encode')</a:t>
            </a:r>
          </a:p>
          <a:p>
            <a:r>
              <a:rPr lang="en-US" sz="1400" dirty="0" smtClean="0"/>
              <a:t>def b64encode_filter(s): //converting everything to the base64 standard return base64.b64encode(s).decode('utf-8')</a:t>
            </a:r>
          </a:p>
          <a:p>
            <a:r>
              <a:rPr lang="en-US" sz="1400" dirty="0" smtClean="0"/>
              <a:t> </a:t>
            </a:r>
          </a:p>
          <a:p>
            <a:r>
              <a:rPr lang="en-US" sz="1400" dirty="0" smtClean="0"/>
              <a:t>@</a:t>
            </a:r>
            <a:r>
              <a:rPr lang="en-US" sz="1400" dirty="0" err="1" smtClean="0"/>
              <a:t>app.route</a:t>
            </a:r>
            <a:r>
              <a:rPr lang="en-US" sz="1400" dirty="0" smtClean="0"/>
              <a:t>('/', methods=["get", "post"])</a:t>
            </a:r>
          </a:p>
          <a:p>
            <a:r>
              <a:rPr lang="en-US" sz="1400" dirty="0" smtClean="0"/>
              <a:t>def </a:t>
            </a:r>
            <a:r>
              <a:rPr lang="en-US" sz="1400" dirty="0" err="1" smtClean="0"/>
              <a:t>server_app</a:t>
            </a:r>
            <a:r>
              <a:rPr lang="en-US" sz="1400" dirty="0" smtClean="0"/>
              <a:t>(): //this function opens up the web page if </a:t>
            </a:r>
            <a:r>
              <a:rPr lang="en-US" sz="1400" dirty="0" err="1" smtClean="0"/>
              <a:t>request.method</a:t>
            </a:r>
            <a:r>
              <a:rPr lang="en-US" sz="1400" dirty="0" smtClean="0"/>
              <a:t> == "GET":</a:t>
            </a:r>
          </a:p>
          <a:p>
            <a:r>
              <a:rPr lang="en-US" sz="1400" dirty="0" smtClean="0"/>
              <a:t>return </a:t>
            </a:r>
            <a:r>
              <a:rPr lang="en-US" sz="1400" dirty="0" err="1" smtClean="0"/>
              <a:t>render_template</a:t>
            </a:r>
            <a:r>
              <a:rPr lang="en-US" sz="1400" dirty="0" smtClean="0"/>
              <a:t>("main.html")</a:t>
            </a:r>
            <a:endParaRPr lang="en-IN"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8519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14400" y="1524000"/>
            <a:ext cx="3276600" cy="338554"/>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RESULT :-</a:t>
            </a: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pic>
        <p:nvPicPr>
          <p:cNvPr id="6" name="Picture 5">
            <a:extLst>
              <a:ext uri="{FF2B5EF4-FFF2-40B4-BE49-F238E27FC236}">
                <a16:creationId xmlns="" xmlns:a16="http://schemas.microsoft.com/office/drawing/2014/main" id="{01B4F4B2-C721-8841-FFAF-252715BDFB4D}"/>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90600" y="2133600"/>
            <a:ext cx="1671638" cy="2286000"/>
          </a:xfrm>
          <a:prstGeom prst="rect">
            <a:avLst/>
          </a:prstGeom>
        </p:spPr>
      </p:pic>
      <p:sp>
        <p:nvSpPr>
          <p:cNvPr id="7" name="TextBox 6">
            <a:extLst>
              <a:ext uri="{FF2B5EF4-FFF2-40B4-BE49-F238E27FC236}">
                <a16:creationId xmlns="" xmlns:a16="http://schemas.microsoft.com/office/drawing/2014/main" id="{53360A75-9061-1D63-E4A1-C648C74E89BD}"/>
              </a:ext>
            </a:extLst>
          </p:cNvPr>
          <p:cNvSpPr txBox="1"/>
          <p:nvPr/>
        </p:nvSpPr>
        <p:spPr>
          <a:xfrm>
            <a:off x="683419" y="4733837"/>
            <a:ext cx="2286000" cy="523220"/>
          </a:xfrm>
          <a:prstGeom prst="rect">
            <a:avLst/>
          </a:prstGeom>
          <a:noFill/>
        </p:spPr>
        <p:txBody>
          <a:bodyPr wrap="square" rtlCol="0">
            <a:spAutoFit/>
          </a:bodyPr>
          <a:lstStyle/>
          <a:p>
            <a:r>
              <a:rPr lang="en-IN" sz="1400" dirty="0">
                <a:latin typeface="Times New Roman" panose="02020603050405020304" pitchFamily="18" charset="0"/>
                <a:cs typeface="Times New Roman" panose="02020603050405020304" pitchFamily="18" charset="0"/>
              </a:rPr>
              <a:t>Figure 5 :- Robot Integrated with LiDAR</a:t>
            </a:r>
          </a:p>
        </p:txBody>
      </p:sp>
      <p:sp>
        <p:nvSpPr>
          <p:cNvPr id="13" name="TextBox 12">
            <a:extLst>
              <a:ext uri="{FF2B5EF4-FFF2-40B4-BE49-F238E27FC236}">
                <a16:creationId xmlns="" xmlns:a16="http://schemas.microsoft.com/office/drawing/2014/main" id="{1BE373EC-AA7A-CF54-C892-5D9A2C34E1E5}"/>
              </a:ext>
            </a:extLst>
          </p:cNvPr>
          <p:cNvSpPr txBox="1"/>
          <p:nvPr/>
        </p:nvSpPr>
        <p:spPr>
          <a:xfrm>
            <a:off x="3810000" y="5867400"/>
            <a:ext cx="3529538" cy="307777"/>
          </a:xfrm>
          <a:prstGeom prst="rect">
            <a:avLst/>
          </a:prstGeom>
          <a:noFill/>
        </p:spPr>
        <p:txBody>
          <a:bodyPr wrap="square" rtlCol="0">
            <a:spAutoFit/>
          </a:bodyPr>
          <a:lstStyle/>
          <a:p>
            <a:r>
              <a:rPr lang="en-IN" sz="1400" dirty="0" smtClean="0">
                <a:latin typeface="Times New Roman" panose="02020603050405020304" pitchFamily="18" charset="0"/>
                <a:cs typeface="Times New Roman" panose="02020603050405020304" pitchFamily="18" charset="0"/>
              </a:rPr>
              <a:t>Plotting </a:t>
            </a:r>
            <a:r>
              <a:rPr lang="en-IN" sz="1400" dirty="0">
                <a:latin typeface="Times New Roman" panose="02020603050405020304" pitchFamily="18" charset="0"/>
                <a:cs typeface="Times New Roman" panose="02020603050405020304" pitchFamily="18" charset="0"/>
              </a:rPr>
              <a:t>of </a:t>
            </a:r>
            <a:r>
              <a:rPr lang="en-IN" sz="1400" dirty="0" smtClean="0">
                <a:latin typeface="Times New Roman" panose="02020603050405020304" pitchFamily="18" charset="0"/>
                <a:cs typeface="Times New Roman" panose="02020603050405020304" pitchFamily="18" charset="0"/>
              </a:rPr>
              <a:t>Data points</a:t>
            </a:r>
            <a:endParaRPr lang="en-IN" sz="1400" dirty="0">
              <a:latin typeface="Times New Roman" panose="02020603050405020304" pitchFamily="18" charset="0"/>
              <a:cs typeface="Times New Roman" panose="02020603050405020304" pitchFamily="18" charset="0"/>
            </a:endParaRPr>
          </a:p>
        </p:txBody>
      </p:sp>
      <p:pic>
        <p:nvPicPr>
          <p:cNvPr id="11" name="image7.jpeg"/>
          <p:cNvPicPr/>
          <p:nvPr/>
        </p:nvPicPr>
        <p:blipFill>
          <a:blip r:embed="rId4" cstate="print"/>
          <a:stretch>
            <a:fillRect/>
          </a:stretch>
        </p:blipFill>
        <p:spPr>
          <a:xfrm>
            <a:off x="3048000" y="1524000"/>
            <a:ext cx="5916194" cy="4343400"/>
          </a:xfrm>
          <a:prstGeom prst="rect">
            <a:avLst/>
          </a:prstGeom>
        </p:spPr>
      </p:pic>
    </p:spTree>
    <p:extLst>
      <p:ext uri="{BB962C8B-B14F-4D97-AF65-F5344CB8AC3E}">
        <p14:creationId xmlns="" xmlns:p14="http://schemas.microsoft.com/office/powerpoint/2010/main" val="3285199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14400" y="1143000"/>
            <a:ext cx="3276600" cy="338554"/>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RESULT :-</a:t>
            </a: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pic>
        <p:nvPicPr>
          <p:cNvPr id="12" name="Picture 11">
            <a:extLst>
              <a:ext uri="{FF2B5EF4-FFF2-40B4-BE49-F238E27FC236}">
                <a16:creationId xmlns="" xmlns:a16="http://schemas.microsoft.com/office/drawing/2014/main" id="{30054A9B-BC73-B3E3-A6D1-EB580769FEBA}"/>
              </a:ext>
            </a:extLst>
          </p:cNvPr>
          <p:cNvPicPr>
            <a:picLocks noChangeAspect="1"/>
          </p:cNvPicPr>
          <p:nvPr/>
        </p:nvPicPr>
        <p:blipFill>
          <a:blip r:embed="rId3" cstate="print">
            <a:extLst>
              <a:ext uri="{28A0092B-C50C-407E-A947-70E740481C1C}">
                <a14:useLocalDpi xmlns="" xmlns:a14="http://schemas.microsoft.com/office/drawing/2010/main" val="0"/>
              </a:ext>
            </a:extLst>
          </a:blip>
          <a:srcRect l="7527" t="14545" r="8602"/>
          <a:stretch>
            <a:fillRect/>
          </a:stretch>
        </p:blipFill>
        <p:spPr>
          <a:xfrm>
            <a:off x="1066800" y="1447800"/>
            <a:ext cx="7620000" cy="4343401"/>
          </a:xfrm>
          <a:prstGeom prst="rect">
            <a:avLst/>
          </a:prstGeom>
        </p:spPr>
      </p:pic>
      <p:sp>
        <p:nvSpPr>
          <p:cNvPr id="13" name="TextBox 12">
            <a:extLst>
              <a:ext uri="{FF2B5EF4-FFF2-40B4-BE49-F238E27FC236}">
                <a16:creationId xmlns="" xmlns:a16="http://schemas.microsoft.com/office/drawing/2014/main" id="{1BE373EC-AA7A-CF54-C892-5D9A2C34E1E5}"/>
              </a:ext>
            </a:extLst>
          </p:cNvPr>
          <p:cNvSpPr txBox="1"/>
          <p:nvPr/>
        </p:nvSpPr>
        <p:spPr>
          <a:xfrm>
            <a:off x="3810001" y="5715000"/>
            <a:ext cx="3605738" cy="307777"/>
          </a:xfrm>
          <a:prstGeom prst="rect">
            <a:avLst/>
          </a:prstGeom>
          <a:noFill/>
        </p:spPr>
        <p:txBody>
          <a:bodyPr wrap="square" rtlCol="0">
            <a:spAutoFit/>
          </a:bodyPr>
          <a:lstStyle/>
          <a:p>
            <a:r>
              <a:rPr lang="en-IN" sz="1400" dirty="0">
                <a:latin typeface="Times New Roman" panose="02020603050405020304" pitchFamily="18" charset="0"/>
                <a:cs typeface="Times New Roman" panose="02020603050405020304" pitchFamily="18" charset="0"/>
              </a:rPr>
              <a:t>Figure 7:- Plotting of </a:t>
            </a:r>
            <a:r>
              <a:rPr lang="en-IN" sz="1400" dirty="0" smtClean="0">
                <a:latin typeface="Times New Roman" panose="02020603050405020304" pitchFamily="18" charset="0"/>
                <a:cs typeface="Times New Roman" panose="02020603050405020304" pitchFamily="18" charset="0"/>
              </a:rPr>
              <a:t>Data points</a:t>
            </a: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85199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AF1E09DB-A5E1-8CF3-C5E5-B864D2EBBC64}"/>
              </a:ext>
            </a:extLst>
          </p:cNvPr>
          <p:cNvSpPr txBox="1"/>
          <p:nvPr/>
        </p:nvSpPr>
        <p:spPr>
          <a:xfrm>
            <a:off x="838200" y="2151726"/>
            <a:ext cx="6248400" cy="2923877"/>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REAL WORLD APPLICATIONS :-</a:t>
            </a:r>
          </a:p>
          <a:p>
            <a:endParaRPr lang="en-IN" sz="1600" b="1"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This project has a number of real-world applications:</a:t>
            </a:r>
          </a:p>
          <a:p>
            <a:pPr algn="just"/>
            <a:endParaRPr lang="en-US" sz="16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Indoor Delivery Robots </a:t>
            </a:r>
          </a:p>
          <a:p>
            <a:pPr marL="285750" indent="-285750"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Caves and Hard-to-Reach Environments</a:t>
            </a:r>
          </a:p>
          <a:p>
            <a:pPr marL="285750" indent="-285750"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Robot Vacuums</a:t>
            </a:r>
          </a:p>
          <a:p>
            <a:pPr marL="285750" indent="-285750"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Order Fulfillment</a:t>
            </a:r>
          </a:p>
          <a:p>
            <a:pPr marL="285750" indent="-285750" algn="just">
              <a:lnSpc>
                <a:spcPct val="15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Factories</a:t>
            </a:r>
            <a:endParaRPr lang="en-IN" sz="1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4F179B3A-65A9-313C-7399-31CA4A270EDE}"/>
              </a:ext>
            </a:extLst>
          </p:cNvPr>
          <p:cNvSpPr txBox="1"/>
          <p:nvPr/>
        </p:nvSpPr>
        <p:spPr>
          <a:xfrm>
            <a:off x="7239000" y="5943600"/>
            <a:ext cx="1371600" cy="369332"/>
          </a:xfrm>
          <a:prstGeom prst="rect">
            <a:avLst/>
          </a:prstGeom>
          <a:noFill/>
        </p:spPr>
        <p:txBody>
          <a:bodyPr wrap="square" rtlCol="0">
            <a:spAutoFit/>
          </a:bodyPr>
          <a:lstStyle/>
          <a:p>
            <a:pPr algn="r"/>
            <a:r>
              <a:rPr lang="en-IN" dirty="0"/>
              <a:t>14</a:t>
            </a:r>
          </a:p>
        </p:txBody>
      </p:sp>
    </p:spTree>
    <p:extLst>
      <p:ext uri="{BB962C8B-B14F-4D97-AF65-F5344CB8AC3E}">
        <p14:creationId xmlns="" xmlns:p14="http://schemas.microsoft.com/office/powerpoint/2010/main" val="1173688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14400" y="1524000"/>
            <a:ext cx="7391400" cy="3416320"/>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FUTURE SCOPE :-</a:t>
            </a:r>
          </a:p>
          <a:p>
            <a:endParaRPr lang="en-IN" sz="1600" b="1" dirty="0">
              <a:latin typeface="Times New Roman" panose="02020603050405020304" pitchFamily="18" charset="0"/>
              <a:cs typeface="Times New Roman" panose="02020603050405020304" pitchFamily="18" charset="0"/>
            </a:endParaRPr>
          </a:p>
          <a:p>
            <a:pPr algn="just">
              <a:lnSpc>
                <a:spcPct val="150000"/>
              </a:lnSpc>
            </a:pP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This </a:t>
            </a:r>
            <a:r>
              <a:rPr lang="en-IN" sz="1400" dirty="0" smtClean="0">
                <a:effectLst/>
                <a:latin typeface="Times New Roman" panose="02020603050405020304" pitchFamily="18" charset="0"/>
                <a:ea typeface="Calibri" panose="020F0502020204030204" pitchFamily="34" charset="0"/>
                <a:cs typeface="Times New Roman" panose="02020603050405020304" pitchFamily="18" charset="0"/>
              </a:rPr>
              <a:t>work </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offers several possibilities for future expansion and improvement. Some potential areas for future development include implementing SLAM (Simultaneous Localization and Mapping) algorithms for simultaneous mapping and localization, integrating additional sensors for environmental data collection (e.g., temperature, humidity), incorporating machine learning techniques for advanced map analysis and object recognition, and enhancing the robot's autonomy by incorporating path planning algorithms. Furthermore, the project can be extended to include multi-robot collaboration and the creation of a centralized mapping system for large-scale applications.</a:t>
            </a:r>
          </a:p>
          <a:p>
            <a:endParaRPr lang="en-IN" sz="1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spTree>
    <p:extLst>
      <p:ext uri="{BB962C8B-B14F-4D97-AF65-F5344CB8AC3E}">
        <p14:creationId xmlns="" xmlns:p14="http://schemas.microsoft.com/office/powerpoint/2010/main" val="206333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14400" y="1524000"/>
            <a:ext cx="7391400" cy="2769989"/>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CONCLUSION :-</a:t>
            </a:r>
          </a:p>
          <a:p>
            <a:endParaRPr lang="en-IN" sz="1600" b="1" dirty="0">
              <a:latin typeface="Times New Roman" panose="02020603050405020304" pitchFamily="18" charset="0"/>
              <a:cs typeface="Times New Roman" panose="02020603050405020304" pitchFamily="18" charset="0"/>
            </a:endParaRPr>
          </a:p>
          <a:p>
            <a:pPr algn="just">
              <a:lnSpc>
                <a:spcPct val="150000"/>
              </a:lnSpc>
            </a:pP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This project presents a novel and efficient approach for room scanning and mapping. By utilizing LIDAR technology, Arduino control, Bluetooth connectivity, and Python Flask integration, the project enables real-time generation, visualization, and analysis of room maps. The system offers the potential for a wide range of applications, including robotics, smart home automation, and indoor navigation. The </a:t>
            </a:r>
            <a:r>
              <a:rPr lang="en-IN" sz="1400" dirty="0" smtClean="0">
                <a:effectLst/>
                <a:latin typeface="Times New Roman" panose="02020603050405020304" pitchFamily="18" charset="0"/>
                <a:ea typeface="Calibri" panose="020F0502020204030204" pitchFamily="34" charset="0"/>
                <a:cs typeface="Times New Roman" panose="02020603050405020304" pitchFamily="18" charset="0"/>
              </a:rPr>
              <a:t>implementation </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demonstrates the feasibility and effectiveness of using LIDAR for accurate room scanning and lays the foundation for further research and development in this field.</a:t>
            </a:r>
          </a:p>
          <a:p>
            <a:endParaRPr lang="en-IN" sz="16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spTree>
    <p:extLst>
      <p:ext uri="{BB962C8B-B14F-4D97-AF65-F5344CB8AC3E}">
        <p14:creationId xmlns="" xmlns:p14="http://schemas.microsoft.com/office/powerpoint/2010/main" val="1803208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itle 1">
            <a:extLst>
              <a:ext uri="{FF2B5EF4-FFF2-40B4-BE49-F238E27FC236}">
                <a16:creationId xmlns="" xmlns:a16="http://schemas.microsoft.com/office/drawing/2014/main" id="{A10527C4-3363-BC2A-694D-7CF7FD0DEFDA}"/>
              </a:ext>
            </a:extLst>
          </p:cNvPr>
          <p:cNvSpPr>
            <a:spLocks noGrp="1"/>
          </p:cNvSpPr>
          <p:nvPr>
            <p:ph type="ctrTitle"/>
          </p:nvPr>
        </p:nvSpPr>
        <p:spPr>
          <a:xfrm>
            <a:off x="708468" y="2693987"/>
            <a:ext cx="7772400" cy="1470025"/>
          </a:xfrm>
        </p:spPr>
        <p:txBody>
          <a:bodyPr/>
          <a:lstStyle/>
          <a:p>
            <a:r>
              <a:rPr lang="en-IN" dirty="0"/>
              <a:t>THANK YOU</a:t>
            </a:r>
          </a:p>
        </p:txBody>
      </p:sp>
      <p:sp>
        <p:nvSpPr>
          <p:cNvPr id="5" name="TextBox 4">
            <a:extLst>
              <a:ext uri="{FF2B5EF4-FFF2-40B4-BE49-F238E27FC236}">
                <a16:creationId xmlns="" xmlns:a16="http://schemas.microsoft.com/office/drawing/2014/main" id="{BDECA140-EAC4-4C6E-E7E5-6196F249F6D5}"/>
              </a:ext>
            </a:extLst>
          </p:cNvPr>
          <p:cNvSpPr txBox="1"/>
          <p:nvPr/>
        </p:nvSpPr>
        <p:spPr>
          <a:xfrm>
            <a:off x="7239000" y="5943600"/>
            <a:ext cx="1371600" cy="369332"/>
          </a:xfrm>
          <a:prstGeom prst="rect">
            <a:avLst/>
          </a:prstGeom>
          <a:noFill/>
        </p:spPr>
        <p:txBody>
          <a:bodyPr wrap="square" rtlCol="0">
            <a:spAutoFit/>
          </a:bodyPr>
          <a:lstStyle/>
          <a:p>
            <a:pPr algn="r"/>
            <a:r>
              <a:rPr lang="en-IN" dirty="0"/>
              <a:t>15</a:t>
            </a:r>
          </a:p>
        </p:txBody>
      </p:sp>
    </p:spTree>
    <p:extLst>
      <p:ext uri="{BB962C8B-B14F-4D97-AF65-F5344CB8AC3E}">
        <p14:creationId xmlns="" xmlns:p14="http://schemas.microsoft.com/office/powerpoint/2010/main" val="1641955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REFERENCES</a:t>
            </a:r>
            <a:endParaRPr lang="en-US" dirty="0"/>
          </a:p>
        </p:txBody>
      </p:sp>
      <p:sp>
        <p:nvSpPr>
          <p:cNvPr id="3" name="Content Placeholder 2"/>
          <p:cNvSpPr>
            <a:spLocks noGrp="1"/>
          </p:cNvSpPr>
          <p:nvPr>
            <p:ph idx="1"/>
          </p:nvPr>
        </p:nvSpPr>
        <p:spPr>
          <a:xfrm>
            <a:off x="304800" y="914400"/>
            <a:ext cx="8686800" cy="5211763"/>
          </a:xfrm>
        </p:spPr>
        <p:txBody>
          <a:bodyPr>
            <a:noAutofit/>
          </a:bodyPr>
          <a:lstStyle/>
          <a:p>
            <a:pPr marL="514350" lvl="0" indent="-514350">
              <a:lnSpc>
                <a:spcPct val="170000"/>
              </a:lnSpc>
              <a:buFont typeface="+mj-lt"/>
              <a:buAutoNum type="arabicPeriod"/>
            </a:pPr>
            <a:r>
              <a:rPr lang="en-US" sz="1100" dirty="0" err="1" smtClean="0"/>
              <a:t>Fragapane</a:t>
            </a:r>
            <a:r>
              <a:rPr lang="en-US" sz="1100" dirty="0" smtClean="0"/>
              <a:t>, G.; de </a:t>
            </a:r>
            <a:r>
              <a:rPr lang="en-US" sz="1100" dirty="0" err="1" smtClean="0"/>
              <a:t>Koster</a:t>
            </a:r>
            <a:r>
              <a:rPr lang="en-US" sz="1100" dirty="0" smtClean="0"/>
              <a:t>, R.; </a:t>
            </a:r>
            <a:r>
              <a:rPr lang="en-US" sz="1100" dirty="0" err="1" smtClean="0"/>
              <a:t>Sgarbossa</a:t>
            </a:r>
            <a:r>
              <a:rPr lang="en-US" sz="1100" dirty="0" smtClean="0"/>
              <a:t>, F.; </a:t>
            </a:r>
            <a:r>
              <a:rPr lang="en-US" sz="1100" dirty="0" err="1" smtClean="0"/>
              <a:t>Strandhagen</a:t>
            </a:r>
            <a:r>
              <a:rPr lang="en-US" sz="1100" dirty="0" smtClean="0"/>
              <a:t>, J.O. Planning and control of autonomous mobile robots for </a:t>
            </a:r>
            <a:r>
              <a:rPr lang="en-US" sz="1100" dirty="0" err="1" smtClean="0"/>
              <a:t>intralogistics</a:t>
            </a:r>
            <a:r>
              <a:rPr lang="en-US" sz="1100" dirty="0" smtClean="0"/>
              <a:t>: Literature review and research agenda. Eur. J. </a:t>
            </a:r>
            <a:r>
              <a:rPr lang="en-US" sz="1100" dirty="0" err="1" smtClean="0"/>
              <a:t>Oper</a:t>
            </a:r>
            <a:r>
              <a:rPr lang="en-US" sz="1100" dirty="0" smtClean="0"/>
              <a:t>. Res. 2021, 292, 405–426.</a:t>
            </a:r>
          </a:p>
          <a:p>
            <a:pPr marL="514350" lvl="0" indent="-514350">
              <a:lnSpc>
                <a:spcPct val="170000"/>
              </a:lnSpc>
              <a:buFont typeface="+mj-lt"/>
              <a:buAutoNum type="arabicPeriod"/>
            </a:pPr>
            <a:r>
              <a:rPr lang="en-US" sz="1100" dirty="0" err="1" smtClean="0"/>
              <a:t>Sindermann</a:t>
            </a:r>
            <a:r>
              <a:rPr lang="en-US" sz="1100" dirty="0" smtClean="0"/>
              <a:t>, C.; </a:t>
            </a:r>
            <a:r>
              <a:rPr lang="en-US" sz="1100" dirty="0" err="1" smtClean="0"/>
              <a:t>Sha</a:t>
            </a:r>
            <a:r>
              <a:rPr lang="en-US" sz="1100" dirty="0" smtClean="0"/>
              <a:t>, P.; Zhou, M.; </a:t>
            </a:r>
            <a:r>
              <a:rPr lang="en-US" sz="1100" dirty="0" err="1" smtClean="0"/>
              <a:t>Wernicke</a:t>
            </a:r>
            <a:r>
              <a:rPr lang="en-US" sz="1100" dirty="0" smtClean="0"/>
              <a:t>, J.; Schmitt, H.S.; </a:t>
            </a:r>
            <a:r>
              <a:rPr lang="en-US" sz="1100" dirty="0" err="1" smtClean="0"/>
              <a:t>Sariyska</a:t>
            </a:r>
            <a:r>
              <a:rPr lang="en-US" sz="1100" dirty="0" smtClean="0"/>
              <a:t>, R.; </a:t>
            </a:r>
            <a:r>
              <a:rPr lang="en-US" sz="1100" dirty="0" err="1" smtClean="0"/>
              <a:t>Stavrou</a:t>
            </a:r>
            <a:r>
              <a:rPr lang="en-US" sz="1100" dirty="0" smtClean="0"/>
              <a:t>, M.; Becker, B.; </a:t>
            </a:r>
            <a:r>
              <a:rPr lang="en-US" sz="1100" dirty="0" err="1" smtClean="0"/>
              <a:t>Montag</a:t>
            </a:r>
            <a:r>
              <a:rPr lang="en-US" sz="1100" dirty="0" smtClean="0"/>
              <a:t>, C. Assessing the attitude towards artificial intelligence: Introduction of a short measure in German, Chinese, and English language. KI—</a:t>
            </a:r>
            <a:r>
              <a:rPr lang="en-US" sz="1100" dirty="0" err="1" smtClean="0"/>
              <a:t>Künstliche</a:t>
            </a:r>
            <a:r>
              <a:rPr lang="en-US" sz="1100" dirty="0" smtClean="0"/>
              <a:t> </a:t>
            </a:r>
            <a:r>
              <a:rPr lang="en-US" sz="1100" dirty="0" err="1" smtClean="0"/>
              <a:t>Intell</a:t>
            </a:r>
            <a:r>
              <a:rPr lang="en-US" sz="1100" dirty="0" smtClean="0"/>
              <a:t>. 2021, 35, 109–118.</a:t>
            </a:r>
          </a:p>
          <a:p>
            <a:pPr marL="514350" lvl="0" indent="-514350">
              <a:lnSpc>
                <a:spcPct val="170000"/>
              </a:lnSpc>
              <a:buFont typeface="+mj-lt"/>
              <a:buAutoNum type="arabicPeriod"/>
            </a:pPr>
            <a:r>
              <a:rPr lang="en-US" sz="1100" dirty="0" err="1" smtClean="0"/>
              <a:t>Lalic</a:t>
            </a:r>
            <a:r>
              <a:rPr lang="en-US" sz="1100" dirty="0" smtClean="0"/>
              <a:t>, B., </a:t>
            </a:r>
            <a:r>
              <a:rPr lang="en-US" sz="1100" dirty="0" err="1" smtClean="0"/>
              <a:t>Majstorovic</a:t>
            </a:r>
            <a:r>
              <a:rPr lang="en-US" sz="1100" dirty="0" smtClean="0"/>
              <a:t>, V., </a:t>
            </a:r>
            <a:r>
              <a:rPr lang="en-US" sz="1100" dirty="0" err="1" smtClean="0"/>
              <a:t>Marjanovic</a:t>
            </a:r>
            <a:r>
              <a:rPr lang="en-US" sz="1100" dirty="0" smtClean="0"/>
              <a:t>, U., von </a:t>
            </a:r>
            <a:r>
              <a:rPr lang="en-US" sz="1100" dirty="0" err="1" smtClean="0"/>
              <a:t>Cieminski</a:t>
            </a:r>
            <a:r>
              <a:rPr lang="en-US" sz="1100" dirty="0" smtClean="0"/>
              <a:t>, G., Romero, D., Eds.; IFIP Advances in Information and Communication Technology; Springer International Publishing: Cham, Switzerland, 2020; pp. 661–669.</a:t>
            </a:r>
          </a:p>
          <a:p>
            <a:pPr marL="514350" lvl="0" indent="-514350">
              <a:lnSpc>
                <a:spcPct val="170000"/>
              </a:lnSpc>
              <a:buFont typeface="+mj-lt"/>
              <a:buAutoNum type="arabicPeriod"/>
            </a:pPr>
            <a:r>
              <a:rPr lang="en-US" sz="1100" dirty="0" err="1" smtClean="0"/>
              <a:t>Shimmura</a:t>
            </a:r>
            <a:r>
              <a:rPr lang="en-US" sz="1100" dirty="0" smtClean="0"/>
              <a:t>, T.; </a:t>
            </a:r>
            <a:r>
              <a:rPr lang="en-US" sz="1100" dirty="0" err="1" smtClean="0"/>
              <a:t>Ichikari</a:t>
            </a:r>
            <a:r>
              <a:rPr lang="en-US" sz="1100" dirty="0" smtClean="0"/>
              <a:t>, R.; Okuma, T.; Ito, H.; Okada, K.; </a:t>
            </a:r>
            <a:r>
              <a:rPr lang="en-US" sz="1100" dirty="0" err="1" smtClean="0"/>
              <a:t>Nonaka</a:t>
            </a:r>
            <a:r>
              <a:rPr lang="en-US" sz="1100" dirty="0" smtClean="0"/>
              <a:t>, T. Service robot introduction to a restaurant enhances both labor productivity and service quality. </a:t>
            </a:r>
            <a:r>
              <a:rPr lang="en-US" sz="1100" dirty="0" err="1" smtClean="0"/>
              <a:t>Procedia</a:t>
            </a:r>
            <a:r>
              <a:rPr lang="en-US" sz="1100" dirty="0" smtClean="0"/>
              <a:t> CIRP 2020, 88, 589–594. [C</a:t>
            </a:r>
          </a:p>
          <a:p>
            <a:pPr marL="514350" lvl="0" indent="-514350">
              <a:lnSpc>
                <a:spcPct val="170000"/>
              </a:lnSpc>
              <a:buFont typeface="+mj-lt"/>
              <a:buAutoNum type="arabicPeriod"/>
            </a:pPr>
            <a:r>
              <a:rPr lang="en-US" sz="1100" dirty="0" smtClean="0"/>
              <a:t>Cheong, A.; Lau, M.; </a:t>
            </a:r>
            <a:r>
              <a:rPr lang="en-US" sz="1100" dirty="0" err="1" smtClean="0"/>
              <a:t>Foo</a:t>
            </a:r>
            <a:r>
              <a:rPr lang="en-US" sz="1100" dirty="0" smtClean="0"/>
              <a:t>, E.; Hedley, J.; Bo, J.W. Development of a Robotic Waiter System. IFAC-</a:t>
            </a:r>
            <a:r>
              <a:rPr lang="en-US" sz="1100" dirty="0" err="1" smtClean="0"/>
              <a:t>PapersOnLine</a:t>
            </a:r>
            <a:r>
              <a:rPr lang="en-US" sz="1100" dirty="0" smtClean="0"/>
              <a:t> 2016, 49, 681–686.</a:t>
            </a:r>
          </a:p>
          <a:p>
            <a:pPr marL="514350" lvl="0" indent="-514350">
              <a:lnSpc>
                <a:spcPct val="170000"/>
              </a:lnSpc>
              <a:buFont typeface="+mj-lt"/>
              <a:buAutoNum type="arabicPeriod"/>
            </a:pPr>
            <a:r>
              <a:rPr lang="en-US" sz="1100" dirty="0" err="1" smtClean="0"/>
              <a:t>Blöcher</a:t>
            </a:r>
            <a:r>
              <a:rPr lang="en-US" sz="1100" dirty="0" smtClean="0"/>
              <a:t>, K.; Alt, R. AI and robotics in the European restaurant sector: Assessing potentials for process innovation in a high-contact service industry. Electron. Mark. 2021, 31, 529–551.</a:t>
            </a:r>
          </a:p>
          <a:p>
            <a:pPr marL="514350" lvl="0" indent="-514350">
              <a:lnSpc>
                <a:spcPct val="170000"/>
              </a:lnSpc>
              <a:buFont typeface="+mj-lt"/>
              <a:buAutoNum type="arabicPeriod"/>
            </a:pPr>
            <a:r>
              <a:rPr lang="en-US" sz="1100" dirty="0" err="1" smtClean="0"/>
              <a:t>Jeong</a:t>
            </a:r>
            <a:r>
              <a:rPr lang="en-US" sz="1100" dirty="0" smtClean="0"/>
              <a:t>, M.; Kim, K.; Ma, F.; </a:t>
            </a:r>
            <a:r>
              <a:rPr lang="en-US" sz="1100" dirty="0" err="1" smtClean="0"/>
              <a:t>DiPietro</a:t>
            </a:r>
            <a:r>
              <a:rPr lang="en-US" sz="1100" dirty="0" smtClean="0"/>
              <a:t>, R. Key factors driving customers’ restaurant dining behavior during the COVID-19 pandemic. Int. J. Contemp. Hosp. </a:t>
            </a:r>
            <a:r>
              <a:rPr lang="en-US" sz="1100" dirty="0" err="1" smtClean="0"/>
              <a:t>Manag</a:t>
            </a:r>
            <a:r>
              <a:rPr lang="en-US" sz="1100" dirty="0" smtClean="0"/>
              <a:t>. 2022, 34, 836– 858.</a:t>
            </a:r>
          </a:p>
          <a:p>
            <a:pPr marL="514350" lvl="0" indent="-514350">
              <a:lnSpc>
                <a:spcPct val="170000"/>
              </a:lnSpc>
              <a:buFont typeface="+mj-lt"/>
              <a:buAutoNum type="arabicPeriod"/>
            </a:pPr>
            <a:r>
              <a:rPr lang="en-US" sz="1100" dirty="0" smtClean="0"/>
              <a:t>Yu, Q.; Yuan, C.; Fu, Z.; Zhao, Y. An autonomous restaurant service robot with high positioning accuracy. Ind. Robot. 2012, 39, 271–281.</a:t>
            </a:r>
          </a:p>
          <a:p>
            <a:pPr marL="514350" lvl="0" indent="-514350">
              <a:lnSpc>
                <a:spcPct val="170000"/>
              </a:lnSpc>
              <a:buFont typeface="+mj-lt"/>
              <a:buAutoNum type="arabicPeriod"/>
            </a:pPr>
            <a:r>
              <a:rPr lang="en-US" sz="1100" dirty="0" smtClean="0"/>
              <a:t>Ma, E.; </a:t>
            </a:r>
            <a:r>
              <a:rPr lang="en-US" sz="1100" dirty="0" err="1" smtClean="0"/>
              <a:t>Bao</a:t>
            </a:r>
            <a:r>
              <a:rPr lang="en-US" sz="1100" dirty="0" smtClean="0"/>
              <a:t>, Y.; Huang, L.; Wang, D.; Kim, M.S. When a Robot Makes Your Dinner: A Comparative Analysis of Product Level and Customer Experience between the U.S. and Chinese Robotic Restaurants. Cornell Hosp. Q. 2021.</a:t>
            </a:r>
          </a:p>
          <a:p>
            <a:pPr marL="514350" lvl="0" indent="-514350">
              <a:lnSpc>
                <a:spcPct val="170000"/>
              </a:lnSpc>
              <a:buFont typeface="+mj-lt"/>
              <a:buAutoNum type="arabicPeriod"/>
            </a:pPr>
            <a:r>
              <a:rPr lang="en-US" sz="1100" dirty="0" smtClean="0"/>
              <a:t>Yang, J.; </a:t>
            </a:r>
            <a:r>
              <a:rPr lang="en-US" sz="1100" dirty="0" err="1" smtClean="0"/>
              <a:t>Gope</a:t>
            </a:r>
            <a:r>
              <a:rPr lang="en-US" sz="1100" dirty="0" smtClean="0"/>
              <a:t>, P.; Cheng, Y.; Sun, L. Design, analysis and implementation of a smart next-generation secure shipping infrastructure using autonomous robot. </a:t>
            </a:r>
            <a:r>
              <a:rPr lang="en-US" sz="1100" dirty="0" err="1" smtClean="0"/>
              <a:t>Comput</a:t>
            </a:r>
            <a:r>
              <a:rPr lang="en-US" sz="1100" dirty="0" smtClean="0"/>
              <a:t>. </a:t>
            </a:r>
            <a:r>
              <a:rPr lang="en-US" sz="1100" dirty="0" err="1" smtClean="0"/>
              <a:t>Netw</a:t>
            </a:r>
            <a:r>
              <a:rPr lang="en-US" sz="1100" dirty="0" smtClean="0"/>
              <a:t>. 2021, 187, 107779</a:t>
            </a:r>
            <a:r>
              <a:rPr lang="en-US" sz="1100" dirty="0" smtClean="0"/>
              <a:t>.</a:t>
            </a:r>
            <a:endParaRPr lang="en-US" sz="1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REFERENCES</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514350" lvl="0" indent="-514350">
              <a:lnSpc>
                <a:spcPct val="170000"/>
              </a:lnSpc>
              <a:buFont typeface="+mj-lt"/>
              <a:buAutoNum type="arabicPeriod"/>
            </a:pPr>
            <a:r>
              <a:rPr lang="en-US" sz="1100" dirty="0" err="1" smtClean="0"/>
              <a:t>Pudu</a:t>
            </a:r>
            <a:r>
              <a:rPr lang="en-US" sz="1100" dirty="0" smtClean="0"/>
              <a:t>. Smart Delivery Robot-</a:t>
            </a:r>
            <a:r>
              <a:rPr lang="en-US" sz="1100" dirty="0" err="1" smtClean="0"/>
              <a:t>Pudu</a:t>
            </a:r>
            <a:r>
              <a:rPr lang="en-US" sz="1100" dirty="0" smtClean="0"/>
              <a:t> Robotics. 2021.</a:t>
            </a:r>
          </a:p>
          <a:p>
            <a:pPr marL="514350" lvl="0" indent="-514350">
              <a:lnSpc>
                <a:spcPct val="170000"/>
              </a:lnSpc>
              <a:buFont typeface="+mj-lt"/>
              <a:buAutoNum type="arabicPeriod"/>
            </a:pPr>
            <a:r>
              <a:rPr lang="en-US" sz="1100" dirty="0" err="1" smtClean="0"/>
              <a:t>Chitta</a:t>
            </a:r>
            <a:r>
              <a:rPr lang="en-US" sz="1100" dirty="0" smtClean="0"/>
              <a:t>, S.; </a:t>
            </a:r>
            <a:r>
              <a:rPr lang="en-US" sz="1100" dirty="0" err="1" smtClean="0"/>
              <a:t>Marder-Eppstein</a:t>
            </a:r>
            <a:r>
              <a:rPr lang="en-US" sz="1100" dirty="0" smtClean="0"/>
              <a:t>, E.; </a:t>
            </a:r>
            <a:r>
              <a:rPr lang="en-US" sz="1100" dirty="0" err="1" smtClean="0"/>
              <a:t>Meeussen</a:t>
            </a:r>
            <a:r>
              <a:rPr lang="en-US" sz="1100" dirty="0" smtClean="0"/>
              <a:t>, W.; </a:t>
            </a:r>
            <a:r>
              <a:rPr lang="en-US" sz="1100" dirty="0" err="1" smtClean="0"/>
              <a:t>Pradeep</a:t>
            </a:r>
            <a:r>
              <a:rPr lang="en-US" sz="1100" dirty="0" smtClean="0"/>
              <a:t>, V.; </a:t>
            </a:r>
            <a:r>
              <a:rPr lang="en-US" sz="1100" dirty="0" err="1" smtClean="0"/>
              <a:t>Rodríguez</a:t>
            </a:r>
            <a:r>
              <a:rPr lang="en-US" sz="1100" dirty="0" smtClean="0"/>
              <a:t> </a:t>
            </a:r>
            <a:r>
              <a:rPr lang="en-US" sz="1100" dirty="0" err="1" smtClean="0"/>
              <a:t>Tsouroukdissian</a:t>
            </a:r>
            <a:r>
              <a:rPr lang="en-US" sz="1100" dirty="0" smtClean="0"/>
              <a:t>, A.; </a:t>
            </a:r>
            <a:r>
              <a:rPr lang="en-US" sz="1100" dirty="0" err="1" smtClean="0"/>
              <a:t>Bohren</a:t>
            </a:r>
            <a:r>
              <a:rPr lang="en-US" sz="1100" dirty="0" smtClean="0"/>
              <a:t>, J.; Coleman, D.; Magyar, B.; </a:t>
            </a:r>
            <a:r>
              <a:rPr lang="en-US" sz="1100" dirty="0" err="1" smtClean="0"/>
              <a:t>Raiola</a:t>
            </a:r>
            <a:r>
              <a:rPr lang="en-US" sz="1100" dirty="0" smtClean="0"/>
              <a:t>, G.; </a:t>
            </a:r>
            <a:r>
              <a:rPr lang="en-US" sz="1100" dirty="0" err="1" smtClean="0"/>
              <a:t>Lüdtke</a:t>
            </a:r>
            <a:r>
              <a:rPr lang="en-US" sz="1100" dirty="0" smtClean="0"/>
              <a:t>, M.; et al. </a:t>
            </a:r>
            <a:r>
              <a:rPr lang="en-US" sz="1100" dirty="0" err="1" smtClean="0"/>
              <a:t>ros_control</a:t>
            </a:r>
            <a:r>
              <a:rPr lang="en-US" sz="1100" dirty="0" smtClean="0"/>
              <a:t>: A generic and simple control framework for ROS. J. Open Source </a:t>
            </a:r>
            <a:r>
              <a:rPr lang="en-US" sz="1100" dirty="0" err="1" smtClean="0"/>
              <a:t>Softw</a:t>
            </a:r>
            <a:r>
              <a:rPr lang="en-US" sz="1100" dirty="0" smtClean="0"/>
              <a:t>. 2017, 2, 456.</a:t>
            </a:r>
          </a:p>
          <a:p>
            <a:pPr marL="514350" lvl="0" indent="-514350">
              <a:lnSpc>
                <a:spcPct val="170000"/>
              </a:lnSpc>
              <a:buFont typeface="+mj-lt"/>
              <a:buAutoNum type="arabicPeriod"/>
            </a:pPr>
            <a:r>
              <a:rPr lang="en-US" sz="1100" dirty="0" err="1" smtClean="0"/>
              <a:t>Ladosz</a:t>
            </a:r>
            <a:r>
              <a:rPr lang="en-US" sz="1100" dirty="0" smtClean="0"/>
              <a:t>, P.; </a:t>
            </a:r>
            <a:r>
              <a:rPr lang="en-US" sz="1100" dirty="0" err="1" smtClean="0"/>
              <a:t>Coombes</a:t>
            </a:r>
            <a:r>
              <a:rPr lang="en-US" sz="1100" dirty="0" smtClean="0"/>
              <a:t>, M.; Smith, J.; Hutchinson, M. A Generic ROS Based System for Rapid Development and Testing of Algorithms for Autonomous Ground and Aerial Vehicles. In Robot Operating System (ROS): The Complete Reference; Studies in Computational Intelligence; Springer International Publishing: Cham, Switzerland, 2019; Volume 3, pp. 113–153.</a:t>
            </a:r>
          </a:p>
          <a:p>
            <a:pPr marL="514350" lvl="0" indent="-514350">
              <a:lnSpc>
                <a:spcPct val="170000"/>
              </a:lnSpc>
              <a:buFont typeface="+mj-lt"/>
              <a:buAutoNum type="arabicPeriod"/>
            </a:pPr>
            <a:r>
              <a:rPr lang="en-US" sz="1100" dirty="0" err="1" smtClean="0"/>
              <a:t>Chivarov</a:t>
            </a:r>
            <a:r>
              <a:rPr lang="en-US" sz="1100" dirty="0" smtClean="0"/>
              <a:t>, S.; </a:t>
            </a:r>
            <a:r>
              <a:rPr lang="en-US" sz="1100" dirty="0" err="1" smtClean="0"/>
              <a:t>Kopacek</a:t>
            </a:r>
            <a:r>
              <a:rPr lang="en-US" sz="1100" dirty="0" smtClean="0"/>
              <a:t>, P.; </a:t>
            </a:r>
            <a:r>
              <a:rPr lang="en-US" sz="1100" dirty="0" err="1" smtClean="0"/>
              <a:t>Chivarov</a:t>
            </a:r>
            <a:r>
              <a:rPr lang="en-US" sz="1100" dirty="0" smtClean="0"/>
              <a:t>, N. Cost oriented humanoid robot communication with </a:t>
            </a:r>
            <a:r>
              <a:rPr lang="en-US" sz="1100" dirty="0" err="1" smtClean="0"/>
              <a:t>iot</a:t>
            </a:r>
            <a:r>
              <a:rPr lang="en-US" sz="1100" dirty="0" smtClean="0"/>
              <a:t> devices via </a:t>
            </a:r>
            <a:r>
              <a:rPr lang="en-US" sz="1100" dirty="0" err="1" smtClean="0"/>
              <a:t>mqtt</a:t>
            </a:r>
            <a:r>
              <a:rPr lang="en-US" sz="1100" dirty="0" smtClean="0"/>
              <a:t> and interaction with a smart home hub connected devices. IFAC- </a:t>
            </a:r>
            <a:r>
              <a:rPr lang="en-US" sz="1100" dirty="0" err="1" smtClean="0"/>
              <a:t>PapersOnLine</a:t>
            </a:r>
            <a:r>
              <a:rPr lang="en-US" sz="1100" dirty="0" smtClean="0"/>
              <a:t> 2019, 52, 104–109.</a:t>
            </a:r>
          </a:p>
          <a:p>
            <a:pPr marL="514350" lvl="0" indent="-514350">
              <a:lnSpc>
                <a:spcPct val="170000"/>
              </a:lnSpc>
              <a:buFont typeface="+mj-lt"/>
              <a:buAutoNum type="arabicPeriod"/>
            </a:pPr>
            <a:r>
              <a:rPr lang="en-US" sz="1100" dirty="0" err="1" smtClean="0"/>
              <a:t>Tkáˇcik</a:t>
            </a:r>
            <a:r>
              <a:rPr lang="en-US" sz="1100" dirty="0" smtClean="0"/>
              <a:t>, M.; </a:t>
            </a:r>
            <a:r>
              <a:rPr lang="en-US" sz="1100" dirty="0" err="1" smtClean="0"/>
              <a:t>Bˇrezina</a:t>
            </a:r>
            <a:r>
              <a:rPr lang="en-US" sz="1100" dirty="0" smtClean="0"/>
              <a:t>, A.; </a:t>
            </a:r>
            <a:r>
              <a:rPr lang="en-US" sz="1100" dirty="0" err="1" smtClean="0"/>
              <a:t>Jadlovská</a:t>
            </a:r>
            <a:r>
              <a:rPr lang="en-US" sz="1100" dirty="0" smtClean="0"/>
              <a:t>, S. Design of a Prototype for a Modular Mobile Robotic Platform. IFAC-</a:t>
            </a:r>
            <a:r>
              <a:rPr lang="en-US" sz="1100" dirty="0" err="1" smtClean="0"/>
              <a:t>PapersOnLine</a:t>
            </a:r>
            <a:r>
              <a:rPr lang="en-US" sz="1100" dirty="0" smtClean="0"/>
              <a:t> 2019, 52, 192–197.</a:t>
            </a:r>
          </a:p>
          <a:p>
            <a:pPr marL="514350" lvl="0" indent="-514350">
              <a:lnSpc>
                <a:spcPct val="170000"/>
              </a:lnSpc>
              <a:buFont typeface="+mj-lt"/>
              <a:buAutoNum type="arabicPeriod"/>
            </a:pPr>
            <a:r>
              <a:rPr lang="en-US" sz="1100" dirty="0" smtClean="0"/>
              <a:t>Noh, S.; Park, J.; Park, J. Autonomous Mobile Robot Navigation in Indoor Environments: Mapping, Localization, and Planning. In Proceedings of the 2020 International Conference on Information and Communication Technology Convergence (ICTC), </a:t>
            </a:r>
            <a:r>
              <a:rPr lang="en-US" sz="1100" dirty="0" err="1" smtClean="0"/>
              <a:t>Jeju</a:t>
            </a:r>
            <a:r>
              <a:rPr lang="en-US" sz="1100" dirty="0" smtClean="0"/>
              <a:t> Island, Korea, 21–23 October 2020; pp. 908–913.</a:t>
            </a:r>
          </a:p>
          <a:p>
            <a:pPr marL="514350" lvl="0" indent="-514350">
              <a:lnSpc>
                <a:spcPct val="170000"/>
              </a:lnSpc>
              <a:buFont typeface="+mj-lt"/>
              <a:buAutoNum type="arabicPeriod"/>
            </a:pPr>
            <a:r>
              <a:rPr lang="en-US" sz="1100" dirty="0" err="1" smtClean="0"/>
              <a:t>Belanche</a:t>
            </a:r>
            <a:r>
              <a:rPr lang="en-US" sz="1100" dirty="0" smtClean="0"/>
              <a:t>, D.; </a:t>
            </a:r>
            <a:r>
              <a:rPr lang="en-US" sz="1100" dirty="0" err="1" smtClean="0"/>
              <a:t>Casaló</a:t>
            </a:r>
            <a:r>
              <a:rPr lang="en-US" sz="1100" dirty="0" smtClean="0"/>
              <a:t>, L.V.; </a:t>
            </a:r>
            <a:r>
              <a:rPr lang="en-US" sz="1100" dirty="0" err="1" smtClean="0"/>
              <a:t>Flavián</a:t>
            </a:r>
            <a:r>
              <a:rPr lang="en-US" sz="1100" dirty="0" smtClean="0"/>
              <a:t>, C.; </a:t>
            </a:r>
            <a:r>
              <a:rPr lang="en-US" sz="1100" dirty="0" err="1" smtClean="0"/>
              <a:t>Schepers</a:t>
            </a:r>
            <a:r>
              <a:rPr lang="en-US" sz="1100" dirty="0" smtClean="0"/>
              <a:t>, J. Service robot implementation: A theoretical framework and research agenda. Serv. Ind. J. 2020, 40, 203–225</a:t>
            </a:r>
            <a:r>
              <a:rPr lang="en-US" sz="1100" dirty="0" smtClean="0"/>
              <a:t>.</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4" name="TextBox 3">
            <a:extLst>
              <a:ext uri="{FF2B5EF4-FFF2-40B4-BE49-F238E27FC236}">
                <a16:creationId xmlns="" xmlns:a16="http://schemas.microsoft.com/office/drawing/2014/main" id="{025482AD-F810-5438-5535-ABB67954F50E}"/>
              </a:ext>
            </a:extLst>
          </p:cNvPr>
          <p:cNvSpPr txBox="1"/>
          <p:nvPr/>
        </p:nvSpPr>
        <p:spPr>
          <a:xfrm>
            <a:off x="762000" y="1371600"/>
            <a:ext cx="4800600" cy="4770537"/>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CONTENTS :-</a:t>
            </a:r>
          </a:p>
          <a:p>
            <a:endParaRPr lang="en-IN" sz="1600"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ABSTRACT</a:t>
            </a:r>
          </a:p>
          <a:p>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smtClean="0">
                <a:latin typeface="Times New Roman" panose="02020603050405020304" pitchFamily="18" charset="0"/>
                <a:cs typeface="Times New Roman" panose="02020603050405020304" pitchFamily="18" charset="0"/>
              </a:rPr>
              <a:t>Problem Statement</a:t>
            </a: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LIDAR</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BLOCK DIAGRAM</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CIRCUIT DIAGRAM</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RESULT</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REAL WORLD APPLICATIONS</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FUTURE SCOPE</a:t>
            </a:r>
          </a:p>
          <a:p>
            <a:pPr marL="285750" indent="-285750">
              <a:buFont typeface="Wingdings" panose="05000000000000000000" pitchFamily="2" charset="2"/>
              <a:buChar char="Ø"/>
            </a:pPr>
            <a:endParaRPr lang="en-IN"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1600" dirty="0">
                <a:latin typeface="Times New Roman" panose="02020603050405020304" pitchFamily="18" charset="0"/>
                <a:cs typeface="Times New Roman" panose="02020603050405020304" pitchFamily="18" charset="0"/>
              </a:rPr>
              <a:t>CONCLUSION</a:t>
            </a:r>
          </a:p>
        </p:txBody>
      </p:sp>
      <p:sp>
        <p:nvSpPr>
          <p:cNvPr id="5" name="TextBox 4">
            <a:extLst>
              <a:ext uri="{FF2B5EF4-FFF2-40B4-BE49-F238E27FC236}">
                <a16:creationId xmlns="" xmlns:a16="http://schemas.microsoft.com/office/drawing/2014/main" id="{BC535DA5-8FA6-531A-70CE-E6EB129E7DB1}"/>
              </a:ext>
            </a:extLst>
          </p:cNvPr>
          <p:cNvSpPr txBox="1"/>
          <p:nvPr/>
        </p:nvSpPr>
        <p:spPr>
          <a:xfrm>
            <a:off x="7239000" y="5943600"/>
            <a:ext cx="1371600" cy="369332"/>
          </a:xfrm>
          <a:prstGeom prst="rect">
            <a:avLst/>
          </a:prstGeom>
          <a:noFill/>
        </p:spPr>
        <p:txBody>
          <a:bodyPr wrap="square" rtlCol="0">
            <a:spAutoFit/>
          </a:bodyPr>
          <a:lstStyle/>
          <a:p>
            <a:pPr algn="r"/>
            <a:r>
              <a:rPr lang="en-IN" dirty="0"/>
              <a:t>2</a:t>
            </a:r>
          </a:p>
        </p:txBody>
      </p:sp>
    </p:spTree>
    <p:extLst>
      <p:ext uri="{BB962C8B-B14F-4D97-AF65-F5344CB8AC3E}">
        <p14:creationId xmlns="" xmlns:p14="http://schemas.microsoft.com/office/powerpoint/2010/main" val="78810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49845A9B-4E85-F560-E629-E5A4971D949E}"/>
              </a:ext>
            </a:extLst>
          </p:cNvPr>
          <p:cNvSpPr txBox="1"/>
          <p:nvPr/>
        </p:nvSpPr>
        <p:spPr>
          <a:xfrm>
            <a:off x="990600" y="1676400"/>
            <a:ext cx="7620000" cy="3447098"/>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ABSTRACT:-</a:t>
            </a:r>
          </a:p>
          <a:p>
            <a:endParaRPr lang="en-IN" sz="1600" b="1" dirty="0">
              <a:latin typeface="Times New Roman" panose="02020603050405020304" pitchFamily="18" charset="0"/>
              <a:cs typeface="Times New Roman" panose="02020603050405020304" pitchFamily="18" charset="0"/>
            </a:endParaRPr>
          </a:p>
          <a:p>
            <a:pPr algn="just">
              <a:lnSpc>
                <a:spcPct val="150000"/>
              </a:lnSpc>
            </a:pP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This is a project that utilizes LIDAR (Light Detection and Ranging) technology along with Arduino, a LIDAR sensor, Bluetooth connectivity, and Python Flask framework to create an autonomous robot capable of scanning and mapping rooms in real time. The robot is equipped with a LIDAR sensor that emits laser beams and measures the time it takes for the beams to bounce back from objects, allowing for precise distance measurements. By combining the data from the LIDAR sensor with Arduino's control capabilities and Bluetooth connectivity, the robot can navigate and explore rooms while generating detailed 2D or 3D maps. The collected data is transmitted to a remote server via Python Flask, providing real-time visualization and analysis of the room layout.</a:t>
            </a:r>
          </a:p>
          <a:p>
            <a:endParaRPr lang="en-IN" dirty="0"/>
          </a:p>
        </p:txBody>
      </p:sp>
      <p:sp>
        <p:nvSpPr>
          <p:cNvPr id="5" name="TextBox 4">
            <a:extLst>
              <a:ext uri="{FF2B5EF4-FFF2-40B4-BE49-F238E27FC236}">
                <a16:creationId xmlns="" xmlns:a16="http://schemas.microsoft.com/office/drawing/2014/main" id="{5F67DAAC-B980-0A71-36B5-114DC21FCC7A}"/>
              </a:ext>
            </a:extLst>
          </p:cNvPr>
          <p:cNvSpPr txBox="1"/>
          <p:nvPr/>
        </p:nvSpPr>
        <p:spPr>
          <a:xfrm>
            <a:off x="7239000" y="5943600"/>
            <a:ext cx="1371600" cy="369332"/>
          </a:xfrm>
          <a:prstGeom prst="rect">
            <a:avLst/>
          </a:prstGeom>
          <a:noFill/>
        </p:spPr>
        <p:txBody>
          <a:bodyPr wrap="square" rtlCol="0">
            <a:spAutoFit/>
          </a:bodyPr>
          <a:lstStyle/>
          <a:p>
            <a:pPr algn="r"/>
            <a:r>
              <a:rPr lang="en-IN" dirty="0"/>
              <a:t>3</a:t>
            </a:r>
          </a:p>
        </p:txBody>
      </p:sp>
    </p:spTree>
    <p:extLst>
      <p:ext uri="{BB962C8B-B14F-4D97-AF65-F5344CB8AC3E}">
        <p14:creationId xmlns="" xmlns:p14="http://schemas.microsoft.com/office/powerpoint/2010/main" val="411375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152400"/>
            <a:ext cx="9189336" cy="6858000"/>
          </a:xfrm>
          <a:prstGeom prst="rect">
            <a:avLst/>
          </a:prstGeom>
        </p:spPr>
      </p:pic>
      <p:sp>
        <p:nvSpPr>
          <p:cNvPr id="5" name="Content Placeholder 4">
            <a:extLst>
              <a:ext uri="{FF2B5EF4-FFF2-40B4-BE49-F238E27FC236}">
                <a16:creationId xmlns="" xmlns:a16="http://schemas.microsoft.com/office/drawing/2014/main" id="{8732EC01-3079-789F-9496-8361BF0A628A}"/>
              </a:ext>
            </a:extLst>
          </p:cNvPr>
          <p:cNvSpPr>
            <a:spLocks noGrp="1"/>
          </p:cNvSpPr>
          <p:nvPr>
            <p:ph sz="half" idx="1"/>
          </p:nvPr>
        </p:nvSpPr>
        <p:spPr>
          <a:xfrm>
            <a:off x="533400" y="1219200"/>
            <a:ext cx="3124200" cy="381000"/>
          </a:xfrm>
        </p:spPr>
        <p:txBody>
          <a:bodyPr>
            <a:normAutofit/>
          </a:bodyPr>
          <a:lstStyle/>
          <a:p>
            <a:pPr marL="0" indent="0">
              <a:buNone/>
            </a:pPr>
            <a:r>
              <a:rPr lang="en-IN" sz="1600" b="1" dirty="0" smtClean="0">
                <a:latin typeface="Times New Roman" panose="02020603050405020304" pitchFamily="18" charset="0"/>
                <a:cs typeface="Times New Roman" panose="02020603050405020304" pitchFamily="18" charset="0"/>
              </a:rPr>
              <a:t>Challenge -1</a:t>
            </a:r>
            <a:endParaRPr lang="en-IN" sz="1600" dirty="0">
              <a:latin typeface="Times New Roman" panose="02020603050405020304" pitchFamily="18" charset="0"/>
              <a:cs typeface="Times New Roman" panose="02020603050405020304" pitchFamily="18" charset="0"/>
            </a:endParaRPr>
          </a:p>
          <a:p>
            <a:pPr marL="0" indent="0">
              <a:buNone/>
            </a:pPr>
            <a:endParaRPr lang="en-IN" sz="1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17B18DDF-C61C-CB7A-AA1E-90F73F24EF80}"/>
              </a:ext>
            </a:extLst>
          </p:cNvPr>
          <p:cNvSpPr txBox="1"/>
          <p:nvPr/>
        </p:nvSpPr>
        <p:spPr>
          <a:xfrm>
            <a:off x="7239000" y="5943600"/>
            <a:ext cx="1371600" cy="369332"/>
          </a:xfrm>
          <a:prstGeom prst="rect">
            <a:avLst/>
          </a:prstGeom>
          <a:noFill/>
        </p:spPr>
        <p:txBody>
          <a:bodyPr wrap="square" rtlCol="0">
            <a:spAutoFit/>
          </a:bodyPr>
          <a:lstStyle/>
          <a:p>
            <a:pPr algn="r"/>
            <a:r>
              <a:rPr lang="en-IN" dirty="0"/>
              <a:t>4</a:t>
            </a:r>
          </a:p>
        </p:txBody>
      </p:sp>
      <p:sp>
        <p:nvSpPr>
          <p:cNvPr id="8193" name="Rectangle 1"/>
          <p:cNvSpPr>
            <a:spLocks noChangeArrowheads="1"/>
          </p:cNvSpPr>
          <p:nvPr/>
        </p:nvSpPr>
        <p:spPr bwMode="auto">
          <a:xfrm>
            <a:off x="762000" y="1491734"/>
            <a:ext cx="78486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8001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following problem areas are the focus of this work:</a:t>
            </a:r>
          </a:p>
          <a:p>
            <a:pPr marL="0" marR="0" lvl="0" indent="0" algn="l" defTabSz="914400" rtl="0" eaLnBrk="1" fontAlgn="base" latinLnBrk="0" hangingPunct="1">
              <a:lnSpc>
                <a:spcPct val="150000"/>
              </a:lnSpc>
              <a:spcBef>
                <a:spcPct val="0"/>
              </a:spcBef>
              <a:spcAft>
                <a:spcPct val="0"/>
              </a:spcAft>
              <a:buClrTx/>
              <a:buSzTx/>
              <a:buFontTx/>
              <a:buNone/>
              <a:tabLst>
                <a:tab pos="800100" algn="l"/>
              </a:tabLst>
            </a:pPr>
            <a:endParaRPr lang="en-US" sz="1600" dirty="0" smtClean="0">
              <a:solidFill>
                <a:srgbClr val="000000"/>
              </a:solidFill>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tab pos="8001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800100" algn="l"/>
              </a:tabLst>
            </a:pPr>
            <a:r>
              <a:rPr kumimoji="0" lang="en-US" altLang="zh-CN"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Limited perception capabilities: </a:t>
            </a:r>
          </a:p>
          <a:p>
            <a:pPr marL="0" marR="0" lvl="0" indent="0" algn="l" defTabSz="914400" rtl="0" eaLnBrk="0" fontAlgn="base" latinLnBrk="0" hangingPunct="0">
              <a:lnSpc>
                <a:spcPct val="150000"/>
              </a:lnSpc>
              <a:spcBef>
                <a:spcPct val="0"/>
              </a:spcBef>
              <a:spcAft>
                <a:spcPct val="0"/>
              </a:spcAft>
              <a:buClrTx/>
              <a:buSzTx/>
              <a:tabLst>
                <a:tab pos="800100" algn="l"/>
              </a:tabLst>
            </a:pPr>
            <a:r>
              <a:rPr lang="en-US" altLang="zh-CN" sz="1600" dirty="0" smtClean="0">
                <a:solidFill>
                  <a:srgbClr val="000000"/>
                </a:solidFill>
                <a:latin typeface="Times New Roman" pitchFamily="18" charset="0"/>
                <a:ea typeface="Times New Roman" pitchFamily="18" charset="0"/>
                <a:cs typeface="Times New Roman" pitchFamily="18" charset="0"/>
              </a:rPr>
              <a:t>	</a:t>
            </a: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Traditional autonomous robots often rely on limited sensors like cameras or proximity sensors, which have limitations in accurately perceiving the environment. This can lead to incomplete or unreliable information about the surroundings, hindering the robot's ability to navigate and make informed decisions. The work aims to overcome this limitation by integrating </a:t>
            </a:r>
            <a:r>
              <a:rPr kumimoji="0" lang="en-US" altLang="zh-CN"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LiDAR</a:t>
            </a: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technology, which provides precise 2D mapping and detailed perception of the environment.</a:t>
            </a:r>
            <a:endParaRPr kumimoji="0" lang="en-US" altLang="zh-CN"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800100" algn="l"/>
              </a:tabLst>
            </a:pPr>
            <a:endParaRPr kumimoji="0" lang="en-US" altLang="zh-CN"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39779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5" name="Content Placeholder 4">
            <a:extLst>
              <a:ext uri="{FF2B5EF4-FFF2-40B4-BE49-F238E27FC236}">
                <a16:creationId xmlns="" xmlns:a16="http://schemas.microsoft.com/office/drawing/2014/main" id="{8732EC01-3079-789F-9496-8361BF0A628A}"/>
              </a:ext>
            </a:extLst>
          </p:cNvPr>
          <p:cNvSpPr>
            <a:spLocks noGrp="1"/>
          </p:cNvSpPr>
          <p:nvPr>
            <p:ph sz="half" idx="1"/>
          </p:nvPr>
        </p:nvSpPr>
        <p:spPr>
          <a:xfrm>
            <a:off x="533400" y="1219200"/>
            <a:ext cx="3124200" cy="381000"/>
          </a:xfrm>
        </p:spPr>
        <p:txBody>
          <a:bodyPr>
            <a:normAutofit/>
          </a:bodyPr>
          <a:lstStyle/>
          <a:p>
            <a:pPr marL="0" indent="0">
              <a:buNone/>
            </a:pPr>
            <a:r>
              <a:rPr lang="en-IN" sz="1600" b="1" dirty="0" smtClean="0">
                <a:latin typeface="Times New Roman" panose="02020603050405020304" pitchFamily="18" charset="0"/>
                <a:cs typeface="Times New Roman" panose="02020603050405020304" pitchFamily="18" charset="0"/>
              </a:rPr>
              <a:t>Challenge -2</a:t>
            </a:r>
            <a:endParaRPr lang="en-IN" sz="1600" dirty="0">
              <a:latin typeface="Times New Roman" panose="02020603050405020304" pitchFamily="18" charset="0"/>
              <a:cs typeface="Times New Roman" panose="02020603050405020304" pitchFamily="18" charset="0"/>
            </a:endParaRPr>
          </a:p>
          <a:p>
            <a:pPr marL="0" indent="0">
              <a:buNone/>
            </a:pPr>
            <a:endParaRPr lang="en-IN" sz="1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17B18DDF-C61C-CB7A-AA1E-90F73F24EF80}"/>
              </a:ext>
            </a:extLst>
          </p:cNvPr>
          <p:cNvSpPr txBox="1"/>
          <p:nvPr/>
        </p:nvSpPr>
        <p:spPr>
          <a:xfrm>
            <a:off x="7239000" y="5943600"/>
            <a:ext cx="1371600" cy="369332"/>
          </a:xfrm>
          <a:prstGeom prst="rect">
            <a:avLst/>
          </a:prstGeom>
          <a:noFill/>
        </p:spPr>
        <p:txBody>
          <a:bodyPr wrap="square" rtlCol="0">
            <a:spAutoFit/>
          </a:bodyPr>
          <a:lstStyle/>
          <a:p>
            <a:pPr algn="r"/>
            <a:r>
              <a:rPr lang="en-IN" dirty="0"/>
              <a:t>4</a:t>
            </a:r>
          </a:p>
        </p:txBody>
      </p:sp>
      <p:sp>
        <p:nvSpPr>
          <p:cNvPr id="8193" name="Rectangle 1"/>
          <p:cNvSpPr>
            <a:spLocks noChangeArrowheads="1"/>
          </p:cNvSpPr>
          <p:nvPr/>
        </p:nvSpPr>
        <p:spPr bwMode="auto">
          <a:xfrm>
            <a:off x="838200" y="2170584"/>
            <a:ext cx="7848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tabLst>
                <a:tab pos="800100" algn="l"/>
              </a:tabLst>
            </a:pPr>
            <a:r>
              <a:rPr kumimoji="0" lang="en-US" altLang="zh-CN"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Mapping of unknown environments: </a:t>
            </a:r>
          </a:p>
          <a:p>
            <a:pPr marL="0" marR="0" lvl="0" indent="0" algn="l" defTabSz="914400" rtl="0" eaLnBrk="0" fontAlgn="base" latinLnBrk="0" hangingPunct="0">
              <a:lnSpc>
                <a:spcPct val="150000"/>
              </a:lnSpc>
              <a:spcBef>
                <a:spcPct val="0"/>
              </a:spcBef>
              <a:spcAft>
                <a:spcPct val="0"/>
              </a:spcAft>
              <a:buClrTx/>
              <a:buSzTx/>
              <a:tabLst>
                <a:tab pos="800100" algn="l"/>
              </a:tabLst>
            </a:pP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tabLst>
                <a:tab pos="800100" algn="l"/>
              </a:tabLst>
            </a:pPr>
            <a:r>
              <a:rPr lang="en-US" altLang="zh-CN" sz="1600" dirty="0" smtClean="0">
                <a:solidFill>
                  <a:srgbClr val="000000"/>
                </a:solidFill>
                <a:latin typeface="Times New Roman" pitchFamily="18" charset="0"/>
                <a:ea typeface="Times New Roman" pitchFamily="18" charset="0"/>
                <a:cs typeface="Times New Roman" pitchFamily="18" charset="0"/>
              </a:rPr>
              <a:t>	</a:t>
            </a: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Navigating and mapping unknown environments pose significant challenges for autonomous robots. Without prior knowledge or pre-existing maps, robots may struggle to create accurate representations of their surroundings. The work seeks to develop algorithms and techniques that leverage </a:t>
            </a:r>
            <a:r>
              <a:rPr kumimoji="0" lang="en-US" altLang="zh-CN"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LiDAR</a:t>
            </a: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data to create detailed and reliable maps in real time, enabling robots to explore and understand unknown environments more effectively.</a:t>
            </a:r>
            <a:endParaRPr kumimoji="0" lang="en-US" altLang="zh-CN"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800100" algn="l"/>
              </a:tabLst>
            </a:pPr>
            <a:endParaRPr kumimoji="0" lang="en-US" altLang="zh-CN"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39779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5" name="Content Placeholder 4">
            <a:extLst>
              <a:ext uri="{FF2B5EF4-FFF2-40B4-BE49-F238E27FC236}">
                <a16:creationId xmlns="" xmlns:a16="http://schemas.microsoft.com/office/drawing/2014/main" id="{8732EC01-3079-789F-9496-8361BF0A628A}"/>
              </a:ext>
            </a:extLst>
          </p:cNvPr>
          <p:cNvSpPr>
            <a:spLocks noGrp="1"/>
          </p:cNvSpPr>
          <p:nvPr>
            <p:ph sz="half" idx="1"/>
          </p:nvPr>
        </p:nvSpPr>
        <p:spPr>
          <a:xfrm>
            <a:off x="533400" y="1219200"/>
            <a:ext cx="3124200" cy="381000"/>
          </a:xfrm>
        </p:spPr>
        <p:txBody>
          <a:bodyPr>
            <a:normAutofit/>
          </a:bodyPr>
          <a:lstStyle/>
          <a:p>
            <a:pPr marL="0" indent="0">
              <a:buNone/>
            </a:pPr>
            <a:r>
              <a:rPr lang="en-IN" sz="1600" b="1" dirty="0" smtClean="0">
                <a:latin typeface="Times New Roman" panose="02020603050405020304" pitchFamily="18" charset="0"/>
                <a:cs typeface="Times New Roman" panose="02020603050405020304" pitchFamily="18" charset="0"/>
              </a:rPr>
              <a:t>Challenge -3</a:t>
            </a:r>
            <a:endParaRPr lang="en-IN" sz="1600" dirty="0">
              <a:latin typeface="Times New Roman" panose="02020603050405020304" pitchFamily="18" charset="0"/>
              <a:cs typeface="Times New Roman" panose="02020603050405020304" pitchFamily="18" charset="0"/>
            </a:endParaRPr>
          </a:p>
          <a:p>
            <a:pPr marL="0" indent="0">
              <a:buNone/>
            </a:pPr>
            <a:endParaRPr lang="en-IN" sz="1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17B18DDF-C61C-CB7A-AA1E-90F73F24EF80}"/>
              </a:ext>
            </a:extLst>
          </p:cNvPr>
          <p:cNvSpPr txBox="1"/>
          <p:nvPr/>
        </p:nvSpPr>
        <p:spPr>
          <a:xfrm>
            <a:off x="7239000" y="5943600"/>
            <a:ext cx="1371600" cy="369332"/>
          </a:xfrm>
          <a:prstGeom prst="rect">
            <a:avLst/>
          </a:prstGeom>
          <a:noFill/>
        </p:spPr>
        <p:txBody>
          <a:bodyPr wrap="square" rtlCol="0">
            <a:spAutoFit/>
          </a:bodyPr>
          <a:lstStyle/>
          <a:p>
            <a:pPr algn="r"/>
            <a:r>
              <a:rPr lang="en-IN" dirty="0"/>
              <a:t>4</a:t>
            </a:r>
          </a:p>
        </p:txBody>
      </p:sp>
      <p:sp>
        <p:nvSpPr>
          <p:cNvPr id="8193" name="Rectangle 1"/>
          <p:cNvSpPr>
            <a:spLocks noChangeArrowheads="1"/>
          </p:cNvSpPr>
          <p:nvPr/>
        </p:nvSpPr>
        <p:spPr bwMode="auto">
          <a:xfrm>
            <a:off x="838200" y="2355251"/>
            <a:ext cx="7848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tabLst>
                <a:tab pos="800100" algn="l"/>
              </a:tabLst>
            </a:pPr>
            <a:r>
              <a:rPr kumimoji="0" lang="en-US" altLang="zh-CN"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Real-time operation and robustness: </a:t>
            </a:r>
          </a:p>
          <a:p>
            <a:pPr marL="0" marR="0" lvl="0" indent="0" algn="l" defTabSz="914400" rtl="0" eaLnBrk="0" fontAlgn="base" latinLnBrk="0" hangingPunct="0">
              <a:lnSpc>
                <a:spcPct val="150000"/>
              </a:lnSpc>
              <a:spcBef>
                <a:spcPct val="0"/>
              </a:spcBef>
              <a:spcAft>
                <a:spcPct val="0"/>
              </a:spcAft>
              <a:buClrTx/>
              <a:buSzTx/>
              <a:tabLst>
                <a:tab pos="800100" algn="l"/>
              </a:tabLst>
            </a:pPr>
            <a:endParaRPr lang="en-US" altLang="zh-CN" sz="1600" dirty="0" smtClean="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800100" algn="l"/>
              </a:tabLst>
            </a:pP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Autonomous robots operating in real-world scenarios require real-time decision-making and robustness. Delays in data processing or inaccuracies in perception can lead to safety issues or inefficient operations. The work aims to optimize the system to handle large amounts of </a:t>
            </a:r>
            <a:r>
              <a:rPr kumimoji="0" lang="en-US" altLang="zh-CN"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LiDAR</a:t>
            </a:r>
            <a:r>
              <a:rPr kumimoji="0" lang="en-US" altLang="zh-CN"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data in real time, ensuring fast and responsive decision-making while maintaining robustness in various environmental conditions.</a:t>
            </a:r>
            <a:endParaRPr kumimoji="0" lang="en-US" altLang="zh-CN"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39779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5" name="Content Placeholder 4">
            <a:extLst>
              <a:ext uri="{FF2B5EF4-FFF2-40B4-BE49-F238E27FC236}">
                <a16:creationId xmlns="" xmlns:a16="http://schemas.microsoft.com/office/drawing/2014/main" id="{8732EC01-3079-789F-9496-8361BF0A628A}"/>
              </a:ext>
            </a:extLst>
          </p:cNvPr>
          <p:cNvSpPr>
            <a:spLocks noGrp="1"/>
          </p:cNvSpPr>
          <p:nvPr>
            <p:ph sz="half" idx="1"/>
          </p:nvPr>
        </p:nvSpPr>
        <p:spPr>
          <a:xfrm>
            <a:off x="685800" y="1066800"/>
            <a:ext cx="3124200" cy="381000"/>
          </a:xfrm>
        </p:spPr>
        <p:txBody>
          <a:bodyPr>
            <a:normAutofit/>
          </a:bodyPr>
          <a:lstStyle/>
          <a:p>
            <a:pPr marL="0" indent="0">
              <a:buNone/>
            </a:pPr>
            <a:r>
              <a:rPr lang="en-IN" sz="1800" b="1" dirty="0" smtClean="0">
                <a:latin typeface="Times New Roman" panose="02020603050405020304" pitchFamily="18" charset="0"/>
                <a:cs typeface="Times New Roman" panose="02020603050405020304" pitchFamily="18" charset="0"/>
              </a:rPr>
              <a:t>Proposed Method</a:t>
            </a:r>
            <a:endParaRPr lang="en-IN" sz="1800" dirty="0">
              <a:latin typeface="Times New Roman" panose="02020603050405020304" pitchFamily="18" charset="0"/>
              <a:cs typeface="Times New Roman" panose="02020603050405020304" pitchFamily="18" charset="0"/>
            </a:endParaRPr>
          </a:p>
          <a:p>
            <a:pPr marL="0" indent="0">
              <a:buNone/>
            </a:pPr>
            <a:endParaRPr lang="en-IN" sz="18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17B18DDF-C61C-CB7A-AA1E-90F73F24EF80}"/>
              </a:ext>
            </a:extLst>
          </p:cNvPr>
          <p:cNvSpPr txBox="1"/>
          <p:nvPr/>
        </p:nvSpPr>
        <p:spPr>
          <a:xfrm>
            <a:off x="7239000" y="5943600"/>
            <a:ext cx="1371600" cy="369332"/>
          </a:xfrm>
          <a:prstGeom prst="rect">
            <a:avLst/>
          </a:prstGeom>
          <a:noFill/>
        </p:spPr>
        <p:txBody>
          <a:bodyPr wrap="square" rtlCol="0">
            <a:spAutoFit/>
          </a:bodyPr>
          <a:lstStyle/>
          <a:p>
            <a:pPr algn="r"/>
            <a:r>
              <a:rPr lang="en-IN" dirty="0"/>
              <a:t>4</a:t>
            </a:r>
          </a:p>
        </p:txBody>
      </p:sp>
      <p:sp>
        <p:nvSpPr>
          <p:cNvPr id="8193" name="Rectangle 1"/>
          <p:cNvSpPr>
            <a:spLocks noChangeArrowheads="1"/>
          </p:cNvSpPr>
          <p:nvPr/>
        </p:nvSpPr>
        <p:spPr bwMode="auto">
          <a:xfrm>
            <a:off x="457200" y="1371600"/>
            <a:ext cx="8458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buFont typeface="Arial" pitchFamily="34" charset="0"/>
              <a:buChar char="•"/>
            </a:pPr>
            <a:r>
              <a:rPr lang="en-US" sz="1600" dirty="0" smtClean="0"/>
              <a:t>The proposed system consists of a mobile robot powered by an Arduino board and equipped with a LIDAR sensor for room scanning. </a:t>
            </a:r>
          </a:p>
          <a:p>
            <a:pPr>
              <a:lnSpc>
                <a:spcPct val="150000"/>
              </a:lnSpc>
              <a:buFont typeface="Arial" pitchFamily="34" charset="0"/>
              <a:buChar char="•"/>
            </a:pPr>
            <a:r>
              <a:rPr lang="en-US" sz="1600" dirty="0" smtClean="0"/>
              <a:t>The LIDAR sensor emits laser beams and measures the time-of-flight of the reflected beams, providing accurate distance measurements. </a:t>
            </a:r>
          </a:p>
          <a:p>
            <a:pPr>
              <a:lnSpc>
                <a:spcPct val="150000"/>
              </a:lnSpc>
              <a:buFont typeface="Arial" pitchFamily="34" charset="0"/>
              <a:buChar char="•"/>
            </a:pPr>
            <a:r>
              <a:rPr lang="en-US" sz="1600" dirty="0" smtClean="0"/>
              <a:t>Arduino is responsible for controlling the robot's movements and acquiring data from the LIDAR sensor. </a:t>
            </a:r>
          </a:p>
          <a:p>
            <a:pPr>
              <a:lnSpc>
                <a:spcPct val="150000"/>
              </a:lnSpc>
              <a:buFont typeface="Arial" pitchFamily="34" charset="0"/>
              <a:buChar char="•"/>
            </a:pPr>
            <a:r>
              <a:rPr lang="en-US" sz="1600" dirty="0" smtClean="0"/>
              <a:t>Bluetooth connectivity is used to establish a wireless communication link between the robot and a remote server. </a:t>
            </a:r>
          </a:p>
          <a:p>
            <a:pPr>
              <a:lnSpc>
                <a:spcPct val="150000"/>
              </a:lnSpc>
              <a:buFont typeface="Arial" pitchFamily="34" charset="0"/>
              <a:buChar char="•"/>
            </a:pPr>
            <a:r>
              <a:rPr lang="en-US" sz="1600" dirty="0" smtClean="0"/>
              <a:t>The robot scans the room by systematically moving and rotating, capturing LIDAR data at different angles. </a:t>
            </a:r>
          </a:p>
          <a:p>
            <a:pPr>
              <a:lnSpc>
                <a:spcPct val="150000"/>
              </a:lnSpc>
              <a:buFont typeface="Arial" pitchFamily="34" charset="0"/>
              <a:buChar char="•"/>
            </a:pPr>
            <a:r>
              <a:rPr lang="en-US" sz="1600" dirty="0" smtClean="0"/>
              <a:t>The collected data is processed, and a detailed 2D map of the room is generated. </a:t>
            </a:r>
          </a:p>
          <a:p>
            <a:pPr>
              <a:lnSpc>
                <a:spcPct val="150000"/>
              </a:lnSpc>
              <a:buFont typeface="Arial" pitchFamily="34" charset="0"/>
              <a:buChar char="•"/>
            </a:pPr>
            <a:r>
              <a:rPr lang="en-US" sz="1600" dirty="0" smtClean="0"/>
              <a:t>The map data is transmitted to a remote server via Python Flask, enabling real-time visualization and analysis.</a:t>
            </a:r>
            <a:endParaRPr lang="en-US" sz="1600" dirty="0"/>
          </a:p>
        </p:txBody>
      </p:sp>
    </p:spTree>
    <p:extLst>
      <p:ext uri="{BB962C8B-B14F-4D97-AF65-F5344CB8AC3E}">
        <p14:creationId xmlns="" xmlns:p14="http://schemas.microsoft.com/office/powerpoint/2010/main" val="339779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90600" y="1143000"/>
            <a:ext cx="3276600" cy="338554"/>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BLOCK DIAGRAM :-</a:t>
            </a: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pic>
        <p:nvPicPr>
          <p:cNvPr id="6" name="Picture 5">
            <a:extLst>
              <a:ext uri="{FF2B5EF4-FFF2-40B4-BE49-F238E27FC236}">
                <a16:creationId xmlns="" xmlns:a16="http://schemas.microsoft.com/office/drawing/2014/main" id="{302FE54E-37AB-92B5-C2E5-A2D107930370}"/>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280477" y="1600201"/>
            <a:ext cx="6508080" cy="4419600"/>
          </a:xfrm>
          <a:prstGeom prst="rect">
            <a:avLst/>
          </a:prstGeom>
        </p:spPr>
      </p:pic>
      <p:sp>
        <p:nvSpPr>
          <p:cNvPr id="7" name="TextBox 6">
            <a:extLst>
              <a:ext uri="{FF2B5EF4-FFF2-40B4-BE49-F238E27FC236}">
                <a16:creationId xmlns="" xmlns:a16="http://schemas.microsoft.com/office/drawing/2014/main" id="{F857DE1F-1278-A82A-C705-A8B56CF96EDC}"/>
              </a:ext>
            </a:extLst>
          </p:cNvPr>
          <p:cNvSpPr txBox="1"/>
          <p:nvPr/>
        </p:nvSpPr>
        <p:spPr>
          <a:xfrm>
            <a:off x="3581400" y="5867400"/>
            <a:ext cx="2667000" cy="307777"/>
          </a:xfrm>
          <a:prstGeom prst="rect">
            <a:avLst/>
          </a:prstGeom>
          <a:noFill/>
        </p:spPr>
        <p:txBody>
          <a:bodyPr wrap="square" rtlCol="0">
            <a:spAutoFit/>
          </a:bodyPr>
          <a:lstStyle/>
          <a:p>
            <a:r>
              <a:rPr lang="en-IN" sz="1400" dirty="0">
                <a:latin typeface="Times New Roman" panose="02020603050405020304" pitchFamily="18" charset="0"/>
                <a:cs typeface="Times New Roman" panose="02020603050405020304" pitchFamily="18" charset="0"/>
              </a:rPr>
              <a:t>Figure 3 :- Block Diagram</a:t>
            </a:r>
          </a:p>
        </p:txBody>
      </p:sp>
    </p:spTree>
    <p:extLst>
      <p:ext uri="{BB962C8B-B14F-4D97-AF65-F5344CB8AC3E}">
        <p14:creationId xmlns="" xmlns:p14="http://schemas.microsoft.com/office/powerpoint/2010/main" val="80430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CE PPT Design.jpg"/>
          <p:cNvPicPr>
            <a:picLocks noChangeAspect="1"/>
          </p:cNvPicPr>
          <p:nvPr/>
        </p:nvPicPr>
        <p:blipFill>
          <a:blip r:embed="rId2" cstate="print"/>
          <a:stretch>
            <a:fillRect/>
          </a:stretch>
        </p:blipFill>
        <p:spPr>
          <a:xfrm>
            <a:off x="0" y="0"/>
            <a:ext cx="9189336" cy="6858000"/>
          </a:xfrm>
          <a:prstGeom prst="rect">
            <a:avLst/>
          </a:prstGeom>
        </p:spPr>
      </p:pic>
      <p:sp>
        <p:nvSpPr>
          <p:cNvPr id="2" name="TextBox 1">
            <a:extLst>
              <a:ext uri="{FF2B5EF4-FFF2-40B4-BE49-F238E27FC236}">
                <a16:creationId xmlns="" xmlns:a16="http://schemas.microsoft.com/office/drawing/2014/main" id="{79F9B53F-E873-BD11-1149-D1D1FAFFC5F9}"/>
              </a:ext>
            </a:extLst>
          </p:cNvPr>
          <p:cNvSpPr txBox="1"/>
          <p:nvPr/>
        </p:nvSpPr>
        <p:spPr>
          <a:xfrm>
            <a:off x="914400" y="1524000"/>
            <a:ext cx="3276600" cy="338554"/>
          </a:xfrm>
          <a:prstGeom prst="rect">
            <a:avLst/>
          </a:prstGeom>
          <a:noFill/>
        </p:spPr>
        <p:txBody>
          <a:bodyPr wrap="square" rtlCol="0">
            <a:spAutoFit/>
          </a:bodyPr>
          <a:lstStyle/>
          <a:p>
            <a:r>
              <a:rPr lang="en-IN" sz="1600" b="1" dirty="0">
                <a:latin typeface="Times New Roman" panose="02020603050405020304" pitchFamily="18" charset="0"/>
                <a:cs typeface="Times New Roman" panose="02020603050405020304" pitchFamily="18" charset="0"/>
              </a:rPr>
              <a:t>CIRCUIT DIAGRAM :-</a:t>
            </a:r>
          </a:p>
        </p:txBody>
      </p:sp>
      <p:sp>
        <p:nvSpPr>
          <p:cNvPr id="5" name="TextBox 4">
            <a:extLst>
              <a:ext uri="{FF2B5EF4-FFF2-40B4-BE49-F238E27FC236}">
                <a16:creationId xmlns="" xmlns:a16="http://schemas.microsoft.com/office/drawing/2014/main" id="{7CC380EC-0E73-AF8B-A9B1-28B0D5084FA6}"/>
              </a:ext>
            </a:extLst>
          </p:cNvPr>
          <p:cNvSpPr txBox="1"/>
          <p:nvPr/>
        </p:nvSpPr>
        <p:spPr>
          <a:xfrm>
            <a:off x="7239000" y="5943600"/>
            <a:ext cx="1371600" cy="369332"/>
          </a:xfrm>
          <a:prstGeom prst="rect">
            <a:avLst/>
          </a:prstGeom>
          <a:noFill/>
        </p:spPr>
        <p:txBody>
          <a:bodyPr wrap="square" rtlCol="0">
            <a:spAutoFit/>
          </a:bodyPr>
          <a:lstStyle/>
          <a:p>
            <a:pPr algn="r"/>
            <a:r>
              <a:rPr lang="en-IN" dirty="0"/>
              <a:t>13</a:t>
            </a:r>
          </a:p>
        </p:txBody>
      </p:sp>
      <p:pic>
        <p:nvPicPr>
          <p:cNvPr id="4" name="Picture 3">
            <a:extLst>
              <a:ext uri="{FF2B5EF4-FFF2-40B4-BE49-F238E27FC236}">
                <a16:creationId xmlns="" xmlns:a16="http://schemas.microsoft.com/office/drawing/2014/main" id="{B9705DBE-0133-7D3C-4E20-CC2D738FAA1B}"/>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36583" y="2071881"/>
            <a:ext cx="4916170" cy="3841082"/>
          </a:xfrm>
          <a:prstGeom prst="rect">
            <a:avLst/>
          </a:prstGeom>
        </p:spPr>
      </p:pic>
      <p:sp>
        <p:nvSpPr>
          <p:cNvPr id="6" name="TextBox 5">
            <a:extLst>
              <a:ext uri="{FF2B5EF4-FFF2-40B4-BE49-F238E27FC236}">
                <a16:creationId xmlns="" xmlns:a16="http://schemas.microsoft.com/office/drawing/2014/main" id="{6A730D8F-8939-6595-BDCE-A910C5D24697}"/>
              </a:ext>
            </a:extLst>
          </p:cNvPr>
          <p:cNvSpPr txBox="1"/>
          <p:nvPr/>
        </p:nvSpPr>
        <p:spPr>
          <a:xfrm>
            <a:off x="7315200" y="2819400"/>
            <a:ext cx="1371600" cy="523220"/>
          </a:xfrm>
          <a:prstGeom prst="rect">
            <a:avLst/>
          </a:prstGeom>
          <a:noFill/>
        </p:spPr>
        <p:txBody>
          <a:bodyPr wrap="square" rtlCol="0">
            <a:spAutoFit/>
          </a:bodyPr>
          <a:lstStyle/>
          <a:p>
            <a:r>
              <a:rPr lang="en-IN" sz="1400" dirty="0">
                <a:latin typeface="Times New Roman" panose="02020603050405020304" pitchFamily="18" charset="0"/>
                <a:cs typeface="Times New Roman" panose="02020603050405020304" pitchFamily="18" charset="0"/>
              </a:rPr>
              <a:t>Figure 4 :- Circuit Diagram</a:t>
            </a:r>
          </a:p>
        </p:txBody>
      </p:sp>
    </p:spTree>
    <p:extLst>
      <p:ext uri="{BB962C8B-B14F-4D97-AF65-F5344CB8AC3E}">
        <p14:creationId xmlns="" xmlns:p14="http://schemas.microsoft.com/office/powerpoint/2010/main" val="1855759657"/>
      </p:ext>
    </p:extLst>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170</TotalTime>
  <Words>1462</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Presentation1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THANK YOU</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ecelab</dc:creator>
  <cp:lastModifiedBy>EEEHOD</cp:lastModifiedBy>
  <cp:revision>16</cp:revision>
  <dcterms:created xsi:type="dcterms:W3CDTF">2021-10-22T08:41:39Z</dcterms:created>
  <dcterms:modified xsi:type="dcterms:W3CDTF">2023-11-15T07:08:44Z</dcterms:modified>
</cp:coreProperties>
</file>