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8.jpg" ContentType="image/jpe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1F6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86536" autoAdjust="0"/>
  </p:normalViewPr>
  <p:slideViewPr>
    <p:cSldViewPr snapToGrid="0">
      <p:cViewPr varScale="1">
        <p:scale>
          <a:sx n="68" d="100"/>
          <a:sy n="68" d="100"/>
        </p:scale>
        <p:origin x="10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78992-EFB1-445E-9FB6-6CFAAD6CAA05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4DAD6-55EE-4E13-84FF-BC9F24B26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1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4DAD6-55EE-4E13-84FF-BC9F24B26E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1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4DAD6-55EE-4E13-84FF-BC9F24B26E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13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4DAD6-55EE-4E13-84FF-BC9F24B26E0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2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4DAD6-55EE-4E13-84FF-BC9F24B26E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52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4DAD6-55EE-4E13-84FF-BC9F24B26E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9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4DAD6-55EE-4E13-84FF-BC9F24B26E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25ED-BFB8-4F39-B93F-A2FE145D0FDB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889A-08C8-463A-A350-26AA00F6CD95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A6BF-E305-4624-A626-40FE08324437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038A-2A85-492A-9A7A-50F4ED8A4FBD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51B6-7B35-4766-9A62-E80F0632838A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DF0-A7A4-481D-9703-4DDCCABF3A28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D2C7-B781-4541-88E1-FDA8D9BBB3FE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402-78EB-4848-B94A-5F512BDD86C6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3966-A135-42B6-BB59-B74D529EF00F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14D-903F-4398-BD4E-3C8815622398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DAC1-545F-486C-AA82-F994BACC35C0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0CC35A-5716-4A8C-9564-17775BDD5EEB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7BBF-A7C2-F991-9FC4-652F53E4C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01849"/>
            <a:ext cx="7315200" cy="1476557"/>
          </a:xfrm>
        </p:spPr>
        <p:txBody>
          <a:bodyPr>
            <a:normAutofit/>
          </a:bodyPr>
          <a:lstStyle/>
          <a:p>
            <a:r>
              <a:rPr lang="it-IT" sz="4800" dirty="0"/>
              <a:t>Ferro-to-antiferromagnetic transition in Gd(Fe,Ni)Si 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507C-10B5-16C5-9E11-84F2DDC20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2875280"/>
            <a:ext cx="7161390" cy="3058591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Roman Mukhachev</a:t>
            </a:r>
            <a:r>
              <a:rPr lang="ru-RU" sz="2400" dirty="0"/>
              <a:t>   </a:t>
            </a:r>
            <a:r>
              <a:rPr lang="en-GB" sz="2400" dirty="0"/>
              <a:t>email: r.d.mukhachev@imp.uran.ru</a:t>
            </a:r>
          </a:p>
          <a:p>
            <a:r>
              <a:rPr lang="en-GB" dirty="0"/>
              <a:t>Alexey </a:t>
            </a:r>
            <a:r>
              <a:rPr lang="en-GB" dirty="0" err="1"/>
              <a:t>Lukoyanov</a:t>
            </a:r>
            <a:r>
              <a:rPr lang="en-GB" dirty="0"/>
              <a:t>, Anatoly </a:t>
            </a:r>
            <a:r>
              <a:rPr lang="en-GB" dirty="0" err="1"/>
              <a:t>Kuchin</a:t>
            </a:r>
            <a:r>
              <a:rPr lang="en-GB" dirty="0"/>
              <a:t>, Sergey </a:t>
            </a:r>
            <a:r>
              <a:rPr lang="en-GB" dirty="0" err="1"/>
              <a:t>Platonov</a:t>
            </a:r>
            <a:r>
              <a:rPr lang="en-GB" dirty="0"/>
              <a:t>, Aleksey </a:t>
            </a:r>
            <a:r>
              <a:rPr lang="en-GB" dirty="0" err="1"/>
              <a:t>Volegov</a:t>
            </a:r>
            <a:r>
              <a:rPr lang="en-GB" dirty="0"/>
              <a:t>, </a:t>
            </a:r>
            <a:r>
              <a:rPr lang="en-GB" dirty="0" err="1"/>
              <a:t>Vasilii</a:t>
            </a:r>
            <a:r>
              <a:rPr lang="en-GB" dirty="0"/>
              <a:t> </a:t>
            </a:r>
            <a:r>
              <a:rPr lang="en-GB" dirty="0" err="1"/>
              <a:t>Gaviko</a:t>
            </a:r>
            <a:r>
              <a:rPr lang="en-GB" dirty="0"/>
              <a:t>, Mari Yakovleva</a:t>
            </a:r>
          </a:p>
          <a:p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M.N. Mikheev Institute of Metal Physics of Ural Branch of Russian Academy of Sciences, Yekaterinburg, Russia</a:t>
            </a:r>
          </a:p>
          <a:p>
            <a:pPr>
              <a:spcAft>
                <a:spcPts val="1200"/>
              </a:spcAft>
            </a:pPr>
            <a:r>
              <a:rPr lang="en-GB" dirty="0"/>
              <a:t>Ural Federal University named after the first President of Russia B.N. Yeltsin, Yekaterinburg, Russia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7ABEA-0020-C9A2-53B5-BA5BECC94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161" y="2006800"/>
            <a:ext cx="1371791" cy="1343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34F2D-520C-67C2-276A-940BB20101F8}"/>
              </a:ext>
            </a:extLst>
          </p:cNvPr>
          <p:cNvSpPr txBox="1"/>
          <p:nvPr/>
        </p:nvSpPr>
        <p:spPr>
          <a:xfrm>
            <a:off x="9427889" y="3750013"/>
            <a:ext cx="2738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The 4th International Electronic Conference on Applied Sciences</a:t>
            </a:r>
            <a:r>
              <a:rPr lang="en-US" b="1" dirty="0">
                <a:solidFill>
                  <a:srgbClr val="4A4A4A"/>
                </a:solidFill>
                <a:latin typeface="Source Sans Pro" panose="020B0503030403020204" pitchFamily="34" charset="0"/>
              </a:rPr>
              <a:t>,</a:t>
            </a:r>
          </a:p>
          <a:p>
            <a:pPr algn="ctr"/>
            <a:r>
              <a:rPr lang="en" b="1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27 Oct–10 Nov 2023</a:t>
            </a:r>
            <a:endParaRPr lang="en-US" b="1" i="0" dirty="0">
              <a:solidFill>
                <a:srgbClr val="4A4A4A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8879D3-75C4-59E4-24F5-AE701308D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89" y="4117584"/>
            <a:ext cx="832758" cy="832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8A7111D-D672-354E-010D-2F2AAF81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3" y="5104696"/>
            <a:ext cx="636669" cy="6366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695D0A-3ABD-EA67-D832-7A701251609E}"/>
              </a:ext>
            </a:extLst>
          </p:cNvPr>
          <p:cNvCxnSpPr>
            <a:cxnSpLocks/>
          </p:cNvCxnSpPr>
          <p:nvPr/>
        </p:nvCxnSpPr>
        <p:spPr>
          <a:xfrm>
            <a:off x="1195754" y="3212123"/>
            <a:ext cx="6424246" cy="0"/>
          </a:xfrm>
          <a:prstGeom prst="line">
            <a:avLst/>
          </a:prstGeom>
          <a:ln>
            <a:solidFill>
              <a:srgbClr val="D9F1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19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324">
        <p:fade/>
      </p:transition>
    </mc:Choice>
    <mc:Fallback>
      <p:transition spd="med" advTm="1632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ABA70A-37C5-AC66-F000-1F8AE822B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115" y="532244"/>
            <a:ext cx="3760485" cy="4816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43EA53-2072-5934-A7E3-B0CAA415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GB" dirty="0" err="1"/>
              <a:t>rystal</a:t>
            </a:r>
            <a:r>
              <a:rPr lang="en-GB" dirty="0"/>
              <a:t> structure of </a:t>
            </a:r>
            <a:r>
              <a:rPr lang="en-US" sz="3600" dirty="0"/>
              <a:t>GdFe</a:t>
            </a:r>
            <a:r>
              <a:rPr lang="en-US" sz="3600" baseline="-25000" dirty="0"/>
              <a:t>1-x</a:t>
            </a:r>
            <a:r>
              <a:rPr lang="en-US" sz="3600" dirty="0"/>
              <a:t>Ni</a:t>
            </a:r>
            <a:r>
              <a:rPr lang="en-US" sz="3600" baseline="-25000" dirty="0"/>
              <a:t>x</a:t>
            </a:r>
            <a:r>
              <a:rPr lang="en-US" sz="3600" dirty="0"/>
              <a:t>Si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B9AE570-5492-7652-ADA2-8667B740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pPr/>
              <a:t>2</a:t>
            </a:fld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30C45-6D07-410A-8FE9-86082F5267EB}"/>
              </a:ext>
            </a:extLst>
          </p:cNvPr>
          <p:cNvSpPr txBox="1"/>
          <p:nvPr/>
        </p:nvSpPr>
        <p:spPr>
          <a:xfrm>
            <a:off x="4818822" y="341280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E3183-C7DC-8E0B-3D8E-3151B05C4ADA}"/>
              </a:ext>
            </a:extLst>
          </p:cNvPr>
          <p:cNvSpPr txBox="1"/>
          <p:nvPr/>
        </p:nvSpPr>
        <p:spPr>
          <a:xfrm>
            <a:off x="4892211" y="421671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CAEBD-54F3-B0BE-A8B5-51BED2B9A0E3}"/>
              </a:ext>
            </a:extLst>
          </p:cNvPr>
          <p:cNvSpPr txBox="1"/>
          <p:nvPr/>
        </p:nvSpPr>
        <p:spPr>
          <a:xfrm>
            <a:off x="4368217" y="4742364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Fe/Ni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04CF8-A86E-1B9E-F1F1-343707148ADE}"/>
              </a:ext>
            </a:extLst>
          </p:cNvPr>
          <p:cNvSpPr txBox="1"/>
          <p:nvPr/>
        </p:nvSpPr>
        <p:spPr>
          <a:xfrm>
            <a:off x="3453115" y="5331995"/>
            <a:ext cx="3580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Lucida Sans" panose="020B0602030504020204" pitchFamily="34" charset="0"/>
              </a:rPr>
              <a:t>Diverse local environments in the blocks forming this unit cell: the ‘‘W block’’ and the ‘‘BaAl4 block’’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70A7BAB-41BD-5FC5-200A-FCCC1FD22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13333"/>
              </p:ext>
            </p:extLst>
          </p:nvPr>
        </p:nvGraphicFramePr>
        <p:xfrm>
          <a:off x="7191375" y="660927"/>
          <a:ext cx="4564167" cy="4017454"/>
        </p:xfrm>
        <a:graphic>
          <a:graphicData uri="http://schemas.openxmlformats.org/drawingml/2006/table">
            <a:tbl>
              <a:tblPr/>
              <a:tblGrid>
                <a:gridCol w="1008642">
                  <a:extLst>
                    <a:ext uri="{9D8B030D-6E8A-4147-A177-3AD203B41FA5}">
                      <a16:colId xmlns:a16="http://schemas.microsoft.com/office/drawing/2014/main" val="2007698543"/>
                    </a:ext>
                  </a:extLst>
                </a:gridCol>
                <a:gridCol w="1128618">
                  <a:extLst>
                    <a:ext uri="{9D8B030D-6E8A-4147-A177-3AD203B41FA5}">
                      <a16:colId xmlns:a16="http://schemas.microsoft.com/office/drawing/2014/main" val="675220987"/>
                    </a:ext>
                  </a:extLst>
                </a:gridCol>
                <a:gridCol w="948341">
                  <a:extLst>
                    <a:ext uri="{9D8B030D-6E8A-4147-A177-3AD203B41FA5}">
                      <a16:colId xmlns:a16="http://schemas.microsoft.com/office/drawing/2014/main" val="2958437547"/>
                    </a:ext>
                  </a:extLst>
                </a:gridCol>
                <a:gridCol w="739283">
                  <a:extLst>
                    <a:ext uri="{9D8B030D-6E8A-4147-A177-3AD203B41FA5}">
                      <a16:colId xmlns:a16="http://schemas.microsoft.com/office/drawing/2014/main" val="1171532885"/>
                    </a:ext>
                  </a:extLst>
                </a:gridCol>
                <a:gridCol w="739283">
                  <a:extLst>
                    <a:ext uri="{9D8B030D-6E8A-4147-A177-3AD203B41FA5}">
                      <a16:colId xmlns:a16="http://schemas.microsoft.com/office/drawing/2014/main" val="2572918314"/>
                    </a:ext>
                  </a:extLst>
                </a:gridCol>
              </a:tblGrid>
              <a:tr h="558357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Compound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Phases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Lattice  parameters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112675" marR="112675" marT="56338" marB="5633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Content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987773"/>
                  </a:ext>
                </a:extLst>
              </a:tr>
              <a:tr h="281688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(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x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)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Lucida Sans" panose="020B0602030504020204" pitchFamily="34" charset="0"/>
                        </a:rPr>
                        <a:t> </a:t>
                      </a: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a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(Ǻ)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c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(Ǻ)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(%)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422899"/>
                  </a:ext>
                </a:extLst>
              </a:tr>
              <a:tr h="187792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0.1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CeFeSi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4.001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6.765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97.7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143394"/>
                  </a:ext>
                </a:extLst>
              </a:tr>
              <a:tr h="281688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Lucida Sans" panose="020B0602030504020204" pitchFamily="34" charset="0"/>
                        </a:rPr>
                        <a:t> </a:t>
                      </a: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Gd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Si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2.3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93806"/>
                  </a:ext>
                </a:extLst>
              </a:tr>
              <a:tr h="187792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0.2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CeFeSi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4.015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6.747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97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393163"/>
                  </a:ext>
                </a:extLst>
              </a:tr>
              <a:tr h="370565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Lucida Sans" panose="020B0602030504020204" pitchFamily="34" charset="0"/>
                        </a:rPr>
                        <a:t> </a:t>
                      </a: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Phases not identified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112675" marR="112675" marT="56338" marB="56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&lt; 3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251687"/>
                  </a:ext>
                </a:extLst>
              </a:tr>
              <a:tr h="187792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0.3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CeFeSi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4.019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6.708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96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182632"/>
                  </a:ext>
                </a:extLst>
              </a:tr>
              <a:tr h="370565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Lucida Sans" panose="020B0602030504020204" pitchFamily="34" charset="0"/>
                        </a:rPr>
                        <a:t> </a:t>
                      </a: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Phases not identified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112675" marR="112675" marT="56338" marB="56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&lt; 4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914768"/>
                  </a:ext>
                </a:extLst>
              </a:tr>
              <a:tr h="187792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0.4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CeFeSi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4.019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6.707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72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133677"/>
                  </a:ext>
                </a:extLst>
              </a:tr>
              <a:tr h="657273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Lucida Sans" panose="020B0602030504020204" pitchFamily="34" charset="0"/>
                        </a:rPr>
                        <a:t> </a:t>
                      </a: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Gd(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Ni,Fe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)Si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Lucida Sans" panose="020B0602030504020204" pitchFamily="34" charset="0"/>
                        </a:rPr>
                        <a:t> </a:t>
                      </a: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23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656662"/>
                  </a:ext>
                </a:extLst>
              </a:tr>
              <a:tr h="375585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Lucida Sans" panose="020B0602030504020204" pitchFamily="34" charset="0"/>
                        </a:rPr>
                        <a:t> </a:t>
                      </a: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Gd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Ni,Fe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)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17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960097"/>
                  </a:ext>
                </a:extLst>
              </a:tr>
              <a:tr h="370565">
                <a:tc gridSpan="2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Error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112675" marR="112675" marT="56338" marB="563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±0.002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±0.002</a:t>
                      </a:r>
                      <a:endParaRPr lang="en-US" sz="18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±2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66575" marR="66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9828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2D9BD3B-DDF0-B177-BB05-3A79EA716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45003"/>
              </p:ext>
            </p:extLst>
          </p:nvPr>
        </p:nvGraphicFramePr>
        <p:xfrm>
          <a:off x="7389388" y="5412213"/>
          <a:ext cx="4168140" cy="670560"/>
        </p:xfrm>
        <a:graphic>
          <a:graphicData uri="http://schemas.openxmlformats.org/drawingml/2006/table">
            <a:tbl>
              <a:tblPr/>
              <a:tblGrid>
                <a:gridCol w="2084070">
                  <a:extLst>
                    <a:ext uri="{9D8B030D-6E8A-4147-A177-3AD203B41FA5}">
                      <a16:colId xmlns:a16="http://schemas.microsoft.com/office/drawing/2014/main" val="46113912"/>
                    </a:ext>
                  </a:extLst>
                </a:gridCol>
                <a:gridCol w="2084070">
                  <a:extLst>
                    <a:ext uri="{9D8B030D-6E8A-4147-A177-3AD203B41FA5}">
                      <a16:colId xmlns:a16="http://schemas.microsoft.com/office/drawing/2014/main" val="1716377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latin typeface="Lucida Sans" panose="020B0602030504020204" pitchFamily="34" charset="0"/>
                        </a:rPr>
                        <a:t>Space Group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latin typeface="Lucida Sans" panose="020B0602030504020204" pitchFamily="34" charset="0"/>
                        </a:rPr>
                        <a:t>P</a:t>
                      </a:r>
                      <a:r>
                        <a:rPr lang="en-US" sz="1600" baseline="0" dirty="0">
                          <a:latin typeface="Lucida Sans" panose="020B0602030504020204" pitchFamily="34" charset="0"/>
                        </a:rPr>
                        <a:t>4</a:t>
                      </a:r>
                      <a:r>
                        <a:rPr lang="en-US" sz="1600" dirty="0">
                          <a:latin typeface="Lucida Sans" panose="020B0602030504020204" pitchFamily="34" charset="0"/>
                        </a:rPr>
                        <a:t>/</a:t>
                      </a:r>
                      <a:r>
                        <a:rPr lang="en-US" sz="1600" dirty="0" err="1">
                          <a:latin typeface="Lucida Sans" panose="020B0602030504020204" pitchFamily="34" charset="0"/>
                        </a:rPr>
                        <a:t>nmm</a:t>
                      </a:r>
                      <a:endParaRPr lang="en-US" sz="1600" dirty="0">
                        <a:latin typeface="Lucida Sans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94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latin typeface="Lucida Sans" panose="020B0602030504020204" pitchFamily="34" charset="0"/>
                        </a:rPr>
                        <a:t>Crystal System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latin typeface="Lucida Sans" panose="020B0602030504020204" pitchFamily="34" charset="0"/>
                        </a:rPr>
                        <a:t>Tetragonal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603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20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547">
        <p:fade/>
      </p:transition>
    </mc:Choice>
    <mc:Fallback>
      <p:transition spd="med" advTm="2854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216E-59C4-8C3E-7F49-4879C39B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data</a:t>
            </a:r>
            <a:endParaRPr lang="en-GB" dirty="0"/>
          </a:p>
        </p:txBody>
      </p:sp>
      <p:pic>
        <p:nvPicPr>
          <p:cNvPr id="5" name="image11.jpeg">
            <a:extLst>
              <a:ext uri="{FF2B5EF4-FFF2-40B4-BE49-F238E27FC236}">
                <a16:creationId xmlns:a16="http://schemas.microsoft.com/office/drawing/2014/main" id="{14465A51-6296-74C9-820A-B32E11D3F8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5172" y="1869645"/>
            <a:ext cx="4076069" cy="28338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10D9D-2C43-2919-A6FC-D233573B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3</a:t>
            </a:fld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5F5CD-C562-530B-60A5-887A06C086DA}"/>
              </a:ext>
            </a:extLst>
          </p:cNvPr>
          <p:cNvSpPr txBox="1"/>
          <p:nvPr/>
        </p:nvSpPr>
        <p:spPr>
          <a:xfrm>
            <a:off x="7600671" y="4761978"/>
            <a:ext cx="40760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Lucida Sans" panose="020B0602030504020204" pitchFamily="34" charset="0"/>
              </a:rPr>
              <a:t>Concentration dependences of the peak value of the change in magnetic entropy </a:t>
            </a:r>
            <a:r>
              <a:rPr lang="ru-RU" sz="1600" dirty="0">
                <a:latin typeface="Lucida Sans" panose="020B0602030504020204" pitchFamily="34" charset="0"/>
              </a:rPr>
              <a:t>- ∆ </a:t>
            </a:r>
            <a:r>
              <a:rPr lang="en-GB" sz="1600" dirty="0">
                <a:latin typeface="Lucida Sans" panose="020B0602030504020204" pitchFamily="34" charset="0"/>
              </a:rPr>
              <a:t>S</a:t>
            </a:r>
            <a:r>
              <a:rPr lang="en-GB" sz="1600" baseline="-25000" dirty="0">
                <a:latin typeface="Lucida Sans" panose="020B0602030504020204" pitchFamily="34" charset="0"/>
              </a:rPr>
              <a:t>M</a:t>
            </a:r>
            <a:r>
              <a:rPr lang="en-GB" sz="1600" dirty="0">
                <a:latin typeface="Lucida Sans" panose="020B0602030504020204" pitchFamily="34" charset="0"/>
              </a:rPr>
              <a:t>(T</a:t>
            </a:r>
            <a:r>
              <a:rPr lang="en-GB" sz="1600" baseline="-25000" dirty="0">
                <a:latin typeface="Lucida Sans" panose="020B0602030504020204" pitchFamily="34" charset="0"/>
              </a:rPr>
              <a:t>C</a:t>
            </a:r>
            <a:r>
              <a:rPr lang="en-GB" sz="1600" dirty="0">
                <a:latin typeface="Lucida Sans" panose="020B0602030504020204" pitchFamily="34" charset="0"/>
              </a:rPr>
              <a:t>) (solid symbols) and the refrigerant capacity RC (open symbols) in a field changing to 17 </a:t>
            </a:r>
            <a:r>
              <a:rPr lang="en-GB" sz="1600" dirty="0" err="1">
                <a:latin typeface="Lucida Sans" panose="020B0602030504020204" pitchFamily="34" charset="0"/>
              </a:rPr>
              <a:t>kOe</a:t>
            </a:r>
            <a:r>
              <a:rPr lang="ru-RU" sz="1600" dirty="0"/>
              <a:t>.</a:t>
            </a:r>
            <a:endParaRPr lang="en-GB" sz="1600" dirty="0">
              <a:latin typeface="Lucida Sans" panose="020B0602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EE4B8-41D3-F3AE-FC72-D163A0362D2C}"/>
              </a:ext>
            </a:extLst>
          </p:cNvPr>
          <p:cNvSpPr txBox="1"/>
          <p:nvPr/>
        </p:nvSpPr>
        <p:spPr>
          <a:xfrm>
            <a:off x="3593990" y="5154302"/>
            <a:ext cx="40066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0"/>
              </a:rPr>
              <a:t>Concentration dependences of the lattice parameters.</a:t>
            </a:r>
            <a:endParaRPr lang="en-GB" sz="1600" dirty="0">
              <a:latin typeface="Lucida Sans" panose="020B0602030504020204" pitchFamily="34" charset="0"/>
            </a:endParaRPr>
          </a:p>
        </p:txBody>
      </p:sp>
      <p:pic>
        <p:nvPicPr>
          <p:cNvPr id="15" name="image7.jpeg">
            <a:extLst>
              <a:ext uri="{FF2B5EF4-FFF2-40B4-BE49-F238E27FC236}">
                <a16:creationId xmlns:a16="http://schemas.microsoft.com/office/drawing/2014/main" id="{A4CE5169-16A1-A436-98B9-66DBCF729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93990" y="1865871"/>
            <a:ext cx="3913115" cy="2868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FD0B37-4272-49E0-98C2-1A2D03D31B60}"/>
              </a:ext>
            </a:extLst>
          </p:cNvPr>
          <p:cNvSpPr txBox="1"/>
          <p:nvPr/>
        </p:nvSpPr>
        <p:spPr>
          <a:xfrm>
            <a:off x="3773305" y="720064"/>
            <a:ext cx="746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In GdFe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1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1600" i="1" baseline="-25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Ni</a:t>
            </a:r>
            <a:r>
              <a:rPr lang="en-US" sz="1600" i="1" baseline="-25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Si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, the Curie temperature </a:t>
            </a:r>
            <a:r>
              <a:rPr lang="en-US" sz="1600" i="1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C</a:t>
            </a:r>
            <a:r>
              <a:rPr lang="en-US" sz="1600" spc="5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varies </a:t>
            </a:r>
            <a:r>
              <a:rPr lang="en-US" sz="1600" spc="5" dirty="0">
                <a:latin typeface="Lucida Sans" panose="020B0602030504020204" pitchFamily="34" charset="0"/>
                <a:ea typeface="Times New Roman" panose="02020603050405020304" pitchFamily="18" charset="0"/>
              </a:rPr>
              <a:t>b</a:t>
            </a:r>
            <a:r>
              <a:rPr lang="en-US" sz="1600" spc="5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etween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104 and 130</a:t>
            </a:r>
            <a:r>
              <a:rPr lang="en-US" sz="1600" spc="6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K. Magnetocaloric effect (MCE) was found for all GdFe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1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1600" i="1" baseline="-25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Ni</a:t>
            </a:r>
            <a:r>
              <a:rPr lang="en-US" sz="1600" i="1" baseline="-25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Si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samples.</a:t>
            </a:r>
            <a:endParaRPr lang="en-US" sz="16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3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689">
        <p:fade/>
      </p:transition>
    </mc:Choice>
    <mc:Fallback>
      <p:transition spd="med" advTm="3268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5A6A732-DA08-2CEA-6306-FEEB226E4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2210" b="11990"/>
          <a:stretch/>
        </p:blipFill>
        <p:spPr>
          <a:xfrm>
            <a:off x="3536009" y="1643505"/>
            <a:ext cx="8289654" cy="2637846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92EC1801-DA24-C8D7-1001-005389D2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801" y="2257774"/>
            <a:ext cx="101205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">
            <a:extLst>
              <a:ext uri="{FF2B5EF4-FFF2-40B4-BE49-F238E27FC236}">
                <a16:creationId xmlns:a16="http://schemas.microsoft.com/office/drawing/2014/main" id="{848D4216-27A8-411E-B282-73B8470A3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3431625"/>
            <a:ext cx="31686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63233-7B52-BCD7-C505-CC29E120A432}"/>
              </a:ext>
            </a:extLst>
          </p:cNvPr>
          <p:cNvSpPr txBox="1"/>
          <p:nvPr/>
        </p:nvSpPr>
        <p:spPr>
          <a:xfrm>
            <a:off x="3536008" y="4418450"/>
            <a:ext cx="82319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Total energy difference </a:t>
            </a:r>
            <a:r>
              <a:rPr lang="ru-RU" sz="1600" dirty="0">
                <a:latin typeface="Lucida Sans" panose="020B0602030504020204" pitchFamily="34" charset="0"/>
              </a:rPr>
              <a:t>∆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= |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E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FM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–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E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AFM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| in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meV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f.u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—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relative to the lowest magnetic ordering of the Gd moments.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The magnetic structure of GdFe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1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1600" i="1" baseline="-25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x</a:t>
            </a:r>
            <a:r>
              <a:rPr lang="en-US" sz="16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Ni</a:t>
            </a:r>
            <a:r>
              <a:rPr lang="en-US" sz="1600" i="1" baseline="-25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x</a:t>
            </a:r>
            <a:r>
              <a:rPr lang="en-US" sz="16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Si</a:t>
            </a:r>
            <a:r>
              <a:rPr lang="en-US" sz="1600" spc="35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changes from</a:t>
            </a:r>
            <a:r>
              <a:rPr lang="en-US" sz="1600" spc="35" dirty="0">
                <a:latin typeface="Lucida Sans" panose="020B0602030504020204" pitchFamily="34" charset="0"/>
                <a:ea typeface="Times New Roman" panose="02020603050405020304" pitchFamily="18" charset="0"/>
              </a:rPr>
              <a:t> the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ferromagnetic</a:t>
            </a:r>
            <a:r>
              <a:rPr lang="en-US" sz="1600" spc="35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for</a:t>
            </a:r>
            <a:r>
              <a:rPr lang="en-US" sz="1600" spc="4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x</a:t>
            </a:r>
            <a:r>
              <a:rPr lang="en-US" sz="1600" i="1" spc="4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=</a:t>
            </a:r>
            <a:r>
              <a:rPr lang="en-US" sz="1600" spc="35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0 </a:t>
            </a:r>
            <a:r>
              <a:rPr lang="it-IT" sz="1600" dirty="0">
                <a:latin typeface="Lucida Sans" panose="020B0602030504020204" pitchFamily="34" charset="0"/>
              </a:rPr>
              <a:t>–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0.25</a:t>
            </a:r>
            <a:r>
              <a:rPr lang="en-US" sz="1600" spc="14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to the </a:t>
            </a:r>
            <a:r>
              <a:rPr lang="en-US" sz="16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antiferromagnetic</a:t>
            </a:r>
            <a:r>
              <a:rPr lang="en-US" sz="1600" spc="-55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one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for</a:t>
            </a:r>
            <a:r>
              <a:rPr lang="en-US" sz="1600" spc="-6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i="1" spc="-5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en-US" sz="1600" spc="-6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0.25. These results are in good agreement with the experimental magnetic measurements. Similarly, for x = 0.75 (appr. from the </a:t>
            </a:r>
            <a:r>
              <a:rPr lang="en-US" sz="16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Pnma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structure [</a:t>
            </a:r>
            <a:r>
              <a:rPr lang="en" sz="1800" dirty="0">
                <a:effectLst/>
                <a:latin typeface="AdvOT863180fb"/>
              </a:rPr>
              <a:t>J. Solid State Chem. 235, 58 (2016)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]), AFM is also found lower than FM in the total energy.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Lucida Sans" panose="020B0602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A68D4CC-5C77-A969-9C22-8127D244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4</a:t>
            </a:fld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7CD5B-3475-5BA3-45B5-46819FDC0A5F}"/>
              </a:ext>
            </a:extLst>
          </p:cNvPr>
          <p:cNvSpPr txBox="1"/>
          <p:nvPr/>
        </p:nvSpPr>
        <p:spPr>
          <a:xfrm>
            <a:off x="6986796" y="169188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Sans" panose="020B0602030504020204" pitchFamily="34" charset="0"/>
              </a:rPr>
              <a:t>FM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A8D32-4029-15C6-BC4C-C4A365409AF2}"/>
              </a:ext>
            </a:extLst>
          </p:cNvPr>
          <p:cNvSpPr txBox="1"/>
          <p:nvPr/>
        </p:nvSpPr>
        <p:spPr>
          <a:xfrm>
            <a:off x="10360357" y="169188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Lucida Sans" panose="020B0602030504020204" pitchFamily="34" charset="0"/>
              </a:rPr>
              <a:t>AFM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5EB8DA-D5E4-0E9C-1FBA-F5B83A3F493A}"/>
              </a:ext>
            </a:extLst>
          </p:cNvPr>
          <p:cNvCxnSpPr>
            <a:cxnSpLocks/>
          </p:cNvCxnSpPr>
          <p:nvPr/>
        </p:nvCxnSpPr>
        <p:spPr>
          <a:xfrm>
            <a:off x="5303520" y="2170546"/>
            <a:ext cx="4099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6C2975-2998-B6A9-0734-D19B10347223}"/>
              </a:ext>
            </a:extLst>
          </p:cNvPr>
          <p:cNvCxnSpPr>
            <a:cxnSpLocks/>
          </p:cNvCxnSpPr>
          <p:nvPr/>
        </p:nvCxnSpPr>
        <p:spPr>
          <a:xfrm>
            <a:off x="9650413" y="2170546"/>
            <a:ext cx="21175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E543402-521C-4EA0-1F88-3430745F6B2A}"/>
              </a:ext>
            </a:extLst>
          </p:cNvPr>
          <p:cNvSpPr txBox="1"/>
          <p:nvPr/>
        </p:nvSpPr>
        <p:spPr>
          <a:xfrm>
            <a:off x="3780705" y="831449"/>
            <a:ext cx="746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Lucida Sans" panose="020B0602030504020204" pitchFamily="34" charset="0"/>
              </a:rPr>
              <a:t>In</a:t>
            </a:r>
            <a:r>
              <a:rPr lang="it-IT" sz="1600" dirty="0"/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GdFe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1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1600" i="1" baseline="-25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x</a:t>
            </a:r>
            <a:r>
              <a:rPr lang="en-US" sz="16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Ni</a:t>
            </a:r>
            <a:r>
              <a:rPr lang="en-US" sz="1600" i="1" baseline="-25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x</a:t>
            </a:r>
            <a:r>
              <a:rPr lang="en-US" sz="16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Si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, a</a:t>
            </a:r>
            <a:r>
              <a:rPr lang="it-IT" sz="1600" dirty="0">
                <a:latin typeface="Lucida Sans" panose="020B0602030504020204" pitchFamily="34" charset="0"/>
              </a:rPr>
              <a:t> </a:t>
            </a:r>
            <a:r>
              <a:rPr lang="it-IT" sz="1600" dirty="0" err="1">
                <a:latin typeface="Lucida Sans" panose="020B0602030504020204" pitchFamily="34" charset="0"/>
              </a:rPr>
              <a:t>transition</a:t>
            </a:r>
            <a:r>
              <a:rPr lang="it-IT" sz="1600" dirty="0">
                <a:latin typeface="Lucida Sans" panose="020B0602030504020204" pitchFamily="34" charset="0"/>
              </a:rPr>
              <a:t> from the ferro- (FM) to </a:t>
            </a:r>
            <a:r>
              <a:rPr lang="it-IT" sz="1600" dirty="0" err="1">
                <a:latin typeface="Lucida Sans" panose="020B0602030504020204" pitchFamily="34" charset="0"/>
              </a:rPr>
              <a:t>antiferromagnetic</a:t>
            </a:r>
            <a:r>
              <a:rPr lang="it-IT" sz="1600" dirty="0">
                <a:latin typeface="Lucida Sans" panose="020B0602030504020204" pitchFamily="34" charset="0"/>
              </a:rPr>
              <a:t> (AFM) </a:t>
            </a:r>
            <a:r>
              <a:rPr lang="it-IT" sz="1600" dirty="0" err="1">
                <a:latin typeface="Lucida Sans" panose="020B0602030504020204" pitchFamily="34" charset="0"/>
              </a:rPr>
              <a:t>ordering</a:t>
            </a:r>
            <a:r>
              <a:rPr lang="it-IT" sz="1600" dirty="0">
                <a:latin typeface="Lucida Sans" panose="020B0602030504020204" pitchFamily="34" charset="0"/>
              </a:rPr>
              <a:t> of the Gd moments </a:t>
            </a:r>
            <a:r>
              <a:rPr lang="it-IT" sz="1600" dirty="0" err="1">
                <a:latin typeface="Lucida Sans" panose="020B0602030504020204" pitchFamily="34" charset="0"/>
              </a:rPr>
              <a:t>occurs</a:t>
            </a:r>
            <a:r>
              <a:rPr lang="it-IT" sz="1600" dirty="0">
                <a:latin typeface="Lucida Sans" panose="020B0602030504020204" pitchFamily="34" charset="0"/>
              </a:rPr>
              <a:t> for x = 0.25 – 0.3.</a:t>
            </a:r>
            <a:endParaRPr lang="en-US" sz="1600" dirty="0">
              <a:latin typeface="Lucida Sans" panose="020B06020305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95C7D-7B89-7BA3-F1C8-24C7B4D3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it-IT" sz="3600" dirty="0"/>
              <a:t>Ferro- </a:t>
            </a:r>
            <a:br>
              <a:rPr lang="it-IT" sz="3600" dirty="0"/>
            </a:br>
            <a:r>
              <a:rPr lang="it-IT" sz="3600" dirty="0"/>
              <a:t>to</a:t>
            </a:r>
            <a:br>
              <a:rPr lang="it-IT" sz="3600" dirty="0"/>
            </a:br>
            <a:r>
              <a:rPr lang="it-IT" sz="3600" dirty="0" err="1"/>
              <a:t>antiferro-magnetic</a:t>
            </a:r>
            <a:r>
              <a:rPr lang="it-IT" sz="3600" dirty="0"/>
              <a:t> </a:t>
            </a:r>
            <a:br>
              <a:rPr lang="it-IT" sz="3600" dirty="0"/>
            </a:br>
            <a:r>
              <a:rPr lang="it-IT" sz="3600" dirty="0" err="1"/>
              <a:t>transition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92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329">
        <p:fade/>
      </p:transition>
    </mc:Choice>
    <mc:Fallback>
      <p:transition spd="med" advTm="2932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6192-FD5E-9B37-6FA4-AA4234A5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879718" cy="4601183"/>
          </a:xfrm>
        </p:spPr>
        <p:txBody>
          <a:bodyPr>
            <a:normAutofit/>
          </a:bodyPr>
          <a:lstStyle/>
          <a:p>
            <a:r>
              <a:rPr lang="en-US" sz="28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  <a:r>
              <a:rPr lang="en-US" sz="2800" spc="-2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spc="-2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spc="-3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en-US" sz="2800" spc="-2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en-GB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2C6B48-74B2-6B43-84D0-6C6CA7BC1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655" r="2665" b="20601"/>
          <a:stretch/>
        </p:blipFill>
        <p:spPr>
          <a:xfrm>
            <a:off x="3485575" y="1179496"/>
            <a:ext cx="3992792" cy="375826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E57F68-3CD0-3D45-9A33-0C51DA9CEFE1}"/>
              </a:ext>
            </a:extLst>
          </p:cNvPr>
          <p:cNvSpPr txBox="1"/>
          <p:nvPr/>
        </p:nvSpPr>
        <p:spPr>
          <a:xfrm>
            <a:off x="3742912" y="5000610"/>
            <a:ext cx="8049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1600" spc="-2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spc="-3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partial</a:t>
            </a:r>
            <a:r>
              <a:rPr lang="en-US" sz="1600" spc="-2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  <a:r>
              <a:rPr lang="en-US" sz="1600" spc="-2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600" spc="-3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en-US" sz="1600" spc="-2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n-US" sz="1600" spc="-3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3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600" spc="-2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GdFe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1600" dirty="0">
                <a:latin typeface="Lucida Sans" panose="020B0602030504020204" pitchFamily="34" charset="0"/>
                <a:cs typeface="Times New Roman" panose="02020603050405020304" pitchFamily="18" charset="0"/>
              </a:rPr>
              <a:t>with the ferromagnetic ordering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(left) and</a:t>
            </a:r>
            <a:r>
              <a:rPr lang="en-US" sz="1600" spc="-2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GdFe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1600" dirty="0">
                <a:latin typeface="Lucida Sans" panose="020B0602030504020204" pitchFamily="34" charset="0"/>
                <a:cs typeface="Times New Roman" panose="02020603050405020304" pitchFamily="18" charset="0"/>
              </a:rPr>
              <a:t>with the antiferromagnetic ordering</a:t>
            </a:r>
            <a:r>
              <a:rPr lang="ru-RU" sz="1600" dirty="0">
                <a:latin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(right).</a:t>
            </a:r>
            <a:r>
              <a:rPr lang="en-US" sz="1600" spc="-3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spc="-2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Fermi</a:t>
            </a:r>
            <a:r>
              <a:rPr lang="en-US" sz="1600" spc="-22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16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spc="-1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600" spc="-1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en-US" sz="16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1600" spc="-5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 energy.</a:t>
            </a:r>
            <a:endParaRPr lang="ru-RU" sz="1600" dirty="0">
              <a:effectLst/>
              <a:latin typeface="Lucida Sans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075E3F-DB3D-2A82-2A37-13BD2AF5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5</a:t>
            </a:fld>
            <a:endParaRPr lang="en-US" sz="2000" dirty="0"/>
          </a:p>
        </p:txBody>
      </p:sp>
      <p:pic>
        <p:nvPicPr>
          <p:cNvPr id="9" name="Picture 8" descr="GdFeNi40Si_AFM">
            <a:extLst>
              <a:ext uri="{FF2B5EF4-FFF2-40B4-BE49-F238E27FC236}">
                <a16:creationId xmlns:a16="http://schemas.microsoft.com/office/drawing/2014/main" id="{4EB7CA53-7A72-C6CD-1DF1-45945BCD2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4664" r="2528" b="20892"/>
          <a:stretch/>
        </p:blipFill>
        <p:spPr>
          <a:xfrm>
            <a:off x="7406806" y="1179495"/>
            <a:ext cx="3992792" cy="37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8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145">
        <p:fade/>
      </p:transition>
    </mc:Choice>
    <mc:Fallback>
      <p:transition spd="med" advTm="1814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998CC-5B27-A0E1-A9F3-EB27B41A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6</a:t>
            </a:fld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5CDB1-4DB8-B437-41CA-05202DEDE35D}"/>
              </a:ext>
            </a:extLst>
          </p:cNvPr>
          <p:cNvSpPr txBox="1"/>
          <p:nvPr/>
        </p:nvSpPr>
        <p:spPr>
          <a:xfrm>
            <a:off x="3047999" y="13652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400"/>
              <a:tabLst>
                <a:tab pos="283845" algn="l"/>
              </a:tabLst>
            </a:pPr>
            <a:r>
              <a:rPr lang="en-US" sz="2400" b="1" kern="0" dirty="0">
                <a:solidFill>
                  <a:srgbClr val="40BAD2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Conclusions</a:t>
            </a:r>
            <a:endParaRPr lang="en-US" sz="2000" b="1" kern="0" dirty="0">
              <a:solidFill>
                <a:srgbClr val="40BAD2"/>
              </a:solidFill>
              <a:effectLst/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774D8-46B2-2F8F-4FB8-EFFDD8E93098}"/>
              </a:ext>
            </a:extLst>
          </p:cNvPr>
          <p:cNvSpPr txBox="1"/>
          <p:nvPr/>
        </p:nvSpPr>
        <p:spPr>
          <a:xfrm>
            <a:off x="469231" y="703587"/>
            <a:ext cx="113570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7315" indent="173038" algn="just"/>
            <a:r>
              <a:rPr lang="en-US" sz="2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Ternary intermetallic </a:t>
            </a:r>
            <a:r>
              <a:rPr lang="en-US" sz="2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Gd</a:t>
            </a:r>
            <a:r>
              <a:rPr lang="en-US" sz="2000" i="1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T</a:t>
            </a:r>
            <a:r>
              <a:rPr lang="en-US" sz="2000" i="1" baseline="-25000" dirty="0">
                <a:latin typeface="Lucida Sans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Lucida Sans" panose="020B0602030504020204" pitchFamily="34" charset="0"/>
                <a:ea typeface="Times New Roman" panose="02020603050405020304" pitchFamily="18" charset="0"/>
              </a:rPr>
              <a:t>Si </a:t>
            </a:r>
            <a:r>
              <a:rPr lang="en-US" sz="2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compounds with </a:t>
            </a:r>
            <a:r>
              <a:rPr lang="en-US" sz="2000" i="1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– transition metals are proposed to have   a wide range of possible applications, such as magnetocaloric cooling, gas liquefaction and others. The electronic structure and magnetic properties are investigated using the DFT+U method taking into account strong electron correlations in the 4f Gd shell. </a:t>
            </a:r>
            <a:r>
              <a:rPr lang="en-US" sz="2000" dirty="0">
                <a:latin typeface="Lucida Sans" panose="020B0602030504020204" pitchFamily="34" charset="0"/>
                <a:ea typeface="Times New Roman" panose="02020603050405020304" pitchFamily="18" charset="0"/>
              </a:rPr>
              <a:t>In this work</a:t>
            </a:r>
            <a:r>
              <a:rPr lang="en-US" sz="2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, for the GdFe</a:t>
            </a:r>
            <a:r>
              <a:rPr lang="en-US" sz="20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1</a:t>
            </a:r>
            <a:r>
              <a:rPr lang="en-US" sz="2000" baseline="-25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000" i="1" baseline="-25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Ni</a:t>
            </a:r>
            <a:r>
              <a:rPr lang="en-US" sz="2000" i="1" baseline="-25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Si</a:t>
            </a:r>
            <a:r>
              <a:rPr lang="en-US" sz="2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 series, the transition from a ferromagnetic (low Ni content) to an antiferromagnetic ordering (x &gt; 0.25) was identified using our first-principles calculations. The results are well supported by the experimental magnetic data.            The results indicate promising prospects of </a:t>
            </a:r>
            <a:r>
              <a:rPr lang="en-US" sz="2000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Gd</a:t>
            </a:r>
            <a:r>
              <a:rPr lang="en-US" sz="2000" i="1" dirty="0" err="1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T</a:t>
            </a:r>
            <a:r>
              <a:rPr lang="en-US" sz="2000" i="1" baseline="-25000" dirty="0">
                <a:latin typeface="Lucida Sans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Lucida Sans" panose="020B0602030504020204" pitchFamily="34" charset="0"/>
                <a:ea typeface="Times New Roman" panose="02020603050405020304" pitchFamily="18" charset="0"/>
              </a:rPr>
              <a:t>Si </a:t>
            </a:r>
            <a:r>
              <a:rPr lang="en-US" sz="2000" dirty="0">
                <a:effectLst/>
                <a:latin typeface="Lucida Sans" panose="020B0602030504020204" pitchFamily="34" charset="0"/>
                <a:ea typeface="Times New Roman" panose="02020603050405020304" pitchFamily="18" charset="0"/>
              </a:rPr>
              <a:t>which will motivate further research.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47C9C6-AD74-2919-1BB7-666B1C59D2C4}"/>
              </a:ext>
            </a:extLst>
          </p:cNvPr>
          <p:cNvSpPr txBox="1"/>
          <p:nvPr/>
        </p:nvSpPr>
        <p:spPr>
          <a:xfrm>
            <a:off x="469231" y="3541939"/>
            <a:ext cx="9363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0"/>
              </a:rPr>
              <a:t>The study is supported by Russian Science Foundation </a:t>
            </a:r>
            <a:r>
              <a:rPr lang="en-US" sz="2000" dirty="0" err="1">
                <a:latin typeface="Lucida Sans" panose="020B0602030504020204" pitchFamily="34" charset="0"/>
              </a:rPr>
              <a:t>proj</a:t>
            </a:r>
            <a:r>
              <a:rPr lang="en-US" sz="2000" dirty="0">
                <a:latin typeface="Lucida Sans" panose="020B0602030504020204" pitchFamily="34" charset="0"/>
              </a:rPr>
              <a:t>. 18-72-10098.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E0FA0E-AADE-09C2-96D2-6ED25159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378" y="3331922"/>
            <a:ext cx="2164080" cy="7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421478-1A91-EB19-61DE-4AB0BF305624}"/>
              </a:ext>
            </a:extLst>
          </p:cNvPr>
          <p:cNvSpPr txBox="1"/>
          <p:nvPr/>
        </p:nvSpPr>
        <p:spPr>
          <a:xfrm>
            <a:off x="0" y="5958787"/>
            <a:ext cx="12165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400"/>
              <a:tabLst>
                <a:tab pos="283845" algn="l"/>
              </a:tabLst>
            </a:pPr>
            <a:r>
              <a:rPr lang="en-US" sz="3600" b="1" kern="0" dirty="0">
                <a:solidFill>
                  <a:srgbClr val="40BAD2"/>
                </a:solidFill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  <a:t>Thank you for your attention!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1ECB97-BA17-A8F1-FE4A-F58C59AFD6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388"/>
          <a:stretch/>
        </p:blipFill>
        <p:spPr>
          <a:xfrm>
            <a:off x="2730514" y="4049335"/>
            <a:ext cx="7379033" cy="17791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315233-C06F-CA92-55BF-0143B5D2C6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835" b="72232"/>
          <a:stretch/>
        </p:blipFill>
        <p:spPr>
          <a:xfrm>
            <a:off x="30887" y="4707288"/>
            <a:ext cx="2764249" cy="891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9997F-F5F6-D4E8-CFE7-472F63D0E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6" t="15305" r="86392" b="68615"/>
          <a:stretch/>
        </p:blipFill>
        <p:spPr>
          <a:xfrm>
            <a:off x="979679" y="4049335"/>
            <a:ext cx="1066800" cy="528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461396-05A6-5B66-BA30-CB3072373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0187" y="4064920"/>
            <a:ext cx="1786580" cy="17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0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618">
        <p:fade/>
      </p:transition>
    </mc:Choice>
    <mc:Fallback>
      <p:transition spd="med" advTm="56618">
        <p:fad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2459</TotalTime>
  <Words>630</Words>
  <Application>Microsoft Office PowerPoint</Application>
  <PresentationFormat>Widescreen</PresentationFormat>
  <Paragraphs>92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AdvOT863180fb</vt:lpstr>
      <vt:lpstr>Arial</vt:lpstr>
      <vt:lpstr>Calibri</vt:lpstr>
      <vt:lpstr>Corbel</vt:lpstr>
      <vt:lpstr>Lucida Sans</vt:lpstr>
      <vt:lpstr>Lucida Sans Unicode</vt:lpstr>
      <vt:lpstr>Source Sans Pro</vt:lpstr>
      <vt:lpstr>Times New Roman</vt:lpstr>
      <vt:lpstr>Wingdings 2</vt:lpstr>
      <vt:lpstr>Frame</vt:lpstr>
      <vt:lpstr>Ferro-to-antiferromagnetic transition in Gd(Fe,Ni)Si </vt:lpstr>
      <vt:lpstr>Crystal structure of GdFe1-xNixSi</vt:lpstr>
      <vt:lpstr>Experimental data</vt:lpstr>
      <vt:lpstr>Ferro-  to antiferro-magnetic  transition</vt:lpstr>
      <vt:lpstr>Densities  of electronic states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Ferro-to-antiferromagnetic transition in Gd(Fe,Ni)Si</dc:title>
  <dc:creator>Roman Mukhachev</dc:creator>
  <cp:lastModifiedBy>Roman Mukhachev</cp:lastModifiedBy>
  <cp:revision>13</cp:revision>
  <dcterms:created xsi:type="dcterms:W3CDTF">2023-09-06T09:03:52Z</dcterms:created>
  <dcterms:modified xsi:type="dcterms:W3CDTF">2023-09-08T14:50:46Z</dcterms:modified>
</cp:coreProperties>
</file>