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4" r:id="rId3"/>
    <p:sldId id="281" r:id="rId4"/>
    <p:sldId id="275" r:id="rId5"/>
    <p:sldId id="273" r:id="rId6"/>
    <p:sldId id="278" r:id="rId7"/>
    <p:sldId id="279" r:id="rId8"/>
    <p:sldId id="277" r:id="rId9"/>
    <p:sldId id="286" r:id="rId10"/>
    <p:sldId id="276" r:id="rId11"/>
    <p:sldId id="289" r:id="rId12"/>
    <p:sldId id="290" r:id="rId13"/>
    <p:sldId id="291" r:id="rId14"/>
    <p:sldId id="284" r:id="rId15"/>
    <p:sldId id="271" r:id="rId16"/>
    <p:sldId id="288" r:id="rId17"/>
    <p:sldId id="287"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Word%20documents%20related%20to%20phd\2023\EC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Word%20documents%20related%20to%20phd\2023\EC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Word%20documents%20related%20to%20phd\2023\EC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Word%20documents%20related%20to%20phd\2023\ECR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IN" sz="1600" b="1" dirty="0">
                <a:solidFill>
                  <a:schemeClr val="tx1"/>
                </a:solidFill>
              </a:rPr>
              <a:t>Flood</a:t>
            </a:r>
            <a:r>
              <a:rPr lang="en-IN" sz="1600" b="1" baseline="0" dirty="0">
                <a:solidFill>
                  <a:schemeClr val="tx1"/>
                </a:solidFill>
              </a:rPr>
              <a:t> Extent (2022)</a:t>
            </a:r>
            <a:endParaRPr lang="en-IN" sz="1600" b="1" dirty="0">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6601003854311459E-2"/>
          <c:y val="0.16001227747475422"/>
          <c:w val="0.80962408874120473"/>
          <c:h val="0.64778818997447929"/>
        </c:manualLayout>
      </c:layout>
      <c:barChart>
        <c:barDir val="bar"/>
        <c:grouping val="clustered"/>
        <c:varyColors val="0"/>
        <c:ser>
          <c:idx val="0"/>
          <c:order val="0"/>
          <c:tx>
            <c:strRef>
              <c:f>Sheet1!$O$2</c:f>
              <c:strCache>
                <c:ptCount val="1"/>
                <c:pt idx="0">
                  <c:v>July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Sheet1!$O$3:$O$4</c:f>
              <c:numCache>
                <c:formatCode>General</c:formatCode>
                <c:ptCount val="2"/>
                <c:pt idx="0">
                  <c:v>911.18</c:v>
                </c:pt>
                <c:pt idx="1">
                  <c:v>6250.06</c:v>
                </c:pt>
              </c:numCache>
            </c:numRef>
          </c:val>
          <c:extLst>
            <c:ext xmlns:c16="http://schemas.microsoft.com/office/drawing/2014/chart" uri="{C3380CC4-5D6E-409C-BE32-E72D297353CC}">
              <c16:uniqueId val="{00000000-80AA-48C1-BB0A-556CC6243E01}"/>
            </c:ext>
          </c:extLst>
        </c:ser>
        <c:ser>
          <c:idx val="1"/>
          <c:order val="1"/>
          <c:tx>
            <c:strRef>
              <c:f>Sheet1!$P$2</c:f>
              <c:strCache>
                <c:ptCount val="1"/>
                <c:pt idx="0">
                  <c:v>Aug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Sheet1!$P$3:$P$4</c:f>
              <c:numCache>
                <c:formatCode>General</c:formatCode>
                <c:ptCount val="2"/>
                <c:pt idx="0">
                  <c:v>1020.73</c:v>
                </c:pt>
                <c:pt idx="1">
                  <c:v>2434.41</c:v>
                </c:pt>
              </c:numCache>
            </c:numRef>
          </c:val>
          <c:extLst>
            <c:ext xmlns:c16="http://schemas.microsoft.com/office/drawing/2014/chart" uri="{C3380CC4-5D6E-409C-BE32-E72D297353CC}">
              <c16:uniqueId val="{00000001-80AA-48C1-BB0A-556CC6243E01}"/>
            </c:ext>
          </c:extLst>
        </c:ser>
        <c:ser>
          <c:idx val="2"/>
          <c:order val="2"/>
          <c:tx>
            <c:strRef>
              <c:f>Sheet1!$Q$2</c:f>
              <c:strCache>
                <c:ptCount val="1"/>
                <c:pt idx="0">
                  <c:v>Sept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Sheet1!$Q$3:$Q$4</c:f>
              <c:numCache>
                <c:formatCode>General</c:formatCode>
                <c:ptCount val="2"/>
                <c:pt idx="0">
                  <c:v>1026.79</c:v>
                </c:pt>
                <c:pt idx="1">
                  <c:v>1208</c:v>
                </c:pt>
              </c:numCache>
            </c:numRef>
          </c:val>
          <c:extLst>
            <c:ext xmlns:c16="http://schemas.microsoft.com/office/drawing/2014/chart" uri="{C3380CC4-5D6E-409C-BE32-E72D297353CC}">
              <c16:uniqueId val="{00000002-80AA-48C1-BB0A-556CC6243E01}"/>
            </c:ext>
          </c:extLst>
        </c:ser>
        <c:ser>
          <c:idx val="3"/>
          <c:order val="3"/>
          <c:tx>
            <c:strRef>
              <c:f>Sheet1!$R$2</c:f>
              <c:strCache>
                <c:ptCount val="1"/>
                <c:pt idx="0">
                  <c:v>Oct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Sheet1!$R$3:$R$4</c:f>
              <c:numCache>
                <c:formatCode>General</c:formatCode>
                <c:ptCount val="2"/>
                <c:pt idx="0">
                  <c:v>1404.01</c:v>
                </c:pt>
                <c:pt idx="1">
                  <c:v>1156.05</c:v>
                </c:pt>
              </c:numCache>
            </c:numRef>
          </c:val>
          <c:extLst>
            <c:ext xmlns:c16="http://schemas.microsoft.com/office/drawing/2014/chart" uri="{C3380CC4-5D6E-409C-BE32-E72D297353CC}">
              <c16:uniqueId val="{00000003-80AA-48C1-BB0A-556CC6243E01}"/>
            </c:ext>
          </c:extLst>
        </c:ser>
        <c:dLbls>
          <c:dLblPos val="outEnd"/>
          <c:showLegendKey val="0"/>
          <c:showVal val="1"/>
          <c:showCatName val="0"/>
          <c:showSerName val="0"/>
          <c:showPercent val="0"/>
          <c:showBubbleSize val="0"/>
        </c:dLbls>
        <c:gapWidth val="182"/>
        <c:axId val="1441640352"/>
        <c:axId val="1402283104"/>
      </c:barChart>
      <c:catAx>
        <c:axId val="1441640352"/>
        <c:scaling>
          <c:orientation val="minMax"/>
        </c:scaling>
        <c:delete val="1"/>
        <c:axPos val="l"/>
        <c:numFmt formatCode="General" sourceLinked="1"/>
        <c:majorTickMark val="none"/>
        <c:minorTickMark val="none"/>
        <c:tickLblPos val="nextTo"/>
        <c:crossAx val="1402283104"/>
        <c:crosses val="autoZero"/>
        <c:auto val="1"/>
        <c:lblAlgn val="ctr"/>
        <c:lblOffset val="100"/>
        <c:noMultiLvlLbl val="0"/>
      </c:catAx>
      <c:valAx>
        <c:axId val="140228310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IN" sz="1400" b="1">
                    <a:solidFill>
                      <a:schemeClr val="tx1"/>
                    </a:solidFill>
                  </a:rPr>
                  <a:t>Area (Sq Km)</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16403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IN" sz="1600" b="1">
                <a:solidFill>
                  <a:schemeClr val="tx1"/>
                </a:solidFill>
              </a:rPr>
              <a:t>Affected</a:t>
            </a:r>
            <a:r>
              <a:rPr lang="en-IN" sz="1600" b="1" baseline="0">
                <a:solidFill>
                  <a:schemeClr val="tx1"/>
                </a:solidFill>
              </a:rPr>
              <a:t> built-up</a:t>
            </a:r>
            <a:endParaRPr lang="en-IN"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6237112453069633E-2"/>
          <c:y val="0.16001232847546354"/>
          <c:w val="0.78344067493078884"/>
          <c:h val="0.65529034388414553"/>
        </c:manualLayout>
      </c:layout>
      <c:barChart>
        <c:barDir val="bar"/>
        <c:grouping val="clustered"/>
        <c:varyColors val="0"/>
        <c:ser>
          <c:idx val="0"/>
          <c:order val="0"/>
          <c:tx>
            <c:strRef>
              <c:f>Sheet1!$O$9</c:f>
              <c:strCache>
                <c:ptCount val="1"/>
                <c:pt idx="0">
                  <c:v>July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Sheet1!$O$10:$O$11</c:f>
              <c:numCache>
                <c:formatCode>General</c:formatCode>
                <c:ptCount val="2"/>
                <c:pt idx="0">
                  <c:v>9.73</c:v>
                </c:pt>
                <c:pt idx="1">
                  <c:v>12.98</c:v>
                </c:pt>
              </c:numCache>
            </c:numRef>
          </c:val>
          <c:extLst>
            <c:ext xmlns:c16="http://schemas.microsoft.com/office/drawing/2014/chart" uri="{C3380CC4-5D6E-409C-BE32-E72D297353CC}">
              <c16:uniqueId val="{00000000-0353-4C01-8C73-05F55B9A7D13}"/>
            </c:ext>
          </c:extLst>
        </c:ser>
        <c:ser>
          <c:idx val="1"/>
          <c:order val="1"/>
          <c:tx>
            <c:strRef>
              <c:f>Sheet1!$P$9</c:f>
              <c:strCache>
                <c:ptCount val="1"/>
                <c:pt idx="0">
                  <c:v>Aug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Sheet1!$P$10:$P$11</c:f>
              <c:numCache>
                <c:formatCode>General</c:formatCode>
                <c:ptCount val="2"/>
                <c:pt idx="0">
                  <c:v>181.63</c:v>
                </c:pt>
                <c:pt idx="1">
                  <c:v>29.2</c:v>
                </c:pt>
              </c:numCache>
            </c:numRef>
          </c:val>
          <c:extLst>
            <c:ext xmlns:c16="http://schemas.microsoft.com/office/drawing/2014/chart" uri="{C3380CC4-5D6E-409C-BE32-E72D297353CC}">
              <c16:uniqueId val="{00000001-0353-4C01-8C73-05F55B9A7D13}"/>
            </c:ext>
          </c:extLst>
        </c:ser>
        <c:ser>
          <c:idx val="2"/>
          <c:order val="2"/>
          <c:tx>
            <c:strRef>
              <c:f>Sheet1!$Q$9</c:f>
              <c:strCache>
                <c:ptCount val="1"/>
                <c:pt idx="0">
                  <c:v>Sept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Sheet1!$Q$10:$Q$11</c:f>
              <c:numCache>
                <c:formatCode>General</c:formatCode>
                <c:ptCount val="2"/>
                <c:pt idx="0">
                  <c:v>139.47</c:v>
                </c:pt>
                <c:pt idx="1">
                  <c:v>9.73</c:v>
                </c:pt>
              </c:numCache>
            </c:numRef>
          </c:val>
          <c:extLst>
            <c:ext xmlns:c16="http://schemas.microsoft.com/office/drawing/2014/chart" uri="{C3380CC4-5D6E-409C-BE32-E72D297353CC}">
              <c16:uniqueId val="{00000002-0353-4C01-8C73-05F55B9A7D13}"/>
            </c:ext>
          </c:extLst>
        </c:ser>
        <c:ser>
          <c:idx val="3"/>
          <c:order val="3"/>
          <c:tx>
            <c:strRef>
              <c:f>Sheet1!$R$9</c:f>
              <c:strCache>
                <c:ptCount val="1"/>
                <c:pt idx="0">
                  <c:v>Oct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Sheet1!$R$10:$R$11</c:f>
              <c:numCache>
                <c:formatCode>General</c:formatCode>
                <c:ptCount val="2"/>
                <c:pt idx="0">
                  <c:v>132.97999999999999</c:v>
                </c:pt>
                <c:pt idx="1">
                  <c:v>0</c:v>
                </c:pt>
              </c:numCache>
            </c:numRef>
          </c:val>
          <c:extLst>
            <c:ext xmlns:c16="http://schemas.microsoft.com/office/drawing/2014/chart" uri="{C3380CC4-5D6E-409C-BE32-E72D297353CC}">
              <c16:uniqueId val="{00000003-0353-4C01-8C73-05F55B9A7D13}"/>
            </c:ext>
          </c:extLst>
        </c:ser>
        <c:dLbls>
          <c:dLblPos val="outEnd"/>
          <c:showLegendKey val="0"/>
          <c:showVal val="1"/>
          <c:showCatName val="0"/>
          <c:showSerName val="0"/>
          <c:showPercent val="0"/>
          <c:showBubbleSize val="0"/>
        </c:dLbls>
        <c:gapWidth val="182"/>
        <c:axId val="1441648240"/>
        <c:axId val="1402270144"/>
      </c:barChart>
      <c:catAx>
        <c:axId val="1441648240"/>
        <c:scaling>
          <c:orientation val="minMax"/>
        </c:scaling>
        <c:delete val="1"/>
        <c:axPos val="l"/>
        <c:numFmt formatCode="General" sourceLinked="1"/>
        <c:majorTickMark val="none"/>
        <c:minorTickMark val="none"/>
        <c:tickLblPos val="nextTo"/>
        <c:crossAx val="1402270144"/>
        <c:crosses val="autoZero"/>
        <c:auto val="1"/>
        <c:lblAlgn val="ctr"/>
        <c:lblOffset val="100"/>
        <c:noMultiLvlLbl val="0"/>
      </c:catAx>
      <c:valAx>
        <c:axId val="140227014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IN" sz="1400" b="1">
                    <a:solidFill>
                      <a:schemeClr val="tx1"/>
                    </a:solidFill>
                  </a:rPr>
                  <a:t>Area</a:t>
                </a:r>
                <a:r>
                  <a:rPr lang="en-IN" sz="1400" b="1" baseline="0">
                    <a:solidFill>
                      <a:schemeClr val="tx1"/>
                    </a:solidFill>
                  </a:rPr>
                  <a:t> (Sq Km)</a:t>
                </a:r>
                <a:endParaRPr lang="en-IN"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1648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IN" sz="1600" b="1">
                <a:solidFill>
                  <a:schemeClr val="tx1"/>
                </a:solidFill>
              </a:rPr>
              <a:t>Affected</a:t>
            </a:r>
            <a:r>
              <a:rPr lang="en-IN" sz="1600" b="1" baseline="0">
                <a:solidFill>
                  <a:schemeClr val="tx1"/>
                </a:solidFill>
              </a:rPr>
              <a:t> Cropland</a:t>
            </a:r>
            <a:endParaRPr lang="en-IN"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6627709254445692E-2"/>
          <c:y val="0.16902165734018759"/>
          <c:w val="0.79461800528464599"/>
          <c:h val="0.5805602755623579"/>
        </c:manualLayout>
      </c:layout>
      <c:barChart>
        <c:barDir val="bar"/>
        <c:grouping val="clustered"/>
        <c:varyColors val="0"/>
        <c:ser>
          <c:idx val="0"/>
          <c:order val="0"/>
          <c:tx>
            <c:strRef>
              <c:f>Sheet2!$F$9</c:f>
              <c:strCache>
                <c:ptCount val="1"/>
                <c:pt idx="0">
                  <c:v>July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Sheet2!$G$8:$H$8</c:f>
              <c:strCache>
                <c:ptCount val="2"/>
                <c:pt idx="0">
                  <c:v>Bihar</c:v>
                </c:pt>
                <c:pt idx="1">
                  <c:v>Assam</c:v>
                </c:pt>
              </c:strCache>
            </c:strRef>
          </c:cat>
          <c:val>
            <c:numRef>
              <c:f>Sheet2!$G$9:$H$9</c:f>
              <c:numCache>
                <c:formatCode>0</c:formatCode>
                <c:ptCount val="2"/>
                <c:pt idx="0">
                  <c:v>129.86000000000001</c:v>
                </c:pt>
                <c:pt idx="1">
                  <c:v>2060</c:v>
                </c:pt>
              </c:numCache>
            </c:numRef>
          </c:val>
          <c:extLst>
            <c:ext xmlns:c16="http://schemas.microsoft.com/office/drawing/2014/chart" uri="{C3380CC4-5D6E-409C-BE32-E72D297353CC}">
              <c16:uniqueId val="{00000000-3184-45E6-83C8-3ADEC17B4002}"/>
            </c:ext>
          </c:extLst>
        </c:ser>
        <c:ser>
          <c:idx val="1"/>
          <c:order val="1"/>
          <c:tx>
            <c:strRef>
              <c:f>Sheet2!$F$10</c:f>
              <c:strCache>
                <c:ptCount val="1"/>
                <c:pt idx="0">
                  <c:v>Aug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Sheet2!$G$8:$H$8</c:f>
              <c:strCache>
                <c:ptCount val="2"/>
                <c:pt idx="0">
                  <c:v>Bihar</c:v>
                </c:pt>
                <c:pt idx="1">
                  <c:v>Assam</c:v>
                </c:pt>
              </c:strCache>
            </c:strRef>
          </c:cat>
          <c:val>
            <c:numRef>
              <c:f>Sheet2!$G$10:$H$10</c:f>
              <c:numCache>
                <c:formatCode>0</c:formatCode>
                <c:ptCount val="2"/>
                <c:pt idx="0">
                  <c:v>385.99</c:v>
                </c:pt>
                <c:pt idx="1">
                  <c:v>403</c:v>
                </c:pt>
              </c:numCache>
            </c:numRef>
          </c:val>
          <c:extLst>
            <c:ext xmlns:c16="http://schemas.microsoft.com/office/drawing/2014/chart" uri="{C3380CC4-5D6E-409C-BE32-E72D297353CC}">
              <c16:uniqueId val="{00000001-3184-45E6-83C8-3ADEC17B4002}"/>
            </c:ext>
          </c:extLst>
        </c:ser>
        <c:ser>
          <c:idx val="2"/>
          <c:order val="2"/>
          <c:tx>
            <c:strRef>
              <c:f>Sheet2!$F$11</c:f>
              <c:strCache>
                <c:ptCount val="1"/>
                <c:pt idx="0">
                  <c:v>Sept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Sheet2!$G$8:$H$8</c:f>
              <c:strCache>
                <c:ptCount val="2"/>
                <c:pt idx="0">
                  <c:v>Bihar</c:v>
                </c:pt>
                <c:pt idx="1">
                  <c:v>Assam</c:v>
                </c:pt>
              </c:strCache>
            </c:strRef>
          </c:cat>
          <c:val>
            <c:numRef>
              <c:f>Sheet2!$G$11:$H$11</c:f>
              <c:numCache>
                <c:formatCode>0</c:formatCode>
                <c:ptCount val="2"/>
                <c:pt idx="0">
                  <c:v>422.6</c:v>
                </c:pt>
                <c:pt idx="1">
                  <c:v>75.11</c:v>
                </c:pt>
              </c:numCache>
            </c:numRef>
          </c:val>
          <c:extLst>
            <c:ext xmlns:c16="http://schemas.microsoft.com/office/drawing/2014/chart" uri="{C3380CC4-5D6E-409C-BE32-E72D297353CC}">
              <c16:uniqueId val="{00000002-3184-45E6-83C8-3ADEC17B4002}"/>
            </c:ext>
          </c:extLst>
        </c:ser>
        <c:ser>
          <c:idx val="3"/>
          <c:order val="3"/>
          <c:tx>
            <c:strRef>
              <c:f>Sheet2!$F$12</c:f>
              <c:strCache>
                <c:ptCount val="1"/>
                <c:pt idx="0">
                  <c:v>Oct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Sheet2!$G$8:$H$8</c:f>
              <c:strCache>
                <c:ptCount val="2"/>
                <c:pt idx="0">
                  <c:v>Bihar</c:v>
                </c:pt>
                <c:pt idx="1">
                  <c:v>Assam</c:v>
                </c:pt>
              </c:strCache>
            </c:strRef>
          </c:cat>
          <c:val>
            <c:numRef>
              <c:f>Sheet2!$G$12:$H$12</c:f>
              <c:numCache>
                <c:formatCode>0</c:formatCode>
                <c:ptCount val="2"/>
                <c:pt idx="0">
                  <c:v>624.69000000000005</c:v>
                </c:pt>
                <c:pt idx="1">
                  <c:v>86.08</c:v>
                </c:pt>
              </c:numCache>
            </c:numRef>
          </c:val>
          <c:extLst>
            <c:ext xmlns:c16="http://schemas.microsoft.com/office/drawing/2014/chart" uri="{C3380CC4-5D6E-409C-BE32-E72D297353CC}">
              <c16:uniqueId val="{00000003-3184-45E6-83C8-3ADEC17B4002}"/>
            </c:ext>
          </c:extLst>
        </c:ser>
        <c:dLbls>
          <c:dLblPos val="outEnd"/>
          <c:showLegendKey val="0"/>
          <c:showVal val="1"/>
          <c:showCatName val="0"/>
          <c:showSerName val="0"/>
          <c:showPercent val="0"/>
          <c:showBubbleSize val="0"/>
        </c:dLbls>
        <c:gapWidth val="182"/>
        <c:axId val="1491537887"/>
        <c:axId val="1402590975"/>
      </c:barChart>
      <c:catAx>
        <c:axId val="1491537887"/>
        <c:scaling>
          <c:orientation val="minMax"/>
        </c:scaling>
        <c:delete val="1"/>
        <c:axPos val="l"/>
        <c:numFmt formatCode="General" sourceLinked="1"/>
        <c:majorTickMark val="out"/>
        <c:minorTickMark val="none"/>
        <c:tickLblPos val="nextTo"/>
        <c:crossAx val="1402590975"/>
        <c:crosses val="autoZero"/>
        <c:auto val="1"/>
        <c:lblAlgn val="ctr"/>
        <c:lblOffset val="100"/>
        <c:noMultiLvlLbl val="0"/>
      </c:catAx>
      <c:valAx>
        <c:axId val="1402590975"/>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IN" sz="1400" b="1">
                    <a:solidFill>
                      <a:schemeClr val="tx1"/>
                    </a:solidFill>
                  </a:rPr>
                  <a:t>Area</a:t>
                </a:r>
                <a:r>
                  <a:rPr lang="en-IN" sz="1400" b="1" baseline="0">
                    <a:solidFill>
                      <a:schemeClr val="tx1"/>
                    </a:solidFill>
                  </a:rPr>
                  <a:t> (Sq Km)</a:t>
                </a:r>
                <a:endParaRPr lang="en-IN"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915378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IN" sz="1600" b="1">
                <a:solidFill>
                  <a:schemeClr val="tx1"/>
                </a:solidFill>
              </a:rPr>
              <a:t>Affected Population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677556761993835"/>
          <c:y val="0.16001237947620536"/>
          <c:w val="0.70884113108013924"/>
          <c:h val="0.60291746389027268"/>
        </c:manualLayout>
      </c:layout>
      <c:barChart>
        <c:barDir val="bar"/>
        <c:grouping val="clustered"/>
        <c:varyColors val="0"/>
        <c:ser>
          <c:idx val="0"/>
          <c:order val="0"/>
          <c:tx>
            <c:strRef>
              <c:f>Sheet1!$O$24</c:f>
              <c:strCache>
                <c:ptCount val="1"/>
                <c:pt idx="0">
                  <c:v>July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Sheet1!$O$25:$O$26</c:f>
              <c:numCache>
                <c:formatCode>General</c:formatCode>
                <c:ptCount val="2"/>
                <c:pt idx="0">
                  <c:v>144415</c:v>
                </c:pt>
                <c:pt idx="1">
                  <c:v>1483105</c:v>
                </c:pt>
              </c:numCache>
            </c:numRef>
          </c:val>
          <c:extLst>
            <c:ext xmlns:c16="http://schemas.microsoft.com/office/drawing/2014/chart" uri="{C3380CC4-5D6E-409C-BE32-E72D297353CC}">
              <c16:uniqueId val="{00000000-3585-4030-B1BD-C55A2068283E}"/>
            </c:ext>
          </c:extLst>
        </c:ser>
        <c:ser>
          <c:idx val="1"/>
          <c:order val="1"/>
          <c:tx>
            <c:strRef>
              <c:f>Sheet1!$P$24</c:f>
              <c:strCache>
                <c:ptCount val="1"/>
                <c:pt idx="0">
                  <c:v>Aug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Sheet1!$P$25:$P$26</c:f>
              <c:numCache>
                <c:formatCode>General</c:formatCode>
                <c:ptCount val="2"/>
                <c:pt idx="0">
                  <c:v>407012</c:v>
                </c:pt>
                <c:pt idx="1">
                  <c:v>329646</c:v>
                </c:pt>
              </c:numCache>
            </c:numRef>
          </c:val>
          <c:extLst>
            <c:ext xmlns:c16="http://schemas.microsoft.com/office/drawing/2014/chart" uri="{C3380CC4-5D6E-409C-BE32-E72D297353CC}">
              <c16:uniqueId val="{00000001-3585-4030-B1BD-C55A2068283E}"/>
            </c:ext>
          </c:extLst>
        </c:ser>
        <c:ser>
          <c:idx val="2"/>
          <c:order val="2"/>
          <c:tx>
            <c:strRef>
              <c:f>Sheet1!$Q$24</c:f>
              <c:strCache>
                <c:ptCount val="1"/>
                <c:pt idx="0">
                  <c:v>Sept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Sheet1!$Q$25:$Q$26</c:f>
              <c:numCache>
                <c:formatCode>General</c:formatCode>
                <c:ptCount val="2"/>
                <c:pt idx="0">
                  <c:v>488582</c:v>
                </c:pt>
                <c:pt idx="1">
                  <c:v>220802</c:v>
                </c:pt>
              </c:numCache>
            </c:numRef>
          </c:val>
          <c:extLst>
            <c:ext xmlns:c16="http://schemas.microsoft.com/office/drawing/2014/chart" uri="{C3380CC4-5D6E-409C-BE32-E72D297353CC}">
              <c16:uniqueId val="{00000002-3585-4030-B1BD-C55A2068283E}"/>
            </c:ext>
          </c:extLst>
        </c:ser>
        <c:ser>
          <c:idx val="3"/>
          <c:order val="3"/>
          <c:tx>
            <c:strRef>
              <c:f>Sheet1!$R$24</c:f>
              <c:strCache>
                <c:ptCount val="1"/>
                <c:pt idx="0">
                  <c:v>Oct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Sheet1!$R$25:$R$26</c:f>
              <c:numCache>
                <c:formatCode>General</c:formatCode>
                <c:ptCount val="2"/>
                <c:pt idx="0">
                  <c:v>467593</c:v>
                </c:pt>
                <c:pt idx="1">
                  <c:v>212283</c:v>
                </c:pt>
              </c:numCache>
            </c:numRef>
          </c:val>
          <c:extLst>
            <c:ext xmlns:c16="http://schemas.microsoft.com/office/drawing/2014/chart" uri="{C3380CC4-5D6E-409C-BE32-E72D297353CC}">
              <c16:uniqueId val="{00000003-3585-4030-B1BD-C55A2068283E}"/>
            </c:ext>
          </c:extLst>
        </c:ser>
        <c:dLbls>
          <c:dLblPos val="outEnd"/>
          <c:showLegendKey val="0"/>
          <c:showVal val="1"/>
          <c:showCatName val="0"/>
          <c:showSerName val="0"/>
          <c:showPercent val="0"/>
          <c:showBubbleSize val="0"/>
        </c:dLbls>
        <c:gapWidth val="182"/>
        <c:axId val="1546701903"/>
        <c:axId val="1546332367"/>
      </c:barChart>
      <c:catAx>
        <c:axId val="1546701903"/>
        <c:scaling>
          <c:orientation val="minMax"/>
        </c:scaling>
        <c:delete val="1"/>
        <c:axPos val="l"/>
        <c:numFmt formatCode="General" sourceLinked="1"/>
        <c:majorTickMark val="none"/>
        <c:minorTickMark val="none"/>
        <c:tickLblPos val="nextTo"/>
        <c:crossAx val="1546332367"/>
        <c:crosses val="autoZero"/>
        <c:auto val="1"/>
        <c:lblAlgn val="ctr"/>
        <c:lblOffset val="100"/>
        <c:noMultiLvlLbl val="0"/>
      </c:catAx>
      <c:valAx>
        <c:axId val="1546332367"/>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IN" sz="1400" b="1">
                    <a:solidFill>
                      <a:schemeClr val="tx1"/>
                    </a:solidFill>
                  </a:rPr>
                  <a:t>Population count per</a:t>
                </a:r>
                <a:r>
                  <a:rPr lang="en-IN" sz="1400" b="1" baseline="0">
                    <a:solidFill>
                      <a:schemeClr val="tx1"/>
                    </a:solidFill>
                  </a:rPr>
                  <a:t> pixel</a:t>
                </a:r>
                <a:endParaRPr lang="en-IN"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4670190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1E53-AF10-074E-1556-F2096DF09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E2512CF-A610-5601-09EE-DB430F853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6C69D31-4DA3-B9C1-A412-C0B3E9C7C67C}"/>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7CD8FD6E-2223-6EC6-95ED-FA2E687AF3B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E933E3-190A-1E7F-E6A4-C3808A75FB43}"/>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265740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9067-DA5A-6B37-28CB-D7315A10184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913710-7CA9-FEA5-7848-245B8EF69B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0376742-2519-E85F-5BC9-2C85172AD9E9}"/>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3EAF17C3-3EC0-950B-B046-8A98C1AA2BA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24884A-0948-DF0F-531C-9F2A0D28AEC9}"/>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101456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A3EE4-B778-AE3D-6072-3B84A49442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567C64B-78E1-DD59-733C-3D9A051883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4BF68E-C5EA-1AA0-CC49-679B12A80D89}"/>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5E8F921D-7140-7F92-7B55-C28BBB0980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ABB2D29-9951-5A32-7B7E-38FF4C5389E3}"/>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68659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E2CD-5D84-0B47-E437-4A7F0C1E71F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CB5F8A2-3287-1222-F9C1-3D0E67AEC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55A337-7524-C530-0F7A-360368FB1725}"/>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37BE717C-D112-2D3F-5D9D-10FB21B9AAA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3B2DEF2-076B-9E91-1ED7-29569554F1AC}"/>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32813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198C-8B7B-5888-2AB8-874E0EB043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AF6AFD3-FC46-3A9F-0064-0A6012F33D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921F03-5345-40CE-B96F-EF31A978F49A}"/>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BB69C248-82B6-95C3-4FEE-E4B60B5EE6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4BFE55F-B14E-0077-6567-7EDE544EC6AC}"/>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314364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CC87-4ED9-EB0D-6C49-A3E65630D93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8ABE074-1B00-CA06-0E41-32F7EEC73D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5AF1D31-06AC-AEE0-A175-A35E5D0DE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C4CF449-C221-A8A6-0D08-313E08ECD6CF}"/>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6" name="Footer Placeholder 5">
            <a:extLst>
              <a:ext uri="{FF2B5EF4-FFF2-40B4-BE49-F238E27FC236}">
                <a16:creationId xmlns:a16="http://schemas.microsoft.com/office/drawing/2014/main" id="{DD9ED708-AAA5-1639-A105-09E8BED34B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3243113-350F-22E4-286C-7B8B92D22E41}"/>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55995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0DC6-8738-914F-AA17-78F4C3B50A1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DB481F2-3EB5-28EC-96B8-8F2574CA7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20BC8-15E8-6B07-38D4-9B895EB9C8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21ABE8B-A3C5-EAB4-9F6E-A786B13D5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56EEEF-2981-E88A-6E96-DEFF7BBB6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04D9EBA-02A8-DA47-72D7-231BE2150C32}"/>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8" name="Footer Placeholder 7">
            <a:extLst>
              <a:ext uri="{FF2B5EF4-FFF2-40B4-BE49-F238E27FC236}">
                <a16:creationId xmlns:a16="http://schemas.microsoft.com/office/drawing/2014/main" id="{7F62C542-A83B-7142-A55C-69000E1C383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FD5498D-721E-D2D8-8E8F-D3808E213DFB}"/>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403027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FCB1-6AE0-E6EA-C47B-6D3488F0C29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D48E80A-B62E-57A1-5A9F-14A5AE2117A5}"/>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4" name="Footer Placeholder 3">
            <a:extLst>
              <a:ext uri="{FF2B5EF4-FFF2-40B4-BE49-F238E27FC236}">
                <a16:creationId xmlns:a16="http://schemas.microsoft.com/office/drawing/2014/main" id="{A8D0C0A7-513F-3CF9-3A6A-3FCFEC13327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6074CF8-2280-CE37-7719-3E365B7BD755}"/>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1885195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B410B8-B2EF-7B15-A665-3A007FE735DB}"/>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3" name="Footer Placeholder 2">
            <a:extLst>
              <a:ext uri="{FF2B5EF4-FFF2-40B4-BE49-F238E27FC236}">
                <a16:creationId xmlns:a16="http://schemas.microsoft.com/office/drawing/2014/main" id="{883F5B95-E451-B3B0-328D-C6F0534D258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87A15AD-8F48-37BE-6F1F-E8F734B23FFF}"/>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210153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0E40-FACA-1C80-F782-F8641701A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E1825B9-49FC-8B89-DEFF-95F49C310A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F61121-0035-8C9D-CB57-56AFBFB81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FFD8F-C548-E64E-67CC-C8079ED8BFDC}"/>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6" name="Footer Placeholder 5">
            <a:extLst>
              <a:ext uri="{FF2B5EF4-FFF2-40B4-BE49-F238E27FC236}">
                <a16:creationId xmlns:a16="http://schemas.microsoft.com/office/drawing/2014/main" id="{A2166259-B1D3-9909-7635-81877036E92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6C4C05-A2D4-B380-EFE0-FED24DB2A27E}"/>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50873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2E76-EE03-3EE8-3661-1D6013D8F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DB8A842-7283-EBBE-D7B5-E61C7D03D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684B86A-6386-CDE4-E19A-3B049D125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72222-3272-05DD-FCA1-74969A50C5F2}"/>
              </a:ext>
            </a:extLst>
          </p:cNvPr>
          <p:cNvSpPr>
            <a:spLocks noGrp="1"/>
          </p:cNvSpPr>
          <p:nvPr>
            <p:ph type="dt" sz="half" idx="10"/>
          </p:nvPr>
        </p:nvSpPr>
        <p:spPr/>
        <p:txBody>
          <a:bodyPr/>
          <a:lstStyle/>
          <a:p>
            <a:fld id="{C65B92D5-0B5C-4FD7-8F29-C1A85EE269D9}" type="datetimeFigureOut">
              <a:rPr lang="en-IN" smtClean="0"/>
              <a:t>26-09-2023</a:t>
            </a:fld>
            <a:endParaRPr lang="en-IN"/>
          </a:p>
        </p:txBody>
      </p:sp>
      <p:sp>
        <p:nvSpPr>
          <p:cNvPr id="6" name="Footer Placeholder 5">
            <a:extLst>
              <a:ext uri="{FF2B5EF4-FFF2-40B4-BE49-F238E27FC236}">
                <a16:creationId xmlns:a16="http://schemas.microsoft.com/office/drawing/2014/main" id="{276CDEA8-5F51-A913-E958-1B08A680701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321F08A-49F1-07C5-1721-CBD1A78E0157}"/>
              </a:ext>
            </a:extLst>
          </p:cNvPr>
          <p:cNvSpPr>
            <a:spLocks noGrp="1"/>
          </p:cNvSpPr>
          <p:nvPr>
            <p:ph type="sldNum" sz="quarter" idx="12"/>
          </p:nvPr>
        </p:nvSpPr>
        <p:spPr/>
        <p:txBody>
          <a:bodyPr/>
          <a:lstStyle/>
          <a:p>
            <a:fld id="{0A65032B-818F-4DC8-BE5C-D7F432A375B1}" type="slidenum">
              <a:rPr lang="en-IN" smtClean="0"/>
              <a:t>‹#›</a:t>
            </a:fld>
            <a:endParaRPr lang="en-IN"/>
          </a:p>
        </p:txBody>
      </p:sp>
    </p:spTree>
    <p:extLst>
      <p:ext uri="{BB962C8B-B14F-4D97-AF65-F5344CB8AC3E}">
        <p14:creationId xmlns:p14="http://schemas.microsoft.com/office/powerpoint/2010/main" val="147609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9F469B-CC61-D0E0-5F5D-A2A2D17A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62F283B-1D96-D00C-ABA4-F82DAD0CA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B948254-4CA5-FC86-5B60-A450B52D2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B92D5-0B5C-4FD7-8F29-C1A85EE269D9}" type="datetimeFigureOut">
              <a:rPr lang="en-IN" smtClean="0"/>
              <a:t>26-09-2023</a:t>
            </a:fld>
            <a:endParaRPr lang="en-IN"/>
          </a:p>
        </p:txBody>
      </p:sp>
      <p:sp>
        <p:nvSpPr>
          <p:cNvPr id="5" name="Footer Placeholder 4">
            <a:extLst>
              <a:ext uri="{FF2B5EF4-FFF2-40B4-BE49-F238E27FC236}">
                <a16:creationId xmlns:a16="http://schemas.microsoft.com/office/drawing/2014/main" id="{3047DA52-F230-6CF0-B8DC-8CF201AD4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BB1188B-6B59-DA80-51A1-B6675FFE20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5032B-818F-4DC8-BE5C-D7F432A375B1}" type="slidenum">
              <a:rPr lang="en-IN" smtClean="0"/>
              <a:t>‹#›</a:t>
            </a:fld>
            <a:endParaRPr lang="en-IN"/>
          </a:p>
        </p:txBody>
      </p:sp>
    </p:spTree>
    <p:extLst>
      <p:ext uri="{BB962C8B-B14F-4D97-AF65-F5344CB8AC3E}">
        <p14:creationId xmlns:p14="http://schemas.microsoft.com/office/powerpoint/2010/main" val="301454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09/IGARSS.2016.7730143" TargetMode="External"/><Relationship Id="rId2" Type="http://schemas.openxmlformats.org/officeDocument/2006/relationships/hyperlink" Target="https://waterresources.assam.gov.in/portlet-innerpage/brahmaputra-river-system" TargetMode="External"/><Relationship Id="rId1" Type="http://schemas.openxmlformats.org/officeDocument/2006/relationships/slideLayout" Target="../slideLayouts/slideLayout7.xml"/><Relationship Id="rId6" Type="http://schemas.openxmlformats.org/officeDocument/2006/relationships/hyperlink" Target="https://doi.org/10.1061/AJRUA6.0000822" TargetMode="External"/><Relationship Id="rId5" Type="http://schemas.openxmlformats.org/officeDocument/2006/relationships/hyperlink" Target="https://doi.org/10.3390/su14074210" TargetMode="External"/><Relationship Id="rId4" Type="http://schemas.openxmlformats.org/officeDocument/2006/relationships/hyperlink" Target="https://doi.org/10.1007/s10113-010-0184-7"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3B0BD-CDA2-6985-59D3-1019D83E92C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3279EB4-1EED-BA2F-5E23-8951D1283208}"/>
              </a:ext>
            </a:extLst>
          </p:cNvPr>
          <p:cNvSpPr txBox="1"/>
          <p:nvPr/>
        </p:nvSpPr>
        <p:spPr>
          <a:xfrm>
            <a:off x="1199270" y="1142055"/>
            <a:ext cx="9793459" cy="1200329"/>
          </a:xfrm>
          <a:prstGeom prst="rect">
            <a:avLst/>
          </a:prstGeom>
          <a:noFill/>
        </p:spPr>
        <p:txBody>
          <a:bodyPr wrap="square">
            <a:spAutoFit/>
          </a:bodyPr>
          <a:lstStyle/>
          <a:p>
            <a:pPr algn="ctr"/>
            <a:r>
              <a:rPr lang="en-US" sz="3600" b="1" dirty="0">
                <a:ln>
                  <a:solidFill>
                    <a:srgbClr val="00B0F0"/>
                  </a:solidFill>
                </a:ln>
                <a:solidFill>
                  <a:srgbClr val="002060"/>
                </a:solidFill>
                <a:latin typeface="Arial" panose="020B0604020202020204" pitchFamily="34" charset="0"/>
                <a:cs typeface="Arial" panose="020B0604020202020204" pitchFamily="34" charset="0"/>
              </a:rPr>
              <a:t>SAR-Data-Based Flood Mapping and Regional Precipitation Trend Analysis</a:t>
            </a:r>
            <a:endParaRPr lang="en-IN" sz="3600" b="1" dirty="0">
              <a:ln>
                <a:solidFill>
                  <a:srgbClr val="00B0F0"/>
                </a:solidFill>
              </a:ln>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194A84-B1CD-926C-AA85-1CCEF92B7ECD}"/>
              </a:ext>
            </a:extLst>
          </p:cNvPr>
          <p:cNvSpPr txBox="1"/>
          <p:nvPr/>
        </p:nvSpPr>
        <p:spPr>
          <a:xfrm>
            <a:off x="2495958" y="2936763"/>
            <a:ext cx="6096000" cy="1692771"/>
          </a:xfrm>
          <a:prstGeom prst="rect">
            <a:avLst/>
          </a:prstGeom>
          <a:noFill/>
        </p:spPr>
        <p:txBody>
          <a:bodyPr wrap="square">
            <a:spAutoFit/>
          </a:bodyPr>
          <a:lstStyle/>
          <a:p>
            <a:pPr algn="ctr">
              <a:defRPr/>
            </a:pPr>
            <a:r>
              <a:rPr kumimoji="0" lang="en-IN"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Kavita </a:t>
            </a:r>
            <a:r>
              <a:rPr lang="en-IN" sz="2800" b="1" dirty="0">
                <a:latin typeface="Arial" panose="020B0604020202020204" pitchFamily="34" charset="0"/>
                <a:ea typeface="+mj-ea"/>
                <a:cs typeface="Arial" panose="020B0604020202020204" pitchFamily="34" charset="0"/>
              </a:rPr>
              <a:t>Kaushik </a:t>
            </a:r>
            <a:r>
              <a:rPr kumimoji="0" lang="en-IN"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and A C Pandey*  </a:t>
            </a:r>
          </a:p>
          <a:p>
            <a:pPr lvl="0" algn="ctr">
              <a:defRPr/>
            </a:pPr>
            <a:r>
              <a:rPr lang="en-US" b="1" i="1" dirty="0">
                <a:effectLst/>
                <a:latin typeface="Arial" panose="020B0604020202020204" pitchFamily="34" charset="0"/>
                <a:ea typeface="Calibri" panose="020F0502020204030204" pitchFamily="34" charset="0"/>
                <a:cs typeface="Arial" panose="020B0604020202020204" pitchFamily="34" charset="0"/>
              </a:rPr>
              <a:t>Department of Geoinformatics, Central University of Jharkhand, Ranchi </a:t>
            </a:r>
            <a:br>
              <a:rPr kumimoji="0" lang="en-IN"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kumimoji="0" lang="en-IN"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Presenting Author:</a:t>
            </a:r>
            <a:r>
              <a:rPr lang="en-IN" sz="2000" b="1" dirty="0">
                <a:latin typeface="Arial" panose="020B0604020202020204" pitchFamily="34" charset="0"/>
                <a:cs typeface="Arial" panose="020B0604020202020204" pitchFamily="34" charset="0"/>
              </a:rPr>
              <a:t> Kavita Kaushik; Email ID: Kavita.20260201001@cuj.ac.in</a:t>
            </a:r>
            <a:endParaRPr kumimoji="0" lang="en-IN"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A6757E7E-D069-7390-8294-C4C31DE9BA99}"/>
              </a:ext>
            </a:extLst>
          </p:cNvPr>
          <p:cNvPicPr>
            <a:picLocks noChangeAspect="1"/>
          </p:cNvPicPr>
          <p:nvPr/>
        </p:nvPicPr>
        <p:blipFill>
          <a:blip r:embed="rId4"/>
          <a:stretch>
            <a:fillRect/>
          </a:stretch>
        </p:blipFill>
        <p:spPr>
          <a:xfrm>
            <a:off x="4772890" y="5446415"/>
            <a:ext cx="1542136" cy="1411585"/>
          </a:xfrm>
          <a:prstGeom prst="rect">
            <a:avLst/>
          </a:prstGeom>
        </p:spPr>
      </p:pic>
      <p:sp>
        <p:nvSpPr>
          <p:cNvPr id="6" name="TextBox 5">
            <a:extLst>
              <a:ext uri="{FF2B5EF4-FFF2-40B4-BE49-F238E27FC236}">
                <a16:creationId xmlns:a16="http://schemas.microsoft.com/office/drawing/2014/main" id="{884D08DE-088A-F9FE-9A01-107EEAF53C47}"/>
              </a:ext>
            </a:extLst>
          </p:cNvPr>
          <p:cNvSpPr txBox="1"/>
          <p:nvPr/>
        </p:nvSpPr>
        <p:spPr>
          <a:xfrm>
            <a:off x="1545101" y="99391"/>
            <a:ext cx="7540487" cy="400110"/>
          </a:xfrm>
          <a:prstGeom prst="rect">
            <a:avLst/>
          </a:prstGeom>
          <a:noFill/>
        </p:spPr>
        <p:txBody>
          <a:bodyPr wrap="square">
            <a:spAutoFit/>
          </a:bodyPr>
          <a:lstStyle/>
          <a:p>
            <a:pPr algn="ctr"/>
            <a:r>
              <a:rPr lang="en-US" sz="2000" b="1" dirty="0">
                <a:latin typeface="Arial" panose="020B0604020202020204" pitchFamily="34" charset="0"/>
                <a:cs typeface="Arial" panose="020B0604020202020204" pitchFamily="34" charset="0"/>
              </a:rPr>
              <a:t>5th International Electronic Conference on Remote Sensing</a:t>
            </a:r>
          </a:p>
        </p:txBody>
      </p:sp>
      <p:sp>
        <p:nvSpPr>
          <p:cNvPr id="7" name="TextBox 6">
            <a:extLst>
              <a:ext uri="{FF2B5EF4-FFF2-40B4-BE49-F238E27FC236}">
                <a16:creationId xmlns:a16="http://schemas.microsoft.com/office/drawing/2014/main" id="{87DCA7C5-0F10-38D5-E7C1-DAE07D50F5FD}"/>
              </a:ext>
            </a:extLst>
          </p:cNvPr>
          <p:cNvSpPr txBox="1"/>
          <p:nvPr/>
        </p:nvSpPr>
        <p:spPr>
          <a:xfrm>
            <a:off x="3902136" y="415377"/>
            <a:ext cx="282641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07</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-21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November 2023</a:t>
            </a:r>
          </a:p>
        </p:txBody>
      </p:sp>
      <p:pic>
        <p:nvPicPr>
          <p:cNvPr id="12" name="Picture 11">
            <a:extLst>
              <a:ext uri="{FF2B5EF4-FFF2-40B4-BE49-F238E27FC236}">
                <a16:creationId xmlns:a16="http://schemas.microsoft.com/office/drawing/2014/main" id="{FEDECF20-4744-6624-437E-68043F80FAAA}"/>
              </a:ext>
            </a:extLst>
          </p:cNvPr>
          <p:cNvPicPr>
            <a:picLocks noChangeAspect="1"/>
          </p:cNvPicPr>
          <p:nvPr/>
        </p:nvPicPr>
        <p:blipFill>
          <a:blip r:embed="rId5"/>
          <a:stretch>
            <a:fillRect/>
          </a:stretch>
        </p:blipFill>
        <p:spPr>
          <a:xfrm>
            <a:off x="0" y="0"/>
            <a:ext cx="1276350" cy="1181100"/>
          </a:xfrm>
          <a:prstGeom prst="rect">
            <a:avLst/>
          </a:prstGeom>
        </p:spPr>
      </p:pic>
      <p:pic>
        <p:nvPicPr>
          <p:cNvPr id="14" name="Picture 13">
            <a:extLst>
              <a:ext uri="{FF2B5EF4-FFF2-40B4-BE49-F238E27FC236}">
                <a16:creationId xmlns:a16="http://schemas.microsoft.com/office/drawing/2014/main" id="{AFD19289-36C9-9AD0-5B48-3B0D8AA1A08B}"/>
              </a:ext>
            </a:extLst>
          </p:cNvPr>
          <p:cNvPicPr>
            <a:picLocks noChangeAspect="1"/>
          </p:cNvPicPr>
          <p:nvPr/>
        </p:nvPicPr>
        <p:blipFill>
          <a:blip r:embed="rId6"/>
          <a:stretch>
            <a:fillRect/>
          </a:stretch>
        </p:blipFill>
        <p:spPr>
          <a:xfrm>
            <a:off x="9399933" y="0"/>
            <a:ext cx="2792067" cy="657857"/>
          </a:xfrm>
          <a:prstGeom prst="rect">
            <a:avLst/>
          </a:prstGeom>
        </p:spPr>
      </p:pic>
    </p:spTree>
    <p:extLst>
      <p:ext uri="{BB962C8B-B14F-4D97-AF65-F5344CB8AC3E}">
        <p14:creationId xmlns:p14="http://schemas.microsoft.com/office/powerpoint/2010/main" val="1574435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C846735-3BDF-E8F0-59E2-451CEB2CB0A3}"/>
              </a:ext>
            </a:extLst>
          </p:cNvPr>
          <p:cNvGraphicFramePr>
            <a:graphicFrameLocks/>
          </p:cNvGraphicFramePr>
          <p:nvPr>
            <p:extLst>
              <p:ext uri="{D42A27DB-BD31-4B8C-83A1-F6EECF244321}">
                <p14:modId xmlns:p14="http://schemas.microsoft.com/office/powerpoint/2010/main" val="751863076"/>
              </p:ext>
            </p:extLst>
          </p:nvPr>
        </p:nvGraphicFramePr>
        <p:xfrm>
          <a:off x="287922" y="0"/>
          <a:ext cx="5953852" cy="3137453"/>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5CBAA7EB-248D-4862-728A-765CFEB6B4DB}"/>
              </a:ext>
            </a:extLst>
          </p:cNvPr>
          <p:cNvGrpSpPr/>
          <p:nvPr/>
        </p:nvGrpSpPr>
        <p:grpSpPr>
          <a:xfrm>
            <a:off x="6526695" y="-2522"/>
            <a:ext cx="5377381" cy="3137452"/>
            <a:chOff x="6526695" y="-2522"/>
            <a:chExt cx="5377381" cy="3137452"/>
          </a:xfrm>
        </p:grpSpPr>
        <p:graphicFrame>
          <p:nvGraphicFramePr>
            <p:cNvPr id="5" name="Chart 4">
              <a:extLst>
                <a:ext uri="{FF2B5EF4-FFF2-40B4-BE49-F238E27FC236}">
                  <a16:creationId xmlns:a16="http://schemas.microsoft.com/office/drawing/2014/main" id="{E6B6C76C-E361-864F-DD70-E3BD8858FE15}"/>
                </a:ext>
              </a:extLst>
            </p:cNvPr>
            <p:cNvGraphicFramePr>
              <a:graphicFrameLocks/>
            </p:cNvGraphicFramePr>
            <p:nvPr>
              <p:extLst>
                <p:ext uri="{D42A27DB-BD31-4B8C-83A1-F6EECF244321}">
                  <p14:modId xmlns:p14="http://schemas.microsoft.com/office/powerpoint/2010/main" val="2494548605"/>
                </p:ext>
              </p:extLst>
            </p:nvPr>
          </p:nvGraphicFramePr>
          <p:xfrm>
            <a:off x="6526695" y="-2522"/>
            <a:ext cx="5377381" cy="313745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9B62BDD-A1D4-17D0-09DF-E6EFD8B2B3E1}"/>
                </a:ext>
              </a:extLst>
            </p:cNvPr>
            <p:cNvSpPr txBox="1"/>
            <p:nvPr/>
          </p:nvSpPr>
          <p:spPr>
            <a:xfrm rot="16200000">
              <a:off x="6335785" y="769105"/>
              <a:ext cx="901148" cy="338554"/>
            </a:xfrm>
            <a:prstGeom prst="rect">
              <a:avLst/>
            </a:prstGeom>
            <a:noFill/>
            <a:ln>
              <a:noFill/>
            </a:ln>
          </p:spPr>
          <p:txBody>
            <a:bodyPr wrap="square" rtlCol="0">
              <a:spAutoFit/>
            </a:bodyPr>
            <a:lstStyle/>
            <a:p>
              <a:r>
                <a:rPr lang="en-US" sz="1600" dirty="0"/>
                <a:t>Assam</a:t>
              </a:r>
              <a:endParaRPr lang="en-IN" sz="1600" dirty="0"/>
            </a:p>
          </p:txBody>
        </p:sp>
        <p:sp>
          <p:nvSpPr>
            <p:cNvPr id="9" name="TextBox 8">
              <a:extLst>
                <a:ext uri="{FF2B5EF4-FFF2-40B4-BE49-F238E27FC236}">
                  <a16:creationId xmlns:a16="http://schemas.microsoft.com/office/drawing/2014/main" id="{1C7A623F-14C0-D9B5-4AB4-80A7631615F9}"/>
                </a:ext>
              </a:extLst>
            </p:cNvPr>
            <p:cNvSpPr txBox="1"/>
            <p:nvPr/>
          </p:nvSpPr>
          <p:spPr>
            <a:xfrm rot="16200000">
              <a:off x="6335785" y="1765465"/>
              <a:ext cx="901148" cy="338554"/>
            </a:xfrm>
            <a:prstGeom prst="rect">
              <a:avLst/>
            </a:prstGeom>
            <a:noFill/>
            <a:ln>
              <a:noFill/>
            </a:ln>
          </p:spPr>
          <p:txBody>
            <a:bodyPr wrap="square" rtlCol="0">
              <a:spAutoFit/>
            </a:bodyPr>
            <a:lstStyle/>
            <a:p>
              <a:r>
                <a:rPr lang="en-US" sz="1600" dirty="0"/>
                <a:t>Bihar</a:t>
              </a:r>
              <a:endParaRPr lang="en-IN" sz="1600" dirty="0"/>
            </a:p>
          </p:txBody>
        </p:sp>
      </p:grpSp>
      <p:grpSp>
        <p:nvGrpSpPr>
          <p:cNvPr id="22" name="Group 21">
            <a:extLst>
              <a:ext uri="{FF2B5EF4-FFF2-40B4-BE49-F238E27FC236}">
                <a16:creationId xmlns:a16="http://schemas.microsoft.com/office/drawing/2014/main" id="{3C3B5C46-B327-6BD2-025F-58D388E304D1}"/>
              </a:ext>
            </a:extLst>
          </p:cNvPr>
          <p:cNvGrpSpPr/>
          <p:nvPr/>
        </p:nvGrpSpPr>
        <p:grpSpPr>
          <a:xfrm>
            <a:off x="287922" y="3512617"/>
            <a:ext cx="5953852" cy="2970217"/>
            <a:chOff x="287922" y="3512617"/>
            <a:chExt cx="5953852" cy="2970217"/>
          </a:xfrm>
        </p:grpSpPr>
        <p:graphicFrame>
          <p:nvGraphicFramePr>
            <p:cNvPr id="17" name="Chart 16">
              <a:extLst>
                <a:ext uri="{FF2B5EF4-FFF2-40B4-BE49-F238E27FC236}">
                  <a16:creationId xmlns:a16="http://schemas.microsoft.com/office/drawing/2014/main" id="{A6B3152C-5AD1-678F-5D05-8D166F472711}"/>
                </a:ext>
              </a:extLst>
            </p:cNvPr>
            <p:cNvGraphicFramePr>
              <a:graphicFrameLocks/>
            </p:cNvGraphicFramePr>
            <p:nvPr>
              <p:extLst>
                <p:ext uri="{D42A27DB-BD31-4B8C-83A1-F6EECF244321}">
                  <p14:modId xmlns:p14="http://schemas.microsoft.com/office/powerpoint/2010/main" val="381912454"/>
                </p:ext>
              </p:extLst>
            </p:nvPr>
          </p:nvGraphicFramePr>
          <p:xfrm>
            <a:off x="287922" y="3512617"/>
            <a:ext cx="5953852" cy="2970217"/>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C1CCA2A7-7790-CDFC-C400-FBEDBC6DDE1C}"/>
                </a:ext>
              </a:extLst>
            </p:cNvPr>
            <p:cNvSpPr txBox="1"/>
            <p:nvPr/>
          </p:nvSpPr>
          <p:spPr>
            <a:xfrm rot="16200000">
              <a:off x="6625" y="4168287"/>
              <a:ext cx="901148" cy="338554"/>
            </a:xfrm>
            <a:prstGeom prst="rect">
              <a:avLst/>
            </a:prstGeom>
            <a:noFill/>
            <a:ln>
              <a:noFill/>
            </a:ln>
          </p:spPr>
          <p:txBody>
            <a:bodyPr wrap="square" rtlCol="0">
              <a:spAutoFit/>
            </a:bodyPr>
            <a:lstStyle/>
            <a:p>
              <a:r>
                <a:rPr lang="en-US" sz="1600" dirty="0"/>
                <a:t>Assam</a:t>
              </a:r>
              <a:endParaRPr lang="en-IN" sz="1600" dirty="0"/>
            </a:p>
          </p:txBody>
        </p:sp>
        <p:sp>
          <p:nvSpPr>
            <p:cNvPr id="21" name="TextBox 20">
              <a:extLst>
                <a:ext uri="{FF2B5EF4-FFF2-40B4-BE49-F238E27FC236}">
                  <a16:creationId xmlns:a16="http://schemas.microsoft.com/office/drawing/2014/main" id="{875AD4D3-9932-B01B-A281-D313936E8B2C}"/>
                </a:ext>
              </a:extLst>
            </p:cNvPr>
            <p:cNvSpPr txBox="1"/>
            <p:nvPr/>
          </p:nvSpPr>
          <p:spPr>
            <a:xfrm rot="16200000">
              <a:off x="122619" y="5221869"/>
              <a:ext cx="669159" cy="338554"/>
            </a:xfrm>
            <a:prstGeom prst="rect">
              <a:avLst/>
            </a:prstGeom>
            <a:noFill/>
            <a:ln>
              <a:noFill/>
            </a:ln>
          </p:spPr>
          <p:txBody>
            <a:bodyPr wrap="square" rtlCol="0">
              <a:spAutoFit/>
            </a:bodyPr>
            <a:lstStyle/>
            <a:p>
              <a:r>
                <a:rPr lang="en-US" sz="1600" dirty="0"/>
                <a:t>Bihar</a:t>
              </a:r>
              <a:endParaRPr lang="en-IN" sz="1600" dirty="0"/>
            </a:p>
          </p:txBody>
        </p:sp>
      </p:grpSp>
      <p:graphicFrame>
        <p:nvGraphicFramePr>
          <p:cNvPr id="23" name="Chart 22">
            <a:extLst>
              <a:ext uri="{FF2B5EF4-FFF2-40B4-BE49-F238E27FC236}">
                <a16:creationId xmlns:a16="http://schemas.microsoft.com/office/drawing/2014/main" id="{C490D734-E75D-0E65-8C9F-FF9C6EAE2778}"/>
              </a:ext>
            </a:extLst>
          </p:cNvPr>
          <p:cNvGraphicFramePr>
            <a:graphicFrameLocks/>
          </p:cNvGraphicFramePr>
          <p:nvPr>
            <p:extLst>
              <p:ext uri="{D42A27DB-BD31-4B8C-83A1-F6EECF244321}">
                <p14:modId xmlns:p14="http://schemas.microsoft.com/office/powerpoint/2010/main" val="1391815475"/>
              </p:ext>
            </p:extLst>
          </p:nvPr>
        </p:nvGraphicFramePr>
        <p:xfrm>
          <a:off x="6367668" y="3512616"/>
          <a:ext cx="5536407" cy="3137451"/>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B2DF805D-EF0A-9AEA-8C74-F3871CD508A6}"/>
              </a:ext>
            </a:extLst>
          </p:cNvPr>
          <p:cNvSpPr txBox="1"/>
          <p:nvPr/>
        </p:nvSpPr>
        <p:spPr>
          <a:xfrm rot="16200000">
            <a:off x="6335785" y="4251903"/>
            <a:ext cx="901148" cy="338554"/>
          </a:xfrm>
          <a:prstGeom prst="rect">
            <a:avLst/>
          </a:prstGeom>
          <a:noFill/>
          <a:ln>
            <a:noFill/>
          </a:ln>
        </p:spPr>
        <p:txBody>
          <a:bodyPr wrap="square" rtlCol="0">
            <a:spAutoFit/>
          </a:bodyPr>
          <a:lstStyle/>
          <a:p>
            <a:r>
              <a:rPr lang="en-US" sz="1600" dirty="0"/>
              <a:t>Assam</a:t>
            </a:r>
            <a:endParaRPr lang="en-IN" sz="1600" dirty="0"/>
          </a:p>
        </p:txBody>
      </p:sp>
      <p:sp>
        <p:nvSpPr>
          <p:cNvPr id="25" name="TextBox 24">
            <a:extLst>
              <a:ext uri="{FF2B5EF4-FFF2-40B4-BE49-F238E27FC236}">
                <a16:creationId xmlns:a16="http://schemas.microsoft.com/office/drawing/2014/main" id="{CFCD3506-D64A-0027-037E-FB4295088F88}"/>
              </a:ext>
            </a:extLst>
          </p:cNvPr>
          <p:cNvSpPr txBox="1"/>
          <p:nvPr/>
        </p:nvSpPr>
        <p:spPr>
          <a:xfrm rot="16200000">
            <a:off x="6451780" y="5221870"/>
            <a:ext cx="669159" cy="338554"/>
          </a:xfrm>
          <a:prstGeom prst="rect">
            <a:avLst/>
          </a:prstGeom>
          <a:noFill/>
          <a:ln>
            <a:noFill/>
          </a:ln>
        </p:spPr>
        <p:txBody>
          <a:bodyPr wrap="square" rtlCol="0">
            <a:spAutoFit/>
          </a:bodyPr>
          <a:lstStyle/>
          <a:p>
            <a:r>
              <a:rPr lang="en-US" sz="1600" dirty="0"/>
              <a:t>Bihar</a:t>
            </a:r>
            <a:endParaRPr lang="en-IN" sz="1600" dirty="0"/>
          </a:p>
        </p:txBody>
      </p:sp>
      <p:sp>
        <p:nvSpPr>
          <p:cNvPr id="6" name="TextBox 5">
            <a:extLst>
              <a:ext uri="{FF2B5EF4-FFF2-40B4-BE49-F238E27FC236}">
                <a16:creationId xmlns:a16="http://schemas.microsoft.com/office/drawing/2014/main" id="{EAED2FF6-1ADA-6B32-2468-9E00C50F96F1}"/>
              </a:ext>
            </a:extLst>
          </p:cNvPr>
          <p:cNvSpPr txBox="1"/>
          <p:nvPr/>
        </p:nvSpPr>
        <p:spPr>
          <a:xfrm rot="16200000">
            <a:off x="6624" y="694921"/>
            <a:ext cx="901148" cy="338554"/>
          </a:xfrm>
          <a:prstGeom prst="rect">
            <a:avLst/>
          </a:prstGeom>
          <a:noFill/>
          <a:ln>
            <a:noFill/>
          </a:ln>
        </p:spPr>
        <p:txBody>
          <a:bodyPr wrap="square" rtlCol="0">
            <a:spAutoFit/>
          </a:bodyPr>
          <a:lstStyle/>
          <a:p>
            <a:r>
              <a:rPr lang="en-US" sz="1600" dirty="0"/>
              <a:t>Assam</a:t>
            </a:r>
            <a:endParaRPr lang="en-IN" sz="1600" dirty="0"/>
          </a:p>
        </p:txBody>
      </p:sp>
      <p:sp>
        <p:nvSpPr>
          <p:cNvPr id="7" name="TextBox 6">
            <a:extLst>
              <a:ext uri="{FF2B5EF4-FFF2-40B4-BE49-F238E27FC236}">
                <a16:creationId xmlns:a16="http://schemas.microsoft.com/office/drawing/2014/main" id="{119EFA75-9475-2A2C-55AC-B69095587F6A}"/>
              </a:ext>
            </a:extLst>
          </p:cNvPr>
          <p:cNvSpPr txBox="1"/>
          <p:nvPr/>
        </p:nvSpPr>
        <p:spPr>
          <a:xfrm rot="16200000">
            <a:off x="6624" y="1691281"/>
            <a:ext cx="901148" cy="338554"/>
          </a:xfrm>
          <a:prstGeom prst="rect">
            <a:avLst/>
          </a:prstGeom>
          <a:noFill/>
          <a:ln>
            <a:noFill/>
          </a:ln>
        </p:spPr>
        <p:txBody>
          <a:bodyPr wrap="square" rtlCol="0">
            <a:spAutoFit/>
          </a:bodyPr>
          <a:lstStyle/>
          <a:p>
            <a:r>
              <a:rPr lang="en-US" sz="1600" dirty="0"/>
              <a:t>Bihar</a:t>
            </a:r>
            <a:endParaRPr lang="en-IN" sz="1600" dirty="0"/>
          </a:p>
        </p:txBody>
      </p:sp>
    </p:spTree>
    <p:extLst>
      <p:ext uri="{BB962C8B-B14F-4D97-AF65-F5344CB8AC3E}">
        <p14:creationId xmlns:p14="http://schemas.microsoft.com/office/powerpoint/2010/main" val="261761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98CFE4-0AC3-EDFB-0227-A01F2B393B7C}"/>
              </a:ext>
            </a:extLst>
          </p:cNvPr>
          <p:cNvGraphicFramePr>
            <a:graphicFrameLocks noGrp="1"/>
          </p:cNvGraphicFramePr>
          <p:nvPr>
            <p:extLst>
              <p:ext uri="{D42A27DB-BD31-4B8C-83A1-F6EECF244321}">
                <p14:modId xmlns:p14="http://schemas.microsoft.com/office/powerpoint/2010/main" val="615318557"/>
              </p:ext>
            </p:extLst>
          </p:nvPr>
        </p:nvGraphicFramePr>
        <p:xfrm>
          <a:off x="139146" y="2926936"/>
          <a:ext cx="11887198" cy="3752482"/>
        </p:xfrm>
        <a:graphic>
          <a:graphicData uri="http://schemas.openxmlformats.org/drawingml/2006/table">
            <a:tbl>
              <a:tblPr firstRow="1" firstCol="1" bandRow="1">
                <a:tableStyleId>{16D9F66E-5EB9-4882-86FB-DCBF35E3C3E4}</a:tableStyleId>
              </a:tblPr>
              <a:tblGrid>
                <a:gridCol w="2294565">
                  <a:extLst>
                    <a:ext uri="{9D8B030D-6E8A-4147-A177-3AD203B41FA5}">
                      <a16:colId xmlns:a16="http://schemas.microsoft.com/office/drawing/2014/main" val="3920200431"/>
                    </a:ext>
                  </a:extLst>
                </a:gridCol>
                <a:gridCol w="5990452">
                  <a:extLst>
                    <a:ext uri="{9D8B030D-6E8A-4147-A177-3AD203B41FA5}">
                      <a16:colId xmlns:a16="http://schemas.microsoft.com/office/drawing/2014/main" val="2844385492"/>
                    </a:ext>
                  </a:extLst>
                </a:gridCol>
                <a:gridCol w="3602181">
                  <a:extLst>
                    <a:ext uri="{9D8B030D-6E8A-4147-A177-3AD203B41FA5}">
                      <a16:colId xmlns:a16="http://schemas.microsoft.com/office/drawing/2014/main" val="1644380455"/>
                    </a:ext>
                  </a:extLst>
                </a:gridCol>
              </a:tblGrid>
              <a:tr h="796904">
                <a:tc>
                  <a:txBody>
                    <a:bodyPr/>
                    <a:lstStyle/>
                    <a:p>
                      <a:pPr algn="just">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2000" dirty="0">
                          <a:solidFill>
                            <a:schemeClr val="tx1"/>
                          </a:solidFill>
                          <a:effectLst/>
                          <a:latin typeface="Arial" panose="020B0604020202020204" pitchFamily="34" charset="0"/>
                          <a:cs typeface="Arial" panose="020B0604020202020204" pitchFamily="34" charset="0"/>
                        </a:rPr>
                        <a:t>States/ Country</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2000" dirty="0">
                          <a:solidFill>
                            <a:schemeClr val="tx1"/>
                          </a:solidFill>
                          <a:effectLst/>
                          <a:latin typeface="Arial" panose="020B0604020202020204" pitchFamily="34" charset="0"/>
                          <a:cs typeface="Arial" panose="020B0604020202020204" pitchFamily="34" charset="0"/>
                        </a:rPr>
                        <a:t>Flood events</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2000" dirty="0">
                          <a:solidFill>
                            <a:schemeClr val="tx1"/>
                          </a:solidFill>
                          <a:effectLst/>
                          <a:latin typeface="Arial" panose="020B0604020202020204" pitchFamily="34" charset="0"/>
                          <a:cs typeface="Arial" panose="020B0604020202020204" pitchFamily="34" charset="0"/>
                        </a:rPr>
                        <a:t>Source</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24828710"/>
                  </a:ext>
                </a:extLst>
              </a:tr>
              <a:tr h="1448220">
                <a:tc>
                  <a:txBody>
                    <a:bodyPr/>
                    <a:lstStyle/>
                    <a:p>
                      <a:pPr algn="ctr">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2000" dirty="0">
                          <a:solidFill>
                            <a:schemeClr val="tx1"/>
                          </a:solidFill>
                          <a:effectLst/>
                          <a:latin typeface="Arial" panose="020B0604020202020204" pitchFamily="34" charset="0"/>
                          <a:cs typeface="Arial" panose="020B0604020202020204" pitchFamily="34" charset="0"/>
                        </a:rPr>
                        <a:t>Assam</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just">
                        <a:lnSpc>
                          <a:spcPct val="100000"/>
                        </a:lnSpc>
                      </a:pPr>
                      <a:r>
                        <a:rPr lang="en-US" sz="2000" dirty="0">
                          <a:solidFill>
                            <a:schemeClr val="tx1"/>
                          </a:solidFill>
                          <a:effectLst/>
                          <a:latin typeface="Arial" panose="020B0604020202020204" pitchFamily="34" charset="0"/>
                          <a:cs typeface="Arial" panose="020B0604020202020204" pitchFamily="34" charset="0"/>
                        </a:rPr>
                        <a:t>1954, 1962, 1972, 1977, 1984, 1988, 1998, 2002, 2004, 2012, 2013, 2015, 2016, 2017, 2018, 2019, 2020.</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00000"/>
                        </a:lnSpc>
                      </a:pP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00000"/>
                        </a:lnSpc>
                      </a:pPr>
                      <a:r>
                        <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rPr>
                        <a:t>(Govt. of Assam, 2023), (Pandey et al., 2022)</a:t>
                      </a:r>
                    </a:p>
                  </a:txBody>
                  <a:tcPr marL="68580" marR="68580" marT="0" marB="0"/>
                </a:tc>
                <a:extLst>
                  <a:ext uri="{0D108BD9-81ED-4DB2-BD59-A6C34878D82A}">
                    <a16:rowId xmlns:a16="http://schemas.microsoft.com/office/drawing/2014/main" val="1463694291"/>
                  </a:ext>
                </a:extLst>
              </a:tr>
              <a:tr h="1507358">
                <a:tc>
                  <a:txBody>
                    <a:bodyPr/>
                    <a:lstStyle/>
                    <a:p>
                      <a:pPr algn="ctr">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2000" dirty="0">
                          <a:solidFill>
                            <a:schemeClr val="tx1"/>
                          </a:solidFill>
                          <a:effectLst/>
                          <a:latin typeface="Arial" panose="020B0604020202020204" pitchFamily="34" charset="0"/>
                          <a:cs typeface="Arial" panose="020B0604020202020204" pitchFamily="34" charset="0"/>
                        </a:rPr>
                        <a:t>Bihar</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00000"/>
                        </a:lnSpc>
                      </a:pPr>
                      <a:endParaRPr lang="en-US" sz="2000" dirty="0">
                        <a:solidFill>
                          <a:schemeClr val="tx1"/>
                        </a:solidFill>
                        <a:effectLst/>
                        <a:latin typeface="Arial" panose="020B0604020202020204" pitchFamily="34" charset="0"/>
                        <a:cs typeface="Arial" panose="020B0604020202020204" pitchFamily="34" charset="0"/>
                      </a:endParaRPr>
                    </a:p>
                    <a:p>
                      <a:pPr algn="just">
                        <a:lnSpc>
                          <a:spcPct val="100000"/>
                        </a:lnSpc>
                      </a:pPr>
                      <a:r>
                        <a:rPr lang="en-US" sz="2000" dirty="0">
                          <a:solidFill>
                            <a:schemeClr val="tx1"/>
                          </a:solidFill>
                          <a:effectLst/>
                          <a:latin typeface="Arial" panose="020B0604020202020204" pitchFamily="34" charset="0"/>
                          <a:cs typeface="Arial" panose="020B0604020202020204" pitchFamily="34" charset="0"/>
                        </a:rPr>
                        <a:t>1987, 1995, 1998, 2000, 2001, 2003, 2004, 2008, 2010, 2013, 2016, 2017, 2018, 2019, 2020, 2021. </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00000"/>
                        </a:lnSpc>
                      </a:pP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00000"/>
                        </a:lnSpc>
                      </a:pPr>
                      <a:r>
                        <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rPr>
                        <a:t>(Tripathi et al., 2020), </a:t>
                      </a:r>
                      <a:r>
                        <a:rPr lang="en-US" sz="2000" dirty="0">
                          <a:solidFill>
                            <a:schemeClr val="tx1"/>
                          </a:solidFill>
                          <a:effectLst/>
                          <a:latin typeface="Arial" panose="020B0604020202020204" pitchFamily="34" charset="0"/>
                          <a:ea typeface="SimSun" panose="02010600030101010101" pitchFamily="2" charset="-122"/>
                          <a:cs typeface="Arial" panose="020B0604020202020204" pitchFamily="34" charset="0"/>
                        </a:rPr>
                        <a:t>(Tripathi, Pandey, Parida, &amp; Shakya, 2020)</a:t>
                      </a:r>
                      <a:endParaRPr lang="en-IN" sz="2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2059142"/>
                  </a:ext>
                </a:extLst>
              </a:tr>
            </a:tbl>
          </a:graphicData>
        </a:graphic>
      </p:graphicFrame>
      <p:sp>
        <p:nvSpPr>
          <p:cNvPr id="4" name="TextBox 3">
            <a:extLst>
              <a:ext uri="{FF2B5EF4-FFF2-40B4-BE49-F238E27FC236}">
                <a16:creationId xmlns:a16="http://schemas.microsoft.com/office/drawing/2014/main" id="{5223FA7E-BAF4-AA4A-E052-0B4DED596DF5}"/>
              </a:ext>
            </a:extLst>
          </p:cNvPr>
          <p:cNvSpPr txBox="1"/>
          <p:nvPr/>
        </p:nvSpPr>
        <p:spPr>
          <a:xfrm>
            <a:off x="139146" y="618612"/>
            <a:ext cx="11887198" cy="2308324"/>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Bihar is highly influenced by the various stream system and the flow of river water from the Himalayan region creating havoc for the state in every monsoon season. Whereas for Assam being in low-lying zone has been the reason of most impact during the flood event.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As per the composite flood maps during 2020 flood events, it inundated 19.48% (77493.1 km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of areas in the Ganga-Brahmaputra basin with maximum inundation in Bihar (22.11% (20837 </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km</a:t>
            </a:r>
            <a:r>
              <a:rPr lang="en-US" sz="1800" baseline="30000" dirty="0">
                <a:solidFill>
                  <a:srgbClr val="000000"/>
                </a:solidFill>
                <a:effectLst/>
                <a:latin typeface="Arial" panose="020B0604020202020204" pitchFamily="34" charset="0"/>
                <a:ea typeface="SimSun" panose="02010600030101010101" pitchFamily="2" charset="-122"/>
                <a:cs typeface="Arial" panose="020B0604020202020204" pitchFamily="34" charset="0"/>
              </a:rPr>
              <a:t>2</a:t>
            </a:r>
            <a:r>
              <a:rPr lang="en-US" dirty="0">
                <a:latin typeface="Arial" panose="020B0604020202020204" pitchFamily="34" charset="0"/>
                <a:cs typeface="Arial" panose="020B0604020202020204" pitchFamily="34" charset="0"/>
              </a:rPr>
              <a:t>)) followed by Assam (17.16% (13460.1 </a:t>
            </a:r>
            <a:r>
              <a:rPr lang="en-US"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km</a:t>
            </a:r>
            <a:r>
              <a:rPr lang="en-US" sz="1800" baseline="30000" dirty="0">
                <a:solidFill>
                  <a:srgbClr val="000000"/>
                </a:solidFill>
                <a:effectLst/>
                <a:latin typeface="Arial" panose="020B0604020202020204" pitchFamily="34" charset="0"/>
                <a:ea typeface="SimSun" panose="02010600030101010101" pitchFamily="2" charset="-122"/>
                <a:cs typeface="Arial" panose="020B0604020202020204" pitchFamily="34" charset="0"/>
              </a:rPr>
              <a:t>2</a:t>
            </a:r>
            <a:r>
              <a:rPr lang="en-US" dirty="0">
                <a:latin typeface="Arial" panose="020B0604020202020204" pitchFamily="34" charset="0"/>
                <a:cs typeface="Arial" panose="020B0604020202020204" pitchFamily="34" charset="0"/>
              </a:rPr>
              <a:t>)) </a:t>
            </a:r>
            <a:r>
              <a:rPr lang="en-IN" sz="1800" dirty="0">
                <a:effectLst/>
                <a:latin typeface="Arial" panose="020B0604020202020204" pitchFamily="34" charset="0"/>
                <a:ea typeface="Calibri" panose="020F0502020204030204" pitchFamily="34" charset="0"/>
                <a:cs typeface="Arial" panose="020B0604020202020204" pitchFamily="34" charset="0"/>
              </a:rPr>
              <a:t>(Pandey et al., 2022)</a:t>
            </a:r>
            <a:r>
              <a:rPr lang="en-US" dirty="0">
                <a:latin typeface="Arial" panose="020B0604020202020204" pitchFamily="34" charset="0"/>
                <a:cs typeface="Arial" panose="020B0604020202020204" pitchFamily="34" charset="0"/>
              </a:rPr>
              <a:t>. However in our analysis it was observed that the impact was higher in Assam as compared to Bihar.</a:t>
            </a:r>
            <a:endParaRPr lang="en-IN"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3419C2-7A44-FFDF-A430-BD210B1C3050}"/>
              </a:ext>
            </a:extLst>
          </p:cNvPr>
          <p:cNvSpPr txBox="1"/>
          <p:nvPr/>
        </p:nvSpPr>
        <p:spPr>
          <a:xfrm>
            <a:off x="1" y="-2165"/>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Major flood events in Bihar and Assam (1950-2022)</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72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CC2F8460-C742-6294-C5C0-25DC693FF6EF}"/>
              </a:ext>
            </a:extLst>
          </p:cNvPr>
          <p:cNvSpPr txBox="1"/>
          <p:nvPr/>
        </p:nvSpPr>
        <p:spPr>
          <a:xfrm>
            <a:off x="0" y="-14890"/>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Rainfall Anomaly for the period 1993-2022 in Bihar</a:t>
            </a:r>
            <a:endParaRPr lang="en-IN" sz="2000" b="1" dirty="0">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951CC918-195F-8044-BABC-D01C27A9E45A}"/>
              </a:ext>
            </a:extLst>
          </p:cNvPr>
          <p:cNvGrpSpPr/>
          <p:nvPr/>
        </p:nvGrpSpPr>
        <p:grpSpPr>
          <a:xfrm>
            <a:off x="169748" y="698490"/>
            <a:ext cx="12044682" cy="5271661"/>
            <a:chOff x="771901" y="661485"/>
            <a:chExt cx="11605267" cy="4966454"/>
          </a:xfrm>
        </p:grpSpPr>
        <p:grpSp>
          <p:nvGrpSpPr>
            <p:cNvPr id="42" name="Group 41">
              <a:extLst>
                <a:ext uri="{FF2B5EF4-FFF2-40B4-BE49-F238E27FC236}">
                  <a16:creationId xmlns:a16="http://schemas.microsoft.com/office/drawing/2014/main" id="{2B866251-B1CB-4B83-D1C9-92625EE3D18D}"/>
                </a:ext>
              </a:extLst>
            </p:cNvPr>
            <p:cNvGrpSpPr/>
            <p:nvPr/>
          </p:nvGrpSpPr>
          <p:grpSpPr>
            <a:xfrm>
              <a:off x="798930" y="661485"/>
              <a:ext cx="11105674" cy="1286585"/>
              <a:chOff x="798930" y="661485"/>
              <a:chExt cx="11105674" cy="1286585"/>
            </a:xfrm>
          </p:grpSpPr>
          <p:pic>
            <p:nvPicPr>
              <p:cNvPr id="2" name="Picture 1">
                <a:extLst>
                  <a:ext uri="{FF2B5EF4-FFF2-40B4-BE49-F238E27FC236}">
                    <a16:creationId xmlns:a16="http://schemas.microsoft.com/office/drawing/2014/main" id="{17C80E53-AAB4-ACA7-0895-7B47FA2EB371}"/>
                  </a:ext>
                </a:extLst>
              </p:cNvPr>
              <p:cNvPicPr>
                <a:picLocks noChangeAspect="1"/>
              </p:cNvPicPr>
              <p:nvPr/>
            </p:nvPicPr>
            <p:blipFill rotWithShape="1">
              <a:blip r:embed="rId2">
                <a:extLst>
                  <a:ext uri="{28A0092B-C50C-407E-A947-70E740481C1C}">
                    <a14:useLocalDpi xmlns:a14="http://schemas.microsoft.com/office/drawing/2010/main" val="0"/>
                  </a:ext>
                </a:extLst>
              </a:blip>
              <a:srcRect l="16548" t="13489" r="7122" b="56236"/>
              <a:stretch/>
            </p:blipFill>
            <p:spPr>
              <a:xfrm>
                <a:off x="798930" y="906896"/>
                <a:ext cx="4152003" cy="1041174"/>
              </a:xfrm>
              <a:prstGeom prst="rect">
                <a:avLst/>
              </a:prstGeom>
            </p:spPr>
          </p:pic>
          <p:sp>
            <p:nvSpPr>
              <p:cNvPr id="3" name="TextBox 2">
                <a:extLst>
                  <a:ext uri="{FF2B5EF4-FFF2-40B4-BE49-F238E27FC236}">
                    <a16:creationId xmlns:a16="http://schemas.microsoft.com/office/drawing/2014/main" id="{A12711AA-379E-7898-64A1-F539E4C86C97}"/>
                  </a:ext>
                </a:extLst>
              </p:cNvPr>
              <p:cNvSpPr txBox="1"/>
              <p:nvPr/>
            </p:nvSpPr>
            <p:spPr>
              <a:xfrm>
                <a:off x="1198910" y="670248"/>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1993</a:t>
                </a:r>
                <a:endParaRPr lang="en-IN"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98E646-BFD7-EEDB-7C42-74E943E75A09}"/>
                  </a:ext>
                </a:extLst>
              </p:cNvPr>
              <p:cNvSpPr txBox="1"/>
              <p:nvPr/>
            </p:nvSpPr>
            <p:spPr>
              <a:xfrm>
                <a:off x="2519159" y="663230"/>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1994</a:t>
                </a:r>
                <a:endParaRPr lang="en-IN"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20EA6A-E8BD-7E61-C67D-96CCD0436D14}"/>
                  </a:ext>
                </a:extLst>
              </p:cNvPr>
              <p:cNvSpPr txBox="1"/>
              <p:nvPr/>
            </p:nvSpPr>
            <p:spPr>
              <a:xfrm>
                <a:off x="3973586" y="663230"/>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1995</a:t>
                </a:r>
                <a:endParaRPr lang="en-IN"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5A9661C-9852-BFA9-A6EA-A7FD683EB5D2}"/>
                  </a:ext>
                </a:extLst>
              </p:cNvPr>
              <p:cNvSpPr txBox="1"/>
              <p:nvPr/>
            </p:nvSpPr>
            <p:spPr>
              <a:xfrm>
                <a:off x="5254074" y="663230"/>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1996</a:t>
                </a:r>
                <a:endParaRPr lang="en-IN"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FF62EAF-58FA-2835-3EA5-11A0F2205AD6}"/>
                  </a:ext>
                </a:extLst>
              </p:cNvPr>
              <p:cNvSpPr txBox="1"/>
              <p:nvPr/>
            </p:nvSpPr>
            <p:spPr>
              <a:xfrm>
                <a:off x="6574324" y="663230"/>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1997</a:t>
                </a:r>
                <a:endParaRPr lang="en-IN" sz="1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43CE44F-EC21-BCCC-3FCD-971635CB8C4F}"/>
                  </a:ext>
                </a:extLst>
              </p:cNvPr>
              <p:cNvSpPr txBox="1"/>
              <p:nvPr/>
            </p:nvSpPr>
            <p:spPr>
              <a:xfrm>
                <a:off x="8023778" y="663230"/>
                <a:ext cx="72886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1998</a:t>
                </a:r>
                <a:endParaRPr lang="en-IN" sz="16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6C00385-95BF-79FF-F2DB-3B16434E3663}"/>
                  </a:ext>
                </a:extLst>
              </p:cNvPr>
              <p:cNvPicPr>
                <a:picLocks noChangeAspect="1"/>
              </p:cNvPicPr>
              <p:nvPr/>
            </p:nvPicPr>
            <p:blipFill rotWithShape="1">
              <a:blip r:embed="rId2">
                <a:extLst>
                  <a:ext uri="{28A0092B-C50C-407E-A947-70E740481C1C}">
                    <a14:useLocalDpi xmlns:a14="http://schemas.microsoft.com/office/drawing/2010/main" val="0"/>
                  </a:ext>
                </a:extLst>
              </a:blip>
              <a:srcRect l="16387" t="47588" r="7122" b="23720"/>
              <a:stretch/>
            </p:blipFill>
            <p:spPr>
              <a:xfrm>
                <a:off x="4950933" y="934127"/>
                <a:ext cx="4160775" cy="986712"/>
              </a:xfrm>
              <a:prstGeom prst="rect">
                <a:avLst/>
              </a:prstGeom>
            </p:spPr>
          </p:pic>
          <p:pic>
            <p:nvPicPr>
              <p:cNvPr id="18" name="Picture 17">
                <a:extLst>
                  <a:ext uri="{FF2B5EF4-FFF2-40B4-BE49-F238E27FC236}">
                    <a16:creationId xmlns:a16="http://schemas.microsoft.com/office/drawing/2014/main" id="{912EAD9E-6C43-5900-AF27-8568C68236B2}"/>
                  </a:ext>
                </a:extLst>
              </p:cNvPr>
              <p:cNvPicPr>
                <a:picLocks noChangeAspect="1"/>
              </p:cNvPicPr>
              <p:nvPr/>
            </p:nvPicPr>
            <p:blipFill rotWithShape="1">
              <a:blip r:embed="rId3"/>
              <a:srcRect r="32881" b="58603"/>
              <a:stretch/>
            </p:blipFill>
            <p:spPr>
              <a:xfrm>
                <a:off x="9126206" y="661485"/>
                <a:ext cx="2778398" cy="1259354"/>
              </a:xfrm>
              <a:prstGeom prst="rect">
                <a:avLst/>
              </a:prstGeom>
            </p:spPr>
          </p:pic>
        </p:grpSp>
        <p:grpSp>
          <p:nvGrpSpPr>
            <p:cNvPr id="43" name="Group 42">
              <a:extLst>
                <a:ext uri="{FF2B5EF4-FFF2-40B4-BE49-F238E27FC236}">
                  <a16:creationId xmlns:a16="http://schemas.microsoft.com/office/drawing/2014/main" id="{316F131A-564C-8E6B-8FFF-6B638EF166D3}"/>
                </a:ext>
              </a:extLst>
            </p:cNvPr>
            <p:cNvGrpSpPr/>
            <p:nvPr/>
          </p:nvGrpSpPr>
          <p:grpSpPr>
            <a:xfrm>
              <a:off x="771901" y="1823453"/>
              <a:ext cx="11154253" cy="1274194"/>
              <a:chOff x="750351" y="1811241"/>
              <a:chExt cx="11154253" cy="1274194"/>
            </a:xfrm>
          </p:grpSpPr>
          <p:pic>
            <p:nvPicPr>
              <p:cNvPr id="27" name="Picture 26">
                <a:extLst>
                  <a:ext uri="{FF2B5EF4-FFF2-40B4-BE49-F238E27FC236}">
                    <a16:creationId xmlns:a16="http://schemas.microsoft.com/office/drawing/2014/main" id="{3B1CC987-93C9-2E2A-2899-7D1E515A9D3F}"/>
                  </a:ext>
                </a:extLst>
              </p:cNvPr>
              <p:cNvPicPr>
                <a:picLocks noChangeAspect="1"/>
              </p:cNvPicPr>
              <p:nvPr/>
            </p:nvPicPr>
            <p:blipFill rotWithShape="1">
              <a:blip r:embed="rId3"/>
              <a:srcRect t="41397" b="20085"/>
              <a:stretch/>
            </p:blipFill>
            <p:spPr>
              <a:xfrm>
                <a:off x="2158038" y="1913638"/>
                <a:ext cx="4139543" cy="1171797"/>
              </a:xfrm>
              <a:prstGeom prst="rect">
                <a:avLst/>
              </a:prstGeom>
            </p:spPr>
          </p:pic>
          <p:pic>
            <p:nvPicPr>
              <p:cNvPr id="28" name="Picture 27">
                <a:extLst>
                  <a:ext uri="{FF2B5EF4-FFF2-40B4-BE49-F238E27FC236}">
                    <a16:creationId xmlns:a16="http://schemas.microsoft.com/office/drawing/2014/main" id="{F01D9EB8-EA28-F767-112E-2A328789087D}"/>
                  </a:ext>
                </a:extLst>
              </p:cNvPr>
              <p:cNvPicPr>
                <a:picLocks noChangeAspect="1"/>
              </p:cNvPicPr>
              <p:nvPr/>
            </p:nvPicPr>
            <p:blipFill rotWithShape="1">
              <a:blip r:embed="rId4"/>
              <a:srcRect l="66647"/>
              <a:stretch/>
            </p:blipFill>
            <p:spPr>
              <a:xfrm>
                <a:off x="750351" y="1820395"/>
                <a:ext cx="1380658" cy="1255885"/>
              </a:xfrm>
              <a:prstGeom prst="rect">
                <a:avLst/>
              </a:prstGeom>
            </p:spPr>
          </p:pic>
          <p:pic>
            <p:nvPicPr>
              <p:cNvPr id="29" name="Picture 28">
                <a:extLst>
                  <a:ext uri="{FF2B5EF4-FFF2-40B4-BE49-F238E27FC236}">
                    <a16:creationId xmlns:a16="http://schemas.microsoft.com/office/drawing/2014/main" id="{E52AE38F-7D15-10B7-19E3-9AF77B8993FF}"/>
                  </a:ext>
                </a:extLst>
              </p:cNvPr>
              <p:cNvPicPr>
                <a:picLocks noChangeAspect="1"/>
              </p:cNvPicPr>
              <p:nvPr/>
            </p:nvPicPr>
            <p:blipFill rotWithShape="1">
              <a:blip r:embed="rId5"/>
              <a:srcRect b="47221"/>
              <a:stretch/>
            </p:blipFill>
            <p:spPr>
              <a:xfrm>
                <a:off x="6331591" y="1811241"/>
                <a:ext cx="4133446" cy="1274194"/>
              </a:xfrm>
              <a:prstGeom prst="rect">
                <a:avLst/>
              </a:prstGeom>
            </p:spPr>
          </p:pic>
          <p:pic>
            <p:nvPicPr>
              <p:cNvPr id="30" name="Picture 29">
                <a:extLst>
                  <a:ext uri="{FF2B5EF4-FFF2-40B4-BE49-F238E27FC236}">
                    <a16:creationId xmlns:a16="http://schemas.microsoft.com/office/drawing/2014/main" id="{EAA84A28-74FF-34DD-55E9-3773BC902306}"/>
                  </a:ext>
                </a:extLst>
              </p:cNvPr>
              <p:cNvPicPr>
                <a:picLocks noChangeAspect="1"/>
              </p:cNvPicPr>
              <p:nvPr/>
            </p:nvPicPr>
            <p:blipFill rotWithShape="1">
              <a:blip r:embed="rId5"/>
              <a:srcRect t="52803" r="66671"/>
              <a:stretch/>
            </p:blipFill>
            <p:spPr>
              <a:xfrm>
                <a:off x="10526994" y="1933409"/>
                <a:ext cx="1377610" cy="1139455"/>
              </a:xfrm>
              <a:prstGeom prst="rect">
                <a:avLst/>
              </a:prstGeom>
            </p:spPr>
          </p:pic>
        </p:grpSp>
        <p:grpSp>
          <p:nvGrpSpPr>
            <p:cNvPr id="44" name="Group 43">
              <a:extLst>
                <a:ext uri="{FF2B5EF4-FFF2-40B4-BE49-F238E27FC236}">
                  <a16:creationId xmlns:a16="http://schemas.microsoft.com/office/drawing/2014/main" id="{AF999ED2-720A-1EF2-0D8B-F01CDB10A8B6}"/>
                </a:ext>
              </a:extLst>
            </p:cNvPr>
            <p:cNvGrpSpPr/>
            <p:nvPr/>
          </p:nvGrpSpPr>
          <p:grpSpPr>
            <a:xfrm>
              <a:off x="811586" y="3082807"/>
              <a:ext cx="11039405" cy="1274194"/>
              <a:chOff x="806290" y="2960997"/>
              <a:chExt cx="11039405" cy="1274194"/>
            </a:xfrm>
          </p:grpSpPr>
          <p:pic>
            <p:nvPicPr>
              <p:cNvPr id="31" name="Picture 30">
                <a:extLst>
                  <a:ext uri="{FF2B5EF4-FFF2-40B4-BE49-F238E27FC236}">
                    <a16:creationId xmlns:a16="http://schemas.microsoft.com/office/drawing/2014/main" id="{7DB05021-8E83-249B-131D-80D9294B6A79}"/>
                  </a:ext>
                </a:extLst>
              </p:cNvPr>
              <p:cNvPicPr>
                <a:picLocks noChangeAspect="1"/>
              </p:cNvPicPr>
              <p:nvPr/>
            </p:nvPicPr>
            <p:blipFill rotWithShape="1">
              <a:blip r:embed="rId5"/>
              <a:srcRect l="33733" t="52185"/>
              <a:stretch/>
            </p:blipFill>
            <p:spPr>
              <a:xfrm>
                <a:off x="806290" y="3072111"/>
                <a:ext cx="2739109" cy="1154364"/>
              </a:xfrm>
              <a:prstGeom prst="rect">
                <a:avLst/>
              </a:prstGeom>
            </p:spPr>
          </p:pic>
          <p:pic>
            <p:nvPicPr>
              <p:cNvPr id="32" name="Picture 31">
                <a:extLst>
                  <a:ext uri="{FF2B5EF4-FFF2-40B4-BE49-F238E27FC236}">
                    <a16:creationId xmlns:a16="http://schemas.microsoft.com/office/drawing/2014/main" id="{8E446262-A651-6488-319E-1132B43D2F24}"/>
                  </a:ext>
                </a:extLst>
              </p:cNvPr>
              <p:cNvPicPr>
                <a:picLocks noChangeAspect="1"/>
              </p:cNvPicPr>
              <p:nvPr/>
            </p:nvPicPr>
            <p:blipFill rotWithShape="1">
              <a:blip r:embed="rId6"/>
              <a:srcRect b="57433"/>
              <a:stretch/>
            </p:blipFill>
            <p:spPr>
              <a:xfrm>
                <a:off x="3550015" y="2960997"/>
                <a:ext cx="4133446" cy="1274194"/>
              </a:xfrm>
              <a:prstGeom prst="rect">
                <a:avLst/>
              </a:prstGeom>
            </p:spPr>
          </p:pic>
          <p:pic>
            <p:nvPicPr>
              <p:cNvPr id="33" name="Picture 32">
                <a:extLst>
                  <a:ext uri="{FF2B5EF4-FFF2-40B4-BE49-F238E27FC236}">
                    <a16:creationId xmlns:a16="http://schemas.microsoft.com/office/drawing/2014/main" id="{E0105F46-0950-6BF3-A424-7FA1026565CD}"/>
                  </a:ext>
                </a:extLst>
              </p:cNvPr>
              <p:cNvPicPr>
                <a:picLocks noChangeAspect="1"/>
              </p:cNvPicPr>
              <p:nvPr/>
            </p:nvPicPr>
            <p:blipFill rotWithShape="1">
              <a:blip r:embed="rId6"/>
              <a:srcRect t="42840" b="18014"/>
              <a:stretch/>
            </p:blipFill>
            <p:spPr>
              <a:xfrm>
                <a:off x="7712249" y="3063394"/>
                <a:ext cx="4133446" cy="1171797"/>
              </a:xfrm>
              <a:prstGeom prst="rect">
                <a:avLst/>
              </a:prstGeom>
            </p:spPr>
          </p:pic>
        </p:grpSp>
        <p:grpSp>
          <p:nvGrpSpPr>
            <p:cNvPr id="45" name="Group 44">
              <a:extLst>
                <a:ext uri="{FF2B5EF4-FFF2-40B4-BE49-F238E27FC236}">
                  <a16:creationId xmlns:a16="http://schemas.microsoft.com/office/drawing/2014/main" id="{1D13FDB6-7AE6-CAAF-0797-7D94D62D26EA}"/>
                </a:ext>
              </a:extLst>
            </p:cNvPr>
            <p:cNvGrpSpPr/>
            <p:nvPr/>
          </p:nvGrpSpPr>
          <p:grpSpPr>
            <a:xfrm>
              <a:off x="787478" y="4335064"/>
              <a:ext cx="8330695" cy="1292875"/>
              <a:chOff x="787478" y="4097970"/>
              <a:chExt cx="8330695" cy="1292875"/>
            </a:xfrm>
          </p:grpSpPr>
          <p:pic>
            <p:nvPicPr>
              <p:cNvPr id="34" name="Picture 33">
                <a:extLst>
                  <a:ext uri="{FF2B5EF4-FFF2-40B4-BE49-F238E27FC236}">
                    <a16:creationId xmlns:a16="http://schemas.microsoft.com/office/drawing/2014/main" id="{05EC6F1F-CDEE-19C9-80FA-3D4CA8E3EA79}"/>
                  </a:ext>
                </a:extLst>
              </p:cNvPr>
              <p:cNvPicPr>
                <a:picLocks noChangeAspect="1"/>
              </p:cNvPicPr>
              <p:nvPr/>
            </p:nvPicPr>
            <p:blipFill>
              <a:blip r:embed="rId7"/>
              <a:stretch>
                <a:fillRect/>
              </a:stretch>
            </p:blipFill>
            <p:spPr>
              <a:xfrm>
                <a:off x="787478" y="4116260"/>
                <a:ext cx="2773920" cy="1243692"/>
              </a:xfrm>
              <a:prstGeom prst="rect">
                <a:avLst/>
              </a:prstGeom>
            </p:spPr>
          </p:pic>
          <p:pic>
            <p:nvPicPr>
              <p:cNvPr id="40" name="Picture 39">
                <a:extLst>
                  <a:ext uri="{FF2B5EF4-FFF2-40B4-BE49-F238E27FC236}">
                    <a16:creationId xmlns:a16="http://schemas.microsoft.com/office/drawing/2014/main" id="{3A6DFCA3-E0EA-596C-EA3B-72A1D75546A4}"/>
                  </a:ext>
                </a:extLst>
              </p:cNvPr>
              <p:cNvPicPr>
                <a:picLocks noChangeAspect="1"/>
              </p:cNvPicPr>
              <p:nvPr/>
            </p:nvPicPr>
            <p:blipFill>
              <a:blip r:embed="rId8"/>
              <a:stretch>
                <a:fillRect/>
              </a:stretch>
            </p:blipFill>
            <p:spPr>
              <a:xfrm>
                <a:off x="3579482" y="4097970"/>
                <a:ext cx="2755631" cy="1280271"/>
              </a:xfrm>
              <a:prstGeom prst="rect">
                <a:avLst/>
              </a:prstGeom>
            </p:spPr>
          </p:pic>
          <p:pic>
            <p:nvPicPr>
              <p:cNvPr id="41" name="Picture 40">
                <a:extLst>
                  <a:ext uri="{FF2B5EF4-FFF2-40B4-BE49-F238E27FC236}">
                    <a16:creationId xmlns:a16="http://schemas.microsoft.com/office/drawing/2014/main" id="{147C9382-E30E-AF86-C207-54D9489B1D36}"/>
                  </a:ext>
                </a:extLst>
              </p:cNvPr>
              <p:cNvPicPr>
                <a:picLocks noChangeAspect="1"/>
              </p:cNvPicPr>
              <p:nvPr/>
            </p:nvPicPr>
            <p:blipFill>
              <a:blip r:embed="rId8"/>
              <a:stretch>
                <a:fillRect/>
              </a:stretch>
            </p:blipFill>
            <p:spPr>
              <a:xfrm>
                <a:off x="6362542" y="4110574"/>
                <a:ext cx="2755631" cy="1280271"/>
              </a:xfrm>
              <a:prstGeom prst="rect">
                <a:avLst/>
              </a:prstGeom>
            </p:spPr>
          </p:pic>
        </p:grpSp>
        <p:pic>
          <p:nvPicPr>
            <p:cNvPr id="47" name="Picture 46">
              <a:extLst>
                <a:ext uri="{FF2B5EF4-FFF2-40B4-BE49-F238E27FC236}">
                  <a16:creationId xmlns:a16="http://schemas.microsoft.com/office/drawing/2014/main" id="{7E09F9EF-0C43-2D5A-5A69-D5984C7B78FB}"/>
                </a:ext>
              </a:extLst>
            </p:cNvPr>
            <p:cNvPicPr>
              <a:picLocks noChangeAspect="1"/>
            </p:cNvPicPr>
            <p:nvPr/>
          </p:nvPicPr>
          <p:blipFill rotWithShape="1">
            <a:blip r:embed="rId9">
              <a:extLst>
                <a:ext uri="{28A0092B-C50C-407E-A947-70E740481C1C}">
                  <a14:useLocalDpi xmlns:a14="http://schemas.microsoft.com/office/drawing/2010/main" val="0"/>
                </a:ext>
              </a:extLst>
            </a:blip>
            <a:srcRect l="93060" t="6117" r="1031" b="18306"/>
            <a:stretch/>
          </p:blipFill>
          <p:spPr>
            <a:xfrm>
              <a:off x="11901005" y="796793"/>
              <a:ext cx="476163" cy="3851036"/>
            </a:xfrm>
            <a:prstGeom prst="rect">
              <a:avLst/>
            </a:prstGeom>
          </p:spPr>
        </p:pic>
      </p:grpSp>
    </p:spTree>
    <p:extLst>
      <p:ext uri="{BB962C8B-B14F-4D97-AF65-F5344CB8AC3E}">
        <p14:creationId xmlns:p14="http://schemas.microsoft.com/office/powerpoint/2010/main" val="33366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A7C5A54-8246-22AB-A6D1-FB95D05CEBEC}"/>
              </a:ext>
            </a:extLst>
          </p:cNvPr>
          <p:cNvGrpSpPr/>
          <p:nvPr/>
        </p:nvGrpSpPr>
        <p:grpSpPr>
          <a:xfrm>
            <a:off x="117862" y="813563"/>
            <a:ext cx="11474513" cy="4826977"/>
            <a:chOff x="692459" y="476318"/>
            <a:chExt cx="11474513" cy="4826977"/>
          </a:xfrm>
        </p:grpSpPr>
        <p:grpSp>
          <p:nvGrpSpPr>
            <p:cNvPr id="33" name="Group 32">
              <a:extLst>
                <a:ext uri="{FF2B5EF4-FFF2-40B4-BE49-F238E27FC236}">
                  <a16:creationId xmlns:a16="http://schemas.microsoft.com/office/drawing/2014/main" id="{60EAF660-D443-8EF9-73C6-98A2F49EA3BF}"/>
                </a:ext>
              </a:extLst>
            </p:cNvPr>
            <p:cNvGrpSpPr/>
            <p:nvPr/>
          </p:nvGrpSpPr>
          <p:grpSpPr>
            <a:xfrm>
              <a:off x="692459" y="1622907"/>
              <a:ext cx="11449883" cy="1268896"/>
              <a:chOff x="700411" y="1620080"/>
              <a:chExt cx="11449883" cy="1268896"/>
            </a:xfrm>
          </p:grpSpPr>
          <p:pic>
            <p:nvPicPr>
              <p:cNvPr id="22" name="Picture 21">
                <a:extLst>
                  <a:ext uri="{FF2B5EF4-FFF2-40B4-BE49-F238E27FC236}">
                    <a16:creationId xmlns:a16="http://schemas.microsoft.com/office/drawing/2014/main" id="{430CE2A6-E004-B44D-FA63-2EC7F18EF7B9}"/>
                  </a:ext>
                </a:extLst>
              </p:cNvPr>
              <p:cNvPicPr>
                <a:picLocks noChangeAspect="1"/>
              </p:cNvPicPr>
              <p:nvPr/>
            </p:nvPicPr>
            <p:blipFill rotWithShape="1">
              <a:blip r:embed="rId2"/>
              <a:srcRect l="70221" t="45843" r="1045" b="32494"/>
              <a:stretch/>
            </p:blipFill>
            <p:spPr>
              <a:xfrm>
                <a:off x="700411" y="1722784"/>
                <a:ext cx="1431236" cy="1152940"/>
              </a:xfrm>
              <a:prstGeom prst="rect">
                <a:avLst/>
              </a:prstGeom>
            </p:spPr>
          </p:pic>
          <p:pic>
            <p:nvPicPr>
              <p:cNvPr id="23" name="Picture 22">
                <a:extLst>
                  <a:ext uri="{FF2B5EF4-FFF2-40B4-BE49-F238E27FC236}">
                    <a16:creationId xmlns:a16="http://schemas.microsoft.com/office/drawing/2014/main" id="{9355A63F-3270-C245-F7F9-CEB9BDCB97C3}"/>
                  </a:ext>
                </a:extLst>
              </p:cNvPr>
              <p:cNvPicPr>
                <a:picLocks noChangeAspect="1"/>
              </p:cNvPicPr>
              <p:nvPr/>
            </p:nvPicPr>
            <p:blipFill rotWithShape="1">
              <a:blip r:embed="rId2"/>
              <a:srcRect l="12752" t="67243" r="1044" b="11095"/>
              <a:stretch/>
            </p:blipFill>
            <p:spPr>
              <a:xfrm>
                <a:off x="2131647" y="1702904"/>
                <a:ext cx="4293705" cy="1152940"/>
              </a:xfrm>
              <a:prstGeom prst="rect">
                <a:avLst/>
              </a:prstGeom>
            </p:spPr>
          </p:pic>
          <p:pic>
            <p:nvPicPr>
              <p:cNvPr id="24" name="Picture 23">
                <a:extLst>
                  <a:ext uri="{FF2B5EF4-FFF2-40B4-BE49-F238E27FC236}">
                    <a16:creationId xmlns:a16="http://schemas.microsoft.com/office/drawing/2014/main" id="{90ACE55A-820F-67EE-9E32-BA453FC1AA6C}"/>
                  </a:ext>
                </a:extLst>
              </p:cNvPr>
              <p:cNvPicPr>
                <a:picLocks noChangeAspect="1"/>
              </p:cNvPicPr>
              <p:nvPr/>
            </p:nvPicPr>
            <p:blipFill rotWithShape="1">
              <a:blip r:embed="rId3"/>
              <a:srcRect b="76021"/>
              <a:stretch/>
            </p:blipFill>
            <p:spPr>
              <a:xfrm>
                <a:off x="6425352" y="1620080"/>
                <a:ext cx="4279763" cy="1268896"/>
              </a:xfrm>
              <a:prstGeom prst="rect">
                <a:avLst/>
              </a:prstGeom>
            </p:spPr>
          </p:pic>
          <p:pic>
            <p:nvPicPr>
              <p:cNvPr id="25" name="Picture 24">
                <a:extLst>
                  <a:ext uri="{FF2B5EF4-FFF2-40B4-BE49-F238E27FC236}">
                    <a16:creationId xmlns:a16="http://schemas.microsoft.com/office/drawing/2014/main" id="{7DA13732-8FBA-5EE5-0F70-D9CF7BEE07A0}"/>
                  </a:ext>
                </a:extLst>
              </p:cNvPr>
              <p:cNvPicPr>
                <a:picLocks noChangeAspect="1"/>
              </p:cNvPicPr>
              <p:nvPr/>
            </p:nvPicPr>
            <p:blipFill rotWithShape="1">
              <a:blip r:embed="rId3"/>
              <a:srcRect t="23517" r="66558" b="54696"/>
              <a:stretch/>
            </p:blipFill>
            <p:spPr>
              <a:xfrm>
                <a:off x="10719057" y="1691310"/>
                <a:ext cx="1431237" cy="1152940"/>
              </a:xfrm>
              <a:prstGeom prst="rect">
                <a:avLst/>
              </a:prstGeom>
            </p:spPr>
          </p:pic>
        </p:grpSp>
        <p:grpSp>
          <p:nvGrpSpPr>
            <p:cNvPr id="32" name="Group 31">
              <a:extLst>
                <a:ext uri="{FF2B5EF4-FFF2-40B4-BE49-F238E27FC236}">
                  <a16:creationId xmlns:a16="http://schemas.microsoft.com/office/drawing/2014/main" id="{3FDE5D5A-8D81-4900-6D8C-344F5859DEBA}"/>
                </a:ext>
              </a:extLst>
            </p:cNvPr>
            <p:cNvGrpSpPr/>
            <p:nvPr/>
          </p:nvGrpSpPr>
          <p:grpSpPr>
            <a:xfrm>
              <a:off x="714640" y="476318"/>
              <a:ext cx="11381664" cy="1246466"/>
              <a:chOff x="714640" y="476318"/>
              <a:chExt cx="11381664" cy="1246466"/>
            </a:xfrm>
          </p:grpSpPr>
          <p:pic>
            <p:nvPicPr>
              <p:cNvPr id="19" name="Picture 18">
                <a:extLst>
                  <a:ext uri="{FF2B5EF4-FFF2-40B4-BE49-F238E27FC236}">
                    <a16:creationId xmlns:a16="http://schemas.microsoft.com/office/drawing/2014/main" id="{28031EB0-1AA2-752F-CDA0-772FDC249BF4}"/>
                  </a:ext>
                </a:extLst>
              </p:cNvPr>
              <p:cNvPicPr>
                <a:picLocks noChangeAspect="1"/>
              </p:cNvPicPr>
              <p:nvPr/>
            </p:nvPicPr>
            <p:blipFill rotWithShape="1">
              <a:blip r:embed="rId2"/>
              <a:srcRect l="14348" b="76580"/>
              <a:stretch/>
            </p:blipFill>
            <p:spPr>
              <a:xfrm>
                <a:off x="714640" y="476318"/>
                <a:ext cx="4266223" cy="1246466"/>
              </a:xfrm>
              <a:prstGeom prst="rect">
                <a:avLst/>
              </a:prstGeom>
            </p:spPr>
          </p:pic>
          <p:pic>
            <p:nvPicPr>
              <p:cNvPr id="20" name="Picture 19">
                <a:extLst>
                  <a:ext uri="{FF2B5EF4-FFF2-40B4-BE49-F238E27FC236}">
                    <a16:creationId xmlns:a16="http://schemas.microsoft.com/office/drawing/2014/main" id="{186C224A-5C9A-EB70-156D-FEFC59EF029C}"/>
                  </a:ext>
                </a:extLst>
              </p:cNvPr>
              <p:cNvPicPr>
                <a:picLocks noChangeAspect="1"/>
              </p:cNvPicPr>
              <p:nvPr/>
            </p:nvPicPr>
            <p:blipFill rotWithShape="1">
              <a:blip r:embed="rId2"/>
              <a:srcRect l="14348" t="23420" b="54918"/>
              <a:stretch/>
            </p:blipFill>
            <p:spPr>
              <a:xfrm>
                <a:off x="4980864" y="569844"/>
                <a:ext cx="4266223" cy="1152940"/>
              </a:xfrm>
              <a:prstGeom prst="rect">
                <a:avLst/>
              </a:prstGeom>
            </p:spPr>
          </p:pic>
          <p:pic>
            <p:nvPicPr>
              <p:cNvPr id="21" name="Picture 20">
                <a:extLst>
                  <a:ext uri="{FF2B5EF4-FFF2-40B4-BE49-F238E27FC236}">
                    <a16:creationId xmlns:a16="http://schemas.microsoft.com/office/drawing/2014/main" id="{5418E2D5-20E2-28E6-69C2-B3AF9AAAB638}"/>
                  </a:ext>
                </a:extLst>
              </p:cNvPr>
              <p:cNvPicPr>
                <a:picLocks noChangeAspect="1"/>
              </p:cNvPicPr>
              <p:nvPr/>
            </p:nvPicPr>
            <p:blipFill rotWithShape="1">
              <a:blip r:embed="rId2"/>
              <a:srcRect l="13283" t="45331" r="29513" b="33006"/>
              <a:stretch/>
            </p:blipFill>
            <p:spPr>
              <a:xfrm>
                <a:off x="9247087" y="569844"/>
                <a:ext cx="2849217" cy="1152940"/>
              </a:xfrm>
              <a:prstGeom prst="rect">
                <a:avLst/>
              </a:prstGeom>
            </p:spPr>
          </p:pic>
        </p:grpSp>
        <p:grpSp>
          <p:nvGrpSpPr>
            <p:cNvPr id="34" name="Group 33">
              <a:extLst>
                <a:ext uri="{FF2B5EF4-FFF2-40B4-BE49-F238E27FC236}">
                  <a16:creationId xmlns:a16="http://schemas.microsoft.com/office/drawing/2014/main" id="{B08BFC14-80F0-99BA-B0C4-C7C0B901ED58}"/>
                </a:ext>
              </a:extLst>
            </p:cNvPr>
            <p:cNvGrpSpPr/>
            <p:nvPr/>
          </p:nvGrpSpPr>
          <p:grpSpPr>
            <a:xfrm>
              <a:off x="714640" y="2897046"/>
              <a:ext cx="11452332" cy="1179444"/>
              <a:chOff x="697271" y="2849220"/>
              <a:chExt cx="11452332" cy="1179444"/>
            </a:xfrm>
          </p:grpSpPr>
          <p:pic>
            <p:nvPicPr>
              <p:cNvPr id="26" name="Picture 25">
                <a:extLst>
                  <a:ext uri="{FF2B5EF4-FFF2-40B4-BE49-F238E27FC236}">
                    <a16:creationId xmlns:a16="http://schemas.microsoft.com/office/drawing/2014/main" id="{7FB0CA1F-1258-1F7B-4C5D-61AA3F565C7A}"/>
                  </a:ext>
                </a:extLst>
              </p:cNvPr>
              <p:cNvPicPr>
                <a:picLocks noChangeAspect="1"/>
              </p:cNvPicPr>
              <p:nvPr/>
            </p:nvPicPr>
            <p:blipFill rotWithShape="1">
              <a:blip r:embed="rId3"/>
              <a:srcRect l="32970" t="23768" r="1267" b="54445"/>
              <a:stretch/>
            </p:blipFill>
            <p:spPr>
              <a:xfrm>
                <a:off x="697271" y="2875724"/>
                <a:ext cx="2814555" cy="1152940"/>
              </a:xfrm>
              <a:prstGeom prst="rect">
                <a:avLst/>
              </a:prstGeom>
            </p:spPr>
          </p:pic>
          <p:pic>
            <p:nvPicPr>
              <p:cNvPr id="27" name="Picture 26">
                <a:extLst>
                  <a:ext uri="{FF2B5EF4-FFF2-40B4-BE49-F238E27FC236}">
                    <a16:creationId xmlns:a16="http://schemas.microsoft.com/office/drawing/2014/main" id="{32BAAD2B-3183-0197-D349-3BE655EDE24C}"/>
                  </a:ext>
                </a:extLst>
              </p:cNvPr>
              <p:cNvPicPr>
                <a:picLocks noChangeAspect="1"/>
              </p:cNvPicPr>
              <p:nvPr/>
            </p:nvPicPr>
            <p:blipFill rotWithShape="1">
              <a:blip r:embed="rId3"/>
              <a:srcRect t="46056" b="32157"/>
              <a:stretch/>
            </p:blipFill>
            <p:spPr>
              <a:xfrm>
                <a:off x="3590077" y="2875724"/>
                <a:ext cx="4279763" cy="1152940"/>
              </a:xfrm>
              <a:prstGeom prst="rect">
                <a:avLst/>
              </a:prstGeom>
            </p:spPr>
          </p:pic>
          <p:pic>
            <p:nvPicPr>
              <p:cNvPr id="28" name="Picture 27">
                <a:extLst>
                  <a:ext uri="{FF2B5EF4-FFF2-40B4-BE49-F238E27FC236}">
                    <a16:creationId xmlns:a16="http://schemas.microsoft.com/office/drawing/2014/main" id="{1358E98D-3124-68E2-0551-0DC82712EDC4}"/>
                  </a:ext>
                </a:extLst>
              </p:cNvPr>
              <p:cNvPicPr>
                <a:picLocks noChangeAspect="1"/>
              </p:cNvPicPr>
              <p:nvPr/>
            </p:nvPicPr>
            <p:blipFill rotWithShape="1">
              <a:blip r:embed="rId3"/>
              <a:srcRect t="67843" b="10369"/>
              <a:stretch/>
            </p:blipFill>
            <p:spPr>
              <a:xfrm>
                <a:off x="7869840" y="2849220"/>
                <a:ext cx="4279763" cy="1152940"/>
              </a:xfrm>
              <a:prstGeom prst="rect">
                <a:avLst/>
              </a:prstGeom>
            </p:spPr>
          </p:pic>
        </p:grpSp>
        <p:grpSp>
          <p:nvGrpSpPr>
            <p:cNvPr id="35" name="Group 34">
              <a:extLst>
                <a:ext uri="{FF2B5EF4-FFF2-40B4-BE49-F238E27FC236}">
                  <a16:creationId xmlns:a16="http://schemas.microsoft.com/office/drawing/2014/main" id="{A3EA9726-A61A-2CD1-A7DA-1066CCD3DF30}"/>
                </a:ext>
              </a:extLst>
            </p:cNvPr>
            <p:cNvGrpSpPr/>
            <p:nvPr/>
          </p:nvGrpSpPr>
          <p:grpSpPr>
            <a:xfrm>
              <a:off x="714640" y="4049986"/>
              <a:ext cx="8590207" cy="1253309"/>
              <a:chOff x="697271" y="3928295"/>
              <a:chExt cx="8590207" cy="1253309"/>
            </a:xfrm>
          </p:grpSpPr>
          <p:pic>
            <p:nvPicPr>
              <p:cNvPr id="29" name="Picture 28">
                <a:extLst>
                  <a:ext uri="{FF2B5EF4-FFF2-40B4-BE49-F238E27FC236}">
                    <a16:creationId xmlns:a16="http://schemas.microsoft.com/office/drawing/2014/main" id="{1A929F06-8DBB-ADB6-52DA-161D9E3ABCBD}"/>
                  </a:ext>
                </a:extLst>
              </p:cNvPr>
              <p:cNvPicPr>
                <a:picLocks noChangeAspect="1"/>
              </p:cNvPicPr>
              <p:nvPr/>
            </p:nvPicPr>
            <p:blipFill rotWithShape="1">
              <a:blip r:embed="rId4"/>
              <a:srcRect b="70505"/>
              <a:stretch/>
            </p:blipFill>
            <p:spPr>
              <a:xfrm>
                <a:off x="697271" y="3928295"/>
                <a:ext cx="2901948" cy="1253309"/>
              </a:xfrm>
              <a:prstGeom prst="rect">
                <a:avLst/>
              </a:prstGeom>
            </p:spPr>
          </p:pic>
          <p:pic>
            <p:nvPicPr>
              <p:cNvPr id="30" name="Picture 29">
                <a:extLst>
                  <a:ext uri="{FF2B5EF4-FFF2-40B4-BE49-F238E27FC236}">
                    <a16:creationId xmlns:a16="http://schemas.microsoft.com/office/drawing/2014/main" id="{AFD805E9-F89B-CE69-C59B-9C8AA013AFE5}"/>
                  </a:ext>
                </a:extLst>
              </p:cNvPr>
              <p:cNvPicPr>
                <a:picLocks noChangeAspect="1"/>
              </p:cNvPicPr>
              <p:nvPr/>
            </p:nvPicPr>
            <p:blipFill rotWithShape="1">
              <a:blip r:embed="rId4"/>
              <a:srcRect t="29495" b="43373"/>
              <a:stretch/>
            </p:blipFill>
            <p:spPr>
              <a:xfrm>
                <a:off x="3529890" y="4004983"/>
                <a:ext cx="2901948" cy="1152940"/>
              </a:xfrm>
              <a:prstGeom prst="rect">
                <a:avLst/>
              </a:prstGeom>
            </p:spPr>
          </p:pic>
          <p:pic>
            <p:nvPicPr>
              <p:cNvPr id="31" name="Picture 30">
                <a:extLst>
                  <a:ext uri="{FF2B5EF4-FFF2-40B4-BE49-F238E27FC236}">
                    <a16:creationId xmlns:a16="http://schemas.microsoft.com/office/drawing/2014/main" id="{DDD506FD-6EBB-03DB-E23B-8A722E398E31}"/>
                  </a:ext>
                </a:extLst>
              </p:cNvPr>
              <p:cNvPicPr>
                <a:picLocks noChangeAspect="1"/>
              </p:cNvPicPr>
              <p:nvPr/>
            </p:nvPicPr>
            <p:blipFill rotWithShape="1">
              <a:blip r:embed="rId4"/>
              <a:srcRect t="57250" b="15617"/>
              <a:stretch/>
            </p:blipFill>
            <p:spPr>
              <a:xfrm>
                <a:off x="6385530" y="3988904"/>
                <a:ext cx="2901948" cy="1152940"/>
              </a:xfrm>
              <a:prstGeom prst="rect">
                <a:avLst/>
              </a:prstGeom>
            </p:spPr>
          </p:pic>
        </p:grpSp>
      </p:grpSp>
      <p:sp>
        <p:nvSpPr>
          <p:cNvPr id="37" name="TextBox 36">
            <a:extLst>
              <a:ext uri="{FF2B5EF4-FFF2-40B4-BE49-F238E27FC236}">
                <a16:creationId xmlns:a16="http://schemas.microsoft.com/office/drawing/2014/main" id="{6C1223F4-21B7-6A49-28BA-E515D3C7ECDA}"/>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Rainfall Anomaly for the period 1993-2022 in Assam</a:t>
            </a:r>
            <a:endParaRPr lang="en-IN" sz="2000" b="1"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50817B44-3991-87B9-C79E-3605B6931DCE}"/>
              </a:ext>
            </a:extLst>
          </p:cNvPr>
          <p:cNvPicPr>
            <a:picLocks noChangeAspect="1"/>
          </p:cNvPicPr>
          <p:nvPr/>
        </p:nvPicPr>
        <p:blipFill rotWithShape="1">
          <a:blip r:embed="rId5">
            <a:extLst>
              <a:ext uri="{28A0092B-C50C-407E-A947-70E740481C1C}">
                <a14:useLocalDpi xmlns:a14="http://schemas.microsoft.com/office/drawing/2010/main" val="0"/>
              </a:ext>
            </a:extLst>
          </a:blip>
          <a:srcRect l="92635" t="6937" r="1275" b="19075"/>
          <a:stretch/>
        </p:blipFill>
        <p:spPr>
          <a:xfrm>
            <a:off x="11559102" y="907089"/>
            <a:ext cx="481763" cy="3699932"/>
          </a:xfrm>
          <a:prstGeom prst="rect">
            <a:avLst/>
          </a:prstGeom>
        </p:spPr>
      </p:pic>
    </p:spTree>
    <p:extLst>
      <p:ext uri="{BB962C8B-B14F-4D97-AF65-F5344CB8AC3E}">
        <p14:creationId xmlns:p14="http://schemas.microsoft.com/office/powerpoint/2010/main" val="122508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CD9CC3-E89C-CF0C-1428-9729A6D1F4A4}"/>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Rainfall Anomaly for the period 1993-2022 in Bihar</a:t>
            </a:r>
            <a:endParaRPr lang="en-IN" sz="2000" b="1"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C1C81F0-01B6-07A7-0D60-D5ED8BBF2F21}"/>
              </a:ext>
            </a:extLst>
          </p:cNvPr>
          <p:cNvGrpSpPr/>
          <p:nvPr/>
        </p:nvGrpSpPr>
        <p:grpSpPr>
          <a:xfrm>
            <a:off x="821634" y="531258"/>
            <a:ext cx="10548731" cy="6326742"/>
            <a:chOff x="821634" y="531258"/>
            <a:chExt cx="10548731" cy="6326742"/>
          </a:xfrm>
        </p:grpSpPr>
        <p:pic>
          <p:nvPicPr>
            <p:cNvPr id="5" name="Picture 4">
              <a:extLst>
                <a:ext uri="{FF2B5EF4-FFF2-40B4-BE49-F238E27FC236}">
                  <a16:creationId xmlns:a16="http://schemas.microsoft.com/office/drawing/2014/main" id="{6D6A51F7-1B8F-72F8-E5E6-73A32D586844}"/>
                </a:ext>
              </a:extLst>
            </p:cNvPr>
            <p:cNvPicPr>
              <a:picLocks noChangeAspect="1"/>
            </p:cNvPicPr>
            <p:nvPr/>
          </p:nvPicPr>
          <p:blipFill rotWithShape="1">
            <a:blip r:embed="rId2">
              <a:extLst>
                <a:ext uri="{28A0092B-C50C-407E-A947-70E740481C1C}">
                  <a14:useLocalDpi xmlns:a14="http://schemas.microsoft.com/office/drawing/2010/main" val="0"/>
                </a:ext>
              </a:extLst>
            </a:blip>
            <a:srcRect b="2899"/>
            <a:stretch/>
          </p:blipFill>
          <p:spPr>
            <a:xfrm>
              <a:off x="821634" y="731313"/>
              <a:ext cx="10548731" cy="6126687"/>
            </a:xfrm>
            <a:prstGeom prst="rect">
              <a:avLst/>
            </a:prstGeom>
          </p:spPr>
        </p:pic>
        <p:sp>
          <p:nvSpPr>
            <p:cNvPr id="8" name="TextBox 7">
              <a:extLst>
                <a:ext uri="{FF2B5EF4-FFF2-40B4-BE49-F238E27FC236}">
                  <a16:creationId xmlns:a16="http://schemas.microsoft.com/office/drawing/2014/main" id="{E4CF1BDD-82FC-CEF2-8975-3A92CEE5CCD6}"/>
                </a:ext>
              </a:extLst>
            </p:cNvPr>
            <p:cNvSpPr txBox="1"/>
            <p:nvPr/>
          </p:nvSpPr>
          <p:spPr>
            <a:xfrm>
              <a:off x="3336235" y="531258"/>
              <a:ext cx="103367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July</a:t>
              </a:r>
              <a:endParaRPr lang="en-IN"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D7D9ECE-E780-C65F-AEFF-E30DEC62FFCA}"/>
                </a:ext>
              </a:extLst>
            </p:cNvPr>
            <p:cNvSpPr txBox="1"/>
            <p:nvPr/>
          </p:nvSpPr>
          <p:spPr>
            <a:xfrm>
              <a:off x="8352183" y="559394"/>
              <a:ext cx="138485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August</a:t>
              </a:r>
              <a:endParaRPr lang="en-IN"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4CEC3F6-B2D6-E94C-5889-D38252628F60}"/>
                </a:ext>
              </a:extLst>
            </p:cNvPr>
            <p:cNvSpPr txBox="1"/>
            <p:nvPr/>
          </p:nvSpPr>
          <p:spPr>
            <a:xfrm>
              <a:off x="3026466" y="3394546"/>
              <a:ext cx="16532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September</a:t>
              </a:r>
              <a:endParaRPr lang="en-IN"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41A96A-63E4-2062-DAA5-5A3CEBF88E73}"/>
                </a:ext>
              </a:extLst>
            </p:cNvPr>
            <p:cNvSpPr txBox="1"/>
            <p:nvPr/>
          </p:nvSpPr>
          <p:spPr>
            <a:xfrm>
              <a:off x="8352183" y="3351605"/>
              <a:ext cx="16532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October</a:t>
              </a:r>
              <a:endParaRPr lang="en-IN" sz="2000" dirty="0">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277C413B-6E6E-B2F7-C286-0FEEC9E8C885}"/>
              </a:ext>
            </a:extLst>
          </p:cNvPr>
          <p:cNvSpPr/>
          <p:nvPr/>
        </p:nvSpPr>
        <p:spPr>
          <a:xfrm>
            <a:off x="1702191" y="2053883"/>
            <a:ext cx="3249637" cy="2250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32AB60B3-B348-7405-C920-4264FA8FAC24}"/>
              </a:ext>
            </a:extLst>
          </p:cNvPr>
          <p:cNvSpPr/>
          <p:nvPr/>
        </p:nvSpPr>
        <p:spPr>
          <a:xfrm>
            <a:off x="1711416" y="882795"/>
            <a:ext cx="3249637" cy="3815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449D2C76-9706-7269-0EFC-BD9FA98A3959}"/>
              </a:ext>
            </a:extLst>
          </p:cNvPr>
          <p:cNvSpPr/>
          <p:nvPr/>
        </p:nvSpPr>
        <p:spPr>
          <a:xfrm>
            <a:off x="1702190" y="4907891"/>
            <a:ext cx="3249637" cy="2250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2C35D67F-4A51-B6FB-AD55-A9067A7B5DA5}"/>
              </a:ext>
            </a:extLst>
          </p:cNvPr>
          <p:cNvSpPr/>
          <p:nvPr/>
        </p:nvSpPr>
        <p:spPr>
          <a:xfrm>
            <a:off x="1711416" y="3836107"/>
            <a:ext cx="3249637" cy="2250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6C4769D6-553B-DE57-F153-441FBC61724F}"/>
              </a:ext>
            </a:extLst>
          </p:cNvPr>
          <p:cNvSpPr/>
          <p:nvPr/>
        </p:nvSpPr>
        <p:spPr>
          <a:xfrm>
            <a:off x="6975231" y="5610665"/>
            <a:ext cx="3249637" cy="2250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BDB5C6BE-BF32-2649-6911-879B9888DF93}"/>
              </a:ext>
            </a:extLst>
          </p:cNvPr>
          <p:cNvSpPr/>
          <p:nvPr/>
        </p:nvSpPr>
        <p:spPr>
          <a:xfrm>
            <a:off x="6975231" y="3682114"/>
            <a:ext cx="3249637" cy="2250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570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C75430-8E04-2322-F166-21C48E729EAD}"/>
              </a:ext>
            </a:extLst>
          </p:cNvPr>
          <p:cNvGrpSpPr/>
          <p:nvPr/>
        </p:nvGrpSpPr>
        <p:grpSpPr>
          <a:xfrm>
            <a:off x="1139687" y="392403"/>
            <a:ext cx="9780103" cy="6449031"/>
            <a:chOff x="1139687" y="392403"/>
            <a:chExt cx="9780103" cy="6449031"/>
          </a:xfrm>
        </p:grpSpPr>
        <p:pic>
          <p:nvPicPr>
            <p:cNvPr id="11" name="Picture 10">
              <a:extLst>
                <a:ext uri="{FF2B5EF4-FFF2-40B4-BE49-F238E27FC236}">
                  <a16:creationId xmlns:a16="http://schemas.microsoft.com/office/drawing/2014/main" id="{3270BAB2-363E-5668-3516-3AEA3AE43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87" y="696908"/>
              <a:ext cx="9780103" cy="6144526"/>
            </a:xfrm>
            <a:prstGeom prst="rect">
              <a:avLst/>
            </a:prstGeom>
          </p:spPr>
        </p:pic>
        <p:sp>
          <p:nvSpPr>
            <p:cNvPr id="13" name="TextBox 12">
              <a:extLst>
                <a:ext uri="{FF2B5EF4-FFF2-40B4-BE49-F238E27FC236}">
                  <a16:creationId xmlns:a16="http://schemas.microsoft.com/office/drawing/2014/main" id="{CA1E35FC-8595-7186-160E-BD6B976868ED}"/>
                </a:ext>
              </a:extLst>
            </p:cNvPr>
            <p:cNvSpPr txBox="1"/>
            <p:nvPr/>
          </p:nvSpPr>
          <p:spPr>
            <a:xfrm>
              <a:off x="3336235" y="454217"/>
              <a:ext cx="103367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July</a:t>
              </a:r>
              <a:endParaRPr lang="en-IN"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AFBB758-7CD5-0E65-F1D6-79BD721B4B0D}"/>
                </a:ext>
              </a:extLst>
            </p:cNvPr>
            <p:cNvSpPr txBox="1"/>
            <p:nvPr/>
          </p:nvSpPr>
          <p:spPr>
            <a:xfrm>
              <a:off x="8140148" y="392403"/>
              <a:ext cx="138485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August</a:t>
              </a:r>
              <a:endParaRPr lang="en-IN"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37D988A-D88D-2524-7637-4BCC8D2F4EAE}"/>
                </a:ext>
              </a:extLst>
            </p:cNvPr>
            <p:cNvSpPr txBox="1"/>
            <p:nvPr/>
          </p:nvSpPr>
          <p:spPr>
            <a:xfrm>
              <a:off x="3026466" y="3317505"/>
              <a:ext cx="16532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September</a:t>
              </a:r>
              <a:endParaRPr lang="en-IN"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131CF2B-E412-7FE9-7174-77751ACBF313}"/>
                </a:ext>
              </a:extLst>
            </p:cNvPr>
            <p:cNvSpPr txBox="1"/>
            <p:nvPr/>
          </p:nvSpPr>
          <p:spPr>
            <a:xfrm>
              <a:off x="8140148" y="3317505"/>
              <a:ext cx="16532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October</a:t>
              </a:r>
              <a:endParaRPr lang="en-IN" sz="20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E2A4464-0405-1A52-9234-B5AAADFA4888}"/>
              </a:ext>
            </a:extLst>
          </p:cNvPr>
          <p:cNvSpPr txBox="1"/>
          <p:nvPr/>
        </p:nvSpPr>
        <p:spPr>
          <a:xfrm>
            <a:off x="0" y="0"/>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Rainfall Anomaly for the period 1993-2022 in Assam</a:t>
            </a:r>
            <a:endParaRPr lang="en-IN" sz="20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503888A-3840-AA97-D03E-815283577BE8}"/>
              </a:ext>
            </a:extLst>
          </p:cNvPr>
          <p:cNvSpPr/>
          <p:nvPr/>
        </p:nvSpPr>
        <p:spPr>
          <a:xfrm>
            <a:off x="6794695" y="5162843"/>
            <a:ext cx="3319976" cy="1969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9088C232-62E3-9CF0-93C5-F92E3BC714A7}"/>
              </a:ext>
            </a:extLst>
          </p:cNvPr>
          <p:cNvSpPr/>
          <p:nvPr/>
        </p:nvSpPr>
        <p:spPr>
          <a:xfrm>
            <a:off x="6792349" y="3655255"/>
            <a:ext cx="3319976" cy="1969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349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ADEAE6-E630-F145-7067-9A6814CAAE72}"/>
              </a:ext>
            </a:extLst>
          </p:cNvPr>
          <p:cNvSpPr txBox="1"/>
          <p:nvPr/>
        </p:nvSpPr>
        <p:spPr>
          <a:xfrm>
            <a:off x="159026" y="398299"/>
            <a:ext cx="11767930" cy="6555641"/>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present study is focused on the recent flood disaster in the Ganga-Brahmaputra basin mainly affecting the states of Bihar, and Assam in India during the months of July, August, September, and October 2022.</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composite area for July to October under flood was estimated to be 11048.52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for Assam and 4362.71 km</a:t>
            </a:r>
            <a:r>
              <a:rPr lang="en-US" sz="2000" baseline="30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for Bihar. Extensive area was inundated in Assam due to increased rainfall intensity during the monsoon season with values ranging from 384.92 to 476.07mm as compared to Bihar with 272.56 to 386mm. </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Bihar recorded the least precipitation variation in the month of August with major values ranging between 0.5 to -0.5mm year</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however the month of October presents the highest variability over the past 30 years with an increase of more than 1.5mm year</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after 2020 which has previously been non-significant. </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However, in Assam, the monsoon period has not recorded significant change in the anomaly from July to September with values falling between -0.5 to 1.0mm year</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near real time flood inundation mapping together with the possible impact over the cropland and settlements and population would provide relevant information to the disaster management authority for quick damage assessment and effective relief operation during flood impacts. </a:t>
            </a:r>
          </a:p>
          <a:p>
            <a:pPr marL="342900" indent="-342900" algn="just">
              <a:buFont typeface="Arial" panose="020B0604020202020204" pitchFamily="34" charset="0"/>
              <a:buChar char="•"/>
            </a:pPr>
            <a:endParaRPr lang="en-IN"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6CE77C-AE8C-45FA-B100-BF0AE91C994B}"/>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CONCLUSION</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7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CD9B2-93A0-AADC-9D10-AC9386B3FDB8}"/>
              </a:ext>
            </a:extLst>
          </p:cNvPr>
          <p:cNvSpPr txBox="1"/>
          <p:nvPr/>
        </p:nvSpPr>
        <p:spPr>
          <a:xfrm>
            <a:off x="251792" y="454217"/>
            <a:ext cx="11688416" cy="6740307"/>
          </a:xfrm>
          <a:prstGeom prst="rect">
            <a:avLst/>
          </a:prstGeom>
          <a:noFill/>
        </p:spPr>
        <p:txBody>
          <a:bodyPr wrap="square">
            <a:spAutoFit/>
          </a:bodyPr>
          <a:lstStyle/>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Govt. of Assam. (2023). Water Resources. Government of Assam. </a:t>
            </a:r>
            <a:r>
              <a:rPr lang="en-IN" sz="1600" dirty="0">
                <a:latin typeface="Arial" panose="020B0604020202020204" pitchFamily="34" charset="0"/>
                <a:cs typeface="Arial" panose="020B0604020202020204" pitchFamily="34" charset="0"/>
                <a:hlinkClick r:id="rId2"/>
              </a:rPr>
              <a:t>https://waterresources.assam.gov.in/portlet-innerpage/brahmaputra-river-system</a:t>
            </a:r>
            <a:r>
              <a:rPr lang="en-IN" sz="16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Kuldeep, Garg, P. K., &amp; Garg, R. D. (2016). Geospatial techniques for flood inundation mapping. 2016 IEEE International Geoscience and Remote Sensing Symposium (IGARSS), 4387–4390. </a:t>
            </a:r>
            <a:r>
              <a:rPr lang="en-IN" sz="1600" dirty="0">
                <a:latin typeface="Arial" panose="020B0604020202020204" pitchFamily="34" charset="0"/>
                <a:cs typeface="Arial" panose="020B0604020202020204" pitchFamily="34" charset="0"/>
                <a:hlinkClick r:id="rId3"/>
              </a:rPr>
              <a:t>https://doi.org/10.1109/IGARSS.2016.7730143</a:t>
            </a:r>
            <a:r>
              <a:rPr lang="en-IN" sz="16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Mirza, M. M. Q. (2011). Climate change, flooding in South Asia and implications. Regional Environmental Change, 11(S1), 95–107. </a:t>
            </a:r>
            <a:r>
              <a:rPr lang="en-IN" sz="1600" dirty="0">
                <a:latin typeface="Arial" panose="020B0604020202020204" pitchFamily="34" charset="0"/>
                <a:cs typeface="Arial" panose="020B0604020202020204" pitchFamily="34" charset="0"/>
                <a:hlinkClick r:id="rId4"/>
              </a:rPr>
              <a:t>https://doi.org/10.1007/s10113-010-0184-7</a:t>
            </a:r>
            <a:r>
              <a:rPr lang="en-IN" sz="16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Pandey, A., Kaushik, K., &amp; Parida, B. (2022). Google Earth Engine for Large-Scale Flood Mapping Using SAR Data and Impact Assessment on Agriculture and Population of Ganga-Brahmaputra Basin. Sustainability, 14, 4210. </a:t>
            </a:r>
            <a:r>
              <a:rPr lang="en-IN" sz="1600" dirty="0">
                <a:latin typeface="Arial" panose="020B0604020202020204" pitchFamily="34" charset="0"/>
                <a:cs typeface="Arial" panose="020B0604020202020204" pitchFamily="34" charset="0"/>
                <a:hlinkClick r:id="rId5"/>
              </a:rPr>
              <a:t>https://doi.org/10.3390/su14074210</a:t>
            </a:r>
            <a:r>
              <a:rPr lang="en-IN" sz="16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Sahoo, S. N., &amp; Sreeja, P. (2017). Development of Flood Inundation Maps and Quantification of Flood Risk in an Urban Catchment of Brahmaputra River. ASCE-ASME Journal of Risk and Uncertainty in Engineering Systems, Part A: Civil Engineering, 3(1). </a:t>
            </a:r>
            <a:r>
              <a:rPr lang="en-IN" sz="1600" dirty="0">
                <a:latin typeface="Arial" panose="020B0604020202020204" pitchFamily="34" charset="0"/>
                <a:cs typeface="Arial" panose="020B0604020202020204" pitchFamily="34" charset="0"/>
                <a:hlinkClick r:id="rId6"/>
              </a:rPr>
              <a:t>https://doi.org/10.1061/AJRUA6.0000822</a:t>
            </a:r>
            <a:r>
              <a:rPr lang="en-IN" sz="16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Tripathi, G., Pandey, A. C., Parida, B. R., &amp; Kumar, A. (2020). Flood Inundation Mapping and Impact Assessment Using Multi-Temporal Optical and SAR Satellite Data: A Case Study of 2017 Flood in Darbhanga District, Bihar, India. Water Resources Management: An International Journal, Published for the European Water Resources Association (EWRA), 34(6), 1871–1892.</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IN" sz="1600" dirty="0">
                <a:latin typeface="Arial" panose="020B0604020202020204" pitchFamily="34" charset="0"/>
                <a:cs typeface="Arial" panose="020B0604020202020204" pitchFamily="34" charset="0"/>
              </a:rPr>
              <a:t>Tripathi, G., Pandey, A. C., Parida, B. R., &amp; Shakya, A. (2020). Comparative Flood Inundation Mapping Utilizing Multi-Temporal Optical and SAR Satellite Data Over North Bihar Region: A Case Study of 2019 Flooding Event Over North Bihar. In Spatial Information science for natural resource management. (pp. 149–168). IGI Global. 10.4018/978-1-7998-5027-4.ch008.</a:t>
            </a:r>
          </a:p>
          <a:p>
            <a:pPr marL="342900" indent="-342900" algn="just">
              <a:buFont typeface="Arial" panose="020B0604020202020204" pitchFamily="34" charset="0"/>
              <a:buChar char="•"/>
            </a:pPr>
            <a:endParaRPr lang="en-IN"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649799-EA11-05E7-900B-2F75C69F58A5}"/>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REFERENCES</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61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2E6C8-6E8D-BE5B-C154-5CAA45D42A5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F68AD18-995E-967B-673E-2F28D413C3C3}"/>
              </a:ext>
            </a:extLst>
          </p:cNvPr>
          <p:cNvSpPr txBox="1"/>
          <p:nvPr/>
        </p:nvSpPr>
        <p:spPr>
          <a:xfrm>
            <a:off x="265044" y="238539"/>
            <a:ext cx="4174434" cy="830997"/>
          </a:xfrm>
          <a:prstGeom prst="rect">
            <a:avLst/>
          </a:prstGeom>
          <a:noFill/>
        </p:spPr>
        <p:txBody>
          <a:bodyPr wrap="square" rtlCol="0">
            <a:spAutoFit/>
          </a:bodyPr>
          <a:lstStyle/>
          <a:p>
            <a:r>
              <a:rPr lang="en-US" sz="4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THANK YOU</a:t>
            </a:r>
            <a:endParaRPr lang="en-IN" sz="4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798F7F-3F13-2D07-4306-AD3820AB2744}"/>
              </a:ext>
            </a:extLst>
          </p:cNvPr>
          <p:cNvSpPr txBox="1"/>
          <p:nvPr/>
        </p:nvSpPr>
        <p:spPr>
          <a:xfrm>
            <a:off x="450572" y="1308075"/>
            <a:ext cx="398890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Email Id: Kavita.20260201001@cuj.ac.in</a:t>
            </a:r>
            <a:endParaRPr lang="en-I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700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77C8E-DC9F-7555-911B-2F8A48C44311}"/>
              </a:ext>
            </a:extLst>
          </p:cNvPr>
          <p:cNvSpPr>
            <a:spLocks noGrp="1"/>
          </p:cNvSpPr>
          <p:nvPr>
            <p:ph idx="1"/>
          </p:nvPr>
        </p:nvSpPr>
        <p:spPr>
          <a:xfrm>
            <a:off x="335281" y="666433"/>
            <a:ext cx="7085936" cy="3852558"/>
          </a:xfrm>
        </p:spPr>
        <p:txBody>
          <a:bodyPr>
            <a:noAutofit/>
          </a:bodyPr>
          <a:lstStyle/>
          <a:p>
            <a:pPr algn="just">
              <a:lnSpc>
                <a:spcPct val="150000"/>
              </a:lnSpc>
            </a:pPr>
            <a:r>
              <a:rPr lang="en-US" sz="1800" dirty="0">
                <a:latin typeface="Arial" panose="020B0604020202020204" pitchFamily="34" charset="0"/>
                <a:cs typeface="Arial" panose="020B0604020202020204" pitchFamily="34" charset="0"/>
              </a:rPr>
              <a:t>The variability in the river flow in relation to rainfall changes plays a pivotal role in understanding the occurrences of disaster in the Ganga-Brahmaputra basin. In the recent decade, findings are indicating towards an increase in flash floods and droughts due to the impacts of climate change. </a:t>
            </a:r>
          </a:p>
          <a:p>
            <a:pPr algn="just">
              <a:lnSpc>
                <a:spcPct val="150000"/>
              </a:lnSpc>
            </a:pPr>
            <a:r>
              <a:rPr lang="en-US" sz="1800" dirty="0">
                <a:latin typeface="Arial" panose="020B0604020202020204" pitchFamily="34" charset="0"/>
                <a:cs typeface="Arial" panose="020B0604020202020204" pitchFamily="34" charset="0"/>
              </a:rPr>
              <a:t>As the frequency of flood events (Mirza, 2011) and their severity has increased, the global concerns are also increasing for lessening the fatalities because of the flood and other economic losses (Kuldeep et al., 2016).</a:t>
            </a:r>
          </a:p>
        </p:txBody>
      </p:sp>
      <p:sp>
        <p:nvSpPr>
          <p:cNvPr id="5" name="TextBox 4">
            <a:extLst>
              <a:ext uri="{FF2B5EF4-FFF2-40B4-BE49-F238E27FC236}">
                <a16:creationId xmlns:a16="http://schemas.microsoft.com/office/drawing/2014/main" id="{014D5C45-CD1A-DCC6-3D2E-2DE666A5C132}"/>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INTRODUCTION</a:t>
            </a:r>
            <a:endParaRPr lang="en-IN" sz="2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F3FB23B-739A-487B-32DC-4F35A823B0BF}"/>
              </a:ext>
            </a:extLst>
          </p:cNvPr>
          <p:cNvPicPr>
            <a:picLocks noChangeAspect="1"/>
          </p:cNvPicPr>
          <p:nvPr/>
        </p:nvPicPr>
        <p:blipFill>
          <a:blip r:embed="rId2"/>
          <a:stretch>
            <a:fillRect/>
          </a:stretch>
        </p:blipFill>
        <p:spPr>
          <a:xfrm>
            <a:off x="7789953" y="504317"/>
            <a:ext cx="4239044" cy="2718425"/>
          </a:xfrm>
          <a:prstGeom prst="rect">
            <a:avLst/>
          </a:prstGeom>
          <a:ln>
            <a:noFill/>
          </a:ln>
          <a:effectLst>
            <a:reflection blurRad="6350" stA="50000" endA="300" endPos="55000" dir="5400000" sy="-100000" algn="bl" rotWithShape="0"/>
            <a:softEdge rad="112500"/>
          </a:effectLst>
        </p:spPr>
      </p:pic>
      <p:sp>
        <p:nvSpPr>
          <p:cNvPr id="6" name="TextBox 5">
            <a:extLst>
              <a:ext uri="{FF2B5EF4-FFF2-40B4-BE49-F238E27FC236}">
                <a16:creationId xmlns:a16="http://schemas.microsoft.com/office/drawing/2014/main" id="{CFCEAC19-7050-AC22-8CA1-14DAC14738BD}"/>
              </a:ext>
            </a:extLst>
          </p:cNvPr>
          <p:cNvSpPr txBox="1"/>
          <p:nvPr/>
        </p:nvSpPr>
        <p:spPr>
          <a:xfrm>
            <a:off x="331308" y="4787125"/>
            <a:ext cx="11526079"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The flood inundation extent analysis and its information is necessary for understanding variables like the exposure of society, infrastructure, flood storage volumes, attenuation of flood waves and the future flood hazards and are the first steps for the formulation of any flood management strategy (Sahoo &amp; Sreeja, 2017).</a:t>
            </a:r>
          </a:p>
        </p:txBody>
      </p:sp>
    </p:spTree>
    <p:extLst>
      <p:ext uri="{BB962C8B-B14F-4D97-AF65-F5344CB8AC3E}">
        <p14:creationId xmlns:p14="http://schemas.microsoft.com/office/powerpoint/2010/main" val="1707269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F8C758-0DD8-344B-E285-FE02CCB2E40C}"/>
              </a:ext>
            </a:extLst>
          </p:cNvPr>
          <p:cNvSpPr txBox="1"/>
          <p:nvPr/>
        </p:nvSpPr>
        <p:spPr>
          <a:xfrm>
            <a:off x="1" y="678984"/>
            <a:ext cx="4853354" cy="6247864"/>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study area comprises of two major states (Bihar and Assam) in the Ganga-Brahmaputra basin, which are facing recurrent flood disasters over the years.</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study area receives a maximum of precipitation during the monsoon season from July to September.</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Bihar has most of its geographical area under cultivation and is one of the highest population densities in the country. </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In Assam, the population residing in the valley region are adversely affected by the high flow of the Brahmaputra River. </a:t>
            </a:r>
          </a:p>
          <a:p>
            <a:pPr marL="342900" indent="-342900" algn="jus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FDE322C-4D4B-6EC8-962F-910897EA0EFB}"/>
              </a:ext>
            </a:extLst>
          </p:cNvPr>
          <p:cNvPicPr>
            <a:picLocks noChangeAspect="1"/>
          </p:cNvPicPr>
          <p:nvPr/>
        </p:nvPicPr>
        <p:blipFill rotWithShape="1">
          <a:blip r:embed="rId2">
            <a:extLst>
              <a:ext uri="{28A0092B-C50C-407E-A947-70E740481C1C}">
                <a14:useLocalDpi xmlns:a14="http://schemas.microsoft.com/office/drawing/2010/main" val="0"/>
              </a:ext>
            </a:extLst>
          </a:blip>
          <a:srcRect l="2712" t="3091" r="2500" b="4616"/>
          <a:stretch/>
        </p:blipFill>
        <p:spPr>
          <a:xfrm>
            <a:off x="4956102" y="706901"/>
            <a:ext cx="7235897" cy="5444197"/>
          </a:xfrm>
          <a:prstGeom prst="rect">
            <a:avLst/>
          </a:prstGeom>
        </p:spPr>
      </p:pic>
      <p:sp>
        <p:nvSpPr>
          <p:cNvPr id="3" name="TextBox 2">
            <a:extLst>
              <a:ext uri="{FF2B5EF4-FFF2-40B4-BE49-F238E27FC236}">
                <a16:creationId xmlns:a16="http://schemas.microsoft.com/office/drawing/2014/main" id="{082E7319-8725-640A-88AD-12F4BE52AD69}"/>
              </a:ext>
            </a:extLst>
          </p:cNvPr>
          <p:cNvSpPr txBox="1"/>
          <p:nvPr/>
        </p:nvSpPr>
        <p:spPr>
          <a:xfrm>
            <a:off x="-1" y="0"/>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STUDY AREA</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3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9F22C07-52C4-2926-7F06-5005EB319CBC}"/>
              </a:ext>
            </a:extLst>
          </p:cNvPr>
          <p:cNvGraphicFramePr>
            <a:graphicFrameLocks noGrp="1"/>
          </p:cNvGraphicFramePr>
          <p:nvPr>
            <p:extLst>
              <p:ext uri="{D42A27DB-BD31-4B8C-83A1-F6EECF244321}">
                <p14:modId xmlns:p14="http://schemas.microsoft.com/office/powerpoint/2010/main" val="2914656053"/>
              </p:ext>
            </p:extLst>
          </p:nvPr>
        </p:nvGraphicFramePr>
        <p:xfrm>
          <a:off x="583095" y="902279"/>
          <a:ext cx="11025810" cy="5286834"/>
        </p:xfrm>
        <a:graphic>
          <a:graphicData uri="http://schemas.openxmlformats.org/drawingml/2006/table">
            <a:tbl>
              <a:tblPr firstRow="1" firstCol="1" bandRow="1">
                <a:tableStyleId>{C4B1156A-380E-4F78-BDF5-A606A8083BF9}</a:tableStyleId>
              </a:tblPr>
              <a:tblGrid>
                <a:gridCol w="2204917">
                  <a:extLst>
                    <a:ext uri="{9D8B030D-6E8A-4147-A177-3AD203B41FA5}">
                      <a16:colId xmlns:a16="http://schemas.microsoft.com/office/drawing/2014/main" val="2007393860"/>
                    </a:ext>
                  </a:extLst>
                </a:gridCol>
                <a:gridCol w="2150475">
                  <a:extLst>
                    <a:ext uri="{9D8B030D-6E8A-4147-A177-3AD203B41FA5}">
                      <a16:colId xmlns:a16="http://schemas.microsoft.com/office/drawing/2014/main" val="3917098816"/>
                    </a:ext>
                  </a:extLst>
                </a:gridCol>
                <a:gridCol w="2259359">
                  <a:extLst>
                    <a:ext uri="{9D8B030D-6E8A-4147-A177-3AD203B41FA5}">
                      <a16:colId xmlns:a16="http://schemas.microsoft.com/office/drawing/2014/main" val="3186334941"/>
                    </a:ext>
                  </a:extLst>
                </a:gridCol>
                <a:gridCol w="1703653">
                  <a:extLst>
                    <a:ext uri="{9D8B030D-6E8A-4147-A177-3AD203B41FA5}">
                      <a16:colId xmlns:a16="http://schemas.microsoft.com/office/drawing/2014/main" val="4263881024"/>
                    </a:ext>
                  </a:extLst>
                </a:gridCol>
                <a:gridCol w="2707406">
                  <a:extLst>
                    <a:ext uri="{9D8B030D-6E8A-4147-A177-3AD203B41FA5}">
                      <a16:colId xmlns:a16="http://schemas.microsoft.com/office/drawing/2014/main" val="681846604"/>
                    </a:ext>
                  </a:extLst>
                </a:gridCol>
              </a:tblGrid>
              <a:tr h="528955">
                <a:tc>
                  <a:txBody>
                    <a:bodyPr/>
                    <a:lstStyle/>
                    <a:p>
                      <a:pPr algn="ctr">
                        <a:lnSpc>
                          <a:spcPct val="107000"/>
                        </a:lnSpc>
                        <a:spcAft>
                          <a:spcPts val="800"/>
                        </a:spcAft>
                      </a:pPr>
                      <a:r>
                        <a:rPr lang="en-US" sz="1800">
                          <a:effectLst/>
                          <a:latin typeface="Arial" panose="020B0604020202020204" pitchFamily="34" charset="0"/>
                          <a:cs typeface="Arial" panose="020B0604020202020204" pitchFamily="34" charset="0"/>
                        </a:rPr>
                        <a:t>Dataset used</a:t>
                      </a:r>
                      <a:endParaRPr lang="en-IN"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a:effectLst/>
                          <a:latin typeface="Arial" panose="020B0604020202020204" pitchFamily="34" charset="0"/>
                          <a:cs typeface="Arial" panose="020B0604020202020204" pitchFamily="34" charset="0"/>
                        </a:rPr>
                        <a:t>Spatial resolution</a:t>
                      </a:r>
                      <a:endParaRPr lang="en-IN"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dirty="0">
                          <a:effectLst/>
                          <a:latin typeface="Arial" panose="020B0604020202020204" pitchFamily="34" charset="0"/>
                          <a:cs typeface="Arial" panose="020B0604020202020204" pitchFamily="34" charset="0"/>
                        </a:rPr>
                        <a:t>Acquisition date</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a:effectLst/>
                          <a:latin typeface="Arial" panose="020B0604020202020204" pitchFamily="34" charset="0"/>
                          <a:cs typeface="Arial" panose="020B0604020202020204" pitchFamily="34" charset="0"/>
                        </a:rPr>
                        <a:t>source</a:t>
                      </a:r>
                      <a:endParaRPr lang="en-IN"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a:effectLst/>
                          <a:latin typeface="Arial" panose="020B0604020202020204" pitchFamily="34" charset="0"/>
                          <a:cs typeface="Arial" panose="020B0604020202020204" pitchFamily="34" charset="0"/>
                        </a:rPr>
                        <a:t>purpose</a:t>
                      </a:r>
                      <a:endParaRPr lang="en-IN"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720971"/>
                  </a:ext>
                </a:extLst>
              </a:tr>
              <a:tr h="742122">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MODIS LULC</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500m</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2019</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Earthdata</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dirty="0">
                          <a:effectLst/>
                          <a:latin typeface="Arial" panose="020B0604020202020204" pitchFamily="34" charset="0"/>
                          <a:cs typeface="Arial" panose="020B0604020202020204" pitchFamily="34" charset="0"/>
                        </a:rPr>
                        <a:t>Agriculture Land Extraction</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12030255"/>
                  </a:ext>
                </a:extLst>
              </a:tr>
              <a:tr h="1389630">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CHIRPS </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25 km</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800" dirty="0">
                          <a:effectLst/>
                          <a:latin typeface="Arial" panose="020B0604020202020204" pitchFamily="34" charset="0"/>
                          <a:cs typeface="Arial" panose="020B0604020202020204" pitchFamily="34" charset="0"/>
                        </a:rPr>
                        <a:t>July’ 2022</a:t>
                      </a:r>
                    </a:p>
                    <a:p>
                      <a:pPr algn="ctr">
                        <a:lnSpc>
                          <a:spcPct val="107000"/>
                        </a:lnSpc>
                        <a:spcAft>
                          <a:spcPts val="800"/>
                        </a:spcAft>
                      </a:pPr>
                      <a:r>
                        <a:rPr lang="en-US" sz="1800" dirty="0">
                          <a:effectLst/>
                          <a:latin typeface="Arial" panose="020B0604020202020204" pitchFamily="34" charset="0"/>
                          <a:cs typeface="Arial" panose="020B0604020202020204" pitchFamily="34" charset="0"/>
                        </a:rPr>
                        <a:t>August’ 2022</a:t>
                      </a:r>
                      <a:endParaRPr lang="en-IN"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September 2022</a:t>
                      </a:r>
                      <a:endParaRPr lang="en-IN"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October 2022</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NRT GSFC</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Rainfall anomaly</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1974167"/>
                  </a:ext>
                </a:extLst>
              </a:tr>
              <a:tr h="1389630">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Sentinel 1</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10m</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latin typeface="Arial" panose="020B0604020202020204" pitchFamily="34" charset="0"/>
                          <a:cs typeface="Arial" panose="020B0604020202020204" pitchFamily="34" charset="0"/>
                        </a:rPr>
                        <a:t>July’ 2022</a:t>
                      </a:r>
                    </a:p>
                    <a:p>
                      <a:pPr algn="ctr">
                        <a:lnSpc>
                          <a:spcPct val="107000"/>
                        </a:lnSpc>
                        <a:spcAft>
                          <a:spcPts val="800"/>
                        </a:spcAft>
                      </a:pPr>
                      <a:r>
                        <a:rPr lang="en-US" sz="1800" dirty="0">
                          <a:effectLst/>
                          <a:latin typeface="Arial" panose="020B0604020202020204" pitchFamily="34" charset="0"/>
                          <a:cs typeface="Arial" panose="020B0604020202020204" pitchFamily="34" charset="0"/>
                        </a:rPr>
                        <a:t>August’ 2022</a:t>
                      </a:r>
                      <a:endParaRPr lang="en-IN"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September 2022</a:t>
                      </a:r>
                      <a:endParaRPr lang="en-IN"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October 2022</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GEE</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Flood Extent estimation</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17759516"/>
                  </a:ext>
                </a:extLst>
              </a:tr>
              <a:tr h="1100725">
                <a:tc>
                  <a:txBody>
                    <a:bodyPr/>
                    <a:lstStyle/>
                    <a:p>
                      <a:pPr algn="ctr">
                        <a:lnSpc>
                          <a:spcPct val="107000"/>
                        </a:lnSpc>
                        <a:spcAft>
                          <a:spcPts val="800"/>
                        </a:spcAft>
                      </a:pPr>
                      <a:r>
                        <a:rPr lang="en-US" sz="1800" dirty="0">
                          <a:effectLst/>
                          <a:latin typeface="Arial" panose="020B0604020202020204" pitchFamily="34" charset="0"/>
                          <a:cs typeface="Arial" panose="020B0604020202020204" pitchFamily="34" charset="0"/>
                        </a:rPr>
                        <a:t>Global Human Settlement Population data</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9 arcsec</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2015</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GHSL</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1800" dirty="0">
                        <a:effectLst/>
                        <a:latin typeface="Arial" panose="020B0604020202020204" pitchFamily="34" charset="0"/>
                        <a:cs typeface="Arial" panose="020B0604020202020204" pitchFamily="34" charset="0"/>
                      </a:endParaRPr>
                    </a:p>
                    <a:p>
                      <a:pPr algn="ctr">
                        <a:lnSpc>
                          <a:spcPct val="107000"/>
                        </a:lnSpc>
                        <a:spcAft>
                          <a:spcPts val="800"/>
                        </a:spcAft>
                      </a:pPr>
                      <a:r>
                        <a:rPr lang="en-US" sz="1800" dirty="0">
                          <a:effectLst/>
                          <a:latin typeface="Arial" panose="020B0604020202020204" pitchFamily="34" charset="0"/>
                          <a:cs typeface="Arial" panose="020B0604020202020204" pitchFamily="34" charset="0"/>
                        </a:rPr>
                        <a:t>Population density</a:t>
                      </a:r>
                      <a:endParaRPr lang="en-IN" sz="1800" dirty="0">
                        <a:effectLst/>
                        <a:latin typeface="Arial" panose="020B060402020202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cs typeface="Arial" panose="020B0604020202020204" pitchFamily="34" charset="0"/>
                        </a:rPr>
                        <a:t> </a:t>
                      </a:r>
                      <a:endParaRPr lang="en-IN"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1958442"/>
                  </a:ext>
                </a:extLst>
              </a:tr>
            </a:tbl>
          </a:graphicData>
        </a:graphic>
      </p:graphicFrame>
      <p:sp>
        <p:nvSpPr>
          <p:cNvPr id="2" name="TextBox 1">
            <a:extLst>
              <a:ext uri="{FF2B5EF4-FFF2-40B4-BE49-F238E27FC236}">
                <a16:creationId xmlns:a16="http://schemas.microsoft.com/office/drawing/2014/main" id="{0C159C0D-B338-CF83-0ABB-D4BBBBFD7F2A}"/>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DATASET USED</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57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AEF1E9C-3BEC-9718-7DB1-BA882AA92D57}"/>
              </a:ext>
            </a:extLst>
          </p:cNvPr>
          <p:cNvGrpSpPr/>
          <p:nvPr/>
        </p:nvGrpSpPr>
        <p:grpSpPr>
          <a:xfrm>
            <a:off x="238539" y="927652"/>
            <a:ext cx="11502889" cy="4916557"/>
            <a:chOff x="238539" y="927652"/>
            <a:chExt cx="11502889" cy="4916557"/>
          </a:xfrm>
        </p:grpSpPr>
        <p:sp>
          <p:nvSpPr>
            <p:cNvPr id="2" name="Rectangle 1">
              <a:extLst>
                <a:ext uri="{FF2B5EF4-FFF2-40B4-BE49-F238E27FC236}">
                  <a16:creationId xmlns:a16="http://schemas.microsoft.com/office/drawing/2014/main" id="{CFBC9AEF-ABD0-3235-30B3-21840B2DF853}"/>
                </a:ext>
              </a:extLst>
            </p:cNvPr>
            <p:cNvSpPr/>
            <p:nvPr/>
          </p:nvSpPr>
          <p:spPr>
            <a:xfrm>
              <a:off x="238539" y="927652"/>
              <a:ext cx="11502889" cy="4916557"/>
            </a:xfrm>
            <a:prstGeom prst="rect">
              <a:avLst/>
            </a:prstGeom>
            <a:solidFill>
              <a:schemeClr val="accent1">
                <a:lumMod val="20000"/>
                <a:lumOff val="80000"/>
              </a:schemeClr>
            </a:solidFill>
            <a:ln w="28575">
              <a:solidFill>
                <a:schemeClr val="tx1"/>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solidFill>
                  <a:sysClr val="windowText" lastClr="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F928484-0C7F-36D8-8402-781932ADF86A}"/>
                </a:ext>
              </a:extLst>
            </p:cNvPr>
            <p:cNvSpPr/>
            <p:nvPr/>
          </p:nvSpPr>
          <p:spPr>
            <a:xfrm>
              <a:off x="450572" y="1142998"/>
              <a:ext cx="2610678" cy="530087"/>
            </a:xfrm>
            <a:prstGeom prst="rect">
              <a:avLst/>
            </a:prstGeom>
            <a:solidFill>
              <a:schemeClr val="bg1"/>
            </a:solidFill>
            <a:ln>
              <a:solidFill>
                <a:schemeClr val="tx1"/>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SENTINEL-1</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0FA4CA8-9342-9E24-3BD9-780B51875B08}"/>
                </a:ext>
              </a:extLst>
            </p:cNvPr>
            <p:cNvSpPr/>
            <p:nvPr/>
          </p:nvSpPr>
          <p:spPr>
            <a:xfrm>
              <a:off x="3233528" y="1142997"/>
              <a:ext cx="2610678" cy="530087"/>
            </a:xfrm>
            <a:prstGeom prst="rect">
              <a:avLst/>
            </a:prstGeom>
            <a:solidFill>
              <a:schemeClr val="bg1"/>
            </a:solidFill>
            <a:ln>
              <a:solidFill>
                <a:schemeClr val="tx1"/>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MODIS LULC</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3B6BF23-7606-3083-9D7F-E4EA1BBBA241}"/>
                </a:ext>
              </a:extLst>
            </p:cNvPr>
            <p:cNvSpPr/>
            <p:nvPr/>
          </p:nvSpPr>
          <p:spPr>
            <a:xfrm>
              <a:off x="6096000" y="1142999"/>
              <a:ext cx="2610678" cy="530087"/>
            </a:xfrm>
            <a:prstGeom prst="rect">
              <a:avLst/>
            </a:prstGeom>
            <a:solidFill>
              <a:schemeClr val="bg1"/>
            </a:solidFill>
            <a:ln>
              <a:solidFill>
                <a:schemeClr val="tx1"/>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GHSL POPULATION</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592750D-B6E7-D479-6A24-E15AC396CADF}"/>
                </a:ext>
              </a:extLst>
            </p:cNvPr>
            <p:cNvSpPr/>
            <p:nvPr/>
          </p:nvSpPr>
          <p:spPr>
            <a:xfrm>
              <a:off x="8878956" y="1146312"/>
              <a:ext cx="2610678" cy="530087"/>
            </a:xfrm>
            <a:prstGeom prst="rect">
              <a:avLst/>
            </a:prstGeom>
            <a:solidFill>
              <a:schemeClr val="bg1"/>
            </a:solidFill>
            <a:ln>
              <a:solidFill>
                <a:schemeClr val="tx1"/>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CHIRPS RAINFALL</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EE2980-1DAC-7CD4-3CE1-6D4CBF75D644}"/>
                </a:ext>
              </a:extLst>
            </p:cNvPr>
            <p:cNvSpPr/>
            <p:nvPr/>
          </p:nvSpPr>
          <p:spPr>
            <a:xfrm>
              <a:off x="450572" y="1888431"/>
              <a:ext cx="2610678" cy="3372682"/>
            </a:xfrm>
            <a:prstGeom prst="rect">
              <a:avLst/>
            </a:prstGeom>
            <a:solidFill>
              <a:schemeClr val="bg1"/>
            </a:solidFill>
            <a:ln>
              <a:solidFill>
                <a:schemeClr val="tx1"/>
              </a:solid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Pre-processing: Thermal noise removal, radiometric calibration, Speckle filter, Terrain Correction.</a:t>
              </a: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r>
                <a:rPr lang="en-US" sz="1600" b="1" dirty="0">
                  <a:solidFill>
                    <a:sysClr val="windowText" lastClr="000000"/>
                  </a:solidFill>
                  <a:latin typeface="Arial" panose="020B0604020202020204" pitchFamily="34" charset="0"/>
                  <a:cs typeface="Arial" panose="020B0604020202020204" pitchFamily="34" charset="0"/>
                </a:rPr>
                <a:t>Thresholding </a:t>
              </a: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r>
                <a:rPr lang="en-US" sz="1600" b="1" dirty="0">
                  <a:solidFill>
                    <a:sysClr val="windowText" lastClr="000000"/>
                  </a:solidFill>
                  <a:latin typeface="Arial" panose="020B0604020202020204" pitchFamily="34" charset="0"/>
                  <a:cs typeface="Arial" panose="020B0604020202020204" pitchFamily="34" charset="0"/>
                </a:rPr>
                <a:t>Flood/Non-flood</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6337FC7-AF71-CBB6-5753-A675F2EFEF2A}"/>
                </a:ext>
              </a:extLst>
            </p:cNvPr>
            <p:cNvSpPr/>
            <p:nvPr/>
          </p:nvSpPr>
          <p:spPr>
            <a:xfrm>
              <a:off x="3233528" y="1888429"/>
              <a:ext cx="2610678" cy="2126978"/>
            </a:xfrm>
            <a:prstGeom prst="rect">
              <a:avLst/>
            </a:prstGeom>
            <a:solidFill>
              <a:schemeClr val="bg1"/>
            </a:solidFill>
            <a:ln>
              <a:solidFill>
                <a:schemeClr val="tx1"/>
              </a:solid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FAO-based LULC classification </a:t>
              </a: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r>
                <a:rPr lang="en-US" sz="1600" b="1" dirty="0">
                  <a:solidFill>
                    <a:sysClr val="windowText" lastClr="000000"/>
                  </a:solidFill>
                  <a:latin typeface="Arial" panose="020B0604020202020204" pitchFamily="34" charset="0"/>
                  <a:cs typeface="Arial" panose="020B0604020202020204" pitchFamily="34" charset="0"/>
                </a:rPr>
                <a:t>Extract Built-up and Cropland</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D4EC51C-BD8D-79CC-D151-22966D92A1B4}"/>
                </a:ext>
              </a:extLst>
            </p:cNvPr>
            <p:cNvSpPr/>
            <p:nvPr/>
          </p:nvSpPr>
          <p:spPr>
            <a:xfrm>
              <a:off x="6115876" y="1888429"/>
              <a:ext cx="2610678" cy="2126978"/>
            </a:xfrm>
            <a:prstGeom prst="rect">
              <a:avLst/>
            </a:prstGeom>
            <a:solidFill>
              <a:schemeClr val="bg1"/>
            </a:solidFill>
            <a:ln>
              <a:solidFill>
                <a:schemeClr val="tx1"/>
              </a:solid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Population count per pixel</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07E145B-DB15-5A59-4BEE-C747B293F502}"/>
                </a:ext>
              </a:extLst>
            </p:cNvPr>
            <p:cNvSpPr/>
            <p:nvPr/>
          </p:nvSpPr>
          <p:spPr>
            <a:xfrm>
              <a:off x="8878956" y="1895059"/>
              <a:ext cx="2610678" cy="2126978"/>
            </a:xfrm>
            <a:prstGeom prst="rect">
              <a:avLst/>
            </a:prstGeom>
            <a:solidFill>
              <a:schemeClr val="bg1"/>
            </a:solidFill>
            <a:ln>
              <a:solidFill>
                <a:schemeClr val="tx1"/>
              </a:solidFill>
            </a:ln>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Monthly precipitation dataset</a:t>
              </a: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endParaRPr lang="en-US" sz="1600" b="1" dirty="0">
                <a:solidFill>
                  <a:sysClr val="windowText" lastClr="000000"/>
                </a:solidFill>
                <a:latin typeface="Arial" panose="020B0604020202020204" pitchFamily="34" charset="0"/>
                <a:cs typeface="Arial" panose="020B0604020202020204" pitchFamily="34" charset="0"/>
              </a:endParaRPr>
            </a:p>
            <a:p>
              <a:pPr algn="ctr"/>
              <a:r>
                <a:rPr lang="en-US" sz="1600" b="1" dirty="0">
                  <a:solidFill>
                    <a:sysClr val="windowText" lastClr="000000"/>
                  </a:solidFill>
                  <a:latin typeface="Arial" panose="020B0604020202020204" pitchFamily="34" charset="0"/>
                  <a:cs typeface="Arial" panose="020B0604020202020204" pitchFamily="34" charset="0"/>
                </a:rPr>
                <a:t>Anomaly</a:t>
              </a:r>
              <a:endParaRPr lang="en-IN" sz="1600" b="1" dirty="0">
                <a:solidFill>
                  <a:sysClr val="windowText" lastClr="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6F41D60-98B8-C113-22AA-B778336D31E5}"/>
                </a:ext>
              </a:extLst>
            </p:cNvPr>
            <p:cNvSpPr/>
            <p:nvPr/>
          </p:nvSpPr>
          <p:spPr>
            <a:xfrm>
              <a:off x="4393093" y="4580279"/>
              <a:ext cx="6473688" cy="914401"/>
            </a:xfrm>
            <a:prstGeom prst="rect">
              <a:avLst/>
            </a:prstGeom>
            <a:solidFill>
              <a:schemeClr val="bg1"/>
            </a:solidFill>
            <a:ln>
              <a:solidFill>
                <a:schemeClr val="tx1"/>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FLOOD INUNDATION PATTERN AND IMPACT ASSESSMENT</a:t>
              </a:r>
              <a:endParaRPr lang="en-IN" sz="1600" b="1" dirty="0">
                <a:solidFill>
                  <a:sysClr val="windowText" lastClr="000000"/>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6B6E939C-36E4-CFDD-C53A-FF38DF91B288}"/>
                </a:ext>
              </a:extLst>
            </p:cNvPr>
            <p:cNvCxnSpPr>
              <a:cxnSpLocks/>
              <a:stCxn id="4" idx="2"/>
              <a:endCxn id="8" idx="0"/>
            </p:cNvCxnSpPr>
            <p:nvPr/>
          </p:nvCxnSpPr>
          <p:spPr>
            <a:xfrm>
              <a:off x="1755911" y="1673085"/>
              <a:ext cx="0" cy="2153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916CA41F-3B6E-4D66-6511-16C55DEB017D}"/>
                </a:ext>
              </a:extLst>
            </p:cNvPr>
            <p:cNvCxnSpPr>
              <a:cxnSpLocks/>
              <a:stCxn id="5" idx="2"/>
              <a:endCxn id="9" idx="0"/>
            </p:cNvCxnSpPr>
            <p:nvPr/>
          </p:nvCxnSpPr>
          <p:spPr>
            <a:xfrm>
              <a:off x="4538867" y="1673084"/>
              <a:ext cx="0" cy="2153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327BED1-3FC9-982C-E867-3F0F5FB66DD9}"/>
                </a:ext>
              </a:extLst>
            </p:cNvPr>
            <p:cNvCxnSpPr>
              <a:stCxn id="6" idx="2"/>
            </p:cNvCxnSpPr>
            <p:nvPr/>
          </p:nvCxnSpPr>
          <p:spPr>
            <a:xfrm>
              <a:off x="7401339" y="1673086"/>
              <a:ext cx="0" cy="2153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F308B78-EB24-B18B-C263-23E883EAE452}"/>
                </a:ext>
              </a:extLst>
            </p:cNvPr>
            <p:cNvCxnSpPr>
              <a:stCxn id="7" idx="2"/>
              <a:endCxn id="11" idx="0"/>
            </p:cNvCxnSpPr>
            <p:nvPr/>
          </p:nvCxnSpPr>
          <p:spPr>
            <a:xfrm>
              <a:off x="10184295" y="1676399"/>
              <a:ext cx="0" cy="21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or: Elbow 27">
              <a:extLst>
                <a:ext uri="{FF2B5EF4-FFF2-40B4-BE49-F238E27FC236}">
                  <a16:creationId xmlns:a16="http://schemas.microsoft.com/office/drawing/2014/main" id="{FB1884BD-D21C-4360-6D05-0FE07590F66F}"/>
                </a:ext>
              </a:extLst>
            </p:cNvPr>
            <p:cNvCxnSpPr>
              <a:stCxn id="8" idx="2"/>
              <a:endCxn id="12" idx="0"/>
            </p:cNvCxnSpPr>
            <p:nvPr/>
          </p:nvCxnSpPr>
          <p:spPr>
            <a:xfrm rot="5400000" flipH="1" flipV="1">
              <a:off x="4352507" y="1983683"/>
              <a:ext cx="680834" cy="5874026"/>
            </a:xfrm>
            <a:prstGeom prst="bentConnector5">
              <a:avLst>
                <a:gd name="adj1" fmla="val -33576"/>
                <a:gd name="adj2" fmla="val 33559"/>
                <a:gd name="adj3" fmla="val 133576"/>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99F29A5-8BE6-ED1A-1610-E472DBDB22A6}"/>
                </a:ext>
              </a:extLst>
            </p:cNvPr>
            <p:cNvCxnSpPr>
              <a:stCxn id="9" idx="2"/>
            </p:cNvCxnSpPr>
            <p:nvPr/>
          </p:nvCxnSpPr>
          <p:spPr>
            <a:xfrm>
              <a:off x="4538867" y="4015407"/>
              <a:ext cx="0" cy="33130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59FEF29-EAE3-4E96-A756-F52A6F422513}"/>
                </a:ext>
              </a:extLst>
            </p:cNvPr>
            <p:cNvCxnSpPr>
              <a:cxnSpLocks/>
              <a:stCxn id="10" idx="2"/>
            </p:cNvCxnSpPr>
            <p:nvPr/>
          </p:nvCxnSpPr>
          <p:spPr>
            <a:xfrm>
              <a:off x="7421215" y="4015407"/>
              <a:ext cx="0" cy="331306"/>
            </a:xfrm>
            <a:prstGeom prst="line">
              <a:avLst/>
            </a:prstGeom>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F292519B-AD3E-7182-6772-CDBE2D394AAA}"/>
                </a:ext>
              </a:extLst>
            </p:cNvPr>
            <p:cNvCxnSpPr>
              <a:stCxn id="11" idx="2"/>
            </p:cNvCxnSpPr>
            <p:nvPr/>
          </p:nvCxnSpPr>
          <p:spPr>
            <a:xfrm rot="5400000">
              <a:off x="8744778" y="2907196"/>
              <a:ext cx="324676" cy="2554358"/>
            </a:xfrm>
            <a:prstGeom prst="bentConnector2">
              <a:avLst/>
            </a:prstGeom>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8845075E-C7AA-34DC-D4B4-CAA86D2C992C}"/>
                </a:ext>
              </a:extLst>
            </p:cNvPr>
            <p:cNvCxnSpPr/>
            <p:nvPr/>
          </p:nvCxnSpPr>
          <p:spPr>
            <a:xfrm>
              <a:off x="1755911" y="3246783"/>
              <a:ext cx="0" cy="662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39C0BAD5-9122-B810-DF3D-3E9F0C0FE33D}"/>
                </a:ext>
              </a:extLst>
            </p:cNvPr>
            <p:cNvCxnSpPr/>
            <p:nvPr/>
          </p:nvCxnSpPr>
          <p:spPr>
            <a:xfrm>
              <a:off x="1755911" y="4200939"/>
              <a:ext cx="0" cy="675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33DCBBE6-F64C-6138-2830-B91DEE15BD5A}"/>
                </a:ext>
              </a:extLst>
            </p:cNvPr>
            <p:cNvCxnSpPr/>
            <p:nvPr/>
          </p:nvCxnSpPr>
          <p:spPr>
            <a:xfrm>
              <a:off x="4538867" y="2597426"/>
              <a:ext cx="0" cy="6493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C495DCAB-87F2-1F03-8719-A4CE65746FDB}"/>
                </a:ext>
              </a:extLst>
            </p:cNvPr>
            <p:cNvCxnSpPr/>
            <p:nvPr/>
          </p:nvCxnSpPr>
          <p:spPr>
            <a:xfrm>
              <a:off x="10184295" y="2743200"/>
              <a:ext cx="0" cy="685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9E08F40-C0B4-3199-E481-60E6FB070F60}"/>
                </a:ext>
              </a:extLst>
            </p:cNvPr>
            <p:cNvCxnSpPr/>
            <p:nvPr/>
          </p:nvCxnSpPr>
          <p:spPr>
            <a:xfrm flipH="1">
              <a:off x="7401339" y="3246783"/>
              <a:ext cx="19876" cy="662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508F5067-1850-CEF6-0D94-A2C900C0E5BE}"/>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METHODOLOGY</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97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9AE2E55-1139-C1A7-D5BF-4B25DA8A1A69}"/>
              </a:ext>
            </a:extLst>
          </p:cNvPr>
          <p:cNvSpPr txBox="1"/>
          <p:nvPr/>
        </p:nvSpPr>
        <p:spPr>
          <a:xfrm>
            <a:off x="231352" y="568943"/>
            <a:ext cx="11384739"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composite area from July to October (2022) under flood was estimated to be 4362.71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for Bihar. </a:t>
            </a:r>
          </a:p>
          <a:p>
            <a:r>
              <a:rPr lang="en-US" sz="2000" dirty="0">
                <a:latin typeface="Arial" panose="020B0604020202020204" pitchFamily="34" charset="0"/>
                <a:cs typeface="Arial" panose="020B0604020202020204" pitchFamily="34" charset="0"/>
              </a:rPr>
              <a:t>However, the flood inundation extent reduced in subsequent months like August and September, indicating flood regression </a:t>
            </a:r>
            <a:endParaRPr lang="en-IN" sz="20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84129716-B594-3FA5-3DFF-C064FB0C5D98}"/>
              </a:ext>
            </a:extLst>
          </p:cNvPr>
          <p:cNvGrpSpPr/>
          <p:nvPr/>
        </p:nvGrpSpPr>
        <p:grpSpPr>
          <a:xfrm>
            <a:off x="0" y="2061215"/>
            <a:ext cx="12192000" cy="4465182"/>
            <a:chOff x="0" y="2392819"/>
            <a:chExt cx="12192000" cy="4465182"/>
          </a:xfrm>
        </p:grpSpPr>
        <p:pic>
          <p:nvPicPr>
            <p:cNvPr id="3" name="Picture 2">
              <a:extLst>
                <a:ext uri="{FF2B5EF4-FFF2-40B4-BE49-F238E27FC236}">
                  <a16:creationId xmlns:a16="http://schemas.microsoft.com/office/drawing/2014/main" id="{69A94584-E78D-8CF4-9DB5-B7DA170146E0}"/>
                </a:ext>
              </a:extLst>
            </p:cNvPr>
            <p:cNvPicPr>
              <a:picLocks noChangeAspect="1"/>
            </p:cNvPicPr>
            <p:nvPr/>
          </p:nvPicPr>
          <p:blipFill>
            <a:blip r:embed="rId2"/>
            <a:stretch>
              <a:fillRect/>
            </a:stretch>
          </p:blipFill>
          <p:spPr>
            <a:xfrm>
              <a:off x="0" y="2392819"/>
              <a:ext cx="5923722" cy="4465182"/>
            </a:xfrm>
            <a:prstGeom prst="rect">
              <a:avLst/>
            </a:prstGeom>
          </p:spPr>
        </p:pic>
        <p:pic>
          <p:nvPicPr>
            <p:cNvPr id="7" name="Picture 6">
              <a:extLst>
                <a:ext uri="{FF2B5EF4-FFF2-40B4-BE49-F238E27FC236}">
                  <a16:creationId xmlns:a16="http://schemas.microsoft.com/office/drawing/2014/main" id="{0BC68736-9F56-86A6-8191-A6DCFC36CE7C}"/>
                </a:ext>
              </a:extLst>
            </p:cNvPr>
            <p:cNvPicPr>
              <a:picLocks noChangeAspect="1"/>
            </p:cNvPicPr>
            <p:nvPr/>
          </p:nvPicPr>
          <p:blipFill>
            <a:blip r:embed="rId3"/>
            <a:stretch>
              <a:fillRect/>
            </a:stretch>
          </p:blipFill>
          <p:spPr>
            <a:xfrm>
              <a:off x="9372600" y="2425134"/>
              <a:ext cx="2819400" cy="3048763"/>
            </a:xfrm>
            <a:prstGeom prst="rect">
              <a:avLst/>
            </a:prstGeom>
          </p:spPr>
        </p:pic>
        <p:pic>
          <p:nvPicPr>
            <p:cNvPr id="9" name="Picture 8">
              <a:extLst>
                <a:ext uri="{FF2B5EF4-FFF2-40B4-BE49-F238E27FC236}">
                  <a16:creationId xmlns:a16="http://schemas.microsoft.com/office/drawing/2014/main" id="{2F2E6963-2687-8813-E7DF-B83C38124F81}"/>
                </a:ext>
              </a:extLst>
            </p:cNvPr>
            <p:cNvPicPr>
              <a:picLocks noChangeAspect="1"/>
            </p:cNvPicPr>
            <p:nvPr/>
          </p:nvPicPr>
          <p:blipFill>
            <a:blip r:embed="rId4"/>
            <a:stretch>
              <a:fillRect/>
            </a:stretch>
          </p:blipFill>
          <p:spPr>
            <a:xfrm>
              <a:off x="6096000" y="2425135"/>
              <a:ext cx="3276600" cy="4400550"/>
            </a:xfrm>
            <a:prstGeom prst="rect">
              <a:avLst/>
            </a:prstGeom>
          </p:spPr>
        </p:pic>
        <p:sp>
          <p:nvSpPr>
            <p:cNvPr id="14" name="TextBox 13">
              <a:extLst>
                <a:ext uri="{FF2B5EF4-FFF2-40B4-BE49-F238E27FC236}">
                  <a16:creationId xmlns:a16="http://schemas.microsoft.com/office/drawing/2014/main" id="{82317F91-7937-DD70-EF38-801049FC5E8F}"/>
                </a:ext>
              </a:extLst>
            </p:cNvPr>
            <p:cNvSpPr txBox="1"/>
            <p:nvPr/>
          </p:nvSpPr>
          <p:spPr>
            <a:xfrm>
              <a:off x="9372600" y="5795848"/>
              <a:ext cx="264712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Fig 2: Flood extent (Composite) in Bihar</a:t>
              </a:r>
              <a:endParaRPr lang="en-IN"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1BA5736-AC83-B780-88FA-43069AA057EB}"/>
                </a:ext>
              </a:extLst>
            </p:cNvPr>
            <p:cNvSpPr txBox="1"/>
            <p:nvPr/>
          </p:nvSpPr>
          <p:spPr>
            <a:xfrm>
              <a:off x="3137451" y="5080726"/>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endParaRPr lang="en-IN"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FE7B3A7-332D-BF3E-FCCD-BDD4C1A0720F}"/>
                </a:ext>
              </a:extLst>
            </p:cNvPr>
            <p:cNvSpPr txBox="1"/>
            <p:nvPr/>
          </p:nvSpPr>
          <p:spPr>
            <a:xfrm>
              <a:off x="11708295" y="2528581"/>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endParaRPr lang="en-IN"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E9A53F0-8E43-C0F8-9E81-A98C70A5267B}"/>
                </a:ext>
              </a:extLst>
            </p:cNvPr>
            <p:cNvSpPr txBox="1"/>
            <p:nvPr/>
          </p:nvSpPr>
          <p:spPr>
            <a:xfrm>
              <a:off x="4861889" y="4918273"/>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endParaRPr lang="en-IN"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758057B-4F7D-97B4-5A3C-23F31E25136C}"/>
                </a:ext>
              </a:extLst>
            </p:cNvPr>
            <p:cNvSpPr txBox="1"/>
            <p:nvPr/>
          </p:nvSpPr>
          <p:spPr>
            <a:xfrm>
              <a:off x="8938591" y="2528581"/>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endParaRPr lang="en-IN" b="1"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AE14955C-EB83-09F8-B2F0-B0226893C9D1}"/>
              </a:ext>
            </a:extLst>
          </p:cNvPr>
          <p:cNvSpPr txBox="1"/>
          <p:nvPr/>
        </p:nvSpPr>
        <p:spPr>
          <a:xfrm>
            <a:off x="0" y="0"/>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Flood extent in Bihar during the monsoon period (2022)</a:t>
            </a:r>
            <a:endParaRPr lang="en-IN" sz="2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462E8EF-EE26-2570-E922-2B0B7E00D61A}"/>
              </a:ext>
            </a:extLst>
          </p:cNvPr>
          <p:cNvPicPr>
            <a:picLocks noChangeAspect="1"/>
          </p:cNvPicPr>
          <p:nvPr/>
        </p:nvPicPr>
        <p:blipFill>
          <a:blip r:embed="rId5"/>
          <a:stretch>
            <a:fillRect/>
          </a:stretch>
        </p:blipFill>
        <p:spPr>
          <a:xfrm>
            <a:off x="99337" y="635035"/>
            <a:ext cx="6076227" cy="5965751"/>
          </a:xfrm>
          <a:prstGeom prst="rect">
            <a:avLst/>
          </a:prstGeom>
          <a:ln w="28575">
            <a:solidFill>
              <a:schemeClr val="tx1"/>
            </a:solidFill>
          </a:ln>
        </p:spPr>
      </p:pic>
    </p:spTree>
    <p:extLst>
      <p:ext uri="{BB962C8B-B14F-4D97-AF65-F5344CB8AC3E}">
        <p14:creationId xmlns:p14="http://schemas.microsoft.com/office/powerpoint/2010/main" val="26005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7A87F99-1B64-E9CE-E986-23DBD19D277F}"/>
              </a:ext>
            </a:extLst>
          </p:cNvPr>
          <p:cNvSpPr txBox="1"/>
          <p:nvPr/>
        </p:nvSpPr>
        <p:spPr>
          <a:xfrm>
            <a:off x="106017" y="630991"/>
            <a:ext cx="11993218" cy="707886"/>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composite area for July to October under flood was estimated to be 11048.52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for Assam. </a:t>
            </a:r>
          </a:p>
          <a:p>
            <a:pPr algn="just"/>
            <a:r>
              <a:rPr lang="en-US" sz="2000" dirty="0">
                <a:latin typeface="Arial" panose="020B0604020202020204" pitchFamily="34" charset="0"/>
                <a:cs typeface="Arial" panose="020B0604020202020204" pitchFamily="34" charset="0"/>
              </a:rPr>
              <a:t>In Assam the flood extent is largely confined to the proximity areas of Brahmaputra River</a:t>
            </a:r>
            <a:endParaRPr lang="en-IN" sz="20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CFD9EC7-5E4B-593C-6CDA-46C612ED6314}"/>
              </a:ext>
            </a:extLst>
          </p:cNvPr>
          <p:cNvGrpSpPr/>
          <p:nvPr/>
        </p:nvGrpSpPr>
        <p:grpSpPr>
          <a:xfrm>
            <a:off x="0" y="1513620"/>
            <a:ext cx="11714922" cy="5389206"/>
            <a:chOff x="0" y="1513620"/>
            <a:chExt cx="11714922" cy="5389206"/>
          </a:xfrm>
        </p:grpSpPr>
        <p:pic>
          <p:nvPicPr>
            <p:cNvPr id="3" name="Picture 2">
              <a:extLst>
                <a:ext uri="{FF2B5EF4-FFF2-40B4-BE49-F238E27FC236}">
                  <a16:creationId xmlns:a16="http://schemas.microsoft.com/office/drawing/2014/main" id="{E6C30E0E-06E2-1CA4-6F66-681B84A257A3}"/>
                </a:ext>
              </a:extLst>
            </p:cNvPr>
            <p:cNvPicPr>
              <a:picLocks noChangeAspect="1"/>
            </p:cNvPicPr>
            <p:nvPr/>
          </p:nvPicPr>
          <p:blipFill>
            <a:blip r:embed="rId2"/>
            <a:stretch>
              <a:fillRect/>
            </a:stretch>
          </p:blipFill>
          <p:spPr>
            <a:xfrm>
              <a:off x="0" y="1513620"/>
              <a:ext cx="7540487" cy="4999019"/>
            </a:xfrm>
            <a:prstGeom prst="rect">
              <a:avLst/>
            </a:prstGeom>
          </p:spPr>
        </p:pic>
        <p:pic>
          <p:nvPicPr>
            <p:cNvPr id="5" name="Picture 4">
              <a:extLst>
                <a:ext uri="{FF2B5EF4-FFF2-40B4-BE49-F238E27FC236}">
                  <a16:creationId xmlns:a16="http://schemas.microsoft.com/office/drawing/2014/main" id="{E5CFA976-BD5C-7EB7-4868-F5F98D3BF8E1}"/>
                </a:ext>
              </a:extLst>
            </p:cNvPr>
            <p:cNvPicPr>
              <a:picLocks noChangeAspect="1"/>
            </p:cNvPicPr>
            <p:nvPr/>
          </p:nvPicPr>
          <p:blipFill>
            <a:blip r:embed="rId3"/>
            <a:stretch>
              <a:fillRect/>
            </a:stretch>
          </p:blipFill>
          <p:spPr>
            <a:xfrm>
              <a:off x="7664126" y="1513620"/>
              <a:ext cx="4050796" cy="2356016"/>
            </a:xfrm>
            <a:prstGeom prst="rect">
              <a:avLst/>
            </a:prstGeom>
          </p:spPr>
        </p:pic>
        <p:pic>
          <p:nvPicPr>
            <p:cNvPr id="7" name="Picture 6">
              <a:extLst>
                <a:ext uri="{FF2B5EF4-FFF2-40B4-BE49-F238E27FC236}">
                  <a16:creationId xmlns:a16="http://schemas.microsoft.com/office/drawing/2014/main" id="{02C7F64F-4982-4292-9F6E-B07523AEFA48}"/>
                </a:ext>
              </a:extLst>
            </p:cNvPr>
            <p:cNvPicPr>
              <a:picLocks noChangeAspect="1"/>
            </p:cNvPicPr>
            <p:nvPr/>
          </p:nvPicPr>
          <p:blipFill>
            <a:blip r:embed="rId4"/>
            <a:stretch>
              <a:fillRect/>
            </a:stretch>
          </p:blipFill>
          <p:spPr>
            <a:xfrm>
              <a:off x="7664126" y="3962928"/>
              <a:ext cx="4050796" cy="2549711"/>
            </a:xfrm>
            <a:prstGeom prst="rect">
              <a:avLst/>
            </a:prstGeom>
          </p:spPr>
        </p:pic>
        <p:sp>
          <p:nvSpPr>
            <p:cNvPr id="9" name="TextBox 8">
              <a:extLst>
                <a:ext uri="{FF2B5EF4-FFF2-40B4-BE49-F238E27FC236}">
                  <a16:creationId xmlns:a16="http://schemas.microsoft.com/office/drawing/2014/main" id="{9CCDFDB0-F42B-07E4-7D90-3B357090F919}"/>
                </a:ext>
              </a:extLst>
            </p:cNvPr>
            <p:cNvSpPr txBox="1"/>
            <p:nvPr/>
          </p:nvSpPr>
          <p:spPr>
            <a:xfrm>
              <a:off x="4368775" y="6502716"/>
              <a:ext cx="532074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Fig 3: Flood extent (Composite) in Assam</a:t>
              </a:r>
              <a:endParaRPr lang="en-IN"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428F5B-8CC8-17ED-6547-792E0C8AF67F}"/>
                </a:ext>
              </a:extLst>
            </p:cNvPr>
            <p:cNvSpPr txBox="1"/>
            <p:nvPr/>
          </p:nvSpPr>
          <p:spPr>
            <a:xfrm>
              <a:off x="3637721" y="2992526"/>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endParaRPr lang="en-IN"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587DC5-F87C-2695-BBEF-6863BC222497}"/>
                </a:ext>
              </a:extLst>
            </p:cNvPr>
            <p:cNvSpPr txBox="1"/>
            <p:nvPr/>
          </p:nvSpPr>
          <p:spPr>
            <a:xfrm>
              <a:off x="1417982" y="3456233"/>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endParaRPr lang="en-IN"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915D016-64B2-AA37-34DF-E20E75F5F01D}"/>
                </a:ext>
              </a:extLst>
            </p:cNvPr>
            <p:cNvSpPr txBox="1"/>
            <p:nvPr/>
          </p:nvSpPr>
          <p:spPr>
            <a:xfrm>
              <a:off x="7664126" y="1620925"/>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endParaRPr lang="en-IN"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4968496-B831-9C03-0935-4380BBBEED9F}"/>
                </a:ext>
              </a:extLst>
            </p:cNvPr>
            <p:cNvSpPr txBox="1"/>
            <p:nvPr/>
          </p:nvSpPr>
          <p:spPr>
            <a:xfrm>
              <a:off x="7710509" y="4034769"/>
              <a:ext cx="31142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endParaRPr lang="en-IN" b="1"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BA3D8E5C-9C84-A33F-F9C3-C1B824D00992}"/>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Flood extent in Assam during the monsoon period (2022)</a:t>
            </a:r>
            <a:endParaRPr lang="en-IN" sz="2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4FDB0C3-17D0-026A-F379-3B89F33B377F}"/>
              </a:ext>
            </a:extLst>
          </p:cNvPr>
          <p:cNvPicPr>
            <a:picLocks noChangeAspect="1"/>
          </p:cNvPicPr>
          <p:nvPr/>
        </p:nvPicPr>
        <p:blipFill rotWithShape="1">
          <a:blip r:embed="rId5"/>
          <a:srcRect r="870"/>
          <a:stretch/>
        </p:blipFill>
        <p:spPr>
          <a:xfrm>
            <a:off x="220846" y="439196"/>
            <a:ext cx="6400800" cy="6403406"/>
          </a:xfrm>
          <a:prstGeom prst="rect">
            <a:avLst/>
          </a:prstGeom>
          <a:ln w="28575">
            <a:solidFill>
              <a:schemeClr val="tx1"/>
            </a:solidFill>
          </a:ln>
        </p:spPr>
      </p:pic>
    </p:spTree>
    <p:extLst>
      <p:ext uri="{BB962C8B-B14F-4D97-AF65-F5344CB8AC3E}">
        <p14:creationId xmlns:p14="http://schemas.microsoft.com/office/powerpoint/2010/main" val="10707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E385A2-DF2E-689C-2813-31407F842127}"/>
              </a:ext>
            </a:extLst>
          </p:cNvPr>
          <p:cNvPicPr>
            <a:picLocks noChangeAspect="1"/>
          </p:cNvPicPr>
          <p:nvPr/>
        </p:nvPicPr>
        <p:blipFill rotWithShape="1">
          <a:blip r:embed="rId2">
            <a:extLst>
              <a:ext uri="{28A0092B-C50C-407E-A947-70E740481C1C}">
                <a14:useLocalDpi xmlns:a14="http://schemas.microsoft.com/office/drawing/2010/main" val="0"/>
              </a:ext>
            </a:extLst>
          </a:blip>
          <a:srcRect l="9238" t="49614" r="4222" b="9419"/>
          <a:stretch/>
        </p:blipFill>
        <p:spPr>
          <a:xfrm>
            <a:off x="360252" y="3545234"/>
            <a:ext cx="5385269" cy="3299103"/>
          </a:xfrm>
          <a:prstGeom prst="rect">
            <a:avLst/>
          </a:prstGeom>
        </p:spPr>
      </p:pic>
      <p:pic>
        <p:nvPicPr>
          <p:cNvPr id="19" name="Picture 18">
            <a:extLst>
              <a:ext uri="{FF2B5EF4-FFF2-40B4-BE49-F238E27FC236}">
                <a16:creationId xmlns:a16="http://schemas.microsoft.com/office/drawing/2014/main" id="{98D71495-70B8-6CB8-8075-D949903DB1EF}"/>
              </a:ext>
            </a:extLst>
          </p:cNvPr>
          <p:cNvPicPr>
            <a:picLocks noChangeAspect="1"/>
          </p:cNvPicPr>
          <p:nvPr/>
        </p:nvPicPr>
        <p:blipFill rotWithShape="1">
          <a:blip r:embed="rId2">
            <a:extLst>
              <a:ext uri="{28A0092B-C50C-407E-A947-70E740481C1C}">
                <a14:useLocalDpi xmlns:a14="http://schemas.microsoft.com/office/drawing/2010/main" val="0"/>
              </a:ext>
            </a:extLst>
          </a:blip>
          <a:srcRect l="13990" t="6957" r="11239" b="51690"/>
          <a:stretch/>
        </p:blipFill>
        <p:spPr>
          <a:xfrm>
            <a:off x="360252" y="429181"/>
            <a:ext cx="4609498" cy="3299103"/>
          </a:xfrm>
          <a:prstGeom prst="rect">
            <a:avLst/>
          </a:prstGeom>
        </p:spPr>
      </p:pic>
      <p:pic>
        <p:nvPicPr>
          <p:cNvPr id="21" name="Picture 20">
            <a:extLst>
              <a:ext uri="{FF2B5EF4-FFF2-40B4-BE49-F238E27FC236}">
                <a16:creationId xmlns:a16="http://schemas.microsoft.com/office/drawing/2014/main" id="{E334FB03-E7B0-291C-349F-8B0F62BB3D8F}"/>
              </a:ext>
            </a:extLst>
          </p:cNvPr>
          <p:cNvPicPr>
            <a:picLocks noChangeAspect="1"/>
          </p:cNvPicPr>
          <p:nvPr/>
        </p:nvPicPr>
        <p:blipFill rotWithShape="1">
          <a:blip r:embed="rId3">
            <a:extLst>
              <a:ext uri="{28A0092B-C50C-407E-A947-70E740481C1C}">
                <a14:useLocalDpi xmlns:a14="http://schemas.microsoft.com/office/drawing/2010/main" val="0"/>
              </a:ext>
            </a:extLst>
          </a:blip>
          <a:srcRect l="90762" t="3865" r="1736" b="84541"/>
          <a:stretch/>
        </p:blipFill>
        <p:spPr>
          <a:xfrm>
            <a:off x="4876799" y="596346"/>
            <a:ext cx="397566" cy="795132"/>
          </a:xfrm>
          <a:prstGeom prst="rect">
            <a:avLst/>
          </a:prstGeom>
        </p:spPr>
      </p:pic>
      <p:pic>
        <p:nvPicPr>
          <p:cNvPr id="23" name="Picture 22">
            <a:extLst>
              <a:ext uri="{FF2B5EF4-FFF2-40B4-BE49-F238E27FC236}">
                <a16:creationId xmlns:a16="http://schemas.microsoft.com/office/drawing/2014/main" id="{A2E04800-B15A-E994-B926-2AAB4B035E16}"/>
              </a:ext>
            </a:extLst>
          </p:cNvPr>
          <p:cNvPicPr>
            <a:picLocks noChangeAspect="1"/>
          </p:cNvPicPr>
          <p:nvPr/>
        </p:nvPicPr>
        <p:blipFill rotWithShape="1">
          <a:blip r:embed="rId4">
            <a:extLst>
              <a:ext uri="{28A0092B-C50C-407E-A947-70E740481C1C}">
                <a14:useLocalDpi xmlns:a14="http://schemas.microsoft.com/office/drawing/2010/main" val="0"/>
              </a:ext>
            </a:extLst>
          </a:blip>
          <a:srcRect l="62754" t="93719"/>
          <a:stretch/>
        </p:blipFill>
        <p:spPr>
          <a:xfrm>
            <a:off x="3511827" y="6427304"/>
            <a:ext cx="2351884" cy="430696"/>
          </a:xfrm>
          <a:prstGeom prst="rect">
            <a:avLst/>
          </a:prstGeom>
        </p:spPr>
      </p:pic>
      <p:pic>
        <p:nvPicPr>
          <p:cNvPr id="25" name="Picture 24">
            <a:extLst>
              <a:ext uri="{FF2B5EF4-FFF2-40B4-BE49-F238E27FC236}">
                <a16:creationId xmlns:a16="http://schemas.microsoft.com/office/drawing/2014/main" id="{C7C7070D-ED7B-41A5-9D34-2D6C391EFB5E}"/>
              </a:ext>
            </a:extLst>
          </p:cNvPr>
          <p:cNvPicPr>
            <a:picLocks noChangeAspect="1"/>
          </p:cNvPicPr>
          <p:nvPr/>
        </p:nvPicPr>
        <p:blipFill rotWithShape="1">
          <a:blip r:embed="rId5">
            <a:extLst>
              <a:ext uri="{28A0092B-C50C-407E-A947-70E740481C1C}">
                <a14:useLocalDpi xmlns:a14="http://schemas.microsoft.com/office/drawing/2010/main" val="0"/>
              </a:ext>
            </a:extLst>
          </a:blip>
          <a:srcRect l="67755" t="72599" b="6605"/>
          <a:stretch/>
        </p:blipFill>
        <p:spPr>
          <a:xfrm>
            <a:off x="6446480" y="3837332"/>
            <a:ext cx="3252749" cy="2714908"/>
          </a:xfrm>
          <a:prstGeom prst="rect">
            <a:avLst/>
          </a:prstGeom>
        </p:spPr>
      </p:pic>
      <p:sp>
        <p:nvSpPr>
          <p:cNvPr id="27" name="TextBox 26">
            <a:extLst>
              <a:ext uri="{FF2B5EF4-FFF2-40B4-BE49-F238E27FC236}">
                <a16:creationId xmlns:a16="http://schemas.microsoft.com/office/drawing/2014/main" id="{8A1C2024-B247-F340-4265-8DC83454708E}"/>
              </a:ext>
            </a:extLst>
          </p:cNvPr>
          <p:cNvSpPr txBox="1"/>
          <p:nvPr/>
        </p:nvSpPr>
        <p:spPr>
          <a:xfrm>
            <a:off x="6027480" y="623680"/>
            <a:ext cx="5910470" cy="280532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2000" dirty="0">
                <a:latin typeface="Arial" panose="020B0604020202020204" pitchFamily="34" charset="0"/>
                <a:cs typeface="Arial" panose="020B0604020202020204" pitchFamily="34" charset="0"/>
              </a:rPr>
              <a:t>MODIS Land Cover Type Yearly Global dataset was used to calculate the impact of flood on agricultural area and urban areas which revealed that the highest impact was on Bihar with an area of 1563.14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463.81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respectively, and Assam (161.19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51.91 km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endParaRPr lang="en-IN"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E7E88EA-4306-2FC1-DA29-F4EED9C3D2D2}"/>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Affected Cropland and Built-up during the floods of monsoon 2022</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68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0376C-521B-FA1D-584D-53DDD9EEDD46}"/>
              </a:ext>
            </a:extLst>
          </p:cNvPr>
          <p:cNvSpPr txBox="1"/>
          <p:nvPr/>
        </p:nvSpPr>
        <p:spPr>
          <a:xfrm>
            <a:off x="6557612" y="577337"/>
            <a:ext cx="5075583" cy="1631216"/>
          </a:xfrm>
          <a:prstGeom prst="rect">
            <a:avLst/>
          </a:prstGeom>
          <a:solidFill>
            <a:schemeClr val="bg2"/>
          </a:solidFill>
          <a:effectLst>
            <a:outerShdw blurRad="63500" sx="102000" sy="102000" algn="ctr" rotWithShape="0">
              <a:prstClr val="black">
                <a:alpha val="40000"/>
              </a:prstClr>
            </a:outerShdw>
          </a:effectLst>
        </p:spPr>
        <p:txBody>
          <a:bodyPr wrap="square">
            <a:spAutoFit/>
          </a:bodyPr>
          <a:lstStyle/>
          <a:p>
            <a:r>
              <a:rPr lang="en-US" sz="2000" dirty="0">
                <a:effectLst/>
                <a:latin typeface="Arial" panose="020B0604020202020204" pitchFamily="34" charset="0"/>
                <a:ea typeface="Calibri" panose="020F0502020204030204" pitchFamily="34" charset="0"/>
                <a:cs typeface="Arial" panose="020B0604020202020204" pitchFamily="34" charset="0"/>
              </a:rPr>
              <a:t>JRC Global Human Settlement Population Density layer was employed to evaluate the flood impacts which revealed that a total of 3.7 million of the population was affected. </a:t>
            </a:r>
            <a:endParaRPr lang="en-IN"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AE3D92E-82D4-45B4-B3FA-6C1C1B68A51C}"/>
              </a:ext>
            </a:extLst>
          </p:cNvPr>
          <p:cNvPicPr>
            <a:picLocks noChangeAspect="1"/>
          </p:cNvPicPr>
          <p:nvPr/>
        </p:nvPicPr>
        <p:blipFill rotWithShape="1">
          <a:blip r:embed="rId2">
            <a:extLst>
              <a:ext uri="{28A0092B-C50C-407E-A947-70E740481C1C}">
                <a14:useLocalDpi xmlns:a14="http://schemas.microsoft.com/office/drawing/2010/main" val="0"/>
              </a:ext>
            </a:extLst>
          </a:blip>
          <a:srcRect l="4222" t="528" r="6738" b="53817"/>
          <a:stretch/>
        </p:blipFill>
        <p:spPr>
          <a:xfrm>
            <a:off x="0" y="527648"/>
            <a:ext cx="6319097" cy="4193199"/>
          </a:xfrm>
          <a:prstGeom prst="rect">
            <a:avLst/>
          </a:prstGeom>
        </p:spPr>
      </p:pic>
      <p:pic>
        <p:nvPicPr>
          <p:cNvPr id="7" name="Picture 6">
            <a:extLst>
              <a:ext uri="{FF2B5EF4-FFF2-40B4-BE49-F238E27FC236}">
                <a16:creationId xmlns:a16="http://schemas.microsoft.com/office/drawing/2014/main" id="{E60102AF-F0AE-9757-E0AE-C1A4598BE968}"/>
              </a:ext>
            </a:extLst>
          </p:cNvPr>
          <p:cNvPicPr>
            <a:picLocks noChangeAspect="1"/>
          </p:cNvPicPr>
          <p:nvPr/>
        </p:nvPicPr>
        <p:blipFill>
          <a:blip r:embed="rId3"/>
          <a:stretch>
            <a:fillRect/>
          </a:stretch>
        </p:blipFill>
        <p:spPr>
          <a:xfrm>
            <a:off x="0" y="4931431"/>
            <a:ext cx="2437687" cy="1926568"/>
          </a:xfrm>
          <a:prstGeom prst="rect">
            <a:avLst/>
          </a:prstGeom>
        </p:spPr>
      </p:pic>
      <p:pic>
        <p:nvPicPr>
          <p:cNvPr id="9" name="Picture 8">
            <a:extLst>
              <a:ext uri="{FF2B5EF4-FFF2-40B4-BE49-F238E27FC236}">
                <a16:creationId xmlns:a16="http://schemas.microsoft.com/office/drawing/2014/main" id="{F8DC3855-52BB-909C-7B7D-5621E615D243}"/>
              </a:ext>
            </a:extLst>
          </p:cNvPr>
          <p:cNvPicPr>
            <a:picLocks noChangeAspect="1"/>
          </p:cNvPicPr>
          <p:nvPr/>
        </p:nvPicPr>
        <p:blipFill rotWithShape="1">
          <a:blip r:embed="rId4">
            <a:extLst>
              <a:ext uri="{28A0092B-C50C-407E-A947-70E740481C1C}">
                <a14:useLocalDpi xmlns:a14="http://schemas.microsoft.com/office/drawing/2010/main" val="0"/>
              </a:ext>
            </a:extLst>
          </a:blip>
          <a:srcRect l="5781" t="810" r="6015" b="53043"/>
          <a:stretch/>
        </p:blipFill>
        <p:spPr>
          <a:xfrm>
            <a:off x="5998809" y="2208553"/>
            <a:ext cx="6193191" cy="4193199"/>
          </a:xfrm>
          <a:prstGeom prst="rect">
            <a:avLst/>
          </a:prstGeom>
        </p:spPr>
      </p:pic>
      <p:pic>
        <p:nvPicPr>
          <p:cNvPr id="11" name="Picture 10">
            <a:extLst>
              <a:ext uri="{FF2B5EF4-FFF2-40B4-BE49-F238E27FC236}">
                <a16:creationId xmlns:a16="http://schemas.microsoft.com/office/drawing/2014/main" id="{E5080616-BD99-4C7E-C7BF-6B477FFFCD43}"/>
              </a:ext>
            </a:extLst>
          </p:cNvPr>
          <p:cNvPicPr>
            <a:picLocks noChangeAspect="1"/>
          </p:cNvPicPr>
          <p:nvPr/>
        </p:nvPicPr>
        <p:blipFill>
          <a:blip r:embed="rId5"/>
          <a:stretch>
            <a:fillRect/>
          </a:stretch>
        </p:blipFill>
        <p:spPr>
          <a:xfrm>
            <a:off x="9754312" y="4931431"/>
            <a:ext cx="2437688" cy="1939993"/>
          </a:xfrm>
          <a:prstGeom prst="rect">
            <a:avLst/>
          </a:prstGeom>
        </p:spPr>
      </p:pic>
      <p:sp>
        <p:nvSpPr>
          <p:cNvPr id="2" name="TextBox 1">
            <a:extLst>
              <a:ext uri="{FF2B5EF4-FFF2-40B4-BE49-F238E27FC236}">
                <a16:creationId xmlns:a16="http://schemas.microsoft.com/office/drawing/2014/main" id="{1B2A9127-09D3-C8EC-4EBC-22EB23750845}"/>
              </a:ext>
            </a:extLst>
          </p:cNvPr>
          <p:cNvSpPr txBox="1"/>
          <p:nvPr/>
        </p:nvSpPr>
        <p:spPr>
          <a:xfrm>
            <a:off x="-1652" y="-1811"/>
            <a:ext cx="12192000" cy="400110"/>
          </a:xfrm>
          <a:prstGeom prst="rect">
            <a:avLst/>
          </a:prstGeom>
          <a:solidFill>
            <a:schemeClr val="accent1">
              <a:lumMod val="40000"/>
              <a:lumOff val="6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Affected Population during the floods of monsoon 2022</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116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9783</TotalTime>
  <Words>1554</Words>
  <Application>Microsoft Office PowerPoint</Application>
  <PresentationFormat>Widescreen</PresentationFormat>
  <Paragraphs>195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kaushikkavita99@gmail.com</dc:creator>
  <cp:lastModifiedBy>Kavita Kaushik</cp:lastModifiedBy>
  <cp:revision>367</cp:revision>
  <dcterms:created xsi:type="dcterms:W3CDTF">2023-07-16T07:49:53Z</dcterms:created>
  <dcterms:modified xsi:type="dcterms:W3CDTF">2023-09-26T11:23:07Z</dcterms:modified>
</cp:coreProperties>
</file>