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213836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958" y="-27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pt-PT"/>
              <a:t>Clique para editar o estilo de título do Modelo Global</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16BF0E0F-0829-490E-B197-BDFC297FAAFC}" type="datetimeFigureOut">
              <a:rPr lang="pt-PT" smtClean="0"/>
              <a:t>07/11/2023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150030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6BF0E0F-0829-490E-B197-BDFC297FAAFC}" type="datetimeFigureOut">
              <a:rPr lang="pt-PT" smtClean="0"/>
              <a:t>07/11/2023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295769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6BF0E0F-0829-490E-B197-BDFC297FAAFC}" type="datetimeFigureOut">
              <a:rPr lang="pt-PT" smtClean="0"/>
              <a:t>07/11/2023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192990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6BF0E0F-0829-490E-B197-BDFC297FAAFC}" type="datetimeFigureOut">
              <a:rPr lang="pt-PT" smtClean="0"/>
              <a:t>07/11/2023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387574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6BF0E0F-0829-490E-B197-BDFC297FAAFC}" type="datetimeFigureOut">
              <a:rPr lang="pt-PT" smtClean="0"/>
              <a:t>07/11/2023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364679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16BF0E0F-0829-490E-B197-BDFC297FAAFC}" type="datetimeFigureOut">
              <a:rPr lang="pt-PT" smtClean="0"/>
              <a:t>07/11/2023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268165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pt-PT"/>
              <a:t>Clique para editar os estilos do texto de Modelo Global</a:t>
            </a:r>
          </a:p>
        </p:txBody>
      </p:sp>
      <p:sp>
        <p:nvSpPr>
          <p:cNvPr id="4" name="Content Placeholder 3"/>
          <p:cNvSpPr>
            <a:spLocks noGrp="1"/>
          </p:cNvSpPr>
          <p:nvPr>
            <p:ph sz="half" idx="2"/>
          </p:nvPr>
        </p:nvSpPr>
        <p:spPr>
          <a:xfrm>
            <a:off x="2085368" y="7810963"/>
            <a:ext cx="12807832" cy="1148875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pt-PT"/>
              <a:t>Clique para editar os estilos do texto de Modelo Global</a:t>
            </a:r>
          </a:p>
        </p:txBody>
      </p:sp>
      <p:sp>
        <p:nvSpPr>
          <p:cNvPr id="6" name="Content Placeholder 5"/>
          <p:cNvSpPr>
            <a:spLocks noGrp="1"/>
          </p:cNvSpPr>
          <p:nvPr>
            <p:ph sz="quarter" idx="4"/>
          </p:nvPr>
        </p:nvSpPr>
        <p:spPr>
          <a:xfrm>
            <a:off x="15326828" y="7810963"/>
            <a:ext cx="12870909" cy="1148875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16BF0E0F-0829-490E-B197-BDFC297FAAFC}" type="datetimeFigureOut">
              <a:rPr lang="pt-PT" smtClean="0"/>
              <a:t>07/11/2023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22541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16BF0E0F-0829-490E-B197-BDFC297FAAFC}" type="datetimeFigureOut">
              <a:rPr lang="pt-PT" smtClean="0"/>
              <a:t>07/11/2023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315627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F0E0F-0829-490E-B197-BDFC297FAAFC}" type="datetimeFigureOut">
              <a:rPr lang="pt-PT" smtClean="0"/>
              <a:t>07/11/2023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298356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pt-PT"/>
              <a:t>Clique para editar o estilo de título do Modelo Global</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6BF0E0F-0829-490E-B197-BDFC297FAAFC}" type="datetimeFigureOut">
              <a:rPr lang="pt-PT" smtClean="0"/>
              <a:t>07/11/2023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16039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pt-PT"/>
              <a:t>Clique no ícone para adicionar uma imagem</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6BF0E0F-0829-490E-B197-BDFC297FAAFC}" type="datetimeFigureOut">
              <a:rPr lang="pt-PT" smtClean="0"/>
              <a:t>07/11/2023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AC49240-9BF8-4562-AA93-7798923392AC}" type="slidenum">
              <a:rPr lang="pt-PT" smtClean="0"/>
              <a:t>‹nº›</a:t>
            </a:fld>
            <a:endParaRPr lang="pt-PT"/>
          </a:p>
        </p:txBody>
      </p:sp>
    </p:spTree>
    <p:extLst>
      <p:ext uri="{BB962C8B-B14F-4D97-AF65-F5344CB8AC3E}">
        <p14:creationId xmlns:p14="http://schemas.microsoft.com/office/powerpoint/2010/main" val="8364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16BF0E0F-0829-490E-B197-BDFC297FAAFC}" type="datetimeFigureOut">
              <a:rPr lang="pt-PT" smtClean="0"/>
              <a:t>07/11/2023</a:t>
            </a:fld>
            <a:endParaRPr lang="pt-PT"/>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4AC49240-9BF8-4562-AA93-7798923392AC}" type="slidenum">
              <a:rPr lang="pt-PT" smtClean="0"/>
              <a:t>‹nº›</a:t>
            </a:fld>
            <a:endParaRPr lang="pt-PT"/>
          </a:p>
        </p:txBody>
      </p:sp>
    </p:spTree>
    <p:extLst>
      <p:ext uri="{BB962C8B-B14F-4D97-AF65-F5344CB8AC3E}">
        <p14:creationId xmlns:p14="http://schemas.microsoft.com/office/powerpoint/2010/main" val="49685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3A800A3B-CBC5-CEE3-1B85-48CE462D317B}"/>
              </a:ext>
            </a:extLst>
          </p:cNvPr>
          <p:cNvSpPr/>
          <p:nvPr/>
        </p:nvSpPr>
        <p:spPr>
          <a:xfrm>
            <a:off x="278606" y="242584"/>
            <a:ext cx="29718000" cy="25908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8" name="Picture 4" descr="Back from the brink: Griffon vulture numbers grow in southeastern Turkey's  Adıyaman | Daily Sabah">
            <a:extLst>
              <a:ext uri="{FF2B5EF4-FFF2-40B4-BE49-F238E27FC236}">
                <a16:creationId xmlns:a16="http://schemas.microsoft.com/office/drawing/2014/main" id="{0770C07F-6933-90CE-67E7-BDEFEA12EE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18" b="99576" l="9901" r="97124">
                        <a14:foregroundMark x1="66902" y1="89675" x2="66902" y2="89675"/>
                        <a14:foregroundMark x1="56200" y1="88685" x2="56200" y2="88685"/>
                        <a14:foregroundMark x1="61245" y1="85997" x2="61245" y2="85997"/>
                        <a14:foregroundMark x1="97124" y1="75389" x2="97124" y2="75389"/>
                        <a14:foregroundMark x1="93069" y1="93281" x2="93069" y2="93281"/>
                        <a14:foregroundMark x1="56860" y1="99151" x2="56860" y2="99151"/>
                        <a14:foregroundMark x1="73692" y1="99151" x2="73692" y2="99151"/>
                        <a14:foregroundMark x1="62848" y1="90382" x2="62848" y2="90382"/>
                        <a14:foregroundMark x1="30835" y1="98373" x2="30835" y2="98373"/>
                        <a14:foregroundMark x1="28571" y1="98373" x2="28571" y2="98373"/>
                        <a14:foregroundMark x1="25035" y1="99576" x2="25035" y2="99576"/>
                        <a14:foregroundMark x1="56719" y1="9618" x2="56719" y2="9618"/>
                        <a14:backgroundMark x1="52664" y1="19590" x2="52664" y2="19590"/>
                        <a14:backgroundMark x1="52994" y1="19378" x2="52994" y2="19378"/>
                      </a14:backgroundRemoval>
                    </a14:imgEffect>
                  </a14:imgLayer>
                </a14:imgProps>
              </a:ext>
              <a:ext uri="{28A0092B-C50C-407E-A947-70E740481C1C}">
                <a14:useLocalDpi xmlns:a14="http://schemas.microsoft.com/office/drawing/2010/main" val="0"/>
              </a:ext>
            </a:extLst>
          </a:blip>
          <a:srcRect/>
          <a:stretch>
            <a:fillRect/>
          </a:stretch>
        </p:blipFill>
        <p:spPr bwMode="auto">
          <a:xfrm>
            <a:off x="17562728" y="12907172"/>
            <a:ext cx="12712485" cy="847498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13FF219A-D761-95E0-6D6A-B5E9830315C9}"/>
              </a:ext>
            </a:extLst>
          </p:cNvPr>
          <p:cNvSpPr txBox="1"/>
          <p:nvPr/>
        </p:nvSpPr>
        <p:spPr>
          <a:xfrm>
            <a:off x="3339305" y="541878"/>
            <a:ext cx="24003000" cy="1992212"/>
          </a:xfrm>
          <a:prstGeom prst="rect">
            <a:avLst/>
          </a:prstGeom>
          <a:noFill/>
        </p:spPr>
        <p:txBody>
          <a:bodyPr wrap="square">
            <a:spAutoFit/>
          </a:bodyPr>
          <a:lstStyle/>
          <a:p>
            <a:pPr algn="ctr">
              <a:lnSpc>
                <a:spcPct val="107000"/>
              </a:lnSpc>
              <a:spcAft>
                <a:spcPts val="800"/>
              </a:spcAft>
            </a:pPr>
            <a:r>
              <a:rPr lang="en-GB" sz="6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Antibiotic-Resistant in Scavenger birds: a One Health Problem</a:t>
            </a:r>
            <a:endParaRPr lang="pt-PT" sz="6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pt-PT"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Andreia Garcês</a:t>
            </a:r>
            <a:r>
              <a:rPr lang="pt-PT" sz="2800"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pt-PT"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pt-PT" sz="1600"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Wildlife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Rehabilitation</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Center</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(CRAS)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University</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Trás-os-Montes e Alto Douro, Vila Real, Portugal; </a:t>
            </a:r>
            <a:r>
              <a:rPr lang="pt-PT" sz="1600"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Centre for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Research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Technology</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Agro-Environmental</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Biological</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Sciences</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(CITAB),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University</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pt-PT" sz="1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Trás-os-Montes e Alto Douro, Vila Real, Portugal</a:t>
            </a:r>
          </a:p>
        </p:txBody>
      </p:sp>
      <p:pic>
        <p:nvPicPr>
          <p:cNvPr id="9" name="Imagem 8" descr="Uma imagem com texto, captura de ecrã, Tipo de letra&#10;&#10;Descrição gerada automaticamente">
            <a:extLst>
              <a:ext uri="{FF2B5EF4-FFF2-40B4-BE49-F238E27FC236}">
                <a16:creationId xmlns:a16="http://schemas.microsoft.com/office/drawing/2014/main" id="{E5C01BF0-2321-236B-6041-AF126919C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268" y="19690851"/>
            <a:ext cx="3149722" cy="1278241"/>
          </a:xfrm>
          <a:prstGeom prst="rect">
            <a:avLst/>
          </a:prstGeom>
        </p:spPr>
      </p:pic>
      <p:pic>
        <p:nvPicPr>
          <p:cNvPr id="10" name="Imagem 9" descr="Uma imagem com bico, pássaro&#10;&#10;Descrição gerada automaticamente">
            <a:extLst>
              <a:ext uri="{FF2B5EF4-FFF2-40B4-BE49-F238E27FC236}">
                <a16:creationId xmlns:a16="http://schemas.microsoft.com/office/drawing/2014/main" id="{2DD0C8FA-07C6-A971-D1D4-9F0E02E34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040" y="19353658"/>
            <a:ext cx="1274596" cy="1660838"/>
          </a:xfrm>
          <a:prstGeom prst="rect">
            <a:avLst/>
          </a:prstGeom>
        </p:spPr>
      </p:pic>
      <p:pic>
        <p:nvPicPr>
          <p:cNvPr id="11" name="Picture 2" descr="logo utad – SILVHER">
            <a:extLst>
              <a:ext uri="{FF2B5EF4-FFF2-40B4-BE49-F238E27FC236}">
                <a16:creationId xmlns:a16="http://schemas.microsoft.com/office/drawing/2014/main" id="{8EC33F5F-F403-9A3B-D4A8-BAC687DB654E}"/>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71079" y="19275872"/>
            <a:ext cx="2108200" cy="21082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CBA8D76E-6EA6-D9C8-5782-5A2045523841}"/>
              </a:ext>
            </a:extLst>
          </p:cNvPr>
          <p:cNvSpPr txBox="1"/>
          <p:nvPr/>
        </p:nvSpPr>
        <p:spPr>
          <a:xfrm>
            <a:off x="609600" y="3295627"/>
            <a:ext cx="9118600" cy="16081390"/>
          </a:xfrm>
          <a:prstGeom prst="rect">
            <a:avLst/>
          </a:prstGeom>
          <a:noFill/>
        </p:spPr>
        <p:txBody>
          <a:bodyPr wrap="square">
            <a:spAutoFit/>
          </a:bodyPr>
          <a:lstStyle/>
          <a:p>
            <a:pPr indent="228600" algn="ctr">
              <a:lnSpc>
                <a:spcPct val="110000"/>
              </a:lnSpc>
            </a:pPr>
            <a:r>
              <a:rPr lang="en-US" sz="2800" b="1" dirty="0">
                <a:effectLst/>
                <a:latin typeface="Times New Roman" panose="02020603050405020304" pitchFamily="18" charset="0"/>
                <a:ea typeface="Times New Roman" panose="02020603050405020304" pitchFamily="18" charset="0"/>
              </a:rPr>
              <a:t>Introduction</a:t>
            </a:r>
            <a:endParaRPr lang="pt-PT" sz="20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1800" dirty="0">
                <a:effectLst/>
                <a:latin typeface="Times New Roman" panose="02020603050405020304" pitchFamily="18" charset="0"/>
                <a:ea typeface="Times New Roman" panose="02020603050405020304" pitchFamily="18" charset="0"/>
              </a:rPr>
              <a:t> </a:t>
            </a:r>
            <a:endParaRPr lang="pt-PT" sz="18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2000" dirty="0">
                <a:effectLst/>
                <a:latin typeface="Times New Roman" panose="02020603050405020304" pitchFamily="18" charset="0"/>
                <a:ea typeface="Times New Roman" panose="02020603050405020304" pitchFamily="18" charset="0"/>
              </a:rPr>
              <a:t>Vultures are composed of two great groups the New World vultures (Cathartidae) and Old-World vultures (Accipitridae). Vulture populations are in decline worldwide. Collisions with wind-energy turbines, electrocution, poisoning, and ingestion of lead from carcasses or gunshots are some of the causes associated to this decline. According to the IUCN Red List species such as </a:t>
            </a:r>
            <a:r>
              <a:rPr lang="en-US" sz="2000" i="1" dirty="0" err="1">
                <a:effectLst/>
                <a:latin typeface="Times New Roman" panose="02020603050405020304" pitchFamily="18" charset="0"/>
                <a:ea typeface="Times New Roman" panose="02020603050405020304" pitchFamily="18" charset="0"/>
              </a:rPr>
              <a:t>Sarcogyps</a:t>
            </a:r>
            <a:r>
              <a:rPr lang="en-US" sz="2000" i="1" dirty="0">
                <a:effectLst/>
                <a:latin typeface="Times New Roman" panose="02020603050405020304" pitchFamily="18" charset="0"/>
                <a:ea typeface="Times New Roman" panose="02020603050405020304" pitchFamily="18" charset="0"/>
              </a:rPr>
              <a:t> calvus</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Gyps africanus</a:t>
            </a:r>
            <a:r>
              <a:rPr lang="en-US" sz="2000"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Trigonoceps</a:t>
            </a:r>
            <a:r>
              <a:rPr lang="en-US" sz="2000" i="1" dirty="0">
                <a:effectLst/>
                <a:latin typeface="Times New Roman" panose="02020603050405020304" pitchFamily="18" charset="0"/>
                <a:ea typeface="Times New Roman" panose="02020603050405020304" pitchFamily="18" charset="0"/>
              </a:rPr>
              <a:t> occipitalis</a:t>
            </a:r>
            <a:r>
              <a:rPr lang="en-US" sz="2000" dirty="0">
                <a:effectLst/>
                <a:latin typeface="Times New Roman" panose="02020603050405020304" pitchFamily="18" charset="0"/>
                <a:ea typeface="Times New Roman" panose="02020603050405020304" pitchFamily="18" charset="0"/>
              </a:rPr>
              <a:t> or </a:t>
            </a:r>
            <a:r>
              <a:rPr lang="en-US" sz="2000" i="1" dirty="0">
                <a:effectLst/>
                <a:latin typeface="Times New Roman" panose="02020603050405020304" pitchFamily="18" charset="0"/>
                <a:ea typeface="Times New Roman" panose="02020603050405020304" pitchFamily="18" charset="0"/>
              </a:rPr>
              <a:t>Gyps </a:t>
            </a:r>
            <a:r>
              <a:rPr lang="en-US" sz="2000" i="1" dirty="0" err="1">
                <a:effectLst/>
                <a:latin typeface="Times New Roman" panose="02020603050405020304" pitchFamily="18" charset="0"/>
                <a:ea typeface="Times New Roman" panose="02020603050405020304" pitchFamily="18" charset="0"/>
              </a:rPr>
              <a:t>rueppelli</a:t>
            </a:r>
            <a:r>
              <a:rPr lang="en-US" sz="2000" dirty="0">
                <a:effectLst/>
                <a:latin typeface="Times New Roman" panose="02020603050405020304" pitchFamily="18" charset="0"/>
                <a:ea typeface="Times New Roman" panose="02020603050405020304" pitchFamily="18" charset="0"/>
              </a:rPr>
              <a:t> are Critically Endangered. On the other hand, through the conservation efforts of many ONG and governmental entities, populations of </a:t>
            </a:r>
            <a:r>
              <a:rPr lang="en-US" sz="2000" i="1" dirty="0" err="1">
                <a:effectLst/>
                <a:latin typeface="Times New Roman" panose="02020603050405020304" pitchFamily="18" charset="0"/>
                <a:ea typeface="Times New Roman" panose="02020603050405020304" pitchFamily="18" charset="0"/>
              </a:rPr>
              <a:t>Coragyps</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atratus</a:t>
            </a:r>
            <a:r>
              <a:rPr lang="en-US" sz="2000" dirty="0">
                <a:effectLst/>
                <a:latin typeface="Times New Roman" panose="02020603050405020304" pitchFamily="18" charset="0"/>
                <a:ea typeface="Times New Roman" panose="02020603050405020304" pitchFamily="18" charset="0"/>
              </a:rPr>
              <a:t> and </a:t>
            </a:r>
            <a:r>
              <a:rPr lang="en-US" sz="2000" i="1" dirty="0">
                <a:effectLst/>
                <a:latin typeface="Times New Roman" panose="02020603050405020304" pitchFamily="18" charset="0"/>
                <a:ea typeface="Times New Roman" panose="02020603050405020304" pitchFamily="18" charset="0"/>
              </a:rPr>
              <a:t>Gymnogyps californianus</a:t>
            </a:r>
            <a:r>
              <a:rPr lang="en-US" sz="2000" dirty="0">
                <a:effectLst/>
                <a:latin typeface="Times New Roman" panose="02020603050405020304" pitchFamily="18" charset="0"/>
                <a:ea typeface="Times New Roman" panose="02020603050405020304" pitchFamily="18" charset="0"/>
              </a:rPr>
              <a:t> have been increasing in recent years. </a:t>
            </a:r>
            <a:endParaRPr lang="pt-PT" sz="20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2000" dirty="0">
                <a:effectLst/>
                <a:latin typeface="Times New Roman" panose="02020603050405020304" pitchFamily="18" charset="0"/>
                <a:ea typeface="Times New Roman" panose="02020603050405020304" pitchFamily="18" charset="0"/>
              </a:rPr>
              <a:t>Vultures have a fundamental role in the ecosystem. They are known as “nature’s cleanup crew” because they feed on animal carcasses that have died from old age, malnutrition, accidents, predation, or diseases. These carcasses left in the environment could have become an important health risk for animals and humans. Vultures help to remove the organic material from the environment, and therefore help to reduce the spread of pathogenic microorganisms in the ecosystem. However, despite the serious health effects of consuming these carcasses, vultures have developed important adaptations to deal with these agents.</a:t>
            </a: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effectLst/>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effectLst/>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latin typeface="Times New Roman" panose="02020603050405020304" pitchFamily="18" charset="0"/>
              <a:ea typeface="Times New Roman" panose="02020603050405020304" pitchFamily="18" charset="0"/>
            </a:endParaRPr>
          </a:p>
          <a:p>
            <a:pPr indent="228600" algn="just">
              <a:lnSpc>
                <a:spcPct val="110000"/>
              </a:lnSpc>
            </a:pPr>
            <a:endParaRPr lang="en-US" sz="2000" dirty="0">
              <a:effectLst/>
              <a:latin typeface="Times New Roman" panose="02020603050405020304" pitchFamily="18" charset="0"/>
              <a:ea typeface="Times New Roman" panose="02020603050405020304" pitchFamily="18" charset="0"/>
            </a:endParaRPr>
          </a:p>
          <a:p>
            <a:pPr indent="228600" algn="just">
              <a:lnSpc>
                <a:spcPct val="110000"/>
              </a:lnSpc>
            </a:pPr>
            <a:endParaRPr lang="pt-PT" sz="20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2000" dirty="0">
                <a:effectLst/>
                <a:latin typeface="Times New Roman" panose="02020603050405020304" pitchFamily="18" charset="0"/>
                <a:ea typeface="Times New Roman" panose="02020603050405020304" pitchFamily="18" charset="0"/>
              </a:rPr>
              <a:t>If the vultures disappeared, the uneaten carcasses would remain in the environment for longer periods, and facultative scavenger species such as dogs and rats would take advantage of this food source. These opportunistic species, some considered pests, would increase in abundance and associated zoonotic diseases (e.g., Leptospira, rabies, plague). Furthermore, the longer the carcass remains in the environment, the greater the likelihood of contact with humans and spread of pathogens. The conversion of wild territories to agriculture has been associated with shifts in food resources available to avian scavengers. Some populations have increased dependence on domestic animal carrion and farm waste. Regular consumption of livestock remains can expose scavenging birds to veterinary drug residues. Studies carried out in India and in other countries have shown the presence of diclofenac residues in vulture tissues associated with the consumption of carcasses contaminated with this drug. Consumption of this compound led to the death of several vultures.</a:t>
            </a:r>
            <a:endParaRPr lang="pt-PT" sz="20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2000" dirty="0">
                <a:effectLst/>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The aim of this study is to</a:t>
            </a:r>
            <a:r>
              <a:rPr lang="en-US" sz="2000" dirty="0">
                <a:effectLst/>
                <a:latin typeface="Times New Roman" panose="02020603050405020304" pitchFamily="18" charset="0"/>
                <a:ea typeface="Times New Roman" panose="02020603050405020304" pitchFamily="18" charset="0"/>
              </a:rPr>
              <a:t> compiled some of the most recent studies on antibiotic resistance reported on vulture species. </a:t>
            </a:r>
            <a:endParaRPr lang="pt-PT" sz="2000" dirty="0">
              <a:effectLst/>
              <a:latin typeface="Times New Roman" panose="02020603050405020304" pitchFamily="18" charset="0"/>
              <a:ea typeface="Times New Roman" panose="02020603050405020304" pitchFamily="18" charset="0"/>
            </a:endParaRPr>
          </a:p>
        </p:txBody>
      </p:sp>
      <p:pic>
        <p:nvPicPr>
          <p:cNvPr id="16" name="Imagem 15">
            <a:extLst>
              <a:ext uri="{FF2B5EF4-FFF2-40B4-BE49-F238E27FC236}">
                <a16:creationId xmlns:a16="http://schemas.microsoft.com/office/drawing/2014/main" id="{4991B277-B828-95FC-845D-E46913CBF40E}"/>
              </a:ext>
            </a:extLst>
          </p:cNvPr>
          <p:cNvPicPr>
            <a:picLocks noChangeAspect="1"/>
          </p:cNvPicPr>
          <p:nvPr/>
        </p:nvPicPr>
        <p:blipFill>
          <a:blip r:embed="rId7"/>
          <a:stretch>
            <a:fillRect/>
          </a:stretch>
        </p:blipFill>
        <p:spPr>
          <a:xfrm>
            <a:off x="894123" y="9650619"/>
            <a:ext cx="8046677" cy="4416444"/>
          </a:xfrm>
          <a:prstGeom prst="rect">
            <a:avLst/>
          </a:prstGeom>
        </p:spPr>
      </p:pic>
      <p:sp>
        <p:nvSpPr>
          <p:cNvPr id="18" name="CaixaDeTexto 17">
            <a:extLst>
              <a:ext uri="{FF2B5EF4-FFF2-40B4-BE49-F238E27FC236}">
                <a16:creationId xmlns:a16="http://schemas.microsoft.com/office/drawing/2014/main" id="{398F220D-9D6E-C54B-0840-863EF5E4AA0B}"/>
              </a:ext>
            </a:extLst>
          </p:cNvPr>
          <p:cNvSpPr txBox="1"/>
          <p:nvPr/>
        </p:nvSpPr>
        <p:spPr>
          <a:xfrm>
            <a:off x="10282696" y="3243811"/>
            <a:ext cx="10974841" cy="4672113"/>
          </a:xfrm>
          <a:prstGeom prst="rect">
            <a:avLst/>
          </a:prstGeom>
          <a:noFill/>
        </p:spPr>
        <p:txBody>
          <a:bodyPr wrap="square">
            <a:spAutoFit/>
          </a:bodyPr>
          <a:lstStyle/>
          <a:p>
            <a:pPr indent="228600" algn="ctr">
              <a:lnSpc>
                <a:spcPct val="110000"/>
              </a:lnSpc>
            </a:pPr>
            <a:r>
              <a:rPr lang="en-US" sz="2800" b="1" dirty="0">
                <a:latin typeface="Times New Roman" panose="02020603050405020304" pitchFamily="18" charset="0"/>
                <a:ea typeface="Times New Roman" panose="02020603050405020304" pitchFamily="18" charset="0"/>
              </a:rPr>
              <a:t>Results</a:t>
            </a:r>
          </a:p>
          <a:p>
            <a:pPr indent="228600" algn="just">
              <a:lnSpc>
                <a:spcPct val="110000"/>
              </a:lnSpc>
            </a:pPr>
            <a:endParaRPr lang="en-US" sz="2400" b="1" dirty="0">
              <a:effectLst/>
              <a:latin typeface="Times New Roman" panose="02020603050405020304" pitchFamily="18" charset="0"/>
              <a:ea typeface="Times New Roman" panose="02020603050405020304" pitchFamily="18" charset="0"/>
            </a:endParaRPr>
          </a:p>
          <a:p>
            <a:pPr algn="just">
              <a:lnSpc>
                <a:spcPct val="110000"/>
              </a:lnSpc>
            </a:pPr>
            <a:r>
              <a:rPr lang="en-US" sz="2000" dirty="0">
                <a:effectLst/>
                <a:latin typeface="Times New Roman" panose="02020603050405020304" pitchFamily="18" charset="0"/>
                <a:ea typeface="Times New Roman" panose="02020603050405020304" pitchFamily="18" charset="0"/>
              </a:rPr>
              <a:t>	Overall, we </a:t>
            </a:r>
            <a:r>
              <a:rPr lang="en-US" sz="2000" dirty="0" err="1">
                <a:effectLst/>
                <a:latin typeface="Times New Roman" panose="02020603050405020304" pitchFamily="18" charset="0"/>
                <a:ea typeface="Times New Roman" panose="02020603050405020304" pitchFamily="18" charset="0"/>
              </a:rPr>
              <a:t>analysed</a:t>
            </a:r>
            <a:r>
              <a:rPr lang="en-US" sz="2000" dirty="0">
                <a:effectLst/>
                <a:latin typeface="Times New Roman" panose="02020603050405020304" pitchFamily="18" charset="0"/>
                <a:ea typeface="Times New Roman" panose="02020603050405020304" pitchFamily="18" charset="0"/>
              </a:rPr>
              <a:t> a total of 20 works, between the years 2011 to 2021. The studies were performed on </a:t>
            </a:r>
            <a:r>
              <a:rPr lang="en-US" sz="2000" i="1" dirty="0" err="1">
                <a:effectLst/>
                <a:latin typeface="Times New Roman" panose="02020603050405020304" pitchFamily="18" charset="0"/>
                <a:ea typeface="Times New Roman" panose="02020603050405020304" pitchFamily="18" charset="0"/>
              </a:rPr>
              <a:t>Cathartes</a:t>
            </a:r>
            <a:r>
              <a:rPr lang="en-US" sz="2000" i="1" dirty="0">
                <a:effectLst/>
                <a:latin typeface="Times New Roman" panose="02020603050405020304" pitchFamily="18" charset="0"/>
                <a:ea typeface="Times New Roman" panose="02020603050405020304" pitchFamily="18" charset="0"/>
              </a:rPr>
              <a:t> aura</a:t>
            </a:r>
            <a:r>
              <a:rPr lang="en-US" sz="2000" dirty="0">
                <a:effectLst/>
                <a:latin typeface="Times New Roman" panose="02020603050405020304" pitchFamily="18" charset="0"/>
                <a:ea typeface="Times New Roman" panose="02020603050405020304" pitchFamily="18" charset="0"/>
              </a:rPr>
              <a:t> (n=1), </a:t>
            </a:r>
            <a:r>
              <a:rPr lang="en-US" sz="2000" i="1" dirty="0">
                <a:effectLst/>
                <a:latin typeface="Times New Roman" panose="02020603050405020304" pitchFamily="18" charset="0"/>
                <a:ea typeface="Times New Roman" panose="02020603050405020304" pitchFamily="18" charset="0"/>
              </a:rPr>
              <a:t>Gyps Bengalensis</a:t>
            </a:r>
            <a:r>
              <a:rPr lang="en-US" sz="2000" dirty="0">
                <a:effectLst/>
                <a:latin typeface="Times New Roman" panose="02020603050405020304" pitchFamily="18" charset="0"/>
                <a:ea typeface="Times New Roman" panose="02020603050405020304" pitchFamily="18" charset="0"/>
              </a:rPr>
              <a:t> (n=1) </a:t>
            </a:r>
            <a:r>
              <a:rPr lang="en-US" sz="2000" i="1" dirty="0">
                <a:effectLst/>
                <a:latin typeface="Times New Roman" panose="02020603050405020304" pitchFamily="18" charset="0"/>
                <a:ea typeface="Times New Roman" panose="02020603050405020304" pitchFamily="18" charset="0"/>
              </a:rPr>
              <a:t>Neophron </a:t>
            </a:r>
            <a:r>
              <a:rPr lang="en-US" sz="2000" i="1" dirty="0" err="1">
                <a:effectLst/>
                <a:latin typeface="Times New Roman" panose="02020603050405020304" pitchFamily="18" charset="0"/>
                <a:ea typeface="Times New Roman" panose="02020603050405020304" pitchFamily="18" charset="0"/>
              </a:rPr>
              <a:t>percnopterus</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majorensis</a:t>
            </a:r>
            <a:r>
              <a:rPr lang="en-US" sz="2000" dirty="0">
                <a:effectLst/>
                <a:latin typeface="Times New Roman" panose="02020603050405020304" pitchFamily="18" charset="0"/>
                <a:ea typeface="Times New Roman" panose="02020603050405020304" pitchFamily="18" charset="0"/>
              </a:rPr>
              <a:t> (n=3), </a:t>
            </a:r>
            <a:r>
              <a:rPr lang="en-US" sz="2000" i="1" dirty="0">
                <a:effectLst/>
                <a:latin typeface="Times New Roman" panose="02020603050405020304" pitchFamily="18" charset="0"/>
                <a:ea typeface="Times New Roman" panose="02020603050405020304" pitchFamily="18" charset="0"/>
              </a:rPr>
              <a:t>Neophron </a:t>
            </a:r>
            <a:r>
              <a:rPr lang="en-US" sz="2000" i="1" dirty="0" err="1">
                <a:effectLst/>
                <a:latin typeface="Times New Roman" panose="02020603050405020304" pitchFamily="18" charset="0"/>
                <a:ea typeface="Times New Roman" panose="02020603050405020304" pitchFamily="18" charset="0"/>
              </a:rPr>
              <a:t>percnopterus</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percnopterus</a:t>
            </a:r>
            <a:r>
              <a:rPr lang="en-US" sz="2000" dirty="0">
                <a:effectLst/>
                <a:latin typeface="Times New Roman" panose="02020603050405020304" pitchFamily="18" charset="0"/>
                <a:ea typeface="Times New Roman" panose="02020603050405020304" pitchFamily="18" charset="0"/>
              </a:rPr>
              <a:t> (n=3), </a:t>
            </a:r>
            <a:r>
              <a:rPr lang="en-US" sz="2000" i="1" dirty="0">
                <a:effectLst/>
                <a:latin typeface="Times New Roman" panose="02020603050405020304" pitchFamily="18" charset="0"/>
                <a:ea typeface="Times New Roman" panose="02020603050405020304" pitchFamily="18" charset="0"/>
              </a:rPr>
              <a:t>Gyps fulvus</a:t>
            </a:r>
            <a:r>
              <a:rPr lang="en-US" sz="2000" dirty="0">
                <a:effectLst/>
                <a:latin typeface="Times New Roman" panose="02020603050405020304" pitchFamily="18" charset="0"/>
                <a:ea typeface="Times New Roman" panose="02020603050405020304" pitchFamily="18" charset="0"/>
              </a:rPr>
              <a:t> (n=5), </a:t>
            </a:r>
            <a:r>
              <a:rPr lang="en-US" sz="2000" i="1" dirty="0" err="1">
                <a:effectLst/>
                <a:latin typeface="Times New Roman" panose="02020603050405020304" pitchFamily="18" charset="0"/>
                <a:ea typeface="Times New Roman" panose="02020603050405020304" pitchFamily="18" charset="0"/>
              </a:rPr>
              <a:t>Aegypius</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monachus</a:t>
            </a:r>
            <a:r>
              <a:rPr lang="en-US" sz="2000" dirty="0">
                <a:effectLst/>
                <a:latin typeface="Times New Roman" panose="02020603050405020304" pitchFamily="18" charset="0"/>
                <a:ea typeface="Times New Roman" panose="02020603050405020304" pitchFamily="18" charset="0"/>
              </a:rPr>
              <a:t> (n=4). Two studies were performed simultaneous </a:t>
            </a:r>
            <a:r>
              <a:rPr lang="en-US" sz="2000" dirty="0" err="1">
                <a:effectLst/>
                <a:latin typeface="Times New Roman" panose="02020603050405020304" pitchFamily="18" charset="0"/>
                <a:ea typeface="Times New Roman" panose="02020603050405020304" pitchFamily="18" charset="0"/>
              </a:rPr>
              <a:t>forseveral</a:t>
            </a:r>
            <a:r>
              <a:rPr lang="en-US" sz="2000" dirty="0">
                <a:effectLst/>
                <a:latin typeface="Times New Roman" panose="02020603050405020304" pitchFamily="18" charset="0"/>
                <a:ea typeface="Times New Roman" panose="02020603050405020304" pitchFamily="18" charset="0"/>
              </a:rPr>
              <a:t> species. </a:t>
            </a:r>
            <a:endParaRPr lang="pt-PT" sz="2000" dirty="0">
              <a:effectLst/>
              <a:latin typeface="Times New Roman" panose="02020603050405020304" pitchFamily="18" charset="0"/>
              <a:ea typeface="Times New Roman" panose="02020603050405020304" pitchFamily="18" charset="0"/>
            </a:endParaRPr>
          </a:p>
          <a:p>
            <a:pPr algn="just">
              <a:lnSpc>
                <a:spcPct val="110000"/>
              </a:lnSpc>
            </a:pPr>
            <a:r>
              <a:rPr lang="en-US" sz="2000" dirty="0">
                <a:effectLst/>
                <a:latin typeface="Times New Roman" panose="02020603050405020304" pitchFamily="18" charset="0"/>
                <a:ea typeface="Times New Roman" panose="02020603050405020304" pitchFamily="18" charset="0"/>
              </a:rPr>
              <a:t>The predominant sample type was </a:t>
            </a:r>
            <a:r>
              <a:rPr lang="en-US" sz="2000" dirty="0" err="1">
                <a:effectLst/>
                <a:latin typeface="Times New Roman" panose="02020603050405020304" pitchFamily="18" charset="0"/>
                <a:ea typeface="Times New Roman" panose="02020603050405020304" pitchFamily="18" charset="0"/>
              </a:rPr>
              <a:t>faecal</a:t>
            </a:r>
            <a:r>
              <a:rPr lang="en-US" sz="2000" dirty="0">
                <a:effectLst/>
                <a:latin typeface="Times New Roman" panose="02020603050405020304" pitchFamily="18" charset="0"/>
                <a:ea typeface="Times New Roman" panose="02020603050405020304" pitchFamily="18" charset="0"/>
              </a:rPr>
              <a:t> material in almost all paper, except one.</a:t>
            </a:r>
            <a:endParaRPr lang="pt-PT" sz="2000" dirty="0">
              <a:effectLst/>
              <a:latin typeface="Times New Roman" panose="02020603050405020304" pitchFamily="18" charset="0"/>
              <a:ea typeface="Times New Roman" panose="02020603050405020304" pitchFamily="18" charset="0"/>
            </a:endParaRPr>
          </a:p>
          <a:p>
            <a:pPr algn="just">
              <a:lnSpc>
                <a:spcPct val="110000"/>
              </a:lnSpc>
            </a:pPr>
            <a:r>
              <a:rPr lang="en-US" sz="2000" dirty="0">
                <a:effectLst/>
                <a:latin typeface="Times New Roman" panose="02020603050405020304" pitchFamily="18" charset="0"/>
                <a:ea typeface="Times New Roman" panose="02020603050405020304" pitchFamily="18" charset="0"/>
              </a:rPr>
              <a:t>The countries with the highest number of </a:t>
            </a:r>
            <a:r>
              <a:rPr lang="en-US" sz="2000" dirty="0" err="1">
                <a:effectLst/>
                <a:latin typeface="Times New Roman" panose="02020603050405020304" pitchFamily="18" charset="0"/>
                <a:ea typeface="Times New Roman" panose="02020603050405020304" pitchFamily="18" charset="0"/>
              </a:rPr>
              <a:t>studiesin</a:t>
            </a:r>
            <a:r>
              <a:rPr lang="en-US" sz="2000" dirty="0">
                <a:effectLst/>
                <a:latin typeface="Times New Roman" panose="02020603050405020304" pitchFamily="18" charset="0"/>
                <a:ea typeface="Times New Roman" panose="02020603050405020304" pitchFamily="18" charset="0"/>
              </a:rPr>
              <a:t> descending  order as follows: Spain (n=11), India (n=3), the USA, Germany, Mongolia, and Portugal (n=1).</a:t>
            </a:r>
            <a:endParaRPr lang="pt-PT" sz="2000" dirty="0">
              <a:effectLst/>
              <a:latin typeface="Times New Roman" panose="02020603050405020304" pitchFamily="18" charset="0"/>
              <a:ea typeface="Times New Roman" panose="02020603050405020304" pitchFamily="18" charset="0"/>
            </a:endParaRPr>
          </a:p>
          <a:p>
            <a:pPr algn="just">
              <a:lnSpc>
                <a:spcPct val="110000"/>
              </a:lnSpc>
            </a:pPr>
            <a:r>
              <a:rPr lang="en-US" sz="2000" dirty="0">
                <a:effectLst/>
                <a:latin typeface="Times New Roman" panose="02020603050405020304" pitchFamily="18" charset="0"/>
                <a:ea typeface="Times New Roman" panose="02020603050405020304" pitchFamily="18" charset="0"/>
              </a:rPr>
              <a:t>Since most studies were performed on </a:t>
            </a:r>
            <a:r>
              <a:rPr lang="en-US" sz="2000" dirty="0" err="1">
                <a:effectLst/>
                <a:latin typeface="Times New Roman" panose="02020603050405020304" pitchFamily="18" charset="0"/>
                <a:ea typeface="Times New Roman" panose="02020603050405020304" pitchFamily="18" charset="0"/>
              </a:rPr>
              <a:t>faecal</a:t>
            </a:r>
            <a:r>
              <a:rPr lang="en-US" sz="2000" dirty="0">
                <a:effectLst/>
                <a:latin typeface="Times New Roman" panose="02020603050405020304" pitchFamily="18" charset="0"/>
                <a:ea typeface="Times New Roman" panose="02020603050405020304" pitchFamily="18" charset="0"/>
              </a:rPr>
              <a:t> samples, the isolated bacteria were mostly microbiota </a:t>
            </a:r>
            <a:r>
              <a:rPr lang="en-US" sz="2000" dirty="0" err="1">
                <a:effectLst/>
                <a:latin typeface="Times New Roman" panose="02020603050405020304" pitchFamily="18" charset="0"/>
                <a:ea typeface="Times New Roman" panose="02020603050405020304" pitchFamily="18" charset="0"/>
              </a:rPr>
              <a:t>faecal</a:t>
            </a:r>
            <a:r>
              <a:rPr lang="en-US" sz="2000" dirty="0">
                <a:effectLst/>
                <a:latin typeface="Times New Roman" panose="02020603050405020304" pitchFamily="18" charset="0"/>
                <a:ea typeface="Times New Roman" panose="02020603050405020304" pitchFamily="18" charset="0"/>
              </a:rPr>
              <a:t> flora microbiota, with </a:t>
            </a:r>
            <a:r>
              <a:rPr lang="en-US" sz="2000" i="1" dirty="0">
                <a:effectLst/>
                <a:latin typeface="Times New Roman" panose="02020603050405020304" pitchFamily="18" charset="0"/>
                <a:ea typeface="Times New Roman" panose="02020603050405020304" pitchFamily="18" charset="0"/>
              </a:rPr>
              <a:t>Escherichia coli</a:t>
            </a:r>
            <a:r>
              <a:rPr lang="en-US" sz="2000" dirty="0">
                <a:effectLst/>
                <a:latin typeface="Times New Roman" panose="02020603050405020304" pitchFamily="18" charset="0"/>
                <a:ea typeface="Times New Roman" panose="02020603050405020304" pitchFamily="18" charset="0"/>
              </a:rPr>
              <a:t> one of most  studied microorganisms (n=12). Extended Spectrum Beta-Lactamase was detected in 5 different studies. The main resistance present in E.coli were ampicillin, tetracycline and sulfamethoxazole-trimethoprim. </a:t>
            </a:r>
            <a:endParaRPr lang="pt-PT" sz="2000" dirty="0">
              <a:effectLst/>
              <a:latin typeface="Times New Roman" panose="02020603050405020304" pitchFamily="18" charset="0"/>
              <a:ea typeface="Times New Roman" panose="02020603050405020304" pitchFamily="18" charset="0"/>
            </a:endParaRPr>
          </a:p>
        </p:txBody>
      </p:sp>
      <p:sp>
        <p:nvSpPr>
          <p:cNvPr id="28" name="CaixaDeTexto 27">
            <a:extLst>
              <a:ext uri="{FF2B5EF4-FFF2-40B4-BE49-F238E27FC236}">
                <a16:creationId xmlns:a16="http://schemas.microsoft.com/office/drawing/2014/main" id="{8C6DC0FA-52D5-2F45-EEC3-E417EB2A3F50}"/>
              </a:ext>
            </a:extLst>
          </p:cNvPr>
          <p:cNvSpPr txBox="1"/>
          <p:nvPr/>
        </p:nvSpPr>
        <p:spPr>
          <a:xfrm>
            <a:off x="10435694" y="7915924"/>
            <a:ext cx="9403823" cy="549189"/>
          </a:xfrm>
          <a:prstGeom prst="rect">
            <a:avLst/>
          </a:prstGeom>
          <a:noFill/>
        </p:spPr>
        <p:txBody>
          <a:bodyPr wrap="square">
            <a:spAutoFit/>
          </a:bodyPr>
          <a:lstStyle/>
          <a:p>
            <a:pPr indent="228600" algn="just">
              <a:lnSpc>
                <a:spcPct val="110000"/>
              </a:lnSpc>
            </a:pPr>
            <a:r>
              <a:rPr lang="en-US" sz="1400" b="1" dirty="0">
                <a:effectLst/>
                <a:latin typeface="Times New Roman" panose="02020603050405020304" pitchFamily="18" charset="0"/>
                <a:ea typeface="Times New Roman" panose="02020603050405020304" pitchFamily="18" charset="0"/>
              </a:rPr>
              <a:t>Table 1.</a:t>
            </a:r>
            <a:r>
              <a:rPr lang="en-US" sz="1400" dirty="0">
                <a:effectLst/>
                <a:latin typeface="Times New Roman" panose="02020603050405020304" pitchFamily="18" charset="0"/>
                <a:ea typeface="Times New Roman" panose="02020603050405020304" pitchFamily="18" charset="0"/>
              </a:rPr>
              <a:t> Studies describing the presence of AMR in different vultures regarding the specie, conservation status, number, year, country, agent isolated, resistances and genes.</a:t>
            </a:r>
            <a:endParaRPr lang="pt-PT" sz="1400" dirty="0">
              <a:effectLst/>
              <a:latin typeface="Times New Roman" panose="02020603050405020304" pitchFamily="18" charset="0"/>
              <a:ea typeface="Times New Roman" panose="02020603050405020304" pitchFamily="18" charset="0"/>
            </a:endParaRPr>
          </a:p>
        </p:txBody>
      </p:sp>
      <p:sp>
        <p:nvSpPr>
          <p:cNvPr id="39" name="CaixaDeTexto 38">
            <a:extLst>
              <a:ext uri="{FF2B5EF4-FFF2-40B4-BE49-F238E27FC236}">
                <a16:creationId xmlns:a16="http://schemas.microsoft.com/office/drawing/2014/main" id="{AD1889BE-6A93-E4CF-F6BA-F614877DFB2F}"/>
              </a:ext>
            </a:extLst>
          </p:cNvPr>
          <p:cNvSpPr txBox="1"/>
          <p:nvPr/>
        </p:nvSpPr>
        <p:spPr>
          <a:xfrm>
            <a:off x="21691144" y="3243811"/>
            <a:ext cx="8245017" cy="5924763"/>
          </a:xfrm>
          <a:prstGeom prst="rect">
            <a:avLst/>
          </a:prstGeom>
          <a:noFill/>
        </p:spPr>
        <p:txBody>
          <a:bodyPr wrap="square">
            <a:spAutoFit/>
          </a:bodyPr>
          <a:lstStyle/>
          <a:p>
            <a:pPr algn="ctr">
              <a:lnSpc>
                <a:spcPct val="110000"/>
              </a:lnSpc>
            </a:pPr>
            <a:r>
              <a:rPr lang="fr-FR" sz="2800" b="1" dirty="0">
                <a:effectLst/>
                <a:latin typeface="Times New Roman Bold"/>
              </a:rPr>
              <a:t>Conclusions</a:t>
            </a:r>
            <a:endParaRPr lang="pt-PT" sz="2800" b="1" dirty="0">
              <a:effectLst/>
              <a:latin typeface="Times New Roman Bold"/>
            </a:endParaRPr>
          </a:p>
          <a:p>
            <a:pPr indent="228600" algn="just">
              <a:lnSpc>
                <a:spcPct val="110000"/>
              </a:lnSpc>
            </a:pPr>
            <a:r>
              <a:rPr lang="en-US" sz="1800" dirty="0">
                <a:effectLst/>
                <a:latin typeface="Times New Roman" panose="02020603050405020304" pitchFamily="18" charset="0"/>
                <a:ea typeface="Times New Roman" panose="02020603050405020304" pitchFamily="18" charset="0"/>
              </a:rPr>
              <a:t> </a:t>
            </a:r>
            <a:endParaRPr lang="pt-PT" sz="18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2000" dirty="0">
                <a:effectLst/>
                <a:latin typeface="Times New Roman" panose="02020603050405020304" pitchFamily="18" charset="0"/>
                <a:ea typeface="Times New Roman" panose="02020603050405020304" pitchFamily="18" charset="0"/>
              </a:rPr>
              <a:t>Antimicrobial resistance is a “One Health” issue. The problem of multidrug-resistant bacteria is associated with human and veterinary medicine. Consequently, the detection of multidrug resistant bacteria important, due to the continuous interaction between domestic animals, humans, ecosystem and wild animals. </a:t>
            </a:r>
            <a:endParaRPr lang="pt-PT" sz="2000" dirty="0">
              <a:effectLst/>
              <a:latin typeface="Times New Roman" panose="02020603050405020304" pitchFamily="18" charset="0"/>
              <a:ea typeface="Times New Roman" panose="02020603050405020304" pitchFamily="18" charset="0"/>
            </a:endParaRPr>
          </a:p>
          <a:p>
            <a:pPr indent="228600" algn="just">
              <a:lnSpc>
                <a:spcPct val="110000"/>
              </a:lnSpc>
            </a:pPr>
            <a:r>
              <a:rPr lang="en-US" sz="2000" dirty="0">
                <a:effectLst/>
                <a:latin typeface="Times New Roman" panose="02020603050405020304" pitchFamily="18" charset="0"/>
                <a:ea typeface="Times New Roman" panose="02020603050405020304" pitchFamily="18" charset="0"/>
              </a:rPr>
              <a:t>Regarding antimicrobial resistance, vultures can be important as sentinels, reservoirs, spreaders, and sources of infection for humans, other animals, and the ecosystem. Although vultures play an important role in the ecosystem as cleaners for the environment and therefore limiting the spread of pathogenic microorganisms, they can acquire AMR bacteria and spread them. Furthermore, they can act as an asymptomatic reservoir for zoonotic bacteria (e.g.,  </a:t>
            </a:r>
            <a:r>
              <a:rPr lang="en-US" sz="2000" i="1" dirty="0">
                <a:effectLst/>
                <a:latin typeface="Times New Roman" panose="02020603050405020304" pitchFamily="18" charset="0"/>
                <a:ea typeface="Times New Roman" panose="02020603050405020304" pitchFamily="18" charset="0"/>
              </a:rPr>
              <a:t>Salmonella</a:t>
            </a:r>
            <a:r>
              <a:rPr lang="en-US" sz="2000" dirty="0">
                <a:effectLst/>
                <a:latin typeface="Times New Roman" panose="02020603050405020304" pitchFamily="18" charset="0"/>
                <a:ea typeface="Times New Roman" panose="02020603050405020304" pitchFamily="18" charset="0"/>
              </a:rPr>
              <a:t>) and other agents. These microorganisms can represent a potential threat to the conservation of vulture populations, since they can produce disease in individuals. More survey studies on AMR and pathogens are needed in these populations, some of them so threatened.</a:t>
            </a:r>
            <a:endParaRPr lang="pt-PT" sz="2000" dirty="0">
              <a:effectLst/>
              <a:latin typeface="Times New Roman" panose="02020603050405020304" pitchFamily="18" charset="0"/>
              <a:ea typeface="Times New Roman" panose="02020603050405020304" pitchFamily="18" charset="0"/>
            </a:endParaRPr>
          </a:p>
        </p:txBody>
      </p:sp>
      <p:sp>
        <p:nvSpPr>
          <p:cNvPr id="41" name="CaixaDeTexto 40">
            <a:extLst>
              <a:ext uri="{FF2B5EF4-FFF2-40B4-BE49-F238E27FC236}">
                <a16:creationId xmlns:a16="http://schemas.microsoft.com/office/drawing/2014/main" id="{EBDAAE30-CDEB-6B8D-507F-6FFC1A5CDDEA}"/>
              </a:ext>
            </a:extLst>
          </p:cNvPr>
          <p:cNvSpPr txBox="1"/>
          <p:nvPr/>
        </p:nvSpPr>
        <p:spPr>
          <a:xfrm>
            <a:off x="21773735" y="9168574"/>
            <a:ext cx="7702735" cy="2540696"/>
          </a:xfrm>
          <a:prstGeom prst="rect">
            <a:avLst/>
          </a:prstGeom>
          <a:noFill/>
        </p:spPr>
        <p:txBody>
          <a:bodyPr wrap="square">
            <a:spAutoFit/>
          </a:bodyPr>
          <a:lstStyle/>
          <a:p>
            <a:pPr algn="just">
              <a:lnSpc>
                <a:spcPct val="110000"/>
              </a:lnSpc>
            </a:pPr>
            <a:r>
              <a:rPr lang="fr-FR" sz="500" b="1" dirty="0" err="1">
                <a:effectLst/>
                <a:latin typeface="Times New Roman Bold"/>
              </a:rPr>
              <a:t>References</a:t>
            </a:r>
            <a:endParaRPr lang="pt-PT" sz="500" b="1" dirty="0">
              <a:effectLst/>
              <a:latin typeface="Times New Roman Bold"/>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	Zepeda Mendoza ML, Roggenbuck M, Manzano Vargas K, Hansen LH, </a:t>
            </a:r>
            <a:r>
              <a:rPr lang="en-US" sz="500" dirty="0" err="1">
                <a:effectLst/>
                <a:latin typeface="Times New Roman" panose="02020603050405020304" pitchFamily="18" charset="0"/>
                <a:ea typeface="Times New Roman" panose="02020603050405020304" pitchFamily="18" charset="0"/>
              </a:rPr>
              <a:t>Brunak</a:t>
            </a:r>
            <a:r>
              <a:rPr lang="en-US" sz="500" dirty="0">
                <a:effectLst/>
                <a:latin typeface="Times New Roman" panose="02020603050405020304" pitchFamily="18" charset="0"/>
                <a:ea typeface="Times New Roman" panose="02020603050405020304" pitchFamily="18" charset="0"/>
              </a:rPr>
              <a:t> S, Gilbert MTP, et al. Protective role of the vulture facial skin and gut microbiomes aid adaptation to scavenging. Acta </a:t>
            </a:r>
            <a:r>
              <a:rPr lang="en-US" sz="500" dirty="0" err="1">
                <a:effectLst/>
                <a:latin typeface="Times New Roman" panose="02020603050405020304" pitchFamily="18" charset="0"/>
                <a:ea typeface="Times New Roman" panose="02020603050405020304" pitchFamily="18" charset="0"/>
              </a:rPr>
              <a:t>Veterinaria</a:t>
            </a:r>
            <a:r>
              <a:rPr lang="en-US" sz="500" dirty="0">
                <a:effectLst/>
                <a:latin typeface="Times New Roman" panose="02020603050405020304" pitchFamily="18" charset="0"/>
                <a:ea typeface="Times New Roman" panose="02020603050405020304" pitchFamily="18" charset="0"/>
              </a:rPr>
              <a:t> Scandinavica. 2018 Oct 11;60(1):61.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2.	Angelov I, Hashim I, </a:t>
            </a:r>
            <a:r>
              <a:rPr lang="en-US" sz="500" dirty="0" err="1">
                <a:effectLst/>
                <a:latin typeface="Times New Roman" panose="02020603050405020304" pitchFamily="18" charset="0"/>
                <a:ea typeface="Times New Roman" panose="02020603050405020304" pitchFamily="18" charset="0"/>
              </a:rPr>
              <a:t>Oppel</a:t>
            </a:r>
            <a:r>
              <a:rPr lang="en-US" sz="500" dirty="0">
                <a:effectLst/>
                <a:latin typeface="Times New Roman" panose="02020603050405020304" pitchFamily="18" charset="0"/>
                <a:ea typeface="Times New Roman" panose="02020603050405020304" pitchFamily="18" charset="0"/>
              </a:rPr>
              <a:t> S. Persistent electrocution mortality of Egyptian Vultures Neophron </a:t>
            </a:r>
            <a:r>
              <a:rPr lang="en-US" sz="500" dirty="0" err="1">
                <a:effectLst/>
                <a:latin typeface="Times New Roman" panose="02020603050405020304" pitchFamily="18" charset="0"/>
                <a:ea typeface="Times New Roman" panose="02020603050405020304" pitchFamily="18" charset="0"/>
              </a:rPr>
              <a:t>percnopterus</a:t>
            </a:r>
            <a:r>
              <a:rPr lang="en-US" sz="500" dirty="0">
                <a:effectLst/>
                <a:latin typeface="Times New Roman" panose="02020603050405020304" pitchFamily="18" charset="0"/>
                <a:ea typeface="Times New Roman" panose="02020603050405020304" pitchFamily="18" charset="0"/>
              </a:rPr>
              <a:t> over 28 years in East Africa. Bird Conservation International. 2013 Mar;23(1):1–6.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3.	Blanco G, </a:t>
            </a:r>
            <a:r>
              <a:rPr lang="en-US" sz="500" dirty="0" err="1">
                <a:effectLst/>
                <a:latin typeface="Times New Roman" panose="02020603050405020304" pitchFamily="18" charset="0"/>
                <a:ea typeface="Times New Roman" panose="02020603050405020304" pitchFamily="18" charset="0"/>
              </a:rPr>
              <a:t>Junza</a:t>
            </a:r>
            <a:r>
              <a:rPr lang="en-US" sz="500" dirty="0">
                <a:effectLst/>
                <a:latin typeface="Times New Roman" panose="02020603050405020304" pitchFamily="18" charset="0"/>
                <a:ea typeface="Times New Roman" panose="02020603050405020304" pitchFamily="18" charset="0"/>
              </a:rPr>
              <a:t> A, Segarra D, Barbosa J, </a:t>
            </a:r>
            <a:r>
              <a:rPr lang="en-US" sz="500" dirty="0" err="1">
                <a:effectLst/>
                <a:latin typeface="Times New Roman" panose="02020603050405020304" pitchFamily="18" charset="0"/>
                <a:ea typeface="Times New Roman" panose="02020603050405020304" pitchFamily="18" charset="0"/>
              </a:rPr>
              <a:t>Barrón</a:t>
            </a:r>
            <a:r>
              <a:rPr lang="en-US" sz="500" dirty="0">
                <a:effectLst/>
                <a:latin typeface="Times New Roman" panose="02020603050405020304" pitchFamily="18" charset="0"/>
                <a:ea typeface="Times New Roman" panose="02020603050405020304" pitchFamily="18" charset="0"/>
              </a:rPr>
              <a:t> D. Wildlife contamination with fluoroquinolones from livestock: Widespread occurrence of enrofloxacin and marbofloxacin in vultures. Chemosphere. 2016 Feb 1;144:1536–43.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4.	International) BI (</a:t>
            </a:r>
            <a:r>
              <a:rPr lang="en-US" sz="500" dirty="0" err="1">
                <a:effectLst/>
                <a:latin typeface="Times New Roman" panose="02020603050405020304" pitchFamily="18" charset="0"/>
                <a:ea typeface="Times New Roman" panose="02020603050405020304" pitchFamily="18" charset="0"/>
              </a:rPr>
              <a:t>BirdLife</a:t>
            </a:r>
            <a:r>
              <a:rPr lang="en-US" sz="500" dirty="0">
                <a:effectLst/>
                <a:latin typeface="Times New Roman" panose="02020603050405020304" pitchFamily="18" charset="0"/>
                <a:ea typeface="Times New Roman" panose="02020603050405020304" pitchFamily="18" charset="0"/>
              </a:rPr>
              <a:t>. IUCN Red List of Threatened Species: </a:t>
            </a:r>
            <a:r>
              <a:rPr lang="en-US" sz="500" dirty="0" err="1">
                <a:effectLst/>
                <a:latin typeface="Times New Roman" panose="02020603050405020304" pitchFamily="18" charset="0"/>
                <a:ea typeface="Times New Roman" panose="02020603050405020304" pitchFamily="18" charset="0"/>
              </a:rPr>
              <a:t>Sarcogyps</a:t>
            </a:r>
            <a:r>
              <a:rPr lang="en-US" sz="500" dirty="0">
                <a:effectLst/>
                <a:latin typeface="Times New Roman" panose="02020603050405020304" pitchFamily="18" charset="0"/>
                <a:ea typeface="Times New Roman" panose="02020603050405020304" pitchFamily="18" charset="0"/>
              </a:rPr>
              <a:t> calvus. IUCN Red List of Threatened Species [Internet]. 2021 Jul 15 [cited 2023 Jan 31]; Available from: https://www.iucnredlist.org/en</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5.	International) BI (</a:t>
            </a:r>
            <a:r>
              <a:rPr lang="en-US" sz="500" dirty="0" err="1">
                <a:effectLst/>
                <a:latin typeface="Times New Roman" panose="02020603050405020304" pitchFamily="18" charset="0"/>
                <a:ea typeface="Times New Roman" panose="02020603050405020304" pitchFamily="18" charset="0"/>
              </a:rPr>
              <a:t>BirdLife</a:t>
            </a:r>
            <a:r>
              <a:rPr lang="en-US" sz="500" dirty="0">
                <a:effectLst/>
                <a:latin typeface="Times New Roman" panose="02020603050405020304" pitchFamily="18" charset="0"/>
                <a:ea typeface="Times New Roman" panose="02020603050405020304" pitchFamily="18" charset="0"/>
              </a:rPr>
              <a:t>. IUCN Red List of Threatened Species: Gyps africanus. IUCN Red List of Threatened Species [Internet]. 2021 Jul 6 [cited 2023 Jan 31]; Available from: https://www.iucnredlist.org/en</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6.	International) BI (</a:t>
            </a:r>
            <a:r>
              <a:rPr lang="en-US" sz="500" dirty="0" err="1">
                <a:effectLst/>
                <a:latin typeface="Times New Roman" panose="02020603050405020304" pitchFamily="18" charset="0"/>
                <a:ea typeface="Times New Roman" panose="02020603050405020304" pitchFamily="18" charset="0"/>
              </a:rPr>
              <a:t>BirdLife</a:t>
            </a:r>
            <a:r>
              <a:rPr lang="en-US" sz="500" dirty="0">
                <a:effectLst/>
                <a:latin typeface="Times New Roman" panose="02020603050405020304" pitchFamily="18" charset="0"/>
                <a:ea typeface="Times New Roman" panose="02020603050405020304" pitchFamily="18" charset="0"/>
              </a:rPr>
              <a:t>. IUCN Red List of Threatened Species: </a:t>
            </a:r>
            <a:r>
              <a:rPr lang="en-US" sz="500" dirty="0" err="1">
                <a:effectLst/>
                <a:latin typeface="Times New Roman" panose="02020603050405020304" pitchFamily="18" charset="0"/>
                <a:ea typeface="Times New Roman" panose="02020603050405020304" pitchFamily="18" charset="0"/>
              </a:rPr>
              <a:t>Trigonoceps</a:t>
            </a:r>
            <a:r>
              <a:rPr lang="en-US" sz="500" dirty="0">
                <a:effectLst/>
                <a:latin typeface="Times New Roman" panose="02020603050405020304" pitchFamily="18" charset="0"/>
                <a:ea typeface="Times New Roman" panose="02020603050405020304" pitchFamily="18" charset="0"/>
              </a:rPr>
              <a:t> occipitalis. IUCN Red List of Threatened Species [Internet]. 2021 Jul 22 [cited 2023 Jan 31]; Available from: https://www.iucnredlist.org/en</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7.	International) BI (</a:t>
            </a:r>
            <a:r>
              <a:rPr lang="en-US" sz="500" dirty="0" err="1">
                <a:effectLst/>
                <a:latin typeface="Times New Roman" panose="02020603050405020304" pitchFamily="18" charset="0"/>
                <a:ea typeface="Times New Roman" panose="02020603050405020304" pitchFamily="18" charset="0"/>
              </a:rPr>
              <a:t>BirdLife</a:t>
            </a:r>
            <a:r>
              <a:rPr lang="en-US" sz="500" dirty="0">
                <a:effectLst/>
                <a:latin typeface="Times New Roman" panose="02020603050405020304" pitchFamily="18" charset="0"/>
                <a:ea typeface="Times New Roman" panose="02020603050405020304" pitchFamily="18" charset="0"/>
              </a:rPr>
              <a:t>. IUCN Red List of Threatened Species: Gyps </a:t>
            </a:r>
            <a:r>
              <a:rPr lang="en-US" sz="500" dirty="0" err="1">
                <a:effectLst/>
                <a:latin typeface="Times New Roman" panose="02020603050405020304" pitchFamily="18" charset="0"/>
                <a:ea typeface="Times New Roman" panose="02020603050405020304" pitchFamily="18" charset="0"/>
              </a:rPr>
              <a:t>rueppelli</a:t>
            </a:r>
            <a:r>
              <a:rPr lang="en-US" sz="500" dirty="0">
                <a:effectLst/>
                <a:latin typeface="Times New Roman" panose="02020603050405020304" pitchFamily="18" charset="0"/>
                <a:ea typeface="Times New Roman" panose="02020603050405020304" pitchFamily="18" charset="0"/>
              </a:rPr>
              <a:t>. IUCN Red List of Threatened Species [Internet]. 2021 Jul 9 [cited 2023 Jan 31]; Available from: https://www.iucnredlist.org/en</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8.	International) BI (</a:t>
            </a:r>
            <a:r>
              <a:rPr lang="en-US" sz="500" dirty="0" err="1">
                <a:effectLst/>
                <a:latin typeface="Times New Roman" panose="02020603050405020304" pitchFamily="18" charset="0"/>
                <a:ea typeface="Times New Roman" panose="02020603050405020304" pitchFamily="18" charset="0"/>
              </a:rPr>
              <a:t>BirdLife</a:t>
            </a:r>
            <a:r>
              <a:rPr lang="en-US" sz="500" dirty="0">
                <a:effectLst/>
                <a:latin typeface="Times New Roman" panose="02020603050405020304" pitchFamily="18" charset="0"/>
                <a:ea typeface="Times New Roman" panose="02020603050405020304" pitchFamily="18" charset="0"/>
              </a:rPr>
              <a:t>. IUCN Red List of Threatened Species: </a:t>
            </a:r>
            <a:r>
              <a:rPr lang="en-US" sz="500" dirty="0" err="1">
                <a:effectLst/>
                <a:latin typeface="Times New Roman" panose="02020603050405020304" pitchFamily="18" charset="0"/>
                <a:ea typeface="Times New Roman" panose="02020603050405020304" pitchFamily="18" charset="0"/>
              </a:rPr>
              <a:t>Coragyps</a:t>
            </a:r>
            <a:r>
              <a:rPr lang="en-US" sz="500" dirty="0">
                <a:effectLst/>
                <a:latin typeface="Times New Roman" panose="02020603050405020304" pitchFamily="18" charset="0"/>
                <a:ea typeface="Times New Roman" panose="02020603050405020304" pitchFamily="18" charset="0"/>
              </a:rPr>
              <a:t> </a:t>
            </a:r>
            <a:r>
              <a:rPr lang="en-US" sz="500" dirty="0" err="1">
                <a:effectLst/>
                <a:latin typeface="Times New Roman" panose="02020603050405020304" pitchFamily="18" charset="0"/>
                <a:ea typeface="Times New Roman" panose="02020603050405020304" pitchFamily="18" charset="0"/>
              </a:rPr>
              <a:t>atratus</a:t>
            </a:r>
            <a:r>
              <a:rPr lang="en-US" sz="500" dirty="0">
                <a:effectLst/>
                <a:latin typeface="Times New Roman" panose="02020603050405020304" pitchFamily="18" charset="0"/>
                <a:ea typeface="Times New Roman" panose="02020603050405020304" pitchFamily="18" charset="0"/>
              </a:rPr>
              <a:t>. IUCN Red List of Threatened Species [Internet]. 2016 Oct 1 [cited 2023 Jan 31]; Available from: https://www.iucnredlist.org/en</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9.	International) BI (</a:t>
            </a:r>
            <a:r>
              <a:rPr lang="en-US" sz="500" dirty="0" err="1">
                <a:effectLst/>
                <a:latin typeface="Times New Roman" panose="02020603050405020304" pitchFamily="18" charset="0"/>
                <a:ea typeface="Times New Roman" panose="02020603050405020304" pitchFamily="18" charset="0"/>
              </a:rPr>
              <a:t>BirdLife</a:t>
            </a:r>
            <a:r>
              <a:rPr lang="en-US" sz="500" dirty="0">
                <a:effectLst/>
                <a:latin typeface="Times New Roman" panose="02020603050405020304" pitchFamily="18" charset="0"/>
                <a:ea typeface="Times New Roman" panose="02020603050405020304" pitchFamily="18" charset="0"/>
              </a:rPr>
              <a:t>. IUCN Red List of Threatened Species: Gymnogyps californianus. IUCN Red List of Threatened Species [Internet]. 2020 Aug 28 [cited 2023 Jan 31]; Available from: https://www.iucnredlist.org/en</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10.	Plaza P. Vultures and condors may help to prevent the spread of infectious diseases [Internet]. British Ornithologists’ Union. 2020 [cited 2022 Nov 29]. Available from: https://bou.org.uk/blog-plaza-vultures-and-condors-infectious-diseases/</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s-ES" sz="500" dirty="0">
                <a:effectLst/>
                <a:latin typeface="Times New Roman" panose="02020603050405020304" pitchFamily="18" charset="0"/>
                <a:ea typeface="Times New Roman" panose="02020603050405020304" pitchFamily="18" charset="0"/>
              </a:rPr>
              <a:t>11.	Plaza PI, Martínez-López E, </a:t>
            </a:r>
            <a:r>
              <a:rPr lang="es-ES" sz="500" dirty="0" err="1">
                <a:effectLst/>
                <a:latin typeface="Times New Roman" panose="02020603050405020304" pitchFamily="18" charset="0"/>
                <a:ea typeface="Times New Roman" panose="02020603050405020304" pitchFamily="18" charset="0"/>
              </a:rPr>
              <a:t>Lambertucci</a:t>
            </a:r>
            <a:r>
              <a:rPr lang="es-ES" sz="500" dirty="0">
                <a:effectLst/>
                <a:latin typeface="Times New Roman" panose="02020603050405020304" pitchFamily="18" charset="0"/>
                <a:ea typeface="Times New Roman" panose="02020603050405020304" pitchFamily="18" charset="0"/>
              </a:rPr>
              <a:t> SA. </a:t>
            </a:r>
            <a:r>
              <a:rPr lang="en-US" sz="500" dirty="0">
                <a:effectLst/>
                <a:latin typeface="Times New Roman" panose="02020603050405020304" pitchFamily="18" charset="0"/>
                <a:ea typeface="Times New Roman" panose="02020603050405020304" pitchFamily="18" charset="0"/>
              </a:rPr>
              <a:t>The perfect threat: Pesticides and vultures. Science of The Total Environment. 2019 Oct;687:1207–18.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12.	</a:t>
            </a:r>
            <a:r>
              <a:rPr lang="en-US" sz="500" dirty="0" err="1">
                <a:effectLst/>
                <a:latin typeface="Times New Roman" panose="02020603050405020304" pitchFamily="18" charset="0"/>
                <a:ea typeface="Times New Roman" panose="02020603050405020304" pitchFamily="18" charset="0"/>
              </a:rPr>
              <a:t>Sulzner</a:t>
            </a:r>
            <a:r>
              <a:rPr lang="en-US" sz="500" dirty="0">
                <a:effectLst/>
                <a:latin typeface="Times New Roman" panose="02020603050405020304" pitchFamily="18" charset="0"/>
                <a:ea typeface="Times New Roman" panose="02020603050405020304" pitchFamily="18" charset="0"/>
              </a:rPr>
              <a:t> K, Kelly T, Smith W, Johnson CK. Enteric pathogens and antimicrobial resistance in turkey vultures (</a:t>
            </a:r>
            <a:r>
              <a:rPr lang="en-US" sz="500" dirty="0" err="1">
                <a:effectLst/>
                <a:latin typeface="Times New Roman" panose="02020603050405020304" pitchFamily="18" charset="0"/>
                <a:ea typeface="Times New Roman" panose="02020603050405020304" pitchFamily="18" charset="0"/>
              </a:rPr>
              <a:t>Cathartes</a:t>
            </a:r>
            <a:r>
              <a:rPr lang="en-US" sz="500" dirty="0">
                <a:effectLst/>
                <a:latin typeface="Times New Roman" panose="02020603050405020304" pitchFamily="18" charset="0"/>
                <a:ea typeface="Times New Roman" panose="02020603050405020304" pitchFamily="18" charset="0"/>
              </a:rPr>
              <a:t> aura) feeding at the wildlife–livestock interface. </a:t>
            </a:r>
            <a:r>
              <a:rPr lang="en-US" sz="500" dirty="0" err="1">
                <a:effectLst/>
                <a:latin typeface="Times New Roman" panose="02020603050405020304" pitchFamily="18" charset="0"/>
                <a:ea typeface="Times New Roman" panose="02020603050405020304" pitchFamily="18" charset="0"/>
              </a:rPr>
              <a:t>zamd</a:t>
            </a:r>
            <a:r>
              <a:rPr lang="en-US" sz="500" dirty="0">
                <a:effectLst/>
                <a:latin typeface="Times New Roman" panose="02020603050405020304" pitchFamily="18" charset="0"/>
                <a:ea typeface="Times New Roman" panose="02020603050405020304" pitchFamily="18" charset="0"/>
              </a:rPr>
              <a:t>. 2014 Dec;45(4):931–4.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13.	Swan GE, Cuthbert R, Quevedo M, Green RE, Pain DJ, Bartels P, et al. Toxicity of diclofenac to Gyps vultures. Biology Letters. 2006 Jun 6;2(2):279.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14.	Becker R. Cattle drug threatens thousands of vultures [Internet]. Nature. Nature Publishing Group; 2016 [cited 2023 Feb 1]. Available from: https://www.nature.com/articles/nature.2016.19839</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s-ES" sz="500" dirty="0">
                <a:effectLst/>
                <a:latin typeface="Times New Roman" panose="02020603050405020304" pitchFamily="18" charset="0"/>
                <a:ea typeface="Times New Roman" panose="02020603050405020304" pitchFamily="18" charset="0"/>
              </a:rPr>
              <a:t>15.	</a:t>
            </a:r>
            <a:r>
              <a:rPr lang="es-ES" sz="500" dirty="0" err="1">
                <a:effectLst/>
                <a:latin typeface="Times New Roman" panose="02020603050405020304" pitchFamily="18" charset="0"/>
                <a:ea typeface="Times New Roman" panose="02020603050405020304" pitchFamily="18" charset="0"/>
              </a:rPr>
              <a:t>Wiemeyer</a:t>
            </a:r>
            <a:r>
              <a:rPr lang="es-ES" sz="500" dirty="0">
                <a:effectLst/>
                <a:latin typeface="Times New Roman" panose="02020603050405020304" pitchFamily="18" charset="0"/>
                <a:ea typeface="Times New Roman" panose="02020603050405020304" pitchFamily="18" charset="0"/>
              </a:rPr>
              <a:t> GM, Plaza PI, Bustos CP, Muñoz AJ, </a:t>
            </a:r>
            <a:r>
              <a:rPr lang="es-ES" sz="500" dirty="0" err="1">
                <a:effectLst/>
                <a:latin typeface="Times New Roman" panose="02020603050405020304" pitchFamily="18" charset="0"/>
                <a:ea typeface="Times New Roman" panose="02020603050405020304" pitchFamily="18" charset="0"/>
              </a:rPr>
              <a:t>Lambertucci</a:t>
            </a:r>
            <a:r>
              <a:rPr lang="es-ES" sz="500" dirty="0">
                <a:effectLst/>
                <a:latin typeface="Times New Roman" panose="02020603050405020304" pitchFamily="18" charset="0"/>
                <a:ea typeface="Times New Roman" panose="02020603050405020304" pitchFamily="18" charset="0"/>
              </a:rPr>
              <a:t> SA. </a:t>
            </a:r>
            <a:r>
              <a:rPr lang="en-US" sz="500" dirty="0">
                <a:effectLst/>
                <a:latin typeface="Times New Roman" panose="02020603050405020304" pitchFamily="18" charset="0"/>
                <a:ea typeface="Times New Roman" panose="02020603050405020304" pitchFamily="18" charset="0"/>
              </a:rPr>
              <a:t>Exposure to Anthropogenic Areas May Influence Colonization by Zoonotic Microorganisms in Scavenging Birds. International Journal of Environmental Research and Public Health. 2021 Jan;18(10):5231.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16.	McCoy KA, Peralta AL. Pesticides Could Alter Amphibian Skin Microbiomes and the Effects of Batrachochytrium </a:t>
            </a:r>
            <a:r>
              <a:rPr lang="en-US" sz="500" dirty="0" err="1">
                <a:effectLst/>
                <a:latin typeface="Times New Roman" panose="02020603050405020304" pitchFamily="18" charset="0"/>
                <a:ea typeface="Times New Roman" panose="02020603050405020304" pitchFamily="18" charset="0"/>
              </a:rPr>
              <a:t>dendrobatidis</a:t>
            </a:r>
            <a:r>
              <a:rPr lang="en-US" sz="500" dirty="0">
                <a:effectLst/>
                <a:latin typeface="Times New Roman" panose="02020603050405020304" pitchFamily="18" charset="0"/>
                <a:ea typeface="Times New Roman" panose="02020603050405020304" pitchFamily="18" charset="0"/>
              </a:rPr>
              <a:t>. Frontiers in Microbiology [Internet]. 2018 [cited 2022 Sep 27];9. Available from: https://www.frontiersin.org/articles/10.3389/fmicb.2018.00748</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17.	Blanco G, Bautista LM. Avian Scavengers as Bioindicators of Antibiotic Resistance Due to Livestock Farming Intensification. International Journal of Environmental Research and Public Health. 2020 Jan;17(10):3620.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18.	</a:t>
            </a:r>
            <a:r>
              <a:rPr lang="en-US" sz="500" dirty="0" err="1">
                <a:effectLst/>
                <a:latin typeface="Times New Roman" panose="02020603050405020304" pitchFamily="18" charset="0"/>
                <a:ea typeface="Times New Roman" panose="02020603050405020304" pitchFamily="18" charset="0"/>
              </a:rPr>
              <a:t>Bonnedahl</a:t>
            </a:r>
            <a:r>
              <a:rPr lang="en-US" sz="500" dirty="0">
                <a:effectLst/>
                <a:latin typeface="Times New Roman" panose="02020603050405020304" pitchFamily="18" charset="0"/>
                <a:ea typeface="Times New Roman" panose="02020603050405020304" pitchFamily="18" charset="0"/>
              </a:rPr>
              <a:t> J, </a:t>
            </a:r>
            <a:r>
              <a:rPr lang="en-US" sz="500" dirty="0" err="1">
                <a:effectLst/>
                <a:latin typeface="Times New Roman" panose="02020603050405020304" pitchFamily="18" charset="0"/>
                <a:ea typeface="Times New Roman" panose="02020603050405020304" pitchFamily="18" charset="0"/>
              </a:rPr>
              <a:t>Järhult</a:t>
            </a:r>
            <a:r>
              <a:rPr lang="en-US" sz="500" dirty="0">
                <a:effectLst/>
                <a:latin typeface="Times New Roman" panose="02020603050405020304" pitchFamily="18" charset="0"/>
                <a:ea typeface="Times New Roman" panose="02020603050405020304" pitchFamily="18" charset="0"/>
              </a:rPr>
              <a:t> JD. Antibiotic resistance in wild birds. Upsala Journal of Medical Sciences. 2014 May;119(2):113–6.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19.	</a:t>
            </a:r>
            <a:r>
              <a:rPr lang="en-US" sz="500" dirty="0" err="1">
                <a:effectLst/>
                <a:latin typeface="Times New Roman" panose="02020603050405020304" pitchFamily="18" charset="0"/>
                <a:ea typeface="Times New Roman" panose="02020603050405020304" pitchFamily="18" charset="0"/>
              </a:rPr>
              <a:t>Cláudio</a:t>
            </a:r>
            <a:r>
              <a:rPr lang="en-US" sz="500" dirty="0">
                <a:effectLst/>
                <a:latin typeface="Times New Roman" panose="02020603050405020304" pitchFamily="18" charset="0"/>
                <a:ea typeface="Times New Roman" panose="02020603050405020304" pitchFamily="18" charset="0"/>
              </a:rPr>
              <a:t> VC, Gonzalez I, Barbosa G, Rocha V, </a:t>
            </a:r>
            <a:r>
              <a:rPr lang="en-US" sz="500" dirty="0" err="1">
                <a:effectLst/>
                <a:latin typeface="Times New Roman" panose="02020603050405020304" pitchFamily="18" charset="0"/>
                <a:ea typeface="Times New Roman" panose="02020603050405020304" pitchFamily="18" charset="0"/>
              </a:rPr>
              <a:t>Moratelli</a:t>
            </a:r>
            <a:r>
              <a:rPr lang="en-US" sz="500" dirty="0">
                <a:effectLst/>
                <a:latin typeface="Times New Roman" panose="02020603050405020304" pitchFamily="18" charset="0"/>
                <a:ea typeface="Times New Roman" panose="02020603050405020304" pitchFamily="18" charset="0"/>
              </a:rPr>
              <a:t> R, </a:t>
            </a:r>
            <a:r>
              <a:rPr lang="en-US" sz="500" dirty="0" err="1">
                <a:effectLst/>
                <a:latin typeface="Times New Roman" panose="02020603050405020304" pitchFamily="18" charset="0"/>
                <a:ea typeface="Times New Roman" panose="02020603050405020304" pitchFamily="18" charset="0"/>
              </a:rPr>
              <a:t>Rassy</a:t>
            </a:r>
            <a:r>
              <a:rPr lang="en-US" sz="500" dirty="0">
                <a:effectLst/>
                <a:latin typeface="Times New Roman" panose="02020603050405020304" pitchFamily="18" charset="0"/>
                <a:ea typeface="Times New Roman" panose="02020603050405020304" pitchFamily="18" charset="0"/>
              </a:rPr>
              <a:t> F. Bacteria richness and antibiotic-resistance in bats from a protected area in the Atlantic Forest of Southeastern Brazil. </a:t>
            </a:r>
            <a:r>
              <a:rPr lang="es-ES" sz="500" dirty="0" err="1">
                <a:effectLst/>
                <a:latin typeface="Times New Roman" panose="02020603050405020304" pitchFamily="18" charset="0"/>
                <a:ea typeface="Times New Roman" panose="02020603050405020304" pitchFamily="18" charset="0"/>
              </a:rPr>
              <a:t>Cloeckaert</a:t>
            </a:r>
            <a:r>
              <a:rPr lang="es-ES" sz="500" dirty="0">
                <a:effectLst/>
                <a:latin typeface="Times New Roman" panose="02020603050405020304" pitchFamily="18" charset="0"/>
                <a:ea typeface="Times New Roman" panose="02020603050405020304" pitchFamily="18" charset="0"/>
              </a:rPr>
              <a:t> A, editor. </a:t>
            </a:r>
            <a:r>
              <a:rPr lang="es-ES" sz="500" dirty="0" err="1">
                <a:effectLst/>
                <a:latin typeface="Times New Roman" panose="02020603050405020304" pitchFamily="18" charset="0"/>
                <a:ea typeface="Times New Roman" panose="02020603050405020304" pitchFamily="18" charset="0"/>
              </a:rPr>
              <a:t>PLoS</a:t>
            </a:r>
            <a:r>
              <a:rPr lang="es-ES" sz="500" dirty="0">
                <a:effectLst/>
                <a:latin typeface="Times New Roman" panose="02020603050405020304" pitchFamily="18" charset="0"/>
                <a:ea typeface="Times New Roman" panose="02020603050405020304" pitchFamily="18" charset="0"/>
              </a:rPr>
              <a:t> ONE. 2018 </a:t>
            </a:r>
            <a:r>
              <a:rPr lang="es-ES" sz="500" dirty="0" err="1">
                <a:effectLst/>
                <a:latin typeface="Times New Roman" panose="02020603050405020304" pitchFamily="18" charset="0"/>
                <a:ea typeface="Times New Roman" panose="02020603050405020304" pitchFamily="18" charset="0"/>
              </a:rPr>
              <a:t>Sep</a:t>
            </a:r>
            <a:r>
              <a:rPr lang="es-ES" sz="500" dirty="0">
                <a:effectLst/>
                <a:latin typeface="Times New Roman" panose="02020603050405020304" pitchFamily="18" charset="0"/>
                <a:ea typeface="Times New Roman" panose="02020603050405020304" pitchFamily="18" charset="0"/>
              </a:rPr>
              <a:t> 14;13(9):e0203411.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s-ES" sz="500" dirty="0">
                <a:effectLst/>
                <a:latin typeface="Times New Roman" panose="02020603050405020304" pitchFamily="18" charset="0"/>
                <a:ea typeface="Times New Roman" panose="02020603050405020304" pitchFamily="18" charset="0"/>
              </a:rPr>
              <a:t>20.	Suárez-Pérez A, Corbera JA, González-Martín M, Tejedor-Junco MT. </a:t>
            </a:r>
            <a:r>
              <a:rPr lang="en-US" sz="500" dirty="0">
                <a:effectLst/>
                <a:latin typeface="Times New Roman" panose="02020603050405020304" pitchFamily="18" charset="0"/>
                <a:ea typeface="Times New Roman" panose="02020603050405020304" pitchFamily="18" charset="0"/>
              </a:rPr>
              <a:t>Multidrug-Resistant Phenotypes of Escherichia coli Isolates in Wild Canarian Egyptian Vultures (Neophron </a:t>
            </a:r>
            <a:r>
              <a:rPr lang="en-US" sz="500" dirty="0" err="1">
                <a:effectLst/>
                <a:latin typeface="Times New Roman" panose="02020603050405020304" pitchFamily="18" charset="0"/>
                <a:ea typeface="Times New Roman" panose="02020603050405020304" pitchFamily="18" charset="0"/>
              </a:rPr>
              <a:t>percnopterus</a:t>
            </a:r>
            <a:r>
              <a:rPr lang="en-US" sz="500" dirty="0">
                <a:effectLst/>
                <a:latin typeface="Times New Roman" panose="02020603050405020304" pitchFamily="18" charset="0"/>
                <a:ea typeface="Times New Roman" panose="02020603050405020304" pitchFamily="18" charset="0"/>
              </a:rPr>
              <a:t> </a:t>
            </a:r>
            <a:r>
              <a:rPr lang="en-US" sz="500" dirty="0" err="1">
                <a:effectLst/>
                <a:latin typeface="Times New Roman" panose="02020603050405020304" pitchFamily="18" charset="0"/>
                <a:ea typeface="Times New Roman" panose="02020603050405020304" pitchFamily="18" charset="0"/>
              </a:rPr>
              <a:t>majorensis</a:t>
            </a:r>
            <a:r>
              <a:rPr lang="en-US" sz="500" dirty="0">
                <a:effectLst/>
                <a:latin typeface="Times New Roman" panose="02020603050405020304" pitchFamily="18" charset="0"/>
                <a:ea typeface="Times New Roman" panose="02020603050405020304" pitchFamily="18" charset="0"/>
              </a:rPr>
              <a:t>). Animals. 2021 Jun;11(6):1692.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21.	Ramey AM, Ahlstrom CA. Antibiotic resistant bacteria in wildlife: perspectives on trends, acquisition and dissemination, data gaps, and future directions. Journal of Wildlife Diseases. 2019 Sep 30;56(1):1–15.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22.	Ruiz-Suárez N, Boada LD, </a:t>
            </a:r>
            <a:r>
              <a:rPr lang="en-US" sz="500" dirty="0" err="1">
                <a:effectLst/>
                <a:latin typeface="Times New Roman" panose="02020603050405020304" pitchFamily="18" charset="0"/>
                <a:ea typeface="Times New Roman" panose="02020603050405020304" pitchFamily="18" charset="0"/>
              </a:rPr>
              <a:t>Henríquez</a:t>
            </a:r>
            <a:r>
              <a:rPr lang="en-US" sz="500" dirty="0">
                <a:effectLst/>
                <a:latin typeface="Times New Roman" panose="02020603050405020304" pitchFamily="18" charset="0"/>
                <a:ea typeface="Times New Roman" panose="02020603050405020304" pitchFamily="18" charset="0"/>
              </a:rPr>
              <a:t>-Hernández LA, González-Moreo F, Suárez-Pérez A, Camacho M, et al. Continued implication of the banned pesticides carbofuran and aldicarb in the poisoning of domestic and wild animals of the Canary Islands (Spain). Science of The Total Environment. 2015 Feb;505:1093–9.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23.	</a:t>
            </a:r>
            <a:r>
              <a:rPr lang="en-US" sz="500" dirty="0" err="1">
                <a:effectLst/>
                <a:latin typeface="Times New Roman" panose="02020603050405020304" pitchFamily="18" charset="0"/>
                <a:ea typeface="Times New Roman" panose="02020603050405020304" pitchFamily="18" charset="0"/>
              </a:rPr>
              <a:t>Jobbins</a:t>
            </a:r>
            <a:r>
              <a:rPr lang="en-US" sz="500" dirty="0">
                <a:effectLst/>
                <a:latin typeface="Times New Roman" panose="02020603050405020304" pitchFamily="18" charset="0"/>
                <a:ea typeface="Times New Roman" panose="02020603050405020304" pitchFamily="18" charset="0"/>
              </a:rPr>
              <a:t> SE, Alexander KA. From whence they came--antibiotic-resistant </a:t>
            </a:r>
            <a:r>
              <a:rPr lang="en-US" sz="500" dirty="0" err="1">
                <a:effectLst/>
                <a:latin typeface="Times New Roman" panose="02020603050405020304" pitchFamily="18" charset="0"/>
                <a:ea typeface="Times New Roman" panose="02020603050405020304" pitchFamily="18" charset="0"/>
              </a:rPr>
              <a:t>escherichia</a:t>
            </a:r>
            <a:r>
              <a:rPr lang="en-US" sz="500" dirty="0">
                <a:effectLst/>
                <a:latin typeface="Times New Roman" panose="02020603050405020304" pitchFamily="18" charset="0"/>
                <a:ea typeface="Times New Roman" panose="02020603050405020304" pitchFamily="18" charset="0"/>
              </a:rPr>
              <a:t> coli in </a:t>
            </a:r>
            <a:r>
              <a:rPr lang="en-US" sz="500" dirty="0" err="1">
                <a:effectLst/>
                <a:latin typeface="Times New Roman" panose="02020603050405020304" pitchFamily="18" charset="0"/>
                <a:ea typeface="Times New Roman" panose="02020603050405020304" pitchFamily="18" charset="0"/>
              </a:rPr>
              <a:t>african</a:t>
            </a:r>
            <a:r>
              <a:rPr lang="en-US" sz="500" dirty="0">
                <a:effectLst/>
                <a:latin typeface="Times New Roman" panose="02020603050405020304" pitchFamily="18" charset="0"/>
                <a:ea typeface="Times New Roman" panose="02020603050405020304" pitchFamily="18" charset="0"/>
              </a:rPr>
              <a:t> wildlife. </a:t>
            </a:r>
            <a:r>
              <a:rPr lang="es-ES" sz="500" dirty="0">
                <a:effectLst/>
                <a:latin typeface="Times New Roman" panose="02020603050405020304" pitchFamily="18" charset="0"/>
                <a:ea typeface="Times New Roman" panose="02020603050405020304" pitchFamily="18" charset="0"/>
              </a:rPr>
              <a:t>J </a:t>
            </a:r>
            <a:r>
              <a:rPr lang="es-ES" sz="500" dirty="0" err="1">
                <a:effectLst/>
                <a:latin typeface="Times New Roman" panose="02020603050405020304" pitchFamily="18" charset="0"/>
                <a:ea typeface="Times New Roman" panose="02020603050405020304" pitchFamily="18" charset="0"/>
              </a:rPr>
              <a:t>Wildl</a:t>
            </a:r>
            <a:r>
              <a:rPr lang="es-ES" sz="500" dirty="0">
                <a:effectLst/>
                <a:latin typeface="Times New Roman" panose="02020603050405020304" pitchFamily="18" charset="0"/>
                <a:ea typeface="Times New Roman" panose="02020603050405020304" pitchFamily="18" charset="0"/>
              </a:rPr>
              <a:t> </a:t>
            </a:r>
            <a:r>
              <a:rPr lang="es-ES" sz="500" dirty="0" err="1">
                <a:effectLst/>
                <a:latin typeface="Times New Roman" panose="02020603050405020304" pitchFamily="18" charset="0"/>
                <a:ea typeface="Times New Roman" panose="02020603050405020304" pitchFamily="18" charset="0"/>
              </a:rPr>
              <a:t>Dis</a:t>
            </a:r>
            <a:r>
              <a:rPr lang="es-ES" sz="500" dirty="0">
                <a:effectLst/>
                <a:latin typeface="Times New Roman" panose="02020603050405020304" pitchFamily="18" charset="0"/>
                <a:ea typeface="Times New Roman" panose="02020603050405020304" pitchFamily="18" charset="0"/>
              </a:rPr>
              <a:t>. 2015 Oct;51(4):811–20.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s-ES" sz="500" dirty="0">
                <a:effectLst/>
                <a:latin typeface="Times New Roman" panose="02020603050405020304" pitchFamily="18" charset="0"/>
                <a:ea typeface="Times New Roman" panose="02020603050405020304" pitchFamily="18" charset="0"/>
              </a:rPr>
              <a:t>24.	Suárez-Pérez A, Corbera JA, González-Martín M, </a:t>
            </a:r>
            <a:r>
              <a:rPr lang="es-ES" sz="500" dirty="0" err="1">
                <a:effectLst/>
                <a:latin typeface="Times New Roman" panose="02020603050405020304" pitchFamily="18" charset="0"/>
                <a:ea typeface="Times New Roman" panose="02020603050405020304" pitchFamily="18" charset="0"/>
              </a:rPr>
              <a:t>Donázar</a:t>
            </a:r>
            <a:r>
              <a:rPr lang="es-ES" sz="500" dirty="0">
                <a:effectLst/>
                <a:latin typeface="Times New Roman" panose="02020603050405020304" pitchFamily="18" charset="0"/>
                <a:ea typeface="Times New Roman" panose="02020603050405020304" pitchFamily="18" charset="0"/>
              </a:rPr>
              <a:t> JA, Rosales RS, Morales M, et al. </a:t>
            </a:r>
            <a:r>
              <a:rPr lang="en-US" sz="500" dirty="0">
                <a:effectLst/>
                <a:latin typeface="Times New Roman" panose="02020603050405020304" pitchFamily="18" charset="0"/>
                <a:ea typeface="Times New Roman" panose="02020603050405020304" pitchFamily="18" charset="0"/>
              </a:rPr>
              <a:t>Microorganisms Resistant to Antimicrobials in Wild Canarian Egyptian Vultures (Neophron </a:t>
            </a:r>
            <a:r>
              <a:rPr lang="en-US" sz="500" dirty="0" err="1">
                <a:effectLst/>
                <a:latin typeface="Times New Roman" panose="02020603050405020304" pitchFamily="18" charset="0"/>
                <a:ea typeface="Times New Roman" panose="02020603050405020304" pitchFamily="18" charset="0"/>
              </a:rPr>
              <a:t>percnopterus</a:t>
            </a:r>
            <a:r>
              <a:rPr lang="en-US" sz="500" dirty="0">
                <a:effectLst/>
                <a:latin typeface="Times New Roman" panose="02020603050405020304" pitchFamily="18" charset="0"/>
                <a:ea typeface="Times New Roman" panose="02020603050405020304" pitchFamily="18" charset="0"/>
              </a:rPr>
              <a:t> </a:t>
            </a:r>
            <a:r>
              <a:rPr lang="en-US" sz="500" dirty="0" err="1">
                <a:effectLst/>
                <a:latin typeface="Times New Roman" panose="02020603050405020304" pitchFamily="18" charset="0"/>
                <a:ea typeface="Times New Roman" panose="02020603050405020304" pitchFamily="18" charset="0"/>
              </a:rPr>
              <a:t>majorensis</a:t>
            </a:r>
            <a:r>
              <a:rPr lang="en-US" sz="500" dirty="0">
                <a:effectLst/>
                <a:latin typeface="Times New Roman" panose="02020603050405020304" pitchFamily="18" charset="0"/>
                <a:ea typeface="Times New Roman" panose="02020603050405020304" pitchFamily="18" charset="0"/>
              </a:rPr>
              <a:t>). Animals. 2020 Jun;10(6):970.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25.	Sharma SK, Sharma P, </a:t>
            </a:r>
            <a:r>
              <a:rPr lang="en-US" sz="500" dirty="0" err="1">
                <a:effectLst/>
                <a:latin typeface="Times New Roman" panose="02020603050405020304" pitchFamily="18" charset="0"/>
                <a:ea typeface="Times New Roman" panose="02020603050405020304" pitchFamily="18" charset="0"/>
              </a:rPr>
              <a:t>Shringi</a:t>
            </a:r>
            <a:r>
              <a:rPr lang="en-US" sz="500" dirty="0">
                <a:effectLst/>
                <a:latin typeface="Times New Roman" panose="02020603050405020304" pitchFamily="18" charset="0"/>
                <a:ea typeface="Times New Roman" panose="02020603050405020304" pitchFamily="18" charset="0"/>
              </a:rPr>
              <a:t> BN. Phenotypic and genotypic characterization of Klebsiella pneumoniae obtained from Egyptian vultures and steppes eagles from India. Israel Journal of Veterinary Medicine. 2014;69(3):123–9. </a:t>
            </a:r>
            <a:endParaRPr lang="pt-PT" sz="500" dirty="0">
              <a:effectLst/>
              <a:latin typeface="Times New Roman" panose="02020603050405020304" pitchFamily="18" charset="0"/>
              <a:ea typeface="Times New Roman" panose="02020603050405020304" pitchFamily="18" charset="0"/>
            </a:endParaRPr>
          </a:p>
          <a:p>
            <a:pPr marL="228600" indent="-228600" algn="just">
              <a:lnSpc>
                <a:spcPct val="110000"/>
              </a:lnSpc>
            </a:pPr>
            <a:r>
              <a:rPr lang="en-US" sz="500" dirty="0">
                <a:effectLst/>
                <a:latin typeface="Times New Roman" panose="02020603050405020304" pitchFamily="18" charset="0"/>
                <a:ea typeface="Times New Roman" panose="02020603050405020304" pitchFamily="18" charset="0"/>
              </a:rPr>
              <a:t>26.	Sharma P, Tripathi S, Patel SK, </a:t>
            </a:r>
            <a:r>
              <a:rPr lang="en-US" sz="500" dirty="0" err="1">
                <a:effectLst/>
                <a:latin typeface="Times New Roman" panose="02020603050405020304" pitchFamily="18" charset="0"/>
                <a:ea typeface="Times New Roman" panose="02020603050405020304" pitchFamily="18" charset="0"/>
              </a:rPr>
              <a:t>Dhama</a:t>
            </a:r>
            <a:r>
              <a:rPr lang="en-US" sz="500" dirty="0">
                <a:effectLst/>
                <a:latin typeface="Times New Roman" panose="02020603050405020304" pitchFamily="18" charset="0"/>
                <a:ea typeface="Times New Roman" panose="02020603050405020304" pitchFamily="18" charset="0"/>
              </a:rPr>
              <a:t> K, Chandra R. SARS-CoV-2 / COVID-19 and its Transmission, Prevention, Treatment and Control - An Update. J Pure Appl </a:t>
            </a:r>
            <a:r>
              <a:rPr lang="en-US" sz="500" dirty="0" err="1">
                <a:effectLst/>
                <a:latin typeface="Times New Roman" panose="02020603050405020304" pitchFamily="18" charset="0"/>
                <a:ea typeface="Times New Roman" panose="02020603050405020304" pitchFamily="18" charset="0"/>
              </a:rPr>
              <a:t>Microbiol</a:t>
            </a:r>
            <a:r>
              <a:rPr lang="en-US" sz="500" dirty="0">
                <a:effectLst/>
                <a:latin typeface="Times New Roman" panose="02020603050405020304" pitchFamily="18" charset="0"/>
                <a:ea typeface="Times New Roman" panose="02020603050405020304" pitchFamily="18" charset="0"/>
              </a:rPr>
              <a:t>. 2020 May 30;14(suppl 1):945–56. </a:t>
            </a:r>
            <a:endParaRPr lang="pt-PT" sz="500" dirty="0">
              <a:effectLst/>
              <a:latin typeface="Times New Roman" panose="02020603050405020304" pitchFamily="18" charset="0"/>
              <a:ea typeface="Times New Roman" panose="02020603050405020304" pitchFamily="18" charset="0"/>
            </a:endParaRPr>
          </a:p>
        </p:txBody>
      </p:sp>
      <p:sp>
        <p:nvSpPr>
          <p:cNvPr id="49" name="CaixaDeTexto 48">
            <a:extLst>
              <a:ext uri="{FF2B5EF4-FFF2-40B4-BE49-F238E27FC236}">
                <a16:creationId xmlns:a16="http://schemas.microsoft.com/office/drawing/2014/main" id="{D91EBC8F-5EBE-CB17-0F45-F09EAEA8CC8F}"/>
              </a:ext>
            </a:extLst>
          </p:cNvPr>
          <p:cNvSpPr txBox="1"/>
          <p:nvPr/>
        </p:nvSpPr>
        <p:spPr>
          <a:xfrm>
            <a:off x="17172230" y="19635192"/>
            <a:ext cx="184906" cy="246221"/>
          </a:xfrm>
          <a:prstGeom prst="rect">
            <a:avLst/>
          </a:prstGeom>
          <a:solidFill>
            <a:schemeClr val="bg1"/>
          </a:solidFill>
          <a:ln>
            <a:solidFill>
              <a:schemeClr val="bg1"/>
            </a:solidFill>
          </a:ln>
        </p:spPr>
        <p:txBody>
          <a:bodyPr wrap="square" rtlCol="0">
            <a:spAutoFit/>
          </a:bodyPr>
          <a:lstStyle/>
          <a:p>
            <a:r>
              <a:rPr lang="pt-PT" sz="1000" i="1" dirty="0">
                <a:solidFill>
                  <a:schemeClr val="tx1">
                    <a:lumMod val="75000"/>
                    <a:lumOff val="25000"/>
                  </a:schemeClr>
                </a:solidFill>
                <a:latin typeface="Times New Roman" panose="02020603050405020304" pitchFamily="18" charset="0"/>
                <a:cs typeface="Times New Roman" panose="02020603050405020304" pitchFamily="18" charset="0"/>
              </a:rPr>
              <a:t>c</a:t>
            </a:r>
          </a:p>
        </p:txBody>
      </p:sp>
      <p:pic>
        <p:nvPicPr>
          <p:cNvPr id="57" name="Imagem 56">
            <a:extLst>
              <a:ext uri="{FF2B5EF4-FFF2-40B4-BE49-F238E27FC236}">
                <a16:creationId xmlns:a16="http://schemas.microsoft.com/office/drawing/2014/main" id="{442C497C-1853-4844-1C90-AD870FB466E6}"/>
              </a:ext>
            </a:extLst>
          </p:cNvPr>
          <p:cNvPicPr>
            <a:picLocks noChangeAspect="1"/>
          </p:cNvPicPr>
          <p:nvPr/>
        </p:nvPicPr>
        <p:blipFill>
          <a:blip r:embed="rId8"/>
          <a:stretch>
            <a:fillRect/>
          </a:stretch>
        </p:blipFill>
        <p:spPr>
          <a:xfrm>
            <a:off x="10058877" y="8476452"/>
            <a:ext cx="11422477" cy="6614774"/>
          </a:xfrm>
          <a:prstGeom prst="rect">
            <a:avLst/>
          </a:prstGeom>
        </p:spPr>
      </p:pic>
      <p:pic>
        <p:nvPicPr>
          <p:cNvPr id="59" name="Imagem 58">
            <a:extLst>
              <a:ext uri="{FF2B5EF4-FFF2-40B4-BE49-F238E27FC236}">
                <a16:creationId xmlns:a16="http://schemas.microsoft.com/office/drawing/2014/main" id="{F58E57F3-6E85-81E9-02A2-86C99AF56739}"/>
              </a:ext>
            </a:extLst>
          </p:cNvPr>
          <p:cNvPicPr>
            <a:picLocks noChangeAspect="1"/>
          </p:cNvPicPr>
          <p:nvPr/>
        </p:nvPicPr>
        <p:blipFill rotWithShape="1">
          <a:blip r:embed="rId9"/>
          <a:srcRect l="521"/>
          <a:stretch/>
        </p:blipFill>
        <p:spPr>
          <a:xfrm>
            <a:off x="10153748" y="15102565"/>
            <a:ext cx="11327606" cy="3445920"/>
          </a:xfrm>
          <a:prstGeom prst="rect">
            <a:avLst/>
          </a:prstGeom>
        </p:spPr>
      </p:pic>
    </p:spTree>
    <p:extLst>
      <p:ext uri="{BB962C8B-B14F-4D97-AF65-F5344CB8AC3E}">
        <p14:creationId xmlns:p14="http://schemas.microsoft.com/office/powerpoint/2010/main" val="267849680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77</TotalTime>
  <Words>2022</Words>
  <Application>Microsoft Office PowerPoint</Application>
  <PresentationFormat>Personalizados</PresentationFormat>
  <Paragraphs>63</Paragraphs>
  <Slides>1</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vt:i4>
      </vt:variant>
    </vt:vector>
  </HeadingPairs>
  <TitlesOfParts>
    <vt:vector size="7" baseType="lpstr">
      <vt:lpstr>Arial</vt:lpstr>
      <vt:lpstr>Calibri</vt:lpstr>
      <vt:lpstr>Calibri Light</vt:lpstr>
      <vt:lpstr>Times New Roman</vt:lpstr>
      <vt:lpstr>Times New Roman Bold</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Andreia Garcês</dc:creator>
  <cp:lastModifiedBy>Andreia Garcês</cp:lastModifiedBy>
  <cp:revision>2</cp:revision>
  <dcterms:created xsi:type="dcterms:W3CDTF">2023-08-09T10:57:58Z</dcterms:created>
  <dcterms:modified xsi:type="dcterms:W3CDTF">2023-11-07T23:00:38Z</dcterms:modified>
</cp:coreProperties>
</file>