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2" r:id="rId4"/>
    <p:sldId id="270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860" autoAdjust="0"/>
  </p:normalViewPr>
  <p:slideViewPr>
    <p:cSldViewPr snapToGrid="0" showGuides="1">
      <p:cViewPr varScale="1">
        <p:scale>
          <a:sx n="68" d="100"/>
          <a:sy n="68" d="100"/>
        </p:scale>
        <p:origin x="6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ADA22-595D-4906-A2E1-A44C2FC296A3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C55D-A4CF-4341-A8E1-C610756FF01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85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95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54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711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554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61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5C55D-A4CF-4341-A8E1-C610756FF01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78F1F-2557-4CFC-9B05-10AC7EF96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884ED-9452-480E-B28D-4F6C86C70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332BFE1-A624-4EB0-A689-E9F249B1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AA521B-E1C5-4D63-963E-01A09348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CBBE17-F509-48DF-8D25-0A54351C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776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57EB0-E847-4091-8ECA-2124727D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DDD446D-6520-45C7-8E44-0252E0806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9FBF116-5626-46E4-980B-3BED2B92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DB999E7-3397-4F3C-AFE1-95433F4C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4E0B20-DF92-4DA3-97B0-F744AD59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21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6D2A76-F934-48DE-AE6E-41FF64891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EEFF440-5F78-4BFE-B99F-DEDE38FB9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1D0271-DBE8-494A-BE61-EBC03AA0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7EED19D-0DFA-4FD7-B5DE-7ECD37EE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BD8D45-EF8F-4F45-A02B-641B2FEC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946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6CD96-EAAA-4258-9B84-11326BAC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1F380D-1149-40BC-8AC9-1A13DFC1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FA576FF-A356-41A6-8638-AA1C4F74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2F17C53-8D04-48A6-8F80-D68C4133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8D9C18-BBDC-4959-A0E5-E1776290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336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08373-4189-4FAE-A69B-0AB9A579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621C5-B5B0-49B7-AA83-116F9D2A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B23EFA-3F4B-4B70-97AC-0953E103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0896BD-0AE2-4CBB-872A-2D89F812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EA0AA3E-E345-4F7A-ABBB-96D56251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07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F12D2-0254-4EB2-86FF-AA8D938A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60ABCDD-BCC8-4941-B517-22C4F5D3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05211B0-17FB-445E-8B47-19E7EBB3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BF21755-B7FC-420C-BC5C-A5B97DD2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5C750BB-B17A-4390-A67A-A4682A0B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A0BBF0D-3895-47D7-B8D4-4B374DE9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835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DF5A2-F5B8-4713-BD95-BDEC33C0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09B0B1-B8B0-4632-A0BD-666DCEDC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9FF6EC-3963-4FFF-943E-1B4DA5EB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252FFEE-D324-4D12-A992-4CA4AD047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C61488-D393-4234-AACC-B4E667CCF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8DB65F-7179-4755-9A8B-0B3EEC87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A10100E-9884-4870-A202-E8B5C990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9EBE623-EAA0-4510-B903-030B1841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79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01A97-AB7A-40BD-A535-BADC6ECB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314C98B-AE35-4B2E-9DA6-981D5F28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514938F-7A5E-461F-9C40-AF48F27F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0559197-A852-48C6-AAF0-C5232F56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39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9F38B35-4964-466C-A3E1-0221E9E6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68C7D45-DEE2-4413-8D89-31627833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C2E3B6-6DBA-4660-956A-DB3025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92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CA04-AB91-4955-ADD1-CEF4FEC6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71B347-A65D-4D79-8E96-C7980535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1AAD70-10B3-4FE6-8271-EE2B75F56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337529E-2C7D-4C5D-8534-D0195BE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9E9B1B-8DC7-4CFD-BA2B-FF9203DE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3A2989F-D994-4D4F-9C5A-441B85E9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29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FD316-59DE-4C0C-869C-A2C3509D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9714218-9F10-460D-80E4-18D163734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EF4E2FF-6B58-4285-8D02-48AB7CBE7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8121D99-945C-46D3-B1F6-B6E2304C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EE993D6-86E9-4B24-A8CF-99A4277F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2AAFECB-F952-46C4-A32A-862829A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5A06582-8B46-4294-8E87-9F864329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DA8715F-6AEC-444D-B1EA-9F8DE229D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CF64756-758E-4BDB-80F5-26EDB8796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1589-7863-4666-A951-11F281564797}" type="datetimeFigureOut">
              <a:rPr lang="pt-PT" smtClean="0"/>
              <a:t>04/10/2023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DB771D-5D76-48D7-A544-FCAE14317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A1514-9357-4BDD-8E8A-F068B202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DA64-403C-4530-A7A4-1067B30A7CA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01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336D-4F67-4CD5-9E96-95CC8DCD01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r="11240" b="76621"/>
          <a:stretch/>
        </p:blipFill>
        <p:spPr>
          <a:xfrm>
            <a:off x="0" y="3876499"/>
            <a:ext cx="12192000" cy="29815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1DB541-B45D-4516-8921-401996554DFD}"/>
              </a:ext>
            </a:extLst>
          </p:cNvPr>
          <p:cNvSpPr txBox="1"/>
          <p:nvPr/>
        </p:nvSpPr>
        <p:spPr>
          <a:xfrm>
            <a:off x="1834382" y="1637369"/>
            <a:ext cx="82662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4000" dirty="0">
              <a:solidFill>
                <a:srgbClr val="07478C"/>
              </a:solidFill>
              <a:latin typeface="+mj-lt"/>
            </a:endParaRPr>
          </a:p>
          <a:p>
            <a:endParaRPr lang="pt-PT"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58877732-28A4-4DAC-9968-716410E556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1F2253-7C8E-4D9B-8886-DDD264289AC0}"/>
              </a:ext>
            </a:extLst>
          </p:cNvPr>
          <p:cNvSpPr txBox="1"/>
          <p:nvPr/>
        </p:nvSpPr>
        <p:spPr>
          <a:xfrm>
            <a:off x="-1086405" y="2836351"/>
            <a:ext cx="11378316" cy="393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Catarina S. Miranda</a:t>
            </a:r>
            <a:r>
              <a:rPr lang="pt-PT" sz="1600" b="1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Elina Marinho</a:t>
            </a:r>
            <a:r>
              <a:rPr lang="pt-PT" sz="1600" b="1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Susana P. G. Costa</a:t>
            </a:r>
            <a:r>
              <a:rPr lang="pt-PT" sz="1600" b="1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Natália C. Homem</a:t>
            </a:r>
            <a:r>
              <a:rPr lang="pt-PT" sz="1600" b="1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Helena P. Felgueiras</a:t>
            </a:r>
            <a:r>
              <a:rPr lang="pt-PT" sz="1600" b="1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pt-PT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 </a:t>
            </a:r>
            <a:endParaRPr lang="pt-PT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Centre for Textile Science and Technology (2C2T), University of Minho, </a:t>
            </a:r>
            <a:r>
              <a:rPr lang="en-US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Guimarães</a:t>
            </a: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Portugal;</a:t>
            </a:r>
            <a:endParaRPr lang="pt-P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2</a:t>
            </a: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Centre of Chemistry (CQ), University of Minho, Braga, Portugal;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pt-PT" sz="1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3 </a:t>
            </a:r>
            <a:r>
              <a:rPr lang="pt-PT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Simoldes Plastics S.A., Oliveira de Azeméis, Portugal.</a:t>
            </a:r>
            <a:endParaRPr lang="it-IT" sz="1100" b="1" baseline="30000" dirty="0">
              <a:latin typeface="+mj-lt"/>
            </a:endParaRPr>
          </a:p>
          <a:p>
            <a:endParaRPr lang="it-IT" b="1" baseline="30000" dirty="0">
              <a:latin typeface="+mj-lt"/>
            </a:endParaRPr>
          </a:p>
          <a:p>
            <a:endParaRPr lang="fr-FR" sz="2800" dirty="0">
              <a:latin typeface="+mj-lt"/>
            </a:endParaRPr>
          </a:p>
          <a:p>
            <a:r>
              <a:rPr lang="en-US" sz="2000" b="1" dirty="0"/>
              <a:t>		</a:t>
            </a:r>
          </a:p>
          <a:p>
            <a:endParaRPr lang="en-US" sz="2000" b="1" dirty="0"/>
          </a:p>
          <a:p>
            <a:endParaRPr lang="en-US" sz="1600" b="1" dirty="0"/>
          </a:p>
          <a:p>
            <a:r>
              <a:rPr lang="en-US" sz="1600" b="1" dirty="0"/>
              <a:t>		</a:t>
            </a:r>
          </a:p>
          <a:p>
            <a:endParaRPr lang="en-US" sz="1200" b="1" dirty="0"/>
          </a:p>
          <a:p>
            <a:r>
              <a:rPr lang="en-US" sz="1200" b="1" dirty="0"/>
              <a:t>		         </a:t>
            </a:r>
          </a:p>
          <a:p>
            <a:r>
              <a:rPr lang="en-US" sz="1200" b="1" dirty="0"/>
              <a:t>			*</a:t>
            </a:r>
            <a:r>
              <a:rPr lang="en-US" sz="1200" dirty="0"/>
              <a:t> Corresponding author: helena.felgueiras@2c2t.uminho.pt</a:t>
            </a:r>
            <a:endParaRPr lang="fr-FR" sz="12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F1F610-E701-49C5-822A-A858E7B9C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4"/>
    </mc:Choice>
    <mc:Fallback>
      <p:transition spd="slow" advTm="14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CF029E-E19D-4E52-9CDD-7131D512DEA3}"/>
              </a:ext>
            </a:extLst>
          </p:cNvPr>
          <p:cNvSpPr txBox="1"/>
          <p:nvPr/>
        </p:nvSpPr>
        <p:spPr>
          <a:xfrm>
            <a:off x="6286500" y="2496135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Inserir Imagem</a:t>
            </a:r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15924E-C9C2-4FA0-AC88-C386AE4F4921}"/>
              </a:ext>
            </a:extLst>
          </p:cNvPr>
          <p:cNvSpPr/>
          <p:nvPr/>
        </p:nvSpPr>
        <p:spPr>
          <a:xfrm>
            <a:off x="2450317" y="1339289"/>
            <a:ext cx="1605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Motivation</a:t>
            </a:r>
            <a:endParaRPr lang="pt-PT" sz="2400" dirty="0">
              <a:solidFill>
                <a:srgbClr val="0070C0"/>
              </a:solidFill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28B9D55-1636-49C3-8CA5-E53A6701574A}"/>
              </a:ext>
            </a:extLst>
          </p:cNvPr>
          <p:cNvSpPr txBox="1"/>
          <p:nvPr/>
        </p:nvSpPr>
        <p:spPr>
          <a:xfrm>
            <a:off x="1603292" y="5597655"/>
            <a:ext cx="853098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+mj-lt"/>
                <a:cs typeface="Arial" panose="020B0604020202020204" pitchFamily="34" charset="0"/>
              </a:rPr>
              <a:t>It is estimated that 1% of the developed countries population will experience a CW during their lifetime, related with bacterial infections.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3458761-4589-438A-B7D5-9293E625AFCF}"/>
              </a:ext>
            </a:extLst>
          </p:cNvPr>
          <p:cNvSpPr txBox="1"/>
          <p:nvPr/>
        </p:nvSpPr>
        <p:spPr>
          <a:xfrm>
            <a:off x="2099743" y="4605462"/>
            <a:ext cx="2088232" cy="584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latin typeface="+mj-lt"/>
                <a:cs typeface="Arial" panose="020B0604020202020204" pitchFamily="34" charset="0"/>
              </a:rPr>
              <a:t>Increased resistance </a:t>
            </a:r>
          </a:p>
          <a:p>
            <a:pPr algn="ctr"/>
            <a:r>
              <a:rPr lang="pt-PT" sz="1600" b="1" dirty="0">
                <a:latin typeface="+mj-lt"/>
                <a:cs typeface="Arial" panose="020B0604020202020204" pitchFamily="34" charset="0"/>
              </a:rPr>
              <a:t>to antibiotics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BFDEB21-D0AC-4DF3-912C-8C8CAEEC3337}"/>
              </a:ext>
            </a:extLst>
          </p:cNvPr>
          <p:cNvSpPr txBox="1"/>
          <p:nvPr/>
        </p:nvSpPr>
        <p:spPr>
          <a:xfrm>
            <a:off x="4852357" y="4605462"/>
            <a:ext cx="1736148" cy="584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latin typeface="+mj-lt"/>
                <a:cs typeface="Arial" panose="020B0604020202020204" pitchFamily="34" charset="0"/>
              </a:rPr>
              <a:t>High </a:t>
            </a:r>
          </a:p>
          <a:p>
            <a:pPr algn="ctr"/>
            <a:r>
              <a:rPr lang="pt-PT" sz="1600" b="1" dirty="0">
                <a:latin typeface="+mj-lt"/>
                <a:cs typeface="Arial" panose="020B0604020202020204" pitchFamily="34" charset="0"/>
              </a:rPr>
              <a:t>prevalence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12E7FB3-8DE9-4F2F-8EAA-3BB2CB1098C9}"/>
              </a:ext>
            </a:extLst>
          </p:cNvPr>
          <p:cNvSpPr txBox="1"/>
          <p:nvPr/>
        </p:nvSpPr>
        <p:spPr>
          <a:xfrm>
            <a:off x="7252888" y="4605462"/>
            <a:ext cx="2504964" cy="584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latin typeface="+mj-lt"/>
                <a:cs typeface="Arial" panose="020B0604020202020204" pitchFamily="34" charset="0"/>
              </a:rPr>
              <a:t>Great impact </a:t>
            </a:r>
            <a:r>
              <a:rPr lang="pt-PT" sz="1600" b="1" dirty="0" err="1">
                <a:latin typeface="+mj-lt"/>
                <a:cs typeface="Arial" panose="020B0604020202020204" pitchFamily="34" charset="0"/>
              </a:rPr>
              <a:t>on</a:t>
            </a:r>
            <a:r>
              <a:rPr lang="pt-PT" sz="1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1600" b="1" dirty="0" err="1">
                <a:latin typeface="+mj-lt"/>
                <a:cs typeface="Arial" panose="020B0604020202020204" pitchFamily="34" charset="0"/>
              </a:rPr>
              <a:t>patients</a:t>
            </a:r>
            <a:r>
              <a:rPr lang="pt-PT" sz="1600" b="1" dirty="0">
                <a:latin typeface="+mj-lt"/>
                <a:cs typeface="Arial" panose="020B0604020202020204" pitchFamily="34" charset="0"/>
              </a:rPr>
              <a:t>’ health and quality </a:t>
            </a:r>
            <a:r>
              <a:rPr lang="pt-PT" sz="1600" b="1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pt-PT" sz="1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1600" b="1" dirty="0" err="1">
                <a:latin typeface="+mj-lt"/>
                <a:cs typeface="Arial" panose="020B0604020202020204" pitchFamily="34" charset="0"/>
              </a:rPr>
              <a:t>life</a:t>
            </a:r>
            <a:endParaRPr lang="pt-PT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AAD06-687C-44B8-BE79-FF559DE3663C}"/>
              </a:ext>
            </a:extLst>
          </p:cNvPr>
          <p:cNvSpPr/>
          <p:nvPr/>
        </p:nvSpPr>
        <p:spPr>
          <a:xfrm>
            <a:off x="1603292" y="6609144"/>
            <a:ext cx="65344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Järbrink, K. et al. (2016</a:t>
            </a:r>
            <a:r>
              <a:rPr lang="pt-PT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Car Syst. Rev</a:t>
            </a:r>
            <a:r>
              <a:rPr 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5, 1–6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01FD40-ED76-4715-B115-5C823C655270}"/>
              </a:ext>
            </a:extLst>
          </p:cNvPr>
          <p:cNvSpPr/>
          <p:nvPr/>
        </p:nvSpPr>
        <p:spPr>
          <a:xfrm>
            <a:off x="2500849" y="1903422"/>
            <a:ext cx="1373237" cy="1239685"/>
          </a:xfrm>
          <a:prstGeom prst="ellipse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Chronic wounds (CWs)</a:t>
            </a:r>
            <a:endParaRPr lang="en-US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F54D5D4-7898-4305-BEA5-01D7EC721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90" y="1667264"/>
            <a:ext cx="4335463" cy="2485665"/>
          </a:xfrm>
          <a:prstGeom prst="rect">
            <a:avLst/>
          </a:prstGeom>
        </p:spPr>
      </p:pic>
      <p:sp>
        <p:nvSpPr>
          <p:cNvPr id="18" name="Retângulo Arredondado 6">
            <a:extLst>
              <a:ext uri="{FF2B5EF4-FFF2-40B4-BE49-F238E27FC236}">
                <a16:creationId xmlns:a16="http://schemas.microsoft.com/office/drawing/2014/main" id="{3142A831-DD84-42A5-8DBD-AB4DC3FE6B7D}"/>
              </a:ext>
            </a:extLst>
          </p:cNvPr>
          <p:cNvSpPr/>
          <p:nvPr/>
        </p:nvSpPr>
        <p:spPr>
          <a:xfrm>
            <a:off x="1603292" y="3325686"/>
            <a:ext cx="3168352" cy="9172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Wounds that have failed to progress by an appropriate period of time of repair.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54D277-9E27-4958-B604-DE91630D7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5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32"/>
    </mc:Choice>
    <mc:Fallback>
      <p:transition spd="slow" advTm="22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9FFBB6-85D7-4386-A4FD-B949CC51F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38" y="1676257"/>
            <a:ext cx="8746924" cy="47642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5E9671-A5DA-4D7C-927A-BAB851DE5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19"/>
    </mc:Choice>
    <mc:Fallback>
      <p:transition spd="slow" advTm="18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CF1898-117D-470F-8DA1-690A6BDFE8D8}"/>
              </a:ext>
            </a:extLst>
          </p:cNvPr>
          <p:cNvSpPr/>
          <p:nvPr/>
        </p:nvSpPr>
        <p:spPr>
          <a:xfrm>
            <a:off x="857839" y="867702"/>
            <a:ext cx="2169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Wet-spinning</a:t>
            </a:r>
            <a:endParaRPr lang="pt-PT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Arredondado 6">
            <a:extLst>
              <a:ext uri="{FF2B5EF4-FFF2-40B4-BE49-F238E27FC236}">
                <a16:creationId xmlns:a16="http://schemas.microsoft.com/office/drawing/2014/main" id="{C1702B01-9A81-4071-AF51-C898A7024D67}"/>
              </a:ext>
            </a:extLst>
          </p:cNvPr>
          <p:cNvSpPr/>
          <p:nvPr/>
        </p:nvSpPr>
        <p:spPr>
          <a:xfrm>
            <a:off x="1716222" y="1738947"/>
            <a:ext cx="8301619" cy="14785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Technique based on a non-solvent-induced phase inversion process, in which a polymeric solution is extruded into a coagulation bath composed of a poor solvent or a </a:t>
            </a:r>
            <a:r>
              <a:rPr lang="en-US" u="sng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non-solvent</a:t>
            </a:r>
            <a:r>
              <a:rPr lang="en-US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giving rise to a continuous polymeric fiber, with a diameter of tens to hundreds of micrometers.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4D1A5-3689-4842-B827-BE857B10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64" y="3444401"/>
            <a:ext cx="7020272" cy="205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82C57B-172E-426A-932C-F9317814057C}"/>
              </a:ext>
            </a:extLst>
          </p:cNvPr>
          <p:cNvSpPr/>
          <p:nvPr/>
        </p:nvSpPr>
        <p:spPr>
          <a:xfrm>
            <a:off x="448809" y="6336793"/>
            <a:ext cx="86320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cs typeface="Arial" panose="020B0604020202020204" pitchFamily="34" charset="0"/>
              </a:rPr>
              <a:t>Miranda, C. </a:t>
            </a:r>
            <a:r>
              <a:rPr lang="en-US" sz="900" i="1" dirty="0">
                <a:cs typeface="Arial" panose="020B0604020202020204" pitchFamily="34" charset="0"/>
              </a:rPr>
              <a:t>et al. </a:t>
            </a:r>
            <a:r>
              <a:rPr lang="en-US" sz="900" dirty="0">
                <a:cs typeface="Arial" panose="020B0604020202020204" pitchFamily="34" charset="0"/>
              </a:rPr>
              <a:t>Pharmaceutics, 2022, 14. 164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2072C80-89D9-42A5-AA93-E597EF600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74"/>
    </mc:Choice>
    <mc:Fallback>
      <p:transition spd="slow" advTm="21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D8DFC-754E-410B-BD74-56D4FA620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8610"/>
          <a:stretch/>
        </p:blipFill>
        <p:spPr>
          <a:xfrm>
            <a:off x="1940961" y="5069059"/>
            <a:ext cx="2164816" cy="124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9999F-7B65-41D6-A60D-9BE68DE21BB7}"/>
              </a:ext>
            </a:extLst>
          </p:cNvPr>
          <p:cNvSpPr txBox="1"/>
          <p:nvPr/>
        </p:nvSpPr>
        <p:spPr>
          <a:xfrm rot="16200000">
            <a:off x="666017" y="2956977"/>
            <a:ext cx="1848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latin typeface="+mj-lt"/>
                <a:cs typeface="Arial" panose="020B0604020202020204" pitchFamily="34" charset="0"/>
              </a:rPr>
              <a:t>Schematic 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F1F50-DD14-4BF0-8433-C0EF1E39691B}"/>
              </a:ext>
            </a:extLst>
          </p:cNvPr>
          <p:cNvSpPr txBox="1"/>
          <p:nvPr/>
        </p:nvSpPr>
        <p:spPr>
          <a:xfrm rot="16200000">
            <a:off x="635574" y="5500552"/>
            <a:ext cx="1942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latin typeface="+mj-lt"/>
                <a:cs typeface="Arial" panose="020B0604020202020204" pitchFamily="34" charset="0"/>
              </a:rPr>
              <a:t>Microscopical Observations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017AD-39D8-4021-B539-CB4EDF63FFD3}"/>
              </a:ext>
            </a:extLst>
          </p:cNvPr>
          <p:cNvGrpSpPr/>
          <p:nvPr/>
        </p:nvGrpSpPr>
        <p:grpSpPr>
          <a:xfrm>
            <a:off x="1756576" y="1974777"/>
            <a:ext cx="4991582" cy="2412771"/>
            <a:chOff x="617045" y="726341"/>
            <a:chExt cx="6104201" cy="31944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30C272-A22E-4708-855A-1B62CC74D811}"/>
                </a:ext>
              </a:extLst>
            </p:cNvPr>
            <p:cNvGrpSpPr/>
            <p:nvPr/>
          </p:nvGrpSpPr>
          <p:grpSpPr>
            <a:xfrm>
              <a:off x="1266165" y="726341"/>
              <a:ext cx="5001262" cy="3194431"/>
              <a:chOff x="1249161" y="700169"/>
              <a:chExt cx="5001262" cy="319443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B6B7D78-F816-4141-A901-DF8F559292D3}"/>
                  </a:ext>
                </a:extLst>
              </p:cNvPr>
              <p:cNvGrpSpPr/>
              <p:nvPr/>
            </p:nvGrpSpPr>
            <p:grpSpPr>
              <a:xfrm>
                <a:off x="1511557" y="968611"/>
                <a:ext cx="4738866" cy="2925989"/>
                <a:chOff x="1065159" y="1632825"/>
                <a:chExt cx="4738866" cy="2925989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473D18E-798A-4E67-BC50-61B94C9CC62D}"/>
                    </a:ext>
                  </a:extLst>
                </p:cNvPr>
                <p:cNvSpPr/>
                <p:nvPr/>
              </p:nvSpPr>
              <p:spPr>
                <a:xfrm>
                  <a:off x="1481171" y="1693366"/>
                  <a:ext cx="2577968" cy="257268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72AE981-D32F-4A36-AE4A-F6F8874E63F7}"/>
                    </a:ext>
                  </a:extLst>
                </p:cNvPr>
                <p:cNvSpPr/>
                <p:nvPr/>
              </p:nvSpPr>
              <p:spPr>
                <a:xfrm>
                  <a:off x="2150972" y="2344017"/>
                  <a:ext cx="1238366" cy="1236323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F8FEBAF4-C644-45E5-8841-5B9E2A02E3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5159" y="2934469"/>
                  <a:ext cx="1345816" cy="162892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28">
                  <a:extLst>
                    <a:ext uri="{FF2B5EF4-FFF2-40B4-BE49-F238E27FC236}">
                      <a16:creationId xmlns:a16="http://schemas.microsoft.com/office/drawing/2014/main" id="{A179DAC1-5253-4601-916A-C44DD9D3B989}"/>
                    </a:ext>
                  </a:extLst>
                </p:cNvPr>
                <p:cNvSpPr/>
                <p:nvPr/>
              </p:nvSpPr>
              <p:spPr>
                <a:xfrm>
                  <a:off x="3006652" y="2511832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37E2BE7-F27F-4EC8-A2CC-F55E60339C72}"/>
                    </a:ext>
                  </a:extLst>
                </p:cNvPr>
                <p:cNvSpPr/>
                <p:nvPr/>
              </p:nvSpPr>
              <p:spPr>
                <a:xfrm>
                  <a:off x="3176377" y="2723517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CEF072F-4F26-4948-B462-19F43FF60DD4}"/>
                    </a:ext>
                  </a:extLst>
                </p:cNvPr>
                <p:cNvSpPr/>
                <p:nvPr/>
              </p:nvSpPr>
              <p:spPr>
                <a:xfrm>
                  <a:off x="3127089" y="3018854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45EA943-6F41-4CBE-9B3A-C0EFAF064449}"/>
                    </a:ext>
                  </a:extLst>
                </p:cNvPr>
                <p:cNvSpPr/>
                <p:nvPr/>
              </p:nvSpPr>
              <p:spPr>
                <a:xfrm>
                  <a:off x="2770795" y="2395665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311621A-42BA-48AA-98D5-F9E1FECEC552}"/>
                    </a:ext>
                  </a:extLst>
                </p:cNvPr>
                <p:cNvSpPr/>
                <p:nvPr/>
              </p:nvSpPr>
              <p:spPr>
                <a:xfrm>
                  <a:off x="2440358" y="2529659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BD7CDDF-9680-452B-ADDB-FC7447EEA2DF}"/>
                    </a:ext>
                  </a:extLst>
                </p:cNvPr>
                <p:cNvSpPr/>
                <p:nvPr/>
              </p:nvSpPr>
              <p:spPr>
                <a:xfrm>
                  <a:off x="2317870" y="2723052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EB34A6F-B931-4BFF-A527-A54EA31DC174}"/>
                    </a:ext>
                  </a:extLst>
                </p:cNvPr>
                <p:cNvSpPr/>
                <p:nvPr/>
              </p:nvSpPr>
              <p:spPr>
                <a:xfrm>
                  <a:off x="2311344" y="3027561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47A1280-85BE-4510-81FB-15D4AFB7E044}"/>
                    </a:ext>
                  </a:extLst>
                </p:cNvPr>
                <p:cNvSpPr/>
                <p:nvPr/>
              </p:nvSpPr>
              <p:spPr>
                <a:xfrm>
                  <a:off x="2473014" y="3205780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AF8949A-DBF1-439B-A821-3507FC8867F7}"/>
                    </a:ext>
                  </a:extLst>
                </p:cNvPr>
                <p:cNvSpPr/>
                <p:nvPr/>
              </p:nvSpPr>
              <p:spPr>
                <a:xfrm>
                  <a:off x="2712307" y="3295848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D4AFFDB-1EC0-421A-804B-656235A6DB7B}"/>
                    </a:ext>
                  </a:extLst>
                </p:cNvPr>
                <p:cNvSpPr/>
                <p:nvPr/>
              </p:nvSpPr>
              <p:spPr>
                <a:xfrm>
                  <a:off x="2970957" y="3194922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F3EFD5F-8DB7-481C-8CF4-45F69695F2A4}"/>
                    </a:ext>
                  </a:extLst>
                </p:cNvPr>
                <p:cNvSpPr/>
                <p:nvPr/>
              </p:nvSpPr>
              <p:spPr>
                <a:xfrm>
                  <a:off x="2654809" y="2653252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8F4014-2406-438A-9946-842A45CA9152}"/>
                    </a:ext>
                  </a:extLst>
                </p:cNvPr>
                <p:cNvSpPr/>
                <p:nvPr/>
              </p:nvSpPr>
              <p:spPr>
                <a:xfrm>
                  <a:off x="2511575" y="2901019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8489FC-1461-4416-ACD1-E44118F06614}"/>
                    </a:ext>
                  </a:extLst>
                </p:cNvPr>
                <p:cNvSpPr/>
                <p:nvPr/>
              </p:nvSpPr>
              <p:spPr>
                <a:xfrm>
                  <a:off x="2884702" y="2703923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8EAC16C-6F21-47AA-B2C5-F0B69B607097}"/>
                    </a:ext>
                  </a:extLst>
                </p:cNvPr>
                <p:cNvSpPr/>
                <p:nvPr/>
              </p:nvSpPr>
              <p:spPr>
                <a:xfrm>
                  <a:off x="2780559" y="2996245"/>
                  <a:ext cx="107046" cy="13959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200"/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2826D6E0-27C9-4C3A-8B17-FC86C2F66C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20229" y="1632825"/>
                  <a:ext cx="625861" cy="542384"/>
                </a:xfrm>
                <a:prstGeom prst="straightConnector1">
                  <a:avLst/>
                </a:pr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97821CAB-2967-4C2D-B1D3-C3ED15F9C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060851" y="1738504"/>
                  <a:ext cx="1077441" cy="84497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431FD2B1-D240-4A72-B0F9-B9497A9184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3490623" y="3587237"/>
                  <a:ext cx="795130" cy="4491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A8D498B-E9AB-42EC-BD16-D21984EEF6B1}"/>
                    </a:ext>
                  </a:extLst>
                </p:cNvPr>
                <p:cNvSpPr txBox="1"/>
                <p:nvPr/>
              </p:nvSpPr>
              <p:spPr>
                <a:xfrm>
                  <a:off x="4249106" y="3978146"/>
                  <a:ext cx="1554919" cy="580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050" b="1" dirty="0">
                      <a:latin typeface="+mj-lt"/>
                      <a:cs typeface="Arial" panose="020B0604020202020204" pitchFamily="34" charset="0"/>
                    </a:rPr>
                    <a:t>Polyethylene glycol</a:t>
                  </a:r>
                </a:p>
                <a:p>
                  <a:r>
                    <a:rPr lang="pt-PT" sz="1200" b="1" dirty="0">
                      <a:latin typeface="+mj-lt"/>
                      <a:cs typeface="Arial" panose="020B0604020202020204" pitchFamily="34" charset="0"/>
                    </a:rPr>
                    <a:t>PEG</a:t>
                  </a:r>
                </a:p>
              </p:txBody>
            </p:sp>
          </p:grpSp>
          <p:sp>
            <p:nvSpPr>
              <p:cNvPr id="17" name="TextBox 200">
                <a:extLst>
                  <a:ext uri="{FF2B5EF4-FFF2-40B4-BE49-F238E27FC236}">
                    <a16:creationId xmlns:a16="http://schemas.microsoft.com/office/drawing/2014/main" id="{3299B424-0F13-4466-B1B4-176481F2B927}"/>
                  </a:ext>
                </a:extLst>
              </p:cNvPr>
              <p:cNvSpPr txBox="1"/>
              <p:nvPr/>
            </p:nvSpPr>
            <p:spPr>
              <a:xfrm>
                <a:off x="1249161" y="700169"/>
                <a:ext cx="1388292" cy="580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50" b="1" dirty="0">
                    <a:latin typeface="+mj-lt"/>
                    <a:cs typeface="Arial" panose="020B0604020202020204" pitchFamily="34" charset="0"/>
                  </a:rPr>
                  <a:t>Cellulose acetate</a:t>
                </a:r>
              </a:p>
              <a:p>
                <a:r>
                  <a:rPr lang="pt-PT" sz="1200" b="1" dirty="0">
                    <a:latin typeface="+mj-lt"/>
                    <a:cs typeface="Arial" panose="020B0604020202020204" pitchFamily="34" charset="0"/>
                  </a:rPr>
                  <a:t>CA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95F240-A641-4EDF-AFF3-D6BE4E1678E9}"/>
                </a:ext>
              </a:extLst>
            </p:cNvPr>
            <p:cNvSpPr txBox="1"/>
            <p:nvPr/>
          </p:nvSpPr>
          <p:spPr>
            <a:xfrm>
              <a:off x="617045" y="2122278"/>
              <a:ext cx="1411816" cy="58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50" b="1" dirty="0">
                  <a:latin typeface="+mj-lt"/>
                  <a:cs typeface="Arial" panose="020B0604020202020204" pitchFamily="34" charset="0"/>
                </a:rPr>
                <a:t>Polycaprolactone</a:t>
              </a:r>
            </a:p>
            <a:p>
              <a:r>
                <a:rPr lang="pt-PT" sz="1200" b="1" dirty="0">
                  <a:latin typeface="+mj-lt"/>
                  <a:cs typeface="Arial" panose="020B0604020202020204" pitchFamily="34" charset="0"/>
                </a:rPr>
                <a:t>PCL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82030-7AAA-4337-83B3-EA55B34C3741}"/>
                </a:ext>
              </a:extLst>
            </p:cNvPr>
            <p:cNvSpPr txBox="1"/>
            <p:nvPr/>
          </p:nvSpPr>
          <p:spPr>
            <a:xfrm>
              <a:off x="4574313" y="839154"/>
              <a:ext cx="2146933" cy="794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50" b="1" dirty="0">
                  <a:latin typeface="+mj-lt"/>
                  <a:cs typeface="Arial" panose="020B0604020202020204" pitchFamily="34" charset="0"/>
                </a:rPr>
                <a:t>Clove oil/Cinnamon leaf oil/</a:t>
              </a:r>
            </a:p>
            <a:p>
              <a:r>
                <a:rPr lang="pt-PT" sz="1050" b="1" dirty="0">
                  <a:latin typeface="+mj-lt"/>
                  <a:cs typeface="Arial" panose="020B0604020202020204" pitchFamily="34" charset="0"/>
                </a:rPr>
                <a:t>Tea Tree Oil</a:t>
              </a:r>
            </a:p>
            <a:p>
              <a:r>
                <a:rPr lang="pt-PT" sz="1200" b="1" dirty="0">
                  <a:latin typeface="+mj-lt"/>
                  <a:cs typeface="Arial" panose="020B0604020202020204" pitchFamily="34" charset="0"/>
                </a:rPr>
                <a:t>CO/CLO/TTO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3BACEDC-EA22-4689-9924-E9620B417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39" y="4961403"/>
            <a:ext cx="1620979" cy="149275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46385F3-284D-47E4-A642-395A5E3F5BA9}"/>
              </a:ext>
            </a:extLst>
          </p:cNvPr>
          <p:cNvSpPr txBox="1"/>
          <p:nvPr/>
        </p:nvSpPr>
        <p:spPr>
          <a:xfrm>
            <a:off x="7349398" y="2223260"/>
            <a:ext cx="3773512" cy="397031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Produced fibers: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CA hollow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coagulation bath; shell: CA);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CA-PEG hollow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coagulation bath; shell: CA combined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with PEG);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PCL; shell: coagulation bath);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PCL-CO/CLO/TTO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CO/CLO/TTO; shell: coagulation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bath);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PCL-CA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PCL; shell: CA);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PCL-CO/CLO/TTO-CA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CO/CLO/TTO; shell: CA);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PCL-CA-PEG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PCL; shell: CA  combined with PEG);</a:t>
            </a:r>
          </a:p>
          <a:p>
            <a:pPr marL="285750" indent="-285750" algn="just">
              <a:buFontTx/>
              <a:buChar char="-"/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PCL-CO/CLO/TTO-CA-PEG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(core: PCL combined with CO/CLO/TTO; shell: CA combined with PEG).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684183-2715-429C-A04E-9C48AB2E18A7}"/>
              </a:ext>
            </a:extLst>
          </p:cNvPr>
          <p:cNvSpPr/>
          <p:nvPr/>
        </p:nvSpPr>
        <p:spPr>
          <a:xfrm>
            <a:off x="2735715" y="1374898"/>
            <a:ext cx="1898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Coaxial fibers</a:t>
            </a:r>
            <a:endParaRPr lang="pt-PT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47DD0C-29C5-4FED-9F42-E457A19FA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60"/>
    </mc:Choice>
    <mc:Fallback>
      <p:transition spd="slow" advTm="31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106A4BC-9339-4DFF-81F5-C023290B2B51}"/>
              </a:ext>
            </a:extLst>
          </p:cNvPr>
          <p:cNvSpPr txBox="1">
            <a:spLocks/>
          </p:cNvSpPr>
          <p:nvPr/>
        </p:nvSpPr>
        <p:spPr>
          <a:xfrm>
            <a:off x="1054528" y="1494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EOs Release Kinetics</a:t>
            </a:r>
          </a:p>
          <a:p>
            <a:pPr marL="0" indent="0" algn="just">
              <a:buNone/>
            </a:pP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release kinetics of CO, CLO and TTO was mapped after 1, 2, 4, 6 and 24 h of incubation from all wet-spun fibers in PBS at 37 ºC and pH 7.4 </a:t>
            </a:r>
            <a:endParaRPr lang="pt-PT" sz="1400" dirty="0">
              <a:cs typeface="Arial" panose="020B0604020202020204" pitchFamily="34" charset="0"/>
            </a:endParaRPr>
          </a:p>
          <a:p>
            <a:endParaRPr lang="pt-PT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A302D34-5BBF-4342-B88C-7409D4AC1CA7}"/>
              </a:ext>
            </a:extLst>
          </p:cNvPr>
          <p:cNvPicPr/>
          <p:nvPr/>
        </p:nvPicPr>
        <p:blipFill rotWithShape="1">
          <a:blip r:embed="rId6"/>
          <a:srcRect l="7586" t="5168" r="10855" b="3456"/>
          <a:stretch/>
        </p:blipFill>
        <p:spPr bwMode="auto">
          <a:xfrm>
            <a:off x="1335819" y="2364948"/>
            <a:ext cx="5475426" cy="4013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75A70C8-2B79-4199-816C-38A2508AD185}"/>
              </a:ext>
            </a:extLst>
          </p:cNvPr>
          <p:cNvSpPr txBox="1"/>
          <p:nvPr/>
        </p:nvSpPr>
        <p:spPr>
          <a:xfrm>
            <a:off x="7761058" y="2949934"/>
            <a:ext cx="3225339" cy="224676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 rates from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monolayer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fibers were superior to the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coaxial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(the shell main function in the coaxial fibers was to work as a barrier, restricting the liberation of the EOs entrapped at the fibers’ core);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-containing fibers experienced the highest release kinetics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B93CC6-5B6E-4D24-BD9A-DF5DEB20B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43"/>
    </mc:Choice>
    <mc:Fallback>
      <p:transition spd="slow" advTm="1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4F051F-1ADC-481F-B32B-E2922A28E0EF}"/>
              </a:ext>
            </a:extLst>
          </p:cNvPr>
          <p:cNvSpPr txBox="1">
            <a:spLocks/>
          </p:cNvSpPr>
          <p:nvPr/>
        </p:nvSpPr>
        <p:spPr>
          <a:xfrm>
            <a:off x="1091257" y="15343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 Inhibition</a:t>
            </a:r>
          </a:p>
          <a:p>
            <a:pPr marL="0" indent="0" algn="just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growth inhibition of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Staphylococcus aureus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Staphylococcus epidermidis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Escherichia coli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Pseudomonas aeruginosa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induced by EO-loaded and unloaded fibers was assessed after 1, 2, 4, 6 and 24 h of incubation in MHB at 37 ºC.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B5621-38D4-4CE0-94F7-29D403CE93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03" y="2367317"/>
            <a:ext cx="6781800" cy="4281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575567-7D1F-4751-A1AA-D5D078D7B2B4}"/>
              </a:ext>
            </a:extLst>
          </p:cNvPr>
          <p:cNvSpPr txBox="1"/>
          <p:nvPr/>
        </p:nvSpPr>
        <p:spPr>
          <a:xfrm>
            <a:off x="8381518" y="4507943"/>
            <a:ext cx="3225339" cy="523220"/>
          </a:xfrm>
          <a:prstGeom prst="rect">
            <a:avLst/>
          </a:prstGeom>
          <a:noFill/>
          <a:ln w="28575">
            <a:solidFill>
              <a:srgbClr val="07478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EOs-loaded fibers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the most antibacterial from the group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27B4D4-BDE7-4956-9E39-873E3DA72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5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3"/>
    </mc:Choice>
    <mc:Fallback>
      <p:transition spd="slow" advTm="19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FAEC7E-7907-43E4-9E27-4397518EE8EE}"/>
              </a:ext>
            </a:extLst>
          </p:cNvPr>
          <p:cNvSpPr txBox="1"/>
          <p:nvPr/>
        </p:nvSpPr>
        <p:spPr>
          <a:xfrm>
            <a:off x="1619415" y="178175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03220-85DA-4AF9-8D3B-9FDFE4899F82}"/>
              </a:ext>
            </a:extLst>
          </p:cNvPr>
          <p:cNvSpPr txBox="1"/>
          <p:nvPr/>
        </p:nvSpPr>
        <p:spPr>
          <a:xfrm>
            <a:off x="1375635" y="2467555"/>
            <a:ext cx="864096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potential of the engineered coaxial </a:t>
            </a:r>
            <a:r>
              <a:rPr lang="en-GB" dirty="0" err="1">
                <a:cs typeface="Arial" panose="020B0604020202020204" pitchFamily="34" charset="0"/>
              </a:rPr>
              <a:t>fibers</a:t>
            </a:r>
            <a:r>
              <a:rPr lang="en-GB" dirty="0">
                <a:cs typeface="Arial" panose="020B0604020202020204" pitchFamily="34" charset="0"/>
              </a:rPr>
              <a:t> to serve as controlled release platforms for EOs was demonstrated.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EOs antibacterial activities against </a:t>
            </a:r>
            <a:r>
              <a:rPr lang="en-GB" i="1" dirty="0">
                <a:cs typeface="Arial" panose="020B0604020202020204" pitchFamily="34" charset="0"/>
              </a:rPr>
              <a:t>S. aureus, S. epidermidis, E. coli </a:t>
            </a:r>
            <a:r>
              <a:rPr lang="en-GB" dirty="0">
                <a:cs typeface="Arial" panose="020B0604020202020204" pitchFamily="34" charset="0"/>
              </a:rPr>
              <a:t>and</a:t>
            </a:r>
            <a:r>
              <a:rPr lang="en-GB" i="1" dirty="0">
                <a:cs typeface="Arial" panose="020B0604020202020204" pitchFamily="34" charset="0"/>
              </a:rPr>
              <a:t> P. aeruginosa </a:t>
            </a:r>
            <a:r>
              <a:rPr lang="en-GB" dirty="0">
                <a:cs typeface="Arial" panose="020B0604020202020204" pitchFamily="34" charset="0"/>
              </a:rPr>
              <a:t>were also established. </a:t>
            </a:r>
          </a:p>
          <a:p>
            <a:pPr algn="ctr">
              <a:lnSpc>
                <a:spcPct val="150000"/>
              </a:lnSpc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Data confirmed the potential of this system to function as a multi-action delivery platform, suitable for prospective wound healing applications. </a:t>
            </a:r>
            <a:endParaRPr lang="pt-PT" dirty="0"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EF4F77-A756-450C-9F35-3A70381A3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34"/>
    </mc:Choice>
    <mc:Fallback>
      <p:transition spd="slow" advTm="2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D8EA95-56D5-487E-864F-71F10903A8F1}"/>
              </a:ext>
            </a:extLst>
          </p:cNvPr>
          <p:cNvSpPr txBox="1"/>
          <p:nvPr/>
        </p:nvSpPr>
        <p:spPr>
          <a:xfrm>
            <a:off x="6096001" y="209431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7478C"/>
                </a:solidFill>
              </a:rPr>
              <a:t>Essential oil-loaded coaxial wet-spun fibers for potential wound therapies</a:t>
            </a:r>
            <a:endParaRPr lang="pt-PT" sz="2400" dirty="0">
              <a:solidFill>
                <a:srgbClr val="07478C"/>
              </a:solidFill>
            </a:endParaRPr>
          </a:p>
          <a:p>
            <a:endParaRPr lang="pt-PT" dirty="0"/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AA40CD49-894C-4F9C-9AED-94CDFCAF8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" y="0"/>
            <a:ext cx="3516244" cy="14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2795A-6F8D-4BDC-A651-1D7AA7DB8DCA}"/>
              </a:ext>
            </a:extLst>
          </p:cNvPr>
          <p:cNvSpPr txBox="1"/>
          <p:nvPr/>
        </p:nvSpPr>
        <p:spPr>
          <a:xfrm>
            <a:off x="2019300" y="193283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5">
                    <a:lumMod val="75000"/>
                  </a:schemeClr>
                </a:solidFill>
              </a:rPr>
              <a:t>Acknowledgments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A7F12-C997-47C2-B3C1-3B070A0F4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152030"/>
            <a:ext cx="2667000" cy="903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2F917-6481-4CDB-BC0C-6AF615A4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925076"/>
            <a:ext cx="1503328" cy="13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74321E-E508-4B62-A895-A6B9B1385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65" y="3152030"/>
            <a:ext cx="3003835" cy="86913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AC085D-3DA9-4826-B150-F7B0F9ECE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"/>
    </mc:Choice>
    <mc:Fallback>
      <p:transition spd="slow" advTm="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685</Words>
  <Application>Microsoft Office PowerPoint</Application>
  <PresentationFormat>Widescreen</PresentationFormat>
  <Paragraphs>79</Paragraphs>
  <Slides>9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Catarina</cp:lastModifiedBy>
  <cp:revision>31</cp:revision>
  <dcterms:created xsi:type="dcterms:W3CDTF">2022-06-03T09:58:46Z</dcterms:created>
  <dcterms:modified xsi:type="dcterms:W3CDTF">2023-10-04T16:05:58Z</dcterms:modified>
</cp:coreProperties>
</file>