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12"/>
  </p:notesMasterIdLst>
  <p:sldIdLst>
    <p:sldId id="256" r:id="rId2"/>
    <p:sldId id="257" r:id="rId3"/>
    <p:sldId id="269" r:id="rId4"/>
    <p:sldId id="261" r:id="rId5"/>
    <p:sldId id="262" r:id="rId6"/>
    <p:sldId id="271" r:id="rId7"/>
    <p:sldId id="267" r:id="rId8"/>
    <p:sldId id="263" r:id="rId9"/>
    <p:sldId id="272" r:id="rId10"/>
    <p:sldId id="26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33CC"/>
    <a:srgbClr val="0000FF"/>
    <a:srgbClr val="FBFB9F"/>
    <a:srgbClr val="E5EFAB"/>
    <a:srgbClr val="ECC6AE"/>
    <a:srgbClr val="3664E6"/>
    <a:srgbClr val="3333FF"/>
    <a:srgbClr val="4829FF"/>
    <a:srgbClr val="664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1D734E-3C00-447D-8397-3048023C357F}"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IN"/>
        </a:p>
      </dgm:t>
    </dgm:pt>
    <dgm:pt modelId="{1CE90F2D-E73C-4D05-A556-6A466DA1C3DF}">
      <dgm:prSet phldrT="[Text]" custT="1"/>
      <dgm:spPr>
        <a:solidFill>
          <a:srgbClr val="FBFB9F"/>
        </a:solidFill>
        <a:effectLst>
          <a:glow rad="139700">
            <a:schemeClr val="accent3">
              <a:satMod val="175000"/>
              <a:alpha val="40000"/>
            </a:schemeClr>
          </a:glow>
        </a:effectLst>
      </dgm:spPr>
      <dgm:t>
        <a:bodyPr/>
        <a:lstStyle/>
        <a:p>
          <a:r>
            <a:rPr lang="en-IN" sz="2000" dirty="0">
              <a:solidFill>
                <a:srgbClr val="FF0000"/>
              </a:solidFill>
              <a:effectLst/>
              <a:latin typeface="Times New Roman" panose="02020603050405020304" pitchFamily="18" charset="0"/>
              <a:ea typeface="Calibri" panose="020F0502020204030204" pitchFamily="34" charset="0"/>
            </a:rPr>
            <a:t>Native Indian tree</a:t>
          </a:r>
          <a:endParaRPr lang="en-IN" sz="2000" dirty="0">
            <a:solidFill>
              <a:srgbClr val="FF0000"/>
            </a:solidFill>
          </a:endParaRPr>
        </a:p>
      </dgm:t>
    </dgm:pt>
    <dgm:pt modelId="{6508B969-8BC5-4BEA-B710-F26D32902781}" type="parTrans" cxnId="{6EBE3D64-854C-4DCC-BB8F-77DDACBA8510}">
      <dgm:prSet/>
      <dgm:spPr/>
      <dgm:t>
        <a:bodyPr/>
        <a:lstStyle/>
        <a:p>
          <a:endParaRPr lang="en-IN"/>
        </a:p>
      </dgm:t>
    </dgm:pt>
    <dgm:pt modelId="{1CE12A55-F46E-4440-A0A8-3D2FA2648E38}" type="sibTrans" cxnId="{6EBE3D64-854C-4DCC-BB8F-77DDACBA8510}">
      <dgm:prSet/>
      <dgm:spPr>
        <a:ln w="25400" cmpd="sng"/>
      </dgm:spPr>
      <dgm:t>
        <a:bodyPr/>
        <a:lstStyle/>
        <a:p>
          <a:endParaRPr lang="en-IN"/>
        </a:p>
      </dgm:t>
    </dgm:pt>
    <dgm:pt modelId="{7717C57E-1C29-47D7-A23F-5C211397626C}">
      <dgm:prSet phldrT="[Text]" custT="1"/>
      <dgm:spPr>
        <a:solidFill>
          <a:srgbClr val="FBFB9F"/>
        </a:solidFill>
        <a:effectLst>
          <a:glow rad="139700">
            <a:schemeClr val="accent4">
              <a:satMod val="175000"/>
              <a:alpha val="40000"/>
            </a:schemeClr>
          </a:glow>
        </a:effectLst>
      </dgm:spPr>
      <dgm:t>
        <a:bodyPr/>
        <a:lstStyle/>
        <a:p>
          <a:r>
            <a:rPr lang="en-IN" sz="2000" dirty="0">
              <a:solidFill>
                <a:srgbClr val="FF0000"/>
              </a:solidFill>
            </a:rPr>
            <a:t>Antioxidant, anti-anti-</a:t>
          </a:r>
          <a:r>
            <a:rPr lang="en-IN" sz="2000" dirty="0" err="1">
              <a:solidFill>
                <a:srgbClr val="FF0000"/>
              </a:solidFill>
            </a:rPr>
            <a:t>hyperglycemic</a:t>
          </a:r>
          <a:r>
            <a:rPr lang="en-IN" sz="2000" dirty="0">
              <a:solidFill>
                <a:srgbClr val="FF0000"/>
              </a:solidFill>
            </a:rPr>
            <a:t>, anti-</a:t>
          </a:r>
          <a:r>
            <a:rPr lang="en-IN" sz="2000" dirty="0" err="1">
              <a:solidFill>
                <a:srgbClr val="FF0000"/>
              </a:solidFill>
            </a:rPr>
            <a:t>hyperlipidemic</a:t>
          </a:r>
          <a:r>
            <a:rPr lang="en-IN" sz="2000" dirty="0">
              <a:solidFill>
                <a:srgbClr val="FF0000"/>
              </a:solidFill>
            </a:rPr>
            <a:t> properties</a:t>
          </a:r>
        </a:p>
      </dgm:t>
    </dgm:pt>
    <dgm:pt modelId="{7FF8E19B-2444-4204-AA4E-34FB509619EE}" type="parTrans" cxnId="{816D61E5-B068-49C5-962E-DC63ADC441AD}">
      <dgm:prSet/>
      <dgm:spPr/>
      <dgm:t>
        <a:bodyPr/>
        <a:lstStyle/>
        <a:p>
          <a:endParaRPr lang="en-IN"/>
        </a:p>
      </dgm:t>
    </dgm:pt>
    <dgm:pt modelId="{E0D5DE3C-789E-4EFC-9334-CFC5B974691E}" type="sibTrans" cxnId="{816D61E5-B068-49C5-962E-DC63ADC441AD}">
      <dgm:prSet/>
      <dgm:spPr/>
      <dgm:t>
        <a:bodyPr/>
        <a:lstStyle/>
        <a:p>
          <a:endParaRPr lang="en-IN"/>
        </a:p>
      </dgm:t>
    </dgm:pt>
    <dgm:pt modelId="{CDF1C488-C8E7-4550-BE8C-EE81F0665382}">
      <dgm:prSet phldrT="[Text]" custT="1"/>
      <dgm:spPr>
        <a:solidFill>
          <a:srgbClr val="FBFB9F"/>
        </a:solidFill>
        <a:effectLst>
          <a:glow rad="101600">
            <a:schemeClr val="accent4">
              <a:satMod val="175000"/>
              <a:alpha val="40000"/>
            </a:schemeClr>
          </a:glow>
        </a:effectLst>
      </dgm:spPr>
      <dgm:t>
        <a:bodyPr/>
        <a:lstStyle/>
        <a:p>
          <a:r>
            <a:rPr lang="en-US" sz="2000" dirty="0">
              <a:solidFill>
                <a:srgbClr val="FF0000"/>
              </a:solidFill>
            </a:rPr>
            <a:t>Antibacterial activity against both Gram </a:t>
          </a:r>
          <a:r>
            <a:rPr lang="en-IN" sz="2000" dirty="0">
              <a:solidFill>
                <a:srgbClr val="FF0000"/>
              </a:solidFill>
            </a:rPr>
            <a:t>positive bacteria.</a:t>
          </a:r>
        </a:p>
      </dgm:t>
    </dgm:pt>
    <dgm:pt modelId="{9BC1CFA4-1229-43F6-A6F5-4AB9D867A3AF}" type="parTrans" cxnId="{BDAE6206-ED3E-48D0-A2BB-B7E0FD38C3EC}">
      <dgm:prSet/>
      <dgm:spPr/>
      <dgm:t>
        <a:bodyPr/>
        <a:lstStyle/>
        <a:p>
          <a:endParaRPr lang="en-IN"/>
        </a:p>
      </dgm:t>
    </dgm:pt>
    <dgm:pt modelId="{743223AE-8B53-4759-9E1F-6E744EFCE028}" type="sibTrans" cxnId="{BDAE6206-ED3E-48D0-A2BB-B7E0FD38C3EC}">
      <dgm:prSet/>
      <dgm:spPr/>
      <dgm:t>
        <a:bodyPr/>
        <a:lstStyle/>
        <a:p>
          <a:endParaRPr lang="en-IN"/>
        </a:p>
      </dgm:t>
    </dgm:pt>
    <dgm:pt modelId="{069602D0-4CBB-43AF-B4FD-991464035C24}" type="pres">
      <dgm:prSet presAssocID="{051D734E-3C00-447D-8397-3048023C357F}" presName="Name0" presStyleCnt="0">
        <dgm:presLayoutVars>
          <dgm:chMax val="7"/>
          <dgm:chPref val="7"/>
          <dgm:dir/>
        </dgm:presLayoutVars>
      </dgm:prSet>
      <dgm:spPr/>
    </dgm:pt>
    <dgm:pt modelId="{89BD0848-67A2-4DA1-A58A-AC2FBFB013C3}" type="pres">
      <dgm:prSet presAssocID="{051D734E-3C00-447D-8397-3048023C357F}" presName="Name1" presStyleCnt="0"/>
      <dgm:spPr/>
    </dgm:pt>
    <dgm:pt modelId="{15FA6CD9-2DD7-4189-A622-B8E4470BF96F}" type="pres">
      <dgm:prSet presAssocID="{051D734E-3C00-447D-8397-3048023C357F}" presName="cycle" presStyleCnt="0"/>
      <dgm:spPr/>
    </dgm:pt>
    <dgm:pt modelId="{B4718917-A544-4043-ADC4-20CC4C05347C}" type="pres">
      <dgm:prSet presAssocID="{051D734E-3C00-447D-8397-3048023C357F}" presName="srcNode" presStyleLbl="node1" presStyleIdx="0" presStyleCnt="3"/>
      <dgm:spPr/>
    </dgm:pt>
    <dgm:pt modelId="{578FC9F1-4EB2-47F5-A231-6A4B2F792E61}" type="pres">
      <dgm:prSet presAssocID="{051D734E-3C00-447D-8397-3048023C357F}" presName="conn" presStyleLbl="parChTrans1D2" presStyleIdx="0" presStyleCnt="1"/>
      <dgm:spPr/>
    </dgm:pt>
    <dgm:pt modelId="{E99893FD-A32D-4F11-B0B7-8302F0FBF9D3}" type="pres">
      <dgm:prSet presAssocID="{051D734E-3C00-447D-8397-3048023C357F}" presName="extraNode" presStyleLbl="node1" presStyleIdx="0" presStyleCnt="3"/>
      <dgm:spPr/>
    </dgm:pt>
    <dgm:pt modelId="{5F3B6965-BF2B-4D3F-AEB9-20099CD33D19}" type="pres">
      <dgm:prSet presAssocID="{051D734E-3C00-447D-8397-3048023C357F}" presName="dstNode" presStyleLbl="node1" presStyleIdx="0" presStyleCnt="3"/>
      <dgm:spPr/>
    </dgm:pt>
    <dgm:pt modelId="{B8E2A34C-1644-42BF-B1D6-B310902A015B}" type="pres">
      <dgm:prSet presAssocID="{1CE90F2D-E73C-4D05-A556-6A466DA1C3DF}" presName="text_1" presStyleLbl="node1" presStyleIdx="0" presStyleCnt="3" custScaleX="87151" custScaleY="56676">
        <dgm:presLayoutVars>
          <dgm:bulletEnabled val="1"/>
        </dgm:presLayoutVars>
      </dgm:prSet>
      <dgm:spPr/>
    </dgm:pt>
    <dgm:pt modelId="{9E65E8B7-13D4-409D-B2CC-B1141D41E6FB}" type="pres">
      <dgm:prSet presAssocID="{1CE90F2D-E73C-4D05-A556-6A466DA1C3DF}" presName="accent_1" presStyleCnt="0"/>
      <dgm:spPr/>
    </dgm:pt>
    <dgm:pt modelId="{BB799DD0-C8FD-4BE9-9094-A18790A0CB5F}" type="pres">
      <dgm:prSet presAssocID="{1CE90F2D-E73C-4D05-A556-6A466DA1C3DF}" presName="accentRepeatNode" presStyleLbl="solidFgAcc1" presStyleIdx="0" presStyleCnt="3" custScaleX="55713" custScaleY="54987"/>
      <dgm:spPr/>
    </dgm:pt>
    <dgm:pt modelId="{E449907A-2766-4F14-9A79-42545D49CB9A}" type="pres">
      <dgm:prSet presAssocID="{7717C57E-1C29-47D7-A23F-5C211397626C}" presName="text_2" presStyleLbl="node1" presStyleIdx="1" presStyleCnt="3" custScaleX="91826" custScaleY="58140">
        <dgm:presLayoutVars>
          <dgm:bulletEnabled val="1"/>
        </dgm:presLayoutVars>
      </dgm:prSet>
      <dgm:spPr/>
    </dgm:pt>
    <dgm:pt modelId="{5A1861AE-CE7F-494D-94CC-21ADD2C4B8D0}" type="pres">
      <dgm:prSet presAssocID="{7717C57E-1C29-47D7-A23F-5C211397626C}" presName="accent_2" presStyleCnt="0"/>
      <dgm:spPr/>
    </dgm:pt>
    <dgm:pt modelId="{B02C0478-2ECB-4543-AD1E-C32084D34213}" type="pres">
      <dgm:prSet presAssocID="{7717C57E-1C29-47D7-A23F-5C211397626C}" presName="accentRepeatNode" presStyleLbl="solidFgAcc1" presStyleIdx="1" presStyleCnt="3" custScaleX="60328" custScaleY="58226"/>
      <dgm:spPr/>
    </dgm:pt>
    <dgm:pt modelId="{D57E0666-006B-47CD-A2FE-4264E35222B4}" type="pres">
      <dgm:prSet presAssocID="{CDF1C488-C8E7-4550-BE8C-EE81F0665382}" presName="text_3" presStyleLbl="node1" presStyleIdx="2" presStyleCnt="3" custScaleX="92956" custScaleY="56159">
        <dgm:presLayoutVars>
          <dgm:bulletEnabled val="1"/>
        </dgm:presLayoutVars>
      </dgm:prSet>
      <dgm:spPr/>
    </dgm:pt>
    <dgm:pt modelId="{A02D41E1-899D-46D4-9948-89284355B3EC}" type="pres">
      <dgm:prSet presAssocID="{CDF1C488-C8E7-4550-BE8C-EE81F0665382}" presName="accent_3" presStyleCnt="0"/>
      <dgm:spPr/>
    </dgm:pt>
    <dgm:pt modelId="{72E335B1-7053-43AF-99E1-8CB0B2F093FE}" type="pres">
      <dgm:prSet presAssocID="{CDF1C488-C8E7-4550-BE8C-EE81F0665382}" presName="accentRepeatNode" presStyleLbl="solidFgAcc1" presStyleIdx="2" presStyleCnt="3" custScaleX="57091" custScaleY="60086"/>
      <dgm:spPr/>
    </dgm:pt>
  </dgm:ptLst>
  <dgm:cxnLst>
    <dgm:cxn modelId="{BDAE6206-ED3E-48D0-A2BB-B7E0FD38C3EC}" srcId="{051D734E-3C00-447D-8397-3048023C357F}" destId="{CDF1C488-C8E7-4550-BE8C-EE81F0665382}" srcOrd="2" destOrd="0" parTransId="{9BC1CFA4-1229-43F6-A6F5-4AB9D867A3AF}" sibTransId="{743223AE-8B53-4759-9E1F-6E744EFCE028}"/>
    <dgm:cxn modelId="{EDD3EB24-8DF6-482F-BD31-16103C69D1BF}" type="presOf" srcId="{7717C57E-1C29-47D7-A23F-5C211397626C}" destId="{E449907A-2766-4F14-9A79-42545D49CB9A}" srcOrd="0" destOrd="0" presId="urn:microsoft.com/office/officeart/2008/layout/VerticalCurvedList"/>
    <dgm:cxn modelId="{6EBE3D64-854C-4DCC-BB8F-77DDACBA8510}" srcId="{051D734E-3C00-447D-8397-3048023C357F}" destId="{1CE90F2D-E73C-4D05-A556-6A466DA1C3DF}" srcOrd="0" destOrd="0" parTransId="{6508B969-8BC5-4BEA-B710-F26D32902781}" sibTransId="{1CE12A55-F46E-4440-A0A8-3D2FA2648E38}"/>
    <dgm:cxn modelId="{35BF9675-48D2-4347-9258-345005764A0C}" type="presOf" srcId="{051D734E-3C00-447D-8397-3048023C357F}" destId="{069602D0-4CBB-43AF-B4FD-991464035C24}" srcOrd="0" destOrd="0" presId="urn:microsoft.com/office/officeart/2008/layout/VerticalCurvedList"/>
    <dgm:cxn modelId="{DB381183-FAD3-496B-AE77-7DFDA1A7C9AD}" type="presOf" srcId="{CDF1C488-C8E7-4550-BE8C-EE81F0665382}" destId="{D57E0666-006B-47CD-A2FE-4264E35222B4}" srcOrd="0" destOrd="0" presId="urn:microsoft.com/office/officeart/2008/layout/VerticalCurvedList"/>
    <dgm:cxn modelId="{1F43ABC8-3168-42B4-BEBA-BDE7ABF377A7}" type="presOf" srcId="{1CE90F2D-E73C-4D05-A556-6A466DA1C3DF}" destId="{B8E2A34C-1644-42BF-B1D6-B310902A015B}" srcOrd="0" destOrd="0" presId="urn:microsoft.com/office/officeart/2008/layout/VerticalCurvedList"/>
    <dgm:cxn modelId="{816D61E5-B068-49C5-962E-DC63ADC441AD}" srcId="{051D734E-3C00-447D-8397-3048023C357F}" destId="{7717C57E-1C29-47D7-A23F-5C211397626C}" srcOrd="1" destOrd="0" parTransId="{7FF8E19B-2444-4204-AA4E-34FB509619EE}" sibTransId="{E0D5DE3C-789E-4EFC-9334-CFC5B974691E}"/>
    <dgm:cxn modelId="{3BA99AFE-BA79-47D3-8BE0-2A5264532DCB}" type="presOf" srcId="{1CE12A55-F46E-4440-A0A8-3D2FA2648E38}" destId="{578FC9F1-4EB2-47F5-A231-6A4B2F792E61}" srcOrd="0" destOrd="0" presId="urn:microsoft.com/office/officeart/2008/layout/VerticalCurvedList"/>
    <dgm:cxn modelId="{5C59BF59-BD09-4CB0-9266-F9C78A970EEC}" type="presParOf" srcId="{069602D0-4CBB-43AF-B4FD-991464035C24}" destId="{89BD0848-67A2-4DA1-A58A-AC2FBFB013C3}" srcOrd="0" destOrd="0" presId="urn:microsoft.com/office/officeart/2008/layout/VerticalCurvedList"/>
    <dgm:cxn modelId="{B102020D-4360-45C2-AA86-D97E001C45D4}" type="presParOf" srcId="{89BD0848-67A2-4DA1-A58A-AC2FBFB013C3}" destId="{15FA6CD9-2DD7-4189-A622-B8E4470BF96F}" srcOrd="0" destOrd="0" presId="urn:microsoft.com/office/officeart/2008/layout/VerticalCurvedList"/>
    <dgm:cxn modelId="{5FB26CEE-D60D-4CC6-B4F0-3B537196D9D7}" type="presParOf" srcId="{15FA6CD9-2DD7-4189-A622-B8E4470BF96F}" destId="{B4718917-A544-4043-ADC4-20CC4C05347C}" srcOrd="0" destOrd="0" presId="urn:microsoft.com/office/officeart/2008/layout/VerticalCurvedList"/>
    <dgm:cxn modelId="{052A357F-63D3-4E42-BD54-0CCFD745AF0D}" type="presParOf" srcId="{15FA6CD9-2DD7-4189-A622-B8E4470BF96F}" destId="{578FC9F1-4EB2-47F5-A231-6A4B2F792E61}" srcOrd="1" destOrd="0" presId="urn:microsoft.com/office/officeart/2008/layout/VerticalCurvedList"/>
    <dgm:cxn modelId="{99DAD207-B57B-4930-B37B-EE6C81BF38E2}" type="presParOf" srcId="{15FA6CD9-2DD7-4189-A622-B8E4470BF96F}" destId="{E99893FD-A32D-4F11-B0B7-8302F0FBF9D3}" srcOrd="2" destOrd="0" presId="urn:microsoft.com/office/officeart/2008/layout/VerticalCurvedList"/>
    <dgm:cxn modelId="{8E32F651-4744-44E8-9E44-97917B94EF59}" type="presParOf" srcId="{15FA6CD9-2DD7-4189-A622-B8E4470BF96F}" destId="{5F3B6965-BF2B-4D3F-AEB9-20099CD33D19}" srcOrd="3" destOrd="0" presId="urn:microsoft.com/office/officeart/2008/layout/VerticalCurvedList"/>
    <dgm:cxn modelId="{02513B8E-52C5-4196-B368-474F3C83821C}" type="presParOf" srcId="{89BD0848-67A2-4DA1-A58A-AC2FBFB013C3}" destId="{B8E2A34C-1644-42BF-B1D6-B310902A015B}" srcOrd="1" destOrd="0" presId="urn:microsoft.com/office/officeart/2008/layout/VerticalCurvedList"/>
    <dgm:cxn modelId="{2C883D43-997E-4904-9C20-817989B4E658}" type="presParOf" srcId="{89BD0848-67A2-4DA1-A58A-AC2FBFB013C3}" destId="{9E65E8B7-13D4-409D-B2CC-B1141D41E6FB}" srcOrd="2" destOrd="0" presId="urn:microsoft.com/office/officeart/2008/layout/VerticalCurvedList"/>
    <dgm:cxn modelId="{874257B3-7816-483A-82F7-D794D3F6F568}" type="presParOf" srcId="{9E65E8B7-13D4-409D-B2CC-B1141D41E6FB}" destId="{BB799DD0-C8FD-4BE9-9094-A18790A0CB5F}" srcOrd="0" destOrd="0" presId="urn:microsoft.com/office/officeart/2008/layout/VerticalCurvedList"/>
    <dgm:cxn modelId="{2A28044B-6EA1-40A5-B1D6-4F9B2E16E348}" type="presParOf" srcId="{89BD0848-67A2-4DA1-A58A-AC2FBFB013C3}" destId="{E449907A-2766-4F14-9A79-42545D49CB9A}" srcOrd="3" destOrd="0" presId="urn:microsoft.com/office/officeart/2008/layout/VerticalCurvedList"/>
    <dgm:cxn modelId="{38F9214C-7D1C-4B63-AF38-DDED03382C62}" type="presParOf" srcId="{89BD0848-67A2-4DA1-A58A-AC2FBFB013C3}" destId="{5A1861AE-CE7F-494D-94CC-21ADD2C4B8D0}" srcOrd="4" destOrd="0" presId="urn:microsoft.com/office/officeart/2008/layout/VerticalCurvedList"/>
    <dgm:cxn modelId="{9AF58B45-FF42-44C3-BF03-502F5AB28369}" type="presParOf" srcId="{5A1861AE-CE7F-494D-94CC-21ADD2C4B8D0}" destId="{B02C0478-2ECB-4543-AD1E-C32084D34213}" srcOrd="0" destOrd="0" presId="urn:microsoft.com/office/officeart/2008/layout/VerticalCurvedList"/>
    <dgm:cxn modelId="{1BD91216-6176-44B6-A0AA-C3B3A4388E21}" type="presParOf" srcId="{89BD0848-67A2-4DA1-A58A-AC2FBFB013C3}" destId="{D57E0666-006B-47CD-A2FE-4264E35222B4}" srcOrd="5" destOrd="0" presId="urn:microsoft.com/office/officeart/2008/layout/VerticalCurvedList"/>
    <dgm:cxn modelId="{34494430-4A10-4B12-85C3-F6CB7FF04CBA}" type="presParOf" srcId="{89BD0848-67A2-4DA1-A58A-AC2FBFB013C3}" destId="{A02D41E1-899D-46D4-9948-89284355B3EC}" srcOrd="6" destOrd="0" presId="urn:microsoft.com/office/officeart/2008/layout/VerticalCurvedList"/>
    <dgm:cxn modelId="{A55CAA3E-C86B-48E1-9937-AB04E221AB07}" type="presParOf" srcId="{A02D41E1-899D-46D4-9948-89284355B3EC}" destId="{72E335B1-7053-43AF-99E1-8CB0B2F093F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3AC13A-9D2A-4E37-AAC1-8E3E50058CEA}" type="doc">
      <dgm:prSet loTypeId="urn:microsoft.com/office/officeart/2008/layout/IncreasingCircleProcess" loCatId="list" qsTypeId="urn:microsoft.com/office/officeart/2005/8/quickstyle/simple1" qsCatId="simple" csTypeId="urn:microsoft.com/office/officeart/2005/8/colors/colorful5" csCatId="colorful" phldr="1"/>
      <dgm:spPr/>
      <dgm:t>
        <a:bodyPr/>
        <a:lstStyle/>
        <a:p>
          <a:endParaRPr lang="en-IN"/>
        </a:p>
      </dgm:t>
    </dgm:pt>
    <dgm:pt modelId="{F2BB234D-7C3E-4F53-B51E-F0996A276EE2}">
      <dgm:prSet phldrT="[Text]" custT="1"/>
      <dgm:spPr/>
      <dgm:t>
        <a:bodyPr/>
        <a:lstStyle/>
        <a:p>
          <a:r>
            <a:rPr lang="en-US" sz="2400" dirty="0">
              <a:solidFill>
                <a:srgbClr val="FFFF00"/>
              </a:solidFill>
            </a:rPr>
            <a:t>Culture of Candida</a:t>
          </a:r>
          <a:endParaRPr lang="en-IN" sz="2400" dirty="0">
            <a:solidFill>
              <a:srgbClr val="FFFF00"/>
            </a:solidFill>
          </a:endParaRPr>
        </a:p>
      </dgm:t>
    </dgm:pt>
    <dgm:pt modelId="{A854DA12-1546-479C-A295-E5CB5EA0194F}" type="parTrans" cxnId="{68366A71-9ACC-4605-AA7B-E7AAB1DA66D4}">
      <dgm:prSet/>
      <dgm:spPr/>
      <dgm:t>
        <a:bodyPr/>
        <a:lstStyle/>
        <a:p>
          <a:endParaRPr lang="en-IN"/>
        </a:p>
      </dgm:t>
    </dgm:pt>
    <dgm:pt modelId="{AB6E8CDD-6BBC-42D9-B764-D3F9E766CE4D}" type="sibTrans" cxnId="{68366A71-9ACC-4605-AA7B-E7AAB1DA66D4}">
      <dgm:prSet/>
      <dgm:spPr/>
      <dgm:t>
        <a:bodyPr/>
        <a:lstStyle/>
        <a:p>
          <a:endParaRPr lang="en-IN"/>
        </a:p>
      </dgm:t>
    </dgm:pt>
    <dgm:pt modelId="{1B6F6B70-FCEB-43F8-9877-F10F048DD9CC}">
      <dgm:prSet phldrT="[Text]" custT="1"/>
      <dgm:spPr/>
      <dgm:t>
        <a:bodyPr/>
        <a:lstStyle/>
        <a:p>
          <a:r>
            <a:rPr lang="en-US" sz="2400" dirty="0">
              <a:solidFill>
                <a:srgbClr val="FFFF00"/>
              </a:solidFill>
            </a:rPr>
            <a:t>Antifungal activity </a:t>
          </a:r>
          <a:endParaRPr lang="en-IN" sz="2400" dirty="0">
            <a:solidFill>
              <a:srgbClr val="FFFF00"/>
            </a:solidFill>
          </a:endParaRPr>
        </a:p>
      </dgm:t>
    </dgm:pt>
    <dgm:pt modelId="{945A678D-1D74-4482-9092-FD8FA0E61F40}" type="parTrans" cxnId="{77DCE701-684B-4F61-8366-3366D9104DA7}">
      <dgm:prSet/>
      <dgm:spPr/>
      <dgm:t>
        <a:bodyPr/>
        <a:lstStyle/>
        <a:p>
          <a:endParaRPr lang="en-IN"/>
        </a:p>
      </dgm:t>
    </dgm:pt>
    <dgm:pt modelId="{E53ACAE7-488F-42BF-8C24-8814ACC162CE}" type="sibTrans" cxnId="{77DCE701-684B-4F61-8366-3366D9104DA7}">
      <dgm:prSet/>
      <dgm:spPr/>
      <dgm:t>
        <a:bodyPr/>
        <a:lstStyle/>
        <a:p>
          <a:endParaRPr lang="en-IN"/>
        </a:p>
      </dgm:t>
    </dgm:pt>
    <dgm:pt modelId="{2B11D994-984A-4C0C-AA19-F52E73048DBD}">
      <dgm:prSet phldrT="[Text]" custT="1"/>
      <dgm:spPr/>
      <dgm:t>
        <a:bodyPr/>
        <a:lstStyle/>
        <a:p>
          <a:r>
            <a:rPr lang="en-IN" sz="2400" dirty="0">
              <a:solidFill>
                <a:srgbClr val="FFFF00"/>
              </a:solidFill>
            </a:rPr>
            <a:t>Well diffusion method</a:t>
          </a:r>
        </a:p>
      </dgm:t>
    </dgm:pt>
    <dgm:pt modelId="{7CEA8210-53A0-4414-B2B6-5D319003734D}" type="parTrans" cxnId="{8678B4B8-3218-4E86-A0B6-7B6945B1F73D}">
      <dgm:prSet/>
      <dgm:spPr/>
      <dgm:t>
        <a:bodyPr/>
        <a:lstStyle/>
        <a:p>
          <a:endParaRPr lang="en-IN"/>
        </a:p>
      </dgm:t>
    </dgm:pt>
    <dgm:pt modelId="{70A1AEB7-4C67-401B-9258-1E520D3526BE}" type="sibTrans" cxnId="{8678B4B8-3218-4E86-A0B6-7B6945B1F73D}">
      <dgm:prSet/>
      <dgm:spPr/>
      <dgm:t>
        <a:bodyPr/>
        <a:lstStyle/>
        <a:p>
          <a:endParaRPr lang="en-IN"/>
        </a:p>
      </dgm:t>
    </dgm:pt>
    <dgm:pt modelId="{D27CBE06-AE34-40B3-AC38-57DE4A9E24CB}">
      <dgm:prSet phldrT="[Text]" custT="1"/>
      <dgm:spPr/>
      <dgm:t>
        <a:bodyPr/>
        <a:lstStyle/>
        <a:p>
          <a:r>
            <a:rPr lang="en-US" sz="2400" dirty="0">
              <a:solidFill>
                <a:srgbClr val="FFFF00"/>
              </a:solidFill>
            </a:rPr>
            <a:t>Isolation of Candida albicans and Candida glabrata</a:t>
          </a:r>
          <a:endParaRPr lang="en-IN" sz="2400" dirty="0">
            <a:solidFill>
              <a:srgbClr val="FFFF00"/>
            </a:solidFill>
          </a:endParaRPr>
        </a:p>
      </dgm:t>
    </dgm:pt>
    <dgm:pt modelId="{416A5AD9-A770-4EA3-8B0B-98AA48055486}" type="parTrans" cxnId="{A8796ECA-0D15-472C-AFDE-9A59DF642586}">
      <dgm:prSet/>
      <dgm:spPr/>
      <dgm:t>
        <a:bodyPr/>
        <a:lstStyle/>
        <a:p>
          <a:endParaRPr lang="en-IN"/>
        </a:p>
      </dgm:t>
    </dgm:pt>
    <dgm:pt modelId="{1A4A31B3-42D2-4FC0-A93C-E7981FFA4CE9}" type="sibTrans" cxnId="{A8796ECA-0D15-472C-AFDE-9A59DF642586}">
      <dgm:prSet/>
      <dgm:spPr/>
      <dgm:t>
        <a:bodyPr/>
        <a:lstStyle/>
        <a:p>
          <a:endParaRPr lang="en-IN"/>
        </a:p>
      </dgm:t>
    </dgm:pt>
    <dgm:pt modelId="{EFF8DB4A-F76F-41F3-96E7-2D67AB788767}">
      <dgm:prSet phldrT="[Text]" custT="1"/>
      <dgm:spPr/>
      <dgm:t>
        <a:bodyPr/>
        <a:lstStyle/>
        <a:p>
          <a:r>
            <a:rPr lang="en-US" sz="2400" dirty="0">
              <a:solidFill>
                <a:srgbClr val="FFFF00"/>
              </a:solidFill>
            </a:rPr>
            <a:t>Preparation of aqueous and ethanolic extract of </a:t>
          </a:r>
          <a:r>
            <a:rPr lang="en-US" sz="2400" dirty="0" err="1">
              <a:solidFill>
                <a:srgbClr val="FFFF00"/>
              </a:solidFill>
            </a:rPr>
            <a:t>M.oleifera</a:t>
          </a:r>
          <a:r>
            <a:rPr lang="en-US" sz="2400" dirty="0">
              <a:solidFill>
                <a:srgbClr val="FFFF00"/>
              </a:solidFill>
            </a:rPr>
            <a:t> leaves and seeds</a:t>
          </a:r>
          <a:endParaRPr lang="en-IN" sz="2400" dirty="0">
            <a:solidFill>
              <a:srgbClr val="FFFF00"/>
            </a:solidFill>
          </a:endParaRPr>
        </a:p>
      </dgm:t>
    </dgm:pt>
    <dgm:pt modelId="{A81E83A8-0EEA-4B8C-8EE7-1E48D96B36B0}" type="parTrans" cxnId="{D866E513-2727-4A92-B7DF-CC0C92EBA55B}">
      <dgm:prSet/>
      <dgm:spPr/>
      <dgm:t>
        <a:bodyPr/>
        <a:lstStyle/>
        <a:p>
          <a:endParaRPr lang="en-IN"/>
        </a:p>
      </dgm:t>
    </dgm:pt>
    <dgm:pt modelId="{89C2DA81-D987-4BC1-AAFC-9D91FA1EFC84}" type="sibTrans" cxnId="{D866E513-2727-4A92-B7DF-CC0C92EBA55B}">
      <dgm:prSet/>
      <dgm:spPr/>
      <dgm:t>
        <a:bodyPr/>
        <a:lstStyle/>
        <a:p>
          <a:endParaRPr lang="en-IN"/>
        </a:p>
      </dgm:t>
    </dgm:pt>
    <dgm:pt modelId="{29C634D5-458D-4D65-B30F-04F006090F56}" type="pres">
      <dgm:prSet presAssocID="{4A3AC13A-9D2A-4E37-AAC1-8E3E50058CEA}" presName="Name0" presStyleCnt="0">
        <dgm:presLayoutVars>
          <dgm:chMax val="7"/>
          <dgm:chPref val="7"/>
          <dgm:dir/>
          <dgm:animOne val="branch"/>
          <dgm:animLvl val="lvl"/>
        </dgm:presLayoutVars>
      </dgm:prSet>
      <dgm:spPr/>
    </dgm:pt>
    <dgm:pt modelId="{4EEA6060-3E94-4E26-9998-DF2EE50600EA}" type="pres">
      <dgm:prSet presAssocID="{F2BB234D-7C3E-4F53-B51E-F0996A276EE2}" presName="composite" presStyleCnt="0"/>
      <dgm:spPr/>
    </dgm:pt>
    <dgm:pt modelId="{8808B54D-803B-4A64-A179-E32A661839F6}" type="pres">
      <dgm:prSet presAssocID="{F2BB234D-7C3E-4F53-B51E-F0996A276EE2}" presName="BackAccent" presStyleLbl="bgShp" presStyleIdx="0" presStyleCnt="4"/>
      <dgm:spPr/>
    </dgm:pt>
    <dgm:pt modelId="{4F6AB65B-635E-4D22-820F-157190FFC558}" type="pres">
      <dgm:prSet presAssocID="{F2BB234D-7C3E-4F53-B51E-F0996A276EE2}" presName="Accent" presStyleLbl="alignNode1" presStyleIdx="0" presStyleCnt="4"/>
      <dgm:spPr/>
    </dgm:pt>
    <dgm:pt modelId="{63BB4159-4694-4763-9926-21A0559D88A7}" type="pres">
      <dgm:prSet presAssocID="{F2BB234D-7C3E-4F53-B51E-F0996A276EE2}" presName="Child" presStyleLbl="revTx" presStyleIdx="0" presStyleCnt="5">
        <dgm:presLayoutVars>
          <dgm:chMax val="0"/>
          <dgm:chPref val="0"/>
          <dgm:bulletEnabled val="1"/>
        </dgm:presLayoutVars>
      </dgm:prSet>
      <dgm:spPr/>
    </dgm:pt>
    <dgm:pt modelId="{D056822A-3C49-4916-A203-1C5DA1F9C038}" type="pres">
      <dgm:prSet presAssocID="{F2BB234D-7C3E-4F53-B51E-F0996A276EE2}" presName="Parent" presStyleLbl="revTx" presStyleIdx="0" presStyleCnt="5" custLinFactNeighborX="-3940" custLinFactNeighborY="4350">
        <dgm:presLayoutVars>
          <dgm:chMax val="1"/>
          <dgm:chPref val="1"/>
          <dgm:bulletEnabled val="1"/>
        </dgm:presLayoutVars>
      </dgm:prSet>
      <dgm:spPr/>
    </dgm:pt>
    <dgm:pt modelId="{171728D8-9EF2-4518-B00D-AA7DD8989010}" type="pres">
      <dgm:prSet presAssocID="{AB6E8CDD-6BBC-42D9-B764-D3F9E766CE4D}" presName="sibTrans" presStyleCnt="0"/>
      <dgm:spPr/>
    </dgm:pt>
    <dgm:pt modelId="{5ECDB718-65EC-4629-84A3-AD180E03C32A}" type="pres">
      <dgm:prSet presAssocID="{D27CBE06-AE34-40B3-AC38-57DE4A9E24CB}" presName="composite" presStyleCnt="0"/>
      <dgm:spPr/>
    </dgm:pt>
    <dgm:pt modelId="{932AFC91-7D51-4295-8CDF-C815F336E143}" type="pres">
      <dgm:prSet presAssocID="{D27CBE06-AE34-40B3-AC38-57DE4A9E24CB}" presName="BackAccent" presStyleLbl="bgShp" presStyleIdx="1" presStyleCnt="4"/>
      <dgm:spPr/>
    </dgm:pt>
    <dgm:pt modelId="{C5EF1B43-F4E8-4BFA-8077-F0E107A6300D}" type="pres">
      <dgm:prSet presAssocID="{D27CBE06-AE34-40B3-AC38-57DE4A9E24CB}" presName="Accent" presStyleLbl="alignNode1" presStyleIdx="1" presStyleCnt="4"/>
      <dgm:spPr/>
    </dgm:pt>
    <dgm:pt modelId="{210508BC-2D08-469F-98A3-4D61B662D86E}" type="pres">
      <dgm:prSet presAssocID="{D27CBE06-AE34-40B3-AC38-57DE4A9E24CB}" presName="Child" presStyleLbl="revTx" presStyleIdx="0" presStyleCnt="5">
        <dgm:presLayoutVars>
          <dgm:chMax val="0"/>
          <dgm:chPref val="0"/>
          <dgm:bulletEnabled val="1"/>
        </dgm:presLayoutVars>
      </dgm:prSet>
      <dgm:spPr/>
    </dgm:pt>
    <dgm:pt modelId="{D1EF75ED-55A7-4A81-BDCB-1066EC3E055C}" type="pres">
      <dgm:prSet presAssocID="{D27CBE06-AE34-40B3-AC38-57DE4A9E24CB}" presName="Parent" presStyleLbl="revTx" presStyleIdx="1" presStyleCnt="5" custLinFactY="53999" custLinFactNeighborX="-4126" custLinFactNeighborY="100000">
        <dgm:presLayoutVars>
          <dgm:chMax val="1"/>
          <dgm:chPref val="1"/>
          <dgm:bulletEnabled val="1"/>
        </dgm:presLayoutVars>
      </dgm:prSet>
      <dgm:spPr/>
    </dgm:pt>
    <dgm:pt modelId="{41194179-3EFE-4831-8178-3FD0290EF570}" type="pres">
      <dgm:prSet presAssocID="{1A4A31B3-42D2-4FC0-A93C-E7981FFA4CE9}" presName="sibTrans" presStyleCnt="0"/>
      <dgm:spPr/>
    </dgm:pt>
    <dgm:pt modelId="{9453ACE9-99B3-4501-A30C-2C98B305C1B9}" type="pres">
      <dgm:prSet presAssocID="{EFF8DB4A-F76F-41F3-96E7-2D67AB788767}" presName="composite" presStyleCnt="0"/>
      <dgm:spPr/>
    </dgm:pt>
    <dgm:pt modelId="{F37A17FF-8BFC-4021-8363-90514DE32D66}" type="pres">
      <dgm:prSet presAssocID="{EFF8DB4A-F76F-41F3-96E7-2D67AB788767}" presName="BackAccent" presStyleLbl="bgShp" presStyleIdx="2" presStyleCnt="4"/>
      <dgm:spPr/>
    </dgm:pt>
    <dgm:pt modelId="{D91B579C-5F73-428F-AE78-3A7DA03243F1}" type="pres">
      <dgm:prSet presAssocID="{EFF8DB4A-F76F-41F3-96E7-2D67AB788767}" presName="Accent" presStyleLbl="alignNode1" presStyleIdx="2" presStyleCnt="4"/>
      <dgm:spPr/>
    </dgm:pt>
    <dgm:pt modelId="{15D1F0A7-D270-4A3B-9331-8018D09D5D7B}" type="pres">
      <dgm:prSet presAssocID="{EFF8DB4A-F76F-41F3-96E7-2D67AB788767}" presName="Child" presStyleLbl="revTx" presStyleIdx="1" presStyleCnt="5">
        <dgm:presLayoutVars>
          <dgm:chMax val="0"/>
          <dgm:chPref val="0"/>
          <dgm:bulletEnabled val="1"/>
        </dgm:presLayoutVars>
      </dgm:prSet>
      <dgm:spPr/>
    </dgm:pt>
    <dgm:pt modelId="{AF9883B7-7868-4FE1-A9C9-F5FB23480874}" type="pres">
      <dgm:prSet presAssocID="{EFF8DB4A-F76F-41F3-96E7-2D67AB788767}" presName="Parent" presStyleLbl="revTx" presStyleIdx="2" presStyleCnt="5" custLinFactY="100000" custLinFactNeighborX="-517" custLinFactNeighborY="142830">
        <dgm:presLayoutVars>
          <dgm:chMax val="1"/>
          <dgm:chPref val="1"/>
          <dgm:bulletEnabled val="1"/>
        </dgm:presLayoutVars>
      </dgm:prSet>
      <dgm:spPr/>
    </dgm:pt>
    <dgm:pt modelId="{913460AB-082D-411A-A961-B59191DBB444}" type="pres">
      <dgm:prSet presAssocID="{89C2DA81-D987-4BC1-AAFC-9D91FA1EFC84}" presName="sibTrans" presStyleCnt="0"/>
      <dgm:spPr/>
    </dgm:pt>
    <dgm:pt modelId="{0CC3D7C6-8DAE-4A94-B23C-B931DAA6E0D5}" type="pres">
      <dgm:prSet presAssocID="{1B6F6B70-FCEB-43F8-9877-F10F048DD9CC}" presName="composite" presStyleCnt="0"/>
      <dgm:spPr/>
    </dgm:pt>
    <dgm:pt modelId="{62436403-9E89-404E-861F-CD6DB1454CDB}" type="pres">
      <dgm:prSet presAssocID="{1B6F6B70-FCEB-43F8-9877-F10F048DD9CC}" presName="BackAccent" presStyleLbl="bgShp" presStyleIdx="3" presStyleCnt="4"/>
      <dgm:spPr/>
    </dgm:pt>
    <dgm:pt modelId="{96A83609-E00D-4582-AC11-747D25E2C449}" type="pres">
      <dgm:prSet presAssocID="{1B6F6B70-FCEB-43F8-9877-F10F048DD9CC}" presName="Accent" presStyleLbl="alignNode1" presStyleIdx="3" presStyleCnt="4"/>
      <dgm:spPr/>
    </dgm:pt>
    <dgm:pt modelId="{17956B89-A801-4FB7-ABF5-4D02AF037AF4}" type="pres">
      <dgm:prSet presAssocID="{1B6F6B70-FCEB-43F8-9877-F10F048DD9CC}" presName="Child" presStyleLbl="revTx" presStyleIdx="3" presStyleCnt="5">
        <dgm:presLayoutVars>
          <dgm:chMax val="0"/>
          <dgm:chPref val="0"/>
          <dgm:bulletEnabled val="1"/>
        </dgm:presLayoutVars>
      </dgm:prSet>
      <dgm:spPr/>
    </dgm:pt>
    <dgm:pt modelId="{0A69331E-83A0-462E-B655-D32077D0FD7F}" type="pres">
      <dgm:prSet presAssocID="{1B6F6B70-FCEB-43F8-9877-F10F048DD9CC}" presName="Parent" presStyleLbl="revTx" presStyleIdx="4" presStyleCnt="5">
        <dgm:presLayoutVars>
          <dgm:chMax val="1"/>
          <dgm:chPref val="1"/>
          <dgm:bulletEnabled val="1"/>
        </dgm:presLayoutVars>
      </dgm:prSet>
      <dgm:spPr/>
    </dgm:pt>
  </dgm:ptLst>
  <dgm:cxnLst>
    <dgm:cxn modelId="{77DCE701-684B-4F61-8366-3366D9104DA7}" srcId="{4A3AC13A-9D2A-4E37-AAC1-8E3E50058CEA}" destId="{1B6F6B70-FCEB-43F8-9877-F10F048DD9CC}" srcOrd="3" destOrd="0" parTransId="{945A678D-1D74-4482-9092-FD8FA0E61F40}" sibTransId="{E53ACAE7-488F-42BF-8C24-8814ACC162CE}"/>
    <dgm:cxn modelId="{D866E513-2727-4A92-B7DF-CC0C92EBA55B}" srcId="{4A3AC13A-9D2A-4E37-AAC1-8E3E50058CEA}" destId="{EFF8DB4A-F76F-41F3-96E7-2D67AB788767}" srcOrd="2" destOrd="0" parTransId="{A81E83A8-0EEA-4B8C-8EE7-1E48D96B36B0}" sibTransId="{89C2DA81-D987-4BC1-AAFC-9D91FA1EFC84}"/>
    <dgm:cxn modelId="{C3ED5D24-23D2-46B7-B4ED-60D8D027FAED}" type="presOf" srcId="{EFF8DB4A-F76F-41F3-96E7-2D67AB788767}" destId="{AF9883B7-7868-4FE1-A9C9-F5FB23480874}" srcOrd="0" destOrd="0" presId="urn:microsoft.com/office/officeart/2008/layout/IncreasingCircleProcess"/>
    <dgm:cxn modelId="{6CE59A35-801A-40D9-AAAD-AB703A31E59E}" type="presOf" srcId="{2B11D994-984A-4C0C-AA19-F52E73048DBD}" destId="{17956B89-A801-4FB7-ABF5-4D02AF037AF4}" srcOrd="0" destOrd="0" presId="urn:microsoft.com/office/officeart/2008/layout/IncreasingCircleProcess"/>
    <dgm:cxn modelId="{E9385F6F-646E-4423-9B65-0D7F48714FB2}" type="presOf" srcId="{4A3AC13A-9D2A-4E37-AAC1-8E3E50058CEA}" destId="{29C634D5-458D-4D65-B30F-04F006090F56}" srcOrd="0" destOrd="0" presId="urn:microsoft.com/office/officeart/2008/layout/IncreasingCircleProcess"/>
    <dgm:cxn modelId="{68366A71-9ACC-4605-AA7B-E7AAB1DA66D4}" srcId="{4A3AC13A-9D2A-4E37-AAC1-8E3E50058CEA}" destId="{F2BB234D-7C3E-4F53-B51E-F0996A276EE2}" srcOrd="0" destOrd="0" parTransId="{A854DA12-1546-479C-A295-E5CB5EA0194F}" sibTransId="{AB6E8CDD-6BBC-42D9-B764-D3F9E766CE4D}"/>
    <dgm:cxn modelId="{FB41F98D-B67E-4F75-BB69-2B0F671F3C45}" type="presOf" srcId="{D27CBE06-AE34-40B3-AC38-57DE4A9E24CB}" destId="{D1EF75ED-55A7-4A81-BDCB-1066EC3E055C}" srcOrd="0" destOrd="0" presId="urn:microsoft.com/office/officeart/2008/layout/IncreasingCircleProcess"/>
    <dgm:cxn modelId="{F4CB979A-1B6A-4202-ABD2-4CE3355A32A1}" type="presOf" srcId="{F2BB234D-7C3E-4F53-B51E-F0996A276EE2}" destId="{D056822A-3C49-4916-A203-1C5DA1F9C038}" srcOrd="0" destOrd="0" presId="urn:microsoft.com/office/officeart/2008/layout/IncreasingCircleProcess"/>
    <dgm:cxn modelId="{30E48D9B-5238-4BC8-9037-2B5DCA0DE211}" type="presOf" srcId="{1B6F6B70-FCEB-43F8-9877-F10F048DD9CC}" destId="{0A69331E-83A0-462E-B655-D32077D0FD7F}" srcOrd="0" destOrd="0" presId="urn:microsoft.com/office/officeart/2008/layout/IncreasingCircleProcess"/>
    <dgm:cxn modelId="{8678B4B8-3218-4E86-A0B6-7B6945B1F73D}" srcId="{1B6F6B70-FCEB-43F8-9877-F10F048DD9CC}" destId="{2B11D994-984A-4C0C-AA19-F52E73048DBD}" srcOrd="0" destOrd="0" parTransId="{7CEA8210-53A0-4414-B2B6-5D319003734D}" sibTransId="{70A1AEB7-4C67-401B-9258-1E520D3526BE}"/>
    <dgm:cxn modelId="{A8796ECA-0D15-472C-AFDE-9A59DF642586}" srcId="{4A3AC13A-9D2A-4E37-AAC1-8E3E50058CEA}" destId="{D27CBE06-AE34-40B3-AC38-57DE4A9E24CB}" srcOrd="1" destOrd="0" parTransId="{416A5AD9-A770-4EA3-8B0B-98AA48055486}" sibTransId="{1A4A31B3-42D2-4FC0-A93C-E7981FFA4CE9}"/>
    <dgm:cxn modelId="{D5BCF2DA-E496-4CDA-BD0D-06796512281F}" type="presParOf" srcId="{29C634D5-458D-4D65-B30F-04F006090F56}" destId="{4EEA6060-3E94-4E26-9998-DF2EE50600EA}" srcOrd="0" destOrd="0" presId="urn:microsoft.com/office/officeart/2008/layout/IncreasingCircleProcess"/>
    <dgm:cxn modelId="{4963DEE2-7FDF-4B58-A372-DE566AC05551}" type="presParOf" srcId="{4EEA6060-3E94-4E26-9998-DF2EE50600EA}" destId="{8808B54D-803B-4A64-A179-E32A661839F6}" srcOrd="0" destOrd="0" presId="urn:microsoft.com/office/officeart/2008/layout/IncreasingCircleProcess"/>
    <dgm:cxn modelId="{A75F3D25-D5AD-48BA-9C17-F951216C1FEB}" type="presParOf" srcId="{4EEA6060-3E94-4E26-9998-DF2EE50600EA}" destId="{4F6AB65B-635E-4D22-820F-157190FFC558}" srcOrd="1" destOrd="0" presId="urn:microsoft.com/office/officeart/2008/layout/IncreasingCircleProcess"/>
    <dgm:cxn modelId="{C2AD17D5-7C1A-46AF-9639-9D96EB4B7C73}" type="presParOf" srcId="{4EEA6060-3E94-4E26-9998-DF2EE50600EA}" destId="{63BB4159-4694-4763-9926-21A0559D88A7}" srcOrd="2" destOrd="0" presId="urn:microsoft.com/office/officeart/2008/layout/IncreasingCircleProcess"/>
    <dgm:cxn modelId="{1839154F-4279-4BFC-BB31-D8D316DB23D7}" type="presParOf" srcId="{4EEA6060-3E94-4E26-9998-DF2EE50600EA}" destId="{D056822A-3C49-4916-A203-1C5DA1F9C038}" srcOrd="3" destOrd="0" presId="urn:microsoft.com/office/officeart/2008/layout/IncreasingCircleProcess"/>
    <dgm:cxn modelId="{4359307E-75DA-490F-8310-14C7E8492C39}" type="presParOf" srcId="{29C634D5-458D-4D65-B30F-04F006090F56}" destId="{171728D8-9EF2-4518-B00D-AA7DD8989010}" srcOrd="1" destOrd="0" presId="urn:microsoft.com/office/officeart/2008/layout/IncreasingCircleProcess"/>
    <dgm:cxn modelId="{088842E2-5D17-4098-B14C-1C2B682561BE}" type="presParOf" srcId="{29C634D5-458D-4D65-B30F-04F006090F56}" destId="{5ECDB718-65EC-4629-84A3-AD180E03C32A}" srcOrd="2" destOrd="0" presId="urn:microsoft.com/office/officeart/2008/layout/IncreasingCircleProcess"/>
    <dgm:cxn modelId="{4CAE6047-FCD9-4082-BD0C-37D083A9E26B}" type="presParOf" srcId="{5ECDB718-65EC-4629-84A3-AD180E03C32A}" destId="{932AFC91-7D51-4295-8CDF-C815F336E143}" srcOrd="0" destOrd="0" presId="urn:microsoft.com/office/officeart/2008/layout/IncreasingCircleProcess"/>
    <dgm:cxn modelId="{319D992C-8150-42CA-BCD1-E107BFAE7163}" type="presParOf" srcId="{5ECDB718-65EC-4629-84A3-AD180E03C32A}" destId="{C5EF1B43-F4E8-4BFA-8077-F0E107A6300D}" srcOrd="1" destOrd="0" presId="urn:microsoft.com/office/officeart/2008/layout/IncreasingCircleProcess"/>
    <dgm:cxn modelId="{72BD365B-4EA7-4A7B-90A6-AE46DD0C64B4}" type="presParOf" srcId="{5ECDB718-65EC-4629-84A3-AD180E03C32A}" destId="{210508BC-2D08-469F-98A3-4D61B662D86E}" srcOrd="2" destOrd="0" presId="urn:microsoft.com/office/officeart/2008/layout/IncreasingCircleProcess"/>
    <dgm:cxn modelId="{F5829477-0ECE-4820-BFE6-A1A49BF2B18A}" type="presParOf" srcId="{5ECDB718-65EC-4629-84A3-AD180E03C32A}" destId="{D1EF75ED-55A7-4A81-BDCB-1066EC3E055C}" srcOrd="3" destOrd="0" presId="urn:microsoft.com/office/officeart/2008/layout/IncreasingCircleProcess"/>
    <dgm:cxn modelId="{A8CCBDE7-DB3F-48AB-B1CA-6A0D6E8404DF}" type="presParOf" srcId="{29C634D5-458D-4D65-B30F-04F006090F56}" destId="{41194179-3EFE-4831-8178-3FD0290EF570}" srcOrd="3" destOrd="0" presId="urn:microsoft.com/office/officeart/2008/layout/IncreasingCircleProcess"/>
    <dgm:cxn modelId="{73833380-CD99-4900-BF85-67E6200C2102}" type="presParOf" srcId="{29C634D5-458D-4D65-B30F-04F006090F56}" destId="{9453ACE9-99B3-4501-A30C-2C98B305C1B9}" srcOrd="4" destOrd="0" presId="urn:microsoft.com/office/officeart/2008/layout/IncreasingCircleProcess"/>
    <dgm:cxn modelId="{4F233172-0C2C-4405-900B-3DA42C73D392}" type="presParOf" srcId="{9453ACE9-99B3-4501-A30C-2C98B305C1B9}" destId="{F37A17FF-8BFC-4021-8363-90514DE32D66}" srcOrd="0" destOrd="0" presId="urn:microsoft.com/office/officeart/2008/layout/IncreasingCircleProcess"/>
    <dgm:cxn modelId="{0190CBD6-F8F2-4290-BB00-293859CAD48F}" type="presParOf" srcId="{9453ACE9-99B3-4501-A30C-2C98B305C1B9}" destId="{D91B579C-5F73-428F-AE78-3A7DA03243F1}" srcOrd="1" destOrd="0" presId="urn:microsoft.com/office/officeart/2008/layout/IncreasingCircleProcess"/>
    <dgm:cxn modelId="{EA28C853-00A0-4460-9B57-210A593D7AE3}" type="presParOf" srcId="{9453ACE9-99B3-4501-A30C-2C98B305C1B9}" destId="{15D1F0A7-D270-4A3B-9331-8018D09D5D7B}" srcOrd="2" destOrd="0" presId="urn:microsoft.com/office/officeart/2008/layout/IncreasingCircleProcess"/>
    <dgm:cxn modelId="{EC912840-3C38-44D0-B860-AFFFEFE32550}" type="presParOf" srcId="{9453ACE9-99B3-4501-A30C-2C98B305C1B9}" destId="{AF9883B7-7868-4FE1-A9C9-F5FB23480874}" srcOrd="3" destOrd="0" presId="urn:microsoft.com/office/officeart/2008/layout/IncreasingCircleProcess"/>
    <dgm:cxn modelId="{2704B5AB-F390-4750-8506-D8F44FADDCB0}" type="presParOf" srcId="{29C634D5-458D-4D65-B30F-04F006090F56}" destId="{913460AB-082D-411A-A961-B59191DBB444}" srcOrd="5" destOrd="0" presId="urn:microsoft.com/office/officeart/2008/layout/IncreasingCircleProcess"/>
    <dgm:cxn modelId="{370A4B2A-8BD7-4EE6-B90E-D9946729685B}" type="presParOf" srcId="{29C634D5-458D-4D65-B30F-04F006090F56}" destId="{0CC3D7C6-8DAE-4A94-B23C-B931DAA6E0D5}" srcOrd="6" destOrd="0" presId="urn:microsoft.com/office/officeart/2008/layout/IncreasingCircleProcess"/>
    <dgm:cxn modelId="{C0EC1423-5647-4CD0-9CD3-31A1CCE7FD22}" type="presParOf" srcId="{0CC3D7C6-8DAE-4A94-B23C-B931DAA6E0D5}" destId="{62436403-9E89-404E-861F-CD6DB1454CDB}" srcOrd="0" destOrd="0" presId="urn:microsoft.com/office/officeart/2008/layout/IncreasingCircleProcess"/>
    <dgm:cxn modelId="{35902CE2-BC15-404A-B5B4-B3354CBC3C43}" type="presParOf" srcId="{0CC3D7C6-8DAE-4A94-B23C-B931DAA6E0D5}" destId="{96A83609-E00D-4582-AC11-747D25E2C449}" srcOrd="1" destOrd="0" presId="urn:microsoft.com/office/officeart/2008/layout/IncreasingCircleProcess"/>
    <dgm:cxn modelId="{212BE674-395C-4175-882B-0C626C3A20A1}" type="presParOf" srcId="{0CC3D7C6-8DAE-4A94-B23C-B931DAA6E0D5}" destId="{17956B89-A801-4FB7-ABF5-4D02AF037AF4}" srcOrd="2" destOrd="0" presId="urn:microsoft.com/office/officeart/2008/layout/IncreasingCircleProcess"/>
    <dgm:cxn modelId="{B7C8453D-01E8-44D4-ABF3-DAD6C7FAD1D5}" type="presParOf" srcId="{0CC3D7C6-8DAE-4A94-B23C-B931DAA6E0D5}" destId="{0A69331E-83A0-462E-B655-D32077D0FD7F}" srcOrd="3" destOrd="0" presId="urn:microsoft.com/office/officeart/2008/layout/Increasing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4B6116-D540-468C-8078-08247E196035}" type="doc">
      <dgm:prSet loTypeId="urn:microsoft.com/office/officeart/2009/layout/CircleArrowProcess" loCatId="process" qsTypeId="urn:microsoft.com/office/officeart/2005/8/quickstyle/simple1" qsCatId="simple" csTypeId="urn:microsoft.com/office/officeart/2005/8/colors/colorful5" csCatId="colorful" phldr="1"/>
      <dgm:spPr/>
      <dgm:t>
        <a:bodyPr/>
        <a:lstStyle/>
        <a:p>
          <a:endParaRPr lang="en-IN"/>
        </a:p>
      </dgm:t>
    </dgm:pt>
    <dgm:pt modelId="{C6526B8D-A09A-47D7-BFD2-0E34F58F5FB0}">
      <dgm:prSet phldrT="[Text]" custT="1"/>
      <dgm:spPr/>
      <dgm:t>
        <a:bodyPr/>
        <a:lstStyle/>
        <a:p>
          <a:r>
            <a:rPr lang="en-IN" sz="2400" dirty="0" err="1">
              <a:solidFill>
                <a:srgbClr val="FFFF00"/>
              </a:solidFill>
            </a:rPr>
            <a:t>M.Oleifera</a:t>
          </a:r>
          <a:r>
            <a:rPr lang="en-IN" sz="2400" dirty="0">
              <a:solidFill>
                <a:srgbClr val="FFFF00"/>
              </a:solidFill>
            </a:rPr>
            <a:t> seeds</a:t>
          </a:r>
        </a:p>
      </dgm:t>
    </dgm:pt>
    <dgm:pt modelId="{17082173-5F72-46C3-B16E-28144A5A224B}" type="parTrans" cxnId="{587BBD55-EFB2-44C6-8AC3-9EB2241C7857}">
      <dgm:prSet/>
      <dgm:spPr/>
      <dgm:t>
        <a:bodyPr/>
        <a:lstStyle/>
        <a:p>
          <a:endParaRPr lang="en-IN"/>
        </a:p>
      </dgm:t>
    </dgm:pt>
    <dgm:pt modelId="{044E83E4-E23D-4331-A4E4-45B923A3E437}" type="sibTrans" cxnId="{587BBD55-EFB2-44C6-8AC3-9EB2241C7857}">
      <dgm:prSet/>
      <dgm:spPr/>
      <dgm:t>
        <a:bodyPr/>
        <a:lstStyle/>
        <a:p>
          <a:endParaRPr lang="en-IN"/>
        </a:p>
      </dgm:t>
    </dgm:pt>
    <dgm:pt modelId="{A5139D07-B25A-4775-8CDF-65121EFE8034}">
      <dgm:prSet phldrT="[Text]" custT="1"/>
      <dgm:spPr/>
      <dgm:t>
        <a:bodyPr/>
        <a:lstStyle/>
        <a:p>
          <a:r>
            <a:rPr lang="en-US" sz="2400" b="0" i="0" dirty="0">
              <a:solidFill>
                <a:srgbClr val="FFFF00"/>
              </a:solidFill>
            </a:rPr>
            <a:t>Water-soluble lectins</a:t>
          </a:r>
          <a:endParaRPr lang="en-IN" sz="2400" dirty="0">
            <a:solidFill>
              <a:srgbClr val="FFFF00"/>
            </a:solidFill>
          </a:endParaRPr>
        </a:p>
      </dgm:t>
    </dgm:pt>
    <dgm:pt modelId="{5277A085-D780-46F4-BCEB-774C55FCFA7F}" type="parTrans" cxnId="{BE7E1A8B-6DF1-42E2-8A24-B49C701F6A57}">
      <dgm:prSet/>
      <dgm:spPr/>
      <dgm:t>
        <a:bodyPr/>
        <a:lstStyle/>
        <a:p>
          <a:endParaRPr lang="en-IN"/>
        </a:p>
      </dgm:t>
    </dgm:pt>
    <dgm:pt modelId="{EB7312EC-0600-4C7C-8067-66727F9714F8}" type="sibTrans" cxnId="{BE7E1A8B-6DF1-42E2-8A24-B49C701F6A57}">
      <dgm:prSet/>
      <dgm:spPr/>
      <dgm:t>
        <a:bodyPr/>
        <a:lstStyle/>
        <a:p>
          <a:endParaRPr lang="en-IN"/>
        </a:p>
      </dgm:t>
    </dgm:pt>
    <dgm:pt modelId="{F5BFF9BD-5A6C-4348-82FC-5BE5C7335A39}">
      <dgm:prSet phldrT="[Text]" custT="1"/>
      <dgm:spPr/>
      <dgm:t>
        <a:bodyPr/>
        <a:lstStyle/>
        <a:p>
          <a:r>
            <a:rPr lang="en-IN" sz="2400" dirty="0">
              <a:solidFill>
                <a:srgbClr val="FFFF00"/>
              </a:solidFill>
            </a:rPr>
            <a:t>1) Induce apoptosis</a:t>
          </a:r>
        </a:p>
        <a:p>
          <a:r>
            <a:rPr lang="en-IN" sz="2400" dirty="0">
              <a:solidFill>
                <a:srgbClr val="FFFF00"/>
              </a:solidFill>
            </a:rPr>
            <a:t>2) Alter mitochondrial membrane potential</a:t>
          </a:r>
        </a:p>
      </dgm:t>
    </dgm:pt>
    <dgm:pt modelId="{65507BC2-D8E3-4680-920A-A276E852D30C}" type="parTrans" cxnId="{E6B55B93-53B3-4A5D-8E97-515B4A693130}">
      <dgm:prSet/>
      <dgm:spPr/>
      <dgm:t>
        <a:bodyPr/>
        <a:lstStyle/>
        <a:p>
          <a:endParaRPr lang="en-IN"/>
        </a:p>
      </dgm:t>
    </dgm:pt>
    <dgm:pt modelId="{3A675879-934E-40EE-BBFD-44C97A2B71B4}" type="sibTrans" cxnId="{E6B55B93-53B3-4A5D-8E97-515B4A693130}">
      <dgm:prSet/>
      <dgm:spPr/>
      <dgm:t>
        <a:bodyPr/>
        <a:lstStyle/>
        <a:p>
          <a:endParaRPr lang="en-IN"/>
        </a:p>
      </dgm:t>
    </dgm:pt>
    <dgm:pt modelId="{B629735E-EF3A-4DD7-A3FD-12855FC58ADB}">
      <dgm:prSet phldrT="[Text]" custT="1"/>
      <dgm:spPr/>
      <dgm:t>
        <a:bodyPr/>
        <a:lstStyle/>
        <a:p>
          <a:r>
            <a:rPr lang="en-IN" sz="2400" b="0" i="0" dirty="0">
              <a:solidFill>
                <a:srgbClr val="FFFF00"/>
              </a:solidFill>
            </a:rPr>
            <a:t>Fungistatic &amp; Fungicidal</a:t>
          </a:r>
          <a:endParaRPr lang="en-IN" sz="2400" dirty="0">
            <a:solidFill>
              <a:srgbClr val="FFFF00"/>
            </a:solidFill>
          </a:endParaRPr>
        </a:p>
      </dgm:t>
    </dgm:pt>
    <dgm:pt modelId="{FBA1E6A4-B908-4B96-8FC7-FC798D40B0FB}" type="parTrans" cxnId="{941F996B-566C-40DF-A1B3-E38ED7E725D9}">
      <dgm:prSet/>
      <dgm:spPr/>
      <dgm:t>
        <a:bodyPr/>
        <a:lstStyle/>
        <a:p>
          <a:endParaRPr lang="en-IN"/>
        </a:p>
      </dgm:t>
    </dgm:pt>
    <dgm:pt modelId="{50C65ABF-0461-4493-AF39-247662890678}" type="sibTrans" cxnId="{941F996B-566C-40DF-A1B3-E38ED7E725D9}">
      <dgm:prSet/>
      <dgm:spPr/>
      <dgm:t>
        <a:bodyPr/>
        <a:lstStyle/>
        <a:p>
          <a:endParaRPr lang="en-IN"/>
        </a:p>
      </dgm:t>
    </dgm:pt>
    <dgm:pt modelId="{F6DFE79F-B4BE-4392-BF11-AA85D4452971}" type="pres">
      <dgm:prSet presAssocID="{554B6116-D540-468C-8078-08247E196035}" presName="Name0" presStyleCnt="0">
        <dgm:presLayoutVars>
          <dgm:chMax val="7"/>
          <dgm:chPref val="7"/>
          <dgm:dir/>
          <dgm:animLvl val="lvl"/>
        </dgm:presLayoutVars>
      </dgm:prSet>
      <dgm:spPr/>
    </dgm:pt>
    <dgm:pt modelId="{63848BA4-5D16-47D1-AE19-619B9BF6E7D1}" type="pres">
      <dgm:prSet presAssocID="{C6526B8D-A09A-47D7-BFD2-0E34F58F5FB0}" presName="Accent1" presStyleCnt="0"/>
      <dgm:spPr/>
    </dgm:pt>
    <dgm:pt modelId="{A54F9FF8-9D56-4243-B913-4D0F843B829B}" type="pres">
      <dgm:prSet presAssocID="{C6526B8D-A09A-47D7-BFD2-0E34F58F5FB0}" presName="Accent" presStyleLbl="node1" presStyleIdx="0" presStyleCnt="4"/>
      <dgm:spPr/>
    </dgm:pt>
    <dgm:pt modelId="{B31E6A88-585E-4F29-9EBB-3117104C3000}" type="pres">
      <dgm:prSet presAssocID="{C6526B8D-A09A-47D7-BFD2-0E34F58F5FB0}" presName="Parent1" presStyleLbl="revTx" presStyleIdx="0" presStyleCnt="4" custScaleX="226481" custLinFactNeighborX="-45604" custLinFactNeighborY="22745">
        <dgm:presLayoutVars>
          <dgm:chMax val="1"/>
          <dgm:chPref val="1"/>
          <dgm:bulletEnabled val="1"/>
        </dgm:presLayoutVars>
      </dgm:prSet>
      <dgm:spPr/>
    </dgm:pt>
    <dgm:pt modelId="{145BCB21-E586-45D2-A728-75CEC3C3EC4B}" type="pres">
      <dgm:prSet presAssocID="{A5139D07-B25A-4775-8CDF-65121EFE8034}" presName="Accent2" presStyleCnt="0"/>
      <dgm:spPr/>
    </dgm:pt>
    <dgm:pt modelId="{140649E1-268C-44C4-B5A2-46012BD03B90}" type="pres">
      <dgm:prSet presAssocID="{A5139D07-B25A-4775-8CDF-65121EFE8034}" presName="Accent" presStyleLbl="node1" presStyleIdx="1" presStyleCnt="4"/>
      <dgm:spPr/>
    </dgm:pt>
    <dgm:pt modelId="{2D08140B-9971-41ED-845B-5D6D1BB10334}" type="pres">
      <dgm:prSet presAssocID="{A5139D07-B25A-4775-8CDF-65121EFE8034}" presName="Parent2" presStyleLbl="revTx" presStyleIdx="1" presStyleCnt="4" custAng="10800000" custFlipVert="1" custScaleX="302952" custScaleY="60427" custLinFactNeighborX="75499" custLinFactNeighborY="3823">
        <dgm:presLayoutVars>
          <dgm:chMax val="1"/>
          <dgm:chPref val="1"/>
          <dgm:bulletEnabled val="1"/>
        </dgm:presLayoutVars>
      </dgm:prSet>
      <dgm:spPr/>
    </dgm:pt>
    <dgm:pt modelId="{83CB608C-2A5E-47EC-A6BE-22712EA39F95}" type="pres">
      <dgm:prSet presAssocID="{F5BFF9BD-5A6C-4348-82FC-5BE5C7335A39}" presName="Accent3" presStyleCnt="0"/>
      <dgm:spPr/>
    </dgm:pt>
    <dgm:pt modelId="{4F2F4AAB-C2DF-49A6-A45F-9B7D218CB67D}" type="pres">
      <dgm:prSet presAssocID="{F5BFF9BD-5A6C-4348-82FC-5BE5C7335A39}" presName="Accent" presStyleLbl="node1" presStyleIdx="2" presStyleCnt="4"/>
      <dgm:spPr/>
    </dgm:pt>
    <dgm:pt modelId="{0D986627-ECE8-486B-92B3-FD34821F607C}" type="pres">
      <dgm:prSet presAssocID="{F5BFF9BD-5A6C-4348-82FC-5BE5C7335A39}" presName="Parent3" presStyleLbl="revTx" presStyleIdx="2" presStyleCnt="4" custScaleX="378063" custScaleY="126501" custLinFactX="-61108" custLinFactNeighborX="-100000" custLinFactNeighborY="9447">
        <dgm:presLayoutVars>
          <dgm:chMax val="1"/>
          <dgm:chPref val="1"/>
          <dgm:bulletEnabled val="1"/>
        </dgm:presLayoutVars>
      </dgm:prSet>
      <dgm:spPr/>
    </dgm:pt>
    <dgm:pt modelId="{06BE2CF6-40F8-42AD-84A3-A6E07F4BD52B}" type="pres">
      <dgm:prSet presAssocID="{B629735E-EF3A-4DD7-A3FD-12855FC58ADB}" presName="Accent4" presStyleCnt="0"/>
      <dgm:spPr/>
    </dgm:pt>
    <dgm:pt modelId="{28BB2E45-273D-493B-9244-7CB0304B4D77}" type="pres">
      <dgm:prSet presAssocID="{B629735E-EF3A-4DD7-A3FD-12855FC58ADB}" presName="Accent" presStyleLbl="node1" presStyleIdx="3" presStyleCnt="4"/>
      <dgm:spPr/>
    </dgm:pt>
    <dgm:pt modelId="{3C6682A6-11A7-4D99-A18C-AAD12B1FC127}" type="pres">
      <dgm:prSet presAssocID="{B629735E-EF3A-4DD7-A3FD-12855FC58ADB}" presName="Parent4" presStyleLbl="revTx" presStyleIdx="3" presStyleCnt="4" custScaleX="226481" custLinFactNeighborX="83692" custLinFactNeighborY="-23402">
        <dgm:presLayoutVars>
          <dgm:chMax val="1"/>
          <dgm:chPref val="1"/>
          <dgm:bulletEnabled val="1"/>
        </dgm:presLayoutVars>
      </dgm:prSet>
      <dgm:spPr/>
    </dgm:pt>
  </dgm:ptLst>
  <dgm:cxnLst>
    <dgm:cxn modelId="{62D4C107-6CE3-46DF-B004-99DF9B1BB11A}" type="presOf" srcId="{A5139D07-B25A-4775-8CDF-65121EFE8034}" destId="{2D08140B-9971-41ED-845B-5D6D1BB10334}" srcOrd="0" destOrd="0" presId="urn:microsoft.com/office/officeart/2009/layout/CircleArrowProcess"/>
    <dgm:cxn modelId="{941F996B-566C-40DF-A1B3-E38ED7E725D9}" srcId="{554B6116-D540-468C-8078-08247E196035}" destId="{B629735E-EF3A-4DD7-A3FD-12855FC58ADB}" srcOrd="3" destOrd="0" parTransId="{FBA1E6A4-B908-4B96-8FC7-FC798D40B0FB}" sibTransId="{50C65ABF-0461-4493-AF39-247662890678}"/>
    <dgm:cxn modelId="{587BBD55-EFB2-44C6-8AC3-9EB2241C7857}" srcId="{554B6116-D540-468C-8078-08247E196035}" destId="{C6526B8D-A09A-47D7-BFD2-0E34F58F5FB0}" srcOrd="0" destOrd="0" parTransId="{17082173-5F72-46C3-B16E-28144A5A224B}" sibTransId="{044E83E4-E23D-4331-A4E4-45B923A3E437}"/>
    <dgm:cxn modelId="{883EE758-45E7-4593-AD84-8B705DC2486C}" type="presOf" srcId="{B629735E-EF3A-4DD7-A3FD-12855FC58ADB}" destId="{3C6682A6-11A7-4D99-A18C-AAD12B1FC127}" srcOrd="0" destOrd="0" presId="urn:microsoft.com/office/officeart/2009/layout/CircleArrowProcess"/>
    <dgm:cxn modelId="{BE7E1A8B-6DF1-42E2-8A24-B49C701F6A57}" srcId="{554B6116-D540-468C-8078-08247E196035}" destId="{A5139D07-B25A-4775-8CDF-65121EFE8034}" srcOrd="1" destOrd="0" parTransId="{5277A085-D780-46F4-BCEB-774C55FCFA7F}" sibTransId="{EB7312EC-0600-4C7C-8067-66727F9714F8}"/>
    <dgm:cxn modelId="{E6B55B93-53B3-4A5D-8E97-515B4A693130}" srcId="{554B6116-D540-468C-8078-08247E196035}" destId="{F5BFF9BD-5A6C-4348-82FC-5BE5C7335A39}" srcOrd="2" destOrd="0" parTransId="{65507BC2-D8E3-4680-920A-A276E852D30C}" sibTransId="{3A675879-934E-40EE-BBFD-44C97A2B71B4}"/>
    <dgm:cxn modelId="{9CD843A4-7B26-4E21-AA7A-945D555FEB74}" type="presOf" srcId="{C6526B8D-A09A-47D7-BFD2-0E34F58F5FB0}" destId="{B31E6A88-585E-4F29-9EBB-3117104C3000}" srcOrd="0" destOrd="0" presId="urn:microsoft.com/office/officeart/2009/layout/CircleArrowProcess"/>
    <dgm:cxn modelId="{E24A13AE-B494-4A81-8134-F69EB2EA1416}" type="presOf" srcId="{554B6116-D540-468C-8078-08247E196035}" destId="{F6DFE79F-B4BE-4392-BF11-AA85D4452971}" srcOrd="0" destOrd="0" presId="urn:microsoft.com/office/officeart/2009/layout/CircleArrowProcess"/>
    <dgm:cxn modelId="{9B4BEACE-7BF7-4E49-A516-C7C22B95911F}" type="presOf" srcId="{F5BFF9BD-5A6C-4348-82FC-5BE5C7335A39}" destId="{0D986627-ECE8-486B-92B3-FD34821F607C}" srcOrd="0" destOrd="0" presId="urn:microsoft.com/office/officeart/2009/layout/CircleArrowProcess"/>
    <dgm:cxn modelId="{702E3435-4417-47FF-9758-6F0ACE2A162D}" type="presParOf" srcId="{F6DFE79F-B4BE-4392-BF11-AA85D4452971}" destId="{63848BA4-5D16-47D1-AE19-619B9BF6E7D1}" srcOrd="0" destOrd="0" presId="urn:microsoft.com/office/officeart/2009/layout/CircleArrowProcess"/>
    <dgm:cxn modelId="{B7CA6151-62A0-46C9-B615-E864756712A6}" type="presParOf" srcId="{63848BA4-5D16-47D1-AE19-619B9BF6E7D1}" destId="{A54F9FF8-9D56-4243-B913-4D0F843B829B}" srcOrd="0" destOrd="0" presId="urn:microsoft.com/office/officeart/2009/layout/CircleArrowProcess"/>
    <dgm:cxn modelId="{5F6051CE-9247-4452-B26B-27EC8F113546}" type="presParOf" srcId="{F6DFE79F-B4BE-4392-BF11-AA85D4452971}" destId="{B31E6A88-585E-4F29-9EBB-3117104C3000}" srcOrd="1" destOrd="0" presId="urn:microsoft.com/office/officeart/2009/layout/CircleArrowProcess"/>
    <dgm:cxn modelId="{2D85BDB7-BF4C-4285-8EF0-9AA9B5E9E546}" type="presParOf" srcId="{F6DFE79F-B4BE-4392-BF11-AA85D4452971}" destId="{145BCB21-E586-45D2-A728-75CEC3C3EC4B}" srcOrd="2" destOrd="0" presId="urn:microsoft.com/office/officeart/2009/layout/CircleArrowProcess"/>
    <dgm:cxn modelId="{A420E550-6739-427A-8174-2C5D3D39AC2D}" type="presParOf" srcId="{145BCB21-E586-45D2-A728-75CEC3C3EC4B}" destId="{140649E1-268C-44C4-B5A2-46012BD03B90}" srcOrd="0" destOrd="0" presId="urn:microsoft.com/office/officeart/2009/layout/CircleArrowProcess"/>
    <dgm:cxn modelId="{41AE2E80-5048-4840-87DB-177BCBD28E26}" type="presParOf" srcId="{F6DFE79F-B4BE-4392-BF11-AA85D4452971}" destId="{2D08140B-9971-41ED-845B-5D6D1BB10334}" srcOrd="3" destOrd="0" presId="urn:microsoft.com/office/officeart/2009/layout/CircleArrowProcess"/>
    <dgm:cxn modelId="{63F1DDFB-05C5-45BE-AA18-54C225114D1E}" type="presParOf" srcId="{F6DFE79F-B4BE-4392-BF11-AA85D4452971}" destId="{83CB608C-2A5E-47EC-A6BE-22712EA39F95}" srcOrd="4" destOrd="0" presId="urn:microsoft.com/office/officeart/2009/layout/CircleArrowProcess"/>
    <dgm:cxn modelId="{9E8E6592-FE8D-48F6-91F7-DED81AE15799}" type="presParOf" srcId="{83CB608C-2A5E-47EC-A6BE-22712EA39F95}" destId="{4F2F4AAB-C2DF-49A6-A45F-9B7D218CB67D}" srcOrd="0" destOrd="0" presId="urn:microsoft.com/office/officeart/2009/layout/CircleArrowProcess"/>
    <dgm:cxn modelId="{7F375B46-EEFF-4515-BF66-FBFE53A16447}" type="presParOf" srcId="{F6DFE79F-B4BE-4392-BF11-AA85D4452971}" destId="{0D986627-ECE8-486B-92B3-FD34821F607C}" srcOrd="5" destOrd="0" presId="urn:microsoft.com/office/officeart/2009/layout/CircleArrowProcess"/>
    <dgm:cxn modelId="{68A8B244-5BA8-406B-BB54-E528D8342AD2}" type="presParOf" srcId="{F6DFE79F-B4BE-4392-BF11-AA85D4452971}" destId="{06BE2CF6-40F8-42AD-84A3-A6E07F4BD52B}" srcOrd="6" destOrd="0" presId="urn:microsoft.com/office/officeart/2009/layout/CircleArrowProcess"/>
    <dgm:cxn modelId="{D5886653-BBC6-435D-AAE8-57CF2E52149E}" type="presParOf" srcId="{06BE2CF6-40F8-42AD-84A3-A6E07F4BD52B}" destId="{28BB2E45-273D-493B-9244-7CB0304B4D77}" srcOrd="0" destOrd="0" presId="urn:microsoft.com/office/officeart/2009/layout/CircleArrowProcess"/>
    <dgm:cxn modelId="{F6B8302B-6785-43BB-A603-2C8451F862B3}" type="presParOf" srcId="{F6DFE79F-B4BE-4392-BF11-AA85D4452971}" destId="{3C6682A6-11A7-4D99-A18C-AAD12B1FC127}" srcOrd="7"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4B6116-D540-468C-8078-08247E196035}" type="doc">
      <dgm:prSet loTypeId="urn:microsoft.com/office/officeart/2009/layout/CircleArrowProcess" loCatId="process" qsTypeId="urn:microsoft.com/office/officeart/2005/8/quickstyle/simple1" qsCatId="simple" csTypeId="urn:microsoft.com/office/officeart/2005/8/colors/colorful5" csCatId="colorful" phldr="1"/>
      <dgm:spPr/>
      <dgm:t>
        <a:bodyPr/>
        <a:lstStyle/>
        <a:p>
          <a:endParaRPr lang="en-IN"/>
        </a:p>
      </dgm:t>
    </dgm:pt>
    <dgm:pt modelId="{C6526B8D-A09A-47D7-BFD2-0E34F58F5FB0}">
      <dgm:prSet phldrT="[Text]" custT="1"/>
      <dgm:spPr/>
      <dgm:t>
        <a:bodyPr/>
        <a:lstStyle/>
        <a:p>
          <a:r>
            <a:rPr lang="en-IN" sz="2400" dirty="0" err="1">
              <a:solidFill>
                <a:srgbClr val="FFFF00"/>
              </a:solidFill>
            </a:rPr>
            <a:t>M.Oleifera</a:t>
          </a:r>
          <a:r>
            <a:rPr lang="en-IN" sz="2400" dirty="0">
              <a:solidFill>
                <a:srgbClr val="FFFF00"/>
              </a:solidFill>
            </a:rPr>
            <a:t> seeds</a:t>
          </a:r>
        </a:p>
      </dgm:t>
    </dgm:pt>
    <dgm:pt modelId="{17082173-5F72-46C3-B16E-28144A5A224B}" type="parTrans" cxnId="{587BBD55-EFB2-44C6-8AC3-9EB2241C7857}">
      <dgm:prSet/>
      <dgm:spPr/>
      <dgm:t>
        <a:bodyPr/>
        <a:lstStyle/>
        <a:p>
          <a:endParaRPr lang="en-IN"/>
        </a:p>
      </dgm:t>
    </dgm:pt>
    <dgm:pt modelId="{044E83E4-E23D-4331-A4E4-45B923A3E437}" type="sibTrans" cxnId="{587BBD55-EFB2-44C6-8AC3-9EB2241C7857}">
      <dgm:prSet/>
      <dgm:spPr/>
      <dgm:t>
        <a:bodyPr/>
        <a:lstStyle/>
        <a:p>
          <a:endParaRPr lang="en-IN"/>
        </a:p>
      </dgm:t>
    </dgm:pt>
    <dgm:pt modelId="{A5139D07-B25A-4775-8CDF-65121EFE8034}">
      <dgm:prSet phldrT="[Text]" custT="1"/>
      <dgm:spPr/>
      <dgm:t>
        <a:bodyPr/>
        <a:lstStyle/>
        <a:p>
          <a:r>
            <a:rPr lang="en-US" sz="2400" b="0" i="0" dirty="0">
              <a:solidFill>
                <a:srgbClr val="FFFF00"/>
              </a:solidFill>
            </a:rPr>
            <a:t>Chitin binding protein</a:t>
          </a:r>
          <a:endParaRPr lang="en-IN" sz="2400" dirty="0">
            <a:solidFill>
              <a:srgbClr val="FFFF00"/>
            </a:solidFill>
          </a:endParaRPr>
        </a:p>
      </dgm:t>
    </dgm:pt>
    <dgm:pt modelId="{5277A085-D780-46F4-BCEB-774C55FCFA7F}" type="parTrans" cxnId="{BE7E1A8B-6DF1-42E2-8A24-B49C701F6A57}">
      <dgm:prSet/>
      <dgm:spPr/>
      <dgm:t>
        <a:bodyPr/>
        <a:lstStyle/>
        <a:p>
          <a:endParaRPr lang="en-IN"/>
        </a:p>
      </dgm:t>
    </dgm:pt>
    <dgm:pt modelId="{EB7312EC-0600-4C7C-8067-66727F9714F8}" type="sibTrans" cxnId="{BE7E1A8B-6DF1-42E2-8A24-B49C701F6A57}">
      <dgm:prSet/>
      <dgm:spPr/>
      <dgm:t>
        <a:bodyPr/>
        <a:lstStyle/>
        <a:p>
          <a:endParaRPr lang="en-IN"/>
        </a:p>
      </dgm:t>
    </dgm:pt>
    <dgm:pt modelId="{F5BFF9BD-5A6C-4348-82FC-5BE5C7335A39}">
      <dgm:prSet phldrT="[Text]" custT="1"/>
      <dgm:spPr/>
      <dgm:t>
        <a:bodyPr/>
        <a:lstStyle/>
        <a:p>
          <a:r>
            <a:rPr lang="en-IN" sz="2400" dirty="0">
              <a:solidFill>
                <a:srgbClr val="FFFF00"/>
              </a:solidFill>
            </a:rPr>
            <a:t>1) Increase cell membrane permeability</a:t>
          </a:r>
        </a:p>
        <a:p>
          <a:r>
            <a:rPr lang="en-IN" sz="2400" dirty="0">
              <a:solidFill>
                <a:srgbClr val="FFFF00"/>
              </a:solidFill>
            </a:rPr>
            <a:t>2) Increase ROS production</a:t>
          </a:r>
        </a:p>
      </dgm:t>
    </dgm:pt>
    <dgm:pt modelId="{65507BC2-D8E3-4680-920A-A276E852D30C}" type="parTrans" cxnId="{E6B55B93-53B3-4A5D-8E97-515B4A693130}">
      <dgm:prSet/>
      <dgm:spPr/>
      <dgm:t>
        <a:bodyPr/>
        <a:lstStyle/>
        <a:p>
          <a:endParaRPr lang="en-IN"/>
        </a:p>
      </dgm:t>
    </dgm:pt>
    <dgm:pt modelId="{3A675879-934E-40EE-BBFD-44C97A2B71B4}" type="sibTrans" cxnId="{E6B55B93-53B3-4A5D-8E97-515B4A693130}">
      <dgm:prSet/>
      <dgm:spPr/>
      <dgm:t>
        <a:bodyPr/>
        <a:lstStyle/>
        <a:p>
          <a:endParaRPr lang="en-IN"/>
        </a:p>
      </dgm:t>
    </dgm:pt>
    <dgm:pt modelId="{B629735E-EF3A-4DD7-A3FD-12855FC58ADB}">
      <dgm:prSet phldrT="[Text]" custT="1"/>
      <dgm:spPr/>
      <dgm:t>
        <a:bodyPr/>
        <a:lstStyle/>
        <a:p>
          <a:r>
            <a:rPr lang="en-IN" sz="2400" b="0" i="0" dirty="0">
              <a:solidFill>
                <a:srgbClr val="FFFF00"/>
              </a:solidFill>
            </a:rPr>
            <a:t>Anti-</a:t>
          </a:r>
          <a:r>
            <a:rPr lang="en-IN" sz="2400" b="0" i="0" dirty="0" err="1">
              <a:solidFill>
                <a:srgbClr val="FFFF00"/>
              </a:solidFill>
            </a:rPr>
            <a:t>Candidal</a:t>
          </a:r>
          <a:r>
            <a:rPr lang="en-IN" sz="2400" b="0" i="0" dirty="0">
              <a:solidFill>
                <a:srgbClr val="FFFF00"/>
              </a:solidFill>
            </a:rPr>
            <a:t> activity</a:t>
          </a:r>
          <a:endParaRPr lang="en-IN" sz="2400" dirty="0">
            <a:solidFill>
              <a:srgbClr val="FFFF00"/>
            </a:solidFill>
          </a:endParaRPr>
        </a:p>
      </dgm:t>
    </dgm:pt>
    <dgm:pt modelId="{FBA1E6A4-B908-4B96-8FC7-FC798D40B0FB}" type="parTrans" cxnId="{941F996B-566C-40DF-A1B3-E38ED7E725D9}">
      <dgm:prSet/>
      <dgm:spPr/>
      <dgm:t>
        <a:bodyPr/>
        <a:lstStyle/>
        <a:p>
          <a:endParaRPr lang="en-IN"/>
        </a:p>
      </dgm:t>
    </dgm:pt>
    <dgm:pt modelId="{50C65ABF-0461-4493-AF39-247662890678}" type="sibTrans" cxnId="{941F996B-566C-40DF-A1B3-E38ED7E725D9}">
      <dgm:prSet/>
      <dgm:spPr/>
      <dgm:t>
        <a:bodyPr/>
        <a:lstStyle/>
        <a:p>
          <a:endParaRPr lang="en-IN"/>
        </a:p>
      </dgm:t>
    </dgm:pt>
    <dgm:pt modelId="{F6DFE79F-B4BE-4392-BF11-AA85D4452971}" type="pres">
      <dgm:prSet presAssocID="{554B6116-D540-468C-8078-08247E196035}" presName="Name0" presStyleCnt="0">
        <dgm:presLayoutVars>
          <dgm:chMax val="7"/>
          <dgm:chPref val="7"/>
          <dgm:dir/>
          <dgm:animLvl val="lvl"/>
        </dgm:presLayoutVars>
      </dgm:prSet>
      <dgm:spPr/>
    </dgm:pt>
    <dgm:pt modelId="{63848BA4-5D16-47D1-AE19-619B9BF6E7D1}" type="pres">
      <dgm:prSet presAssocID="{C6526B8D-A09A-47D7-BFD2-0E34F58F5FB0}" presName="Accent1" presStyleCnt="0"/>
      <dgm:spPr/>
    </dgm:pt>
    <dgm:pt modelId="{A54F9FF8-9D56-4243-B913-4D0F843B829B}" type="pres">
      <dgm:prSet presAssocID="{C6526B8D-A09A-47D7-BFD2-0E34F58F5FB0}" presName="Accent" presStyleLbl="node1" presStyleIdx="0" presStyleCnt="4"/>
      <dgm:spPr/>
    </dgm:pt>
    <dgm:pt modelId="{B31E6A88-585E-4F29-9EBB-3117104C3000}" type="pres">
      <dgm:prSet presAssocID="{C6526B8D-A09A-47D7-BFD2-0E34F58F5FB0}" presName="Parent1" presStyleLbl="revTx" presStyleIdx="0" presStyleCnt="4" custScaleX="226481" custLinFactNeighborX="-45604" custLinFactNeighborY="22745">
        <dgm:presLayoutVars>
          <dgm:chMax val="1"/>
          <dgm:chPref val="1"/>
          <dgm:bulletEnabled val="1"/>
        </dgm:presLayoutVars>
      </dgm:prSet>
      <dgm:spPr/>
    </dgm:pt>
    <dgm:pt modelId="{145BCB21-E586-45D2-A728-75CEC3C3EC4B}" type="pres">
      <dgm:prSet presAssocID="{A5139D07-B25A-4775-8CDF-65121EFE8034}" presName="Accent2" presStyleCnt="0"/>
      <dgm:spPr/>
    </dgm:pt>
    <dgm:pt modelId="{140649E1-268C-44C4-B5A2-46012BD03B90}" type="pres">
      <dgm:prSet presAssocID="{A5139D07-B25A-4775-8CDF-65121EFE8034}" presName="Accent" presStyleLbl="node1" presStyleIdx="1" presStyleCnt="4"/>
      <dgm:spPr/>
    </dgm:pt>
    <dgm:pt modelId="{2D08140B-9971-41ED-845B-5D6D1BB10334}" type="pres">
      <dgm:prSet presAssocID="{A5139D07-B25A-4775-8CDF-65121EFE8034}" presName="Parent2" presStyleLbl="revTx" presStyleIdx="1" presStyleCnt="4" custAng="10800000" custFlipVert="1" custScaleX="302952" custScaleY="60427" custLinFactNeighborX="75499" custLinFactNeighborY="3823">
        <dgm:presLayoutVars>
          <dgm:chMax val="1"/>
          <dgm:chPref val="1"/>
          <dgm:bulletEnabled val="1"/>
        </dgm:presLayoutVars>
      </dgm:prSet>
      <dgm:spPr/>
    </dgm:pt>
    <dgm:pt modelId="{83CB608C-2A5E-47EC-A6BE-22712EA39F95}" type="pres">
      <dgm:prSet presAssocID="{F5BFF9BD-5A6C-4348-82FC-5BE5C7335A39}" presName="Accent3" presStyleCnt="0"/>
      <dgm:spPr/>
    </dgm:pt>
    <dgm:pt modelId="{4F2F4AAB-C2DF-49A6-A45F-9B7D218CB67D}" type="pres">
      <dgm:prSet presAssocID="{F5BFF9BD-5A6C-4348-82FC-5BE5C7335A39}" presName="Accent" presStyleLbl="node1" presStyleIdx="2" presStyleCnt="4"/>
      <dgm:spPr/>
    </dgm:pt>
    <dgm:pt modelId="{0D986627-ECE8-486B-92B3-FD34821F607C}" type="pres">
      <dgm:prSet presAssocID="{F5BFF9BD-5A6C-4348-82FC-5BE5C7335A39}" presName="Parent3" presStyleLbl="revTx" presStyleIdx="2" presStyleCnt="4" custScaleX="378063" custScaleY="126501" custLinFactX="-68618" custLinFactNeighborX="-100000" custLinFactNeighborY="7945">
        <dgm:presLayoutVars>
          <dgm:chMax val="1"/>
          <dgm:chPref val="1"/>
          <dgm:bulletEnabled val="1"/>
        </dgm:presLayoutVars>
      </dgm:prSet>
      <dgm:spPr/>
    </dgm:pt>
    <dgm:pt modelId="{06BE2CF6-40F8-42AD-84A3-A6E07F4BD52B}" type="pres">
      <dgm:prSet presAssocID="{B629735E-EF3A-4DD7-A3FD-12855FC58ADB}" presName="Accent4" presStyleCnt="0"/>
      <dgm:spPr/>
    </dgm:pt>
    <dgm:pt modelId="{28BB2E45-273D-493B-9244-7CB0304B4D77}" type="pres">
      <dgm:prSet presAssocID="{B629735E-EF3A-4DD7-A3FD-12855FC58ADB}" presName="Accent" presStyleLbl="node1" presStyleIdx="3" presStyleCnt="4"/>
      <dgm:spPr/>
    </dgm:pt>
    <dgm:pt modelId="{3C6682A6-11A7-4D99-A18C-AAD12B1FC127}" type="pres">
      <dgm:prSet presAssocID="{B629735E-EF3A-4DD7-A3FD-12855FC58ADB}" presName="Parent4" presStyleLbl="revTx" presStyleIdx="3" presStyleCnt="4" custScaleX="226481" custLinFactNeighborX="83692" custLinFactNeighborY="-23402">
        <dgm:presLayoutVars>
          <dgm:chMax val="1"/>
          <dgm:chPref val="1"/>
          <dgm:bulletEnabled val="1"/>
        </dgm:presLayoutVars>
      </dgm:prSet>
      <dgm:spPr/>
    </dgm:pt>
  </dgm:ptLst>
  <dgm:cxnLst>
    <dgm:cxn modelId="{62D4C107-6CE3-46DF-B004-99DF9B1BB11A}" type="presOf" srcId="{A5139D07-B25A-4775-8CDF-65121EFE8034}" destId="{2D08140B-9971-41ED-845B-5D6D1BB10334}" srcOrd="0" destOrd="0" presId="urn:microsoft.com/office/officeart/2009/layout/CircleArrowProcess"/>
    <dgm:cxn modelId="{941F996B-566C-40DF-A1B3-E38ED7E725D9}" srcId="{554B6116-D540-468C-8078-08247E196035}" destId="{B629735E-EF3A-4DD7-A3FD-12855FC58ADB}" srcOrd="3" destOrd="0" parTransId="{FBA1E6A4-B908-4B96-8FC7-FC798D40B0FB}" sibTransId="{50C65ABF-0461-4493-AF39-247662890678}"/>
    <dgm:cxn modelId="{587BBD55-EFB2-44C6-8AC3-9EB2241C7857}" srcId="{554B6116-D540-468C-8078-08247E196035}" destId="{C6526B8D-A09A-47D7-BFD2-0E34F58F5FB0}" srcOrd="0" destOrd="0" parTransId="{17082173-5F72-46C3-B16E-28144A5A224B}" sibTransId="{044E83E4-E23D-4331-A4E4-45B923A3E437}"/>
    <dgm:cxn modelId="{883EE758-45E7-4593-AD84-8B705DC2486C}" type="presOf" srcId="{B629735E-EF3A-4DD7-A3FD-12855FC58ADB}" destId="{3C6682A6-11A7-4D99-A18C-AAD12B1FC127}" srcOrd="0" destOrd="0" presId="urn:microsoft.com/office/officeart/2009/layout/CircleArrowProcess"/>
    <dgm:cxn modelId="{BE7E1A8B-6DF1-42E2-8A24-B49C701F6A57}" srcId="{554B6116-D540-468C-8078-08247E196035}" destId="{A5139D07-B25A-4775-8CDF-65121EFE8034}" srcOrd="1" destOrd="0" parTransId="{5277A085-D780-46F4-BCEB-774C55FCFA7F}" sibTransId="{EB7312EC-0600-4C7C-8067-66727F9714F8}"/>
    <dgm:cxn modelId="{E6B55B93-53B3-4A5D-8E97-515B4A693130}" srcId="{554B6116-D540-468C-8078-08247E196035}" destId="{F5BFF9BD-5A6C-4348-82FC-5BE5C7335A39}" srcOrd="2" destOrd="0" parTransId="{65507BC2-D8E3-4680-920A-A276E852D30C}" sibTransId="{3A675879-934E-40EE-BBFD-44C97A2B71B4}"/>
    <dgm:cxn modelId="{9CD843A4-7B26-4E21-AA7A-945D555FEB74}" type="presOf" srcId="{C6526B8D-A09A-47D7-BFD2-0E34F58F5FB0}" destId="{B31E6A88-585E-4F29-9EBB-3117104C3000}" srcOrd="0" destOrd="0" presId="urn:microsoft.com/office/officeart/2009/layout/CircleArrowProcess"/>
    <dgm:cxn modelId="{E24A13AE-B494-4A81-8134-F69EB2EA1416}" type="presOf" srcId="{554B6116-D540-468C-8078-08247E196035}" destId="{F6DFE79F-B4BE-4392-BF11-AA85D4452971}" srcOrd="0" destOrd="0" presId="urn:microsoft.com/office/officeart/2009/layout/CircleArrowProcess"/>
    <dgm:cxn modelId="{9B4BEACE-7BF7-4E49-A516-C7C22B95911F}" type="presOf" srcId="{F5BFF9BD-5A6C-4348-82FC-5BE5C7335A39}" destId="{0D986627-ECE8-486B-92B3-FD34821F607C}" srcOrd="0" destOrd="0" presId="urn:microsoft.com/office/officeart/2009/layout/CircleArrowProcess"/>
    <dgm:cxn modelId="{702E3435-4417-47FF-9758-6F0ACE2A162D}" type="presParOf" srcId="{F6DFE79F-B4BE-4392-BF11-AA85D4452971}" destId="{63848BA4-5D16-47D1-AE19-619B9BF6E7D1}" srcOrd="0" destOrd="0" presId="urn:microsoft.com/office/officeart/2009/layout/CircleArrowProcess"/>
    <dgm:cxn modelId="{B7CA6151-62A0-46C9-B615-E864756712A6}" type="presParOf" srcId="{63848BA4-5D16-47D1-AE19-619B9BF6E7D1}" destId="{A54F9FF8-9D56-4243-B913-4D0F843B829B}" srcOrd="0" destOrd="0" presId="urn:microsoft.com/office/officeart/2009/layout/CircleArrowProcess"/>
    <dgm:cxn modelId="{5F6051CE-9247-4452-B26B-27EC8F113546}" type="presParOf" srcId="{F6DFE79F-B4BE-4392-BF11-AA85D4452971}" destId="{B31E6A88-585E-4F29-9EBB-3117104C3000}" srcOrd="1" destOrd="0" presId="urn:microsoft.com/office/officeart/2009/layout/CircleArrowProcess"/>
    <dgm:cxn modelId="{2D85BDB7-BF4C-4285-8EF0-9AA9B5E9E546}" type="presParOf" srcId="{F6DFE79F-B4BE-4392-BF11-AA85D4452971}" destId="{145BCB21-E586-45D2-A728-75CEC3C3EC4B}" srcOrd="2" destOrd="0" presId="urn:microsoft.com/office/officeart/2009/layout/CircleArrowProcess"/>
    <dgm:cxn modelId="{A420E550-6739-427A-8174-2C5D3D39AC2D}" type="presParOf" srcId="{145BCB21-E586-45D2-A728-75CEC3C3EC4B}" destId="{140649E1-268C-44C4-B5A2-46012BD03B90}" srcOrd="0" destOrd="0" presId="urn:microsoft.com/office/officeart/2009/layout/CircleArrowProcess"/>
    <dgm:cxn modelId="{41AE2E80-5048-4840-87DB-177BCBD28E26}" type="presParOf" srcId="{F6DFE79F-B4BE-4392-BF11-AA85D4452971}" destId="{2D08140B-9971-41ED-845B-5D6D1BB10334}" srcOrd="3" destOrd="0" presId="urn:microsoft.com/office/officeart/2009/layout/CircleArrowProcess"/>
    <dgm:cxn modelId="{63F1DDFB-05C5-45BE-AA18-54C225114D1E}" type="presParOf" srcId="{F6DFE79F-B4BE-4392-BF11-AA85D4452971}" destId="{83CB608C-2A5E-47EC-A6BE-22712EA39F95}" srcOrd="4" destOrd="0" presId="urn:microsoft.com/office/officeart/2009/layout/CircleArrowProcess"/>
    <dgm:cxn modelId="{9E8E6592-FE8D-48F6-91F7-DED81AE15799}" type="presParOf" srcId="{83CB608C-2A5E-47EC-A6BE-22712EA39F95}" destId="{4F2F4AAB-C2DF-49A6-A45F-9B7D218CB67D}" srcOrd="0" destOrd="0" presId="urn:microsoft.com/office/officeart/2009/layout/CircleArrowProcess"/>
    <dgm:cxn modelId="{7F375B46-EEFF-4515-BF66-FBFE53A16447}" type="presParOf" srcId="{F6DFE79F-B4BE-4392-BF11-AA85D4452971}" destId="{0D986627-ECE8-486B-92B3-FD34821F607C}" srcOrd="5" destOrd="0" presId="urn:microsoft.com/office/officeart/2009/layout/CircleArrowProcess"/>
    <dgm:cxn modelId="{68A8B244-5BA8-406B-BB54-E528D8342AD2}" type="presParOf" srcId="{F6DFE79F-B4BE-4392-BF11-AA85D4452971}" destId="{06BE2CF6-40F8-42AD-84A3-A6E07F4BD52B}" srcOrd="6" destOrd="0" presId="urn:microsoft.com/office/officeart/2009/layout/CircleArrowProcess"/>
    <dgm:cxn modelId="{D5886653-BBC6-435D-AAE8-57CF2E52149E}" type="presParOf" srcId="{06BE2CF6-40F8-42AD-84A3-A6E07F4BD52B}" destId="{28BB2E45-273D-493B-9244-7CB0304B4D77}" srcOrd="0" destOrd="0" presId="urn:microsoft.com/office/officeart/2009/layout/CircleArrowProcess"/>
    <dgm:cxn modelId="{F6B8302B-6785-43BB-A603-2C8451F862B3}" type="presParOf" srcId="{F6DFE79F-B4BE-4392-BF11-AA85D4452971}" destId="{3C6682A6-11A7-4D99-A18C-AAD12B1FC127}" srcOrd="7"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FC9F1-4EB2-47F5-A231-6A4B2F792E61}">
      <dsp:nvSpPr>
        <dsp:cNvPr id="0" name=""/>
        <dsp:cNvSpPr/>
      </dsp:nvSpPr>
      <dsp:spPr>
        <a:xfrm>
          <a:off x="-5627682" y="-877617"/>
          <a:ext cx="6826268" cy="6826268"/>
        </a:xfrm>
        <a:prstGeom prst="blockArc">
          <a:avLst>
            <a:gd name="adj1" fmla="val 18900000"/>
            <a:gd name="adj2" fmla="val 2700000"/>
            <a:gd name="adj3" fmla="val 316"/>
          </a:avLst>
        </a:prstGeom>
        <a:noFill/>
        <a:ln w="254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B8E2A34C-1644-42BF-B1D6-B310902A015B}">
      <dsp:nvSpPr>
        <dsp:cNvPr id="0" name=""/>
        <dsp:cNvSpPr/>
      </dsp:nvSpPr>
      <dsp:spPr>
        <a:xfrm>
          <a:off x="1195420" y="726800"/>
          <a:ext cx="5245483" cy="574811"/>
        </a:xfrm>
        <a:prstGeom prst="rect">
          <a:avLst/>
        </a:prstGeom>
        <a:solidFill>
          <a:srgbClr val="FBFB9F"/>
        </a:solidFill>
        <a:ln w="12700" cap="flat" cmpd="sng" algn="ctr">
          <a:solidFill>
            <a:schemeClr val="lt1">
              <a:hueOff val="0"/>
              <a:satOff val="0"/>
              <a:lumOff val="0"/>
              <a:alphaOff val="0"/>
            </a:schemeClr>
          </a:solidFill>
          <a:prstDash val="solid"/>
          <a:miter lim="800000"/>
        </a:ln>
        <a:effectLst>
          <a:glow rad="139700">
            <a:schemeClr val="accent3">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805026" tIns="50800" rIns="50800" bIns="50800" numCol="1" spcCol="1270" anchor="ctr" anchorCtr="0">
          <a:noAutofit/>
        </a:bodyPr>
        <a:lstStyle/>
        <a:p>
          <a:pPr marL="0" lvl="0" indent="0" algn="l" defTabSz="889000">
            <a:lnSpc>
              <a:spcPct val="90000"/>
            </a:lnSpc>
            <a:spcBef>
              <a:spcPct val="0"/>
            </a:spcBef>
            <a:spcAft>
              <a:spcPct val="35000"/>
            </a:spcAft>
            <a:buNone/>
          </a:pPr>
          <a:r>
            <a:rPr lang="en-IN" sz="2000" kern="1200" dirty="0">
              <a:solidFill>
                <a:srgbClr val="FF0000"/>
              </a:solidFill>
              <a:effectLst/>
              <a:latin typeface="Times New Roman" panose="02020603050405020304" pitchFamily="18" charset="0"/>
              <a:ea typeface="Calibri" panose="020F0502020204030204" pitchFamily="34" charset="0"/>
            </a:rPr>
            <a:t>Native Indian tree</a:t>
          </a:r>
          <a:endParaRPr lang="en-IN" sz="2000" kern="1200" dirty="0">
            <a:solidFill>
              <a:srgbClr val="FF0000"/>
            </a:solidFill>
          </a:endParaRPr>
        </a:p>
      </dsp:txBody>
      <dsp:txXfrm>
        <a:off x="1195420" y="726800"/>
        <a:ext cx="5245483" cy="574811"/>
      </dsp:txXfrm>
    </dsp:sp>
    <dsp:sp modelId="{BB799DD0-C8FD-4BE9-9094-A18790A0CB5F}">
      <dsp:nvSpPr>
        <dsp:cNvPr id="0" name=""/>
        <dsp:cNvSpPr/>
      </dsp:nvSpPr>
      <dsp:spPr>
        <a:xfrm>
          <a:off x="455586" y="665655"/>
          <a:ext cx="706306" cy="69710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49907A-2766-4F14-9A79-42545D49CB9A}">
      <dsp:nvSpPr>
        <dsp:cNvPr id="0" name=""/>
        <dsp:cNvSpPr/>
      </dsp:nvSpPr>
      <dsp:spPr>
        <a:xfrm>
          <a:off x="1408326" y="2240686"/>
          <a:ext cx="5188335" cy="589659"/>
        </a:xfrm>
        <a:prstGeom prst="rect">
          <a:avLst/>
        </a:prstGeom>
        <a:solidFill>
          <a:srgbClr val="FBFB9F"/>
        </a:solidFill>
        <a:ln w="12700" cap="flat" cmpd="sng" algn="ctr">
          <a:solidFill>
            <a:schemeClr val="lt1">
              <a:hueOff val="0"/>
              <a:satOff val="0"/>
              <a:lumOff val="0"/>
              <a:alphaOff val="0"/>
            </a:schemeClr>
          </a:solidFill>
          <a:prstDash val="solid"/>
          <a:miter lim="800000"/>
        </a:ln>
        <a:effectLst>
          <a:glow rad="139700">
            <a:schemeClr val="accent4">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805026" tIns="50800" rIns="50800" bIns="50800" numCol="1" spcCol="1270" anchor="ctr" anchorCtr="0">
          <a:noAutofit/>
        </a:bodyPr>
        <a:lstStyle/>
        <a:p>
          <a:pPr marL="0" lvl="0" indent="0" algn="l" defTabSz="889000">
            <a:lnSpc>
              <a:spcPct val="90000"/>
            </a:lnSpc>
            <a:spcBef>
              <a:spcPct val="0"/>
            </a:spcBef>
            <a:spcAft>
              <a:spcPct val="35000"/>
            </a:spcAft>
            <a:buNone/>
          </a:pPr>
          <a:r>
            <a:rPr lang="en-IN" sz="2000" kern="1200" dirty="0">
              <a:solidFill>
                <a:srgbClr val="FF0000"/>
              </a:solidFill>
            </a:rPr>
            <a:t>Antioxidant, anti-anti-</a:t>
          </a:r>
          <a:r>
            <a:rPr lang="en-IN" sz="2000" kern="1200" dirty="0" err="1">
              <a:solidFill>
                <a:srgbClr val="FF0000"/>
              </a:solidFill>
            </a:rPr>
            <a:t>hyperglycemic</a:t>
          </a:r>
          <a:r>
            <a:rPr lang="en-IN" sz="2000" kern="1200" dirty="0">
              <a:solidFill>
                <a:srgbClr val="FF0000"/>
              </a:solidFill>
            </a:rPr>
            <a:t>, anti-</a:t>
          </a:r>
          <a:r>
            <a:rPr lang="en-IN" sz="2000" kern="1200" dirty="0" err="1">
              <a:solidFill>
                <a:srgbClr val="FF0000"/>
              </a:solidFill>
            </a:rPr>
            <a:t>hyperlipidemic</a:t>
          </a:r>
          <a:r>
            <a:rPr lang="en-IN" sz="2000" kern="1200" dirty="0">
              <a:solidFill>
                <a:srgbClr val="FF0000"/>
              </a:solidFill>
            </a:rPr>
            <a:t> properties</a:t>
          </a:r>
        </a:p>
      </dsp:txBody>
      <dsp:txXfrm>
        <a:off x="1408326" y="2240686"/>
        <a:ext cx="5188335" cy="589659"/>
      </dsp:txXfrm>
    </dsp:sp>
    <dsp:sp modelId="{B02C0478-2ECB-4543-AD1E-C32084D34213}">
      <dsp:nvSpPr>
        <dsp:cNvPr id="0" name=""/>
        <dsp:cNvSpPr/>
      </dsp:nvSpPr>
      <dsp:spPr>
        <a:xfrm>
          <a:off x="794997" y="2166434"/>
          <a:ext cx="764813" cy="73816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7E0666-006B-47CD-A2FE-4264E35222B4}">
      <dsp:nvSpPr>
        <dsp:cNvPr id="0" name=""/>
        <dsp:cNvSpPr/>
      </dsp:nvSpPr>
      <dsp:spPr>
        <a:xfrm>
          <a:off x="1020723" y="3772042"/>
          <a:ext cx="5594877" cy="569568"/>
        </a:xfrm>
        <a:prstGeom prst="rect">
          <a:avLst/>
        </a:prstGeom>
        <a:solidFill>
          <a:srgbClr val="FBFB9F"/>
        </a:solidFill>
        <a:ln w="12700" cap="flat" cmpd="sng" algn="ctr">
          <a:solidFill>
            <a:schemeClr val="lt1">
              <a:hueOff val="0"/>
              <a:satOff val="0"/>
              <a:lumOff val="0"/>
              <a:alphaOff val="0"/>
            </a:schemeClr>
          </a:solidFill>
          <a:prstDash val="solid"/>
          <a:miter lim="800000"/>
        </a:ln>
        <a:effectLst>
          <a:glow rad="101600">
            <a:schemeClr val="accent4">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805026"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rgbClr val="FF0000"/>
              </a:solidFill>
            </a:rPr>
            <a:t>Antibacterial activity against both Gram </a:t>
          </a:r>
          <a:r>
            <a:rPr lang="en-IN" sz="2000" kern="1200" dirty="0">
              <a:solidFill>
                <a:srgbClr val="FF0000"/>
              </a:solidFill>
            </a:rPr>
            <a:t>positive bacteria.</a:t>
          </a:r>
        </a:p>
      </dsp:txBody>
      <dsp:txXfrm>
        <a:off x="1020723" y="3772042"/>
        <a:ext cx="5594877" cy="569568"/>
      </dsp:txXfrm>
    </dsp:sp>
    <dsp:sp modelId="{72E335B1-7053-43AF-99E1-8CB0B2F093FE}">
      <dsp:nvSpPr>
        <dsp:cNvPr id="0" name=""/>
        <dsp:cNvSpPr/>
      </dsp:nvSpPr>
      <dsp:spPr>
        <a:xfrm>
          <a:off x="446851" y="3675953"/>
          <a:ext cx="723775" cy="76174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08B54D-803B-4A64-A179-E32A661839F6}">
      <dsp:nvSpPr>
        <dsp:cNvPr id="0" name=""/>
        <dsp:cNvSpPr/>
      </dsp:nvSpPr>
      <dsp:spPr>
        <a:xfrm>
          <a:off x="686657" y="0"/>
          <a:ext cx="658638" cy="658638"/>
        </a:xfrm>
        <a:prstGeom prst="ellipse">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6AB65B-635E-4D22-820F-157190FFC558}">
      <dsp:nvSpPr>
        <dsp:cNvPr id="0" name=""/>
        <dsp:cNvSpPr/>
      </dsp:nvSpPr>
      <dsp:spPr>
        <a:xfrm>
          <a:off x="752520" y="65863"/>
          <a:ext cx="526910" cy="526910"/>
        </a:xfrm>
        <a:prstGeom prst="chord">
          <a:avLst>
            <a:gd name="adj1" fmla="val 1800000"/>
            <a:gd name="adj2" fmla="val 900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56822A-3C49-4916-A203-1C5DA1F9C038}">
      <dsp:nvSpPr>
        <dsp:cNvPr id="0" name=""/>
        <dsp:cNvSpPr/>
      </dsp:nvSpPr>
      <dsp:spPr>
        <a:xfrm>
          <a:off x="1405742" y="28650"/>
          <a:ext cx="1948472" cy="658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1066800">
            <a:lnSpc>
              <a:spcPct val="90000"/>
            </a:lnSpc>
            <a:spcBef>
              <a:spcPct val="0"/>
            </a:spcBef>
            <a:spcAft>
              <a:spcPct val="35000"/>
            </a:spcAft>
            <a:buNone/>
          </a:pPr>
          <a:r>
            <a:rPr lang="en-US" sz="2400" kern="1200" dirty="0">
              <a:solidFill>
                <a:srgbClr val="FFFF00"/>
              </a:solidFill>
            </a:rPr>
            <a:t>Culture of Candida</a:t>
          </a:r>
          <a:endParaRPr lang="en-IN" sz="2400" kern="1200" dirty="0">
            <a:solidFill>
              <a:srgbClr val="FFFF00"/>
            </a:solidFill>
          </a:endParaRPr>
        </a:p>
      </dsp:txBody>
      <dsp:txXfrm>
        <a:off x="1405742" y="28650"/>
        <a:ext cx="1948472" cy="658638"/>
      </dsp:txXfrm>
    </dsp:sp>
    <dsp:sp modelId="{932AFC91-7D51-4295-8CDF-C815F336E143}">
      <dsp:nvSpPr>
        <dsp:cNvPr id="0" name=""/>
        <dsp:cNvSpPr/>
      </dsp:nvSpPr>
      <dsp:spPr>
        <a:xfrm>
          <a:off x="3568200" y="0"/>
          <a:ext cx="658638" cy="658638"/>
        </a:xfrm>
        <a:prstGeom prst="ellipse">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EF1B43-F4E8-4BFA-8077-F0E107A6300D}">
      <dsp:nvSpPr>
        <dsp:cNvPr id="0" name=""/>
        <dsp:cNvSpPr/>
      </dsp:nvSpPr>
      <dsp:spPr>
        <a:xfrm>
          <a:off x="3634064" y="65863"/>
          <a:ext cx="526910" cy="526910"/>
        </a:xfrm>
        <a:prstGeom prst="chord">
          <a:avLst>
            <a:gd name="adj1" fmla="val 0"/>
            <a:gd name="adj2" fmla="val 10800000"/>
          </a:avLst>
        </a:prstGeom>
        <a:solidFill>
          <a:schemeClr val="accent5">
            <a:hueOff val="-612379"/>
            <a:satOff val="90"/>
            <a:lumOff val="-2157"/>
            <a:alphaOff val="0"/>
          </a:schemeClr>
        </a:solidFill>
        <a:ln w="12700" cap="flat" cmpd="sng" algn="ctr">
          <a:solidFill>
            <a:schemeClr val="accent5">
              <a:hueOff val="-612379"/>
              <a:satOff val="90"/>
              <a:lumOff val="-2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EF75ED-55A7-4A81-BDCB-1066EC3E055C}">
      <dsp:nvSpPr>
        <dsp:cNvPr id="0" name=""/>
        <dsp:cNvSpPr/>
      </dsp:nvSpPr>
      <dsp:spPr>
        <a:xfrm>
          <a:off x="4283661" y="1014296"/>
          <a:ext cx="1948472" cy="658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1066800">
            <a:lnSpc>
              <a:spcPct val="90000"/>
            </a:lnSpc>
            <a:spcBef>
              <a:spcPct val="0"/>
            </a:spcBef>
            <a:spcAft>
              <a:spcPct val="35000"/>
            </a:spcAft>
            <a:buNone/>
          </a:pPr>
          <a:r>
            <a:rPr lang="en-US" sz="2400" kern="1200" dirty="0">
              <a:solidFill>
                <a:srgbClr val="FFFF00"/>
              </a:solidFill>
            </a:rPr>
            <a:t>Isolation of Candida albicans and Candida glabrata</a:t>
          </a:r>
          <a:endParaRPr lang="en-IN" sz="2400" kern="1200" dirty="0">
            <a:solidFill>
              <a:srgbClr val="FFFF00"/>
            </a:solidFill>
          </a:endParaRPr>
        </a:p>
      </dsp:txBody>
      <dsp:txXfrm>
        <a:off x="4283661" y="1014296"/>
        <a:ext cx="1948472" cy="658638"/>
      </dsp:txXfrm>
    </dsp:sp>
    <dsp:sp modelId="{F37A17FF-8BFC-4021-8363-90514DE32D66}">
      <dsp:nvSpPr>
        <dsp:cNvPr id="0" name=""/>
        <dsp:cNvSpPr/>
      </dsp:nvSpPr>
      <dsp:spPr>
        <a:xfrm>
          <a:off x="6449743" y="0"/>
          <a:ext cx="658638" cy="658638"/>
        </a:xfrm>
        <a:prstGeom prst="ellipse">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1B579C-5F73-428F-AE78-3A7DA03243F1}">
      <dsp:nvSpPr>
        <dsp:cNvPr id="0" name=""/>
        <dsp:cNvSpPr/>
      </dsp:nvSpPr>
      <dsp:spPr>
        <a:xfrm>
          <a:off x="6515607" y="65863"/>
          <a:ext cx="526910" cy="526910"/>
        </a:xfrm>
        <a:prstGeom prst="chord">
          <a:avLst>
            <a:gd name="adj1" fmla="val 19800000"/>
            <a:gd name="adj2" fmla="val 12600000"/>
          </a:avLst>
        </a:prstGeom>
        <a:solidFill>
          <a:schemeClr val="accent5">
            <a:hueOff val="-1224758"/>
            <a:satOff val="180"/>
            <a:lumOff val="-4314"/>
            <a:alphaOff val="0"/>
          </a:schemeClr>
        </a:solidFill>
        <a:ln w="12700" cap="flat" cmpd="sng" algn="ctr">
          <a:solidFill>
            <a:schemeClr val="accent5">
              <a:hueOff val="-1224758"/>
              <a:satOff val="180"/>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9883B7-7868-4FE1-A9C9-F5FB23480874}">
      <dsp:nvSpPr>
        <dsp:cNvPr id="0" name=""/>
        <dsp:cNvSpPr/>
      </dsp:nvSpPr>
      <dsp:spPr>
        <a:xfrm>
          <a:off x="7235524" y="1599371"/>
          <a:ext cx="1948472" cy="658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1066800">
            <a:lnSpc>
              <a:spcPct val="90000"/>
            </a:lnSpc>
            <a:spcBef>
              <a:spcPct val="0"/>
            </a:spcBef>
            <a:spcAft>
              <a:spcPct val="35000"/>
            </a:spcAft>
            <a:buNone/>
          </a:pPr>
          <a:r>
            <a:rPr lang="en-US" sz="2400" kern="1200" dirty="0">
              <a:solidFill>
                <a:srgbClr val="FFFF00"/>
              </a:solidFill>
            </a:rPr>
            <a:t>Preparation of aqueous and ethanolic extract of </a:t>
          </a:r>
          <a:r>
            <a:rPr lang="en-US" sz="2400" kern="1200" dirty="0" err="1">
              <a:solidFill>
                <a:srgbClr val="FFFF00"/>
              </a:solidFill>
            </a:rPr>
            <a:t>M.oleifera</a:t>
          </a:r>
          <a:r>
            <a:rPr lang="en-US" sz="2400" kern="1200" dirty="0">
              <a:solidFill>
                <a:srgbClr val="FFFF00"/>
              </a:solidFill>
            </a:rPr>
            <a:t> leaves and seeds</a:t>
          </a:r>
          <a:endParaRPr lang="en-IN" sz="2400" kern="1200" dirty="0">
            <a:solidFill>
              <a:srgbClr val="FFFF00"/>
            </a:solidFill>
          </a:endParaRPr>
        </a:p>
      </dsp:txBody>
      <dsp:txXfrm>
        <a:off x="7235524" y="1599371"/>
        <a:ext cx="1948472" cy="658638"/>
      </dsp:txXfrm>
    </dsp:sp>
    <dsp:sp modelId="{62436403-9E89-404E-861F-CD6DB1454CDB}">
      <dsp:nvSpPr>
        <dsp:cNvPr id="0" name=""/>
        <dsp:cNvSpPr/>
      </dsp:nvSpPr>
      <dsp:spPr>
        <a:xfrm>
          <a:off x="9331286" y="0"/>
          <a:ext cx="658638" cy="658638"/>
        </a:xfrm>
        <a:prstGeom prst="ellipse">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A83609-E00D-4582-AC11-747D25E2C449}">
      <dsp:nvSpPr>
        <dsp:cNvPr id="0" name=""/>
        <dsp:cNvSpPr/>
      </dsp:nvSpPr>
      <dsp:spPr>
        <a:xfrm>
          <a:off x="9397150" y="65863"/>
          <a:ext cx="526910" cy="526910"/>
        </a:xfrm>
        <a:prstGeom prst="chord">
          <a:avLst>
            <a:gd name="adj1" fmla="val 16200000"/>
            <a:gd name="adj2" fmla="val 16200000"/>
          </a:avLst>
        </a:prstGeom>
        <a:solidFill>
          <a:schemeClr val="accent5">
            <a:hueOff val="-1837137"/>
            <a:satOff val="270"/>
            <a:lumOff val="-6471"/>
            <a:alphaOff val="0"/>
          </a:schemeClr>
        </a:solidFill>
        <a:ln w="12700" cap="flat" cmpd="sng" algn="ctr">
          <a:solidFill>
            <a:schemeClr val="accent5">
              <a:hueOff val="-1837137"/>
              <a:satOff val="270"/>
              <a:lumOff val="-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956B89-A801-4FB7-ABF5-4D02AF037AF4}">
      <dsp:nvSpPr>
        <dsp:cNvPr id="0" name=""/>
        <dsp:cNvSpPr/>
      </dsp:nvSpPr>
      <dsp:spPr>
        <a:xfrm>
          <a:off x="10127141" y="658638"/>
          <a:ext cx="1948472" cy="2771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1066800">
            <a:lnSpc>
              <a:spcPct val="90000"/>
            </a:lnSpc>
            <a:spcBef>
              <a:spcPct val="0"/>
            </a:spcBef>
            <a:spcAft>
              <a:spcPct val="35000"/>
            </a:spcAft>
            <a:buNone/>
          </a:pPr>
          <a:r>
            <a:rPr lang="en-IN" sz="2400" kern="1200" dirty="0">
              <a:solidFill>
                <a:srgbClr val="FFFF00"/>
              </a:solidFill>
            </a:rPr>
            <a:t>Well diffusion method</a:t>
          </a:r>
        </a:p>
      </dsp:txBody>
      <dsp:txXfrm>
        <a:off x="10127141" y="658638"/>
        <a:ext cx="1948472" cy="2771770"/>
      </dsp:txXfrm>
    </dsp:sp>
    <dsp:sp modelId="{0A69331E-83A0-462E-B655-D32077D0FD7F}">
      <dsp:nvSpPr>
        <dsp:cNvPr id="0" name=""/>
        <dsp:cNvSpPr/>
      </dsp:nvSpPr>
      <dsp:spPr>
        <a:xfrm>
          <a:off x="10127141" y="0"/>
          <a:ext cx="1948472" cy="658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1066800">
            <a:lnSpc>
              <a:spcPct val="90000"/>
            </a:lnSpc>
            <a:spcBef>
              <a:spcPct val="0"/>
            </a:spcBef>
            <a:spcAft>
              <a:spcPct val="35000"/>
            </a:spcAft>
            <a:buNone/>
          </a:pPr>
          <a:r>
            <a:rPr lang="en-US" sz="2400" kern="1200" dirty="0">
              <a:solidFill>
                <a:srgbClr val="FFFF00"/>
              </a:solidFill>
            </a:rPr>
            <a:t>Antifungal activity </a:t>
          </a:r>
          <a:endParaRPr lang="en-IN" sz="2400" kern="1200" dirty="0">
            <a:solidFill>
              <a:srgbClr val="FFFF00"/>
            </a:solidFill>
          </a:endParaRPr>
        </a:p>
      </dsp:txBody>
      <dsp:txXfrm>
        <a:off x="10127141" y="0"/>
        <a:ext cx="1948472" cy="6586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4F9FF8-9D56-4243-B913-4D0F843B829B}">
      <dsp:nvSpPr>
        <dsp:cNvPr id="0" name=""/>
        <dsp:cNvSpPr/>
      </dsp:nvSpPr>
      <dsp:spPr>
        <a:xfrm>
          <a:off x="4166470" y="0"/>
          <a:ext cx="2346261" cy="2346500"/>
        </a:xfrm>
        <a:prstGeom prst="circularArrow">
          <a:avLst>
            <a:gd name="adj1" fmla="val 10980"/>
            <a:gd name="adj2" fmla="val 1142322"/>
            <a:gd name="adj3" fmla="val 4500000"/>
            <a:gd name="adj4" fmla="val 10800000"/>
            <a:gd name="adj5" fmla="val 125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1E6A88-585E-4F29-9EBB-3117104C3000}">
      <dsp:nvSpPr>
        <dsp:cNvPr id="0" name=""/>
        <dsp:cNvSpPr/>
      </dsp:nvSpPr>
      <dsp:spPr>
        <a:xfrm>
          <a:off x="3259335" y="998259"/>
          <a:ext cx="2965421" cy="654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IN" sz="2400" kern="1200" dirty="0" err="1">
              <a:solidFill>
                <a:srgbClr val="FFFF00"/>
              </a:solidFill>
            </a:rPr>
            <a:t>M.Oleifera</a:t>
          </a:r>
          <a:r>
            <a:rPr lang="en-IN" sz="2400" kern="1200" dirty="0">
              <a:solidFill>
                <a:srgbClr val="FFFF00"/>
              </a:solidFill>
            </a:rPr>
            <a:t> seeds</a:t>
          </a:r>
        </a:p>
      </dsp:txBody>
      <dsp:txXfrm>
        <a:off x="3259335" y="998259"/>
        <a:ext cx="2965421" cy="654605"/>
      </dsp:txXfrm>
    </dsp:sp>
    <dsp:sp modelId="{140649E1-268C-44C4-B5A2-46012BD03B90}">
      <dsp:nvSpPr>
        <dsp:cNvPr id="0" name=""/>
        <dsp:cNvSpPr/>
      </dsp:nvSpPr>
      <dsp:spPr>
        <a:xfrm>
          <a:off x="3514657" y="1348413"/>
          <a:ext cx="2346261" cy="2346500"/>
        </a:xfrm>
        <a:prstGeom prst="leftCircularArrow">
          <a:avLst>
            <a:gd name="adj1" fmla="val 10980"/>
            <a:gd name="adj2" fmla="val 1142322"/>
            <a:gd name="adj3" fmla="val 6300000"/>
            <a:gd name="adj4" fmla="val 18900000"/>
            <a:gd name="adj5" fmla="val 12500"/>
          </a:avLst>
        </a:prstGeom>
        <a:solidFill>
          <a:schemeClr val="accent5">
            <a:hueOff val="-612379"/>
            <a:satOff val="90"/>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08140B-9971-41ED-845B-5D6D1BB10334}">
      <dsp:nvSpPr>
        <dsp:cNvPr id="0" name=""/>
        <dsp:cNvSpPr/>
      </dsp:nvSpPr>
      <dsp:spPr>
        <a:xfrm rot="10800000" flipV="1">
          <a:off x="3689905" y="2354820"/>
          <a:ext cx="3966692" cy="395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0" i="0" kern="1200" dirty="0">
              <a:solidFill>
                <a:srgbClr val="FFFF00"/>
              </a:solidFill>
            </a:rPr>
            <a:t>Water-soluble lectins</a:t>
          </a:r>
          <a:endParaRPr lang="en-IN" sz="2400" kern="1200" dirty="0">
            <a:solidFill>
              <a:srgbClr val="FFFF00"/>
            </a:solidFill>
          </a:endParaRPr>
        </a:p>
      </dsp:txBody>
      <dsp:txXfrm rot="-10800000">
        <a:off x="3689905" y="2354820"/>
        <a:ext cx="3966692" cy="395558"/>
      </dsp:txXfrm>
    </dsp:sp>
    <dsp:sp modelId="{4F2F4AAB-C2DF-49A6-A45F-9B7D218CB67D}">
      <dsp:nvSpPr>
        <dsp:cNvPr id="0" name=""/>
        <dsp:cNvSpPr/>
      </dsp:nvSpPr>
      <dsp:spPr>
        <a:xfrm>
          <a:off x="4166470" y="2701804"/>
          <a:ext cx="2346261" cy="2346500"/>
        </a:xfrm>
        <a:prstGeom prst="circularArrow">
          <a:avLst>
            <a:gd name="adj1" fmla="val 10980"/>
            <a:gd name="adj2" fmla="val 1142322"/>
            <a:gd name="adj3" fmla="val 4500000"/>
            <a:gd name="adj4" fmla="val 13500000"/>
            <a:gd name="adj5" fmla="val 12500"/>
          </a:avLst>
        </a:prstGeom>
        <a:solidFill>
          <a:schemeClr val="accent5">
            <a:hueOff val="-1224758"/>
            <a:satOff val="180"/>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986627-ECE8-486B-92B3-FD34821F607C}">
      <dsp:nvSpPr>
        <dsp:cNvPr id="0" name=""/>
        <dsp:cNvSpPr/>
      </dsp:nvSpPr>
      <dsp:spPr>
        <a:xfrm>
          <a:off x="754620" y="3526275"/>
          <a:ext cx="4950155" cy="828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IN" sz="2400" kern="1200" dirty="0">
              <a:solidFill>
                <a:srgbClr val="FFFF00"/>
              </a:solidFill>
            </a:rPr>
            <a:t>1) Induce apoptosis</a:t>
          </a:r>
        </a:p>
        <a:p>
          <a:pPr marL="0" lvl="0" indent="0" algn="ctr" defTabSz="1066800">
            <a:lnSpc>
              <a:spcPct val="90000"/>
            </a:lnSpc>
            <a:spcBef>
              <a:spcPct val="0"/>
            </a:spcBef>
            <a:spcAft>
              <a:spcPct val="35000"/>
            </a:spcAft>
            <a:buNone/>
          </a:pPr>
          <a:r>
            <a:rPr lang="en-IN" sz="2400" kern="1200" dirty="0">
              <a:solidFill>
                <a:srgbClr val="FFFF00"/>
              </a:solidFill>
            </a:rPr>
            <a:t>2) Alter mitochondrial membrane potential</a:t>
          </a:r>
        </a:p>
      </dsp:txBody>
      <dsp:txXfrm>
        <a:off x="754620" y="3526275"/>
        <a:ext cx="4950155" cy="828082"/>
      </dsp:txXfrm>
    </dsp:sp>
    <dsp:sp modelId="{28BB2E45-273D-493B-9244-7CB0304B4D77}">
      <dsp:nvSpPr>
        <dsp:cNvPr id="0" name=""/>
        <dsp:cNvSpPr/>
      </dsp:nvSpPr>
      <dsp:spPr>
        <a:xfrm>
          <a:off x="3681901" y="4205779"/>
          <a:ext cx="2015733" cy="2016708"/>
        </a:xfrm>
        <a:prstGeom prst="blockArc">
          <a:avLst>
            <a:gd name="adj1" fmla="val 0"/>
            <a:gd name="adj2" fmla="val 18900000"/>
            <a:gd name="adj3" fmla="val 12740"/>
          </a:avLst>
        </a:prstGeom>
        <a:solidFill>
          <a:schemeClr val="accent5">
            <a:hueOff val="-1837137"/>
            <a:satOff val="270"/>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6682A6-11A7-4D99-A18C-AAD12B1FC127}">
      <dsp:nvSpPr>
        <dsp:cNvPr id="0" name=""/>
        <dsp:cNvSpPr/>
      </dsp:nvSpPr>
      <dsp:spPr>
        <a:xfrm>
          <a:off x="4297815" y="4748885"/>
          <a:ext cx="2965421" cy="654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IN" sz="2400" b="0" i="0" kern="1200" dirty="0">
              <a:solidFill>
                <a:srgbClr val="FFFF00"/>
              </a:solidFill>
            </a:rPr>
            <a:t>Fungistatic &amp; Fungicidal</a:t>
          </a:r>
          <a:endParaRPr lang="en-IN" sz="2400" kern="1200" dirty="0">
            <a:solidFill>
              <a:srgbClr val="FFFF00"/>
            </a:solidFill>
          </a:endParaRPr>
        </a:p>
      </dsp:txBody>
      <dsp:txXfrm>
        <a:off x="4297815" y="4748885"/>
        <a:ext cx="2965421" cy="6546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4F9FF8-9D56-4243-B913-4D0F843B829B}">
      <dsp:nvSpPr>
        <dsp:cNvPr id="0" name=""/>
        <dsp:cNvSpPr/>
      </dsp:nvSpPr>
      <dsp:spPr>
        <a:xfrm>
          <a:off x="4166470" y="0"/>
          <a:ext cx="2346261" cy="2346500"/>
        </a:xfrm>
        <a:prstGeom prst="circularArrow">
          <a:avLst>
            <a:gd name="adj1" fmla="val 10980"/>
            <a:gd name="adj2" fmla="val 1142322"/>
            <a:gd name="adj3" fmla="val 4500000"/>
            <a:gd name="adj4" fmla="val 10800000"/>
            <a:gd name="adj5" fmla="val 125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1E6A88-585E-4F29-9EBB-3117104C3000}">
      <dsp:nvSpPr>
        <dsp:cNvPr id="0" name=""/>
        <dsp:cNvSpPr/>
      </dsp:nvSpPr>
      <dsp:spPr>
        <a:xfrm>
          <a:off x="3259335" y="998259"/>
          <a:ext cx="2965421" cy="654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IN" sz="2400" kern="1200" dirty="0" err="1">
              <a:solidFill>
                <a:srgbClr val="FFFF00"/>
              </a:solidFill>
            </a:rPr>
            <a:t>M.Oleifera</a:t>
          </a:r>
          <a:r>
            <a:rPr lang="en-IN" sz="2400" kern="1200" dirty="0">
              <a:solidFill>
                <a:srgbClr val="FFFF00"/>
              </a:solidFill>
            </a:rPr>
            <a:t> seeds</a:t>
          </a:r>
        </a:p>
      </dsp:txBody>
      <dsp:txXfrm>
        <a:off x="3259335" y="998259"/>
        <a:ext cx="2965421" cy="654605"/>
      </dsp:txXfrm>
    </dsp:sp>
    <dsp:sp modelId="{140649E1-268C-44C4-B5A2-46012BD03B90}">
      <dsp:nvSpPr>
        <dsp:cNvPr id="0" name=""/>
        <dsp:cNvSpPr/>
      </dsp:nvSpPr>
      <dsp:spPr>
        <a:xfrm>
          <a:off x="3514657" y="1348413"/>
          <a:ext cx="2346261" cy="2346500"/>
        </a:xfrm>
        <a:prstGeom prst="leftCircularArrow">
          <a:avLst>
            <a:gd name="adj1" fmla="val 10980"/>
            <a:gd name="adj2" fmla="val 1142322"/>
            <a:gd name="adj3" fmla="val 6300000"/>
            <a:gd name="adj4" fmla="val 18900000"/>
            <a:gd name="adj5" fmla="val 12500"/>
          </a:avLst>
        </a:prstGeom>
        <a:solidFill>
          <a:schemeClr val="accent5">
            <a:hueOff val="-612379"/>
            <a:satOff val="90"/>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08140B-9971-41ED-845B-5D6D1BB10334}">
      <dsp:nvSpPr>
        <dsp:cNvPr id="0" name=""/>
        <dsp:cNvSpPr/>
      </dsp:nvSpPr>
      <dsp:spPr>
        <a:xfrm rot="10800000" flipV="1">
          <a:off x="3689905" y="2354820"/>
          <a:ext cx="3966692" cy="395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0" i="0" kern="1200" dirty="0">
              <a:solidFill>
                <a:srgbClr val="FFFF00"/>
              </a:solidFill>
            </a:rPr>
            <a:t>Chitin binding protein</a:t>
          </a:r>
          <a:endParaRPr lang="en-IN" sz="2400" kern="1200" dirty="0">
            <a:solidFill>
              <a:srgbClr val="FFFF00"/>
            </a:solidFill>
          </a:endParaRPr>
        </a:p>
      </dsp:txBody>
      <dsp:txXfrm rot="-10800000">
        <a:off x="3689905" y="2354820"/>
        <a:ext cx="3966692" cy="395558"/>
      </dsp:txXfrm>
    </dsp:sp>
    <dsp:sp modelId="{4F2F4AAB-C2DF-49A6-A45F-9B7D218CB67D}">
      <dsp:nvSpPr>
        <dsp:cNvPr id="0" name=""/>
        <dsp:cNvSpPr/>
      </dsp:nvSpPr>
      <dsp:spPr>
        <a:xfrm>
          <a:off x="4166470" y="2701804"/>
          <a:ext cx="2346261" cy="2346500"/>
        </a:xfrm>
        <a:prstGeom prst="circularArrow">
          <a:avLst>
            <a:gd name="adj1" fmla="val 10980"/>
            <a:gd name="adj2" fmla="val 1142322"/>
            <a:gd name="adj3" fmla="val 4500000"/>
            <a:gd name="adj4" fmla="val 13500000"/>
            <a:gd name="adj5" fmla="val 12500"/>
          </a:avLst>
        </a:prstGeom>
        <a:solidFill>
          <a:schemeClr val="accent5">
            <a:hueOff val="-1224758"/>
            <a:satOff val="180"/>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986627-ECE8-486B-92B3-FD34821F607C}">
      <dsp:nvSpPr>
        <dsp:cNvPr id="0" name=""/>
        <dsp:cNvSpPr/>
      </dsp:nvSpPr>
      <dsp:spPr>
        <a:xfrm>
          <a:off x="656288" y="3516443"/>
          <a:ext cx="4950155" cy="828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IN" sz="2400" kern="1200" dirty="0">
              <a:solidFill>
                <a:srgbClr val="FFFF00"/>
              </a:solidFill>
            </a:rPr>
            <a:t>1) Increase cell membrane permeability</a:t>
          </a:r>
        </a:p>
        <a:p>
          <a:pPr marL="0" lvl="0" indent="0" algn="ctr" defTabSz="1066800">
            <a:lnSpc>
              <a:spcPct val="90000"/>
            </a:lnSpc>
            <a:spcBef>
              <a:spcPct val="0"/>
            </a:spcBef>
            <a:spcAft>
              <a:spcPct val="35000"/>
            </a:spcAft>
            <a:buNone/>
          </a:pPr>
          <a:r>
            <a:rPr lang="en-IN" sz="2400" kern="1200" dirty="0">
              <a:solidFill>
                <a:srgbClr val="FFFF00"/>
              </a:solidFill>
            </a:rPr>
            <a:t>2) Increase ROS production</a:t>
          </a:r>
        </a:p>
      </dsp:txBody>
      <dsp:txXfrm>
        <a:off x="656288" y="3516443"/>
        <a:ext cx="4950155" cy="828082"/>
      </dsp:txXfrm>
    </dsp:sp>
    <dsp:sp modelId="{28BB2E45-273D-493B-9244-7CB0304B4D77}">
      <dsp:nvSpPr>
        <dsp:cNvPr id="0" name=""/>
        <dsp:cNvSpPr/>
      </dsp:nvSpPr>
      <dsp:spPr>
        <a:xfrm>
          <a:off x="3681901" y="4205779"/>
          <a:ext cx="2015733" cy="2016708"/>
        </a:xfrm>
        <a:prstGeom prst="blockArc">
          <a:avLst>
            <a:gd name="adj1" fmla="val 0"/>
            <a:gd name="adj2" fmla="val 18900000"/>
            <a:gd name="adj3" fmla="val 12740"/>
          </a:avLst>
        </a:prstGeom>
        <a:solidFill>
          <a:schemeClr val="accent5">
            <a:hueOff val="-1837137"/>
            <a:satOff val="270"/>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6682A6-11A7-4D99-A18C-AAD12B1FC127}">
      <dsp:nvSpPr>
        <dsp:cNvPr id="0" name=""/>
        <dsp:cNvSpPr/>
      </dsp:nvSpPr>
      <dsp:spPr>
        <a:xfrm>
          <a:off x="4297815" y="4748885"/>
          <a:ext cx="2965421" cy="654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IN" sz="2400" b="0" i="0" kern="1200" dirty="0">
              <a:solidFill>
                <a:srgbClr val="FFFF00"/>
              </a:solidFill>
            </a:rPr>
            <a:t>Anti-</a:t>
          </a:r>
          <a:r>
            <a:rPr lang="en-IN" sz="2400" b="0" i="0" kern="1200" dirty="0" err="1">
              <a:solidFill>
                <a:srgbClr val="FFFF00"/>
              </a:solidFill>
            </a:rPr>
            <a:t>Candidal</a:t>
          </a:r>
          <a:r>
            <a:rPr lang="en-IN" sz="2400" b="0" i="0" kern="1200" dirty="0">
              <a:solidFill>
                <a:srgbClr val="FFFF00"/>
              </a:solidFill>
            </a:rPr>
            <a:t> activity</a:t>
          </a:r>
          <a:endParaRPr lang="en-IN" sz="2400" kern="1200" dirty="0">
            <a:solidFill>
              <a:srgbClr val="FFFF00"/>
            </a:solidFill>
          </a:endParaRPr>
        </a:p>
      </dsp:txBody>
      <dsp:txXfrm>
        <a:off x="4297815" y="4748885"/>
        <a:ext cx="2965421" cy="654605"/>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F0A031-254B-45B7-9F81-EC645341139C}" type="datetimeFigureOut">
              <a:rPr lang="en-IN" smtClean="0"/>
              <a:t>26-10-2023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6AFEA2-9E9A-4E58-B215-ED937FAB22DE}" type="slidenum">
              <a:rPr lang="en-IN" smtClean="0"/>
              <a:t>‹#›</a:t>
            </a:fld>
            <a:endParaRPr lang="en-IN"/>
          </a:p>
        </p:txBody>
      </p:sp>
    </p:spTree>
    <p:extLst>
      <p:ext uri="{BB962C8B-B14F-4D97-AF65-F5344CB8AC3E}">
        <p14:creationId xmlns:p14="http://schemas.microsoft.com/office/powerpoint/2010/main" val="791624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bmcoralhealth.biomedcentral.com/articles/10.1186/s12903-019-0841-2#ref-CR6" TargetMode="External"/><Relationship Id="rId13" Type="http://schemas.openxmlformats.org/officeDocument/2006/relationships/hyperlink" Target="https://bmcoralhealth.biomedcentral.com/articles/10.1186/s12903-019-0841-2#ref-CR11" TargetMode="External"/><Relationship Id="rId3" Type="http://schemas.openxmlformats.org/officeDocument/2006/relationships/hyperlink" Target="https://bmcoralhealth.biomedcentral.com/articles/10.1186/s12903-019-0841-2#ref-CR1" TargetMode="External"/><Relationship Id="rId7" Type="http://schemas.openxmlformats.org/officeDocument/2006/relationships/hyperlink" Target="https://bmcoralhealth.biomedcentral.com/articles/10.1186/s12903-019-0841-2#ref-CR5" TargetMode="External"/><Relationship Id="rId12" Type="http://schemas.openxmlformats.org/officeDocument/2006/relationships/hyperlink" Target="https://bmcoralhealth.biomedcentral.com/articles/10.1186/s12903-019-0841-2#ref-CR10"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bmcoralhealth.biomedcentral.com/articles/10.1186/s12903-019-0841-2#ref-CR4" TargetMode="External"/><Relationship Id="rId11" Type="http://schemas.openxmlformats.org/officeDocument/2006/relationships/hyperlink" Target="https://bmcoralhealth.biomedcentral.com/articles/10.1186/s12903-019-0841-2#ref-CR9" TargetMode="External"/><Relationship Id="rId5" Type="http://schemas.openxmlformats.org/officeDocument/2006/relationships/hyperlink" Target="https://bmcoralhealth.biomedcentral.com/articles/10.1186/s12903-019-0841-2#ref-CR3" TargetMode="External"/><Relationship Id="rId10" Type="http://schemas.openxmlformats.org/officeDocument/2006/relationships/hyperlink" Target="https://bmcoralhealth.biomedcentral.com/articles/10.1186/s12903-019-0841-2#ref-CR8" TargetMode="External"/><Relationship Id="rId4" Type="http://schemas.openxmlformats.org/officeDocument/2006/relationships/hyperlink" Target="https://bmcoralhealth.biomedcentral.com/articles/10.1186/s12903-019-0841-2#ref-CR2" TargetMode="External"/><Relationship Id="rId9" Type="http://schemas.openxmlformats.org/officeDocument/2006/relationships/hyperlink" Target="https://bmcoralhealth.biomedcentral.com/articles/10.1186/s12903-019-0841-2#ref-CR7" TargetMode="External"/><Relationship Id="rId14" Type="http://schemas.openxmlformats.org/officeDocument/2006/relationships/hyperlink" Target="https://bmcoralhealth.biomedcentral.com/articles/10.1186/s12903-019-0841-2#ref-CR12"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Harding"/>
              </a:rPr>
              <a:t>The increasing public health burden is now officially recognized with the listing of both of these pathogens on the urgent antimicrobial resistance (AMR) threat list published by the US CDC in 2019 </a:t>
            </a:r>
          </a:p>
          <a:p>
            <a:r>
              <a:rPr lang="en-US" b="0" i="0" dirty="0">
                <a:solidFill>
                  <a:srgbClr val="333333"/>
                </a:solidFill>
                <a:effectLst/>
                <a:latin typeface="Georgia" panose="02040502050405020303" pitchFamily="18" charset="0"/>
              </a:rPr>
              <a:t>Oral candidiasis (OC) is a fungal infection considered to be the most common oral mucosal infectious disease [</a:t>
            </a:r>
            <a:r>
              <a:rPr lang="en-US" b="0" i="0" dirty="0">
                <a:solidFill>
                  <a:srgbClr val="004B83"/>
                </a:solidFill>
                <a:effectLst/>
                <a:latin typeface="Georgia" panose="02040502050405020303" pitchFamily="18" charset="0"/>
                <a:hlinkClick r:id="rId3" tooltip="Krishnan PA. Fungal infections of the oral mucosa. Indian J Dent Res. 2012;23(5):650–9."/>
              </a:rPr>
              <a:t>1</a:t>
            </a:r>
            <a:r>
              <a:rPr lang="en-US" b="0" i="0" dirty="0">
                <a:solidFill>
                  <a:srgbClr val="333333"/>
                </a:solidFill>
                <a:effectLst/>
                <a:latin typeface="Georgia" panose="02040502050405020303" pitchFamily="18" charset="0"/>
              </a:rPr>
              <a:t>] and is mainly caused by </a:t>
            </a:r>
            <a:r>
              <a:rPr lang="en-US" b="0" i="1" dirty="0">
                <a:solidFill>
                  <a:srgbClr val="333333"/>
                </a:solidFill>
                <a:effectLst/>
                <a:latin typeface="Georgia" panose="02040502050405020303" pitchFamily="18" charset="0"/>
              </a:rPr>
              <a:t>Candida albicans</a:t>
            </a:r>
            <a:r>
              <a:rPr lang="en-US" b="0" i="0" dirty="0">
                <a:solidFill>
                  <a:srgbClr val="333333"/>
                </a:solidFill>
                <a:effectLst/>
                <a:latin typeface="Georgia" panose="02040502050405020303" pitchFamily="18" charset="0"/>
              </a:rPr>
              <a:t>. The detection rate of </a:t>
            </a:r>
            <a:r>
              <a:rPr lang="en-US" b="0" i="1" dirty="0">
                <a:solidFill>
                  <a:srgbClr val="333333"/>
                </a:solidFill>
                <a:effectLst/>
                <a:latin typeface="Georgia" panose="02040502050405020303" pitchFamily="18" charset="0"/>
              </a:rPr>
              <a:t>C. albicans</a:t>
            </a:r>
            <a:r>
              <a:rPr lang="en-US" b="0" i="0" dirty="0">
                <a:solidFill>
                  <a:srgbClr val="333333"/>
                </a:solidFill>
                <a:effectLst/>
                <a:latin typeface="Georgia" panose="02040502050405020303" pitchFamily="18" charset="0"/>
              </a:rPr>
              <a:t> in the general population is 20 to 75% [</a:t>
            </a:r>
            <a:r>
              <a:rPr lang="en-US" b="0" i="0" dirty="0">
                <a:solidFill>
                  <a:srgbClr val="004B83"/>
                </a:solidFill>
                <a:effectLst/>
                <a:latin typeface="Georgia" panose="02040502050405020303" pitchFamily="18" charset="0"/>
                <a:hlinkClick r:id="rId4" tooltip="Berdicevsky I, Ben-Aryeh H, Szargel R, Gutman D. Oral Candida in children. Oral Surg Oral Med Oral Pathol. 1984;57(1):37–40."/>
              </a:rPr>
              <a:t>2</a:t>
            </a:r>
            <a:r>
              <a:rPr lang="en-US" b="0" i="0" dirty="0">
                <a:solidFill>
                  <a:srgbClr val="333333"/>
                </a:solidFill>
                <a:effectLst/>
                <a:latin typeface="Georgia" panose="02040502050405020303" pitchFamily="18" charset="0"/>
              </a:rPr>
              <a:t>,</a:t>
            </a:r>
            <a:r>
              <a:rPr lang="en-US" b="0" i="0" dirty="0">
                <a:solidFill>
                  <a:srgbClr val="004B83"/>
                </a:solidFill>
                <a:effectLst/>
                <a:latin typeface="Georgia" panose="02040502050405020303" pitchFamily="18" charset="0"/>
                <a:hlinkClick r:id="rId5" tooltip="Cumming CG, Wight C, Blackwell CL, Wray D. Denture stomatitis in the elderly. Oral Microbiol Immunol. 1990;5(2):82–5."/>
              </a:rPr>
              <a:t>3</a:t>
            </a:r>
            <a:r>
              <a:rPr lang="en-US" b="0" i="0" dirty="0">
                <a:solidFill>
                  <a:srgbClr val="333333"/>
                </a:solidFill>
                <a:effectLst/>
                <a:latin typeface="Georgia" panose="02040502050405020303" pitchFamily="18" charset="0"/>
              </a:rPr>
              <a:t>,</a:t>
            </a:r>
            <a:r>
              <a:rPr lang="en-US" b="0" i="0" dirty="0">
                <a:solidFill>
                  <a:srgbClr val="004B83"/>
                </a:solidFill>
                <a:effectLst/>
                <a:latin typeface="Georgia" panose="02040502050405020303" pitchFamily="18" charset="0"/>
                <a:hlinkClick r:id="rId6" tooltip="Coronado-Castellote L, Jimenez-Soriano Y. Clinical and microbiological diagnosis of oral candidiasis. J Clin Exp Dent. 2013;5(5):e279–86."/>
              </a:rPr>
              <a:t>4</a:t>
            </a:r>
            <a:r>
              <a:rPr lang="en-US" b="0" i="0" dirty="0">
                <a:solidFill>
                  <a:srgbClr val="333333"/>
                </a:solidFill>
                <a:effectLst/>
                <a:latin typeface="Georgia" panose="02040502050405020303" pitchFamily="18" charset="0"/>
              </a:rPr>
              <a:t>,</a:t>
            </a:r>
            <a:r>
              <a:rPr lang="en-US" b="0" i="0" dirty="0">
                <a:solidFill>
                  <a:srgbClr val="004B83"/>
                </a:solidFill>
                <a:effectLst/>
                <a:latin typeface="Georgia" panose="02040502050405020303" pitchFamily="18" charset="0"/>
                <a:hlinkClick r:id="rId7" tooltip="Singh A, Verma R, Murari A, Agrawal A. Oral candidiasis: an overview. J Oral Maxillofac Pathol. 2014;18(Suppl 1):S81–5."/>
              </a:rPr>
              <a:t>5</a:t>
            </a:r>
            <a:r>
              <a:rPr lang="en-US" b="0" i="0" dirty="0">
                <a:solidFill>
                  <a:srgbClr val="333333"/>
                </a:solidFill>
                <a:effectLst/>
                <a:latin typeface="Georgia" panose="02040502050405020303" pitchFamily="18" charset="0"/>
              </a:rPr>
              <a:t>]. It has also been reported that 15 to 71% of denture wearers [</a:t>
            </a:r>
            <a:r>
              <a:rPr lang="en-US" b="0" i="0" dirty="0">
                <a:solidFill>
                  <a:srgbClr val="004B83"/>
                </a:solidFill>
                <a:effectLst/>
                <a:latin typeface="Georgia" panose="02040502050405020303" pitchFamily="18" charset="0"/>
                <a:hlinkClick r:id="rId5" tooltip="Cumming CG, Wight C, Blackwell CL, Wray D. Denture stomatitis in the elderly. Oral Microbiol Immunol. 1990;5(2):82–5."/>
              </a:rPr>
              <a:t>3</a:t>
            </a:r>
            <a:r>
              <a:rPr lang="en-US" b="0" i="0" dirty="0">
                <a:solidFill>
                  <a:srgbClr val="333333"/>
                </a:solidFill>
                <a:effectLst/>
                <a:latin typeface="Georgia" panose="02040502050405020303" pitchFamily="18" charset="0"/>
              </a:rPr>
              <a:t>, </a:t>
            </a:r>
            <a:r>
              <a:rPr lang="en-US" b="0" i="0" dirty="0">
                <a:solidFill>
                  <a:srgbClr val="004B83"/>
                </a:solidFill>
                <a:effectLst/>
                <a:latin typeface="Georgia" panose="02040502050405020303" pitchFamily="18" charset="0"/>
                <a:hlinkClick r:id="rId8" tooltip="Aldred MJ, Addy M, Bagg J, Finlay I. Oral health in the terminally ill: a cross-sectional pilot survey. Spec Care Dentist. 1991;11(2):59–62."/>
              </a:rPr>
              <a:t>6</a:t>
            </a:r>
            <a:r>
              <a:rPr lang="en-US" b="0" i="0" dirty="0">
                <a:solidFill>
                  <a:srgbClr val="333333"/>
                </a:solidFill>
                <a:effectLst/>
                <a:latin typeface="Georgia" panose="02040502050405020303" pitchFamily="18" charset="0"/>
              </a:rPr>
              <a:t>, </a:t>
            </a:r>
            <a:r>
              <a:rPr lang="en-US" b="0" i="0" dirty="0">
                <a:solidFill>
                  <a:srgbClr val="004B83"/>
                </a:solidFill>
                <a:effectLst/>
                <a:latin typeface="Georgia" panose="02040502050405020303" pitchFamily="18" charset="0"/>
                <a:hlinkClick r:id="rId9" tooltip="Gendreau L, Loewy ZG. Epidemiology and etiology of denture stomatitis. J Prosthodont. 2011;20(4):251–60."/>
              </a:rPr>
              <a:t>7</a:t>
            </a:r>
            <a:r>
              <a:rPr lang="en-US" b="0" i="0" dirty="0">
                <a:solidFill>
                  <a:srgbClr val="333333"/>
                </a:solidFill>
                <a:effectLst/>
                <a:latin typeface="Georgia" panose="02040502050405020303" pitchFamily="18" charset="0"/>
              </a:rPr>
              <a:t>] and 80 to 95% of HIV-infected individuals suffer from oral candidiasis [</a:t>
            </a:r>
            <a:r>
              <a:rPr lang="en-US" b="0" i="0" dirty="0">
                <a:solidFill>
                  <a:srgbClr val="004B83"/>
                </a:solidFill>
                <a:effectLst/>
                <a:latin typeface="Georgia" panose="02040502050405020303" pitchFamily="18" charset="0"/>
                <a:hlinkClick r:id="rId10" tooltip="Durden FM, Elewski B. Fungal infections in HIV-infected patients. Semin Cutan Med Surg. 1997;16(3):200–12."/>
              </a:rPr>
              <a:t>8</a:t>
            </a:r>
            <a:r>
              <a:rPr lang="en-US" b="0" i="0" dirty="0">
                <a:solidFill>
                  <a:srgbClr val="333333"/>
                </a:solidFill>
                <a:effectLst/>
                <a:latin typeface="Georgia" panose="02040502050405020303" pitchFamily="18" charset="0"/>
              </a:rPr>
              <a:t>,</a:t>
            </a:r>
            <a:r>
              <a:rPr lang="en-US" b="0" i="0" dirty="0">
                <a:solidFill>
                  <a:srgbClr val="004B83"/>
                </a:solidFill>
                <a:effectLst/>
                <a:latin typeface="Georgia" panose="02040502050405020303" pitchFamily="18" charset="0"/>
                <a:hlinkClick r:id="rId11" tooltip="Thompson GR, Patel PK, Kirkpatrick WR, Westbrook SD, Berg D, Erlandsen J, Redding SW, Patterson TF. Oropharyngeal candidiasis in the era of antiretroviral therapy. Oral Surg Oral Med Oral Pathol Oral Radiol Endod. 2010;109(4):488–95."/>
              </a:rPr>
              <a:t>9</a:t>
            </a:r>
            <a:r>
              <a:rPr lang="en-US" b="0" i="0" dirty="0">
                <a:solidFill>
                  <a:srgbClr val="333333"/>
                </a:solidFill>
                <a:effectLst/>
                <a:latin typeface="Georgia" panose="02040502050405020303" pitchFamily="18" charset="0"/>
              </a:rPr>
              <a:t>,</a:t>
            </a:r>
            <a:r>
              <a:rPr lang="en-US" b="0" i="0" dirty="0">
                <a:solidFill>
                  <a:srgbClr val="004B83"/>
                </a:solidFill>
                <a:effectLst/>
                <a:latin typeface="Georgia" panose="02040502050405020303" pitchFamily="18" charset="0"/>
                <a:hlinkClick r:id="rId12" tooltip="Berberi A, Noujeim Z, Aoun G. Epidemiology of oropharyngeal candidiasis in human immunodeficiency virus/acquired immune deficiency syndrome patients and CD4+ counts. J Int Oral Health. 2015;7(3):20–3."/>
              </a:rPr>
              <a:t>10</a:t>
            </a:r>
            <a:r>
              <a:rPr lang="en-US" b="0" i="0" dirty="0">
                <a:solidFill>
                  <a:srgbClr val="333333"/>
                </a:solidFill>
                <a:effectLst/>
                <a:latin typeface="Georgia" panose="02040502050405020303" pitchFamily="18" charset="0"/>
              </a:rPr>
              <a:t>]. The accepted treatment for oral candidiasis is the use of antifungal agents, such as nystatin, fluconazole, or miconazole. [</a:t>
            </a:r>
            <a:r>
              <a:rPr lang="en-US" b="0" i="0" dirty="0">
                <a:solidFill>
                  <a:srgbClr val="004B83"/>
                </a:solidFill>
                <a:effectLst/>
                <a:latin typeface="Georgia" panose="02040502050405020303" pitchFamily="18" charset="0"/>
                <a:hlinkClick r:id="rId13" tooltip="Niimi M, Firth NA, Cannon RD. Antifungal drug resistance of oral fungi. Odontology. 2010;98(1):15–25."/>
              </a:rPr>
              <a:t>11</a:t>
            </a:r>
            <a:r>
              <a:rPr lang="en-US" b="0" i="0" dirty="0">
                <a:solidFill>
                  <a:srgbClr val="333333"/>
                </a:solidFill>
                <a:effectLst/>
                <a:latin typeface="Georgia" panose="02040502050405020303" pitchFamily="18" charset="0"/>
              </a:rPr>
              <a:t>]. Because of adverse effects and side effects, such as the subsequent resistance of </a:t>
            </a:r>
            <a:r>
              <a:rPr lang="en-US" b="0" i="1" dirty="0">
                <a:solidFill>
                  <a:srgbClr val="333333"/>
                </a:solidFill>
                <a:effectLst/>
                <a:latin typeface="Georgia" panose="02040502050405020303" pitchFamily="18" charset="0"/>
              </a:rPr>
              <a:t>candida</a:t>
            </a:r>
            <a:r>
              <a:rPr lang="en-US" b="0" i="0" dirty="0">
                <a:solidFill>
                  <a:srgbClr val="333333"/>
                </a:solidFill>
                <a:effectLst/>
                <a:latin typeface="Georgia" panose="02040502050405020303" pitchFamily="18" charset="0"/>
              </a:rPr>
              <a:t> to antifungal agents, dysgeusia, and gastrointestinal discomfort, including nausea, vomiting and diarrhea, the clinical application of antifungal drugs can be limited [</a:t>
            </a:r>
            <a:r>
              <a:rPr lang="en-US" b="0" i="0" dirty="0">
                <a:solidFill>
                  <a:srgbClr val="004B83"/>
                </a:solidFill>
                <a:effectLst/>
                <a:latin typeface="Georgia" panose="02040502050405020303" pitchFamily="18" charset="0"/>
                <a:hlinkClick r:id="rId14" tooltip="Lopez-Martinez R. Candidosis, a new challenge. Clin Dermatol. 2010;28(2):178–84."/>
              </a:rPr>
              <a:t>12</a:t>
            </a:r>
            <a:r>
              <a:rPr lang="en-US" b="0" i="0" dirty="0">
                <a:solidFill>
                  <a:srgbClr val="333333"/>
                </a:solidFill>
                <a:effectLst/>
                <a:latin typeface="Georgia" panose="02040502050405020303" pitchFamily="18" charset="0"/>
              </a:rPr>
              <a:t>]. Therefore, the exploration of new prophylaxis and therapeutic strategies for oral candidiasis is indicated.</a:t>
            </a:r>
            <a:endParaRPr lang="en-IN" dirty="0"/>
          </a:p>
        </p:txBody>
      </p:sp>
      <p:sp>
        <p:nvSpPr>
          <p:cNvPr id="4" name="Slide Number Placeholder 3"/>
          <p:cNvSpPr>
            <a:spLocks noGrp="1"/>
          </p:cNvSpPr>
          <p:nvPr>
            <p:ph type="sldNum" sz="quarter" idx="5"/>
          </p:nvPr>
        </p:nvSpPr>
        <p:spPr/>
        <p:txBody>
          <a:bodyPr/>
          <a:lstStyle/>
          <a:p>
            <a:fld id="{296AFEA2-9E9A-4E58-B215-ED937FAB22DE}" type="slidenum">
              <a:rPr lang="en-IN" smtClean="0"/>
              <a:t>2</a:t>
            </a:fld>
            <a:endParaRPr lang="en-IN"/>
          </a:p>
        </p:txBody>
      </p:sp>
    </p:spTree>
    <p:extLst>
      <p:ext uri="{BB962C8B-B14F-4D97-AF65-F5344CB8AC3E}">
        <p14:creationId xmlns:p14="http://schemas.microsoft.com/office/powerpoint/2010/main" val="708863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96AFEA2-9E9A-4E58-B215-ED937FAB22DE}" type="slidenum">
              <a:rPr lang="en-IN" smtClean="0"/>
              <a:t>4</a:t>
            </a:fld>
            <a:endParaRPr lang="en-IN"/>
          </a:p>
        </p:txBody>
      </p:sp>
    </p:spTree>
    <p:extLst>
      <p:ext uri="{BB962C8B-B14F-4D97-AF65-F5344CB8AC3E}">
        <p14:creationId xmlns:p14="http://schemas.microsoft.com/office/powerpoint/2010/main" val="1906439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96AFEA2-9E9A-4E58-B215-ED937FAB22DE}" type="slidenum">
              <a:rPr lang="en-IN" smtClean="0"/>
              <a:t>5</a:t>
            </a:fld>
            <a:endParaRPr lang="en-IN"/>
          </a:p>
        </p:txBody>
      </p:sp>
    </p:spTree>
    <p:extLst>
      <p:ext uri="{BB962C8B-B14F-4D97-AF65-F5344CB8AC3E}">
        <p14:creationId xmlns:p14="http://schemas.microsoft.com/office/powerpoint/2010/main" val="2040544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96AFEA2-9E9A-4E58-B215-ED937FAB22DE}" type="slidenum">
              <a:rPr lang="en-IN" smtClean="0"/>
              <a:t>6</a:t>
            </a:fld>
            <a:endParaRPr lang="en-IN"/>
          </a:p>
        </p:txBody>
      </p:sp>
    </p:spTree>
    <p:extLst>
      <p:ext uri="{BB962C8B-B14F-4D97-AF65-F5344CB8AC3E}">
        <p14:creationId xmlns:p14="http://schemas.microsoft.com/office/powerpoint/2010/main" val="3019157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0" i="0" dirty="0">
                <a:solidFill>
                  <a:srgbClr val="71777D"/>
                </a:solidFill>
                <a:effectLst/>
                <a:latin typeface="Arial" panose="020B0604020202020204" pitchFamily="34" charset="0"/>
              </a:rPr>
              <a:t>phosphate starvation response </a:t>
            </a:r>
            <a:r>
              <a:rPr lang="en-US" dirty="0"/>
              <a:t>Probiotic lactobacilli such as L. </a:t>
            </a:r>
            <a:r>
              <a:rPr lang="en-US" dirty="0" err="1"/>
              <a:t>rhamnosus</a:t>
            </a:r>
            <a:r>
              <a:rPr lang="en-US" dirty="0"/>
              <a:t> GR-1 are able to suppress biofilm formation of C. albicans on abiotic surfaces [33]. This is presumably achieved by combining growth inhibition and repression of genes involved in biofilm formation (e.g., PHR1, ALS12</a:t>
            </a:r>
            <a:endParaRPr lang="en-IN" dirty="0"/>
          </a:p>
        </p:txBody>
      </p:sp>
      <p:sp>
        <p:nvSpPr>
          <p:cNvPr id="4" name="Slide Number Placeholder 3"/>
          <p:cNvSpPr>
            <a:spLocks noGrp="1"/>
          </p:cNvSpPr>
          <p:nvPr>
            <p:ph type="sldNum" sz="quarter" idx="5"/>
          </p:nvPr>
        </p:nvSpPr>
        <p:spPr/>
        <p:txBody>
          <a:bodyPr/>
          <a:lstStyle/>
          <a:p>
            <a:fld id="{296AFEA2-9E9A-4E58-B215-ED937FAB22DE}" type="slidenum">
              <a:rPr lang="en-IN" smtClean="0"/>
              <a:t>8</a:t>
            </a:fld>
            <a:endParaRPr lang="en-IN"/>
          </a:p>
        </p:txBody>
      </p:sp>
    </p:spTree>
    <p:extLst>
      <p:ext uri="{BB962C8B-B14F-4D97-AF65-F5344CB8AC3E}">
        <p14:creationId xmlns:p14="http://schemas.microsoft.com/office/powerpoint/2010/main" val="3185978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2D1C5-AB19-B046-58A5-221E34BC45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4E193DF8-00A6-19FD-07DC-32CE2FF0CF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B409D447-FC6C-44ED-064E-8A347BDCA0ED}"/>
              </a:ext>
            </a:extLst>
          </p:cNvPr>
          <p:cNvSpPr>
            <a:spLocks noGrp="1"/>
          </p:cNvSpPr>
          <p:nvPr>
            <p:ph type="dt" sz="half" idx="10"/>
          </p:nvPr>
        </p:nvSpPr>
        <p:spPr/>
        <p:txBody>
          <a:bodyPr/>
          <a:lstStyle/>
          <a:p>
            <a:fld id="{C28B9EBB-A16E-4F6A-9BF6-8836984F4834}" type="datetimeFigureOut">
              <a:rPr lang="en-IN" smtClean="0"/>
              <a:t>26-10-2023</a:t>
            </a:fld>
            <a:endParaRPr lang="en-IN"/>
          </a:p>
        </p:txBody>
      </p:sp>
      <p:sp>
        <p:nvSpPr>
          <p:cNvPr id="5" name="Footer Placeholder 4">
            <a:extLst>
              <a:ext uri="{FF2B5EF4-FFF2-40B4-BE49-F238E27FC236}">
                <a16:creationId xmlns:a16="http://schemas.microsoft.com/office/drawing/2014/main" id="{71FCA15B-21E1-636C-6EC5-14EA5620BA1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5BA7B74-2F7B-7C9C-AE52-AC5653B835EB}"/>
              </a:ext>
            </a:extLst>
          </p:cNvPr>
          <p:cNvSpPr>
            <a:spLocks noGrp="1"/>
          </p:cNvSpPr>
          <p:nvPr>
            <p:ph type="sldNum" sz="quarter" idx="12"/>
          </p:nvPr>
        </p:nvSpPr>
        <p:spPr/>
        <p:txBody>
          <a:bodyPr/>
          <a:lstStyle/>
          <a:p>
            <a:fld id="{7E0954A7-8E35-4767-91CC-483CDED1478D}" type="slidenum">
              <a:rPr lang="en-IN" smtClean="0"/>
              <a:t>‹#›</a:t>
            </a:fld>
            <a:endParaRPr lang="en-IN"/>
          </a:p>
        </p:txBody>
      </p:sp>
    </p:spTree>
    <p:extLst>
      <p:ext uri="{BB962C8B-B14F-4D97-AF65-F5344CB8AC3E}">
        <p14:creationId xmlns:p14="http://schemas.microsoft.com/office/powerpoint/2010/main" val="3175320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C6552-23C8-F9DC-CA6E-CD53737481F5}"/>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6D11B22-F60C-31D9-D92A-8041F95164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CDAA19A-45AC-CD43-53B0-0E67637573D9}"/>
              </a:ext>
            </a:extLst>
          </p:cNvPr>
          <p:cNvSpPr>
            <a:spLocks noGrp="1"/>
          </p:cNvSpPr>
          <p:nvPr>
            <p:ph type="dt" sz="half" idx="10"/>
          </p:nvPr>
        </p:nvSpPr>
        <p:spPr/>
        <p:txBody>
          <a:bodyPr/>
          <a:lstStyle/>
          <a:p>
            <a:fld id="{C28B9EBB-A16E-4F6A-9BF6-8836984F4834}" type="datetimeFigureOut">
              <a:rPr lang="en-IN" smtClean="0"/>
              <a:t>26-10-2023</a:t>
            </a:fld>
            <a:endParaRPr lang="en-IN"/>
          </a:p>
        </p:txBody>
      </p:sp>
      <p:sp>
        <p:nvSpPr>
          <p:cNvPr id="5" name="Footer Placeholder 4">
            <a:extLst>
              <a:ext uri="{FF2B5EF4-FFF2-40B4-BE49-F238E27FC236}">
                <a16:creationId xmlns:a16="http://schemas.microsoft.com/office/drawing/2014/main" id="{85FA9006-74EA-4E60-663D-66004494CD9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03576B3-F969-ECA4-201E-949125C006F0}"/>
              </a:ext>
            </a:extLst>
          </p:cNvPr>
          <p:cNvSpPr>
            <a:spLocks noGrp="1"/>
          </p:cNvSpPr>
          <p:nvPr>
            <p:ph type="sldNum" sz="quarter" idx="12"/>
          </p:nvPr>
        </p:nvSpPr>
        <p:spPr/>
        <p:txBody>
          <a:bodyPr/>
          <a:lstStyle/>
          <a:p>
            <a:fld id="{7E0954A7-8E35-4767-91CC-483CDED1478D}" type="slidenum">
              <a:rPr lang="en-IN" smtClean="0"/>
              <a:t>‹#›</a:t>
            </a:fld>
            <a:endParaRPr lang="en-IN"/>
          </a:p>
        </p:txBody>
      </p:sp>
    </p:spTree>
    <p:extLst>
      <p:ext uri="{BB962C8B-B14F-4D97-AF65-F5344CB8AC3E}">
        <p14:creationId xmlns:p14="http://schemas.microsoft.com/office/powerpoint/2010/main" val="3321923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591488-E300-116D-3ED3-28394F2F945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F4D3DBEA-EEAF-1D65-B637-97FCB9E64F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55D81E3-4247-A053-9BA0-E6535B1970A9}"/>
              </a:ext>
            </a:extLst>
          </p:cNvPr>
          <p:cNvSpPr>
            <a:spLocks noGrp="1"/>
          </p:cNvSpPr>
          <p:nvPr>
            <p:ph type="dt" sz="half" idx="10"/>
          </p:nvPr>
        </p:nvSpPr>
        <p:spPr/>
        <p:txBody>
          <a:bodyPr/>
          <a:lstStyle/>
          <a:p>
            <a:fld id="{C28B9EBB-A16E-4F6A-9BF6-8836984F4834}" type="datetimeFigureOut">
              <a:rPr lang="en-IN" smtClean="0"/>
              <a:t>26-10-2023</a:t>
            </a:fld>
            <a:endParaRPr lang="en-IN"/>
          </a:p>
        </p:txBody>
      </p:sp>
      <p:sp>
        <p:nvSpPr>
          <p:cNvPr id="5" name="Footer Placeholder 4">
            <a:extLst>
              <a:ext uri="{FF2B5EF4-FFF2-40B4-BE49-F238E27FC236}">
                <a16:creationId xmlns:a16="http://schemas.microsoft.com/office/drawing/2014/main" id="{C23FC77D-886C-6301-F995-C0A8E247753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B197D12-71EB-AC72-F7FB-B506322DA631}"/>
              </a:ext>
            </a:extLst>
          </p:cNvPr>
          <p:cNvSpPr>
            <a:spLocks noGrp="1"/>
          </p:cNvSpPr>
          <p:nvPr>
            <p:ph type="sldNum" sz="quarter" idx="12"/>
          </p:nvPr>
        </p:nvSpPr>
        <p:spPr/>
        <p:txBody>
          <a:bodyPr/>
          <a:lstStyle/>
          <a:p>
            <a:fld id="{7E0954A7-8E35-4767-91CC-483CDED1478D}" type="slidenum">
              <a:rPr lang="en-IN" smtClean="0"/>
              <a:t>‹#›</a:t>
            </a:fld>
            <a:endParaRPr lang="en-IN"/>
          </a:p>
        </p:txBody>
      </p:sp>
    </p:spTree>
    <p:extLst>
      <p:ext uri="{BB962C8B-B14F-4D97-AF65-F5344CB8AC3E}">
        <p14:creationId xmlns:p14="http://schemas.microsoft.com/office/powerpoint/2010/main" val="2232701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103E3-A183-6C07-7826-C1815E23799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3120F2A2-6990-28C0-9B3C-7EBA709EEF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755B5D4-32BC-FCCD-CCA1-32B84511B1D9}"/>
              </a:ext>
            </a:extLst>
          </p:cNvPr>
          <p:cNvSpPr>
            <a:spLocks noGrp="1"/>
          </p:cNvSpPr>
          <p:nvPr>
            <p:ph type="dt" sz="half" idx="10"/>
          </p:nvPr>
        </p:nvSpPr>
        <p:spPr/>
        <p:txBody>
          <a:bodyPr/>
          <a:lstStyle/>
          <a:p>
            <a:fld id="{C28B9EBB-A16E-4F6A-9BF6-8836984F4834}" type="datetimeFigureOut">
              <a:rPr lang="en-IN" smtClean="0"/>
              <a:t>26-10-2023</a:t>
            </a:fld>
            <a:endParaRPr lang="en-IN"/>
          </a:p>
        </p:txBody>
      </p:sp>
      <p:sp>
        <p:nvSpPr>
          <p:cNvPr id="5" name="Footer Placeholder 4">
            <a:extLst>
              <a:ext uri="{FF2B5EF4-FFF2-40B4-BE49-F238E27FC236}">
                <a16:creationId xmlns:a16="http://schemas.microsoft.com/office/drawing/2014/main" id="{EBDE8338-74E5-40AE-C0C8-5DFD95610F3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5544998-8AB9-BD8C-FEA0-77E918FB4CFA}"/>
              </a:ext>
            </a:extLst>
          </p:cNvPr>
          <p:cNvSpPr>
            <a:spLocks noGrp="1"/>
          </p:cNvSpPr>
          <p:nvPr>
            <p:ph type="sldNum" sz="quarter" idx="12"/>
          </p:nvPr>
        </p:nvSpPr>
        <p:spPr/>
        <p:txBody>
          <a:bodyPr/>
          <a:lstStyle/>
          <a:p>
            <a:fld id="{7E0954A7-8E35-4767-91CC-483CDED1478D}" type="slidenum">
              <a:rPr lang="en-IN" smtClean="0"/>
              <a:t>‹#›</a:t>
            </a:fld>
            <a:endParaRPr lang="en-IN"/>
          </a:p>
        </p:txBody>
      </p:sp>
    </p:spTree>
    <p:extLst>
      <p:ext uri="{BB962C8B-B14F-4D97-AF65-F5344CB8AC3E}">
        <p14:creationId xmlns:p14="http://schemas.microsoft.com/office/powerpoint/2010/main" val="1712010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4407E-D94A-4BCE-F3EB-77B70ADE44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6B77F5AD-D058-C131-7B66-407D4E7BF4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BD4C5A-A984-48C3-ECB6-CAF9EA8743EA}"/>
              </a:ext>
            </a:extLst>
          </p:cNvPr>
          <p:cNvSpPr>
            <a:spLocks noGrp="1"/>
          </p:cNvSpPr>
          <p:nvPr>
            <p:ph type="dt" sz="half" idx="10"/>
          </p:nvPr>
        </p:nvSpPr>
        <p:spPr/>
        <p:txBody>
          <a:bodyPr/>
          <a:lstStyle/>
          <a:p>
            <a:fld id="{C28B9EBB-A16E-4F6A-9BF6-8836984F4834}" type="datetimeFigureOut">
              <a:rPr lang="en-IN" smtClean="0"/>
              <a:t>26-10-2023</a:t>
            </a:fld>
            <a:endParaRPr lang="en-IN"/>
          </a:p>
        </p:txBody>
      </p:sp>
      <p:sp>
        <p:nvSpPr>
          <p:cNvPr id="5" name="Footer Placeholder 4">
            <a:extLst>
              <a:ext uri="{FF2B5EF4-FFF2-40B4-BE49-F238E27FC236}">
                <a16:creationId xmlns:a16="http://schemas.microsoft.com/office/drawing/2014/main" id="{0D25C335-B525-1E55-AB8B-92852F2B982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3E387670-8DA1-F080-6445-0B58C071A173}"/>
              </a:ext>
            </a:extLst>
          </p:cNvPr>
          <p:cNvSpPr>
            <a:spLocks noGrp="1"/>
          </p:cNvSpPr>
          <p:nvPr>
            <p:ph type="sldNum" sz="quarter" idx="12"/>
          </p:nvPr>
        </p:nvSpPr>
        <p:spPr/>
        <p:txBody>
          <a:bodyPr/>
          <a:lstStyle/>
          <a:p>
            <a:fld id="{7E0954A7-8E35-4767-91CC-483CDED1478D}" type="slidenum">
              <a:rPr lang="en-IN" smtClean="0"/>
              <a:t>‹#›</a:t>
            </a:fld>
            <a:endParaRPr lang="en-IN"/>
          </a:p>
        </p:txBody>
      </p:sp>
    </p:spTree>
    <p:extLst>
      <p:ext uri="{BB962C8B-B14F-4D97-AF65-F5344CB8AC3E}">
        <p14:creationId xmlns:p14="http://schemas.microsoft.com/office/powerpoint/2010/main" val="552269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EAC6C-F5E5-6639-2D90-BDC6DBFCF92F}"/>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959394BE-D378-C9FC-B76A-C3748685D4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B244F928-4E02-05F7-FF9E-6E353FBFD1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A16274D6-1870-997D-1431-863871F721BA}"/>
              </a:ext>
            </a:extLst>
          </p:cNvPr>
          <p:cNvSpPr>
            <a:spLocks noGrp="1"/>
          </p:cNvSpPr>
          <p:nvPr>
            <p:ph type="dt" sz="half" idx="10"/>
          </p:nvPr>
        </p:nvSpPr>
        <p:spPr/>
        <p:txBody>
          <a:bodyPr/>
          <a:lstStyle/>
          <a:p>
            <a:fld id="{C28B9EBB-A16E-4F6A-9BF6-8836984F4834}" type="datetimeFigureOut">
              <a:rPr lang="en-IN" smtClean="0"/>
              <a:t>26-10-2023</a:t>
            </a:fld>
            <a:endParaRPr lang="en-IN"/>
          </a:p>
        </p:txBody>
      </p:sp>
      <p:sp>
        <p:nvSpPr>
          <p:cNvPr id="6" name="Footer Placeholder 5">
            <a:extLst>
              <a:ext uri="{FF2B5EF4-FFF2-40B4-BE49-F238E27FC236}">
                <a16:creationId xmlns:a16="http://schemas.microsoft.com/office/drawing/2014/main" id="{A1F68593-348F-0D2F-7B72-A03A5DAE14A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5185012-0BF0-45AE-95F9-66A390F57919}"/>
              </a:ext>
            </a:extLst>
          </p:cNvPr>
          <p:cNvSpPr>
            <a:spLocks noGrp="1"/>
          </p:cNvSpPr>
          <p:nvPr>
            <p:ph type="sldNum" sz="quarter" idx="12"/>
          </p:nvPr>
        </p:nvSpPr>
        <p:spPr/>
        <p:txBody>
          <a:bodyPr/>
          <a:lstStyle/>
          <a:p>
            <a:fld id="{7E0954A7-8E35-4767-91CC-483CDED1478D}" type="slidenum">
              <a:rPr lang="en-IN" smtClean="0"/>
              <a:t>‹#›</a:t>
            </a:fld>
            <a:endParaRPr lang="en-IN"/>
          </a:p>
        </p:txBody>
      </p:sp>
    </p:spTree>
    <p:extLst>
      <p:ext uri="{BB962C8B-B14F-4D97-AF65-F5344CB8AC3E}">
        <p14:creationId xmlns:p14="http://schemas.microsoft.com/office/powerpoint/2010/main" val="3669748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5D5EB-3F56-C434-14DF-2698455559CB}"/>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E2831DBF-6721-1669-6991-F4B4AF6118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469226-D9B7-245F-C232-84F2558DF6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A6991DFF-462B-3FF5-29FB-D5BBAA08F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25E350-8D6D-CF1A-B694-89F6352334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58807EE9-B1D2-20D7-87DB-DCF36AC73BE2}"/>
              </a:ext>
            </a:extLst>
          </p:cNvPr>
          <p:cNvSpPr>
            <a:spLocks noGrp="1"/>
          </p:cNvSpPr>
          <p:nvPr>
            <p:ph type="dt" sz="half" idx="10"/>
          </p:nvPr>
        </p:nvSpPr>
        <p:spPr/>
        <p:txBody>
          <a:bodyPr/>
          <a:lstStyle/>
          <a:p>
            <a:fld id="{C28B9EBB-A16E-4F6A-9BF6-8836984F4834}" type="datetimeFigureOut">
              <a:rPr lang="en-IN" smtClean="0"/>
              <a:t>26-10-2023</a:t>
            </a:fld>
            <a:endParaRPr lang="en-IN"/>
          </a:p>
        </p:txBody>
      </p:sp>
      <p:sp>
        <p:nvSpPr>
          <p:cNvPr id="8" name="Footer Placeholder 7">
            <a:extLst>
              <a:ext uri="{FF2B5EF4-FFF2-40B4-BE49-F238E27FC236}">
                <a16:creationId xmlns:a16="http://schemas.microsoft.com/office/drawing/2014/main" id="{5BF6042B-38E3-086E-22FC-87558A28971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D851A739-A14A-9E5A-2C5F-AA9F542EFA2B}"/>
              </a:ext>
            </a:extLst>
          </p:cNvPr>
          <p:cNvSpPr>
            <a:spLocks noGrp="1"/>
          </p:cNvSpPr>
          <p:nvPr>
            <p:ph type="sldNum" sz="quarter" idx="12"/>
          </p:nvPr>
        </p:nvSpPr>
        <p:spPr/>
        <p:txBody>
          <a:bodyPr/>
          <a:lstStyle/>
          <a:p>
            <a:fld id="{7E0954A7-8E35-4767-91CC-483CDED1478D}" type="slidenum">
              <a:rPr lang="en-IN" smtClean="0"/>
              <a:t>‹#›</a:t>
            </a:fld>
            <a:endParaRPr lang="en-IN"/>
          </a:p>
        </p:txBody>
      </p:sp>
    </p:spTree>
    <p:extLst>
      <p:ext uri="{BB962C8B-B14F-4D97-AF65-F5344CB8AC3E}">
        <p14:creationId xmlns:p14="http://schemas.microsoft.com/office/powerpoint/2010/main" val="3507416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DE293-2475-07E2-D9B1-B1B2C3A310FC}"/>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6A31B57E-E680-39BC-16D2-D48E59BAE9F6}"/>
              </a:ext>
            </a:extLst>
          </p:cNvPr>
          <p:cNvSpPr>
            <a:spLocks noGrp="1"/>
          </p:cNvSpPr>
          <p:nvPr>
            <p:ph type="dt" sz="half" idx="10"/>
          </p:nvPr>
        </p:nvSpPr>
        <p:spPr/>
        <p:txBody>
          <a:bodyPr/>
          <a:lstStyle/>
          <a:p>
            <a:fld id="{C28B9EBB-A16E-4F6A-9BF6-8836984F4834}" type="datetimeFigureOut">
              <a:rPr lang="en-IN" smtClean="0"/>
              <a:t>26-10-2023</a:t>
            </a:fld>
            <a:endParaRPr lang="en-IN"/>
          </a:p>
        </p:txBody>
      </p:sp>
      <p:sp>
        <p:nvSpPr>
          <p:cNvPr id="4" name="Footer Placeholder 3">
            <a:extLst>
              <a:ext uri="{FF2B5EF4-FFF2-40B4-BE49-F238E27FC236}">
                <a16:creationId xmlns:a16="http://schemas.microsoft.com/office/drawing/2014/main" id="{AC6E02D2-6EE5-268E-182E-D46CF2D5F387}"/>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6ED6CE9D-ECCF-61B6-01F0-61853F7D70B1}"/>
              </a:ext>
            </a:extLst>
          </p:cNvPr>
          <p:cNvSpPr>
            <a:spLocks noGrp="1"/>
          </p:cNvSpPr>
          <p:nvPr>
            <p:ph type="sldNum" sz="quarter" idx="12"/>
          </p:nvPr>
        </p:nvSpPr>
        <p:spPr/>
        <p:txBody>
          <a:bodyPr/>
          <a:lstStyle/>
          <a:p>
            <a:fld id="{7E0954A7-8E35-4767-91CC-483CDED1478D}" type="slidenum">
              <a:rPr lang="en-IN" smtClean="0"/>
              <a:t>‹#›</a:t>
            </a:fld>
            <a:endParaRPr lang="en-IN"/>
          </a:p>
        </p:txBody>
      </p:sp>
    </p:spTree>
    <p:extLst>
      <p:ext uri="{BB962C8B-B14F-4D97-AF65-F5344CB8AC3E}">
        <p14:creationId xmlns:p14="http://schemas.microsoft.com/office/powerpoint/2010/main" val="2549003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FA8044-934E-09A0-077E-7002B7418CAE}"/>
              </a:ext>
            </a:extLst>
          </p:cNvPr>
          <p:cNvSpPr>
            <a:spLocks noGrp="1"/>
          </p:cNvSpPr>
          <p:nvPr>
            <p:ph type="dt" sz="half" idx="10"/>
          </p:nvPr>
        </p:nvSpPr>
        <p:spPr/>
        <p:txBody>
          <a:bodyPr/>
          <a:lstStyle/>
          <a:p>
            <a:fld id="{C28B9EBB-A16E-4F6A-9BF6-8836984F4834}" type="datetimeFigureOut">
              <a:rPr lang="en-IN" smtClean="0"/>
              <a:t>26-10-2023</a:t>
            </a:fld>
            <a:endParaRPr lang="en-IN"/>
          </a:p>
        </p:txBody>
      </p:sp>
      <p:sp>
        <p:nvSpPr>
          <p:cNvPr id="3" name="Footer Placeholder 2">
            <a:extLst>
              <a:ext uri="{FF2B5EF4-FFF2-40B4-BE49-F238E27FC236}">
                <a16:creationId xmlns:a16="http://schemas.microsoft.com/office/drawing/2014/main" id="{9C058206-C6C5-95D5-273E-C2BAC7D86F38}"/>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413E2F7A-51C2-BDBB-5527-388B32BA6EA9}"/>
              </a:ext>
            </a:extLst>
          </p:cNvPr>
          <p:cNvSpPr>
            <a:spLocks noGrp="1"/>
          </p:cNvSpPr>
          <p:nvPr>
            <p:ph type="sldNum" sz="quarter" idx="12"/>
          </p:nvPr>
        </p:nvSpPr>
        <p:spPr/>
        <p:txBody>
          <a:bodyPr/>
          <a:lstStyle/>
          <a:p>
            <a:fld id="{7E0954A7-8E35-4767-91CC-483CDED1478D}" type="slidenum">
              <a:rPr lang="en-IN" smtClean="0"/>
              <a:t>‹#›</a:t>
            </a:fld>
            <a:endParaRPr lang="en-IN"/>
          </a:p>
        </p:txBody>
      </p:sp>
    </p:spTree>
    <p:extLst>
      <p:ext uri="{BB962C8B-B14F-4D97-AF65-F5344CB8AC3E}">
        <p14:creationId xmlns:p14="http://schemas.microsoft.com/office/powerpoint/2010/main" val="3273822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46024-AF88-ECC7-455E-BDBDEBBA2A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85F0ECF6-9F1F-AB34-EEAA-5306DB7092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1DAEA2A7-AF6B-D8B8-B6CF-6C3BE28F07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A0176B-5644-5B85-34D0-71A600B755F0}"/>
              </a:ext>
            </a:extLst>
          </p:cNvPr>
          <p:cNvSpPr>
            <a:spLocks noGrp="1"/>
          </p:cNvSpPr>
          <p:nvPr>
            <p:ph type="dt" sz="half" idx="10"/>
          </p:nvPr>
        </p:nvSpPr>
        <p:spPr/>
        <p:txBody>
          <a:bodyPr/>
          <a:lstStyle/>
          <a:p>
            <a:fld id="{C28B9EBB-A16E-4F6A-9BF6-8836984F4834}" type="datetimeFigureOut">
              <a:rPr lang="en-IN" smtClean="0"/>
              <a:t>26-10-2023</a:t>
            </a:fld>
            <a:endParaRPr lang="en-IN"/>
          </a:p>
        </p:txBody>
      </p:sp>
      <p:sp>
        <p:nvSpPr>
          <p:cNvPr id="6" name="Footer Placeholder 5">
            <a:extLst>
              <a:ext uri="{FF2B5EF4-FFF2-40B4-BE49-F238E27FC236}">
                <a16:creationId xmlns:a16="http://schemas.microsoft.com/office/drawing/2014/main" id="{7C1BFB4D-E657-652E-D56F-469A363C195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A09B8B26-CCFD-F0A8-1717-F211CB526E32}"/>
              </a:ext>
            </a:extLst>
          </p:cNvPr>
          <p:cNvSpPr>
            <a:spLocks noGrp="1"/>
          </p:cNvSpPr>
          <p:nvPr>
            <p:ph type="sldNum" sz="quarter" idx="12"/>
          </p:nvPr>
        </p:nvSpPr>
        <p:spPr/>
        <p:txBody>
          <a:bodyPr/>
          <a:lstStyle/>
          <a:p>
            <a:fld id="{7E0954A7-8E35-4767-91CC-483CDED1478D}" type="slidenum">
              <a:rPr lang="en-IN" smtClean="0"/>
              <a:t>‹#›</a:t>
            </a:fld>
            <a:endParaRPr lang="en-IN"/>
          </a:p>
        </p:txBody>
      </p:sp>
    </p:spTree>
    <p:extLst>
      <p:ext uri="{BB962C8B-B14F-4D97-AF65-F5344CB8AC3E}">
        <p14:creationId xmlns:p14="http://schemas.microsoft.com/office/powerpoint/2010/main" val="4052290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21CC7-5D76-FA8A-4E15-F25E957A1B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C4F3C0B2-3B10-8372-C631-22272D3674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2BDC9D14-21F6-B4BC-6784-DF57EB0D18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6DBEE1-9085-3B03-840B-74490E3B32D8}"/>
              </a:ext>
            </a:extLst>
          </p:cNvPr>
          <p:cNvSpPr>
            <a:spLocks noGrp="1"/>
          </p:cNvSpPr>
          <p:nvPr>
            <p:ph type="dt" sz="half" idx="10"/>
          </p:nvPr>
        </p:nvSpPr>
        <p:spPr/>
        <p:txBody>
          <a:bodyPr/>
          <a:lstStyle/>
          <a:p>
            <a:fld id="{C28B9EBB-A16E-4F6A-9BF6-8836984F4834}" type="datetimeFigureOut">
              <a:rPr lang="en-IN" smtClean="0"/>
              <a:t>26-10-2023</a:t>
            </a:fld>
            <a:endParaRPr lang="en-IN"/>
          </a:p>
        </p:txBody>
      </p:sp>
      <p:sp>
        <p:nvSpPr>
          <p:cNvPr id="6" name="Footer Placeholder 5">
            <a:extLst>
              <a:ext uri="{FF2B5EF4-FFF2-40B4-BE49-F238E27FC236}">
                <a16:creationId xmlns:a16="http://schemas.microsoft.com/office/drawing/2014/main" id="{235093B4-AA3D-5091-D8CF-39A95F6BBDCB}"/>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7251C60-C3DA-5B5F-DC82-2EAE0D2C573C}"/>
              </a:ext>
            </a:extLst>
          </p:cNvPr>
          <p:cNvSpPr>
            <a:spLocks noGrp="1"/>
          </p:cNvSpPr>
          <p:nvPr>
            <p:ph type="sldNum" sz="quarter" idx="12"/>
          </p:nvPr>
        </p:nvSpPr>
        <p:spPr/>
        <p:txBody>
          <a:bodyPr/>
          <a:lstStyle/>
          <a:p>
            <a:fld id="{7E0954A7-8E35-4767-91CC-483CDED1478D}" type="slidenum">
              <a:rPr lang="en-IN" smtClean="0"/>
              <a:t>‹#›</a:t>
            </a:fld>
            <a:endParaRPr lang="en-IN"/>
          </a:p>
        </p:txBody>
      </p:sp>
    </p:spTree>
    <p:extLst>
      <p:ext uri="{BB962C8B-B14F-4D97-AF65-F5344CB8AC3E}">
        <p14:creationId xmlns:p14="http://schemas.microsoft.com/office/powerpoint/2010/main" val="2757797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552032-A8FA-4B5F-B952-645AFBC69B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25953237-B802-74C6-92F8-4F547CFBAC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8CD5788-E365-FD1D-6D90-B5CB824829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8B9EBB-A16E-4F6A-9BF6-8836984F4834}" type="datetimeFigureOut">
              <a:rPr lang="en-IN" smtClean="0"/>
              <a:t>26-10-2023</a:t>
            </a:fld>
            <a:endParaRPr lang="en-IN"/>
          </a:p>
        </p:txBody>
      </p:sp>
      <p:sp>
        <p:nvSpPr>
          <p:cNvPr id="5" name="Footer Placeholder 4">
            <a:extLst>
              <a:ext uri="{FF2B5EF4-FFF2-40B4-BE49-F238E27FC236}">
                <a16:creationId xmlns:a16="http://schemas.microsoft.com/office/drawing/2014/main" id="{9C87B1DC-E7C3-2F83-FFBA-E9530A7139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C70FCBE-C032-F69A-FAF5-476057B4BA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0954A7-8E35-4767-91CC-483CDED1478D}" type="slidenum">
              <a:rPr lang="en-IN" smtClean="0"/>
              <a:t>‹#›</a:t>
            </a:fld>
            <a:endParaRPr lang="en-IN"/>
          </a:p>
        </p:txBody>
      </p:sp>
    </p:spTree>
    <p:extLst>
      <p:ext uri="{BB962C8B-B14F-4D97-AF65-F5344CB8AC3E}">
        <p14:creationId xmlns:p14="http://schemas.microsoft.com/office/powerpoint/2010/main" val="235942781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hyperlink" Target="http://www.cdc.gov/DrugResistance/Biggest-Threats.html" TargetMode="Externa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8.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D40D-CD41-9A12-D7BB-DE5BCF5A5C67}"/>
              </a:ext>
            </a:extLst>
          </p:cNvPr>
          <p:cNvSpPr>
            <a:spLocks noGrp="1"/>
          </p:cNvSpPr>
          <p:nvPr>
            <p:ph type="ctrTitle"/>
          </p:nvPr>
        </p:nvSpPr>
        <p:spPr/>
        <p:txBody>
          <a:bodyPr>
            <a:normAutofit/>
          </a:bodyPr>
          <a:lstStyle/>
          <a:p>
            <a:r>
              <a:rPr lang="en-US" sz="3600" b="1" dirty="0">
                <a:solidFill>
                  <a:srgbClr val="FFFF00"/>
                </a:solidFill>
                <a:latin typeface="Times New Roman" panose="02020603050405020304" pitchFamily="18" charset="0"/>
              </a:rPr>
              <a:t>Antimicrobial efficacy of Moringa oleifera leaf and seed extract against Candida species - An invitro study</a:t>
            </a:r>
            <a:endParaRPr lang="en-IN" sz="3600" b="1" dirty="0">
              <a:solidFill>
                <a:srgbClr val="FFFF00"/>
              </a:solidFill>
              <a:latin typeface="Times New Roman" panose="02020603050405020304" pitchFamily="18" charset="0"/>
            </a:endParaRPr>
          </a:p>
        </p:txBody>
      </p:sp>
      <p:sp>
        <p:nvSpPr>
          <p:cNvPr id="3" name="Subtitle 2">
            <a:extLst>
              <a:ext uri="{FF2B5EF4-FFF2-40B4-BE49-F238E27FC236}">
                <a16:creationId xmlns:a16="http://schemas.microsoft.com/office/drawing/2014/main" id="{035E4B84-54CF-BCFA-41C2-0BCB0A8A6F32}"/>
              </a:ext>
            </a:extLst>
          </p:cNvPr>
          <p:cNvSpPr>
            <a:spLocks noGrp="1"/>
          </p:cNvSpPr>
          <p:nvPr>
            <p:ph type="subTitle" idx="1"/>
          </p:nvPr>
        </p:nvSpPr>
        <p:spPr>
          <a:xfrm>
            <a:off x="1632154" y="4801573"/>
            <a:ext cx="9144000" cy="1655762"/>
          </a:xfrm>
        </p:spPr>
        <p:txBody>
          <a:bodyPr>
            <a:normAutofit/>
          </a:bodyPr>
          <a:lstStyle/>
          <a:p>
            <a:r>
              <a:rPr lang="en-IN" dirty="0">
                <a:solidFill>
                  <a:srgbClr val="FFFF00"/>
                </a:solidFill>
              </a:rPr>
              <a:t>Divya B *, </a:t>
            </a:r>
            <a:r>
              <a:rPr lang="en-IN" dirty="0" err="1">
                <a:solidFill>
                  <a:srgbClr val="FFFF00"/>
                </a:solidFill>
              </a:rPr>
              <a:t>Vasanthi</a:t>
            </a:r>
            <a:r>
              <a:rPr lang="en-IN" dirty="0">
                <a:solidFill>
                  <a:srgbClr val="FFFF00"/>
                </a:solidFill>
              </a:rPr>
              <a:t> V, Madhu Narayan, </a:t>
            </a:r>
            <a:r>
              <a:rPr lang="en-IN" dirty="0" err="1">
                <a:solidFill>
                  <a:srgbClr val="FFFF00"/>
                </a:solidFill>
              </a:rPr>
              <a:t>Dineja</a:t>
            </a:r>
            <a:r>
              <a:rPr lang="en-IN" dirty="0">
                <a:solidFill>
                  <a:srgbClr val="FFFF00"/>
                </a:solidFill>
              </a:rPr>
              <a:t> R, Rajkumar Krishnan</a:t>
            </a:r>
            <a:br>
              <a:rPr lang="en-IN" dirty="0">
                <a:solidFill>
                  <a:srgbClr val="FFFF00"/>
                </a:solidFill>
              </a:rPr>
            </a:br>
            <a:endParaRPr lang="en-IN" dirty="0">
              <a:solidFill>
                <a:srgbClr val="FFFF00"/>
              </a:solidFill>
            </a:endParaRPr>
          </a:p>
          <a:p>
            <a:br>
              <a:rPr lang="en-IN" dirty="0">
                <a:solidFill>
                  <a:srgbClr val="FFFF00"/>
                </a:solidFill>
              </a:rPr>
            </a:br>
            <a:endParaRPr lang="en-IN" dirty="0">
              <a:solidFill>
                <a:srgbClr val="FFFF00"/>
              </a:solidFill>
            </a:endParaRPr>
          </a:p>
        </p:txBody>
      </p:sp>
      <p:sp>
        <p:nvSpPr>
          <p:cNvPr id="5" name="TextBox 4">
            <a:extLst>
              <a:ext uri="{FF2B5EF4-FFF2-40B4-BE49-F238E27FC236}">
                <a16:creationId xmlns:a16="http://schemas.microsoft.com/office/drawing/2014/main" id="{E71C5031-E484-B906-DE29-3661141679D1}"/>
              </a:ext>
            </a:extLst>
          </p:cNvPr>
          <p:cNvSpPr txBox="1"/>
          <p:nvPr/>
        </p:nvSpPr>
        <p:spPr>
          <a:xfrm>
            <a:off x="4060723" y="680573"/>
            <a:ext cx="6096000" cy="461665"/>
          </a:xfrm>
          <a:prstGeom prst="rect">
            <a:avLst/>
          </a:prstGeom>
          <a:noFill/>
        </p:spPr>
        <p:txBody>
          <a:bodyPr wrap="square">
            <a:spAutoFit/>
          </a:bodyPr>
          <a:lstStyle/>
          <a:p>
            <a:r>
              <a:rPr lang="en-IN" sz="2400" i="0" dirty="0">
                <a:solidFill>
                  <a:srgbClr val="FFFF00"/>
                </a:solidFill>
                <a:effectLst/>
                <a:latin typeface="Arial" panose="020B0604020202020204" pitchFamily="34" charset="0"/>
              </a:rPr>
              <a:t>Submission ID: sciforum-082678</a:t>
            </a:r>
            <a:endParaRPr lang="en-IN" sz="2400" dirty="0">
              <a:solidFill>
                <a:srgbClr val="FFFF00"/>
              </a:solidFill>
            </a:endParaRPr>
          </a:p>
        </p:txBody>
      </p:sp>
    </p:spTree>
    <p:extLst>
      <p:ext uri="{BB962C8B-B14F-4D97-AF65-F5344CB8AC3E}">
        <p14:creationId xmlns:p14="http://schemas.microsoft.com/office/powerpoint/2010/main" val="485821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15B46-083B-07B3-B2B5-E987CE4F0914}"/>
              </a:ext>
            </a:extLst>
          </p:cNvPr>
          <p:cNvSpPr>
            <a:spLocks noGrp="1"/>
          </p:cNvSpPr>
          <p:nvPr>
            <p:ph type="title"/>
          </p:nvPr>
        </p:nvSpPr>
        <p:spPr>
          <a:xfrm>
            <a:off x="381000" y="2432817"/>
            <a:ext cx="10515600" cy="1325563"/>
          </a:xfrm>
        </p:spPr>
        <p:txBody>
          <a:bodyPr/>
          <a:lstStyle/>
          <a:p>
            <a:r>
              <a:rPr lang="en-US" dirty="0">
                <a:solidFill>
                  <a:srgbClr val="FFFF00"/>
                </a:solidFill>
              </a:rPr>
              <a:t>FUTURE PERSPECTIVES</a:t>
            </a:r>
            <a:endParaRPr lang="en-IN" dirty="0">
              <a:solidFill>
                <a:srgbClr val="FFFF00"/>
              </a:solidFill>
            </a:endParaRPr>
          </a:p>
        </p:txBody>
      </p:sp>
      <p:pic>
        <p:nvPicPr>
          <p:cNvPr id="2050" name="Picture 2" descr="A future job perspective - India Didactics Association">
            <a:extLst>
              <a:ext uri="{FF2B5EF4-FFF2-40B4-BE49-F238E27FC236}">
                <a16:creationId xmlns:a16="http://schemas.microsoft.com/office/drawing/2014/main" id="{917632FB-61DA-B7DB-7EB8-3C46143F2A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1381" y="4718251"/>
            <a:ext cx="2995366" cy="169238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FB9447D-7A29-379A-EE05-8589F446A6BA}"/>
              </a:ext>
            </a:extLst>
          </p:cNvPr>
          <p:cNvSpPr txBox="1"/>
          <p:nvPr/>
        </p:nvSpPr>
        <p:spPr>
          <a:xfrm>
            <a:off x="1341089" y="3436886"/>
            <a:ext cx="8406580" cy="461665"/>
          </a:xfrm>
          <a:prstGeom prst="rect">
            <a:avLst/>
          </a:prstGeom>
          <a:noFill/>
        </p:spPr>
        <p:txBody>
          <a:bodyPr wrap="square">
            <a:spAutoFit/>
          </a:bodyPr>
          <a:lstStyle/>
          <a:p>
            <a:pPr marL="342900" indent="-342900">
              <a:buFont typeface="Arial" panose="020B0604020202020204" pitchFamily="34" charset="0"/>
              <a:buChar char="•"/>
            </a:pPr>
            <a:r>
              <a:rPr lang="en-US" sz="2400" dirty="0">
                <a:solidFill>
                  <a:srgbClr val="FFFF00"/>
                </a:solidFill>
                <a:latin typeface="Times New Roman" panose="02020603050405020304" pitchFamily="18" charset="0"/>
                <a:ea typeface="Georgia" panose="02040502050405020303" pitchFamily="18" charset="0"/>
              </a:rPr>
              <a:t>Extracts </a:t>
            </a:r>
            <a:r>
              <a:rPr lang="en-US" sz="2400" dirty="0">
                <a:solidFill>
                  <a:srgbClr val="FFFF00"/>
                </a:solidFill>
                <a:effectLst/>
                <a:latin typeface="Times New Roman" panose="02020603050405020304" pitchFamily="18" charset="0"/>
                <a:ea typeface="Georgia" panose="02040502050405020303" pitchFamily="18" charset="0"/>
              </a:rPr>
              <a:t>can be analyzed further to identify </a:t>
            </a:r>
            <a:r>
              <a:rPr lang="en-US" sz="2400" dirty="0">
                <a:solidFill>
                  <a:srgbClr val="FFFF00"/>
                </a:solidFill>
                <a:latin typeface="Times New Roman" panose="02020603050405020304" pitchFamily="18" charset="0"/>
                <a:ea typeface="Georgia" panose="02040502050405020303" pitchFamily="18" charset="0"/>
              </a:rPr>
              <a:t>active</a:t>
            </a:r>
            <a:r>
              <a:rPr lang="en-US" sz="2400" dirty="0">
                <a:solidFill>
                  <a:srgbClr val="FFFF00"/>
                </a:solidFill>
                <a:effectLst/>
                <a:latin typeface="Times New Roman" panose="02020603050405020304" pitchFamily="18" charset="0"/>
                <a:ea typeface="Georgia" panose="02040502050405020303" pitchFamily="18" charset="0"/>
              </a:rPr>
              <a:t> compounds</a:t>
            </a:r>
          </a:p>
        </p:txBody>
      </p:sp>
      <p:sp>
        <p:nvSpPr>
          <p:cNvPr id="9" name="TextBox 8">
            <a:extLst>
              <a:ext uri="{FF2B5EF4-FFF2-40B4-BE49-F238E27FC236}">
                <a16:creationId xmlns:a16="http://schemas.microsoft.com/office/drawing/2014/main" id="{D7594B3C-1D8C-0D4F-0ACF-4968ADD16E43}"/>
              </a:ext>
            </a:extLst>
          </p:cNvPr>
          <p:cNvSpPr txBox="1"/>
          <p:nvPr/>
        </p:nvSpPr>
        <p:spPr>
          <a:xfrm>
            <a:off x="5078592" y="5472429"/>
            <a:ext cx="6936427" cy="830997"/>
          </a:xfrm>
          <a:prstGeom prst="rect">
            <a:avLst/>
          </a:prstGeom>
          <a:noFill/>
        </p:spPr>
        <p:txBody>
          <a:bodyPr wrap="square">
            <a:spAutoFit/>
          </a:bodyPr>
          <a:lstStyle/>
          <a:p>
            <a:pPr marL="342900" indent="-342900">
              <a:buFont typeface="Arial" panose="020B0604020202020204" pitchFamily="34" charset="0"/>
              <a:buChar char="•"/>
            </a:pPr>
            <a:r>
              <a:rPr lang="en-US" sz="2400" dirty="0">
                <a:solidFill>
                  <a:srgbClr val="FFFF00"/>
                </a:solidFill>
                <a:effectLst/>
                <a:latin typeface="Times New Roman" panose="02020603050405020304" pitchFamily="18" charset="0"/>
                <a:ea typeface="Georgia" panose="02040502050405020303" pitchFamily="18" charset="0"/>
              </a:rPr>
              <a:t>Active compound, at its most effective dose, can be administered to patients with candidiasis</a:t>
            </a:r>
            <a:endParaRPr lang="en-IN" sz="4400" dirty="0">
              <a:solidFill>
                <a:srgbClr val="FFFF00"/>
              </a:solidFill>
            </a:endParaRPr>
          </a:p>
        </p:txBody>
      </p:sp>
      <p:sp>
        <p:nvSpPr>
          <p:cNvPr id="3" name="Title 1">
            <a:extLst>
              <a:ext uri="{FF2B5EF4-FFF2-40B4-BE49-F238E27FC236}">
                <a16:creationId xmlns:a16="http://schemas.microsoft.com/office/drawing/2014/main" id="{5DA1739A-80C5-6286-1156-945BF450EF33}"/>
              </a:ext>
            </a:extLst>
          </p:cNvPr>
          <p:cNvSpPr txBox="1">
            <a:spLocks/>
          </p:cNvSpPr>
          <p:nvPr/>
        </p:nvSpPr>
        <p:spPr>
          <a:xfrm>
            <a:off x="3810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FF00"/>
                </a:solidFill>
              </a:rPr>
              <a:t>CONCLUSION</a:t>
            </a:r>
            <a:endParaRPr lang="en-IN" dirty="0">
              <a:solidFill>
                <a:srgbClr val="FFFF00"/>
              </a:solidFill>
            </a:endParaRPr>
          </a:p>
        </p:txBody>
      </p:sp>
      <p:sp>
        <p:nvSpPr>
          <p:cNvPr id="4" name="TextBox 3">
            <a:extLst>
              <a:ext uri="{FF2B5EF4-FFF2-40B4-BE49-F238E27FC236}">
                <a16:creationId xmlns:a16="http://schemas.microsoft.com/office/drawing/2014/main" id="{2B0BBCAE-8F5F-84F9-8603-09C5F3D8F665}"/>
              </a:ext>
            </a:extLst>
          </p:cNvPr>
          <p:cNvSpPr txBox="1"/>
          <p:nvPr/>
        </p:nvSpPr>
        <p:spPr>
          <a:xfrm>
            <a:off x="4086747" y="4283553"/>
            <a:ext cx="7452850" cy="830997"/>
          </a:xfrm>
          <a:prstGeom prst="rect">
            <a:avLst/>
          </a:prstGeom>
          <a:noFill/>
        </p:spPr>
        <p:txBody>
          <a:bodyPr wrap="square">
            <a:spAutoFit/>
          </a:bodyPr>
          <a:lstStyle/>
          <a:p>
            <a:pPr marL="342900" indent="-342900">
              <a:buFont typeface="Arial" panose="020B0604020202020204" pitchFamily="34" charset="0"/>
              <a:buChar char="•"/>
            </a:pPr>
            <a:r>
              <a:rPr lang="en-US" sz="2400" dirty="0">
                <a:solidFill>
                  <a:srgbClr val="FFFF00"/>
                </a:solidFill>
                <a:effectLst/>
                <a:latin typeface="Times New Roman" panose="02020603050405020304" pitchFamily="18" charset="0"/>
                <a:ea typeface="Georgia" panose="02040502050405020303" pitchFamily="18" charset="0"/>
              </a:rPr>
              <a:t>Different forms can be tried in vivo to determine the effective way of drug delivery system </a:t>
            </a:r>
          </a:p>
        </p:txBody>
      </p:sp>
      <p:sp>
        <p:nvSpPr>
          <p:cNvPr id="10" name="TextBox 9">
            <a:extLst>
              <a:ext uri="{FF2B5EF4-FFF2-40B4-BE49-F238E27FC236}">
                <a16:creationId xmlns:a16="http://schemas.microsoft.com/office/drawing/2014/main" id="{4095140E-04AA-AD7F-BF91-5719E92655F7}"/>
              </a:ext>
            </a:extLst>
          </p:cNvPr>
          <p:cNvSpPr txBox="1"/>
          <p:nvPr/>
        </p:nvSpPr>
        <p:spPr>
          <a:xfrm>
            <a:off x="1258528" y="1385571"/>
            <a:ext cx="9419303" cy="1200329"/>
          </a:xfrm>
          <a:prstGeom prst="rect">
            <a:avLst/>
          </a:prstGeom>
          <a:noFill/>
        </p:spPr>
        <p:txBody>
          <a:bodyPr wrap="square">
            <a:spAutoFit/>
          </a:bodyPr>
          <a:lstStyle/>
          <a:p>
            <a:pPr marL="342900" indent="-342900">
              <a:buFont typeface="Arial" panose="020B0604020202020204" pitchFamily="34" charset="0"/>
              <a:buChar char="•"/>
            </a:pPr>
            <a:r>
              <a:rPr lang="en-IN" sz="2400" dirty="0">
                <a:solidFill>
                  <a:srgbClr val="FFFF00"/>
                </a:solidFill>
                <a:latin typeface="Times New Roman" panose="02020603050405020304" pitchFamily="18" charset="0"/>
              </a:rPr>
              <a:t>Ethanolic extract of M. oleifera seed showed the highest antifungal activity against C. albicans and </a:t>
            </a:r>
            <a:r>
              <a:rPr lang="en-IN" sz="2400" dirty="0" err="1">
                <a:solidFill>
                  <a:srgbClr val="FFFF00"/>
                </a:solidFill>
                <a:latin typeface="Times New Roman" panose="02020603050405020304" pitchFamily="18" charset="0"/>
              </a:rPr>
              <a:t>C.glabrata</a:t>
            </a:r>
            <a:r>
              <a:rPr lang="en-IN" sz="2400" dirty="0">
                <a:solidFill>
                  <a:srgbClr val="FFFF00"/>
                </a:solidFill>
                <a:latin typeface="Times New Roman" panose="02020603050405020304" pitchFamily="18" charset="0"/>
              </a:rPr>
              <a:t>.</a:t>
            </a:r>
          </a:p>
          <a:p>
            <a:pPr marL="342900" indent="-342900">
              <a:buFont typeface="Arial" panose="020B0604020202020204" pitchFamily="34" charset="0"/>
              <a:buChar char="•"/>
            </a:pPr>
            <a:endParaRPr lang="en-US" sz="2400" dirty="0">
              <a:solidFill>
                <a:srgbClr val="FFFF00"/>
              </a:solidFill>
              <a:effectLst/>
              <a:latin typeface="Times New Roman" panose="02020603050405020304" pitchFamily="18" charset="0"/>
              <a:ea typeface="Georgia" panose="02040502050405020303" pitchFamily="18" charset="0"/>
            </a:endParaRPr>
          </a:p>
        </p:txBody>
      </p:sp>
    </p:spTree>
    <p:extLst>
      <p:ext uri="{BB962C8B-B14F-4D97-AF65-F5344CB8AC3E}">
        <p14:creationId xmlns:p14="http://schemas.microsoft.com/office/powerpoint/2010/main" val="1651264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87C4A-3473-6E83-0690-487A96BDA275}"/>
              </a:ext>
            </a:extLst>
          </p:cNvPr>
          <p:cNvSpPr>
            <a:spLocks noGrp="1"/>
          </p:cNvSpPr>
          <p:nvPr>
            <p:ph type="title"/>
          </p:nvPr>
        </p:nvSpPr>
        <p:spPr>
          <a:xfrm>
            <a:off x="838200" y="365126"/>
            <a:ext cx="9819968" cy="523220"/>
          </a:xfrm>
        </p:spPr>
        <p:txBody>
          <a:bodyPr>
            <a:normAutofit fontScale="90000"/>
          </a:bodyPr>
          <a:lstStyle/>
          <a:p>
            <a:pPr algn="ctr"/>
            <a:r>
              <a:rPr lang="en-IN" dirty="0">
                <a:solidFill>
                  <a:srgbClr val="FFFF00"/>
                </a:solidFill>
              </a:rPr>
              <a:t>Need for new antifungals</a:t>
            </a:r>
          </a:p>
        </p:txBody>
      </p:sp>
      <p:pic>
        <p:nvPicPr>
          <p:cNvPr id="5" name="Content Placeholder 4">
            <a:extLst>
              <a:ext uri="{FF2B5EF4-FFF2-40B4-BE49-F238E27FC236}">
                <a16:creationId xmlns:a16="http://schemas.microsoft.com/office/drawing/2014/main" id="{D1DD4861-69B5-7777-D824-12BE80031BDE}"/>
              </a:ext>
            </a:extLst>
          </p:cNvPr>
          <p:cNvPicPr>
            <a:picLocks noGrp="1" noChangeAspect="1"/>
          </p:cNvPicPr>
          <p:nvPr>
            <p:ph idx="1"/>
          </p:nvPr>
        </p:nvPicPr>
        <p:blipFill>
          <a:blip r:embed="rId3"/>
          <a:stretch>
            <a:fillRect/>
          </a:stretch>
        </p:blipFill>
        <p:spPr>
          <a:xfrm>
            <a:off x="5748184" y="1228068"/>
            <a:ext cx="5180496" cy="3478873"/>
          </a:xfrm>
        </p:spPr>
      </p:pic>
      <p:sp>
        <p:nvSpPr>
          <p:cNvPr id="7" name="TextBox 6">
            <a:extLst>
              <a:ext uri="{FF2B5EF4-FFF2-40B4-BE49-F238E27FC236}">
                <a16:creationId xmlns:a16="http://schemas.microsoft.com/office/drawing/2014/main" id="{63F4D3E8-10B0-8BB4-5438-CBC791DA2F82}"/>
              </a:ext>
            </a:extLst>
          </p:cNvPr>
          <p:cNvSpPr txBox="1"/>
          <p:nvPr/>
        </p:nvSpPr>
        <p:spPr>
          <a:xfrm>
            <a:off x="5259500" y="4706941"/>
            <a:ext cx="6707118" cy="523220"/>
          </a:xfrm>
          <a:prstGeom prst="rect">
            <a:avLst/>
          </a:prstGeom>
          <a:noFill/>
        </p:spPr>
        <p:txBody>
          <a:bodyPr wrap="square">
            <a:spAutoFit/>
          </a:bodyPr>
          <a:lstStyle/>
          <a:p>
            <a:r>
              <a:rPr lang="en-US" sz="1400" b="0" i="0" dirty="0">
                <a:effectLst/>
                <a:latin typeface="-apple-system"/>
              </a:rPr>
              <a:t>CDC. Antibiotic resistance threats in the United States, 2019. </a:t>
            </a:r>
            <a:r>
              <a:rPr lang="en-US" sz="1400" b="0" i="1" dirty="0">
                <a:effectLst/>
                <a:latin typeface="-apple-system"/>
              </a:rPr>
              <a:t>Centers for Disease Control and Prevention</a:t>
            </a:r>
            <a:r>
              <a:rPr lang="en-US" sz="1400" b="0" i="0" dirty="0">
                <a:effectLst/>
                <a:latin typeface="-apple-system"/>
              </a:rPr>
              <a:t> </a:t>
            </a:r>
            <a:r>
              <a:rPr lang="en-US" sz="1400" b="0" i="0" dirty="0">
                <a:effectLst/>
                <a:latin typeface="-apple-system"/>
                <a:hlinkClick r:id="rId4">
                  <a:extLst>
                    <a:ext uri="{A12FA001-AC4F-418D-AE19-62706E023703}">
                      <ahyp:hlinkClr xmlns:ahyp="http://schemas.microsoft.com/office/drawing/2018/hyperlinkcolor" val="tx"/>
                    </a:ext>
                  </a:extLst>
                </a:hlinkClick>
              </a:rPr>
              <a:t>www.cdc.gov/DrugResistance/Biggest-Threats.html</a:t>
            </a:r>
            <a:r>
              <a:rPr lang="en-US" sz="1400" b="0" i="0" dirty="0">
                <a:effectLst/>
                <a:latin typeface="-apple-system"/>
              </a:rPr>
              <a:t> (2019)</a:t>
            </a:r>
            <a:endParaRPr lang="en-IN" sz="1400" dirty="0"/>
          </a:p>
        </p:txBody>
      </p:sp>
      <p:pic>
        <p:nvPicPr>
          <p:cNvPr id="9" name="Picture 8">
            <a:extLst>
              <a:ext uri="{FF2B5EF4-FFF2-40B4-BE49-F238E27FC236}">
                <a16:creationId xmlns:a16="http://schemas.microsoft.com/office/drawing/2014/main" id="{DF383696-CCD5-81FF-B66B-5B5D59B5A5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704" y="1328718"/>
            <a:ext cx="4127506" cy="3024688"/>
          </a:xfrm>
          <a:prstGeom prst="rect">
            <a:avLst/>
          </a:prstGeom>
        </p:spPr>
      </p:pic>
      <p:sp>
        <p:nvSpPr>
          <p:cNvPr id="4" name="TextBox 3">
            <a:extLst>
              <a:ext uri="{FF2B5EF4-FFF2-40B4-BE49-F238E27FC236}">
                <a16:creationId xmlns:a16="http://schemas.microsoft.com/office/drawing/2014/main" id="{DB0B365F-031B-8BEA-D265-F8B4C67C3BA4}"/>
              </a:ext>
            </a:extLst>
          </p:cNvPr>
          <p:cNvSpPr txBox="1"/>
          <p:nvPr/>
        </p:nvSpPr>
        <p:spPr>
          <a:xfrm>
            <a:off x="110973" y="4397479"/>
            <a:ext cx="4502969" cy="707886"/>
          </a:xfrm>
          <a:prstGeom prst="rect">
            <a:avLst/>
          </a:prstGeom>
          <a:noFill/>
        </p:spPr>
        <p:txBody>
          <a:bodyPr wrap="square">
            <a:spAutoFit/>
          </a:bodyPr>
          <a:lstStyle/>
          <a:p>
            <a:r>
              <a:rPr lang="en-US" sz="2000" b="0" i="0" dirty="0">
                <a:solidFill>
                  <a:srgbClr val="FFFF00"/>
                </a:solidFill>
                <a:effectLst/>
                <a:latin typeface="Georgia" panose="02040502050405020303" pitchFamily="18" charset="0"/>
              </a:rPr>
              <a:t>15 to 71% of denture wearers </a:t>
            </a:r>
            <a:endParaRPr lang="en-US" sz="2000" dirty="0">
              <a:solidFill>
                <a:srgbClr val="FFFF00"/>
              </a:solidFill>
              <a:latin typeface="Georgia" panose="02040502050405020303" pitchFamily="18" charset="0"/>
            </a:endParaRPr>
          </a:p>
          <a:p>
            <a:r>
              <a:rPr lang="en-US" sz="2000" b="0" i="0" dirty="0">
                <a:solidFill>
                  <a:srgbClr val="FFFF00"/>
                </a:solidFill>
                <a:effectLst/>
                <a:latin typeface="Georgia" panose="02040502050405020303" pitchFamily="18" charset="0"/>
              </a:rPr>
              <a:t>80 to 95% of HIV-infected individuals</a:t>
            </a:r>
            <a:endParaRPr lang="en-IN" sz="2000" dirty="0">
              <a:solidFill>
                <a:srgbClr val="FFFF00"/>
              </a:solidFill>
            </a:endParaRPr>
          </a:p>
        </p:txBody>
      </p:sp>
      <p:pic>
        <p:nvPicPr>
          <p:cNvPr id="3" name="Picture 2" descr="WHO | Kudos Blends">
            <a:extLst>
              <a:ext uri="{FF2B5EF4-FFF2-40B4-BE49-F238E27FC236}">
                <a16:creationId xmlns:a16="http://schemas.microsoft.com/office/drawing/2014/main" id="{FD795E2B-58A6-5085-8797-5FE6523AA1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704" y="5529282"/>
            <a:ext cx="2314056" cy="7078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7951DF1-E146-90B0-5056-D90C404D0748}"/>
              </a:ext>
            </a:extLst>
          </p:cNvPr>
          <p:cNvSpPr txBox="1"/>
          <p:nvPr/>
        </p:nvSpPr>
        <p:spPr>
          <a:xfrm>
            <a:off x="2612760" y="5372880"/>
            <a:ext cx="9579240" cy="1200329"/>
          </a:xfrm>
          <a:prstGeom prst="rect">
            <a:avLst/>
          </a:prstGeom>
          <a:noFill/>
        </p:spPr>
        <p:txBody>
          <a:bodyPr wrap="square">
            <a:spAutoFit/>
          </a:bodyPr>
          <a:lstStyle/>
          <a:p>
            <a:r>
              <a:rPr lang="en-US" sz="2400" b="0" i="1" dirty="0">
                <a:solidFill>
                  <a:srgbClr val="FFFF00"/>
                </a:solidFill>
                <a:effectLst/>
                <a:latin typeface="Cambria" panose="02040503050406030204" pitchFamily="18" charset="0"/>
              </a:rPr>
              <a:t>Candida infection is a significant concern for human health in vulnerable populations due to the emergence of new resistance mechanisms in the microorganisms. </a:t>
            </a:r>
            <a:endParaRPr lang="en-IN" sz="2400" i="1" dirty="0">
              <a:solidFill>
                <a:srgbClr val="FFFF00"/>
              </a:solidFill>
            </a:endParaRPr>
          </a:p>
        </p:txBody>
      </p:sp>
      <p:sp>
        <p:nvSpPr>
          <p:cNvPr id="10" name="TextBox 9">
            <a:extLst>
              <a:ext uri="{FF2B5EF4-FFF2-40B4-BE49-F238E27FC236}">
                <a16:creationId xmlns:a16="http://schemas.microsoft.com/office/drawing/2014/main" id="{E75AD1A6-2BC8-1553-A05D-125EA44BB4E3}"/>
              </a:ext>
            </a:extLst>
          </p:cNvPr>
          <p:cNvSpPr txBox="1"/>
          <p:nvPr/>
        </p:nvSpPr>
        <p:spPr>
          <a:xfrm>
            <a:off x="5368413" y="6426481"/>
            <a:ext cx="6489292" cy="276999"/>
          </a:xfrm>
          <a:prstGeom prst="rect">
            <a:avLst/>
          </a:prstGeom>
          <a:noFill/>
        </p:spPr>
        <p:txBody>
          <a:bodyPr wrap="square">
            <a:spAutoFit/>
          </a:bodyPr>
          <a:lstStyle/>
          <a:p>
            <a:r>
              <a:rPr lang="en-US" sz="1200" b="0" i="0" dirty="0">
                <a:solidFill>
                  <a:srgbClr val="212121"/>
                </a:solidFill>
                <a:effectLst/>
                <a:latin typeface="Cambria" panose="02040503050406030204" pitchFamily="18" charset="0"/>
              </a:rPr>
              <a:t>World Health Organization . Antimicrobial resistance global report on surveillance. 2014.</a:t>
            </a:r>
            <a:endParaRPr lang="en-IN" sz="1200" dirty="0"/>
          </a:p>
        </p:txBody>
      </p:sp>
    </p:spTree>
    <p:extLst>
      <p:ext uri="{BB962C8B-B14F-4D97-AF65-F5344CB8AC3E}">
        <p14:creationId xmlns:p14="http://schemas.microsoft.com/office/powerpoint/2010/main" val="206871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59FC2-B258-BD92-0B39-10C727A540DD}"/>
              </a:ext>
            </a:extLst>
          </p:cNvPr>
          <p:cNvSpPr>
            <a:spLocks noGrp="1"/>
          </p:cNvSpPr>
          <p:nvPr>
            <p:ph type="title"/>
          </p:nvPr>
        </p:nvSpPr>
        <p:spPr>
          <a:xfrm>
            <a:off x="356420" y="-116656"/>
            <a:ext cx="10515600" cy="1325563"/>
          </a:xfrm>
        </p:spPr>
        <p:txBody>
          <a:bodyPr/>
          <a:lstStyle/>
          <a:p>
            <a:r>
              <a:rPr lang="en-IN" sz="4400" i="1" dirty="0">
                <a:solidFill>
                  <a:srgbClr val="FFFF00"/>
                </a:solidFill>
                <a:effectLst/>
                <a:ea typeface="Calibri" panose="020F0502020204030204" pitchFamily="34" charset="0"/>
              </a:rPr>
              <a:t>Moringa oleifera</a:t>
            </a:r>
            <a:r>
              <a:rPr lang="en-IN" sz="4400" dirty="0">
                <a:solidFill>
                  <a:srgbClr val="FFFF00"/>
                </a:solidFill>
                <a:effectLst/>
                <a:latin typeface="Times New Roman" panose="02020603050405020304" pitchFamily="18" charset="0"/>
                <a:ea typeface="Calibri" panose="020F0502020204030204" pitchFamily="34" charset="0"/>
              </a:rPr>
              <a:t> </a:t>
            </a:r>
            <a:endParaRPr lang="en-IN" dirty="0"/>
          </a:p>
        </p:txBody>
      </p:sp>
      <p:sp>
        <p:nvSpPr>
          <p:cNvPr id="3" name="Content Placeholder 2">
            <a:extLst>
              <a:ext uri="{FF2B5EF4-FFF2-40B4-BE49-F238E27FC236}">
                <a16:creationId xmlns:a16="http://schemas.microsoft.com/office/drawing/2014/main" id="{51710B61-A2E3-A4DE-EE6B-7F74C9D92638}"/>
              </a:ext>
            </a:extLst>
          </p:cNvPr>
          <p:cNvSpPr>
            <a:spLocks noGrp="1"/>
          </p:cNvSpPr>
          <p:nvPr>
            <p:ph idx="1"/>
          </p:nvPr>
        </p:nvSpPr>
        <p:spPr>
          <a:xfrm>
            <a:off x="838200" y="1690688"/>
            <a:ext cx="5009941" cy="2736327"/>
          </a:xfrm>
        </p:spPr>
        <p:txBody>
          <a:bodyPr>
            <a:normAutofit fontScale="92500"/>
          </a:bodyPr>
          <a:lstStyle/>
          <a:p>
            <a:pPr>
              <a:lnSpc>
                <a:spcPct val="107000"/>
              </a:lnSpc>
              <a:spcAft>
                <a:spcPts val="800"/>
              </a:spcAft>
            </a:pPr>
            <a:r>
              <a:rPr lang="en-IN" i="1" kern="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M. oleifera </a:t>
            </a:r>
            <a:r>
              <a:rPr lang="en-IN" kern="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leaves contain </a:t>
            </a:r>
            <a:r>
              <a:rPr lang="en-IN" kern="0" dirty="0">
                <a:solidFill>
                  <a:srgbClr val="FFFF00"/>
                </a:solidFill>
                <a:effectLst/>
                <a:latin typeface="Symbol" panose="05050102010706020507" pitchFamily="18" charset="2"/>
                <a:ea typeface="Calibri" panose="020F0502020204030204" pitchFamily="34" charset="0"/>
                <a:cs typeface="Symbol" panose="05050102010706020507" pitchFamily="18" charset="2"/>
              </a:rPr>
              <a:t>b</a:t>
            </a:r>
            <a:r>
              <a:rPr lang="en-IN" kern="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-carotene, vitamin E, and protein </a:t>
            </a:r>
          </a:p>
          <a:p>
            <a:pPr>
              <a:lnSpc>
                <a:spcPct val="107000"/>
              </a:lnSpc>
              <a:spcAft>
                <a:spcPts val="800"/>
              </a:spcAft>
            </a:pPr>
            <a:r>
              <a:rPr lang="en-IN" kern="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i="1" kern="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M. oleifera </a:t>
            </a:r>
            <a:r>
              <a:rPr lang="en-IN" kern="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seeds contain flavonoid, isothiocyanates, </a:t>
            </a:r>
            <a:r>
              <a:rPr lang="en-IN" kern="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glucosinolate</a:t>
            </a:r>
            <a:r>
              <a:rPr lang="en-IN" kern="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and thiocarbamate</a:t>
            </a:r>
            <a:endParaRPr lang="en-IN"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Content Placeholder 7">
            <a:extLst>
              <a:ext uri="{FF2B5EF4-FFF2-40B4-BE49-F238E27FC236}">
                <a16:creationId xmlns:a16="http://schemas.microsoft.com/office/drawing/2014/main" id="{1499B698-6174-4D98-966C-63227FAE1FC1}"/>
              </a:ext>
            </a:extLst>
          </p:cNvPr>
          <p:cNvGraphicFramePr>
            <a:graphicFrameLocks/>
          </p:cNvGraphicFramePr>
          <p:nvPr>
            <p:extLst>
              <p:ext uri="{D42A27DB-BD31-4B8C-83A1-F6EECF244321}">
                <p14:modId xmlns:p14="http://schemas.microsoft.com/office/powerpoint/2010/main" val="4175525728"/>
              </p:ext>
            </p:extLst>
          </p:nvPr>
        </p:nvGraphicFramePr>
        <p:xfrm>
          <a:off x="5164853" y="30144"/>
          <a:ext cx="6792685" cy="50710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a:extLst>
              <a:ext uri="{FF2B5EF4-FFF2-40B4-BE49-F238E27FC236}">
                <a16:creationId xmlns:a16="http://schemas.microsoft.com/office/drawing/2014/main" id="{C4A1AC6D-564B-89F8-1D41-4B0389248726}"/>
              </a:ext>
            </a:extLst>
          </p:cNvPr>
          <p:cNvSpPr txBox="1">
            <a:spLocks/>
          </p:cNvSpPr>
          <p:nvPr/>
        </p:nvSpPr>
        <p:spPr>
          <a:xfrm>
            <a:off x="356420" y="440701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FF00"/>
                </a:solidFill>
              </a:rPr>
              <a:t>AIM</a:t>
            </a:r>
            <a:endParaRPr lang="en-IN" dirty="0">
              <a:solidFill>
                <a:srgbClr val="FFFF00"/>
              </a:solidFill>
            </a:endParaRPr>
          </a:p>
        </p:txBody>
      </p:sp>
      <p:sp>
        <p:nvSpPr>
          <p:cNvPr id="6" name="Content Placeholder 2">
            <a:extLst>
              <a:ext uri="{FF2B5EF4-FFF2-40B4-BE49-F238E27FC236}">
                <a16:creationId xmlns:a16="http://schemas.microsoft.com/office/drawing/2014/main" id="{F1074643-3425-8E7C-559E-BE3DC4FEB3E1}"/>
              </a:ext>
            </a:extLst>
          </p:cNvPr>
          <p:cNvSpPr txBox="1">
            <a:spLocks/>
          </p:cNvSpPr>
          <p:nvPr/>
        </p:nvSpPr>
        <p:spPr>
          <a:xfrm>
            <a:off x="838200" y="5732582"/>
            <a:ext cx="10675996" cy="8541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sz="2600"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To compare the antimicrobial effectiveness of Moringa leaf and seed extracts against </a:t>
            </a:r>
            <a:r>
              <a:rPr lang="en-IN" sz="2600" kern="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C.albicans</a:t>
            </a:r>
            <a:r>
              <a:rPr lang="en-IN" sz="2600"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and C. glabrata.</a:t>
            </a:r>
          </a:p>
        </p:txBody>
      </p:sp>
    </p:spTree>
    <p:extLst>
      <p:ext uri="{BB962C8B-B14F-4D97-AF65-F5344CB8AC3E}">
        <p14:creationId xmlns:p14="http://schemas.microsoft.com/office/powerpoint/2010/main" val="595407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EDE18-4279-6FC7-30C2-0204D552A2B6}"/>
              </a:ext>
            </a:extLst>
          </p:cNvPr>
          <p:cNvSpPr>
            <a:spLocks noGrp="1"/>
          </p:cNvSpPr>
          <p:nvPr>
            <p:ph type="title"/>
          </p:nvPr>
        </p:nvSpPr>
        <p:spPr/>
        <p:txBody>
          <a:bodyPr/>
          <a:lstStyle/>
          <a:p>
            <a:r>
              <a:rPr lang="en-US" dirty="0">
                <a:solidFill>
                  <a:srgbClr val="FFFF00"/>
                </a:solidFill>
              </a:rPr>
              <a:t>Materials and Methods</a:t>
            </a:r>
            <a:endParaRPr lang="en-IN" dirty="0">
              <a:solidFill>
                <a:srgbClr val="FFFF00"/>
              </a:solidFill>
            </a:endParaRPr>
          </a:p>
        </p:txBody>
      </p:sp>
      <p:graphicFrame>
        <p:nvGraphicFramePr>
          <p:cNvPr id="7" name="Diagram 6">
            <a:extLst>
              <a:ext uri="{FF2B5EF4-FFF2-40B4-BE49-F238E27FC236}">
                <a16:creationId xmlns:a16="http://schemas.microsoft.com/office/drawing/2014/main" id="{C88BC459-BFAE-3C0D-81C4-B742C42D052D}"/>
              </a:ext>
            </a:extLst>
          </p:cNvPr>
          <p:cNvGraphicFramePr/>
          <p:nvPr>
            <p:extLst>
              <p:ext uri="{D42A27DB-BD31-4B8C-83A1-F6EECF244321}">
                <p14:modId xmlns:p14="http://schemas.microsoft.com/office/powerpoint/2010/main" val="1524185918"/>
              </p:ext>
            </p:extLst>
          </p:nvPr>
        </p:nvGraphicFramePr>
        <p:xfrm>
          <a:off x="-285136" y="2495090"/>
          <a:ext cx="12762271" cy="3433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1682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C1CB4-98DF-3AB4-2DAB-CA24154FBB17}"/>
              </a:ext>
            </a:extLst>
          </p:cNvPr>
          <p:cNvSpPr>
            <a:spLocks noGrp="1"/>
          </p:cNvSpPr>
          <p:nvPr>
            <p:ph type="title"/>
          </p:nvPr>
        </p:nvSpPr>
        <p:spPr>
          <a:xfrm>
            <a:off x="484239" y="48144"/>
            <a:ext cx="10515600" cy="1325563"/>
          </a:xfrm>
        </p:spPr>
        <p:txBody>
          <a:bodyPr/>
          <a:lstStyle/>
          <a:p>
            <a:r>
              <a:rPr lang="en-US" dirty="0">
                <a:solidFill>
                  <a:srgbClr val="FFFF00"/>
                </a:solidFill>
              </a:rPr>
              <a:t>RESULTS – Efficacy against Candida albicans</a:t>
            </a:r>
            <a:endParaRPr lang="en-IN" dirty="0">
              <a:solidFill>
                <a:srgbClr val="FFFF00"/>
              </a:solidFill>
            </a:endParaRPr>
          </a:p>
        </p:txBody>
      </p:sp>
      <p:graphicFrame>
        <p:nvGraphicFramePr>
          <p:cNvPr id="3" name="Table 2">
            <a:extLst>
              <a:ext uri="{FF2B5EF4-FFF2-40B4-BE49-F238E27FC236}">
                <a16:creationId xmlns:a16="http://schemas.microsoft.com/office/drawing/2014/main" id="{9E7E6468-305C-285F-507C-ED4F349250D8}"/>
              </a:ext>
            </a:extLst>
          </p:cNvPr>
          <p:cNvGraphicFramePr>
            <a:graphicFrameLocks noGrp="1"/>
          </p:cNvGraphicFramePr>
          <p:nvPr>
            <p:extLst>
              <p:ext uri="{D42A27DB-BD31-4B8C-83A1-F6EECF244321}">
                <p14:modId xmlns:p14="http://schemas.microsoft.com/office/powerpoint/2010/main" val="4255964652"/>
              </p:ext>
            </p:extLst>
          </p:nvPr>
        </p:nvGraphicFramePr>
        <p:xfrm>
          <a:off x="558846" y="2178280"/>
          <a:ext cx="5781664" cy="4177794"/>
        </p:xfrm>
        <a:graphic>
          <a:graphicData uri="http://schemas.openxmlformats.org/drawingml/2006/table">
            <a:tbl>
              <a:tblPr firstRow="1" firstCol="1" bandRow="1">
                <a:tableStyleId>{16D9F66E-5EB9-4882-86FB-DCBF35E3C3E4}</a:tableStyleId>
              </a:tblPr>
              <a:tblGrid>
                <a:gridCol w="438012">
                  <a:extLst>
                    <a:ext uri="{9D8B030D-6E8A-4147-A177-3AD203B41FA5}">
                      <a16:colId xmlns:a16="http://schemas.microsoft.com/office/drawing/2014/main" val="2797517175"/>
                    </a:ext>
                  </a:extLst>
                </a:gridCol>
                <a:gridCol w="1978226">
                  <a:extLst>
                    <a:ext uri="{9D8B030D-6E8A-4147-A177-3AD203B41FA5}">
                      <a16:colId xmlns:a16="http://schemas.microsoft.com/office/drawing/2014/main" val="4223198306"/>
                    </a:ext>
                  </a:extLst>
                </a:gridCol>
                <a:gridCol w="1111124">
                  <a:extLst>
                    <a:ext uri="{9D8B030D-6E8A-4147-A177-3AD203B41FA5}">
                      <a16:colId xmlns:a16="http://schemas.microsoft.com/office/drawing/2014/main" val="4087489552"/>
                    </a:ext>
                  </a:extLst>
                </a:gridCol>
                <a:gridCol w="1127151">
                  <a:extLst>
                    <a:ext uri="{9D8B030D-6E8A-4147-A177-3AD203B41FA5}">
                      <a16:colId xmlns:a16="http://schemas.microsoft.com/office/drawing/2014/main" val="3302823770"/>
                    </a:ext>
                  </a:extLst>
                </a:gridCol>
                <a:gridCol w="1127151">
                  <a:extLst>
                    <a:ext uri="{9D8B030D-6E8A-4147-A177-3AD203B41FA5}">
                      <a16:colId xmlns:a16="http://schemas.microsoft.com/office/drawing/2014/main" val="540790545"/>
                    </a:ext>
                  </a:extLst>
                </a:gridCol>
              </a:tblGrid>
              <a:tr h="664530">
                <a:tc rowSpan="2">
                  <a:txBody>
                    <a:bodyPr/>
                    <a:lstStyle/>
                    <a:p>
                      <a:pPr algn="ctr">
                        <a:lnSpc>
                          <a:spcPct val="115000"/>
                        </a:lnSpc>
                        <a:spcAft>
                          <a:spcPts val="1000"/>
                        </a:spcAft>
                        <a:tabLst>
                          <a:tab pos="4118610" algn="l"/>
                        </a:tabLst>
                      </a:pPr>
                      <a:r>
                        <a:rPr lang="en-US" sz="2000">
                          <a:effectLst/>
                        </a:rPr>
                        <a:t>S.No</a:t>
                      </a:r>
                      <a:endParaRPr lang="en-IN"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2">
                  <a:txBody>
                    <a:bodyPr/>
                    <a:lstStyle/>
                    <a:p>
                      <a:pPr algn="ctr">
                        <a:lnSpc>
                          <a:spcPct val="115000"/>
                        </a:lnSpc>
                        <a:spcAft>
                          <a:spcPts val="1000"/>
                        </a:spcAft>
                        <a:tabLst>
                          <a:tab pos="4118610" algn="l"/>
                        </a:tabLst>
                      </a:pPr>
                      <a:r>
                        <a:rPr lang="en-IN" sz="2000" dirty="0">
                          <a:effectLst/>
                          <a:latin typeface="Calibri" panose="020F0502020204030204" pitchFamily="34" charset="0"/>
                          <a:ea typeface="Calibri" panose="020F0502020204030204" pitchFamily="34" charset="0"/>
                          <a:cs typeface="Times New Roman" panose="02020603050405020304" pitchFamily="18" charset="0"/>
                        </a:rPr>
                        <a:t>Extract</a:t>
                      </a:r>
                    </a:p>
                  </a:txBody>
                  <a:tcPr marL="68580" marR="68580" marT="0" marB="0"/>
                </a:tc>
                <a:tc gridSpan="2">
                  <a:txBody>
                    <a:bodyPr/>
                    <a:lstStyle/>
                    <a:p>
                      <a:pPr algn="ctr">
                        <a:lnSpc>
                          <a:spcPct val="115000"/>
                        </a:lnSpc>
                        <a:spcAft>
                          <a:spcPts val="1000"/>
                        </a:spcAft>
                        <a:tabLst>
                          <a:tab pos="4118610" algn="l"/>
                        </a:tabLst>
                      </a:pPr>
                      <a:r>
                        <a:rPr lang="en-US" sz="2000" dirty="0">
                          <a:effectLst/>
                        </a:rPr>
                        <a:t>Mean Zone of inhibition (mm)</a:t>
                      </a: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hMerge="1">
                  <a:txBody>
                    <a:bodyPr/>
                    <a:lstStyle/>
                    <a:p>
                      <a:endParaRPr lang="en-IN"/>
                    </a:p>
                  </a:txBody>
                  <a:tcPr/>
                </a:tc>
                <a:tc rowSpan="2">
                  <a:txBody>
                    <a:bodyPr/>
                    <a:lstStyle/>
                    <a:p>
                      <a:pPr algn="ctr">
                        <a:lnSpc>
                          <a:spcPct val="115000"/>
                        </a:lnSpc>
                        <a:spcAft>
                          <a:spcPts val="1000"/>
                        </a:spcAft>
                        <a:tabLst>
                          <a:tab pos="4118610" algn="l"/>
                        </a:tabLst>
                      </a:pPr>
                      <a:r>
                        <a:rPr lang="en-IN" sz="2000" dirty="0">
                          <a:effectLst/>
                          <a:latin typeface="Calibri" panose="020F0502020204030204" pitchFamily="34" charset="0"/>
                          <a:ea typeface="Calibri" panose="020F0502020204030204" pitchFamily="34" charset="0"/>
                          <a:cs typeface="Times New Roman" panose="02020603050405020304" pitchFamily="18" charset="0"/>
                        </a:rPr>
                        <a:t>P value</a:t>
                      </a:r>
                    </a:p>
                  </a:txBody>
                  <a:tcPr marL="68580" marR="68580" marT="0" marB="0"/>
                </a:tc>
                <a:extLst>
                  <a:ext uri="{0D108BD9-81ED-4DB2-BD59-A6C34878D82A}">
                    <a16:rowId xmlns:a16="http://schemas.microsoft.com/office/drawing/2014/main" val="3472548278"/>
                  </a:ext>
                </a:extLst>
              </a:tr>
              <a:tr h="664530">
                <a:tc vMerge="1">
                  <a:txBody>
                    <a:bodyPr/>
                    <a:lstStyle/>
                    <a:p>
                      <a:endParaRPr lang="en-IN"/>
                    </a:p>
                  </a:txBody>
                  <a:tcPr/>
                </a:tc>
                <a:tc vMerge="1">
                  <a:txBody>
                    <a:bodyPr/>
                    <a:lstStyle/>
                    <a:p>
                      <a:pPr>
                        <a:lnSpc>
                          <a:spcPct val="115000"/>
                        </a:lnSpc>
                        <a:spcAft>
                          <a:spcPts val="1000"/>
                        </a:spcAft>
                        <a:tabLst>
                          <a:tab pos="4118610" algn="l"/>
                        </a:tabLst>
                      </a:pP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ctr">
                        <a:lnSpc>
                          <a:spcPct val="115000"/>
                        </a:lnSpc>
                        <a:spcAft>
                          <a:spcPts val="1000"/>
                        </a:spcAft>
                        <a:tabLst>
                          <a:tab pos="4118610" algn="l"/>
                        </a:tabLst>
                      </a:pPr>
                      <a:r>
                        <a:rPr lang="en-IN" sz="2000" dirty="0">
                          <a:effectLst/>
                          <a:latin typeface="Calibri" panose="020F0502020204030204" pitchFamily="34" charset="0"/>
                          <a:ea typeface="Calibri" panose="020F0502020204030204" pitchFamily="34" charset="0"/>
                          <a:cs typeface="Times New Roman" panose="02020603050405020304" pitchFamily="18" charset="0"/>
                        </a:rPr>
                        <a:t>Aqueous (</a:t>
                      </a:r>
                      <a:r>
                        <a:rPr lang="en-IN" sz="2000" dirty="0" err="1">
                          <a:effectLst/>
                          <a:latin typeface="Calibri" panose="020F0502020204030204" pitchFamily="34" charset="0"/>
                          <a:ea typeface="Calibri" panose="020F0502020204030204" pitchFamily="34" charset="0"/>
                          <a:cs typeface="Times New Roman" panose="02020603050405020304" pitchFamily="18" charset="0"/>
                        </a:rPr>
                        <a:t>Aq</a:t>
                      </a:r>
                      <a:r>
                        <a:rPr lang="en-IN" sz="2000" dirty="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lnSpc>
                          <a:spcPct val="115000"/>
                        </a:lnSpc>
                        <a:spcAft>
                          <a:spcPts val="1000"/>
                        </a:spcAft>
                        <a:tabLst>
                          <a:tab pos="4118610" algn="l"/>
                        </a:tabLst>
                      </a:pPr>
                      <a:r>
                        <a:rPr lang="en-IN" sz="2000" dirty="0">
                          <a:effectLst/>
                          <a:latin typeface="Calibri" panose="020F0502020204030204" pitchFamily="34" charset="0"/>
                          <a:ea typeface="Calibri" panose="020F0502020204030204" pitchFamily="34" charset="0"/>
                          <a:cs typeface="Times New Roman" panose="02020603050405020304" pitchFamily="18" charset="0"/>
                        </a:rPr>
                        <a:t>Ethanolic (Et)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vMerge="1">
                  <a:txBody>
                    <a:bodyPr/>
                    <a:lstStyle/>
                    <a:p>
                      <a:pPr algn="ctr">
                        <a:lnSpc>
                          <a:spcPct val="115000"/>
                        </a:lnSpc>
                        <a:spcAft>
                          <a:spcPts val="1000"/>
                        </a:spcAft>
                        <a:tabLst>
                          <a:tab pos="4118610" algn="l"/>
                        </a:tabLst>
                      </a:pP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460029959"/>
                  </a:ext>
                </a:extLst>
              </a:tr>
              <a:tr h="607830">
                <a:tc>
                  <a:txBody>
                    <a:bodyPr/>
                    <a:lstStyle/>
                    <a:p>
                      <a:pPr algn="ctr">
                        <a:lnSpc>
                          <a:spcPct val="115000"/>
                        </a:lnSpc>
                        <a:spcAft>
                          <a:spcPts val="1000"/>
                        </a:spcAft>
                        <a:tabLst>
                          <a:tab pos="4118610" algn="l"/>
                        </a:tabLst>
                      </a:pPr>
                      <a:r>
                        <a:rPr lang="en-US" sz="2000">
                          <a:effectLst/>
                        </a:rPr>
                        <a:t>1</a:t>
                      </a:r>
                      <a:endParaRPr lang="en-IN"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tabLst>
                          <a:tab pos="4118610" algn="l"/>
                        </a:tabLst>
                      </a:pPr>
                      <a:r>
                        <a:rPr lang="en-US" sz="2000" dirty="0" err="1">
                          <a:effectLst/>
                          <a:latin typeface="Calibri" panose="020F0502020204030204" pitchFamily="34" charset="0"/>
                          <a:ea typeface="Calibri" panose="020F0502020204030204" pitchFamily="34" charset="0"/>
                          <a:cs typeface="Times New Roman" panose="02020603050405020304" pitchFamily="18" charset="0"/>
                        </a:rPr>
                        <a:t>M.oleifera</a:t>
                      </a:r>
                      <a:r>
                        <a:rPr lang="en-US" sz="2000" dirty="0">
                          <a:effectLst/>
                          <a:latin typeface="Calibri" panose="020F0502020204030204" pitchFamily="34" charset="0"/>
                          <a:ea typeface="Calibri" panose="020F0502020204030204" pitchFamily="34" charset="0"/>
                          <a:cs typeface="Times New Roman" panose="02020603050405020304" pitchFamily="18" charset="0"/>
                        </a:rPr>
                        <a:t> seed </a:t>
                      </a: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tabLst>
                          <a:tab pos="4118610" algn="l"/>
                        </a:tabLst>
                      </a:pPr>
                      <a:r>
                        <a:rPr lang="en-US" sz="2000" dirty="0">
                          <a:effectLst/>
                        </a:rPr>
                        <a:t>13</a:t>
                      </a: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lnSpc>
                          <a:spcPct val="115000"/>
                        </a:lnSpc>
                        <a:spcAft>
                          <a:spcPts val="1000"/>
                        </a:spcAft>
                        <a:tabLst>
                          <a:tab pos="4118610" algn="l"/>
                        </a:tabLst>
                      </a:pPr>
                      <a:r>
                        <a:rPr lang="en-IN" sz="2000" dirty="0">
                          <a:effectLst/>
                          <a:latin typeface="Calibri" panose="020F0502020204030204" pitchFamily="34" charset="0"/>
                          <a:ea typeface="Calibri" panose="020F0502020204030204" pitchFamily="34" charset="0"/>
                          <a:cs typeface="Times New Roman" panose="02020603050405020304" pitchFamily="18" charset="0"/>
                        </a:rPr>
                        <a:t>22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lnSpc>
                          <a:spcPct val="115000"/>
                        </a:lnSpc>
                        <a:spcAft>
                          <a:spcPts val="1000"/>
                        </a:spcAft>
                        <a:tabLst>
                          <a:tab pos="4118610" algn="l"/>
                        </a:tabLst>
                      </a:pPr>
                      <a:r>
                        <a:rPr lang="en-IN" sz="2000" dirty="0">
                          <a:effectLst/>
                          <a:latin typeface="Calibri" panose="020F0502020204030204" pitchFamily="34" charset="0"/>
                          <a:ea typeface="Calibri" panose="020F0502020204030204" pitchFamily="34" charset="0"/>
                          <a:cs typeface="Times New Roman" panose="02020603050405020304" pitchFamily="18" charset="0"/>
                        </a:rPr>
                        <a:t>0.0001</a:t>
                      </a: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683052504"/>
                  </a:ext>
                </a:extLst>
              </a:tr>
              <a:tr h="521725">
                <a:tc>
                  <a:txBody>
                    <a:bodyPr/>
                    <a:lstStyle/>
                    <a:p>
                      <a:pPr algn="ctr">
                        <a:lnSpc>
                          <a:spcPct val="115000"/>
                        </a:lnSpc>
                        <a:spcAft>
                          <a:spcPts val="1000"/>
                        </a:spcAft>
                        <a:tabLst>
                          <a:tab pos="4118610" algn="l"/>
                        </a:tabLst>
                      </a:pPr>
                      <a:r>
                        <a:rPr lang="en-US" sz="2000" dirty="0">
                          <a:effectLst/>
                        </a:rPr>
                        <a:t>2</a:t>
                      </a: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tabLst>
                          <a:tab pos="4118610" algn="l"/>
                        </a:tabLst>
                      </a:pPr>
                      <a:r>
                        <a:rPr lang="en-US" sz="2000" dirty="0" err="1">
                          <a:effectLst/>
                        </a:rPr>
                        <a:t>M.oleifera</a:t>
                      </a:r>
                      <a:r>
                        <a:rPr lang="en-US" sz="2000" dirty="0">
                          <a:effectLst/>
                        </a:rPr>
                        <a:t> leaf</a:t>
                      </a: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tabLst>
                          <a:tab pos="4118610" algn="l"/>
                        </a:tabLst>
                      </a:pPr>
                      <a:r>
                        <a:rPr lang="en-US" sz="2000" dirty="0">
                          <a:effectLst/>
                          <a:latin typeface="Calibri" panose="020F0502020204030204" pitchFamily="34" charset="0"/>
                          <a:ea typeface="Calibri" panose="020F0502020204030204" pitchFamily="34" charset="0"/>
                          <a:cs typeface="Times New Roman" panose="02020603050405020304" pitchFamily="18" charset="0"/>
                        </a:rPr>
                        <a:t>14</a:t>
                      </a: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lnSpc>
                          <a:spcPct val="115000"/>
                        </a:lnSpc>
                        <a:spcAft>
                          <a:spcPts val="1000"/>
                        </a:spcAft>
                        <a:tabLst>
                          <a:tab pos="4118610" algn="l"/>
                        </a:tabLst>
                      </a:pPr>
                      <a:r>
                        <a:rPr lang="en-IN" sz="2000" dirty="0">
                          <a:effectLst/>
                          <a:latin typeface="Calibri" panose="020F0502020204030204" pitchFamily="34" charset="0"/>
                          <a:ea typeface="Calibri" panose="020F0502020204030204" pitchFamily="34" charset="0"/>
                          <a:cs typeface="Times New Roman" panose="02020603050405020304" pitchFamily="18" charset="0"/>
                        </a:rPr>
                        <a:t>19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lnSpc>
                          <a:spcPct val="115000"/>
                        </a:lnSpc>
                        <a:spcAft>
                          <a:spcPts val="1000"/>
                        </a:spcAft>
                        <a:tabLst>
                          <a:tab pos="4118610" algn="l"/>
                        </a:tabLst>
                      </a:pPr>
                      <a:r>
                        <a:rPr lang="en-IN" sz="2000" dirty="0">
                          <a:effectLst/>
                          <a:latin typeface="Calibri" panose="020F0502020204030204" pitchFamily="34" charset="0"/>
                          <a:ea typeface="Calibri" panose="020F0502020204030204" pitchFamily="34" charset="0"/>
                          <a:cs typeface="Times New Roman" panose="02020603050405020304" pitchFamily="18" charset="0"/>
                        </a:rPr>
                        <a:t>0.018</a:t>
                      </a: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591757779"/>
                  </a:ext>
                </a:extLst>
              </a:tr>
              <a:tr h="1006841">
                <a:tc>
                  <a:txBody>
                    <a:bodyPr/>
                    <a:lstStyle/>
                    <a:p>
                      <a:pPr algn="ctr">
                        <a:lnSpc>
                          <a:spcPct val="115000"/>
                        </a:lnSpc>
                        <a:spcAft>
                          <a:spcPts val="1000"/>
                        </a:spcAft>
                        <a:tabLst>
                          <a:tab pos="4118610" algn="l"/>
                        </a:tabLst>
                      </a:pPr>
                      <a:r>
                        <a:rPr lang="en-US" sz="2000" dirty="0">
                          <a:effectLst/>
                        </a:rPr>
                        <a:t>3</a:t>
                      </a: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15000"/>
                        </a:lnSpc>
                        <a:spcBef>
                          <a:spcPts val="0"/>
                        </a:spcBef>
                        <a:spcAft>
                          <a:spcPts val="1000"/>
                        </a:spcAft>
                        <a:buClrTx/>
                        <a:buSzTx/>
                        <a:buFontTx/>
                        <a:buNone/>
                        <a:tabLst>
                          <a:tab pos="4118610" algn="l"/>
                        </a:tabLst>
                        <a:defRPr/>
                      </a:pPr>
                      <a:r>
                        <a:rPr lang="en-US" sz="2000" dirty="0">
                          <a:effectLst/>
                        </a:rPr>
                        <a:t>Positive control (1% clotrimazole)</a:t>
                      </a: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15000"/>
                        </a:lnSpc>
                        <a:spcAft>
                          <a:spcPts val="1000"/>
                        </a:spcAft>
                        <a:tabLst>
                          <a:tab pos="4118610" algn="l"/>
                        </a:tabLst>
                      </a:pPr>
                      <a:r>
                        <a:rPr lang="en-IN" sz="2000" dirty="0">
                          <a:effectLst/>
                          <a:latin typeface="Calibri" panose="020F0502020204030204" pitchFamily="34" charset="0"/>
                          <a:ea typeface="Calibri" panose="020F0502020204030204" pitchFamily="34" charset="0"/>
                          <a:cs typeface="Times New Roman" panose="02020603050405020304" pitchFamily="18" charset="0"/>
                        </a:rPr>
                        <a:t>29</a:t>
                      </a:r>
                    </a:p>
                  </a:txBody>
                  <a:tcPr marL="68580" marR="68580" marT="0" marB="0"/>
                </a:tc>
                <a:tc hMerge="1">
                  <a:txBody>
                    <a:bodyPr/>
                    <a:lstStyle/>
                    <a:p>
                      <a:pPr>
                        <a:lnSpc>
                          <a:spcPct val="115000"/>
                        </a:lnSpc>
                        <a:spcAft>
                          <a:spcPts val="1000"/>
                        </a:spcAft>
                        <a:tabLst>
                          <a:tab pos="4118610" algn="l"/>
                        </a:tabLst>
                      </a:pP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1000"/>
                        </a:spcAft>
                        <a:tabLst>
                          <a:tab pos="4118610" algn="l"/>
                        </a:tabLst>
                      </a:pP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9471100"/>
                  </a:ext>
                </a:extLst>
              </a:tr>
              <a:tr h="664530">
                <a:tc>
                  <a:txBody>
                    <a:bodyPr/>
                    <a:lstStyle/>
                    <a:p>
                      <a:pPr algn="ctr">
                        <a:lnSpc>
                          <a:spcPct val="115000"/>
                        </a:lnSpc>
                        <a:spcAft>
                          <a:spcPts val="1000"/>
                        </a:spcAft>
                        <a:tabLst>
                          <a:tab pos="4118610" algn="l"/>
                        </a:tabLst>
                      </a:pPr>
                      <a:r>
                        <a:rPr lang="en-US" sz="2000" dirty="0">
                          <a:effectLst/>
                        </a:rPr>
                        <a:t>4</a:t>
                      </a: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tabLst>
                          <a:tab pos="4118610" algn="l"/>
                        </a:tabLst>
                      </a:pPr>
                      <a:r>
                        <a:rPr lang="en-US" sz="2000" dirty="0">
                          <a:effectLst/>
                        </a:rPr>
                        <a:t>Negative control (saline)</a:t>
                      </a: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15000"/>
                        </a:lnSpc>
                        <a:spcAft>
                          <a:spcPts val="1000"/>
                        </a:spcAft>
                        <a:tabLst>
                          <a:tab pos="4118610" algn="l"/>
                        </a:tabLst>
                      </a:pPr>
                      <a:r>
                        <a:rPr lang="en-US" sz="2000" dirty="0">
                          <a:effectLst/>
                          <a:latin typeface="Calibri" panose="020F0502020204030204" pitchFamily="34" charset="0"/>
                          <a:ea typeface="Calibri" panose="020F0502020204030204" pitchFamily="34" charset="0"/>
                          <a:cs typeface="Times New Roman" panose="02020603050405020304" pitchFamily="18" charset="0"/>
                        </a:rPr>
                        <a:t>8</a:t>
                      </a: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a:lnSpc>
                          <a:spcPct val="115000"/>
                        </a:lnSpc>
                        <a:spcAft>
                          <a:spcPts val="1000"/>
                        </a:spcAft>
                        <a:tabLst>
                          <a:tab pos="4118610" algn="l"/>
                        </a:tabLst>
                      </a:pPr>
                      <a:r>
                        <a:rPr lang="en-IN" sz="20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15000"/>
                        </a:lnSpc>
                        <a:spcAft>
                          <a:spcPts val="1000"/>
                        </a:spcAft>
                        <a:tabLst>
                          <a:tab pos="4118610" algn="l"/>
                        </a:tabLst>
                      </a:pP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tabLst>
                          <a:tab pos="4118610" algn="l"/>
                        </a:tabLst>
                      </a:pP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tabLst>
                          <a:tab pos="4118610" algn="l"/>
                        </a:tabLst>
                      </a:pP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1000"/>
                        </a:spcAft>
                        <a:tabLst>
                          <a:tab pos="4118610" algn="l"/>
                        </a:tabLst>
                      </a:pP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34922933"/>
                  </a:ext>
                </a:extLst>
              </a:tr>
            </a:tbl>
          </a:graphicData>
        </a:graphic>
      </p:graphicFrame>
      <p:pic>
        <p:nvPicPr>
          <p:cNvPr id="35" name="Picture 34">
            <a:extLst>
              <a:ext uri="{FF2B5EF4-FFF2-40B4-BE49-F238E27FC236}">
                <a16:creationId xmlns:a16="http://schemas.microsoft.com/office/drawing/2014/main" id="{B74D3242-081B-0107-60F6-D3C4EB768549}"/>
              </a:ext>
            </a:extLst>
          </p:cNvPr>
          <p:cNvPicPr>
            <a:picLocks noChangeAspect="1"/>
          </p:cNvPicPr>
          <p:nvPr/>
        </p:nvPicPr>
        <p:blipFill rotWithShape="1">
          <a:blip r:embed="rId3">
            <a:extLst>
              <a:ext uri="{28A0092B-C50C-407E-A947-70E740481C1C}">
                <a14:useLocalDpi xmlns:a14="http://schemas.microsoft.com/office/drawing/2010/main" val="0"/>
              </a:ext>
            </a:extLst>
          </a:blip>
          <a:srcRect l="12724" t="35699" r="20561" b="13549"/>
          <a:stretch/>
        </p:blipFill>
        <p:spPr>
          <a:xfrm>
            <a:off x="10038737" y="3234175"/>
            <a:ext cx="1681315" cy="1705403"/>
          </a:xfrm>
          <a:prstGeom prst="rect">
            <a:avLst/>
          </a:prstGeom>
        </p:spPr>
      </p:pic>
      <p:sp>
        <p:nvSpPr>
          <p:cNvPr id="37" name="TextBox 36">
            <a:extLst>
              <a:ext uri="{FF2B5EF4-FFF2-40B4-BE49-F238E27FC236}">
                <a16:creationId xmlns:a16="http://schemas.microsoft.com/office/drawing/2014/main" id="{720AD729-78A2-40B9-2BF8-99600EE1CC62}"/>
              </a:ext>
            </a:extLst>
          </p:cNvPr>
          <p:cNvSpPr txBox="1"/>
          <p:nvPr/>
        </p:nvSpPr>
        <p:spPr>
          <a:xfrm>
            <a:off x="10038737" y="4570246"/>
            <a:ext cx="2821859" cy="369332"/>
          </a:xfrm>
          <a:prstGeom prst="rect">
            <a:avLst/>
          </a:prstGeom>
          <a:noFill/>
        </p:spPr>
        <p:txBody>
          <a:bodyPr wrap="square">
            <a:spAutoFit/>
          </a:bodyPr>
          <a:lstStyle/>
          <a:p>
            <a:r>
              <a:rPr lang="en-IN" b="1" dirty="0">
                <a:solidFill>
                  <a:srgbClr val="FFFF00"/>
                </a:solidFill>
              </a:rPr>
              <a:t>2. Et</a:t>
            </a:r>
          </a:p>
        </p:txBody>
      </p:sp>
      <p:pic>
        <p:nvPicPr>
          <p:cNvPr id="39" name="Picture 38">
            <a:extLst>
              <a:ext uri="{FF2B5EF4-FFF2-40B4-BE49-F238E27FC236}">
                <a16:creationId xmlns:a16="http://schemas.microsoft.com/office/drawing/2014/main" id="{42A34EAE-7D60-B7B8-4224-FAF14BE99947}"/>
              </a:ext>
            </a:extLst>
          </p:cNvPr>
          <p:cNvPicPr>
            <a:picLocks noChangeAspect="1"/>
          </p:cNvPicPr>
          <p:nvPr/>
        </p:nvPicPr>
        <p:blipFill rotWithShape="1">
          <a:blip r:embed="rId4">
            <a:extLst>
              <a:ext uri="{28A0092B-C50C-407E-A947-70E740481C1C}">
                <a14:useLocalDpi xmlns:a14="http://schemas.microsoft.com/office/drawing/2010/main" val="0"/>
              </a:ext>
            </a:extLst>
          </a:blip>
          <a:srcRect l="31613" t="15771" r="21936" b="24444"/>
          <a:stretch/>
        </p:blipFill>
        <p:spPr>
          <a:xfrm>
            <a:off x="7070924" y="3195484"/>
            <a:ext cx="1766748" cy="1705403"/>
          </a:xfrm>
          <a:prstGeom prst="rect">
            <a:avLst/>
          </a:prstGeom>
        </p:spPr>
      </p:pic>
      <p:sp>
        <p:nvSpPr>
          <p:cNvPr id="40" name="TextBox 39">
            <a:extLst>
              <a:ext uri="{FF2B5EF4-FFF2-40B4-BE49-F238E27FC236}">
                <a16:creationId xmlns:a16="http://schemas.microsoft.com/office/drawing/2014/main" id="{6AC0D0A8-BB02-0957-69D8-71EE322BC5F6}"/>
              </a:ext>
            </a:extLst>
          </p:cNvPr>
          <p:cNvSpPr txBox="1"/>
          <p:nvPr/>
        </p:nvSpPr>
        <p:spPr>
          <a:xfrm>
            <a:off x="7045580" y="4549466"/>
            <a:ext cx="2821859" cy="369332"/>
          </a:xfrm>
          <a:prstGeom prst="rect">
            <a:avLst/>
          </a:prstGeom>
          <a:noFill/>
        </p:spPr>
        <p:txBody>
          <a:bodyPr wrap="square">
            <a:spAutoFit/>
          </a:bodyPr>
          <a:lstStyle/>
          <a:p>
            <a:r>
              <a:rPr lang="en-IN" b="1" dirty="0">
                <a:solidFill>
                  <a:srgbClr val="FFFF00"/>
                </a:solidFill>
              </a:rPr>
              <a:t>2. </a:t>
            </a:r>
            <a:r>
              <a:rPr lang="en-IN" b="1" dirty="0" err="1">
                <a:solidFill>
                  <a:srgbClr val="FFFF00"/>
                </a:solidFill>
              </a:rPr>
              <a:t>Aq</a:t>
            </a:r>
            <a:endParaRPr lang="en-IN" b="1" dirty="0">
              <a:solidFill>
                <a:srgbClr val="FFFF00"/>
              </a:solidFill>
            </a:endParaRPr>
          </a:p>
        </p:txBody>
      </p:sp>
      <p:pic>
        <p:nvPicPr>
          <p:cNvPr id="42" name="Picture 41">
            <a:extLst>
              <a:ext uri="{FF2B5EF4-FFF2-40B4-BE49-F238E27FC236}">
                <a16:creationId xmlns:a16="http://schemas.microsoft.com/office/drawing/2014/main" id="{CFCFAF08-4274-A6F5-FFC3-42CF311965D4}"/>
              </a:ext>
            </a:extLst>
          </p:cNvPr>
          <p:cNvPicPr>
            <a:picLocks noChangeAspect="1"/>
          </p:cNvPicPr>
          <p:nvPr/>
        </p:nvPicPr>
        <p:blipFill rotWithShape="1">
          <a:blip r:embed="rId5">
            <a:extLst>
              <a:ext uri="{28A0092B-C50C-407E-A947-70E740481C1C}">
                <a14:useLocalDpi xmlns:a14="http://schemas.microsoft.com/office/drawing/2010/main" val="0"/>
              </a:ext>
            </a:extLst>
          </a:blip>
          <a:srcRect l="28495" t="17492" r="21828" b="17992"/>
          <a:stretch/>
        </p:blipFill>
        <p:spPr>
          <a:xfrm>
            <a:off x="7070924" y="1349561"/>
            <a:ext cx="1740311" cy="1695109"/>
          </a:xfrm>
          <a:prstGeom prst="rect">
            <a:avLst/>
          </a:prstGeom>
        </p:spPr>
      </p:pic>
      <p:sp>
        <p:nvSpPr>
          <p:cNvPr id="43" name="TextBox 42">
            <a:extLst>
              <a:ext uri="{FF2B5EF4-FFF2-40B4-BE49-F238E27FC236}">
                <a16:creationId xmlns:a16="http://schemas.microsoft.com/office/drawing/2014/main" id="{C99906BD-0326-9CD0-AA04-BB2989DB85E2}"/>
              </a:ext>
            </a:extLst>
          </p:cNvPr>
          <p:cNvSpPr txBox="1"/>
          <p:nvPr/>
        </p:nvSpPr>
        <p:spPr>
          <a:xfrm>
            <a:off x="7045579" y="2750745"/>
            <a:ext cx="2821859" cy="369332"/>
          </a:xfrm>
          <a:prstGeom prst="rect">
            <a:avLst/>
          </a:prstGeom>
          <a:noFill/>
        </p:spPr>
        <p:txBody>
          <a:bodyPr wrap="square">
            <a:spAutoFit/>
          </a:bodyPr>
          <a:lstStyle/>
          <a:p>
            <a:r>
              <a:rPr lang="en-IN" b="1" dirty="0">
                <a:solidFill>
                  <a:srgbClr val="FFFF00"/>
                </a:solidFill>
              </a:rPr>
              <a:t>1. </a:t>
            </a:r>
            <a:r>
              <a:rPr lang="en-IN" b="1" dirty="0" err="1">
                <a:solidFill>
                  <a:srgbClr val="FFFF00"/>
                </a:solidFill>
              </a:rPr>
              <a:t>Aq</a:t>
            </a:r>
            <a:endParaRPr lang="en-IN" b="1" dirty="0">
              <a:solidFill>
                <a:srgbClr val="FFFF00"/>
              </a:solidFill>
            </a:endParaRPr>
          </a:p>
        </p:txBody>
      </p:sp>
      <p:pic>
        <p:nvPicPr>
          <p:cNvPr id="45" name="Picture 44">
            <a:extLst>
              <a:ext uri="{FF2B5EF4-FFF2-40B4-BE49-F238E27FC236}">
                <a16:creationId xmlns:a16="http://schemas.microsoft.com/office/drawing/2014/main" id="{54D5CD16-A14D-55FB-D4FB-8BF842BFF702}"/>
              </a:ext>
            </a:extLst>
          </p:cNvPr>
          <p:cNvPicPr>
            <a:picLocks noChangeAspect="1"/>
          </p:cNvPicPr>
          <p:nvPr/>
        </p:nvPicPr>
        <p:blipFill rotWithShape="1">
          <a:blip r:embed="rId6">
            <a:extLst>
              <a:ext uri="{28A0092B-C50C-407E-A947-70E740481C1C}">
                <a14:useLocalDpi xmlns:a14="http://schemas.microsoft.com/office/drawing/2010/main" val="0"/>
              </a:ext>
            </a:extLst>
          </a:blip>
          <a:srcRect l="8328" t="30107" r="25532" b="19679"/>
          <a:stretch/>
        </p:blipFill>
        <p:spPr>
          <a:xfrm>
            <a:off x="10009680" y="1387916"/>
            <a:ext cx="1681314" cy="1701925"/>
          </a:xfrm>
          <a:prstGeom prst="rect">
            <a:avLst/>
          </a:prstGeom>
        </p:spPr>
      </p:pic>
      <p:sp>
        <p:nvSpPr>
          <p:cNvPr id="46" name="TextBox 45">
            <a:extLst>
              <a:ext uri="{FF2B5EF4-FFF2-40B4-BE49-F238E27FC236}">
                <a16:creationId xmlns:a16="http://schemas.microsoft.com/office/drawing/2014/main" id="{CDB7F580-861C-6EBC-6998-AB6F378F5B38}"/>
              </a:ext>
            </a:extLst>
          </p:cNvPr>
          <p:cNvSpPr txBox="1"/>
          <p:nvPr/>
        </p:nvSpPr>
        <p:spPr>
          <a:xfrm>
            <a:off x="10009680" y="2720509"/>
            <a:ext cx="2821859" cy="369332"/>
          </a:xfrm>
          <a:prstGeom prst="rect">
            <a:avLst/>
          </a:prstGeom>
          <a:noFill/>
        </p:spPr>
        <p:txBody>
          <a:bodyPr wrap="square">
            <a:spAutoFit/>
          </a:bodyPr>
          <a:lstStyle/>
          <a:p>
            <a:r>
              <a:rPr lang="en-IN" b="1" dirty="0">
                <a:solidFill>
                  <a:srgbClr val="FFFF00"/>
                </a:solidFill>
              </a:rPr>
              <a:t>1. Et</a:t>
            </a:r>
          </a:p>
        </p:txBody>
      </p:sp>
      <p:pic>
        <p:nvPicPr>
          <p:cNvPr id="48" name="Picture 47">
            <a:extLst>
              <a:ext uri="{FF2B5EF4-FFF2-40B4-BE49-F238E27FC236}">
                <a16:creationId xmlns:a16="http://schemas.microsoft.com/office/drawing/2014/main" id="{677044CC-FC18-BF55-7A63-E314BE804B89}"/>
              </a:ext>
            </a:extLst>
          </p:cNvPr>
          <p:cNvPicPr>
            <a:picLocks noChangeAspect="1"/>
          </p:cNvPicPr>
          <p:nvPr/>
        </p:nvPicPr>
        <p:blipFill rotWithShape="1">
          <a:blip r:embed="rId7">
            <a:extLst>
              <a:ext uri="{28A0092B-C50C-407E-A947-70E740481C1C}">
                <a14:useLocalDpi xmlns:a14="http://schemas.microsoft.com/office/drawing/2010/main" val="0"/>
              </a:ext>
            </a:extLst>
          </a:blip>
          <a:srcRect l="23655" t="20238" r="30323" b="21004"/>
          <a:stretch/>
        </p:blipFill>
        <p:spPr>
          <a:xfrm rot="10800000">
            <a:off x="7132627" y="5129297"/>
            <a:ext cx="1616904" cy="1548301"/>
          </a:xfrm>
          <a:prstGeom prst="rect">
            <a:avLst/>
          </a:prstGeom>
        </p:spPr>
      </p:pic>
      <p:sp>
        <p:nvSpPr>
          <p:cNvPr id="49" name="TextBox 48">
            <a:extLst>
              <a:ext uri="{FF2B5EF4-FFF2-40B4-BE49-F238E27FC236}">
                <a16:creationId xmlns:a16="http://schemas.microsoft.com/office/drawing/2014/main" id="{6C2409C8-82C8-5499-CEFF-C56031DB92AF}"/>
              </a:ext>
            </a:extLst>
          </p:cNvPr>
          <p:cNvSpPr txBox="1"/>
          <p:nvPr/>
        </p:nvSpPr>
        <p:spPr>
          <a:xfrm>
            <a:off x="7070924" y="6272780"/>
            <a:ext cx="2821859" cy="369332"/>
          </a:xfrm>
          <a:prstGeom prst="rect">
            <a:avLst/>
          </a:prstGeom>
          <a:noFill/>
        </p:spPr>
        <p:txBody>
          <a:bodyPr wrap="square">
            <a:spAutoFit/>
          </a:bodyPr>
          <a:lstStyle/>
          <a:p>
            <a:r>
              <a:rPr lang="en-IN" b="1" dirty="0">
                <a:solidFill>
                  <a:srgbClr val="FFFF00"/>
                </a:solidFill>
              </a:rPr>
              <a:t>3.</a:t>
            </a:r>
          </a:p>
        </p:txBody>
      </p:sp>
      <p:pic>
        <p:nvPicPr>
          <p:cNvPr id="51" name="Picture 50">
            <a:extLst>
              <a:ext uri="{FF2B5EF4-FFF2-40B4-BE49-F238E27FC236}">
                <a16:creationId xmlns:a16="http://schemas.microsoft.com/office/drawing/2014/main" id="{623EC537-D743-8344-4645-FD6AA8B7187A}"/>
              </a:ext>
            </a:extLst>
          </p:cNvPr>
          <p:cNvPicPr>
            <a:picLocks noChangeAspect="1"/>
          </p:cNvPicPr>
          <p:nvPr/>
        </p:nvPicPr>
        <p:blipFill rotWithShape="1">
          <a:blip r:embed="rId8">
            <a:extLst>
              <a:ext uri="{28A0092B-C50C-407E-A947-70E740481C1C}">
                <a14:useLocalDpi xmlns:a14="http://schemas.microsoft.com/office/drawing/2010/main" val="0"/>
              </a:ext>
            </a:extLst>
          </a:blip>
          <a:srcRect l="34193" t="14767" r="17849" b="23567"/>
          <a:stretch/>
        </p:blipFill>
        <p:spPr>
          <a:xfrm>
            <a:off x="10038737" y="5129297"/>
            <a:ext cx="1605474" cy="1548302"/>
          </a:xfrm>
          <a:prstGeom prst="rect">
            <a:avLst/>
          </a:prstGeom>
        </p:spPr>
      </p:pic>
      <p:sp>
        <p:nvSpPr>
          <p:cNvPr id="52" name="TextBox 51">
            <a:extLst>
              <a:ext uri="{FF2B5EF4-FFF2-40B4-BE49-F238E27FC236}">
                <a16:creationId xmlns:a16="http://schemas.microsoft.com/office/drawing/2014/main" id="{D999F2C0-1FE1-091B-B978-454875AD92EA}"/>
              </a:ext>
            </a:extLst>
          </p:cNvPr>
          <p:cNvSpPr txBox="1"/>
          <p:nvPr/>
        </p:nvSpPr>
        <p:spPr>
          <a:xfrm>
            <a:off x="10009679" y="6308267"/>
            <a:ext cx="2821859" cy="369332"/>
          </a:xfrm>
          <a:prstGeom prst="rect">
            <a:avLst/>
          </a:prstGeom>
          <a:noFill/>
        </p:spPr>
        <p:txBody>
          <a:bodyPr wrap="square">
            <a:spAutoFit/>
          </a:bodyPr>
          <a:lstStyle/>
          <a:p>
            <a:r>
              <a:rPr lang="en-IN" b="1" dirty="0">
                <a:solidFill>
                  <a:srgbClr val="FFFF00"/>
                </a:solidFill>
              </a:rPr>
              <a:t>4.</a:t>
            </a:r>
          </a:p>
        </p:txBody>
      </p:sp>
    </p:spTree>
    <p:extLst>
      <p:ext uri="{BB962C8B-B14F-4D97-AF65-F5344CB8AC3E}">
        <p14:creationId xmlns:p14="http://schemas.microsoft.com/office/powerpoint/2010/main" val="4055377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C1CB4-98DF-3AB4-2DAB-CA24154FBB17}"/>
              </a:ext>
            </a:extLst>
          </p:cNvPr>
          <p:cNvSpPr>
            <a:spLocks noGrp="1"/>
          </p:cNvSpPr>
          <p:nvPr>
            <p:ph type="title"/>
          </p:nvPr>
        </p:nvSpPr>
        <p:spPr>
          <a:xfrm>
            <a:off x="484239" y="48144"/>
            <a:ext cx="10515600" cy="1325563"/>
          </a:xfrm>
        </p:spPr>
        <p:txBody>
          <a:bodyPr/>
          <a:lstStyle/>
          <a:p>
            <a:r>
              <a:rPr lang="en-US" dirty="0">
                <a:solidFill>
                  <a:srgbClr val="FFFF00"/>
                </a:solidFill>
              </a:rPr>
              <a:t>RESULTS – Efficacy against Candida glabrata</a:t>
            </a:r>
            <a:endParaRPr lang="en-IN" dirty="0">
              <a:solidFill>
                <a:srgbClr val="FFFF00"/>
              </a:solidFill>
            </a:endParaRPr>
          </a:p>
        </p:txBody>
      </p:sp>
      <p:graphicFrame>
        <p:nvGraphicFramePr>
          <p:cNvPr id="3" name="Table 2">
            <a:extLst>
              <a:ext uri="{FF2B5EF4-FFF2-40B4-BE49-F238E27FC236}">
                <a16:creationId xmlns:a16="http://schemas.microsoft.com/office/drawing/2014/main" id="{9E7E6468-305C-285F-507C-ED4F349250D8}"/>
              </a:ext>
            </a:extLst>
          </p:cNvPr>
          <p:cNvGraphicFramePr>
            <a:graphicFrameLocks noGrp="1"/>
          </p:cNvGraphicFramePr>
          <p:nvPr>
            <p:extLst>
              <p:ext uri="{D42A27DB-BD31-4B8C-83A1-F6EECF244321}">
                <p14:modId xmlns:p14="http://schemas.microsoft.com/office/powerpoint/2010/main" val="2270591431"/>
              </p:ext>
            </p:extLst>
          </p:nvPr>
        </p:nvGraphicFramePr>
        <p:xfrm>
          <a:off x="558847" y="2178279"/>
          <a:ext cx="6052968" cy="3679909"/>
        </p:xfrm>
        <a:graphic>
          <a:graphicData uri="http://schemas.openxmlformats.org/drawingml/2006/table">
            <a:tbl>
              <a:tblPr firstRow="1" firstCol="1" bandRow="1">
                <a:tableStyleId>{16D9F66E-5EB9-4882-86FB-DCBF35E3C3E4}</a:tableStyleId>
              </a:tblPr>
              <a:tblGrid>
                <a:gridCol w="458566">
                  <a:extLst>
                    <a:ext uri="{9D8B030D-6E8A-4147-A177-3AD203B41FA5}">
                      <a16:colId xmlns:a16="http://schemas.microsoft.com/office/drawing/2014/main" val="2797517175"/>
                    </a:ext>
                  </a:extLst>
                </a:gridCol>
                <a:gridCol w="2071054">
                  <a:extLst>
                    <a:ext uri="{9D8B030D-6E8A-4147-A177-3AD203B41FA5}">
                      <a16:colId xmlns:a16="http://schemas.microsoft.com/office/drawing/2014/main" val="4223198306"/>
                    </a:ext>
                  </a:extLst>
                </a:gridCol>
                <a:gridCol w="1163264">
                  <a:extLst>
                    <a:ext uri="{9D8B030D-6E8A-4147-A177-3AD203B41FA5}">
                      <a16:colId xmlns:a16="http://schemas.microsoft.com/office/drawing/2014/main" val="4087489552"/>
                    </a:ext>
                  </a:extLst>
                </a:gridCol>
                <a:gridCol w="1180042">
                  <a:extLst>
                    <a:ext uri="{9D8B030D-6E8A-4147-A177-3AD203B41FA5}">
                      <a16:colId xmlns:a16="http://schemas.microsoft.com/office/drawing/2014/main" val="3302823770"/>
                    </a:ext>
                  </a:extLst>
                </a:gridCol>
                <a:gridCol w="1180042">
                  <a:extLst>
                    <a:ext uri="{9D8B030D-6E8A-4147-A177-3AD203B41FA5}">
                      <a16:colId xmlns:a16="http://schemas.microsoft.com/office/drawing/2014/main" val="540790545"/>
                    </a:ext>
                  </a:extLst>
                </a:gridCol>
              </a:tblGrid>
              <a:tr h="705653">
                <a:tc rowSpan="2">
                  <a:txBody>
                    <a:bodyPr/>
                    <a:lstStyle/>
                    <a:p>
                      <a:pPr algn="ctr">
                        <a:lnSpc>
                          <a:spcPct val="115000"/>
                        </a:lnSpc>
                        <a:spcAft>
                          <a:spcPts val="1000"/>
                        </a:spcAft>
                        <a:tabLst>
                          <a:tab pos="4118610" algn="l"/>
                        </a:tabLst>
                      </a:pPr>
                      <a:r>
                        <a:rPr lang="en-US" sz="2000">
                          <a:effectLst/>
                        </a:rPr>
                        <a:t>S.No</a:t>
                      </a:r>
                      <a:endParaRPr lang="en-IN"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2">
                  <a:txBody>
                    <a:bodyPr/>
                    <a:lstStyle/>
                    <a:p>
                      <a:pPr algn="ctr">
                        <a:lnSpc>
                          <a:spcPct val="115000"/>
                        </a:lnSpc>
                        <a:spcAft>
                          <a:spcPts val="1000"/>
                        </a:spcAft>
                        <a:tabLst>
                          <a:tab pos="4118610" algn="l"/>
                        </a:tabLst>
                      </a:pPr>
                      <a:r>
                        <a:rPr lang="en-IN" sz="2000" dirty="0">
                          <a:effectLst/>
                          <a:latin typeface="Calibri" panose="020F0502020204030204" pitchFamily="34" charset="0"/>
                          <a:ea typeface="Calibri" panose="020F0502020204030204" pitchFamily="34" charset="0"/>
                          <a:cs typeface="Times New Roman" panose="02020603050405020304" pitchFamily="18" charset="0"/>
                        </a:rPr>
                        <a:t>Extract</a:t>
                      </a:r>
                    </a:p>
                  </a:txBody>
                  <a:tcPr marL="68580" marR="68580" marT="0" marB="0"/>
                </a:tc>
                <a:tc gridSpan="2">
                  <a:txBody>
                    <a:bodyPr/>
                    <a:lstStyle/>
                    <a:p>
                      <a:pPr algn="ctr">
                        <a:lnSpc>
                          <a:spcPct val="115000"/>
                        </a:lnSpc>
                        <a:spcAft>
                          <a:spcPts val="1000"/>
                        </a:spcAft>
                        <a:tabLst>
                          <a:tab pos="4118610" algn="l"/>
                        </a:tabLst>
                      </a:pPr>
                      <a:r>
                        <a:rPr lang="en-US" sz="2000" dirty="0">
                          <a:effectLst/>
                        </a:rPr>
                        <a:t>Mean Zone of inhibition (mm)</a:t>
                      </a: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hMerge="1">
                  <a:txBody>
                    <a:bodyPr/>
                    <a:lstStyle/>
                    <a:p>
                      <a:endParaRPr lang="en-IN"/>
                    </a:p>
                  </a:txBody>
                  <a:tcPr/>
                </a:tc>
                <a:tc rowSpan="2">
                  <a:txBody>
                    <a:bodyPr/>
                    <a:lstStyle/>
                    <a:p>
                      <a:pPr algn="ctr">
                        <a:lnSpc>
                          <a:spcPct val="115000"/>
                        </a:lnSpc>
                        <a:spcAft>
                          <a:spcPts val="1000"/>
                        </a:spcAft>
                        <a:tabLst>
                          <a:tab pos="4118610" algn="l"/>
                        </a:tabLst>
                      </a:pPr>
                      <a:r>
                        <a:rPr lang="en-IN" sz="2000" dirty="0">
                          <a:effectLst/>
                          <a:latin typeface="Calibri" panose="020F0502020204030204" pitchFamily="34" charset="0"/>
                          <a:ea typeface="Calibri" panose="020F0502020204030204" pitchFamily="34" charset="0"/>
                          <a:cs typeface="Times New Roman" panose="02020603050405020304" pitchFamily="18" charset="0"/>
                        </a:rPr>
                        <a:t>P value</a:t>
                      </a:r>
                    </a:p>
                  </a:txBody>
                  <a:tcPr marL="68580" marR="68580" marT="0" marB="0"/>
                </a:tc>
                <a:extLst>
                  <a:ext uri="{0D108BD9-81ED-4DB2-BD59-A6C34878D82A}">
                    <a16:rowId xmlns:a16="http://schemas.microsoft.com/office/drawing/2014/main" val="3472548278"/>
                  </a:ext>
                </a:extLst>
              </a:tr>
              <a:tr h="705653">
                <a:tc vMerge="1">
                  <a:txBody>
                    <a:bodyPr/>
                    <a:lstStyle/>
                    <a:p>
                      <a:endParaRPr lang="en-IN"/>
                    </a:p>
                  </a:txBody>
                  <a:tcPr/>
                </a:tc>
                <a:tc vMerge="1">
                  <a:txBody>
                    <a:bodyPr/>
                    <a:lstStyle/>
                    <a:p>
                      <a:pPr>
                        <a:lnSpc>
                          <a:spcPct val="115000"/>
                        </a:lnSpc>
                        <a:spcAft>
                          <a:spcPts val="1000"/>
                        </a:spcAft>
                        <a:tabLst>
                          <a:tab pos="4118610" algn="l"/>
                        </a:tabLst>
                      </a:pP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ctr">
                        <a:lnSpc>
                          <a:spcPct val="115000"/>
                        </a:lnSpc>
                        <a:spcAft>
                          <a:spcPts val="1000"/>
                        </a:spcAft>
                        <a:tabLst>
                          <a:tab pos="4118610" algn="l"/>
                        </a:tabLst>
                      </a:pPr>
                      <a:r>
                        <a:rPr lang="en-IN" sz="2000" dirty="0">
                          <a:effectLst/>
                          <a:latin typeface="Calibri" panose="020F0502020204030204" pitchFamily="34" charset="0"/>
                          <a:ea typeface="Calibri" panose="020F0502020204030204" pitchFamily="34" charset="0"/>
                          <a:cs typeface="Times New Roman" panose="02020603050405020304" pitchFamily="18" charset="0"/>
                        </a:rPr>
                        <a:t>Aqueous (</a:t>
                      </a:r>
                      <a:r>
                        <a:rPr lang="en-IN" sz="2000" dirty="0" err="1">
                          <a:effectLst/>
                          <a:latin typeface="Calibri" panose="020F0502020204030204" pitchFamily="34" charset="0"/>
                          <a:ea typeface="Calibri" panose="020F0502020204030204" pitchFamily="34" charset="0"/>
                          <a:cs typeface="Times New Roman" panose="02020603050405020304" pitchFamily="18" charset="0"/>
                        </a:rPr>
                        <a:t>Aq</a:t>
                      </a:r>
                      <a:r>
                        <a:rPr lang="en-IN" sz="2000" dirty="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lnSpc>
                          <a:spcPct val="115000"/>
                        </a:lnSpc>
                        <a:spcAft>
                          <a:spcPts val="1000"/>
                        </a:spcAft>
                        <a:tabLst>
                          <a:tab pos="4118610" algn="l"/>
                        </a:tabLst>
                      </a:pPr>
                      <a:r>
                        <a:rPr lang="en-IN" sz="2000" dirty="0">
                          <a:effectLst/>
                          <a:latin typeface="Calibri" panose="020F0502020204030204" pitchFamily="34" charset="0"/>
                          <a:ea typeface="Calibri" panose="020F0502020204030204" pitchFamily="34" charset="0"/>
                          <a:cs typeface="Times New Roman" panose="02020603050405020304" pitchFamily="18" charset="0"/>
                        </a:rPr>
                        <a:t>Ethanolic (Et)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vMerge="1">
                  <a:txBody>
                    <a:bodyPr/>
                    <a:lstStyle/>
                    <a:p>
                      <a:pPr algn="ctr">
                        <a:lnSpc>
                          <a:spcPct val="115000"/>
                        </a:lnSpc>
                        <a:spcAft>
                          <a:spcPts val="1000"/>
                        </a:spcAft>
                        <a:tabLst>
                          <a:tab pos="4118610" algn="l"/>
                        </a:tabLst>
                      </a:pP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460029959"/>
                  </a:ext>
                </a:extLst>
              </a:tr>
              <a:tr h="645444">
                <a:tc>
                  <a:txBody>
                    <a:bodyPr/>
                    <a:lstStyle/>
                    <a:p>
                      <a:pPr algn="ctr">
                        <a:lnSpc>
                          <a:spcPct val="115000"/>
                        </a:lnSpc>
                        <a:spcAft>
                          <a:spcPts val="1000"/>
                        </a:spcAft>
                        <a:tabLst>
                          <a:tab pos="4118610" algn="l"/>
                        </a:tabLst>
                      </a:pPr>
                      <a:r>
                        <a:rPr lang="en-US" sz="2000">
                          <a:effectLst/>
                        </a:rPr>
                        <a:t>1</a:t>
                      </a:r>
                      <a:endParaRPr lang="en-IN"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tabLst>
                          <a:tab pos="4118610" algn="l"/>
                        </a:tabLst>
                      </a:pPr>
                      <a:r>
                        <a:rPr lang="en-US" sz="2000" dirty="0" err="1">
                          <a:effectLst/>
                          <a:latin typeface="Calibri" panose="020F0502020204030204" pitchFamily="34" charset="0"/>
                          <a:ea typeface="Calibri" panose="020F0502020204030204" pitchFamily="34" charset="0"/>
                          <a:cs typeface="Times New Roman" panose="02020603050405020304" pitchFamily="18" charset="0"/>
                        </a:rPr>
                        <a:t>M.oleifera</a:t>
                      </a:r>
                      <a:r>
                        <a:rPr lang="en-US" sz="2000" dirty="0">
                          <a:effectLst/>
                          <a:latin typeface="Calibri" panose="020F0502020204030204" pitchFamily="34" charset="0"/>
                          <a:ea typeface="Calibri" panose="020F0502020204030204" pitchFamily="34" charset="0"/>
                          <a:cs typeface="Times New Roman" panose="02020603050405020304" pitchFamily="18" charset="0"/>
                        </a:rPr>
                        <a:t> seed </a:t>
                      </a: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tabLst>
                          <a:tab pos="4118610" algn="l"/>
                        </a:tabLst>
                      </a:pPr>
                      <a:r>
                        <a:rPr lang="en-US" sz="2000" dirty="0">
                          <a:effectLst/>
                        </a:rPr>
                        <a:t>14.3</a:t>
                      </a: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lnSpc>
                          <a:spcPct val="115000"/>
                        </a:lnSpc>
                        <a:spcAft>
                          <a:spcPts val="1000"/>
                        </a:spcAft>
                        <a:tabLst>
                          <a:tab pos="4118610" algn="l"/>
                        </a:tabLst>
                      </a:pPr>
                      <a:r>
                        <a:rPr lang="en-IN" sz="2000" dirty="0">
                          <a:effectLst/>
                          <a:latin typeface="Calibri" panose="020F0502020204030204" pitchFamily="34" charset="0"/>
                          <a:ea typeface="Calibri" panose="020F0502020204030204" pitchFamily="34" charset="0"/>
                          <a:cs typeface="Times New Roman" panose="02020603050405020304" pitchFamily="18" charset="0"/>
                        </a:rPr>
                        <a:t>21.3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lnSpc>
                          <a:spcPct val="115000"/>
                        </a:lnSpc>
                        <a:spcAft>
                          <a:spcPts val="1000"/>
                        </a:spcAft>
                        <a:tabLst>
                          <a:tab pos="4118610" algn="l"/>
                        </a:tabLst>
                      </a:pPr>
                      <a:r>
                        <a:rPr lang="en-IN" sz="2000" dirty="0">
                          <a:effectLst/>
                          <a:latin typeface="Calibri" panose="020F0502020204030204" pitchFamily="34" charset="0"/>
                          <a:ea typeface="Calibri" panose="020F0502020204030204" pitchFamily="34" charset="0"/>
                          <a:cs typeface="Times New Roman" panose="02020603050405020304" pitchFamily="18" charset="0"/>
                        </a:rPr>
                        <a:t>0.004</a:t>
                      </a: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683052504"/>
                  </a:ext>
                </a:extLst>
              </a:tr>
              <a:tr h="554011">
                <a:tc>
                  <a:txBody>
                    <a:bodyPr/>
                    <a:lstStyle/>
                    <a:p>
                      <a:pPr algn="ctr">
                        <a:lnSpc>
                          <a:spcPct val="115000"/>
                        </a:lnSpc>
                        <a:spcAft>
                          <a:spcPts val="1000"/>
                        </a:spcAft>
                        <a:tabLst>
                          <a:tab pos="4118610" algn="l"/>
                        </a:tabLst>
                      </a:pPr>
                      <a:r>
                        <a:rPr lang="en-US" sz="2000" dirty="0">
                          <a:effectLst/>
                        </a:rPr>
                        <a:t>2</a:t>
                      </a: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tabLst>
                          <a:tab pos="4118610" algn="l"/>
                        </a:tabLst>
                      </a:pPr>
                      <a:r>
                        <a:rPr lang="en-US" sz="2000" dirty="0" err="1">
                          <a:effectLst/>
                        </a:rPr>
                        <a:t>M.oleifera</a:t>
                      </a:r>
                      <a:r>
                        <a:rPr lang="en-US" sz="2000" dirty="0">
                          <a:effectLst/>
                        </a:rPr>
                        <a:t> leaf</a:t>
                      </a: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tabLst>
                          <a:tab pos="4118610" algn="l"/>
                        </a:tabLst>
                      </a:pPr>
                      <a:r>
                        <a:rPr lang="en-US" sz="2000" dirty="0">
                          <a:effectLst/>
                          <a:latin typeface="Calibri" panose="020F0502020204030204" pitchFamily="34" charset="0"/>
                          <a:ea typeface="Calibri" panose="020F0502020204030204" pitchFamily="34" charset="0"/>
                          <a:cs typeface="Times New Roman" panose="02020603050405020304" pitchFamily="18" charset="0"/>
                        </a:rPr>
                        <a:t>13</a:t>
                      </a: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lnSpc>
                          <a:spcPct val="115000"/>
                        </a:lnSpc>
                        <a:spcAft>
                          <a:spcPts val="1000"/>
                        </a:spcAft>
                        <a:tabLst>
                          <a:tab pos="4118610" algn="l"/>
                        </a:tabLst>
                      </a:pPr>
                      <a:r>
                        <a:rPr lang="en-IN" sz="2000" dirty="0">
                          <a:effectLst/>
                          <a:latin typeface="Calibri" panose="020F0502020204030204" pitchFamily="34" charset="0"/>
                          <a:ea typeface="Calibri" panose="020F0502020204030204" pitchFamily="34" charset="0"/>
                          <a:cs typeface="Times New Roman" panose="02020603050405020304" pitchFamily="18" charset="0"/>
                        </a:rPr>
                        <a:t>20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lnSpc>
                          <a:spcPct val="115000"/>
                        </a:lnSpc>
                        <a:spcAft>
                          <a:spcPts val="1000"/>
                        </a:spcAft>
                        <a:tabLst>
                          <a:tab pos="4118610" algn="l"/>
                        </a:tabLst>
                      </a:pPr>
                      <a:r>
                        <a:rPr lang="en-IN" sz="2000" dirty="0">
                          <a:effectLst/>
                          <a:latin typeface="Calibri" panose="020F0502020204030204" pitchFamily="34" charset="0"/>
                          <a:ea typeface="Calibri" panose="020F0502020204030204" pitchFamily="34" charset="0"/>
                          <a:cs typeface="Times New Roman" panose="02020603050405020304" pitchFamily="18" charset="0"/>
                        </a:rPr>
                        <a:t>0.001</a:t>
                      </a: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591757779"/>
                  </a:ext>
                </a:extLst>
              </a:tr>
              <a:tr h="1069148">
                <a:tc>
                  <a:txBody>
                    <a:bodyPr/>
                    <a:lstStyle/>
                    <a:p>
                      <a:pPr algn="ctr">
                        <a:lnSpc>
                          <a:spcPct val="115000"/>
                        </a:lnSpc>
                        <a:spcAft>
                          <a:spcPts val="1000"/>
                        </a:spcAft>
                        <a:tabLst>
                          <a:tab pos="4118610" algn="l"/>
                        </a:tabLst>
                      </a:pPr>
                      <a:r>
                        <a:rPr lang="en-US" sz="2000" dirty="0">
                          <a:effectLst/>
                        </a:rPr>
                        <a:t>3</a:t>
                      </a: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15000"/>
                        </a:lnSpc>
                        <a:spcBef>
                          <a:spcPts val="0"/>
                        </a:spcBef>
                        <a:spcAft>
                          <a:spcPts val="1000"/>
                        </a:spcAft>
                        <a:buClrTx/>
                        <a:buSzTx/>
                        <a:buFontTx/>
                        <a:buNone/>
                        <a:tabLst>
                          <a:tab pos="4118610" algn="l"/>
                        </a:tabLst>
                        <a:defRPr/>
                      </a:pPr>
                      <a:r>
                        <a:rPr lang="en-US" sz="2000" dirty="0">
                          <a:effectLst/>
                        </a:rPr>
                        <a:t>Positive control (1% clotrimazole)</a:t>
                      </a: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15000"/>
                        </a:lnSpc>
                        <a:spcAft>
                          <a:spcPts val="1000"/>
                        </a:spcAft>
                        <a:tabLst>
                          <a:tab pos="4118610" algn="l"/>
                        </a:tabLst>
                      </a:pPr>
                      <a:r>
                        <a:rPr lang="en-IN" sz="2000" dirty="0">
                          <a:effectLst/>
                          <a:latin typeface="Calibri" panose="020F0502020204030204" pitchFamily="34" charset="0"/>
                          <a:ea typeface="Calibri" panose="020F0502020204030204" pitchFamily="34" charset="0"/>
                          <a:cs typeface="Times New Roman" panose="02020603050405020304" pitchFamily="18" charset="0"/>
                        </a:rPr>
                        <a:t>28</a:t>
                      </a:r>
                    </a:p>
                  </a:txBody>
                  <a:tcPr marL="68580" marR="68580" marT="0" marB="0"/>
                </a:tc>
                <a:tc hMerge="1">
                  <a:txBody>
                    <a:bodyPr/>
                    <a:lstStyle/>
                    <a:p>
                      <a:pPr>
                        <a:lnSpc>
                          <a:spcPct val="115000"/>
                        </a:lnSpc>
                        <a:spcAft>
                          <a:spcPts val="1000"/>
                        </a:spcAft>
                        <a:tabLst>
                          <a:tab pos="4118610" algn="l"/>
                        </a:tabLst>
                      </a:pP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1000"/>
                        </a:spcAft>
                        <a:tabLst>
                          <a:tab pos="4118610" algn="l"/>
                        </a:tabLst>
                      </a:pP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9471100"/>
                  </a:ext>
                </a:extLst>
              </a:tr>
            </a:tbl>
          </a:graphicData>
        </a:graphic>
      </p:graphicFrame>
      <p:pic>
        <p:nvPicPr>
          <p:cNvPr id="5" name="Picture 4">
            <a:extLst>
              <a:ext uri="{FF2B5EF4-FFF2-40B4-BE49-F238E27FC236}">
                <a16:creationId xmlns:a16="http://schemas.microsoft.com/office/drawing/2014/main" id="{76C8B9B8-C615-7581-FB49-35012E6ADA4E}"/>
              </a:ext>
            </a:extLst>
          </p:cNvPr>
          <p:cNvPicPr>
            <a:picLocks noChangeAspect="1"/>
          </p:cNvPicPr>
          <p:nvPr/>
        </p:nvPicPr>
        <p:blipFill rotWithShape="1">
          <a:blip r:embed="rId3">
            <a:extLst>
              <a:ext uri="{28A0092B-C50C-407E-A947-70E740481C1C}">
                <a14:useLocalDpi xmlns:a14="http://schemas.microsoft.com/office/drawing/2010/main" val="0"/>
              </a:ext>
            </a:extLst>
          </a:blip>
          <a:srcRect l="10216" t="15054" r="46666" b="27973"/>
          <a:stretch/>
        </p:blipFill>
        <p:spPr>
          <a:xfrm>
            <a:off x="7130493" y="5050746"/>
            <a:ext cx="1720917" cy="1705403"/>
          </a:xfrm>
          <a:prstGeom prst="rect">
            <a:avLst/>
          </a:prstGeom>
        </p:spPr>
      </p:pic>
      <p:sp>
        <p:nvSpPr>
          <p:cNvPr id="6" name="TextBox 5">
            <a:extLst>
              <a:ext uri="{FF2B5EF4-FFF2-40B4-BE49-F238E27FC236}">
                <a16:creationId xmlns:a16="http://schemas.microsoft.com/office/drawing/2014/main" id="{66325724-1670-54B2-2521-CBE9D9B2991F}"/>
              </a:ext>
            </a:extLst>
          </p:cNvPr>
          <p:cNvSpPr txBox="1"/>
          <p:nvPr/>
        </p:nvSpPr>
        <p:spPr>
          <a:xfrm>
            <a:off x="7045578" y="6295836"/>
            <a:ext cx="2821859" cy="369332"/>
          </a:xfrm>
          <a:prstGeom prst="rect">
            <a:avLst/>
          </a:prstGeom>
          <a:noFill/>
        </p:spPr>
        <p:txBody>
          <a:bodyPr wrap="square">
            <a:spAutoFit/>
          </a:bodyPr>
          <a:lstStyle/>
          <a:p>
            <a:r>
              <a:rPr lang="en-IN" b="1" dirty="0">
                <a:solidFill>
                  <a:srgbClr val="FFFF00"/>
                </a:solidFill>
              </a:rPr>
              <a:t>3.</a:t>
            </a:r>
          </a:p>
        </p:txBody>
      </p:sp>
      <p:pic>
        <p:nvPicPr>
          <p:cNvPr id="10" name="Picture 9">
            <a:extLst>
              <a:ext uri="{FF2B5EF4-FFF2-40B4-BE49-F238E27FC236}">
                <a16:creationId xmlns:a16="http://schemas.microsoft.com/office/drawing/2014/main" id="{EFA2D303-71FF-6A96-36E0-A75AF3458C8F}"/>
              </a:ext>
            </a:extLst>
          </p:cNvPr>
          <p:cNvPicPr>
            <a:picLocks noChangeAspect="1"/>
          </p:cNvPicPr>
          <p:nvPr/>
        </p:nvPicPr>
        <p:blipFill rotWithShape="1">
          <a:blip r:embed="rId4">
            <a:extLst>
              <a:ext uri="{28A0092B-C50C-407E-A947-70E740481C1C}">
                <a14:useLocalDpi xmlns:a14="http://schemas.microsoft.com/office/drawing/2010/main" val="0"/>
              </a:ext>
            </a:extLst>
          </a:blip>
          <a:srcRect l="1936" t="11326" r="49798" b="24158"/>
          <a:stretch/>
        </p:blipFill>
        <p:spPr>
          <a:xfrm>
            <a:off x="10009679" y="3207961"/>
            <a:ext cx="1798720" cy="1803216"/>
          </a:xfrm>
          <a:prstGeom prst="rect">
            <a:avLst/>
          </a:prstGeom>
        </p:spPr>
      </p:pic>
      <p:sp>
        <p:nvSpPr>
          <p:cNvPr id="11" name="TextBox 10">
            <a:extLst>
              <a:ext uri="{FF2B5EF4-FFF2-40B4-BE49-F238E27FC236}">
                <a16:creationId xmlns:a16="http://schemas.microsoft.com/office/drawing/2014/main" id="{7174A056-7C05-9936-9B53-FF3720781C0E}"/>
              </a:ext>
            </a:extLst>
          </p:cNvPr>
          <p:cNvSpPr txBox="1"/>
          <p:nvPr/>
        </p:nvSpPr>
        <p:spPr>
          <a:xfrm>
            <a:off x="10038737" y="4570246"/>
            <a:ext cx="2821859" cy="369332"/>
          </a:xfrm>
          <a:prstGeom prst="rect">
            <a:avLst/>
          </a:prstGeom>
          <a:noFill/>
        </p:spPr>
        <p:txBody>
          <a:bodyPr wrap="square">
            <a:spAutoFit/>
          </a:bodyPr>
          <a:lstStyle/>
          <a:p>
            <a:r>
              <a:rPr lang="en-IN" b="1" dirty="0">
                <a:solidFill>
                  <a:srgbClr val="FFFF00"/>
                </a:solidFill>
              </a:rPr>
              <a:t>2. Et</a:t>
            </a:r>
          </a:p>
        </p:txBody>
      </p:sp>
      <p:pic>
        <p:nvPicPr>
          <p:cNvPr id="13" name="Picture 12">
            <a:extLst>
              <a:ext uri="{FF2B5EF4-FFF2-40B4-BE49-F238E27FC236}">
                <a16:creationId xmlns:a16="http://schemas.microsoft.com/office/drawing/2014/main" id="{8EB33CB9-6004-74BE-C508-A805131218BA}"/>
              </a:ext>
            </a:extLst>
          </p:cNvPr>
          <p:cNvPicPr>
            <a:picLocks noChangeAspect="1"/>
          </p:cNvPicPr>
          <p:nvPr/>
        </p:nvPicPr>
        <p:blipFill rotWithShape="1">
          <a:blip r:embed="rId5">
            <a:extLst>
              <a:ext uri="{28A0092B-C50C-407E-A947-70E740481C1C}">
                <a14:useLocalDpi xmlns:a14="http://schemas.microsoft.com/office/drawing/2010/main" val="0"/>
              </a:ext>
            </a:extLst>
          </a:blip>
          <a:srcRect l="5161" t="18579" r="52005" b="23871"/>
          <a:stretch/>
        </p:blipFill>
        <p:spPr>
          <a:xfrm>
            <a:off x="7045578" y="3153879"/>
            <a:ext cx="1807583" cy="1821460"/>
          </a:xfrm>
          <a:prstGeom prst="rect">
            <a:avLst/>
          </a:prstGeom>
        </p:spPr>
      </p:pic>
      <p:sp>
        <p:nvSpPr>
          <p:cNvPr id="14" name="TextBox 13">
            <a:extLst>
              <a:ext uri="{FF2B5EF4-FFF2-40B4-BE49-F238E27FC236}">
                <a16:creationId xmlns:a16="http://schemas.microsoft.com/office/drawing/2014/main" id="{CC245282-D11D-E989-FA45-915EF387DDBF}"/>
              </a:ext>
            </a:extLst>
          </p:cNvPr>
          <p:cNvSpPr txBox="1"/>
          <p:nvPr/>
        </p:nvSpPr>
        <p:spPr>
          <a:xfrm>
            <a:off x="7045580" y="4549466"/>
            <a:ext cx="2821859" cy="369332"/>
          </a:xfrm>
          <a:prstGeom prst="rect">
            <a:avLst/>
          </a:prstGeom>
          <a:noFill/>
        </p:spPr>
        <p:txBody>
          <a:bodyPr wrap="square">
            <a:spAutoFit/>
          </a:bodyPr>
          <a:lstStyle/>
          <a:p>
            <a:r>
              <a:rPr lang="en-IN" b="1" dirty="0">
                <a:solidFill>
                  <a:srgbClr val="FFFF00"/>
                </a:solidFill>
              </a:rPr>
              <a:t>2. </a:t>
            </a:r>
            <a:r>
              <a:rPr lang="en-IN" b="1" dirty="0" err="1">
                <a:solidFill>
                  <a:srgbClr val="FFFF00"/>
                </a:solidFill>
              </a:rPr>
              <a:t>Aq</a:t>
            </a:r>
            <a:endParaRPr lang="en-IN" b="1" dirty="0">
              <a:solidFill>
                <a:srgbClr val="FFFF00"/>
              </a:solidFill>
            </a:endParaRPr>
          </a:p>
        </p:txBody>
      </p:sp>
      <p:pic>
        <p:nvPicPr>
          <p:cNvPr id="16" name="Picture 15">
            <a:extLst>
              <a:ext uri="{FF2B5EF4-FFF2-40B4-BE49-F238E27FC236}">
                <a16:creationId xmlns:a16="http://schemas.microsoft.com/office/drawing/2014/main" id="{39371008-3B0B-56F6-7755-2CB41D4316C8}"/>
              </a:ext>
            </a:extLst>
          </p:cNvPr>
          <p:cNvPicPr>
            <a:picLocks noChangeAspect="1"/>
          </p:cNvPicPr>
          <p:nvPr/>
        </p:nvPicPr>
        <p:blipFill rotWithShape="1">
          <a:blip r:embed="rId6">
            <a:extLst>
              <a:ext uri="{28A0092B-C50C-407E-A947-70E740481C1C}">
                <a14:useLocalDpi xmlns:a14="http://schemas.microsoft.com/office/drawing/2010/main" val="0"/>
              </a:ext>
            </a:extLst>
          </a:blip>
          <a:srcRect l="11183" t="13190" r="33871" b="12832"/>
          <a:stretch/>
        </p:blipFill>
        <p:spPr>
          <a:xfrm>
            <a:off x="10002567" y="1211465"/>
            <a:ext cx="1805832" cy="1823501"/>
          </a:xfrm>
          <a:prstGeom prst="rect">
            <a:avLst/>
          </a:prstGeom>
        </p:spPr>
      </p:pic>
      <p:pic>
        <p:nvPicPr>
          <p:cNvPr id="19" name="Picture 18">
            <a:extLst>
              <a:ext uri="{FF2B5EF4-FFF2-40B4-BE49-F238E27FC236}">
                <a16:creationId xmlns:a16="http://schemas.microsoft.com/office/drawing/2014/main" id="{674C946E-00E9-DA17-6C17-5DDD94768106}"/>
              </a:ext>
            </a:extLst>
          </p:cNvPr>
          <p:cNvPicPr>
            <a:picLocks noChangeAspect="1"/>
          </p:cNvPicPr>
          <p:nvPr/>
        </p:nvPicPr>
        <p:blipFill rotWithShape="1">
          <a:blip r:embed="rId7">
            <a:extLst>
              <a:ext uri="{28A0092B-C50C-407E-A947-70E740481C1C}">
                <a14:useLocalDpi xmlns:a14="http://schemas.microsoft.com/office/drawing/2010/main" val="0"/>
              </a:ext>
            </a:extLst>
          </a:blip>
          <a:srcRect l="24731" t="9330" r="21506" b="21402"/>
          <a:stretch/>
        </p:blipFill>
        <p:spPr>
          <a:xfrm>
            <a:off x="7046453" y="1160210"/>
            <a:ext cx="1805832" cy="1744965"/>
          </a:xfrm>
          <a:prstGeom prst="rect">
            <a:avLst/>
          </a:prstGeom>
        </p:spPr>
      </p:pic>
      <p:sp>
        <p:nvSpPr>
          <p:cNvPr id="20" name="TextBox 19">
            <a:extLst>
              <a:ext uri="{FF2B5EF4-FFF2-40B4-BE49-F238E27FC236}">
                <a16:creationId xmlns:a16="http://schemas.microsoft.com/office/drawing/2014/main" id="{D98439F6-4574-A181-69F8-3E266A8472F4}"/>
              </a:ext>
            </a:extLst>
          </p:cNvPr>
          <p:cNvSpPr txBox="1"/>
          <p:nvPr/>
        </p:nvSpPr>
        <p:spPr>
          <a:xfrm>
            <a:off x="10009680" y="2720509"/>
            <a:ext cx="2821859" cy="369332"/>
          </a:xfrm>
          <a:prstGeom prst="rect">
            <a:avLst/>
          </a:prstGeom>
          <a:noFill/>
        </p:spPr>
        <p:txBody>
          <a:bodyPr wrap="square">
            <a:spAutoFit/>
          </a:bodyPr>
          <a:lstStyle/>
          <a:p>
            <a:r>
              <a:rPr lang="en-IN" b="1" dirty="0">
                <a:solidFill>
                  <a:srgbClr val="FFFF00"/>
                </a:solidFill>
              </a:rPr>
              <a:t>1. Et</a:t>
            </a:r>
          </a:p>
        </p:txBody>
      </p:sp>
      <p:sp>
        <p:nvSpPr>
          <p:cNvPr id="21" name="TextBox 20">
            <a:extLst>
              <a:ext uri="{FF2B5EF4-FFF2-40B4-BE49-F238E27FC236}">
                <a16:creationId xmlns:a16="http://schemas.microsoft.com/office/drawing/2014/main" id="{F6453A4D-0C9E-C605-6585-FA7BE6D2A696}"/>
              </a:ext>
            </a:extLst>
          </p:cNvPr>
          <p:cNvSpPr txBox="1"/>
          <p:nvPr/>
        </p:nvSpPr>
        <p:spPr>
          <a:xfrm>
            <a:off x="7028129" y="2598571"/>
            <a:ext cx="2821859" cy="369332"/>
          </a:xfrm>
          <a:prstGeom prst="rect">
            <a:avLst/>
          </a:prstGeom>
          <a:noFill/>
        </p:spPr>
        <p:txBody>
          <a:bodyPr wrap="square">
            <a:spAutoFit/>
          </a:bodyPr>
          <a:lstStyle/>
          <a:p>
            <a:r>
              <a:rPr lang="en-IN" b="1" dirty="0">
                <a:solidFill>
                  <a:srgbClr val="FFFF00"/>
                </a:solidFill>
              </a:rPr>
              <a:t>1. </a:t>
            </a:r>
            <a:r>
              <a:rPr lang="en-IN" b="1" dirty="0" err="1">
                <a:solidFill>
                  <a:srgbClr val="FFFF00"/>
                </a:solidFill>
              </a:rPr>
              <a:t>Aq</a:t>
            </a:r>
            <a:endParaRPr lang="en-IN" b="1" dirty="0">
              <a:solidFill>
                <a:srgbClr val="FFFF00"/>
              </a:solidFill>
            </a:endParaRPr>
          </a:p>
        </p:txBody>
      </p:sp>
    </p:spTree>
    <p:extLst>
      <p:ext uri="{BB962C8B-B14F-4D97-AF65-F5344CB8AC3E}">
        <p14:creationId xmlns:p14="http://schemas.microsoft.com/office/powerpoint/2010/main" val="2776047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5F37-5450-1908-DB8F-0AFE3C23C339}"/>
              </a:ext>
            </a:extLst>
          </p:cNvPr>
          <p:cNvSpPr>
            <a:spLocks noGrp="1"/>
          </p:cNvSpPr>
          <p:nvPr>
            <p:ph type="title"/>
          </p:nvPr>
        </p:nvSpPr>
        <p:spPr/>
        <p:txBody>
          <a:bodyPr/>
          <a:lstStyle/>
          <a:p>
            <a:r>
              <a:rPr lang="en-US" dirty="0">
                <a:solidFill>
                  <a:srgbClr val="FFFF00"/>
                </a:solidFill>
              </a:rPr>
              <a:t>DISCUSSION</a:t>
            </a:r>
            <a:endParaRPr lang="en-IN" dirty="0"/>
          </a:p>
        </p:txBody>
      </p:sp>
      <p:sp>
        <p:nvSpPr>
          <p:cNvPr id="3" name="Content Placeholder 2">
            <a:extLst>
              <a:ext uri="{FF2B5EF4-FFF2-40B4-BE49-F238E27FC236}">
                <a16:creationId xmlns:a16="http://schemas.microsoft.com/office/drawing/2014/main" id="{70AA20E3-0502-F39A-EBEB-9027D4DE3DE3}"/>
              </a:ext>
            </a:extLst>
          </p:cNvPr>
          <p:cNvSpPr>
            <a:spLocks noGrp="1"/>
          </p:cNvSpPr>
          <p:nvPr>
            <p:ph idx="1"/>
          </p:nvPr>
        </p:nvSpPr>
        <p:spPr/>
        <p:txBody>
          <a:bodyPr/>
          <a:lstStyle/>
          <a:p>
            <a:endParaRPr lang="en-IN"/>
          </a:p>
        </p:txBody>
      </p:sp>
      <p:sp>
        <p:nvSpPr>
          <p:cNvPr id="7" name="TextBox 6">
            <a:extLst>
              <a:ext uri="{FF2B5EF4-FFF2-40B4-BE49-F238E27FC236}">
                <a16:creationId xmlns:a16="http://schemas.microsoft.com/office/drawing/2014/main" id="{368A227D-653C-D3BF-2375-33B1899482A5}"/>
              </a:ext>
            </a:extLst>
          </p:cNvPr>
          <p:cNvSpPr txBox="1"/>
          <p:nvPr/>
        </p:nvSpPr>
        <p:spPr>
          <a:xfrm>
            <a:off x="277454" y="4210261"/>
            <a:ext cx="5319252" cy="1200329"/>
          </a:xfrm>
          <a:prstGeom prst="rect">
            <a:avLst/>
          </a:prstGeom>
          <a:noFill/>
          <a:ln>
            <a:solidFill>
              <a:srgbClr val="92D050"/>
            </a:solidFill>
          </a:ln>
        </p:spPr>
        <p:txBody>
          <a:bodyPr wrap="square">
            <a:spAutoFit/>
          </a:bodyPr>
          <a:lstStyle/>
          <a:p>
            <a:pPr algn="ctr"/>
            <a:r>
              <a:rPr lang="en-US" sz="2400" dirty="0">
                <a:solidFill>
                  <a:srgbClr val="FFFF00"/>
                </a:solidFill>
                <a:latin typeface="BlinkMacSystemFont"/>
              </a:rPr>
              <a:t>Ethanolic extract of Moringa oleifera leaf showed a higher inhibition zone than the aqueous extract</a:t>
            </a:r>
            <a:endParaRPr lang="en-IN" sz="2400" dirty="0">
              <a:solidFill>
                <a:srgbClr val="FFFF00"/>
              </a:solidFill>
            </a:endParaRPr>
          </a:p>
        </p:txBody>
      </p:sp>
      <p:sp>
        <p:nvSpPr>
          <p:cNvPr id="11" name="TextBox 10">
            <a:extLst>
              <a:ext uri="{FF2B5EF4-FFF2-40B4-BE49-F238E27FC236}">
                <a16:creationId xmlns:a16="http://schemas.microsoft.com/office/drawing/2014/main" id="{BD43D858-9EBB-D454-65FC-06F6ABAD7A61}"/>
              </a:ext>
            </a:extLst>
          </p:cNvPr>
          <p:cNvSpPr txBox="1"/>
          <p:nvPr/>
        </p:nvSpPr>
        <p:spPr>
          <a:xfrm>
            <a:off x="6275440" y="4175040"/>
            <a:ext cx="5319252" cy="1015663"/>
          </a:xfrm>
          <a:prstGeom prst="rect">
            <a:avLst/>
          </a:prstGeom>
          <a:noFill/>
          <a:ln>
            <a:solidFill>
              <a:srgbClr val="92D050"/>
            </a:solidFill>
          </a:ln>
        </p:spPr>
        <p:txBody>
          <a:bodyPr wrap="square">
            <a:spAutoFit/>
          </a:bodyPr>
          <a:lstStyle/>
          <a:p>
            <a:pPr algn="ctr"/>
            <a:r>
              <a:rPr lang="en-US" sz="2000" dirty="0">
                <a:solidFill>
                  <a:srgbClr val="FFFF00"/>
                </a:solidFill>
                <a:latin typeface="Open Sans" panose="020B0606030504020204" pitchFamily="34" charset="0"/>
              </a:rPr>
              <a:t>Moringa seed coat extract was more effective against Candida compared to the seed endosperm extract.</a:t>
            </a:r>
            <a:endParaRPr lang="en-IN" sz="2000" dirty="0">
              <a:solidFill>
                <a:srgbClr val="FFFF00"/>
              </a:solidFill>
              <a:latin typeface="Open Sans" panose="020B0606030504020204" pitchFamily="34" charset="0"/>
            </a:endParaRPr>
          </a:p>
        </p:txBody>
      </p:sp>
      <p:pic>
        <p:nvPicPr>
          <p:cNvPr id="6" name="Picture 5">
            <a:extLst>
              <a:ext uri="{FF2B5EF4-FFF2-40B4-BE49-F238E27FC236}">
                <a16:creationId xmlns:a16="http://schemas.microsoft.com/office/drawing/2014/main" id="{027D43C7-27A1-2EF4-E15E-F51395678FC4}"/>
              </a:ext>
            </a:extLst>
          </p:cNvPr>
          <p:cNvPicPr>
            <a:picLocks noChangeAspect="1"/>
          </p:cNvPicPr>
          <p:nvPr/>
        </p:nvPicPr>
        <p:blipFill>
          <a:blip r:embed="rId2"/>
          <a:stretch>
            <a:fillRect/>
          </a:stretch>
        </p:blipFill>
        <p:spPr>
          <a:xfrm>
            <a:off x="184446" y="1948485"/>
            <a:ext cx="5692633" cy="1920406"/>
          </a:xfrm>
          <a:prstGeom prst="rect">
            <a:avLst/>
          </a:prstGeom>
        </p:spPr>
      </p:pic>
      <p:pic>
        <p:nvPicPr>
          <p:cNvPr id="10" name="Picture 9">
            <a:extLst>
              <a:ext uri="{FF2B5EF4-FFF2-40B4-BE49-F238E27FC236}">
                <a16:creationId xmlns:a16="http://schemas.microsoft.com/office/drawing/2014/main" id="{237CC495-6826-B885-C2D0-ECA18C77D10B}"/>
              </a:ext>
            </a:extLst>
          </p:cNvPr>
          <p:cNvPicPr>
            <a:picLocks noChangeAspect="1"/>
          </p:cNvPicPr>
          <p:nvPr/>
        </p:nvPicPr>
        <p:blipFill>
          <a:blip r:embed="rId3"/>
          <a:stretch>
            <a:fillRect/>
          </a:stretch>
        </p:blipFill>
        <p:spPr>
          <a:xfrm>
            <a:off x="6096000" y="2051363"/>
            <a:ext cx="6035563" cy="1714649"/>
          </a:xfrm>
          <a:prstGeom prst="rect">
            <a:avLst/>
          </a:prstGeom>
        </p:spPr>
      </p:pic>
    </p:spTree>
    <p:extLst>
      <p:ext uri="{BB962C8B-B14F-4D97-AF65-F5344CB8AC3E}">
        <p14:creationId xmlns:p14="http://schemas.microsoft.com/office/powerpoint/2010/main" val="3182207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8C1DD-CCCB-3EDB-2D6E-3FCE78CF8BEE}"/>
              </a:ext>
            </a:extLst>
          </p:cNvPr>
          <p:cNvSpPr>
            <a:spLocks noGrp="1"/>
          </p:cNvSpPr>
          <p:nvPr>
            <p:ph type="title"/>
          </p:nvPr>
        </p:nvSpPr>
        <p:spPr/>
        <p:txBody>
          <a:bodyPr/>
          <a:lstStyle/>
          <a:p>
            <a:r>
              <a:rPr lang="en-US" dirty="0">
                <a:solidFill>
                  <a:srgbClr val="FFFF00"/>
                </a:solidFill>
              </a:rPr>
              <a:t>DISCUSSION</a:t>
            </a:r>
            <a:endParaRPr lang="en-IN" dirty="0">
              <a:solidFill>
                <a:srgbClr val="FFFF00"/>
              </a:solidFill>
            </a:endParaRPr>
          </a:p>
        </p:txBody>
      </p:sp>
      <p:graphicFrame>
        <p:nvGraphicFramePr>
          <p:cNvPr id="4" name="Content Placeholder 3">
            <a:extLst>
              <a:ext uri="{FF2B5EF4-FFF2-40B4-BE49-F238E27FC236}">
                <a16:creationId xmlns:a16="http://schemas.microsoft.com/office/drawing/2014/main" id="{423DD38F-AA55-CAB8-F2F9-3FCD59DBF84F}"/>
              </a:ext>
            </a:extLst>
          </p:cNvPr>
          <p:cNvGraphicFramePr>
            <a:graphicFrameLocks noGrp="1"/>
          </p:cNvGraphicFramePr>
          <p:nvPr>
            <p:ph idx="1"/>
            <p:extLst>
              <p:ext uri="{D42A27DB-BD31-4B8C-83A1-F6EECF244321}">
                <p14:modId xmlns:p14="http://schemas.microsoft.com/office/powerpoint/2010/main" val="1904066669"/>
              </p:ext>
            </p:extLst>
          </p:nvPr>
        </p:nvGraphicFramePr>
        <p:xfrm>
          <a:off x="4161509" y="365125"/>
          <a:ext cx="10515600" cy="6222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ABE8FE45-B6A9-FBBA-0F8F-32BC772F37B2}"/>
              </a:ext>
            </a:extLst>
          </p:cNvPr>
          <p:cNvPicPr>
            <a:picLocks noChangeAspect="1"/>
          </p:cNvPicPr>
          <p:nvPr/>
        </p:nvPicPr>
        <p:blipFill>
          <a:blip r:embed="rId8"/>
          <a:stretch>
            <a:fillRect/>
          </a:stretch>
        </p:blipFill>
        <p:spPr>
          <a:xfrm>
            <a:off x="489594" y="1756440"/>
            <a:ext cx="4957478" cy="2382710"/>
          </a:xfrm>
          <a:prstGeom prst="rect">
            <a:avLst/>
          </a:prstGeom>
        </p:spPr>
      </p:pic>
    </p:spTree>
    <p:extLst>
      <p:ext uri="{BB962C8B-B14F-4D97-AF65-F5344CB8AC3E}">
        <p14:creationId xmlns:p14="http://schemas.microsoft.com/office/powerpoint/2010/main" val="3989396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E93A2-1E23-539E-28C2-FB3230A54617}"/>
              </a:ext>
            </a:extLst>
          </p:cNvPr>
          <p:cNvSpPr>
            <a:spLocks noGrp="1"/>
          </p:cNvSpPr>
          <p:nvPr>
            <p:ph type="title"/>
          </p:nvPr>
        </p:nvSpPr>
        <p:spPr>
          <a:xfrm>
            <a:off x="730045" y="-61684"/>
            <a:ext cx="10515600" cy="1325563"/>
          </a:xfrm>
        </p:spPr>
        <p:txBody>
          <a:bodyPr/>
          <a:lstStyle/>
          <a:p>
            <a:r>
              <a:rPr lang="en-US" dirty="0">
                <a:solidFill>
                  <a:srgbClr val="FFFF00"/>
                </a:solidFill>
              </a:rPr>
              <a:t>DISCUSSION</a:t>
            </a:r>
            <a:endParaRPr lang="en-IN" dirty="0"/>
          </a:p>
        </p:txBody>
      </p:sp>
      <p:graphicFrame>
        <p:nvGraphicFramePr>
          <p:cNvPr id="4" name="Content Placeholder 3">
            <a:extLst>
              <a:ext uri="{FF2B5EF4-FFF2-40B4-BE49-F238E27FC236}">
                <a16:creationId xmlns:a16="http://schemas.microsoft.com/office/drawing/2014/main" id="{844078D6-EEF7-E484-D6FD-078FE2F1E666}"/>
              </a:ext>
            </a:extLst>
          </p:cNvPr>
          <p:cNvGraphicFramePr>
            <a:graphicFrameLocks/>
          </p:cNvGraphicFramePr>
          <p:nvPr>
            <p:extLst>
              <p:ext uri="{D42A27DB-BD31-4B8C-83A1-F6EECF244321}">
                <p14:modId xmlns:p14="http://schemas.microsoft.com/office/powerpoint/2010/main" val="2204168951"/>
              </p:ext>
            </p:extLst>
          </p:nvPr>
        </p:nvGraphicFramePr>
        <p:xfrm>
          <a:off x="4476147" y="601098"/>
          <a:ext cx="10515600" cy="6222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9DC70C70-91C9-8E9B-3952-2A5A6C26FBAF}"/>
              </a:ext>
            </a:extLst>
          </p:cNvPr>
          <p:cNvPicPr>
            <a:picLocks noChangeAspect="1"/>
          </p:cNvPicPr>
          <p:nvPr/>
        </p:nvPicPr>
        <p:blipFill>
          <a:blip r:embed="rId7"/>
          <a:stretch>
            <a:fillRect/>
          </a:stretch>
        </p:blipFill>
        <p:spPr>
          <a:xfrm>
            <a:off x="347408" y="970062"/>
            <a:ext cx="5335637" cy="3017950"/>
          </a:xfrm>
          <a:prstGeom prst="rect">
            <a:avLst/>
          </a:prstGeom>
        </p:spPr>
      </p:pic>
    </p:spTree>
    <p:extLst>
      <p:ext uri="{BB962C8B-B14F-4D97-AF65-F5344CB8AC3E}">
        <p14:creationId xmlns:p14="http://schemas.microsoft.com/office/powerpoint/2010/main" val="809263287"/>
      </p:ext>
    </p:extLst>
  </p:cSld>
  <p:clrMapOvr>
    <a:masterClrMapping/>
  </p:clrMapOvr>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290</TotalTime>
  <Words>758</Words>
  <Application>Microsoft Office PowerPoint</Application>
  <PresentationFormat>Widescreen</PresentationFormat>
  <Paragraphs>107</Paragraphs>
  <Slides>10</Slides>
  <Notes>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vt:i4>
      </vt:variant>
    </vt:vector>
  </HeadingPairs>
  <TitlesOfParts>
    <vt:vector size="22" baseType="lpstr">
      <vt:lpstr>-apple-system</vt:lpstr>
      <vt:lpstr>Arial</vt:lpstr>
      <vt:lpstr>BlinkMacSystemFont</vt:lpstr>
      <vt:lpstr>Calibri</vt:lpstr>
      <vt:lpstr>Calibri Light</vt:lpstr>
      <vt:lpstr>Cambria</vt:lpstr>
      <vt:lpstr>Georgia</vt:lpstr>
      <vt:lpstr>Harding</vt:lpstr>
      <vt:lpstr>Open Sans</vt:lpstr>
      <vt:lpstr>Symbol</vt:lpstr>
      <vt:lpstr>Times New Roman</vt:lpstr>
      <vt:lpstr>Office Theme</vt:lpstr>
      <vt:lpstr>Antimicrobial efficacy of Moringa oleifera leaf and seed extract against Candida species - An invitro study</vt:lpstr>
      <vt:lpstr>Need for new antifungals</vt:lpstr>
      <vt:lpstr>Moringa oleifera </vt:lpstr>
      <vt:lpstr>Materials and Methods</vt:lpstr>
      <vt:lpstr>RESULTS – Efficacy against Candida albicans</vt:lpstr>
      <vt:lpstr>RESULTS – Efficacy against Candida glabrata</vt:lpstr>
      <vt:lpstr>DISCUSSION</vt:lpstr>
      <vt:lpstr>DISCUSSION</vt:lpstr>
      <vt:lpstr>DISCUSSION</vt:lpstr>
      <vt:lpstr>FUTURE PERSPECTIVES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Potential role of postbiotics in the treatment of oral candidiasis</dc:title>
  <dc:creator>Sarath Kumar</dc:creator>
  <cp:lastModifiedBy>Sarath Kumar</cp:lastModifiedBy>
  <cp:revision>35</cp:revision>
  <dcterms:created xsi:type="dcterms:W3CDTF">2023-02-22T00:50:18Z</dcterms:created>
  <dcterms:modified xsi:type="dcterms:W3CDTF">2023-10-26T16:17:37Z</dcterms:modified>
</cp:coreProperties>
</file>