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>
        <p:scale>
          <a:sx n="80" d="100"/>
          <a:sy n="80" d="100"/>
        </p:scale>
        <p:origin x="-3444" y="-646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86333549744474"/>
          <c:y val="0.13326757621232441"/>
          <c:w val="0.88410695252610827"/>
          <c:h val="0.73230621871057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Feuil1!$A$2:$A$11</c:f>
              <c:strCache>
                <c:ptCount val="10"/>
                <c:pt idx="0">
                  <c:v>UI1</c:v>
                </c:pt>
                <c:pt idx="1">
                  <c:v>UI2</c:v>
                </c:pt>
                <c:pt idx="2">
                  <c:v>UI3</c:v>
                </c:pt>
                <c:pt idx="3">
                  <c:v>UI4</c:v>
                </c:pt>
                <c:pt idx="4">
                  <c:v>UI5</c:v>
                </c:pt>
                <c:pt idx="5">
                  <c:v>UI6</c:v>
                </c:pt>
                <c:pt idx="6">
                  <c:v>UI7</c:v>
                </c:pt>
                <c:pt idx="7">
                  <c:v>UI8</c:v>
                </c:pt>
                <c:pt idx="8">
                  <c:v>UI9</c:v>
                </c:pt>
                <c:pt idx="9">
                  <c:v>UI10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13</c:v>
                </c:pt>
                <c:pt idx="4">
                  <c:v>8</c:v>
                </c:pt>
                <c:pt idx="5">
                  <c:v>9</c:v>
                </c:pt>
                <c:pt idx="6">
                  <c:v>2</c:v>
                </c:pt>
                <c:pt idx="7">
                  <c:v>4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Feuil1!$A$2:$A$11</c:f>
              <c:strCache>
                <c:ptCount val="10"/>
                <c:pt idx="0">
                  <c:v>UI1</c:v>
                </c:pt>
                <c:pt idx="1">
                  <c:v>UI2</c:v>
                </c:pt>
                <c:pt idx="2">
                  <c:v>UI3</c:v>
                </c:pt>
                <c:pt idx="3">
                  <c:v>UI4</c:v>
                </c:pt>
                <c:pt idx="4">
                  <c:v>UI5</c:v>
                </c:pt>
                <c:pt idx="5">
                  <c:v>UI6</c:v>
                </c:pt>
                <c:pt idx="6">
                  <c:v>UI7</c:v>
                </c:pt>
                <c:pt idx="7">
                  <c:v>UI8</c:v>
                </c:pt>
                <c:pt idx="8">
                  <c:v>UI9</c:v>
                </c:pt>
                <c:pt idx="9">
                  <c:v>UI10</c:v>
                </c:pt>
              </c:strCache>
            </c:strRef>
          </c:cat>
          <c:val>
            <c:numRef>
              <c:f>Feuil1!$C$2:$C$11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Feuil1!$A$2:$A$11</c:f>
              <c:strCache>
                <c:ptCount val="10"/>
                <c:pt idx="0">
                  <c:v>UI1</c:v>
                </c:pt>
                <c:pt idx="1">
                  <c:v>UI2</c:v>
                </c:pt>
                <c:pt idx="2">
                  <c:v>UI3</c:v>
                </c:pt>
                <c:pt idx="3">
                  <c:v>UI4</c:v>
                </c:pt>
                <c:pt idx="4">
                  <c:v>UI5</c:v>
                </c:pt>
                <c:pt idx="5">
                  <c:v>UI6</c:v>
                </c:pt>
                <c:pt idx="6">
                  <c:v>UI7</c:v>
                </c:pt>
                <c:pt idx="7">
                  <c:v>UI8</c:v>
                </c:pt>
                <c:pt idx="8">
                  <c:v>UI9</c:v>
                </c:pt>
                <c:pt idx="9">
                  <c:v>UI10</c:v>
                </c:pt>
              </c:strCache>
            </c:strRef>
          </c:cat>
          <c:val>
            <c:numRef>
              <c:f>Feuil1!$D$2:$D$11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72244400"/>
        <c:axId val="-1872249840"/>
      </c:barChart>
      <c:catAx>
        <c:axId val="-187224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872249840"/>
        <c:crosses val="autoZero"/>
        <c:auto val="1"/>
        <c:lblAlgn val="ctr"/>
        <c:lblOffset val="100"/>
        <c:noMultiLvlLbl val="0"/>
      </c:catAx>
      <c:valAx>
        <c:axId val="-187224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872244400"/>
        <c:crosses val="autoZero"/>
        <c:crossBetween val="between"/>
      </c:valAx>
      <c:spPr>
        <a:solidFill>
          <a:schemeClr val="bg2">
            <a:lumMod val="7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20" y="4292173"/>
            <a:ext cx="19226136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Prevalence of antibiotic resistance of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bacteria isolated from contaminated urine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2320" y="6000333"/>
            <a:ext cx="19874208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atin typeface="Arial"/>
                <a:cs typeface="Arial"/>
              </a:rPr>
              <a:t>Zahia</a:t>
            </a:r>
            <a:r>
              <a:rPr lang="en-US" sz="3000" b="1" dirty="0">
                <a:latin typeface="Arial"/>
                <a:cs typeface="Arial"/>
              </a:rPr>
              <a:t> </a:t>
            </a:r>
            <a:r>
              <a:rPr lang="en-US" sz="3000" b="1" dirty="0" err="1">
                <a:latin typeface="Arial"/>
                <a:cs typeface="Arial"/>
              </a:rPr>
              <a:t>benmouna-benamar</a:t>
            </a:r>
            <a:r>
              <a:rPr lang="en-US" sz="3000" b="1" dirty="0">
                <a:latin typeface="Arial"/>
                <a:cs typeface="Arial"/>
              </a:rPr>
              <a:t> </a:t>
            </a:r>
            <a:r>
              <a:rPr lang="en-US" sz="3000" b="1" baseline="30000" dirty="0">
                <a:latin typeface="Arial"/>
                <a:cs typeface="Arial"/>
              </a:rPr>
              <a:t>1, 2</a:t>
            </a:r>
            <a:r>
              <a:rPr lang="en-US" sz="3000" b="1" dirty="0">
                <a:latin typeface="Arial"/>
                <a:cs typeface="Arial"/>
              </a:rPr>
              <a:t>, </a:t>
            </a:r>
            <a:r>
              <a:rPr lang="en-US" sz="3000" b="1" dirty="0" err="1">
                <a:latin typeface="Arial"/>
                <a:cs typeface="Arial"/>
              </a:rPr>
              <a:t>Hayate</a:t>
            </a:r>
            <a:r>
              <a:rPr lang="en-US" sz="3000" b="1" dirty="0">
                <a:latin typeface="Arial"/>
                <a:cs typeface="Arial"/>
              </a:rPr>
              <a:t> </a:t>
            </a:r>
            <a:r>
              <a:rPr lang="en-US" sz="3000" b="1" dirty="0" err="1">
                <a:latin typeface="Arial"/>
                <a:cs typeface="Arial"/>
              </a:rPr>
              <a:t>Messaoui</a:t>
            </a:r>
            <a:r>
              <a:rPr lang="en-US" sz="3000" b="1" dirty="0">
                <a:latin typeface="Arial"/>
                <a:cs typeface="Arial"/>
              </a:rPr>
              <a:t> </a:t>
            </a:r>
            <a:r>
              <a:rPr lang="en-US" sz="3000" b="1" baseline="30000" dirty="0">
                <a:latin typeface="Arial"/>
                <a:cs typeface="Arial"/>
              </a:rPr>
              <a:t>3</a:t>
            </a:r>
            <a:r>
              <a:rPr lang="en-US" sz="3000" b="1" dirty="0">
                <a:latin typeface="Arial"/>
                <a:cs typeface="Arial"/>
              </a:rPr>
              <a:t>, </a:t>
            </a:r>
            <a:r>
              <a:rPr lang="en-US" sz="3000" b="1" dirty="0" err="1">
                <a:latin typeface="Arial"/>
                <a:cs typeface="Arial"/>
              </a:rPr>
              <a:t>Narimane</a:t>
            </a:r>
            <a:r>
              <a:rPr lang="en-US" sz="3000" b="1" dirty="0">
                <a:latin typeface="Arial"/>
                <a:cs typeface="Arial"/>
              </a:rPr>
              <a:t> Abdi </a:t>
            </a:r>
            <a:r>
              <a:rPr lang="en-US" sz="3000" b="1" baseline="30000" dirty="0">
                <a:latin typeface="Arial"/>
                <a:cs typeface="Arial"/>
              </a:rPr>
              <a:t>1</a:t>
            </a:r>
            <a:r>
              <a:rPr lang="en-US" sz="3000" b="1" dirty="0">
                <a:latin typeface="Arial"/>
                <a:cs typeface="Arial"/>
              </a:rPr>
              <a:t> and </a:t>
            </a:r>
            <a:r>
              <a:rPr lang="en-US" sz="3000" b="1" dirty="0" err="1">
                <a:latin typeface="Arial"/>
                <a:cs typeface="Arial"/>
              </a:rPr>
              <a:t>Chahinez</a:t>
            </a:r>
            <a:r>
              <a:rPr lang="en-US" sz="3000" b="1" dirty="0">
                <a:latin typeface="Arial"/>
                <a:cs typeface="Arial"/>
              </a:rPr>
              <a:t> </a:t>
            </a:r>
            <a:r>
              <a:rPr lang="en-US" sz="3000" b="1" dirty="0" err="1">
                <a:latin typeface="Arial"/>
                <a:cs typeface="Arial"/>
              </a:rPr>
              <a:t>Azzi</a:t>
            </a:r>
            <a:r>
              <a:rPr lang="en-US" sz="3000" b="1" dirty="0">
                <a:latin typeface="Arial"/>
                <a:cs typeface="Arial"/>
              </a:rPr>
              <a:t> </a:t>
            </a:r>
            <a:r>
              <a:rPr lang="en-US" sz="3000" b="1" baseline="30000" dirty="0" smtClean="0">
                <a:latin typeface="Arial"/>
                <a:cs typeface="Arial"/>
              </a:rPr>
              <a:t>1</a:t>
            </a:r>
          </a:p>
          <a:p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Department of Living and Environment, Faculty of Natural and Life Sciences, University of Sciences and Technology of Oran Mohamed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Boudiaf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USTOMB, PO Box 1505, 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Mnaouar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31000 Oran, Algeria;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Laboratory of Research in Arid Areas, Faculty of Biological Sciences, University of Science and Technology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Houari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Boumediene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PO Box 32, El Alia, Bab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Ezzouar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16111 Algiers, Algeria; 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Higher School of Biological Sciences of Oran. Laboratory of Micro-organisms Biology and Biotechnology, University of Oran 1, P.B. 1524, El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M’Naouer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31000 Oran, Algeria; 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120" y="28138976"/>
            <a:ext cx="19618422" cy="21236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s-Latn-BA" sz="2000" b="1" dirty="0" smtClean="0">
                <a:latin typeface="Arial Narrow" panose="020B0606020202030204" pitchFamily="34" charset="0"/>
              </a:rPr>
              <a:t>References</a:t>
            </a:r>
            <a:endParaRPr lang="bs-Latn-BA" sz="2000" b="1" dirty="0">
              <a:latin typeface="Arial Narrow" panose="020B060602020203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Arsene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 al (2021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 Urinary tract infections: Virulence factors, resistance to antibiotics, and management of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bacteria with medicinal plants—A review. Journal of Applied Pharmaceutical Science, 11(7), 001-012.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[2] El-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Mekkawy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 al (2023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 Evaluation of the antibacterial activity of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Weissella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confusa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K3 cell-free supernatant against extended-spectrum βeta lactamase (ESBL) producing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Escherichia coli U60. Saudi Journal of Biological Sciences, 103595.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3] Shaker,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 al (2023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 Measuring the effectiveness of antibiotics against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Pseudomonas aeruginosa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Escherichia coli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that isolated from urinary tract infection patients in Al-Najaf city in Iraq. Materials Today: Proceedings, 80, 3196-3199.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4]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Ayeni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al (2009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 Inhibition of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uropathogens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by lactic acid bacteria isolated from dairy foods and cow’s intestine in western Nigeria. Archives of microbiology, 191, 639-648. </a:t>
            </a:r>
            <a:endParaRPr lang="bs-Latn-B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9549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5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Arial "/>
                <a:cs typeface="Arial" panose="020B0604020202020204" pitchFamily="34" charset="0"/>
              </a:rPr>
              <a:t>The prevalence of </a:t>
            </a:r>
            <a:r>
              <a:rPr lang="en-US" sz="2400" dirty="0" err="1">
                <a:latin typeface="Arial "/>
                <a:cs typeface="Arial" panose="020B0604020202020204" pitchFamily="34" charset="0"/>
              </a:rPr>
              <a:t>uropathogenic</a:t>
            </a:r>
            <a:r>
              <a:rPr lang="en-US" sz="2400" dirty="0">
                <a:latin typeface="Arial "/>
                <a:cs typeface="Arial" panose="020B0604020202020204" pitchFamily="34" charset="0"/>
              </a:rPr>
              <a:t> bacteria resistance to antibiotics constitutes a major health problem and it is the subject of much research [1]. The inhibition of the </a:t>
            </a:r>
            <a:r>
              <a:rPr lang="en-US" sz="2400" dirty="0" err="1">
                <a:latin typeface="Arial "/>
                <a:cs typeface="Arial" panose="020B0604020202020204" pitchFamily="34" charset="0"/>
              </a:rPr>
              <a:t>uropathogenic</a:t>
            </a:r>
            <a:r>
              <a:rPr lang="en-US" sz="2400" dirty="0">
                <a:latin typeface="Arial "/>
                <a:cs typeface="Arial" panose="020B0604020202020204" pitchFamily="34" charset="0"/>
              </a:rPr>
              <a:t> bacteria by lactic acid bacteria is the subject of a number of studies [2</a:t>
            </a:r>
            <a:r>
              <a:rPr lang="en-US" sz="2400" dirty="0" smtClean="0">
                <a:latin typeface="Arial "/>
                <a:cs typeface="Arial" panose="020B0604020202020204" pitchFamily="34" charset="0"/>
              </a:rPr>
              <a:t>].</a:t>
            </a:r>
            <a:endParaRPr lang="bs-Latn-BA" sz="2400" dirty="0">
              <a:latin typeface="Arial 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0" y="20328855"/>
            <a:ext cx="11953328" cy="764824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Arial Narrow" panose="020B0606020202030204" pitchFamily="34" charset="0"/>
              </a:rPr>
              <a:t>Summary</a:t>
            </a:r>
            <a:endParaRPr lang="bs-Latn-BA" sz="3500" b="1" dirty="0">
              <a:latin typeface="Arial Narrow" panose="020B060602020203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this study, we evaluate the resistance and the susceptibility of some bacteria isolated from contaminated urine and their inhibition by three lactic acid bacteria (LAB) isolated from feed: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Enterococcus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faecium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CM9,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Enterococcus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faecium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H3 and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Lactobacillus brevis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LBM2. The resistance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 to antibiotics was evaluated by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 Compact using an adequate card and was performed as the standard procedure. The inhibition of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 by the LAB strains was performed using the streak agar test described by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Ayeni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 </a:t>
            </a:r>
            <a:r>
              <a:rPr lang="en-US" sz="2400" dirty="0" smtClean="0"/>
              <a:t>[4].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strains from urine samples obtained from patients with urinary tract infections were isolated, which were identified as: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Escherichia coli,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Klebsiella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pneumoniae, Pseudomonas aeruginosa,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Serratia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marcescens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Staphylococcus aureus, Staphylococcus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saprophyticus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Sterptococcus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agalactiae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Entrobacter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cloacae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antibiogram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test revealed that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pneumoniae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was the most resistant to antibiotics, while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was the most sensitive. The study also showed that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faecium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CM9,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faecium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H3 and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L. brevis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LBM2 had a strong antimicrobial activity against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bacteria.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research work has shown an alarming antibiotic resistance patterns of some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 isolated. Thus, it is imperative to rationalize the use of antibiotics, improve hygiene in hospitals and establish a system for continuous monitoring bacterial resistance.</a:t>
            </a:r>
            <a:endParaRPr lang="bs-Latn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506292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Arial Narrow" panose="020B0606020202030204" pitchFamily="34" charset="0"/>
              </a:rPr>
              <a:t>Results</a:t>
            </a:r>
            <a:endParaRPr lang="bs-Latn-BA" sz="3500" b="1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strains from urine samples obtained from patients with urinary tract infections were isolated, which were identified as: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Escherichia coli,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Klebsiella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pneumoniae, Pseudomonas aeruginosa,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Serratia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marcescens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Staphylococcus aureus, Staphylococcus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saprophyticus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Sterptococcus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agalactiae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Entrobacter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cloacae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antibiogram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test revealed that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pneumoniae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UI4 was the most resistant to antibiotics, while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UI1 and UI2 was the most sensitive. The study also showed that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faecium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CM9,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faecium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H3 and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L. brevis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LBM2 had a strong antimicrobial activity against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 isolated.</a:t>
            </a:r>
            <a:endParaRPr lang="bs-Latn-BA" sz="24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3"/>
            <a:ext cx="7269942" cy="44935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500" b="1" dirty="0">
                <a:latin typeface="Arial Narrow" panose="020B0606020202030204" pitchFamily="34" charset="0"/>
              </a:rPr>
              <a:t>M</a:t>
            </a:r>
            <a:r>
              <a:rPr lang="bs-Latn-BA" sz="3500" b="1" dirty="0" smtClean="0">
                <a:latin typeface="Arial Narrow" panose="020B0606020202030204" pitchFamily="34" charset="0"/>
              </a:rPr>
              <a:t>ethodology</a:t>
            </a:r>
            <a:endParaRPr lang="fr-FR" sz="3500" b="1" dirty="0" smtClean="0">
              <a:latin typeface="Arial Narrow" panose="020B0606020202030204" pitchFamily="34" charset="0"/>
            </a:endParaRPr>
          </a:p>
          <a:p>
            <a:endParaRPr lang="fr-FR" sz="3500" b="1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and the resistance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bacteria to antibiotics was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accomplished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Vitek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 Compact using an adequate card and was performed as the standard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inhibition of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bacteria by the lactic acid bacteria strains was performed using the streak agar test described by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Ayeni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et al.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[4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dirty="0" smtClean="0"/>
              <a:t>E</a:t>
            </a:r>
            <a:r>
              <a:rPr lang="bs-Latn-BA" sz="8000" b="1" dirty="0" smtClean="0"/>
              <a:t>CA </a:t>
            </a:r>
            <a:r>
              <a:rPr lang="en-US" sz="8000" b="1" dirty="0" smtClean="0"/>
              <a:t>2023</a:t>
            </a:r>
          </a:p>
          <a:p>
            <a:pPr algn="ctr"/>
            <a:r>
              <a:rPr lang="en-US" sz="5000" b="1" dirty="0"/>
              <a:t>The 3rd International Electronic Conference on </a:t>
            </a:r>
            <a:r>
              <a:rPr lang="en-US" sz="5000" b="1" dirty="0" smtClean="0"/>
              <a:t>Antibiotics</a:t>
            </a:r>
          </a:p>
          <a:p>
            <a:pPr algn="ctr"/>
            <a:r>
              <a:rPr lang="en-US" sz="3500" dirty="0"/>
              <a:t>Rise of Antibiotic Resistance: Mechanisms Involved and Solutions to Tackle </a:t>
            </a:r>
            <a:r>
              <a:rPr lang="en-US" sz="3500" dirty="0" smtClean="0"/>
              <a:t>it</a:t>
            </a:r>
            <a:endParaRPr lang="en-US" sz="3500" b="1" dirty="0" smtClean="0"/>
          </a:p>
          <a:p>
            <a:pPr algn="ctr"/>
            <a:r>
              <a:rPr lang="en-US" sz="2200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fr-FR" sz="2200" b="1" dirty="0" err="1" smtClean="0"/>
              <a:t>December</a:t>
            </a:r>
            <a:r>
              <a:rPr lang="bs-Latn-BA" sz="2200" b="1" dirty="0" smtClean="0"/>
              <a:t> 1-1</a:t>
            </a:r>
            <a:r>
              <a:rPr lang="fr-FR" sz="2200" b="1" dirty="0" smtClean="0"/>
              <a:t>5</a:t>
            </a:r>
            <a:r>
              <a:rPr lang="bs-Latn-BA" sz="2200" b="1" dirty="0" smtClean="0"/>
              <a:t>, </a:t>
            </a:r>
            <a:r>
              <a:rPr lang="en-US" sz="2200" b="1" dirty="0" smtClean="0"/>
              <a:t>2023</a:t>
            </a:r>
            <a:br>
              <a:rPr lang="en-US" sz="2200" b="1" dirty="0" smtClean="0"/>
            </a:br>
            <a:r>
              <a:rPr lang="en-US" sz="2400" dirty="0"/>
              <a:t>Epidemiology, Prevalence and Mechanisms of Microbial Resistance </a:t>
            </a:r>
            <a:endParaRPr lang="fr-FR" sz="2400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53211" y="19627825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Antibiotics resistances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Physicochemical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identification 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 isolated from urines samples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Inhibition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uropathogenic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bacteria by the three Lactic acid bacteria strains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3426936"/>
            <a:ext cx="11953329" cy="5961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27462"/>
              </p:ext>
            </p:extLst>
          </p:nvPr>
        </p:nvGraphicFramePr>
        <p:xfrm>
          <a:off x="1074718" y="12251358"/>
          <a:ext cx="6696744" cy="3268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876"/>
                <a:gridCol w="1339467"/>
                <a:gridCol w="1066074"/>
                <a:gridCol w="936104"/>
                <a:gridCol w="20162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Isolats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Gram </a:t>
                      </a:r>
                      <a:r>
                        <a:rPr lang="fr-FR" sz="1100" kern="0" dirty="0" err="1" smtClean="0">
                          <a:effectLst/>
                        </a:rPr>
                        <a:t>stain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Oxydase </a:t>
                      </a:r>
                      <a:r>
                        <a:rPr lang="fr-FR" sz="1100" kern="0" dirty="0" smtClean="0">
                          <a:effectLst/>
                        </a:rPr>
                        <a:t>Test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Catalase </a:t>
                      </a:r>
                      <a:r>
                        <a:rPr lang="fr-FR" sz="1100" kern="0" dirty="0" smtClean="0">
                          <a:effectLst/>
                        </a:rPr>
                        <a:t>Test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kern="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Vitek</a:t>
                      </a:r>
                      <a:r>
                        <a:rPr lang="fr-FR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kern="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identificaion</a:t>
                      </a:r>
                      <a:r>
                        <a:rPr lang="fr-FR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1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Bacille à Gram -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-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/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E. </a:t>
                      </a:r>
                      <a:r>
                        <a:rPr lang="fr-FR" sz="1200" b="0" i="1" kern="0" dirty="0" smtClean="0">
                          <a:effectLst/>
                        </a:rPr>
                        <a:t>coli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2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Bacille à Gram -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mtClean="0">
                          <a:effectLst/>
                        </a:rPr>
                        <a:t>-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/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E. </a:t>
                      </a:r>
                      <a:r>
                        <a:rPr lang="fr-FR" sz="1200" b="0" i="1" kern="0" dirty="0" smtClean="0">
                          <a:effectLst/>
                        </a:rPr>
                        <a:t>coli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3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Bacille à Gram -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mtClean="0">
                          <a:effectLst/>
                        </a:rPr>
                        <a:t>-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/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 err="1">
                          <a:effectLst/>
                        </a:rPr>
                        <a:t>Klebsiella</a:t>
                      </a:r>
                      <a:r>
                        <a:rPr lang="fr-FR" sz="1200" b="0" i="1" kern="0" dirty="0">
                          <a:effectLst/>
                        </a:rPr>
                        <a:t> </a:t>
                      </a:r>
                      <a:r>
                        <a:rPr lang="fr-FR" sz="1200" b="0" i="1" kern="0" dirty="0" err="1" smtClean="0">
                          <a:effectLst/>
                        </a:rPr>
                        <a:t>pneumoniae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4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Bacille à Gram -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mtClean="0">
                          <a:effectLst/>
                        </a:rPr>
                        <a:t>-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/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 err="1">
                          <a:effectLst/>
                        </a:rPr>
                        <a:t>Klebsiella</a:t>
                      </a:r>
                      <a:r>
                        <a:rPr lang="fr-FR" sz="1200" b="0" i="1" kern="0" dirty="0">
                          <a:effectLst/>
                        </a:rPr>
                        <a:t> </a:t>
                      </a:r>
                      <a:r>
                        <a:rPr lang="fr-FR" sz="1200" b="0" i="1" kern="0" dirty="0" err="1" smtClean="0">
                          <a:effectLst/>
                        </a:rPr>
                        <a:t>pneumoniae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5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Bacille à Gram -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smtClean="0">
                          <a:effectLst/>
                        </a:rPr>
                        <a:t>-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/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 err="1">
                          <a:effectLst/>
                        </a:rPr>
                        <a:t>Enterobacter</a:t>
                      </a:r>
                      <a:r>
                        <a:rPr lang="fr-FR" sz="1200" b="0" i="1" kern="0" dirty="0">
                          <a:effectLst/>
                        </a:rPr>
                        <a:t> </a:t>
                      </a:r>
                      <a:r>
                        <a:rPr lang="fr-FR" sz="1200" b="0" i="1" kern="0" dirty="0" err="1" smtClean="0">
                          <a:effectLst/>
                        </a:rPr>
                        <a:t>cloacae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UI 6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Bacille à Gram -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-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/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 err="1">
                          <a:effectLst/>
                        </a:rPr>
                        <a:t>Serratia</a:t>
                      </a:r>
                      <a:r>
                        <a:rPr lang="fr-FR" sz="1200" b="0" i="1" kern="0" dirty="0">
                          <a:effectLst/>
                        </a:rPr>
                        <a:t> </a:t>
                      </a:r>
                      <a:r>
                        <a:rPr lang="fr-FR" sz="1200" b="0" i="1" kern="0" dirty="0" err="1" smtClean="0">
                          <a:effectLst/>
                        </a:rPr>
                        <a:t>marcescens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7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Cocci à Gram +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/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-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Streptococcus agalactiae 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8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Cocci à Gram +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/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+ 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Staphylococcus </a:t>
                      </a:r>
                      <a:r>
                        <a:rPr lang="fr-FR" sz="1200" b="0" i="1" kern="0" dirty="0" smtClean="0">
                          <a:effectLst/>
                        </a:rPr>
                        <a:t>aureus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9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Cocci à Gram +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/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+ 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Staphylococcus saprophyticus 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UI 10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>
                          <a:effectLst/>
                        </a:rPr>
                        <a:t>Bacille à Gram -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 smtClean="0">
                          <a:effectLst/>
                        </a:rPr>
                        <a:t>+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kern="0" dirty="0">
                          <a:effectLst/>
                        </a:rPr>
                        <a:t>/</a:t>
                      </a:r>
                      <a:endParaRPr lang="fr-F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Pseudomonas </a:t>
                      </a:r>
                      <a:r>
                        <a:rPr lang="fr-FR" sz="1200" b="0" i="1" kern="0" dirty="0" err="1" smtClean="0">
                          <a:effectLst/>
                        </a:rPr>
                        <a:t>aeruginosa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7" name="Tableau 16">
            <a:extLst>
              <a:ext uri="{FF2B5EF4-FFF2-40B4-BE49-F238E27FC236}">
                <a16:creationId xmlns="" xmlns:a16="http://schemas.microsoft.com/office/drawing/2014/main" id="{1F5F467E-0122-509A-FBEA-C6847848F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03378"/>
              </p:ext>
            </p:extLst>
          </p:nvPr>
        </p:nvGraphicFramePr>
        <p:xfrm>
          <a:off x="972319" y="17043024"/>
          <a:ext cx="6314182" cy="390848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36305">
                  <a:extLst>
                    <a:ext uri="{9D8B030D-6E8A-4147-A177-3AD203B41FA5}">
                      <a16:colId xmlns="" xmlns:a16="http://schemas.microsoft.com/office/drawing/2014/main" val="1426451278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91755752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698605349"/>
                    </a:ext>
                  </a:extLst>
                </a:gridCol>
                <a:gridCol w="1273621">
                  <a:extLst>
                    <a:ext uri="{9D8B030D-6E8A-4147-A177-3AD203B41FA5}">
                      <a16:colId xmlns="" xmlns:a16="http://schemas.microsoft.com/office/drawing/2014/main" val="3641184769"/>
                    </a:ext>
                  </a:extLst>
                </a:gridCol>
              </a:tblGrid>
              <a:tr h="6892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kern="0" dirty="0">
                          <a:effectLst/>
                        </a:rPr>
                        <a:t>              </a:t>
                      </a:r>
                      <a:r>
                        <a:rPr lang="fr-FR" sz="1200" kern="0" dirty="0" smtClean="0">
                          <a:effectLst/>
                        </a:rPr>
                        <a:t>        </a:t>
                      </a:r>
                      <a:r>
                        <a:rPr lang="fr-FR" sz="1400" kern="0" dirty="0" smtClean="0">
                          <a:effectLst/>
                        </a:rPr>
                        <a:t>LAB </a:t>
                      </a:r>
                      <a:r>
                        <a:rPr lang="fr-FR" sz="1400" kern="0" dirty="0" err="1" smtClean="0">
                          <a:effectLst/>
                        </a:rPr>
                        <a:t>strains</a:t>
                      </a:r>
                      <a:endParaRPr lang="fr-FR" sz="1200" kern="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 err="1" smtClean="0">
                          <a:effectLst/>
                        </a:rPr>
                        <a:t>Uropathogenic</a:t>
                      </a:r>
                      <a:r>
                        <a:rPr lang="fr-FR" sz="1400" kern="0" dirty="0" smtClean="0">
                          <a:effectLst/>
                        </a:rPr>
                        <a:t> </a:t>
                      </a:r>
                      <a:r>
                        <a:rPr lang="fr-FR" sz="1400" kern="0" dirty="0" err="1" smtClean="0">
                          <a:effectLst/>
                        </a:rPr>
                        <a:t>bacteria</a:t>
                      </a:r>
                      <a:endParaRPr lang="fr-FR" sz="1200" b="1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 smtClean="0">
                          <a:effectLst/>
                        </a:rPr>
                        <a:t>CM9</a:t>
                      </a:r>
                      <a:endParaRPr lang="fr-FR" sz="1200" b="1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 smtClean="0">
                          <a:effectLst/>
                        </a:rPr>
                        <a:t>H3</a:t>
                      </a:r>
                      <a:endParaRPr lang="fr-FR" sz="1200" b="1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LBM2</a:t>
                      </a:r>
                      <a:endParaRPr lang="fr-FR" sz="1200" b="1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36752781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E. coli </a:t>
                      </a:r>
                      <a:r>
                        <a:rPr lang="fr-FR" sz="1200" b="0" i="0" kern="0" dirty="0">
                          <a:effectLst/>
                        </a:rPr>
                        <a:t>UI 1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35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32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00446892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E. coli </a:t>
                      </a:r>
                      <a:r>
                        <a:rPr lang="fr-FR" sz="1200" b="0" i="0" kern="0" dirty="0">
                          <a:effectLst/>
                        </a:rPr>
                        <a:t>UI 2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38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35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23887599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Klebsiella pneumoniae </a:t>
                      </a:r>
                      <a:r>
                        <a:rPr lang="fr-FR" sz="1200" b="0" i="0" kern="0" dirty="0">
                          <a:effectLst/>
                        </a:rPr>
                        <a:t>UI 3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27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34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29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20844818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Klebsiella pneumoniae </a:t>
                      </a:r>
                      <a:r>
                        <a:rPr lang="fr-FR" sz="1200" b="0" i="0" kern="0" dirty="0">
                          <a:effectLst/>
                        </a:rPr>
                        <a:t>UI 4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35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37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35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24640176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Enterobacter cloacae </a:t>
                      </a:r>
                      <a:r>
                        <a:rPr lang="fr-FR" sz="1200" b="0" i="0" kern="0" dirty="0">
                          <a:effectLst/>
                        </a:rPr>
                        <a:t>UI 5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40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-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-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8207637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Serratia marcescens </a:t>
                      </a:r>
                      <a:r>
                        <a:rPr lang="fr-FR" sz="1200" b="0" i="0" kern="0" dirty="0">
                          <a:effectLst/>
                        </a:rPr>
                        <a:t>UI 6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32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28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60946057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Streptococcus agalactiae </a:t>
                      </a:r>
                      <a:r>
                        <a:rPr lang="fr-FR" sz="1200" b="0" i="0" kern="0" dirty="0">
                          <a:effectLst/>
                        </a:rPr>
                        <a:t>UI 7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29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20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-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94480600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Staphylococcus aureus  </a:t>
                      </a:r>
                      <a:r>
                        <a:rPr lang="fr-FR" sz="1200" b="0" i="0" kern="0" dirty="0">
                          <a:effectLst/>
                        </a:rPr>
                        <a:t>UI 8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32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34186990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Staphylococcus saprophyticus </a:t>
                      </a:r>
                      <a:r>
                        <a:rPr lang="fr-FR" sz="1200" b="0" i="0" kern="0" dirty="0">
                          <a:effectLst/>
                        </a:rPr>
                        <a:t>UI 9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34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33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32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51111629"/>
                  </a:ext>
                </a:extLst>
              </a:tr>
              <a:tr h="2731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i="1" kern="0" dirty="0">
                          <a:effectLst/>
                        </a:rPr>
                        <a:t>Pseudomonas aeruginosa </a:t>
                      </a:r>
                      <a:r>
                        <a:rPr lang="fr-FR" sz="1200" b="0" i="0" kern="0" dirty="0">
                          <a:effectLst/>
                        </a:rPr>
                        <a:t>UI 10</a:t>
                      </a:r>
                      <a:endParaRPr lang="fr-FR" sz="1100" b="0" i="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30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 kern="0" dirty="0">
                          <a:effectLst/>
                        </a:rPr>
                        <a:t>25</a:t>
                      </a:r>
                      <a:endParaRPr lang="fr-FR" sz="1200" kern="100" dirty="0">
                        <a:effectLst/>
                        <a:latin typeface="Bellefair" panose="020B0604020202020204" charset="-79"/>
                        <a:ea typeface="Calibri" panose="020F0502020204030204" pitchFamily="34" charset="0"/>
                        <a:cs typeface="Bellefair" panose="020B0604020202020204" charset="-79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64855585"/>
                  </a:ext>
                </a:extLst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 flipH="1" flipV="1">
            <a:off x="947854" y="17027913"/>
            <a:ext cx="2760770" cy="7038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Graphique 15"/>
          <p:cNvGraphicFramePr/>
          <p:nvPr>
            <p:extLst>
              <p:ext uri="{D42A27DB-BD31-4B8C-83A1-F6EECF244321}">
                <p14:modId xmlns:p14="http://schemas.microsoft.com/office/powerpoint/2010/main" val="3638037466"/>
              </p:ext>
            </p:extLst>
          </p:nvPr>
        </p:nvGraphicFramePr>
        <p:xfrm>
          <a:off x="8893200" y="13814325"/>
          <a:ext cx="10153128" cy="5020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9081</TotalTime>
  <Words>999</Words>
  <Application>Microsoft Office PowerPoint</Application>
  <PresentationFormat>Personnalisé</PresentationFormat>
  <Paragraphs>131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</vt:lpstr>
      <vt:lpstr>Arial Narrow</vt:lpstr>
      <vt:lpstr>Bellefair</vt:lpstr>
      <vt:lpstr>Calibri</vt:lpstr>
      <vt:lpstr>Century Gothic</vt:lpstr>
      <vt:lpstr>Courier New</vt:lpstr>
      <vt:lpstr>Palatino Linotype</vt:lpstr>
      <vt:lpstr>Executive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HP</cp:lastModifiedBy>
  <cp:revision>85</cp:revision>
  <dcterms:created xsi:type="dcterms:W3CDTF">2013-02-11T11:53:56Z</dcterms:created>
  <dcterms:modified xsi:type="dcterms:W3CDTF">2023-11-21T17:55:53Z</dcterms:modified>
</cp:coreProperties>
</file>