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765294-5CE0-F2AF-64AE-F17351666EBF}"/>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endParaRPr lang="en-GB"/>
          </a:p>
        </p:txBody>
      </p:sp>
      <p:sp>
        <p:nvSpPr>
          <p:cNvPr id="3" name="Subtítulo 2">
            <a:extLst>
              <a:ext uri="{FF2B5EF4-FFF2-40B4-BE49-F238E27FC236}">
                <a16:creationId xmlns:a16="http://schemas.microsoft.com/office/drawing/2014/main" id="{95E93397-1FE3-FEA2-1ACA-F6C95DAE10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GB"/>
          </a:p>
        </p:txBody>
      </p:sp>
      <p:sp>
        <p:nvSpPr>
          <p:cNvPr id="4" name="Marcador de Posição da Data 3">
            <a:extLst>
              <a:ext uri="{FF2B5EF4-FFF2-40B4-BE49-F238E27FC236}">
                <a16:creationId xmlns:a16="http://schemas.microsoft.com/office/drawing/2014/main" id="{95DC7E2A-28B1-C7C9-14FC-241B586B0D7F}"/>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5" name="Marcador de Posição do Rodapé 4">
            <a:extLst>
              <a:ext uri="{FF2B5EF4-FFF2-40B4-BE49-F238E27FC236}">
                <a16:creationId xmlns:a16="http://schemas.microsoft.com/office/drawing/2014/main" id="{5CA654BA-0A68-DA8F-EE96-F71B313E30C7}"/>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BFEC3F99-1DE5-CCCB-B813-6EECD69B403B}"/>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16679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3E8149-FEA2-193B-F39A-36BE8F3E7904}"/>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B5C7CD5C-8433-0846-8423-B96403E556AE}"/>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C73AB184-9AFC-4898-D734-0E1566B7FD31}"/>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5" name="Marcador de Posição do Rodapé 4">
            <a:extLst>
              <a:ext uri="{FF2B5EF4-FFF2-40B4-BE49-F238E27FC236}">
                <a16:creationId xmlns:a16="http://schemas.microsoft.com/office/drawing/2014/main" id="{8FE38C45-77B4-2AC3-B830-3249D04DA4DF}"/>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2027609D-F740-673E-DD61-D6605365D621}"/>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57895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C1F692F-A0CD-5C7D-8626-D53B88FDF085}"/>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endParaRPr lang="en-GB"/>
          </a:p>
        </p:txBody>
      </p:sp>
      <p:sp>
        <p:nvSpPr>
          <p:cNvPr id="3" name="Marcador de Posição de Texto Vertical 2">
            <a:extLst>
              <a:ext uri="{FF2B5EF4-FFF2-40B4-BE49-F238E27FC236}">
                <a16:creationId xmlns:a16="http://schemas.microsoft.com/office/drawing/2014/main" id="{07770BBF-0F30-9532-2216-573BD16FA594}"/>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7117F43C-2E49-0AC6-CA9F-1C528347AEB8}"/>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5" name="Marcador de Posição do Rodapé 4">
            <a:extLst>
              <a:ext uri="{FF2B5EF4-FFF2-40B4-BE49-F238E27FC236}">
                <a16:creationId xmlns:a16="http://schemas.microsoft.com/office/drawing/2014/main" id="{4B351603-B5FC-5E83-9038-FDAF2100197E}"/>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EDFE9165-FC7A-DB06-EF98-934A11FFEF24}"/>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211324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DCEFC-951A-1670-80C7-1409E96D4875}"/>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33454470-CC77-0614-C78C-70869BFA0AB0}"/>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B11C8E09-53FC-AF50-D588-73756136A2AA}"/>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5" name="Marcador de Posição do Rodapé 4">
            <a:extLst>
              <a:ext uri="{FF2B5EF4-FFF2-40B4-BE49-F238E27FC236}">
                <a16:creationId xmlns:a16="http://schemas.microsoft.com/office/drawing/2014/main" id="{0BAE81AB-A04A-ACEA-02DC-8336ED64EC54}"/>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3FF5AED3-2FF3-BAC7-D187-E8669E0C5EF8}"/>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852429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2E228E-A9FF-6AD7-E2D2-0516216AEA04}"/>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9BC118A8-69F3-E3A1-37A1-1E7260620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C86D3541-2744-565C-564A-A779C979C19F}"/>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5" name="Marcador de Posição do Rodapé 4">
            <a:extLst>
              <a:ext uri="{FF2B5EF4-FFF2-40B4-BE49-F238E27FC236}">
                <a16:creationId xmlns:a16="http://schemas.microsoft.com/office/drawing/2014/main" id="{AD921943-0C08-4878-217C-63AE89A31B5D}"/>
              </a:ext>
            </a:extLst>
          </p:cNvPr>
          <p:cNvSpPr>
            <a:spLocks noGrp="1"/>
          </p:cNvSpPr>
          <p:nvPr>
            <p:ph type="ftr" sz="quarter" idx="11"/>
          </p:nvPr>
        </p:nvSpPr>
        <p:spPr/>
        <p:txBody>
          <a:bodyPr/>
          <a:lstStyle/>
          <a:p>
            <a:endParaRPr lang="en-GB"/>
          </a:p>
        </p:txBody>
      </p:sp>
      <p:sp>
        <p:nvSpPr>
          <p:cNvPr id="6" name="Marcador de Posição do Número do Diapositivo 5">
            <a:extLst>
              <a:ext uri="{FF2B5EF4-FFF2-40B4-BE49-F238E27FC236}">
                <a16:creationId xmlns:a16="http://schemas.microsoft.com/office/drawing/2014/main" id="{C164B41F-B028-2C62-4EB3-C32CBA49E36B}"/>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318404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73FE9D-EF71-A087-79F1-605C1B3A5A8E}"/>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E00A4F83-4074-BCD7-7212-45E3CA2E3345}"/>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e Conteúdo 3">
            <a:extLst>
              <a:ext uri="{FF2B5EF4-FFF2-40B4-BE49-F238E27FC236}">
                <a16:creationId xmlns:a16="http://schemas.microsoft.com/office/drawing/2014/main" id="{FDFCF214-0CB2-BEB4-4185-C54BEEBC17DC}"/>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a Data 4">
            <a:extLst>
              <a:ext uri="{FF2B5EF4-FFF2-40B4-BE49-F238E27FC236}">
                <a16:creationId xmlns:a16="http://schemas.microsoft.com/office/drawing/2014/main" id="{D2165C1F-170B-313C-E00C-5537D05EAE57}"/>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6" name="Marcador de Posição do Rodapé 5">
            <a:extLst>
              <a:ext uri="{FF2B5EF4-FFF2-40B4-BE49-F238E27FC236}">
                <a16:creationId xmlns:a16="http://schemas.microsoft.com/office/drawing/2014/main" id="{D3BEC8B1-BD14-A67C-57B9-DFFFABAA220A}"/>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DFDA9DE1-BAF3-D7D5-7DE8-87FB0A2984A2}"/>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1598206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D3C9B-EB09-9AD3-7E3E-8FB8D00F5CB6}"/>
              </a:ext>
            </a:extLst>
          </p:cNvPr>
          <p:cNvSpPr>
            <a:spLocks noGrp="1"/>
          </p:cNvSpPr>
          <p:nvPr>
            <p:ph type="title"/>
          </p:nvPr>
        </p:nvSpPr>
        <p:spPr>
          <a:xfrm>
            <a:off x="839788" y="365125"/>
            <a:ext cx="10515600" cy="1325563"/>
          </a:xfrm>
        </p:spPr>
        <p:txBody>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7FFF75B6-8F90-482B-F918-F32FBCBDCD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B0C7D8DC-A232-E978-E38C-548B257C444D}"/>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5" name="Marcador de Posição do Texto 4">
            <a:extLst>
              <a:ext uri="{FF2B5EF4-FFF2-40B4-BE49-F238E27FC236}">
                <a16:creationId xmlns:a16="http://schemas.microsoft.com/office/drawing/2014/main" id="{CB085AE0-6B40-ABE9-81AD-4C2CE6B29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33B13155-DFC6-32C0-382D-617673BE6D9C}"/>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7" name="Marcador de Posição da Data 6">
            <a:extLst>
              <a:ext uri="{FF2B5EF4-FFF2-40B4-BE49-F238E27FC236}">
                <a16:creationId xmlns:a16="http://schemas.microsoft.com/office/drawing/2014/main" id="{98FEF9BB-2981-F37E-4960-5B3382EBA68A}"/>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8" name="Marcador de Posição do Rodapé 7">
            <a:extLst>
              <a:ext uri="{FF2B5EF4-FFF2-40B4-BE49-F238E27FC236}">
                <a16:creationId xmlns:a16="http://schemas.microsoft.com/office/drawing/2014/main" id="{B3BEDD4B-CF7D-549E-8845-8CC6B04D4722}"/>
              </a:ext>
            </a:extLst>
          </p:cNvPr>
          <p:cNvSpPr>
            <a:spLocks noGrp="1"/>
          </p:cNvSpPr>
          <p:nvPr>
            <p:ph type="ftr" sz="quarter" idx="11"/>
          </p:nvPr>
        </p:nvSpPr>
        <p:spPr/>
        <p:txBody>
          <a:bodyPr/>
          <a:lstStyle/>
          <a:p>
            <a:endParaRPr lang="en-GB"/>
          </a:p>
        </p:txBody>
      </p:sp>
      <p:sp>
        <p:nvSpPr>
          <p:cNvPr id="9" name="Marcador de Posição do Número do Diapositivo 8">
            <a:extLst>
              <a:ext uri="{FF2B5EF4-FFF2-40B4-BE49-F238E27FC236}">
                <a16:creationId xmlns:a16="http://schemas.microsoft.com/office/drawing/2014/main" id="{218ADE89-973F-9EA0-0CB8-21494C964515}"/>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2964433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5F418-CE01-C243-DCBD-96F6524D3D8F}"/>
              </a:ext>
            </a:extLst>
          </p:cNvPr>
          <p:cNvSpPr>
            <a:spLocks noGrp="1"/>
          </p:cNvSpPr>
          <p:nvPr>
            <p:ph type="title"/>
          </p:nvPr>
        </p:nvSpPr>
        <p:spPr/>
        <p:txBody>
          <a:bodyPr/>
          <a:lstStyle/>
          <a:p>
            <a:r>
              <a:rPr lang="pt-PT"/>
              <a:t>Clique para editar o estilo de título do Modelo Global</a:t>
            </a:r>
            <a:endParaRPr lang="en-GB"/>
          </a:p>
        </p:txBody>
      </p:sp>
      <p:sp>
        <p:nvSpPr>
          <p:cNvPr id="3" name="Marcador de Posição da Data 2">
            <a:extLst>
              <a:ext uri="{FF2B5EF4-FFF2-40B4-BE49-F238E27FC236}">
                <a16:creationId xmlns:a16="http://schemas.microsoft.com/office/drawing/2014/main" id="{7918A9BA-EECA-101E-8C3C-26D6F31EBC78}"/>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4" name="Marcador de Posição do Rodapé 3">
            <a:extLst>
              <a:ext uri="{FF2B5EF4-FFF2-40B4-BE49-F238E27FC236}">
                <a16:creationId xmlns:a16="http://schemas.microsoft.com/office/drawing/2014/main" id="{7B11E4C3-6F8A-1B86-6940-E66678502CEB}"/>
              </a:ext>
            </a:extLst>
          </p:cNvPr>
          <p:cNvSpPr>
            <a:spLocks noGrp="1"/>
          </p:cNvSpPr>
          <p:nvPr>
            <p:ph type="ftr" sz="quarter" idx="11"/>
          </p:nvPr>
        </p:nvSpPr>
        <p:spPr/>
        <p:txBody>
          <a:bodyPr/>
          <a:lstStyle/>
          <a:p>
            <a:endParaRPr lang="en-GB"/>
          </a:p>
        </p:txBody>
      </p:sp>
      <p:sp>
        <p:nvSpPr>
          <p:cNvPr id="5" name="Marcador de Posição do Número do Diapositivo 4">
            <a:extLst>
              <a:ext uri="{FF2B5EF4-FFF2-40B4-BE49-F238E27FC236}">
                <a16:creationId xmlns:a16="http://schemas.microsoft.com/office/drawing/2014/main" id="{328AAD0B-398A-A4F5-F025-DC6295D71D52}"/>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40960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EF8116CF-93CA-35E1-A7D6-6300AD07B311}"/>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3" name="Marcador de Posição do Rodapé 2">
            <a:extLst>
              <a:ext uri="{FF2B5EF4-FFF2-40B4-BE49-F238E27FC236}">
                <a16:creationId xmlns:a16="http://schemas.microsoft.com/office/drawing/2014/main" id="{73F2221B-29C3-4B77-403F-44FC85870A69}"/>
              </a:ext>
            </a:extLst>
          </p:cNvPr>
          <p:cNvSpPr>
            <a:spLocks noGrp="1"/>
          </p:cNvSpPr>
          <p:nvPr>
            <p:ph type="ftr" sz="quarter" idx="11"/>
          </p:nvPr>
        </p:nvSpPr>
        <p:spPr/>
        <p:txBody>
          <a:bodyPr/>
          <a:lstStyle/>
          <a:p>
            <a:endParaRPr lang="en-GB"/>
          </a:p>
        </p:txBody>
      </p:sp>
      <p:sp>
        <p:nvSpPr>
          <p:cNvPr id="4" name="Marcador de Posição do Número do Diapositivo 3">
            <a:extLst>
              <a:ext uri="{FF2B5EF4-FFF2-40B4-BE49-F238E27FC236}">
                <a16:creationId xmlns:a16="http://schemas.microsoft.com/office/drawing/2014/main" id="{8DC6E5F4-E082-81AF-7BA9-EE1BAC833C97}"/>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4157039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F8015E-54DC-3AD9-3F52-E882D961E9AC}"/>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e Conteúdo 2">
            <a:extLst>
              <a:ext uri="{FF2B5EF4-FFF2-40B4-BE49-F238E27FC236}">
                <a16:creationId xmlns:a16="http://schemas.microsoft.com/office/drawing/2014/main" id="{6AD7952E-3C5A-9325-A049-C41382433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o Texto 3">
            <a:extLst>
              <a:ext uri="{FF2B5EF4-FFF2-40B4-BE49-F238E27FC236}">
                <a16:creationId xmlns:a16="http://schemas.microsoft.com/office/drawing/2014/main" id="{5D486A06-BEE2-E490-D913-770E63E52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814F19CE-F777-A6BF-A291-A041EC2BB39C}"/>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6" name="Marcador de Posição do Rodapé 5">
            <a:extLst>
              <a:ext uri="{FF2B5EF4-FFF2-40B4-BE49-F238E27FC236}">
                <a16:creationId xmlns:a16="http://schemas.microsoft.com/office/drawing/2014/main" id="{BB62AF19-AD0B-D5B4-4B7F-24D964E4766C}"/>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379796BF-8E21-7F83-0303-E9E3B40ECC9C}"/>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290250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BE9F0D-715D-B53B-14AC-FDE56B795135}"/>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endParaRPr lang="en-GB"/>
          </a:p>
        </p:txBody>
      </p:sp>
      <p:sp>
        <p:nvSpPr>
          <p:cNvPr id="3" name="Marcador de Posição da Imagem 2">
            <a:extLst>
              <a:ext uri="{FF2B5EF4-FFF2-40B4-BE49-F238E27FC236}">
                <a16:creationId xmlns:a16="http://schemas.microsoft.com/office/drawing/2014/main" id="{81DB3810-85AC-124F-84E3-60B3C0B0CA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Posição do Texto 3">
            <a:extLst>
              <a:ext uri="{FF2B5EF4-FFF2-40B4-BE49-F238E27FC236}">
                <a16:creationId xmlns:a16="http://schemas.microsoft.com/office/drawing/2014/main" id="{5699D494-0844-6314-7963-72ACA00B7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A6CFB296-1FBD-70F8-5157-8E877E9CDFEC}"/>
              </a:ext>
            </a:extLst>
          </p:cNvPr>
          <p:cNvSpPr>
            <a:spLocks noGrp="1"/>
          </p:cNvSpPr>
          <p:nvPr>
            <p:ph type="dt" sz="half" idx="10"/>
          </p:nvPr>
        </p:nvSpPr>
        <p:spPr/>
        <p:txBody>
          <a:bodyPr/>
          <a:lstStyle/>
          <a:p>
            <a:fld id="{5F39BBC4-E3DE-44FD-8996-A69818E879B5}" type="datetimeFigureOut">
              <a:rPr lang="en-GB" smtClean="0"/>
              <a:t>27/10/2023</a:t>
            </a:fld>
            <a:endParaRPr lang="en-GB"/>
          </a:p>
        </p:txBody>
      </p:sp>
      <p:sp>
        <p:nvSpPr>
          <p:cNvPr id="6" name="Marcador de Posição do Rodapé 5">
            <a:extLst>
              <a:ext uri="{FF2B5EF4-FFF2-40B4-BE49-F238E27FC236}">
                <a16:creationId xmlns:a16="http://schemas.microsoft.com/office/drawing/2014/main" id="{E08939AF-A68B-1186-1E92-AB44D1A83C2C}"/>
              </a:ext>
            </a:extLst>
          </p:cNvPr>
          <p:cNvSpPr>
            <a:spLocks noGrp="1"/>
          </p:cNvSpPr>
          <p:nvPr>
            <p:ph type="ftr" sz="quarter" idx="11"/>
          </p:nvPr>
        </p:nvSpPr>
        <p:spPr/>
        <p:txBody>
          <a:bodyPr/>
          <a:lstStyle/>
          <a:p>
            <a:endParaRPr lang="en-GB"/>
          </a:p>
        </p:txBody>
      </p:sp>
      <p:sp>
        <p:nvSpPr>
          <p:cNvPr id="7" name="Marcador de Posição do Número do Diapositivo 6">
            <a:extLst>
              <a:ext uri="{FF2B5EF4-FFF2-40B4-BE49-F238E27FC236}">
                <a16:creationId xmlns:a16="http://schemas.microsoft.com/office/drawing/2014/main" id="{0CDF8B55-B9D2-2A13-017C-621638B2FFAE}"/>
              </a:ext>
            </a:extLst>
          </p:cNvPr>
          <p:cNvSpPr>
            <a:spLocks noGrp="1"/>
          </p:cNvSpPr>
          <p:nvPr>
            <p:ph type="sldNum" sz="quarter" idx="12"/>
          </p:nvPr>
        </p:nvSpPr>
        <p:spPr/>
        <p:txBody>
          <a:bodyPr/>
          <a:lstStyle/>
          <a:p>
            <a:fld id="{F70C1B4F-F5A9-4E5E-AD3D-9BC0692CE08D}" type="slidenum">
              <a:rPr lang="en-GB" smtClean="0"/>
              <a:t>‹nº›</a:t>
            </a:fld>
            <a:endParaRPr lang="en-GB"/>
          </a:p>
        </p:txBody>
      </p:sp>
    </p:spTree>
    <p:extLst>
      <p:ext uri="{BB962C8B-B14F-4D97-AF65-F5344CB8AC3E}">
        <p14:creationId xmlns:p14="http://schemas.microsoft.com/office/powerpoint/2010/main" val="1782811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74D2CA7D-071B-9C0F-A4C3-2092F8A26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A2F34566-A31D-151E-1686-45D2B04B2D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A55940A4-2EFB-848E-64A3-FA4AF85BD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9BBC4-E3DE-44FD-8996-A69818E879B5}" type="datetimeFigureOut">
              <a:rPr lang="en-GB" smtClean="0"/>
              <a:t>27/10/2023</a:t>
            </a:fld>
            <a:endParaRPr lang="en-GB"/>
          </a:p>
        </p:txBody>
      </p:sp>
      <p:sp>
        <p:nvSpPr>
          <p:cNvPr id="5" name="Marcador de Posição do Rodapé 4">
            <a:extLst>
              <a:ext uri="{FF2B5EF4-FFF2-40B4-BE49-F238E27FC236}">
                <a16:creationId xmlns:a16="http://schemas.microsoft.com/office/drawing/2014/main" id="{6383F16A-19B0-1333-2A5A-5BA292D73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44B490FF-6EAD-A695-EB5E-6A95E573B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C1B4F-F5A9-4E5E-AD3D-9BC0692CE08D}" type="slidenum">
              <a:rPr lang="en-GB" smtClean="0"/>
              <a:t>‹nº›</a:t>
            </a:fld>
            <a:endParaRPr lang="en-GB"/>
          </a:p>
        </p:txBody>
      </p:sp>
    </p:spTree>
    <p:extLst>
      <p:ext uri="{BB962C8B-B14F-4D97-AF65-F5344CB8AC3E}">
        <p14:creationId xmlns:p14="http://schemas.microsoft.com/office/powerpoint/2010/main" val="2406994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8.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jpe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0.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m tartaruga, mamífero, Tartaruga-marinha, debaixo de água&#10;&#10;Descrição gerada automaticamente">
            <a:extLst>
              <a:ext uri="{FF2B5EF4-FFF2-40B4-BE49-F238E27FC236}">
                <a16:creationId xmlns:a16="http://schemas.microsoft.com/office/drawing/2014/main" id="{C68C05CA-1063-989C-575A-329A93717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720" y="0"/>
            <a:ext cx="8646160" cy="6858000"/>
          </a:xfrm>
          <a:prstGeom prst="rect">
            <a:avLst/>
          </a:prstGeom>
        </p:spPr>
      </p:pic>
      <p:sp>
        <p:nvSpPr>
          <p:cNvPr id="8" name="Retângulo 7">
            <a:extLst>
              <a:ext uri="{FF2B5EF4-FFF2-40B4-BE49-F238E27FC236}">
                <a16:creationId xmlns:a16="http://schemas.microsoft.com/office/drawing/2014/main" id="{E17FBC40-9292-D7B5-36BE-92A3C3481BF7}"/>
              </a:ext>
            </a:extLst>
          </p:cNvPr>
          <p:cNvSpPr/>
          <p:nvPr/>
        </p:nvSpPr>
        <p:spPr>
          <a:xfrm>
            <a:off x="0" y="0"/>
            <a:ext cx="4246880" cy="6858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ixaDeTexto 6">
            <a:extLst>
              <a:ext uri="{FF2B5EF4-FFF2-40B4-BE49-F238E27FC236}">
                <a16:creationId xmlns:a16="http://schemas.microsoft.com/office/drawing/2014/main" id="{1726015E-0D1D-3929-41A7-A46FC54EFA05}"/>
              </a:ext>
            </a:extLst>
          </p:cNvPr>
          <p:cNvSpPr txBox="1"/>
          <p:nvPr/>
        </p:nvSpPr>
        <p:spPr>
          <a:xfrm>
            <a:off x="231140" y="1600309"/>
            <a:ext cx="3784600" cy="3392467"/>
          </a:xfrm>
          <a:prstGeom prst="rect">
            <a:avLst/>
          </a:prstGeom>
          <a:noFill/>
        </p:spPr>
        <p:txBody>
          <a:bodyPr wrap="square">
            <a:spAutoFit/>
          </a:bodyPr>
          <a:lstStyle/>
          <a:p>
            <a:pPr algn="ctr">
              <a:lnSpc>
                <a:spcPct val="107000"/>
              </a:lnSpc>
              <a:spcAft>
                <a:spcPts val="800"/>
              </a:spcAft>
            </a:pPr>
            <a:r>
              <a:rPr lang="en-GB" sz="3200" b="1" kern="100" dirty="0">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Antibiotic-Resistant in Sea Turtles</a:t>
            </a:r>
            <a:endParaRPr lang="pt-PT" sz="3200" kern="100" dirty="0">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800" kern="100"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Andreia Garcês</a:t>
            </a:r>
            <a:r>
              <a:rPr lang="en-US" sz="1800" kern="100" baseline="30000"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1800" kern="100"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 Isabel Pires</a:t>
            </a:r>
            <a:r>
              <a:rPr lang="en-US" sz="1800" kern="100" baseline="30000"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pt-PT" sz="1800" kern="100" dirty="0">
              <a:solidFill>
                <a:schemeClr val="accent5">
                  <a:lumMod val="20000"/>
                  <a:lumOff val="8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pt-PT" sz="1100" kern="1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Wildlife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Rehabilitation</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Center</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(CRAS)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University</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Trás-os-Montes e Alto Douro,</a:t>
            </a:r>
          </a:p>
          <a:p>
            <a:pPr algn="ctr">
              <a:lnSpc>
                <a:spcPct val="107000"/>
              </a:lnSpc>
              <a:spcAft>
                <a:spcPts val="800"/>
              </a:spcAft>
            </a:pP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Vila Real, Portugal</a:t>
            </a:r>
          </a:p>
          <a:p>
            <a:pPr algn="ctr">
              <a:lnSpc>
                <a:spcPct val="107000"/>
              </a:lnSpc>
              <a:spcAft>
                <a:spcPts val="800"/>
              </a:spcAft>
            </a:pPr>
            <a:r>
              <a:rPr lang="pt-PT" sz="1100" kern="1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Centre for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Research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Technology</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Agro-Environmental</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Biological</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Sciences</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(CITAB),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University</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Trás-os-Montes e Alto Douro, Vila Real, Portugal</a:t>
            </a:r>
          </a:p>
          <a:p>
            <a:pPr algn="ctr">
              <a:lnSpc>
                <a:spcPct val="107000"/>
              </a:lnSpc>
              <a:spcAft>
                <a:spcPts val="800"/>
              </a:spcAft>
            </a:pPr>
            <a:r>
              <a:rPr lang="pt-PT" sz="1100" kern="1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CECAV,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University</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pt-PT" sz="1100" kern="1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pt-PT" sz="1100" kern="100" dirty="0">
                <a:effectLst/>
                <a:latin typeface="Times New Roman" panose="02020603050405020304" pitchFamily="18" charset="0"/>
                <a:ea typeface="Calibri" panose="020F0502020204030204" pitchFamily="34" charset="0"/>
                <a:cs typeface="Times New Roman" panose="02020603050405020304" pitchFamily="18" charset="0"/>
              </a:rPr>
              <a:t> Trás-os-Montes e Alto Douro, Vila Real, Portugal</a:t>
            </a:r>
          </a:p>
        </p:txBody>
      </p:sp>
      <p:pic>
        <p:nvPicPr>
          <p:cNvPr id="10" name="Imagem 9" descr="Uma imagem com texto, Tipo de letra, logótipo, Gráficos&#10;&#10;Descrição gerada automaticamente">
            <a:extLst>
              <a:ext uri="{FF2B5EF4-FFF2-40B4-BE49-F238E27FC236}">
                <a16:creationId xmlns:a16="http://schemas.microsoft.com/office/drawing/2014/main" id="{DCF9602D-076B-2C7B-1571-6D1E3CAC3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78" y="6004123"/>
            <a:ext cx="588962" cy="588962"/>
          </a:xfrm>
          <a:prstGeom prst="rect">
            <a:avLst/>
          </a:prstGeom>
        </p:spPr>
      </p:pic>
      <p:pic>
        <p:nvPicPr>
          <p:cNvPr id="13" name="Imagem 12" descr="Uma imagem com texto, Tipo de letra, logótipo, Gráficos&#10;&#10;Descrição gerada automaticamente">
            <a:extLst>
              <a:ext uri="{FF2B5EF4-FFF2-40B4-BE49-F238E27FC236}">
                <a16:creationId xmlns:a16="http://schemas.microsoft.com/office/drawing/2014/main" id="{682E5F7B-2EDE-994B-D7F4-74C193D46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671" y="6043275"/>
            <a:ext cx="1671638" cy="510657"/>
          </a:xfrm>
          <a:prstGeom prst="rect">
            <a:avLst/>
          </a:prstGeom>
        </p:spPr>
      </p:pic>
      <p:pic>
        <p:nvPicPr>
          <p:cNvPr id="16" name="Imagem 15" descr="Uma imagem com bico, pássaro&#10;&#10;Descrição gerada automaticamente">
            <a:extLst>
              <a:ext uri="{FF2B5EF4-FFF2-40B4-BE49-F238E27FC236}">
                <a16:creationId xmlns:a16="http://schemas.microsoft.com/office/drawing/2014/main" id="{EC4EA0B3-DE10-B924-2C5D-8457B8279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393" y="5689600"/>
            <a:ext cx="776994" cy="1012447"/>
          </a:xfrm>
          <a:prstGeom prst="rect">
            <a:avLst/>
          </a:prstGeom>
        </p:spPr>
      </p:pic>
      <p:pic>
        <p:nvPicPr>
          <p:cNvPr id="18" name="Imagem 17" descr="Uma imagem com clipart, silhueta, criatividade&#10;&#10;Descrição gerada automaticamente">
            <a:extLst>
              <a:ext uri="{FF2B5EF4-FFF2-40B4-BE49-F238E27FC236}">
                <a16:creationId xmlns:a16="http://schemas.microsoft.com/office/drawing/2014/main" id="{7FFC33FC-1DC5-1662-3FD5-0CC058470C8A}"/>
              </a:ext>
            </a:extLst>
          </p:cNvPr>
          <p:cNvPicPr>
            <a:picLocks noChangeAspect="1"/>
          </p:cNvPicPr>
          <p:nvPr/>
        </p:nvPicPr>
        <p:blipFill>
          <a:blip r:embed="rId6">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97736" y="649356"/>
            <a:ext cx="851408" cy="851408"/>
          </a:xfrm>
          <a:prstGeom prst="rect">
            <a:avLst/>
          </a:prstGeom>
        </p:spPr>
      </p:pic>
      <p:pic>
        <p:nvPicPr>
          <p:cNvPr id="22" name="Imagem 21">
            <a:extLst>
              <a:ext uri="{FF2B5EF4-FFF2-40B4-BE49-F238E27FC236}">
                <a16:creationId xmlns:a16="http://schemas.microsoft.com/office/drawing/2014/main" id="{E56C006F-FE9E-0147-E42C-93FE4DE257DC}"/>
              </a:ext>
            </a:extLst>
          </p:cNvPr>
          <p:cNvPicPr>
            <a:picLocks noChangeAspect="1"/>
          </p:cNvPicPr>
          <p:nvPr/>
        </p:nvPicPr>
        <p:blipFill>
          <a:blip r:embed="rId7"/>
          <a:stretch>
            <a:fillRect/>
          </a:stretch>
        </p:blipFill>
        <p:spPr>
          <a:xfrm>
            <a:off x="8847946" y="269150"/>
            <a:ext cx="3292635" cy="1331159"/>
          </a:xfrm>
          <a:prstGeom prst="rect">
            <a:avLst/>
          </a:prstGeom>
        </p:spPr>
      </p:pic>
    </p:spTree>
    <p:extLst>
      <p:ext uri="{BB962C8B-B14F-4D97-AF65-F5344CB8AC3E}">
        <p14:creationId xmlns:p14="http://schemas.microsoft.com/office/powerpoint/2010/main" val="101063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REFERENCES</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523232" y="140264"/>
            <a:ext cx="851408" cy="851408"/>
          </a:xfrm>
          <a:prstGeom prst="rect">
            <a:avLst/>
          </a:prstGeom>
        </p:spPr>
      </p:pic>
      <p:pic>
        <p:nvPicPr>
          <p:cNvPr id="5" name="Imagem 4" descr="Uma imagem com ar livre, praia, chão, céu&#10;&#10;Descrição gerada automaticamente">
            <a:extLst>
              <a:ext uri="{FF2B5EF4-FFF2-40B4-BE49-F238E27FC236}">
                <a16:creationId xmlns:a16="http://schemas.microsoft.com/office/drawing/2014/main" id="{B0697592-D2E1-D26D-CEA0-F59A33964966}"/>
              </a:ext>
            </a:extLst>
          </p:cNvPr>
          <p:cNvPicPr>
            <a:picLocks noChangeAspect="1"/>
          </p:cNvPicPr>
          <p:nvPr/>
        </p:nvPicPr>
        <p:blipFill rotWithShape="1">
          <a:blip r:embed="rId4">
            <a:extLst>
              <a:ext uri="{28A0092B-C50C-407E-A947-70E740481C1C}">
                <a14:useLocalDpi xmlns:a14="http://schemas.microsoft.com/office/drawing/2010/main" val="0"/>
              </a:ext>
            </a:extLst>
          </a:blip>
          <a:srcRect l="31555" t="4487" r="44778" b="-4487"/>
          <a:stretch/>
        </p:blipFill>
        <p:spPr>
          <a:xfrm>
            <a:off x="0" y="-330701"/>
            <a:ext cx="2377440" cy="7534141"/>
          </a:xfrm>
          <a:prstGeom prst="rect">
            <a:avLst/>
          </a:prstGeom>
        </p:spPr>
      </p:pic>
      <p:sp>
        <p:nvSpPr>
          <p:cNvPr id="4" name="CaixaDeTexto 3">
            <a:extLst>
              <a:ext uri="{FF2B5EF4-FFF2-40B4-BE49-F238E27FC236}">
                <a16:creationId xmlns:a16="http://schemas.microsoft.com/office/drawing/2014/main" id="{CAB7A8E9-B289-3D5E-AA1F-F7D4116B8B54}"/>
              </a:ext>
            </a:extLst>
          </p:cNvPr>
          <p:cNvSpPr txBox="1"/>
          <p:nvPr/>
        </p:nvSpPr>
        <p:spPr>
          <a:xfrm>
            <a:off x="2966720" y="1610805"/>
            <a:ext cx="8534400" cy="3651128"/>
          </a:xfrm>
          <a:prstGeom prst="rect">
            <a:avLst/>
          </a:prstGeom>
          <a:noFill/>
        </p:spPr>
        <p:txBody>
          <a:bodyPr wrap="square">
            <a:spAutoFit/>
          </a:bodyPr>
          <a:lstStyle/>
          <a:p>
            <a:pPr algn="just">
              <a:lnSpc>
                <a:spcPct val="200000"/>
              </a:lnSpc>
            </a:pP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Aguirre AA, Lutz PL. Marine Turtles as Sentinels of Ecosystem Health: Is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Fibropapillomatosis</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an Indicator?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EcoHealth</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2004;1:275–83. https://doi.org/10.1007/s10393-004-0097-3.</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200000"/>
              </a:lnSpc>
            </a:pP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Ahasan</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MdS</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Picard J, Elliott L,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Kinobe</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R, Owens L, Ariel E. Evidence of antibiotic resistance in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Enterobacteriales</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isolated from green sea turtles, Chelonia mydas on the Great Barrier Reef. Marine Pollution Bulletin 2017;120:18–27. https://doi.org/10.1016/j.marpolbul.2017.04.046.</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200000"/>
              </a:lnSpc>
            </a:pP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Bahry</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SN, Al-</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Zadjali</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 Mahmoud IY,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Elshafie</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 Biomonitoring marine habitats in reference to antibiotic resistant bacteria and ampicillin resistance determinants from oviductal fluid of the nesting green sea turtle, Chelonia mydas. Chemosphere 2012;87:1308–15.</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200000"/>
              </a:lnSpc>
            </a:pP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Bahry</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SN, Mahmoud IY, Al-</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Zadjali</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Elshafie</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 Al-Harthy A, Al-Alawi W. Antibiotic resistant bacteria as bio-indicator of polluted effluent in the green turtles, Chelonia mydas in Oman. Marine Environmental Research 2011;71:139–44. https://doi.org/10.1016/j.marenvres.2010.12.005.</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200000"/>
              </a:lnSpc>
            </a:pP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Alduina</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R, Gambino D,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Presentato</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 Gentile A,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Sucato</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Savoca</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D, et al. Is Caretta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Caretta</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 Carrier of Antibiotic Resistance in the Mediterranean Sea? Antibiotics 2020;9:116. https://doi.org/10.3390/antibiotics9030116.</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200000"/>
              </a:lnSpc>
            </a:pP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Alfaro-</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Núñez</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Bertelsen</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MF,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Bojesen</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AM, Rasmussen I, Zepeda-Mendoza L, Olsen MT, et al. Data from: Global distribution of Chelonid </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fibropapilloma</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-associated herpesvirus among clinically healthy sea turtles 2014:82241 bytes. https://doi.org/10.5061/DRYAD.8R082.</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200000"/>
              </a:lnSpc>
            </a:pP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Musharafi</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 Mahmoud I, Al-</a:t>
            </a:r>
            <a:r>
              <a:rPr lang="en-US" sz="9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Bahry</a:t>
            </a:r>
            <a:r>
              <a:rPr lang="en-US" sz="9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 Heavy metals and antibiotic resistant bacteria in green turtles are indicators of environmental pollution. International Journal of Biological, Food, Veterinary and Agricultural Engineering 2015;9:356–9.</a:t>
            </a:r>
            <a:endParaRPr lang="pt-PT" sz="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1626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5" name="CaixaDeTexto 4">
            <a:extLst>
              <a:ext uri="{FF2B5EF4-FFF2-40B4-BE49-F238E27FC236}">
                <a16:creationId xmlns:a16="http://schemas.microsoft.com/office/drawing/2014/main" id="{FC18E0FC-3B48-7522-56FE-44179602D694}"/>
              </a:ext>
            </a:extLst>
          </p:cNvPr>
          <p:cNvSpPr txBox="1"/>
          <p:nvPr/>
        </p:nvSpPr>
        <p:spPr>
          <a:xfrm>
            <a:off x="2794000" y="1339088"/>
            <a:ext cx="8453120" cy="5209118"/>
          </a:xfrm>
          <a:prstGeom prst="rect">
            <a:avLst/>
          </a:prstGeom>
          <a:noFill/>
        </p:spPr>
        <p:txBody>
          <a:bodyPr wrap="square">
            <a:spAutoFit/>
          </a:bodyPr>
          <a:lstStyle/>
          <a:p>
            <a:pPr algn="just"/>
            <a:r>
              <a:rPr lang="en-US" sz="1600" kern="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Antibiotic-resistant bacteria (AMR) are spreading in the environment at an alarming rate, becoming one of the most significant concerns in the XXI century. Currently, it is pretty common to find antibiotic-resistance genes in the environment and in animals that have never experienced antibiotic treatment. AMR is associated with the overuse and misuse of antibiotics in human and veterinary medicine, and their uncontrolled release into waste in many parts of the world. AMR may occur due to genetic mutations or horizontal transfer of resistance genes. Horizontal transfer can even occur between non-phylogenetically related bacteria. </a:t>
            </a:r>
          </a:p>
          <a:p>
            <a:pPr algn="just"/>
            <a:endParaRPr lang="en-US" sz="1600" kern="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algn="just"/>
            <a:r>
              <a:rPr lang="en-US" sz="1600" kern="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Although in aquatic environments the bacterial concentrations are low in comparison to the soil, marine animals which are completely immersed in this environment can be bioindicators, reservoirs and spreaders of AMR. AMR can be an index of marine pollution, that can be used to detect antimicrobial pollution in marine environments. Sea turtles play a vital role in maintaining the health of marine ecosystems. These animals have been proposed as sentinel species to determine pollution levels in marine environments.</a:t>
            </a:r>
          </a:p>
          <a:p>
            <a:pPr algn="just"/>
            <a:endParaRPr lang="en-US" sz="1600" kern="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present study aims to present antibiotic resistance and resistance genes in sea turtles and determine how they can impact the ecosystem and human health under the One health concept.</a:t>
            </a:r>
            <a:endParaRPr lang="pt-P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656080" indent="269875" algn="just">
              <a:lnSpc>
                <a:spcPct val="200000"/>
              </a:lnSpc>
              <a:spcBef>
                <a:spcPts val="1200"/>
              </a:spcBef>
              <a:spcAft>
                <a:spcPts val="3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PT"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GB" sz="1600" dirty="0">
              <a:latin typeface="Times New Roman" panose="02020603050405020304" pitchFamily="18" charset="0"/>
              <a:cs typeface="Times New Roman" panose="02020603050405020304" pitchFamily="18" charset="0"/>
            </a:endParaRPr>
          </a:p>
        </p:txBody>
      </p:sp>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3393440" cy="523220"/>
          </a:xfrm>
          <a:prstGeom prst="rect">
            <a:avLst/>
          </a:prstGeom>
          <a:noFill/>
        </p:spPr>
        <p:txBody>
          <a:bodyPr wrap="square" rtlCol="0">
            <a:spAutoFit/>
          </a:bodyPr>
          <a:lstStyle/>
          <a:p>
            <a:r>
              <a:rPr lang="en-GB" sz="2800" b="1" dirty="0">
                <a:solidFill>
                  <a:schemeClr val="accent5">
                    <a:lumMod val="50000"/>
                  </a:schemeClr>
                </a:solidFill>
                <a:latin typeface="Times New Roman" panose="02020603050405020304" pitchFamily="18" charset="0"/>
                <a:cs typeface="Times New Roman" panose="02020603050405020304" pitchFamily="18" charset="0"/>
              </a:rPr>
              <a:t>INTRODUCTION</a:t>
            </a: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670296" y="328151"/>
            <a:ext cx="851408" cy="851408"/>
          </a:xfrm>
          <a:prstGeom prst="rect">
            <a:avLst/>
          </a:prstGeom>
        </p:spPr>
      </p:pic>
    </p:spTree>
    <p:extLst>
      <p:ext uri="{BB962C8B-B14F-4D97-AF65-F5344CB8AC3E}">
        <p14:creationId xmlns:p14="http://schemas.microsoft.com/office/powerpoint/2010/main" val="196482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707886"/>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SEA TURTLE'S DISPERSION AND CONTAMINATION SOURCE OF PATHOGENIC BACTERIA</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0588752" y="344158"/>
            <a:ext cx="851408" cy="851408"/>
          </a:xfrm>
          <a:prstGeom prst="rect">
            <a:avLst/>
          </a:prstGeom>
        </p:spPr>
      </p:pic>
      <p:pic>
        <p:nvPicPr>
          <p:cNvPr id="9" name="Imagem 8" descr="Uma imagem com tartaruga, mamífero, recife, debaixo de água&#10;&#10;Descrição gerada automaticamente">
            <a:extLst>
              <a:ext uri="{FF2B5EF4-FFF2-40B4-BE49-F238E27FC236}">
                <a16:creationId xmlns:a16="http://schemas.microsoft.com/office/drawing/2014/main" id="{8D8D1848-029F-9721-C0D2-E337FC60F674}"/>
              </a:ext>
            </a:extLst>
          </p:cNvPr>
          <p:cNvPicPr>
            <a:picLocks noChangeAspect="1"/>
          </p:cNvPicPr>
          <p:nvPr/>
        </p:nvPicPr>
        <p:blipFill rotWithShape="1">
          <a:blip r:embed="rId4">
            <a:extLst>
              <a:ext uri="{28A0092B-C50C-407E-A947-70E740481C1C}">
                <a14:useLocalDpi xmlns:a14="http://schemas.microsoft.com/office/drawing/2010/main" val="0"/>
              </a:ext>
            </a:extLst>
          </a:blip>
          <a:srcRect l="45333" r="30000"/>
          <a:stretch/>
        </p:blipFill>
        <p:spPr>
          <a:xfrm>
            <a:off x="0" y="0"/>
            <a:ext cx="2255520" cy="6858000"/>
          </a:xfrm>
          <a:prstGeom prst="rect">
            <a:avLst/>
          </a:prstGeom>
        </p:spPr>
      </p:pic>
      <p:pic>
        <p:nvPicPr>
          <p:cNvPr id="10" name="Imagem 9" descr="Uma imagem com diagrama&#10;&#10;Descrição gerada automaticamente">
            <a:extLst>
              <a:ext uri="{FF2B5EF4-FFF2-40B4-BE49-F238E27FC236}">
                <a16:creationId xmlns:a16="http://schemas.microsoft.com/office/drawing/2014/main" id="{5D85BCB7-6834-86F4-CB84-D972327BE68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9396" y="1336356"/>
            <a:ext cx="8318801" cy="4678363"/>
          </a:xfrm>
          <a:prstGeom prst="rect">
            <a:avLst/>
          </a:prstGeom>
          <a:noFill/>
          <a:ln>
            <a:noFill/>
          </a:ln>
        </p:spPr>
      </p:pic>
      <p:sp>
        <p:nvSpPr>
          <p:cNvPr id="12" name="CaixaDeTexto 11">
            <a:extLst>
              <a:ext uri="{FF2B5EF4-FFF2-40B4-BE49-F238E27FC236}">
                <a16:creationId xmlns:a16="http://schemas.microsoft.com/office/drawing/2014/main" id="{EB8A9942-6A97-5CB0-127F-96E2C51CAD94}"/>
              </a:ext>
            </a:extLst>
          </p:cNvPr>
          <p:cNvSpPr txBox="1"/>
          <p:nvPr/>
        </p:nvSpPr>
        <p:spPr>
          <a:xfrm>
            <a:off x="2177288" y="5871649"/>
            <a:ext cx="8514080" cy="462050"/>
          </a:xfrm>
          <a:prstGeom prst="rect">
            <a:avLst/>
          </a:prstGeom>
          <a:noFill/>
        </p:spPr>
        <p:txBody>
          <a:bodyPr wrap="square">
            <a:spAutoFit/>
          </a:bodyPr>
          <a:lstStyle/>
          <a:p>
            <a:pPr marL="1656080" algn="ctr">
              <a:lnSpc>
                <a:spcPct val="200000"/>
              </a:lnSpc>
              <a:spcBef>
                <a:spcPts val="600"/>
              </a:spcBef>
              <a:spcAft>
                <a:spcPts val="12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Transmission routes of antibiotic resistance bacteria in sea turtles.</a:t>
            </a:r>
            <a:endParaRPr lang="pt-PT" sz="1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87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ANTIBIOTIC RESISTANCE IN SEA TURTLE</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18272" y="262031"/>
            <a:ext cx="851408" cy="851408"/>
          </a:xfrm>
          <a:prstGeom prst="rect">
            <a:avLst/>
          </a:prstGeom>
        </p:spPr>
      </p:pic>
      <p:pic>
        <p:nvPicPr>
          <p:cNvPr id="9" name="Imagem 8" descr="Uma imagem com tartaruga, mamífero, recife, debaixo de água&#10;&#10;Descrição gerada automaticamente">
            <a:extLst>
              <a:ext uri="{FF2B5EF4-FFF2-40B4-BE49-F238E27FC236}">
                <a16:creationId xmlns:a16="http://schemas.microsoft.com/office/drawing/2014/main" id="{8D8D1848-029F-9721-C0D2-E337FC60F674}"/>
              </a:ext>
            </a:extLst>
          </p:cNvPr>
          <p:cNvPicPr>
            <a:picLocks noChangeAspect="1"/>
          </p:cNvPicPr>
          <p:nvPr/>
        </p:nvPicPr>
        <p:blipFill rotWithShape="1">
          <a:blip r:embed="rId4">
            <a:extLst>
              <a:ext uri="{28A0092B-C50C-407E-A947-70E740481C1C}">
                <a14:useLocalDpi xmlns:a14="http://schemas.microsoft.com/office/drawing/2010/main" val="0"/>
              </a:ext>
            </a:extLst>
          </a:blip>
          <a:srcRect l="45333" r="30000"/>
          <a:stretch/>
        </p:blipFill>
        <p:spPr>
          <a:xfrm>
            <a:off x="0" y="0"/>
            <a:ext cx="2255520" cy="6858000"/>
          </a:xfrm>
          <a:prstGeom prst="rect">
            <a:avLst/>
          </a:prstGeom>
        </p:spPr>
      </p:pic>
      <p:pic>
        <p:nvPicPr>
          <p:cNvPr id="4" name="Imagem 3" descr="Uma imagem com mamífero, réptil, tartaruga, Tartaruga-marinha&#10;&#10;Descrição gerada automaticamente">
            <a:extLst>
              <a:ext uri="{FF2B5EF4-FFF2-40B4-BE49-F238E27FC236}">
                <a16:creationId xmlns:a16="http://schemas.microsoft.com/office/drawing/2014/main" id="{B43747E0-74FE-CE29-5CC2-B4883FD7AD72}"/>
              </a:ext>
            </a:extLst>
          </p:cNvPr>
          <p:cNvPicPr>
            <a:picLocks noChangeAspect="1"/>
          </p:cNvPicPr>
          <p:nvPr/>
        </p:nvPicPr>
        <p:blipFill rotWithShape="1">
          <a:blip r:embed="rId5">
            <a:extLst>
              <a:ext uri="{28A0092B-C50C-407E-A947-70E740481C1C}">
                <a14:useLocalDpi xmlns:a14="http://schemas.microsoft.com/office/drawing/2010/main" val="0"/>
              </a:ext>
            </a:extLst>
          </a:blip>
          <a:srcRect l="23630" r="54444"/>
          <a:stretch/>
        </p:blipFill>
        <p:spPr>
          <a:xfrm>
            <a:off x="0" y="0"/>
            <a:ext cx="2255520" cy="6858000"/>
          </a:xfrm>
          <a:prstGeom prst="rect">
            <a:avLst/>
          </a:prstGeom>
        </p:spPr>
      </p:pic>
      <p:sp>
        <p:nvSpPr>
          <p:cNvPr id="8" name="CaixaDeTexto 7">
            <a:extLst>
              <a:ext uri="{FF2B5EF4-FFF2-40B4-BE49-F238E27FC236}">
                <a16:creationId xmlns:a16="http://schemas.microsoft.com/office/drawing/2014/main" id="{EBA2700A-AC3F-BAD0-B829-92F68FDFD7C5}"/>
              </a:ext>
            </a:extLst>
          </p:cNvPr>
          <p:cNvSpPr txBox="1"/>
          <p:nvPr/>
        </p:nvSpPr>
        <p:spPr>
          <a:xfrm>
            <a:off x="2580640" y="1267887"/>
            <a:ext cx="5628640" cy="4247317"/>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47.4 % (9/19) were performed in </a:t>
            </a:r>
            <a:r>
              <a:rPr lang="en-US" i="1" dirty="0">
                <a:latin typeface="Times New Roman" panose="02020603050405020304" pitchFamily="18" charset="0"/>
                <a:cs typeface="Times New Roman" panose="02020603050405020304" pitchFamily="18" charset="0"/>
              </a:rPr>
              <a:t>Caretta </a:t>
            </a:r>
            <a:r>
              <a:rPr lang="en-US" i="1" dirty="0" err="1">
                <a:latin typeface="Times New Roman" panose="02020603050405020304" pitchFamily="18" charset="0"/>
                <a:cs typeface="Times New Roman" panose="02020603050405020304" pitchFamily="18" charset="0"/>
              </a:rPr>
              <a:t>caretta</a:t>
            </a:r>
            <a:r>
              <a:rPr lang="en-US" dirty="0">
                <a:latin typeface="Times New Roman" panose="02020603050405020304" pitchFamily="18" charset="0"/>
                <a:cs typeface="Times New Roman" panose="02020603050405020304" pitchFamily="18" charset="0"/>
              </a:rPr>
              <a:t>, 21% (4/19</a:t>
            </a:r>
            <a:r>
              <a:rPr lang="en-US" i="1" dirty="0">
                <a:latin typeface="Times New Roman" panose="02020603050405020304" pitchFamily="18" charset="0"/>
                <a:cs typeface="Times New Roman" panose="02020603050405020304" pitchFamily="18" charset="0"/>
              </a:rPr>
              <a:t>) Chelonia mydas</a:t>
            </a:r>
            <a:r>
              <a:rPr lang="en-US" dirty="0">
                <a:latin typeface="Times New Roman" panose="02020603050405020304" pitchFamily="18" charset="0"/>
                <a:cs typeface="Times New Roman" panose="02020603050405020304" pitchFamily="18" charset="0"/>
              </a:rPr>
              <a:t>, 5.3 % (1/19) </a:t>
            </a:r>
            <a:r>
              <a:rPr lang="en-US" i="1" dirty="0" err="1">
                <a:latin typeface="Times New Roman" panose="02020603050405020304" pitchFamily="18" charset="0"/>
                <a:cs typeface="Times New Roman" panose="02020603050405020304" pitchFamily="18" charset="0"/>
              </a:rPr>
              <a:t>Lepidochelys</a:t>
            </a:r>
            <a:r>
              <a:rPr lang="en-US" i="1" dirty="0">
                <a:latin typeface="Times New Roman" panose="02020603050405020304" pitchFamily="18" charset="0"/>
                <a:cs typeface="Times New Roman" panose="02020603050405020304" pitchFamily="18" charset="0"/>
              </a:rPr>
              <a:t> olivacea, </a:t>
            </a:r>
            <a:r>
              <a:rPr lang="en-US" dirty="0">
                <a:latin typeface="Times New Roman" panose="02020603050405020304" pitchFamily="18" charset="0"/>
                <a:cs typeface="Times New Roman" panose="02020603050405020304" pitchFamily="18" charset="0"/>
              </a:rPr>
              <a:t>5.3 % (1/18) </a:t>
            </a:r>
            <a:r>
              <a:rPr lang="en-US" i="1" dirty="0">
                <a:latin typeface="Times New Roman" panose="02020603050405020304" pitchFamily="18" charset="0"/>
                <a:cs typeface="Times New Roman" panose="02020603050405020304" pitchFamily="18" charset="0"/>
              </a:rPr>
              <a:t>Dermochelys coriacea</a:t>
            </a:r>
            <a:r>
              <a:rPr lang="en-US" dirty="0">
                <a:latin typeface="Times New Roman" panose="02020603050405020304" pitchFamily="18" charset="0"/>
                <a:cs typeface="Times New Roman" panose="02020603050405020304" pitchFamily="18" charset="0"/>
              </a:rPr>
              <a:t>. </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studies were carried out in different locations around the globe including The Gulf of Oman and the Arabian Sea, the Great Barrier Reef, Taiwan, the Gulf of California, the Pacific Ocean, the Adriatic Sea, Italy, the Mediterranean, 'Brail, the Gulf of </a:t>
            </a:r>
            <a:r>
              <a:rPr lang="en-US" dirty="0" err="1">
                <a:latin typeface="Times New Roman" panose="02020603050405020304" pitchFamily="18" charset="0"/>
                <a:cs typeface="Times New Roman" panose="02020603050405020304" pitchFamily="18" charset="0"/>
              </a:rPr>
              <a:t>Guinthea</a:t>
            </a:r>
            <a:r>
              <a:rPr lang="en-US" dirty="0">
                <a:latin typeface="Times New Roman" panose="02020603050405020304" pitchFamily="18" charset="0"/>
                <a:cs typeface="Times New Roman" panose="02020603050405020304" pitchFamily="18" charset="0"/>
              </a:rPr>
              <a:t>, St. Kitts, West Indies</a:t>
            </a:r>
          </a:p>
          <a:p>
            <a:pPr algn="just"/>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Bacteria isolated were mostly Enterobacteriaceae. Regarding antibiotic resistance, the majority was observed in the classes of </a:t>
            </a:r>
            <a:r>
              <a:rPr lang="en-US" dirty="0" err="1">
                <a:latin typeface="Times New Roman" panose="02020603050405020304" pitchFamily="18" charset="0"/>
                <a:cs typeface="Times New Roman" panose="02020603050405020304" pitchFamily="18" charset="0"/>
              </a:rPr>
              <a:t>penicillins</a:t>
            </a:r>
            <a:r>
              <a:rPr lang="en-US" dirty="0">
                <a:latin typeface="Times New Roman" panose="02020603050405020304" pitchFamily="18" charset="0"/>
                <a:cs typeface="Times New Roman" panose="02020603050405020304" pitchFamily="18" charset="0"/>
              </a:rPr>
              <a:t>, tetracyclines, phenicol quinolones, and cephalosporins. </a:t>
            </a:r>
          </a:p>
        </p:txBody>
      </p:sp>
      <p:pic>
        <p:nvPicPr>
          <p:cNvPr id="12" name="Imagem 11" descr="Uma imagem com réptil, mamífero, tartaruga, Tartaruga-marinha&#10;&#10;Descrição gerada automaticamente">
            <a:extLst>
              <a:ext uri="{FF2B5EF4-FFF2-40B4-BE49-F238E27FC236}">
                <a16:creationId xmlns:a16="http://schemas.microsoft.com/office/drawing/2014/main" id="{E817AF06-2FFC-1FFC-EAA8-67256B92D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6400" y="635918"/>
            <a:ext cx="2303760" cy="1515874"/>
          </a:xfrm>
          <a:prstGeom prst="rect">
            <a:avLst/>
          </a:prstGeom>
        </p:spPr>
      </p:pic>
      <p:pic>
        <p:nvPicPr>
          <p:cNvPr id="14" name="Imagem 13" descr="Uma imagem com réptil, mamífero, tartaruga, Tartaruga-marinha&#10;&#10;Descrição gerada automaticamente">
            <a:extLst>
              <a:ext uri="{FF2B5EF4-FFF2-40B4-BE49-F238E27FC236}">
                <a16:creationId xmlns:a16="http://schemas.microsoft.com/office/drawing/2014/main" id="{49925247-EEE3-A810-B251-DB697AEF5E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381630" y="2300030"/>
            <a:ext cx="2160130" cy="1599696"/>
          </a:xfrm>
          <a:prstGeom prst="rect">
            <a:avLst/>
          </a:prstGeom>
        </p:spPr>
      </p:pic>
      <p:pic>
        <p:nvPicPr>
          <p:cNvPr id="16" name="Imagem 15" descr="Uma imagem com réptil, mamífero, tartaruga, tartaruga-terrestre&#10;&#10;Descrição gerada automaticamente">
            <a:extLst>
              <a:ext uri="{FF2B5EF4-FFF2-40B4-BE49-F238E27FC236}">
                <a16:creationId xmlns:a16="http://schemas.microsoft.com/office/drawing/2014/main" id="{0884FFB7-DB50-ADCF-86AE-54C52AD543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6400" y="3502526"/>
            <a:ext cx="1940560" cy="1499665"/>
          </a:xfrm>
          <a:prstGeom prst="rect">
            <a:avLst/>
          </a:prstGeom>
        </p:spPr>
      </p:pic>
      <p:pic>
        <p:nvPicPr>
          <p:cNvPr id="18" name="Imagem 17" descr="Uma imagem com réptil, mamífero, tartaruga, Tartaruga-marinha&#10;&#10;Descrição gerada automaticamente">
            <a:extLst>
              <a:ext uri="{FF2B5EF4-FFF2-40B4-BE49-F238E27FC236}">
                <a16:creationId xmlns:a16="http://schemas.microsoft.com/office/drawing/2014/main" id="{914A3359-3CEE-8717-F663-E3C792600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1630" y="5002191"/>
            <a:ext cx="2350763" cy="1596168"/>
          </a:xfrm>
          <a:prstGeom prst="rect">
            <a:avLst/>
          </a:prstGeom>
        </p:spPr>
      </p:pic>
    </p:spTree>
    <p:extLst>
      <p:ext uri="{BB962C8B-B14F-4D97-AF65-F5344CB8AC3E}">
        <p14:creationId xmlns:p14="http://schemas.microsoft.com/office/powerpoint/2010/main" val="152762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ANTIBIOTIC RESISTANCE IN SEA TURTLE</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18272" y="262031"/>
            <a:ext cx="851408" cy="851408"/>
          </a:xfrm>
          <a:prstGeom prst="rect">
            <a:avLst/>
          </a:prstGeom>
        </p:spPr>
      </p:pic>
      <p:pic>
        <p:nvPicPr>
          <p:cNvPr id="9" name="Imagem 8" descr="Uma imagem com tartaruga, mamífero, recife, debaixo de água&#10;&#10;Descrição gerada automaticamente">
            <a:extLst>
              <a:ext uri="{FF2B5EF4-FFF2-40B4-BE49-F238E27FC236}">
                <a16:creationId xmlns:a16="http://schemas.microsoft.com/office/drawing/2014/main" id="{8D8D1848-029F-9721-C0D2-E337FC60F674}"/>
              </a:ext>
            </a:extLst>
          </p:cNvPr>
          <p:cNvPicPr>
            <a:picLocks noChangeAspect="1"/>
          </p:cNvPicPr>
          <p:nvPr/>
        </p:nvPicPr>
        <p:blipFill rotWithShape="1">
          <a:blip r:embed="rId4">
            <a:extLst>
              <a:ext uri="{28A0092B-C50C-407E-A947-70E740481C1C}">
                <a14:useLocalDpi xmlns:a14="http://schemas.microsoft.com/office/drawing/2010/main" val="0"/>
              </a:ext>
            </a:extLst>
          </a:blip>
          <a:srcRect l="45333" r="30000"/>
          <a:stretch/>
        </p:blipFill>
        <p:spPr>
          <a:xfrm>
            <a:off x="0" y="0"/>
            <a:ext cx="2255520" cy="6858000"/>
          </a:xfrm>
          <a:prstGeom prst="rect">
            <a:avLst/>
          </a:prstGeom>
        </p:spPr>
      </p:pic>
      <p:pic>
        <p:nvPicPr>
          <p:cNvPr id="4" name="Imagem 3" descr="Uma imagem com mamífero, réptil, tartaruga, Tartaruga-marinha&#10;&#10;Descrição gerada automaticamente">
            <a:extLst>
              <a:ext uri="{FF2B5EF4-FFF2-40B4-BE49-F238E27FC236}">
                <a16:creationId xmlns:a16="http://schemas.microsoft.com/office/drawing/2014/main" id="{B43747E0-74FE-CE29-5CC2-B4883FD7AD72}"/>
              </a:ext>
            </a:extLst>
          </p:cNvPr>
          <p:cNvPicPr>
            <a:picLocks noChangeAspect="1"/>
          </p:cNvPicPr>
          <p:nvPr/>
        </p:nvPicPr>
        <p:blipFill rotWithShape="1">
          <a:blip r:embed="rId5">
            <a:extLst>
              <a:ext uri="{28A0092B-C50C-407E-A947-70E740481C1C}">
                <a14:useLocalDpi xmlns:a14="http://schemas.microsoft.com/office/drawing/2010/main" val="0"/>
              </a:ext>
            </a:extLst>
          </a:blip>
          <a:srcRect l="23630" r="54444"/>
          <a:stretch/>
        </p:blipFill>
        <p:spPr>
          <a:xfrm>
            <a:off x="0" y="0"/>
            <a:ext cx="2255520" cy="6858000"/>
          </a:xfrm>
          <a:prstGeom prst="rect">
            <a:avLst/>
          </a:prstGeom>
        </p:spPr>
      </p:pic>
      <p:pic>
        <p:nvPicPr>
          <p:cNvPr id="15" name="Imagem 14">
            <a:extLst>
              <a:ext uri="{FF2B5EF4-FFF2-40B4-BE49-F238E27FC236}">
                <a16:creationId xmlns:a16="http://schemas.microsoft.com/office/drawing/2014/main" id="{9A1FBAC2-9283-87B5-A6E5-B7932113A4DB}"/>
              </a:ext>
            </a:extLst>
          </p:cNvPr>
          <p:cNvPicPr>
            <a:picLocks noChangeAspect="1"/>
          </p:cNvPicPr>
          <p:nvPr/>
        </p:nvPicPr>
        <p:blipFill>
          <a:blip r:embed="rId6"/>
          <a:stretch>
            <a:fillRect/>
          </a:stretch>
        </p:blipFill>
        <p:spPr>
          <a:xfrm>
            <a:off x="2865907" y="1564448"/>
            <a:ext cx="8526328" cy="4876992"/>
          </a:xfrm>
          <a:prstGeom prst="rect">
            <a:avLst/>
          </a:prstGeom>
        </p:spPr>
      </p:pic>
    </p:spTree>
    <p:extLst>
      <p:ext uri="{BB962C8B-B14F-4D97-AF65-F5344CB8AC3E}">
        <p14:creationId xmlns:p14="http://schemas.microsoft.com/office/powerpoint/2010/main" val="369194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ANTIBIOTIC RESISTANCE IN SEA TURTLE</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18272" y="262031"/>
            <a:ext cx="851408" cy="851408"/>
          </a:xfrm>
          <a:prstGeom prst="rect">
            <a:avLst/>
          </a:prstGeom>
        </p:spPr>
      </p:pic>
      <p:pic>
        <p:nvPicPr>
          <p:cNvPr id="9" name="Imagem 8" descr="Uma imagem com tartaruga, mamífero, recife, debaixo de água&#10;&#10;Descrição gerada automaticamente">
            <a:extLst>
              <a:ext uri="{FF2B5EF4-FFF2-40B4-BE49-F238E27FC236}">
                <a16:creationId xmlns:a16="http://schemas.microsoft.com/office/drawing/2014/main" id="{8D8D1848-029F-9721-C0D2-E337FC60F674}"/>
              </a:ext>
            </a:extLst>
          </p:cNvPr>
          <p:cNvPicPr>
            <a:picLocks noChangeAspect="1"/>
          </p:cNvPicPr>
          <p:nvPr/>
        </p:nvPicPr>
        <p:blipFill rotWithShape="1">
          <a:blip r:embed="rId4">
            <a:extLst>
              <a:ext uri="{28A0092B-C50C-407E-A947-70E740481C1C}">
                <a14:useLocalDpi xmlns:a14="http://schemas.microsoft.com/office/drawing/2010/main" val="0"/>
              </a:ext>
            </a:extLst>
          </a:blip>
          <a:srcRect l="45333" r="30000"/>
          <a:stretch/>
        </p:blipFill>
        <p:spPr>
          <a:xfrm>
            <a:off x="0" y="0"/>
            <a:ext cx="2255520" cy="6858000"/>
          </a:xfrm>
          <a:prstGeom prst="rect">
            <a:avLst/>
          </a:prstGeom>
        </p:spPr>
      </p:pic>
      <p:pic>
        <p:nvPicPr>
          <p:cNvPr id="4" name="Imagem 3" descr="Uma imagem com mamífero, réptil, tartaruga, Tartaruga-marinha&#10;&#10;Descrição gerada automaticamente">
            <a:extLst>
              <a:ext uri="{FF2B5EF4-FFF2-40B4-BE49-F238E27FC236}">
                <a16:creationId xmlns:a16="http://schemas.microsoft.com/office/drawing/2014/main" id="{B43747E0-74FE-CE29-5CC2-B4883FD7AD72}"/>
              </a:ext>
            </a:extLst>
          </p:cNvPr>
          <p:cNvPicPr>
            <a:picLocks noChangeAspect="1"/>
          </p:cNvPicPr>
          <p:nvPr/>
        </p:nvPicPr>
        <p:blipFill rotWithShape="1">
          <a:blip r:embed="rId5">
            <a:extLst>
              <a:ext uri="{28A0092B-C50C-407E-A947-70E740481C1C}">
                <a14:useLocalDpi xmlns:a14="http://schemas.microsoft.com/office/drawing/2010/main" val="0"/>
              </a:ext>
            </a:extLst>
          </a:blip>
          <a:srcRect l="23630" r="54444"/>
          <a:stretch/>
        </p:blipFill>
        <p:spPr>
          <a:xfrm>
            <a:off x="0" y="0"/>
            <a:ext cx="2255520" cy="6858000"/>
          </a:xfrm>
          <a:prstGeom prst="rect">
            <a:avLst/>
          </a:prstGeom>
        </p:spPr>
      </p:pic>
      <p:pic>
        <p:nvPicPr>
          <p:cNvPr id="5" name="Imagem 4">
            <a:extLst>
              <a:ext uri="{FF2B5EF4-FFF2-40B4-BE49-F238E27FC236}">
                <a16:creationId xmlns:a16="http://schemas.microsoft.com/office/drawing/2014/main" id="{ECAA1294-D823-9138-8DA6-4C63BF0EEB3A}"/>
              </a:ext>
            </a:extLst>
          </p:cNvPr>
          <p:cNvPicPr>
            <a:picLocks noChangeAspect="1"/>
          </p:cNvPicPr>
          <p:nvPr/>
        </p:nvPicPr>
        <p:blipFill>
          <a:blip r:embed="rId6"/>
          <a:stretch>
            <a:fillRect/>
          </a:stretch>
        </p:blipFill>
        <p:spPr>
          <a:xfrm>
            <a:off x="2938464" y="1113439"/>
            <a:ext cx="7919961" cy="4873184"/>
          </a:xfrm>
          <a:prstGeom prst="rect">
            <a:avLst/>
          </a:prstGeom>
        </p:spPr>
      </p:pic>
    </p:spTree>
    <p:extLst>
      <p:ext uri="{BB962C8B-B14F-4D97-AF65-F5344CB8AC3E}">
        <p14:creationId xmlns:p14="http://schemas.microsoft.com/office/powerpoint/2010/main" val="392086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ANTIBIOTIC RESISTANCE IN SEA TURTLE</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18272" y="262031"/>
            <a:ext cx="851408" cy="851408"/>
          </a:xfrm>
          <a:prstGeom prst="rect">
            <a:avLst/>
          </a:prstGeom>
        </p:spPr>
      </p:pic>
      <p:pic>
        <p:nvPicPr>
          <p:cNvPr id="9" name="Imagem 8" descr="Uma imagem com tartaruga, mamífero, recife, debaixo de água&#10;&#10;Descrição gerada automaticamente">
            <a:extLst>
              <a:ext uri="{FF2B5EF4-FFF2-40B4-BE49-F238E27FC236}">
                <a16:creationId xmlns:a16="http://schemas.microsoft.com/office/drawing/2014/main" id="{8D8D1848-029F-9721-C0D2-E337FC60F674}"/>
              </a:ext>
            </a:extLst>
          </p:cNvPr>
          <p:cNvPicPr>
            <a:picLocks noChangeAspect="1"/>
          </p:cNvPicPr>
          <p:nvPr/>
        </p:nvPicPr>
        <p:blipFill rotWithShape="1">
          <a:blip r:embed="rId4">
            <a:extLst>
              <a:ext uri="{28A0092B-C50C-407E-A947-70E740481C1C}">
                <a14:useLocalDpi xmlns:a14="http://schemas.microsoft.com/office/drawing/2010/main" val="0"/>
              </a:ext>
            </a:extLst>
          </a:blip>
          <a:srcRect l="45333" r="30000"/>
          <a:stretch/>
        </p:blipFill>
        <p:spPr>
          <a:xfrm>
            <a:off x="0" y="0"/>
            <a:ext cx="2255520" cy="6858000"/>
          </a:xfrm>
          <a:prstGeom prst="rect">
            <a:avLst/>
          </a:prstGeom>
        </p:spPr>
      </p:pic>
      <p:pic>
        <p:nvPicPr>
          <p:cNvPr id="4" name="Imagem 3" descr="Uma imagem com mamífero, réptil, tartaruga, Tartaruga-marinha&#10;&#10;Descrição gerada automaticamente">
            <a:extLst>
              <a:ext uri="{FF2B5EF4-FFF2-40B4-BE49-F238E27FC236}">
                <a16:creationId xmlns:a16="http://schemas.microsoft.com/office/drawing/2014/main" id="{B43747E0-74FE-CE29-5CC2-B4883FD7AD72}"/>
              </a:ext>
            </a:extLst>
          </p:cNvPr>
          <p:cNvPicPr>
            <a:picLocks noChangeAspect="1"/>
          </p:cNvPicPr>
          <p:nvPr/>
        </p:nvPicPr>
        <p:blipFill rotWithShape="1">
          <a:blip r:embed="rId5">
            <a:extLst>
              <a:ext uri="{28A0092B-C50C-407E-A947-70E740481C1C}">
                <a14:useLocalDpi xmlns:a14="http://schemas.microsoft.com/office/drawing/2010/main" val="0"/>
              </a:ext>
            </a:extLst>
          </a:blip>
          <a:srcRect l="23630" r="54444"/>
          <a:stretch/>
        </p:blipFill>
        <p:spPr>
          <a:xfrm>
            <a:off x="0" y="0"/>
            <a:ext cx="2255520" cy="6858000"/>
          </a:xfrm>
          <a:prstGeom prst="rect">
            <a:avLst/>
          </a:prstGeom>
        </p:spPr>
      </p:pic>
      <p:pic>
        <p:nvPicPr>
          <p:cNvPr id="5" name="Imagem 4">
            <a:extLst>
              <a:ext uri="{FF2B5EF4-FFF2-40B4-BE49-F238E27FC236}">
                <a16:creationId xmlns:a16="http://schemas.microsoft.com/office/drawing/2014/main" id="{ECAA1294-D823-9138-8DA6-4C63BF0EEB3A}"/>
              </a:ext>
            </a:extLst>
          </p:cNvPr>
          <p:cNvPicPr>
            <a:picLocks noChangeAspect="1"/>
          </p:cNvPicPr>
          <p:nvPr/>
        </p:nvPicPr>
        <p:blipFill>
          <a:blip r:embed="rId6"/>
          <a:stretch>
            <a:fillRect/>
          </a:stretch>
        </p:blipFill>
        <p:spPr>
          <a:xfrm>
            <a:off x="2938464" y="1113439"/>
            <a:ext cx="7919961" cy="4873184"/>
          </a:xfrm>
          <a:prstGeom prst="rect">
            <a:avLst/>
          </a:prstGeom>
        </p:spPr>
      </p:pic>
    </p:spTree>
    <p:extLst>
      <p:ext uri="{BB962C8B-B14F-4D97-AF65-F5344CB8AC3E}">
        <p14:creationId xmlns:p14="http://schemas.microsoft.com/office/powerpoint/2010/main" val="94770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ANTIBIOTIC RESISTANCE IN SEA TURTLE</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18272" y="262031"/>
            <a:ext cx="851408" cy="851408"/>
          </a:xfrm>
          <a:prstGeom prst="rect">
            <a:avLst/>
          </a:prstGeom>
        </p:spPr>
      </p:pic>
      <p:pic>
        <p:nvPicPr>
          <p:cNvPr id="9" name="Imagem 8" descr="Uma imagem com tartaruga, mamífero, recife, debaixo de água&#10;&#10;Descrição gerada automaticamente">
            <a:extLst>
              <a:ext uri="{FF2B5EF4-FFF2-40B4-BE49-F238E27FC236}">
                <a16:creationId xmlns:a16="http://schemas.microsoft.com/office/drawing/2014/main" id="{8D8D1848-029F-9721-C0D2-E337FC60F674}"/>
              </a:ext>
            </a:extLst>
          </p:cNvPr>
          <p:cNvPicPr>
            <a:picLocks noChangeAspect="1"/>
          </p:cNvPicPr>
          <p:nvPr/>
        </p:nvPicPr>
        <p:blipFill rotWithShape="1">
          <a:blip r:embed="rId4">
            <a:extLst>
              <a:ext uri="{28A0092B-C50C-407E-A947-70E740481C1C}">
                <a14:useLocalDpi xmlns:a14="http://schemas.microsoft.com/office/drawing/2010/main" val="0"/>
              </a:ext>
            </a:extLst>
          </a:blip>
          <a:srcRect l="45333" r="30000"/>
          <a:stretch/>
        </p:blipFill>
        <p:spPr>
          <a:xfrm>
            <a:off x="0" y="0"/>
            <a:ext cx="2255520" cy="6858000"/>
          </a:xfrm>
          <a:prstGeom prst="rect">
            <a:avLst/>
          </a:prstGeom>
        </p:spPr>
      </p:pic>
      <p:pic>
        <p:nvPicPr>
          <p:cNvPr id="4" name="Imagem 3" descr="Uma imagem com mamífero, réptil, tartaruga, Tartaruga-marinha&#10;&#10;Descrição gerada automaticamente">
            <a:extLst>
              <a:ext uri="{FF2B5EF4-FFF2-40B4-BE49-F238E27FC236}">
                <a16:creationId xmlns:a16="http://schemas.microsoft.com/office/drawing/2014/main" id="{B43747E0-74FE-CE29-5CC2-B4883FD7AD72}"/>
              </a:ext>
            </a:extLst>
          </p:cNvPr>
          <p:cNvPicPr>
            <a:picLocks noChangeAspect="1"/>
          </p:cNvPicPr>
          <p:nvPr/>
        </p:nvPicPr>
        <p:blipFill rotWithShape="1">
          <a:blip r:embed="rId5">
            <a:extLst>
              <a:ext uri="{28A0092B-C50C-407E-A947-70E740481C1C}">
                <a14:useLocalDpi xmlns:a14="http://schemas.microsoft.com/office/drawing/2010/main" val="0"/>
              </a:ext>
            </a:extLst>
          </a:blip>
          <a:srcRect l="23630" r="54444"/>
          <a:stretch/>
        </p:blipFill>
        <p:spPr>
          <a:xfrm>
            <a:off x="0" y="0"/>
            <a:ext cx="2255520" cy="6858000"/>
          </a:xfrm>
          <a:prstGeom prst="rect">
            <a:avLst/>
          </a:prstGeom>
        </p:spPr>
      </p:pic>
      <p:pic>
        <p:nvPicPr>
          <p:cNvPr id="8" name="Imagem 7">
            <a:extLst>
              <a:ext uri="{FF2B5EF4-FFF2-40B4-BE49-F238E27FC236}">
                <a16:creationId xmlns:a16="http://schemas.microsoft.com/office/drawing/2014/main" id="{2686510D-556D-7C90-4D4B-1F02BC74AEDB}"/>
              </a:ext>
            </a:extLst>
          </p:cNvPr>
          <p:cNvPicPr>
            <a:picLocks noChangeAspect="1"/>
          </p:cNvPicPr>
          <p:nvPr/>
        </p:nvPicPr>
        <p:blipFill>
          <a:blip r:embed="rId6"/>
          <a:stretch>
            <a:fillRect/>
          </a:stretch>
        </p:blipFill>
        <p:spPr>
          <a:xfrm>
            <a:off x="2810171" y="1339088"/>
            <a:ext cx="8622519" cy="5005267"/>
          </a:xfrm>
          <a:prstGeom prst="rect">
            <a:avLst/>
          </a:prstGeom>
        </p:spPr>
      </p:pic>
    </p:spTree>
    <p:extLst>
      <p:ext uri="{BB962C8B-B14F-4D97-AF65-F5344CB8AC3E}">
        <p14:creationId xmlns:p14="http://schemas.microsoft.com/office/powerpoint/2010/main" val="3476844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m mamífero, tartaruga, nadar, Tartaruga-marinha&#10;&#10;Descrição gerada automaticamente">
            <a:extLst>
              <a:ext uri="{FF2B5EF4-FFF2-40B4-BE49-F238E27FC236}">
                <a16:creationId xmlns:a16="http://schemas.microsoft.com/office/drawing/2014/main" id="{495396C4-C48E-5232-8BFA-4C1B68C15405}"/>
              </a:ext>
            </a:extLst>
          </p:cNvPr>
          <p:cNvPicPr>
            <a:picLocks noChangeAspect="1"/>
          </p:cNvPicPr>
          <p:nvPr/>
        </p:nvPicPr>
        <p:blipFill rotWithShape="1">
          <a:blip r:embed="rId2">
            <a:extLst>
              <a:ext uri="{28A0092B-C50C-407E-A947-70E740481C1C}">
                <a14:useLocalDpi xmlns:a14="http://schemas.microsoft.com/office/drawing/2010/main" val="0"/>
              </a:ext>
            </a:extLst>
          </a:blip>
          <a:srcRect l="29841" r="48222"/>
          <a:stretch/>
        </p:blipFill>
        <p:spPr>
          <a:xfrm>
            <a:off x="0" y="0"/>
            <a:ext cx="2255520" cy="6858000"/>
          </a:xfrm>
          <a:prstGeom prst="rect">
            <a:avLst/>
          </a:prstGeom>
        </p:spPr>
      </p:pic>
      <p:sp>
        <p:nvSpPr>
          <p:cNvPr id="6" name="CaixaDeTexto 5">
            <a:extLst>
              <a:ext uri="{FF2B5EF4-FFF2-40B4-BE49-F238E27FC236}">
                <a16:creationId xmlns:a16="http://schemas.microsoft.com/office/drawing/2014/main" id="{3130DD9E-97CD-4B64-44FC-32D4A2D08B7D}"/>
              </a:ext>
            </a:extLst>
          </p:cNvPr>
          <p:cNvSpPr txBox="1"/>
          <p:nvPr/>
        </p:nvSpPr>
        <p:spPr>
          <a:xfrm>
            <a:off x="2580640" y="487680"/>
            <a:ext cx="8534400" cy="400110"/>
          </a:xfrm>
          <a:prstGeom prst="rect">
            <a:avLst/>
          </a:prstGeom>
          <a:noFill/>
        </p:spPr>
        <p:txBody>
          <a:bodyPr wrap="square" rtlCol="0">
            <a:spAutoFit/>
          </a:bodyPr>
          <a:lstStyle/>
          <a:p>
            <a:r>
              <a:rPr lang="en-US" sz="2000" b="1" dirty="0">
                <a:solidFill>
                  <a:schemeClr val="accent5">
                    <a:lumMod val="50000"/>
                  </a:schemeClr>
                </a:solidFill>
                <a:latin typeface="Times New Roman" panose="02020603050405020304" pitchFamily="18" charset="0"/>
                <a:cs typeface="Times New Roman" panose="02020603050405020304" pitchFamily="18" charset="0"/>
              </a:rPr>
              <a:t>CONCLUSION</a:t>
            </a:r>
            <a:endParaRPr lang="en-GB" sz="20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 name="Imagem 6" descr="Uma imagem com clipart, silhueta, criatividade&#10;&#10;Descrição gerada automaticamente">
            <a:extLst>
              <a:ext uri="{FF2B5EF4-FFF2-40B4-BE49-F238E27FC236}">
                <a16:creationId xmlns:a16="http://schemas.microsoft.com/office/drawing/2014/main" id="{B7042087-AC13-3B80-9354-2A1290C67B2B}"/>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523232" y="140264"/>
            <a:ext cx="851408" cy="851408"/>
          </a:xfrm>
          <a:prstGeom prst="rect">
            <a:avLst/>
          </a:prstGeom>
        </p:spPr>
      </p:pic>
      <p:pic>
        <p:nvPicPr>
          <p:cNvPr id="5" name="Imagem 4" descr="Uma imagem com ar livre, praia, chão, céu&#10;&#10;Descrição gerada automaticamente">
            <a:extLst>
              <a:ext uri="{FF2B5EF4-FFF2-40B4-BE49-F238E27FC236}">
                <a16:creationId xmlns:a16="http://schemas.microsoft.com/office/drawing/2014/main" id="{B0697592-D2E1-D26D-CEA0-F59A33964966}"/>
              </a:ext>
            </a:extLst>
          </p:cNvPr>
          <p:cNvPicPr>
            <a:picLocks noChangeAspect="1"/>
          </p:cNvPicPr>
          <p:nvPr/>
        </p:nvPicPr>
        <p:blipFill rotWithShape="1">
          <a:blip r:embed="rId4">
            <a:extLst>
              <a:ext uri="{28A0092B-C50C-407E-A947-70E740481C1C}">
                <a14:useLocalDpi xmlns:a14="http://schemas.microsoft.com/office/drawing/2010/main" val="0"/>
              </a:ext>
            </a:extLst>
          </a:blip>
          <a:srcRect l="31555" t="4487" r="44778" b="-4487"/>
          <a:stretch/>
        </p:blipFill>
        <p:spPr>
          <a:xfrm>
            <a:off x="0" y="-330701"/>
            <a:ext cx="2377440" cy="7534141"/>
          </a:xfrm>
          <a:prstGeom prst="rect">
            <a:avLst/>
          </a:prstGeom>
        </p:spPr>
      </p:pic>
      <p:sp>
        <p:nvSpPr>
          <p:cNvPr id="11" name="CaixaDeTexto 10">
            <a:extLst>
              <a:ext uri="{FF2B5EF4-FFF2-40B4-BE49-F238E27FC236}">
                <a16:creationId xmlns:a16="http://schemas.microsoft.com/office/drawing/2014/main" id="{AEE19C3F-9763-DF11-6796-D24C55529C9A}"/>
              </a:ext>
            </a:extLst>
          </p:cNvPr>
          <p:cNvSpPr txBox="1"/>
          <p:nvPr/>
        </p:nvSpPr>
        <p:spPr>
          <a:xfrm>
            <a:off x="2763520" y="991672"/>
            <a:ext cx="8950960" cy="5509200"/>
          </a:xfrm>
          <a:prstGeom prst="rect">
            <a:avLst/>
          </a:prstGeom>
          <a:noFill/>
        </p:spPr>
        <p:txBody>
          <a:bodyPr wrap="square">
            <a:spAutoFit/>
          </a:bodyPr>
          <a:lstStyle/>
          <a:p>
            <a:pPr algn="just"/>
            <a:r>
              <a:rPr lang="en-US" sz="1600" dirty="0">
                <a:latin typeface="Times New Roman" panose="02020603050405020304" pitchFamily="18" charset="0"/>
                <a:cs typeface="Times New Roman" panose="02020603050405020304" pitchFamily="18" charset="0"/>
              </a:rPr>
              <a:t>Based on the papers analyzed in the present study, it is possible to conclude that sea turtles are hosts of AMR. They have undoubtedly an important biological indicator of environmental health, particularly in the case of AMR in marine environments. Nevertheless, there are still gaps in knowledge about the dynamics and mechanisms routes of these agents. Wild animals such as sea turtles are often not included in epidemiological surveillance disease control. Due to their status as an endangered species, it is even more complicated to access samples. Sometimes, it is only possible in a rehabilitation </a:t>
            </a:r>
            <a:r>
              <a:rPr lang="en-US" sz="1600" dirty="0" err="1">
                <a:latin typeface="Times New Roman" panose="02020603050405020304" pitchFamily="18" charset="0"/>
                <a:cs typeface="Times New Roman" panose="02020603050405020304" pitchFamily="18" charset="0"/>
              </a:rPr>
              <a:t>centre</a:t>
            </a:r>
            <a:r>
              <a:rPr lang="en-US" sz="1600" dirty="0">
                <a:latin typeface="Times New Roman" panose="02020603050405020304" pitchFamily="18" charset="0"/>
                <a:cs typeface="Times New Roman" panose="02020603050405020304" pitchFamily="18" charset="0"/>
              </a:rPr>
              <a:t> when they are already contacted with other contaminated animals or are exposed to the antibiotic. </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It is thus important to control the prevalence and diversity of antibiotic-resistant bacteria among sea turtles, as well as the sources and mechanisms of resistance. To mitigate the risks of antibiotic resistance in sea turtles, it is essential to implement strategies that promote the responsible use of antibiotics in animal and human medicine, as well as in aquaculture and other sectors. The use of antibiotics in aquaculture is a worrying situation because the regulation is rare. Such strategies can include reducing antibiotic use, strengthening hygiene and biosecurity practices, and promoting the development of alternative therapies and treatments.</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Without a doubt, antibiotic resistance is a worldwide problem that impacts even the most isolated wild animals. It is important to advise the coastal populations to be careful with these animals when manipulating them or consuming their meat or eggs. Although ESBL or MRSA have not yet been reported in these animals is very likely that they are carriers of these agents but has not been performed enough investigation. In the future, further studies are needed under the One Health system to determine the role of sea turtles in disseminating and acquiring AMR in the marine ecosystem.</a:t>
            </a:r>
          </a:p>
        </p:txBody>
      </p:sp>
    </p:spTree>
    <p:extLst>
      <p:ext uri="{BB962C8B-B14F-4D97-AF65-F5344CB8AC3E}">
        <p14:creationId xmlns:p14="http://schemas.microsoft.com/office/powerpoint/2010/main" val="1872591053"/>
      </p:ext>
    </p:extLst>
  </p:cSld>
  <p:clrMapOvr>
    <a:masterClrMapping/>
  </p:clrMapOvr>
</p:sld>
</file>

<file path=ppt/theme/theme1.xml><?xml version="1.0" encoding="utf-8"?>
<a:theme xmlns:a="http://schemas.openxmlformats.org/drawingml/2006/main" name="Tema do Office">
  <a:themeElements>
    <a:clrScheme name="Amarelo-esverdead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1104</Words>
  <Application>Microsoft Office PowerPoint</Application>
  <PresentationFormat>Ecrã Panorâmico</PresentationFormat>
  <Paragraphs>39</Paragraphs>
  <Slides>10</Slides>
  <Notes>0</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10</vt:i4>
      </vt:variant>
    </vt:vector>
  </HeadingPairs>
  <TitlesOfParts>
    <vt:vector size="16" baseType="lpstr">
      <vt:lpstr>Arial</vt:lpstr>
      <vt:lpstr>Calibri</vt:lpstr>
      <vt:lpstr>Calibri Light</vt:lpstr>
      <vt:lpstr>Palatino Linotype</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Andreia Garcês</dc:creator>
  <cp:lastModifiedBy>Andreia Garcês</cp:lastModifiedBy>
  <cp:revision>2</cp:revision>
  <dcterms:created xsi:type="dcterms:W3CDTF">2023-10-22T10:40:47Z</dcterms:created>
  <dcterms:modified xsi:type="dcterms:W3CDTF">2023-10-27T08:46:01Z</dcterms:modified>
</cp:coreProperties>
</file>