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32404050" cy="36004500"/>
  <p:notesSz cx="6858000" cy="9144000"/>
  <p:defaultTextStyle>
    <a:defPPr>
      <a:defRPr lang="fr-FR"/>
    </a:defPPr>
    <a:lvl1pPr marL="0" algn="l" defTabSz="3909060" rtl="0" eaLnBrk="1" latinLnBrk="0" hangingPunct="1">
      <a:defRPr sz="7700" kern="1200">
        <a:solidFill>
          <a:schemeClr val="tx1"/>
        </a:solidFill>
        <a:latin typeface="+mn-lt"/>
        <a:ea typeface="+mn-ea"/>
        <a:cs typeface="+mn-cs"/>
      </a:defRPr>
    </a:lvl1pPr>
    <a:lvl2pPr marL="1954530" algn="l" defTabSz="3909060" rtl="0" eaLnBrk="1" latinLnBrk="0" hangingPunct="1">
      <a:defRPr sz="7700" kern="1200">
        <a:solidFill>
          <a:schemeClr val="tx1"/>
        </a:solidFill>
        <a:latin typeface="+mn-lt"/>
        <a:ea typeface="+mn-ea"/>
        <a:cs typeface="+mn-cs"/>
      </a:defRPr>
    </a:lvl2pPr>
    <a:lvl3pPr marL="3909060" algn="l" defTabSz="3909060" rtl="0" eaLnBrk="1" latinLnBrk="0" hangingPunct="1">
      <a:defRPr sz="7700" kern="1200">
        <a:solidFill>
          <a:schemeClr val="tx1"/>
        </a:solidFill>
        <a:latin typeface="+mn-lt"/>
        <a:ea typeface="+mn-ea"/>
        <a:cs typeface="+mn-cs"/>
      </a:defRPr>
    </a:lvl3pPr>
    <a:lvl4pPr marL="5863590" algn="l" defTabSz="3909060" rtl="0" eaLnBrk="1" latinLnBrk="0" hangingPunct="1">
      <a:defRPr sz="7700" kern="1200">
        <a:solidFill>
          <a:schemeClr val="tx1"/>
        </a:solidFill>
        <a:latin typeface="+mn-lt"/>
        <a:ea typeface="+mn-ea"/>
        <a:cs typeface="+mn-cs"/>
      </a:defRPr>
    </a:lvl4pPr>
    <a:lvl5pPr marL="7818120" algn="l" defTabSz="3909060" rtl="0" eaLnBrk="1" latinLnBrk="0" hangingPunct="1">
      <a:defRPr sz="7700" kern="1200">
        <a:solidFill>
          <a:schemeClr val="tx1"/>
        </a:solidFill>
        <a:latin typeface="+mn-lt"/>
        <a:ea typeface="+mn-ea"/>
        <a:cs typeface="+mn-cs"/>
      </a:defRPr>
    </a:lvl5pPr>
    <a:lvl6pPr marL="9772650" algn="l" defTabSz="3909060" rtl="0" eaLnBrk="1" latinLnBrk="0" hangingPunct="1">
      <a:defRPr sz="7700" kern="1200">
        <a:solidFill>
          <a:schemeClr val="tx1"/>
        </a:solidFill>
        <a:latin typeface="+mn-lt"/>
        <a:ea typeface="+mn-ea"/>
        <a:cs typeface="+mn-cs"/>
      </a:defRPr>
    </a:lvl6pPr>
    <a:lvl7pPr marL="11727180" algn="l" defTabSz="3909060" rtl="0" eaLnBrk="1" latinLnBrk="0" hangingPunct="1">
      <a:defRPr sz="7700" kern="1200">
        <a:solidFill>
          <a:schemeClr val="tx1"/>
        </a:solidFill>
        <a:latin typeface="+mn-lt"/>
        <a:ea typeface="+mn-ea"/>
        <a:cs typeface="+mn-cs"/>
      </a:defRPr>
    </a:lvl7pPr>
    <a:lvl8pPr marL="13681710" algn="l" defTabSz="3909060" rtl="0" eaLnBrk="1" latinLnBrk="0" hangingPunct="1">
      <a:defRPr sz="7700" kern="1200">
        <a:solidFill>
          <a:schemeClr val="tx1"/>
        </a:solidFill>
        <a:latin typeface="+mn-lt"/>
        <a:ea typeface="+mn-ea"/>
        <a:cs typeface="+mn-cs"/>
      </a:defRPr>
    </a:lvl8pPr>
    <a:lvl9pPr marL="15636240" algn="l" defTabSz="3909060" rtl="0" eaLnBrk="1" latinLnBrk="0" hangingPunct="1">
      <a:defRPr sz="77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340">
          <p15:clr>
            <a:srgbClr val="A4A3A4"/>
          </p15:clr>
        </p15:guide>
        <p15:guide id="2" pos="1020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FF00FF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Style à thème 1 - Accentuation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B4B98B0-60AC-42C2-AFA5-B58CD77FA1E5}" styleName="Style léger 1 - Accentuation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FD0F851-EC5A-4D38-B0AD-8093EC10F338}" styleName="Style léger 1 - Accentuation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807" autoAdjust="0"/>
  </p:normalViewPr>
  <p:slideViewPr>
    <p:cSldViewPr>
      <p:cViewPr>
        <p:scale>
          <a:sx n="50" d="100"/>
          <a:sy n="50" d="100"/>
        </p:scale>
        <p:origin x="888" y="-6876"/>
      </p:cViewPr>
      <p:guideLst>
        <p:guide orient="horz" pos="11340"/>
        <p:guide pos="1020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glio_di_lavoro_di_Microsoft_Excel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glio_di_lavoro_di_Microsoft_Excel1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Foglio_di_lavoro_di_Microsoft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3729776975566474"/>
          <c:y val="8.3375498945648718E-2"/>
          <c:w val="0.55094497130726539"/>
          <c:h val="0.70315740778275626"/>
        </c:manualLayout>
      </c:layout>
      <c:doughnutChart>
        <c:varyColors val="1"/>
        <c:ser>
          <c:idx val="0"/>
          <c:order val="0"/>
          <c:tx>
            <c:strRef>
              <c:f>Feuil1!$A$3</c:f>
              <c:strCache>
                <c:ptCount val="1"/>
                <c:pt idx="0">
                  <c:v>Percentage of active isolates (%)</c:v>
                </c:pt>
              </c:strCache>
            </c:strRef>
          </c:tx>
          <c:dPt>
            <c:idx val="0"/>
            <c:bubble3D val="0"/>
            <c:spPr>
              <a:solidFill>
                <a:srgbClr val="92D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340-4E11-A4F9-06D9FDCAE9D4}"/>
              </c:ext>
            </c:extLst>
          </c:dPt>
          <c:dPt>
            <c:idx val="1"/>
            <c:bubble3D val="0"/>
            <c:spPr>
              <a:solidFill>
                <a:srgbClr val="FF00FF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340-4E11-A4F9-06D9FDCAE9D4}"/>
              </c:ext>
            </c:extLst>
          </c:dPt>
          <c:dPt>
            <c:idx val="2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2340-4E11-A4F9-06D9FDCAE9D4}"/>
              </c:ext>
            </c:extLst>
          </c:dPt>
          <c:dPt>
            <c:idx val="3"/>
            <c:bubble3D val="0"/>
            <c:spPr>
              <a:solidFill>
                <a:srgbClr val="0000FF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2340-4E11-A4F9-06D9FDCAE9D4}"/>
              </c:ext>
            </c:extLst>
          </c:dPt>
          <c:dPt>
            <c:idx val="4"/>
            <c:bubble3D val="0"/>
            <c:spPr>
              <a:solidFill>
                <a:srgbClr val="00B0F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2340-4E11-A4F9-06D9FDCAE9D4}"/>
              </c:ext>
            </c:extLst>
          </c:dPt>
          <c:dPt>
            <c:idx val="5"/>
            <c:bubble3D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2340-4E11-A4F9-06D9FDCAE9D4}"/>
              </c:ext>
            </c:extLst>
          </c:dPt>
          <c:dPt>
            <c:idx val="6"/>
            <c:bubble3D val="0"/>
            <c:spPr>
              <a:solidFill>
                <a:schemeClr val="accent2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2340-4E11-A4F9-06D9FDCAE9D4}"/>
              </c:ext>
            </c:extLst>
          </c:dPt>
          <c:dPt>
            <c:idx val="7"/>
            <c:bubble3D val="0"/>
            <c:spPr>
              <a:solidFill>
                <a:schemeClr val="accent4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2340-4E11-A4F9-06D9FDCAE9D4}"/>
              </c:ext>
            </c:extLst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/>
                      <a:t>35.29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2340-4E11-A4F9-06D9FDCAE9D4}"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/>
                      <a:t>42.01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2340-4E11-A4F9-06D9FDCAE9D4}"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/>
                      <a:t>45.37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2340-4E11-A4F9-06D9FDCAE9D4}"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/>
                      <a:t>18.48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2340-4E11-A4F9-06D9FDCAE9D4}"/>
                </c:ext>
              </c:extLst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en-US"/>
                      <a:t>31.09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2340-4E11-A4F9-06D9FDCAE9D4}"/>
                </c:ext>
              </c:extLst>
            </c:dLbl>
            <c:dLbl>
              <c:idx val="5"/>
              <c:layout/>
              <c:tx>
                <c:rich>
                  <a:bodyPr/>
                  <a:lstStyle/>
                  <a:p>
                    <a:r>
                      <a:rPr lang="en-US"/>
                      <a:t>68.9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B-2340-4E11-A4F9-06D9FDCAE9D4}"/>
                </c:ext>
              </c:extLst>
            </c:dLbl>
            <c:dLbl>
              <c:idx val="6"/>
              <c:layout>
                <c:manualLayout>
                  <c:x val="4.8157958102576452E-3"/>
                  <c:y val="5.4785691266516619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5.04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D-2340-4E11-A4F9-06D9FDCAE9D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Feuil1!$B$2:$I$2</c:f>
              <c:strCache>
                <c:ptCount val="7"/>
                <c:pt idx="0">
                  <c:v>E. coli ST131</c:v>
                </c:pt>
                <c:pt idx="1">
                  <c:v>MRSA</c:v>
                </c:pt>
                <c:pt idx="2">
                  <c:v>S. aureus</c:v>
                </c:pt>
                <c:pt idx="3">
                  <c:v>C. albicans</c:v>
                </c:pt>
                <c:pt idx="4">
                  <c:v>Absence of antagonistic effect</c:v>
                </c:pt>
                <c:pt idx="5">
                  <c:v>One activity at least</c:v>
                </c:pt>
                <c:pt idx="6">
                  <c:v>Broad spectrum activity</c:v>
                </c:pt>
              </c:strCache>
            </c:strRef>
          </c:cat>
          <c:val>
            <c:numRef>
              <c:f>Feuil1!$B$3:$I$3</c:f>
              <c:numCache>
                <c:formatCode>General</c:formatCode>
                <c:ptCount val="8"/>
                <c:pt idx="0">
                  <c:v>35.290000000000013</c:v>
                </c:pt>
                <c:pt idx="1">
                  <c:v>42.01</c:v>
                </c:pt>
                <c:pt idx="2">
                  <c:v>45.37</c:v>
                </c:pt>
                <c:pt idx="3">
                  <c:v>18.479999999999986</c:v>
                </c:pt>
                <c:pt idx="4">
                  <c:v>31.09</c:v>
                </c:pt>
                <c:pt idx="5">
                  <c:v>68.900000000000006</c:v>
                </c:pt>
                <c:pt idx="6">
                  <c:v>5.04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2340-4E11-A4F9-06D9FDCAE9D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400" b="1" i="1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it-IT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400" b="1" i="1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it-IT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defRPr sz="1400" b="1" i="1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it-IT"/>
          </a:p>
        </c:txPr>
      </c:legendEntry>
      <c:legendEntry>
        <c:idx val="7"/>
        <c:delete val="1"/>
      </c:legendEntry>
      <c:layout>
        <c:manualLayout>
          <c:xMode val="edge"/>
          <c:yMode val="edge"/>
          <c:x val="5.5924338571602603E-3"/>
          <c:y val="0.82804802845896164"/>
          <c:w val="0.99363101524180464"/>
          <c:h val="0.1526158327856459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it-IT"/>
        </a:p>
      </c:txPr>
    </c:legend>
    <c:plotVisOnly val="1"/>
    <c:dispBlanksAs val="zero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it-IT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Feuil2!$E$10:$E$13</c:f>
                <c:numCache>
                  <c:formatCode>General</c:formatCode>
                  <c:ptCount val="4"/>
                  <c:pt idx="0">
                    <c:v>0.7637626158259736</c:v>
                  </c:pt>
                  <c:pt idx="1">
                    <c:v>0</c:v>
                  </c:pt>
                  <c:pt idx="2">
                    <c:v>0.5</c:v>
                  </c:pt>
                  <c:pt idx="3">
                    <c:v>0.5</c:v>
                  </c:pt>
                </c:numCache>
              </c:numRef>
            </c:plus>
            <c:minus>
              <c:numRef>
                <c:f>Feuil2!$E$10:$E$13</c:f>
                <c:numCache>
                  <c:formatCode>General</c:formatCode>
                  <c:ptCount val="4"/>
                  <c:pt idx="0">
                    <c:v>0.7637626158259736</c:v>
                  </c:pt>
                  <c:pt idx="1">
                    <c:v>0</c:v>
                  </c:pt>
                  <c:pt idx="2">
                    <c:v>0.5</c:v>
                  </c:pt>
                  <c:pt idx="3">
                    <c:v>0.5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Feuil2!$B$2:$B$5</c:f>
              <c:strCache>
                <c:ptCount val="4"/>
                <c:pt idx="0">
                  <c:v>SCA</c:v>
                </c:pt>
                <c:pt idx="1">
                  <c:v>Czapeck</c:v>
                </c:pt>
                <c:pt idx="2">
                  <c:v>Gausse</c:v>
                </c:pt>
                <c:pt idx="3">
                  <c:v>ISP2</c:v>
                </c:pt>
              </c:strCache>
            </c:strRef>
          </c:cat>
          <c:val>
            <c:numRef>
              <c:f>Feuil2!$C$2:$C$5</c:f>
              <c:numCache>
                <c:formatCode>General</c:formatCode>
                <c:ptCount val="4"/>
                <c:pt idx="0">
                  <c:v>20.166666666666668</c:v>
                </c:pt>
                <c:pt idx="1">
                  <c:v>20</c:v>
                </c:pt>
                <c:pt idx="2">
                  <c:v>19</c:v>
                </c:pt>
                <c:pt idx="3">
                  <c:v>16.5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33E-40AE-9CCB-740F572153B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1265727408"/>
        <c:axId val="-1265731760"/>
      </c:barChart>
      <c:catAx>
        <c:axId val="-126572740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fr-FR" sz="900" b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Culture media</a:t>
                </a:r>
              </a:p>
            </c:rich>
          </c:tx>
          <c:layout>
            <c:manualLayout>
              <c:xMode val="edge"/>
              <c:yMode val="edge"/>
              <c:x val="0.39286720753832327"/>
              <c:y val="0.91709177887651727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it-IT"/>
          </a:p>
        </c:txPr>
        <c:crossAx val="-1265731760"/>
        <c:crosses val="autoZero"/>
        <c:auto val="1"/>
        <c:lblAlgn val="ctr"/>
        <c:lblOffset val="100"/>
        <c:noMultiLvlLbl val="0"/>
      </c:catAx>
      <c:valAx>
        <c:axId val="-1265731760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fr-FR" sz="900" b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Diameter of inhibtion zones (mm)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it-IT"/>
          </a:p>
        </c:txPr>
        <c:crossAx val="-12657274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it-IT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6259226918261387E-2"/>
          <c:y val="0.28616395461257632"/>
          <c:w val="0.65986297659388682"/>
          <c:h val="0.60073256725621571"/>
        </c:manualLayout>
      </c:layout>
      <c:scatterChart>
        <c:scatterStyle val="smoothMarker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Diametre des zones(mm)</c:v>
                </c:pt>
              </c:strCache>
            </c:strRef>
          </c:tx>
          <c:spPr>
            <a:ln w="9525" cap="rnd">
              <a:solidFill>
                <a:sysClr val="windowText" lastClr="00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bg1"/>
              </a:solidFill>
              <a:ln w="9525">
                <a:solidFill>
                  <a:sysClr val="windowText" lastClr="000000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Feuil1!$C$2:$C$10</c:f>
                <c:numCache>
                  <c:formatCode>General</c:formatCode>
                  <c:ptCount val="9"/>
                  <c:pt idx="0">
                    <c:v>0.28867513459481292</c:v>
                  </c:pt>
                  <c:pt idx="1">
                    <c:v>0.86602540378444093</c:v>
                  </c:pt>
                  <c:pt idx="2">
                    <c:v>0</c:v>
                  </c:pt>
                  <c:pt idx="3">
                    <c:v>0.28867513459481292</c:v>
                  </c:pt>
                  <c:pt idx="4">
                    <c:v>0</c:v>
                  </c:pt>
                  <c:pt idx="5">
                    <c:v>0</c:v>
                  </c:pt>
                  <c:pt idx="6">
                    <c:v>0</c:v>
                  </c:pt>
                  <c:pt idx="7">
                    <c:v>0</c:v>
                  </c:pt>
                  <c:pt idx="8">
                    <c:v>0</c:v>
                  </c:pt>
                </c:numCache>
              </c:numRef>
            </c:plus>
            <c:minus>
              <c:numRef>
                <c:f>Feuil1!$C$2:$C$10</c:f>
                <c:numCache>
                  <c:formatCode>General</c:formatCode>
                  <c:ptCount val="9"/>
                  <c:pt idx="0">
                    <c:v>0.28867513459481292</c:v>
                  </c:pt>
                  <c:pt idx="1">
                    <c:v>0.86602540378444093</c:v>
                  </c:pt>
                  <c:pt idx="2">
                    <c:v>0</c:v>
                  </c:pt>
                  <c:pt idx="3">
                    <c:v>0.28867513459481292</c:v>
                  </c:pt>
                  <c:pt idx="4">
                    <c:v>0</c:v>
                  </c:pt>
                  <c:pt idx="5">
                    <c:v>0</c:v>
                  </c:pt>
                  <c:pt idx="6">
                    <c:v>0</c:v>
                  </c:pt>
                  <c:pt idx="7">
                    <c:v>0</c:v>
                  </c:pt>
                  <c:pt idx="8">
                    <c:v>0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Feuil1!$A$2:$A$10</c:f>
              <c:numCache>
                <c:formatCode>General</c:formatCode>
                <c:ptCount val="9"/>
                <c:pt idx="0">
                  <c:v>2</c:v>
                </c:pt>
                <c:pt idx="1">
                  <c:v>3</c:v>
                </c:pt>
                <c:pt idx="2">
                  <c:v>4</c:v>
                </c:pt>
                <c:pt idx="3">
                  <c:v>5</c:v>
                </c:pt>
                <c:pt idx="4">
                  <c:v>6</c:v>
                </c:pt>
                <c:pt idx="5">
                  <c:v>7</c:v>
                </c:pt>
                <c:pt idx="6">
                  <c:v>8</c:v>
                </c:pt>
                <c:pt idx="7">
                  <c:v>9</c:v>
                </c:pt>
                <c:pt idx="8">
                  <c:v>10</c:v>
                </c:pt>
              </c:numCache>
            </c:numRef>
          </c:xVal>
          <c:yVal>
            <c:numRef>
              <c:f>Feuil1!$B$2:$B$10</c:f>
              <c:numCache>
                <c:formatCode>General</c:formatCode>
                <c:ptCount val="9"/>
                <c:pt idx="0">
                  <c:v>13.833333333333334</c:v>
                </c:pt>
                <c:pt idx="1">
                  <c:v>18.5</c:v>
                </c:pt>
                <c:pt idx="2">
                  <c:v>17.5</c:v>
                </c:pt>
                <c:pt idx="3">
                  <c:v>17.166666666666668</c:v>
                </c:pt>
                <c:pt idx="4">
                  <c:v>17</c:v>
                </c:pt>
                <c:pt idx="5">
                  <c:v>17</c:v>
                </c:pt>
                <c:pt idx="6">
                  <c:v>15.5</c:v>
                </c:pt>
                <c:pt idx="7">
                  <c:v>17.5</c:v>
                </c:pt>
                <c:pt idx="8">
                  <c:v>16.5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F78D-4D39-8D97-52822C598A5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1265724688"/>
        <c:axId val="-1265733392"/>
      </c:scatterChart>
      <c:valAx>
        <c:axId val="-1265724688"/>
        <c:scaling>
          <c:orientation val="minMax"/>
          <c:max val="10"/>
          <c:min val="2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fr-FR" b="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900" b="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Incubation period </a:t>
                </a:r>
              </a:p>
              <a:p>
                <a:pPr>
                  <a:defRPr sz="1000" b="0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fr-FR" sz="900" b="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(Days)</a:t>
                </a:r>
                <a:endParaRPr lang="fr-FR" sz="900" b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it-IT"/>
          </a:p>
        </c:txPr>
        <c:crossAx val="-1265733392"/>
        <c:crosses val="autoZero"/>
        <c:crossBetween val="midCat"/>
        <c:majorUnit val="1"/>
      </c:valAx>
      <c:valAx>
        <c:axId val="-1265733392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fr-FR" sz="900" b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Diameter of inhibition zones (mm)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it-IT"/>
          </a:p>
        </c:txPr>
        <c:crossAx val="-1265724688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it-IT"/>
    </a:p>
  </c:txPr>
  <c:externalData r:id="rId1">
    <c:autoUpdate val="0"/>
  </c:externalData>
  <c:userShapes r:id="rId2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0.07437</cdr:x>
      <cdr:y>0.03734</cdr:y>
    </cdr:from>
    <cdr:to>
      <cdr:x>0.21782</cdr:x>
      <cdr:y>0.14571</cdr:y>
    </cdr:to>
    <cdr:sp macro="" textlink="">
      <cdr:nvSpPr>
        <cdr:cNvPr id="2" name="ZoneTexte 7"/>
        <cdr:cNvSpPr txBox="1"/>
      </cdr:nvSpPr>
      <cdr:spPr>
        <a:xfrm xmlns:a="http://schemas.openxmlformats.org/drawingml/2006/main">
          <a:off x="368056" y="127270"/>
          <a:ext cx="709908" cy="36933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fr-FR"/>
          </a:defPPr>
          <a:lvl1pPr marL="0" algn="l" defTabSz="3909060" rtl="0" eaLnBrk="1" latinLnBrk="0" hangingPunct="1">
            <a:defRPr sz="77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1954530" algn="l" defTabSz="3909060" rtl="0" eaLnBrk="1" latinLnBrk="0" hangingPunct="1">
            <a:defRPr sz="77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3909060" algn="l" defTabSz="3909060" rtl="0" eaLnBrk="1" latinLnBrk="0" hangingPunct="1">
            <a:defRPr sz="77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5863590" algn="l" defTabSz="3909060" rtl="0" eaLnBrk="1" latinLnBrk="0" hangingPunct="1">
            <a:defRPr sz="77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7818120" algn="l" defTabSz="3909060" rtl="0" eaLnBrk="1" latinLnBrk="0" hangingPunct="1">
            <a:defRPr sz="77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9772650" algn="l" defTabSz="3909060" rtl="0" eaLnBrk="1" latinLnBrk="0" hangingPunct="1">
            <a:defRPr sz="77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11727180" algn="l" defTabSz="3909060" rtl="0" eaLnBrk="1" latinLnBrk="0" hangingPunct="1">
            <a:defRPr sz="77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13681710" algn="l" defTabSz="3909060" rtl="0" eaLnBrk="1" latinLnBrk="0" hangingPunct="1">
            <a:defRPr sz="77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15636240" algn="l" defTabSz="3909060" rtl="0" eaLnBrk="1" latinLnBrk="0" hangingPunct="1">
            <a:defRPr sz="77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fr-FR" sz="1800" b="1" dirty="0" smtClean="0">
              <a:latin typeface="Comic Sans MS" panose="030F0702030302020204" pitchFamily="66" charset="0"/>
            </a:rPr>
            <a:t>(b)</a:t>
          </a:r>
          <a:endParaRPr lang="fr-FR" sz="1800" b="1" dirty="0">
            <a:latin typeface="Comic Sans MS" panose="030F0702030302020204" pitchFamily="66" charset="0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6AAF9E-15DF-4C9B-9417-68CDFC8025A2}" type="datetimeFigureOut">
              <a:rPr lang="fr-FR" smtClean="0"/>
              <a:t>16/11/2023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885950" y="685800"/>
            <a:ext cx="30861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002DB0-0425-46BB-A33C-0AED28EDE378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457589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002DB0-0425-46BB-A33C-0AED28EDE378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722380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430304" y="11184734"/>
            <a:ext cx="27543443" cy="7717631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4860608" y="20402550"/>
            <a:ext cx="22682835" cy="92011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1954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39090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58635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7818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97726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17271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36817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563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CD030-399B-4456-AF18-D9AFB353EA48}" type="datetimeFigureOut">
              <a:rPr lang="fr-FR" smtClean="0"/>
              <a:t>16/11/2023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FE1D8-DE9C-4D23-A1D9-3B39140CCB46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4915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CD030-399B-4456-AF18-D9AFB353EA48}" type="datetimeFigureOut">
              <a:rPr lang="fr-FR" smtClean="0"/>
              <a:t>16/11/2023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FE1D8-DE9C-4D23-A1D9-3B39140CCB46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560503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23492936" y="1441852"/>
            <a:ext cx="7290911" cy="30720506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1620203" y="1441852"/>
            <a:ext cx="21332666" cy="30720506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CD030-399B-4456-AF18-D9AFB353EA48}" type="datetimeFigureOut">
              <a:rPr lang="fr-FR" smtClean="0"/>
              <a:t>16/11/2023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FE1D8-DE9C-4D23-A1D9-3B39140CCB46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861747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CD030-399B-4456-AF18-D9AFB353EA48}" type="datetimeFigureOut">
              <a:rPr lang="fr-FR" smtClean="0"/>
              <a:t>16/11/2023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FE1D8-DE9C-4D23-A1D9-3B39140CCB46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539784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59696" y="23136228"/>
            <a:ext cx="27543443" cy="7150894"/>
          </a:xfrm>
        </p:spPr>
        <p:txBody>
          <a:bodyPr anchor="t"/>
          <a:lstStyle>
            <a:lvl1pPr algn="l">
              <a:defRPr sz="171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2559696" y="15260246"/>
            <a:ext cx="27543443" cy="7875982"/>
          </a:xfrm>
        </p:spPr>
        <p:txBody>
          <a:bodyPr anchor="b"/>
          <a:lstStyle>
            <a:lvl1pPr marL="0" indent="0">
              <a:buNone/>
              <a:defRPr sz="8600">
                <a:solidFill>
                  <a:schemeClr val="tx1">
                    <a:tint val="75000"/>
                  </a:schemeClr>
                </a:solidFill>
              </a:defRPr>
            </a:lvl1pPr>
            <a:lvl2pPr marL="1954530" indent="0">
              <a:buNone/>
              <a:defRPr sz="7700">
                <a:solidFill>
                  <a:schemeClr val="tx1">
                    <a:tint val="75000"/>
                  </a:schemeClr>
                </a:solidFill>
              </a:defRPr>
            </a:lvl2pPr>
            <a:lvl3pPr marL="3909060" indent="0">
              <a:buNone/>
              <a:defRPr sz="6800">
                <a:solidFill>
                  <a:schemeClr val="tx1">
                    <a:tint val="75000"/>
                  </a:schemeClr>
                </a:solidFill>
              </a:defRPr>
            </a:lvl3pPr>
            <a:lvl4pPr marL="5863590" indent="0">
              <a:buNone/>
              <a:defRPr sz="6000">
                <a:solidFill>
                  <a:schemeClr val="tx1">
                    <a:tint val="75000"/>
                  </a:schemeClr>
                </a:solidFill>
              </a:defRPr>
            </a:lvl4pPr>
            <a:lvl5pPr marL="7818120" indent="0">
              <a:buNone/>
              <a:defRPr sz="6000">
                <a:solidFill>
                  <a:schemeClr val="tx1">
                    <a:tint val="75000"/>
                  </a:schemeClr>
                </a:solidFill>
              </a:defRPr>
            </a:lvl5pPr>
            <a:lvl6pPr marL="9772650" indent="0">
              <a:buNone/>
              <a:defRPr sz="6000">
                <a:solidFill>
                  <a:schemeClr val="tx1">
                    <a:tint val="75000"/>
                  </a:schemeClr>
                </a:solidFill>
              </a:defRPr>
            </a:lvl6pPr>
            <a:lvl7pPr marL="11727180" indent="0">
              <a:buNone/>
              <a:defRPr sz="6000">
                <a:solidFill>
                  <a:schemeClr val="tx1">
                    <a:tint val="75000"/>
                  </a:schemeClr>
                </a:solidFill>
              </a:defRPr>
            </a:lvl7pPr>
            <a:lvl8pPr marL="13681710" indent="0">
              <a:buNone/>
              <a:defRPr sz="6000">
                <a:solidFill>
                  <a:schemeClr val="tx1">
                    <a:tint val="75000"/>
                  </a:schemeClr>
                </a:solidFill>
              </a:defRPr>
            </a:lvl8pPr>
            <a:lvl9pPr marL="15636240" indent="0">
              <a:buNone/>
              <a:defRPr sz="6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CD030-399B-4456-AF18-D9AFB353EA48}" type="datetimeFigureOut">
              <a:rPr lang="fr-FR" smtClean="0"/>
              <a:t>16/11/2023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FE1D8-DE9C-4D23-A1D9-3B39140CCB46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874995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620202" y="8401053"/>
            <a:ext cx="14311789" cy="23761306"/>
          </a:xfrm>
        </p:spPr>
        <p:txBody>
          <a:bodyPr/>
          <a:lstStyle>
            <a:lvl1pPr>
              <a:defRPr sz="12000"/>
            </a:lvl1pPr>
            <a:lvl2pPr>
              <a:defRPr sz="10300"/>
            </a:lvl2pPr>
            <a:lvl3pPr>
              <a:defRPr sz="8600"/>
            </a:lvl3pPr>
            <a:lvl4pPr>
              <a:defRPr sz="7700"/>
            </a:lvl4pPr>
            <a:lvl5pPr>
              <a:defRPr sz="7700"/>
            </a:lvl5pPr>
            <a:lvl6pPr>
              <a:defRPr sz="7700"/>
            </a:lvl6pPr>
            <a:lvl7pPr>
              <a:defRPr sz="7700"/>
            </a:lvl7pPr>
            <a:lvl8pPr>
              <a:defRPr sz="7700"/>
            </a:lvl8pPr>
            <a:lvl9pPr>
              <a:defRPr sz="77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16472059" y="8401053"/>
            <a:ext cx="14311789" cy="23761306"/>
          </a:xfrm>
        </p:spPr>
        <p:txBody>
          <a:bodyPr/>
          <a:lstStyle>
            <a:lvl1pPr>
              <a:defRPr sz="12000"/>
            </a:lvl1pPr>
            <a:lvl2pPr>
              <a:defRPr sz="10300"/>
            </a:lvl2pPr>
            <a:lvl3pPr>
              <a:defRPr sz="8600"/>
            </a:lvl3pPr>
            <a:lvl4pPr>
              <a:defRPr sz="7700"/>
            </a:lvl4pPr>
            <a:lvl5pPr>
              <a:defRPr sz="7700"/>
            </a:lvl5pPr>
            <a:lvl6pPr>
              <a:defRPr sz="7700"/>
            </a:lvl6pPr>
            <a:lvl7pPr>
              <a:defRPr sz="7700"/>
            </a:lvl7pPr>
            <a:lvl8pPr>
              <a:defRPr sz="7700"/>
            </a:lvl8pPr>
            <a:lvl9pPr>
              <a:defRPr sz="77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CD030-399B-4456-AF18-D9AFB353EA48}" type="datetimeFigureOut">
              <a:rPr lang="fr-FR" smtClean="0"/>
              <a:t>16/11/2023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FE1D8-DE9C-4D23-A1D9-3B39140CCB46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30489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620203" y="8059343"/>
            <a:ext cx="14317416" cy="3358751"/>
          </a:xfrm>
        </p:spPr>
        <p:txBody>
          <a:bodyPr anchor="b"/>
          <a:lstStyle>
            <a:lvl1pPr marL="0" indent="0">
              <a:buNone/>
              <a:defRPr sz="10300" b="1"/>
            </a:lvl1pPr>
            <a:lvl2pPr marL="1954530" indent="0">
              <a:buNone/>
              <a:defRPr sz="8600" b="1"/>
            </a:lvl2pPr>
            <a:lvl3pPr marL="3909060" indent="0">
              <a:buNone/>
              <a:defRPr sz="7700" b="1"/>
            </a:lvl3pPr>
            <a:lvl4pPr marL="5863590" indent="0">
              <a:buNone/>
              <a:defRPr sz="6800" b="1"/>
            </a:lvl4pPr>
            <a:lvl5pPr marL="7818120" indent="0">
              <a:buNone/>
              <a:defRPr sz="6800" b="1"/>
            </a:lvl5pPr>
            <a:lvl6pPr marL="9772650" indent="0">
              <a:buNone/>
              <a:defRPr sz="6800" b="1"/>
            </a:lvl6pPr>
            <a:lvl7pPr marL="11727180" indent="0">
              <a:buNone/>
              <a:defRPr sz="6800" b="1"/>
            </a:lvl7pPr>
            <a:lvl8pPr marL="13681710" indent="0">
              <a:buNone/>
              <a:defRPr sz="6800" b="1"/>
            </a:lvl8pPr>
            <a:lvl9pPr marL="15636240" indent="0">
              <a:buNone/>
              <a:defRPr sz="68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1620203" y="11418094"/>
            <a:ext cx="14317416" cy="20744262"/>
          </a:xfrm>
        </p:spPr>
        <p:txBody>
          <a:bodyPr/>
          <a:lstStyle>
            <a:lvl1pPr>
              <a:defRPr sz="10300"/>
            </a:lvl1pPr>
            <a:lvl2pPr>
              <a:defRPr sz="8600"/>
            </a:lvl2pPr>
            <a:lvl3pPr>
              <a:defRPr sz="7700"/>
            </a:lvl3pPr>
            <a:lvl4pPr>
              <a:defRPr sz="6800"/>
            </a:lvl4pPr>
            <a:lvl5pPr>
              <a:defRPr sz="6800"/>
            </a:lvl5pPr>
            <a:lvl6pPr>
              <a:defRPr sz="6800"/>
            </a:lvl6pPr>
            <a:lvl7pPr>
              <a:defRPr sz="6800"/>
            </a:lvl7pPr>
            <a:lvl8pPr>
              <a:defRPr sz="6800"/>
            </a:lvl8pPr>
            <a:lvl9pPr>
              <a:defRPr sz="6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16460809" y="8059343"/>
            <a:ext cx="14323040" cy="3358751"/>
          </a:xfrm>
        </p:spPr>
        <p:txBody>
          <a:bodyPr anchor="b"/>
          <a:lstStyle>
            <a:lvl1pPr marL="0" indent="0">
              <a:buNone/>
              <a:defRPr sz="10300" b="1"/>
            </a:lvl1pPr>
            <a:lvl2pPr marL="1954530" indent="0">
              <a:buNone/>
              <a:defRPr sz="8600" b="1"/>
            </a:lvl2pPr>
            <a:lvl3pPr marL="3909060" indent="0">
              <a:buNone/>
              <a:defRPr sz="7700" b="1"/>
            </a:lvl3pPr>
            <a:lvl4pPr marL="5863590" indent="0">
              <a:buNone/>
              <a:defRPr sz="6800" b="1"/>
            </a:lvl4pPr>
            <a:lvl5pPr marL="7818120" indent="0">
              <a:buNone/>
              <a:defRPr sz="6800" b="1"/>
            </a:lvl5pPr>
            <a:lvl6pPr marL="9772650" indent="0">
              <a:buNone/>
              <a:defRPr sz="6800" b="1"/>
            </a:lvl6pPr>
            <a:lvl7pPr marL="11727180" indent="0">
              <a:buNone/>
              <a:defRPr sz="6800" b="1"/>
            </a:lvl7pPr>
            <a:lvl8pPr marL="13681710" indent="0">
              <a:buNone/>
              <a:defRPr sz="6800" b="1"/>
            </a:lvl8pPr>
            <a:lvl9pPr marL="15636240" indent="0">
              <a:buNone/>
              <a:defRPr sz="68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16460809" y="11418094"/>
            <a:ext cx="14323040" cy="20744262"/>
          </a:xfrm>
        </p:spPr>
        <p:txBody>
          <a:bodyPr/>
          <a:lstStyle>
            <a:lvl1pPr>
              <a:defRPr sz="10300"/>
            </a:lvl1pPr>
            <a:lvl2pPr>
              <a:defRPr sz="8600"/>
            </a:lvl2pPr>
            <a:lvl3pPr>
              <a:defRPr sz="7700"/>
            </a:lvl3pPr>
            <a:lvl4pPr>
              <a:defRPr sz="6800"/>
            </a:lvl4pPr>
            <a:lvl5pPr>
              <a:defRPr sz="6800"/>
            </a:lvl5pPr>
            <a:lvl6pPr>
              <a:defRPr sz="6800"/>
            </a:lvl6pPr>
            <a:lvl7pPr>
              <a:defRPr sz="6800"/>
            </a:lvl7pPr>
            <a:lvl8pPr>
              <a:defRPr sz="6800"/>
            </a:lvl8pPr>
            <a:lvl9pPr>
              <a:defRPr sz="6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CD030-399B-4456-AF18-D9AFB353EA48}" type="datetimeFigureOut">
              <a:rPr lang="fr-FR" smtClean="0"/>
              <a:t>16/11/2023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FE1D8-DE9C-4D23-A1D9-3B39140CCB46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408611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CD030-399B-4456-AF18-D9AFB353EA48}" type="datetimeFigureOut">
              <a:rPr lang="fr-FR" smtClean="0"/>
              <a:t>16/11/2023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FE1D8-DE9C-4D23-A1D9-3B39140CCB46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948641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CD030-399B-4456-AF18-D9AFB353EA48}" type="datetimeFigureOut">
              <a:rPr lang="fr-FR" smtClean="0"/>
              <a:t>16/11/2023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FE1D8-DE9C-4D23-A1D9-3B39140CCB46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975471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20204" y="1433512"/>
            <a:ext cx="10660709" cy="6100763"/>
          </a:xfrm>
        </p:spPr>
        <p:txBody>
          <a:bodyPr anchor="b"/>
          <a:lstStyle>
            <a:lvl1pPr algn="l">
              <a:defRPr sz="86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2669083" y="1433515"/>
            <a:ext cx="18114764" cy="30728843"/>
          </a:xfrm>
        </p:spPr>
        <p:txBody>
          <a:bodyPr/>
          <a:lstStyle>
            <a:lvl1pPr>
              <a:defRPr sz="13700"/>
            </a:lvl1pPr>
            <a:lvl2pPr>
              <a:defRPr sz="12000"/>
            </a:lvl2pPr>
            <a:lvl3pPr>
              <a:defRPr sz="10300"/>
            </a:lvl3pPr>
            <a:lvl4pPr>
              <a:defRPr sz="8600"/>
            </a:lvl4pPr>
            <a:lvl5pPr>
              <a:defRPr sz="8600"/>
            </a:lvl5pPr>
            <a:lvl6pPr>
              <a:defRPr sz="8600"/>
            </a:lvl6pPr>
            <a:lvl7pPr>
              <a:defRPr sz="8600"/>
            </a:lvl7pPr>
            <a:lvl8pPr>
              <a:defRPr sz="8600"/>
            </a:lvl8pPr>
            <a:lvl9pPr>
              <a:defRPr sz="8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620204" y="7534278"/>
            <a:ext cx="10660709" cy="24628081"/>
          </a:xfrm>
        </p:spPr>
        <p:txBody>
          <a:bodyPr/>
          <a:lstStyle>
            <a:lvl1pPr marL="0" indent="0">
              <a:buNone/>
              <a:defRPr sz="6000"/>
            </a:lvl1pPr>
            <a:lvl2pPr marL="1954530" indent="0">
              <a:buNone/>
              <a:defRPr sz="5100"/>
            </a:lvl2pPr>
            <a:lvl3pPr marL="3909060" indent="0">
              <a:buNone/>
              <a:defRPr sz="4300"/>
            </a:lvl3pPr>
            <a:lvl4pPr marL="5863590" indent="0">
              <a:buNone/>
              <a:defRPr sz="3800"/>
            </a:lvl4pPr>
            <a:lvl5pPr marL="7818120" indent="0">
              <a:buNone/>
              <a:defRPr sz="3800"/>
            </a:lvl5pPr>
            <a:lvl6pPr marL="9772650" indent="0">
              <a:buNone/>
              <a:defRPr sz="3800"/>
            </a:lvl6pPr>
            <a:lvl7pPr marL="11727180" indent="0">
              <a:buNone/>
              <a:defRPr sz="3800"/>
            </a:lvl7pPr>
            <a:lvl8pPr marL="13681710" indent="0">
              <a:buNone/>
              <a:defRPr sz="3800"/>
            </a:lvl8pPr>
            <a:lvl9pPr marL="15636240" indent="0">
              <a:buNone/>
              <a:defRPr sz="38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CD030-399B-4456-AF18-D9AFB353EA48}" type="datetimeFigureOut">
              <a:rPr lang="fr-FR" smtClean="0"/>
              <a:t>16/11/2023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FE1D8-DE9C-4D23-A1D9-3B39140CCB46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500475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51421" y="25203150"/>
            <a:ext cx="19442430" cy="2975375"/>
          </a:xfrm>
        </p:spPr>
        <p:txBody>
          <a:bodyPr anchor="b"/>
          <a:lstStyle>
            <a:lvl1pPr algn="l">
              <a:defRPr sz="86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6351421" y="3217069"/>
            <a:ext cx="19442430" cy="21602700"/>
          </a:xfrm>
        </p:spPr>
        <p:txBody>
          <a:bodyPr/>
          <a:lstStyle>
            <a:lvl1pPr marL="0" indent="0">
              <a:buNone/>
              <a:defRPr sz="13700"/>
            </a:lvl1pPr>
            <a:lvl2pPr marL="1954530" indent="0">
              <a:buNone/>
              <a:defRPr sz="12000"/>
            </a:lvl2pPr>
            <a:lvl3pPr marL="3909060" indent="0">
              <a:buNone/>
              <a:defRPr sz="10300"/>
            </a:lvl3pPr>
            <a:lvl4pPr marL="5863590" indent="0">
              <a:buNone/>
              <a:defRPr sz="8600"/>
            </a:lvl4pPr>
            <a:lvl5pPr marL="7818120" indent="0">
              <a:buNone/>
              <a:defRPr sz="8600"/>
            </a:lvl5pPr>
            <a:lvl6pPr marL="9772650" indent="0">
              <a:buNone/>
              <a:defRPr sz="8600"/>
            </a:lvl6pPr>
            <a:lvl7pPr marL="11727180" indent="0">
              <a:buNone/>
              <a:defRPr sz="8600"/>
            </a:lvl7pPr>
            <a:lvl8pPr marL="13681710" indent="0">
              <a:buNone/>
              <a:defRPr sz="8600"/>
            </a:lvl8pPr>
            <a:lvl9pPr marL="15636240" indent="0">
              <a:buNone/>
              <a:defRPr sz="86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351421" y="28178524"/>
            <a:ext cx="19442430" cy="4225526"/>
          </a:xfrm>
        </p:spPr>
        <p:txBody>
          <a:bodyPr/>
          <a:lstStyle>
            <a:lvl1pPr marL="0" indent="0">
              <a:buNone/>
              <a:defRPr sz="6000"/>
            </a:lvl1pPr>
            <a:lvl2pPr marL="1954530" indent="0">
              <a:buNone/>
              <a:defRPr sz="5100"/>
            </a:lvl2pPr>
            <a:lvl3pPr marL="3909060" indent="0">
              <a:buNone/>
              <a:defRPr sz="4300"/>
            </a:lvl3pPr>
            <a:lvl4pPr marL="5863590" indent="0">
              <a:buNone/>
              <a:defRPr sz="3800"/>
            </a:lvl4pPr>
            <a:lvl5pPr marL="7818120" indent="0">
              <a:buNone/>
              <a:defRPr sz="3800"/>
            </a:lvl5pPr>
            <a:lvl6pPr marL="9772650" indent="0">
              <a:buNone/>
              <a:defRPr sz="3800"/>
            </a:lvl6pPr>
            <a:lvl7pPr marL="11727180" indent="0">
              <a:buNone/>
              <a:defRPr sz="3800"/>
            </a:lvl7pPr>
            <a:lvl8pPr marL="13681710" indent="0">
              <a:buNone/>
              <a:defRPr sz="3800"/>
            </a:lvl8pPr>
            <a:lvl9pPr marL="15636240" indent="0">
              <a:buNone/>
              <a:defRPr sz="38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CD030-399B-4456-AF18-D9AFB353EA48}" type="datetimeFigureOut">
              <a:rPr lang="fr-FR" smtClean="0"/>
              <a:t>16/11/2023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FE1D8-DE9C-4D23-A1D9-3B39140CCB46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816042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1620203" y="1441849"/>
            <a:ext cx="29163645" cy="6000750"/>
          </a:xfrm>
          <a:prstGeom prst="rect">
            <a:avLst/>
          </a:prstGeom>
        </p:spPr>
        <p:txBody>
          <a:bodyPr vert="horz" lIns="390906" tIns="195453" rIns="390906" bIns="195453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620203" y="8401053"/>
            <a:ext cx="29163645" cy="23761306"/>
          </a:xfrm>
          <a:prstGeom prst="rect">
            <a:avLst/>
          </a:prstGeom>
        </p:spPr>
        <p:txBody>
          <a:bodyPr vert="horz" lIns="390906" tIns="195453" rIns="390906" bIns="195453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1620202" y="33370840"/>
            <a:ext cx="7560945" cy="1916906"/>
          </a:xfrm>
          <a:prstGeom prst="rect">
            <a:avLst/>
          </a:prstGeom>
        </p:spPr>
        <p:txBody>
          <a:bodyPr vert="horz" lIns="390906" tIns="195453" rIns="390906" bIns="195453" rtlCol="0" anchor="ctr"/>
          <a:lstStyle>
            <a:lvl1pPr algn="l">
              <a:defRPr sz="5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8CD030-399B-4456-AF18-D9AFB353EA48}" type="datetimeFigureOut">
              <a:rPr lang="fr-FR" smtClean="0"/>
              <a:t>16/11/2023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1071384" y="33370840"/>
            <a:ext cx="10261283" cy="1916906"/>
          </a:xfrm>
          <a:prstGeom prst="rect">
            <a:avLst/>
          </a:prstGeom>
        </p:spPr>
        <p:txBody>
          <a:bodyPr vert="horz" lIns="390906" tIns="195453" rIns="390906" bIns="195453" rtlCol="0" anchor="ctr"/>
          <a:lstStyle>
            <a:lvl1pPr algn="ctr">
              <a:defRPr sz="5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23222903" y="33370840"/>
            <a:ext cx="7560945" cy="1916906"/>
          </a:xfrm>
          <a:prstGeom prst="rect">
            <a:avLst/>
          </a:prstGeom>
        </p:spPr>
        <p:txBody>
          <a:bodyPr vert="horz" lIns="390906" tIns="195453" rIns="390906" bIns="195453" rtlCol="0" anchor="ctr"/>
          <a:lstStyle>
            <a:lvl1pPr algn="r">
              <a:defRPr sz="5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3FE1D8-DE9C-4D23-A1D9-3B39140CCB46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976581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3909060" rtl="0" eaLnBrk="1" latinLnBrk="0" hangingPunct="1">
        <a:spcBef>
          <a:spcPct val="0"/>
        </a:spcBef>
        <a:buNone/>
        <a:defRPr sz="1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465898" indent="-1465898" algn="l" defTabSz="3909060" rtl="0" eaLnBrk="1" latinLnBrk="0" hangingPunct="1">
        <a:spcBef>
          <a:spcPct val="20000"/>
        </a:spcBef>
        <a:buFont typeface="Arial" pitchFamily="34" charset="0"/>
        <a:buChar char="•"/>
        <a:defRPr sz="13700" kern="1200">
          <a:solidFill>
            <a:schemeClr val="tx1"/>
          </a:solidFill>
          <a:latin typeface="+mn-lt"/>
          <a:ea typeface="+mn-ea"/>
          <a:cs typeface="+mn-cs"/>
        </a:defRPr>
      </a:lvl1pPr>
      <a:lvl2pPr marL="3176111" indent="-1221581" algn="l" defTabSz="3909060" rtl="0" eaLnBrk="1" latinLnBrk="0" hangingPunct="1">
        <a:spcBef>
          <a:spcPct val="20000"/>
        </a:spcBef>
        <a:buFont typeface="Arial" pitchFamily="34" charset="0"/>
        <a:buChar char="–"/>
        <a:defRPr sz="12000" kern="1200">
          <a:solidFill>
            <a:schemeClr val="tx1"/>
          </a:solidFill>
          <a:latin typeface="+mn-lt"/>
          <a:ea typeface="+mn-ea"/>
          <a:cs typeface="+mn-cs"/>
        </a:defRPr>
      </a:lvl2pPr>
      <a:lvl3pPr marL="4886325" indent="-977265" algn="l" defTabSz="3909060" rtl="0" eaLnBrk="1" latinLnBrk="0" hangingPunct="1">
        <a:spcBef>
          <a:spcPct val="20000"/>
        </a:spcBef>
        <a:buFont typeface="Arial" pitchFamily="34" charset="0"/>
        <a:buChar char="•"/>
        <a:defRPr sz="10300" kern="1200">
          <a:solidFill>
            <a:schemeClr val="tx1"/>
          </a:solidFill>
          <a:latin typeface="+mn-lt"/>
          <a:ea typeface="+mn-ea"/>
          <a:cs typeface="+mn-cs"/>
        </a:defRPr>
      </a:lvl3pPr>
      <a:lvl4pPr marL="6840855" indent="-977265" algn="l" defTabSz="3909060" rtl="0" eaLnBrk="1" latinLnBrk="0" hangingPunct="1">
        <a:spcBef>
          <a:spcPct val="20000"/>
        </a:spcBef>
        <a:buFont typeface="Arial" pitchFamily="34" charset="0"/>
        <a:buChar char="–"/>
        <a:defRPr sz="8600" kern="1200">
          <a:solidFill>
            <a:schemeClr val="tx1"/>
          </a:solidFill>
          <a:latin typeface="+mn-lt"/>
          <a:ea typeface="+mn-ea"/>
          <a:cs typeface="+mn-cs"/>
        </a:defRPr>
      </a:lvl4pPr>
      <a:lvl5pPr marL="8795385" indent="-977265" algn="l" defTabSz="3909060" rtl="0" eaLnBrk="1" latinLnBrk="0" hangingPunct="1">
        <a:spcBef>
          <a:spcPct val="20000"/>
        </a:spcBef>
        <a:buFont typeface="Arial" pitchFamily="34" charset="0"/>
        <a:buChar char="»"/>
        <a:defRPr sz="8600" kern="1200">
          <a:solidFill>
            <a:schemeClr val="tx1"/>
          </a:solidFill>
          <a:latin typeface="+mn-lt"/>
          <a:ea typeface="+mn-ea"/>
          <a:cs typeface="+mn-cs"/>
        </a:defRPr>
      </a:lvl5pPr>
      <a:lvl6pPr marL="10749915" indent="-977265" algn="l" defTabSz="3909060" rtl="0" eaLnBrk="1" latinLnBrk="0" hangingPunct="1">
        <a:spcBef>
          <a:spcPct val="20000"/>
        </a:spcBef>
        <a:buFont typeface="Arial" pitchFamily="34" charset="0"/>
        <a:buChar char="•"/>
        <a:defRPr sz="8600" kern="1200">
          <a:solidFill>
            <a:schemeClr val="tx1"/>
          </a:solidFill>
          <a:latin typeface="+mn-lt"/>
          <a:ea typeface="+mn-ea"/>
          <a:cs typeface="+mn-cs"/>
        </a:defRPr>
      </a:lvl6pPr>
      <a:lvl7pPr marL="12704445" indent="-977265" algn="l" defTabSz="3909060" rtl="0" eaLnBrk="1" latinLnBrk="0" hangingPunct="1">
        <a:spcBef>
          <a:spcPct val="20000"/>
        </a:spcBef>
        <a:buFont typeface="Arial" pitchFamily="34" charset="0"/>
        <a:buChar char="•"/>
        <a:defRPr sz="8600" kern="1200">
          <a:solidFill>
            <a:schemeClr val="tx1"/>
          </a:solidFill>
          <a:latin typeface="+mn-lt"/>
          <a:ea typeface="+mn-ea"/>
          <a:cs typeface="+mn-cs"/>
        </a:defRPr>
      </a:lvl7pPr>
      <a:lvl8pPr marL="14658975" indent="-977265" algn="l" defTabSz="3909060" rtl="0" eaLnBrk="1" latinLnBrk="0" hangingPunct="1">
        <a:spcBef>
          <a:spcPct val="20000"/>
        </a:spcBef>
        <a:buFont typeface="Arial" pitchFamily="34" charset="0"/>
        <a:buChar char="•"/>
        <a:defRPr sz="8600" kern="1200">
          <a:solidFill>
            <a:schemeClr val="tx1"/>
          </a:solidFill>
          <a:latin typeface="+mn-lt"/>
          <a:ea typeface="+mn-ea"/>
          <a:cs typeface="+mn-cs"/>
        </a:defRPr>
      </a:lvl8pPr>
      <a:lvl9pPr marL="16613505" indent="-977265" algn="l" defTabSz="3909060" rtl="0" eaLnBrk="1" latinLnBrk="0" hangingPunct="1">
        <a:spcBef>
          <a:spcPct val="20000"/>
        </a:spcBef>
        <a:buFont typeface="Arial" pitchFamily="34" charset="0"/>
        <a:buChar char="•"/>
        <a:defRPr sz="8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3909060" rtl="0" eaLnBrk="1" latinLnBrk="0" hangingPunct="1">
        <a:defRPr sz="7700" kern="1200">
          <a:solidFill>
            <a:schemeClr val="tx1"/>
          </a:solidFill>
          <a:latin typeface="+mn-lt"/>
          <a:ea typeface="+mn-ea"/>
          <a:cs typeface="+mn-cs"/>
        </a:defRPr>
      </a:lvl1pPr>
      <a:lvl2pPr marL="1954530" algn="l" defTabSz="3909060" rtl="0" eaLnBrk="1" latinLnBrk="0" hangingPunct="1">
        <a:defRPr sz="7700" kern="1200">
          <a:solidFill>
            <a:schemeClr val="tx1"/>
          </a:solidFill>
          <a:latin typeface="+mn-lt"/>
          <a:ea typeface="+mn-ea"/>
          <a:cs typeface="+mn-cs"/>
        </a:defRPr>
      </a:lvl2pPr>
      <a:lvl3pPr marL="3909060" algn="l" defTabSz="3909060" rtl="0" eaLnBrk="1" latinLnBrk="0" hangingPunct="1">
        <a:defRPr sz="7700" kern="1200">
          <a:solidFill>
            <a:schemeClr val="tx1"/>
          </a:solidFill>
          <a:latin typeface="+mn-lt"/>
          <a:ea typeface="+mn-ea"/>
          <a:cs typeface="+mn-cs"/>
        </a:defRPr>
      </a:lvl3pPr>
      <a:lvl4pPr marL="5863590" algn="l" defTabSz="3909060" rtl="0" eaLnBrk="1" latinLnBrk="0" hangingPunct="1">
        <a:defRPr sz="7700" kern="1200">
          <a:solidFill>
            <a:schemeClr val="tx1"/>
          </a:solidFill>
          <a:latin typeface="+mn-lt"/>
          <a:ea typeface="+mn-ea"/>
          <a:cs typeface="+mn-cs"/>
        </a:defRPr>
      </a:lvl4pPr>
      <a:lvl5pPr marL="7818120" algn="l" defTabSz="3909060" rtl="0" eaLnBrk="1" latinLnBrk="0" hangingPunct="1">
        <a:defRPr sz="7700" kern="1200">
          <a:solidFill>
            <a:schemeClr val="tx1"/>
          </a:solidFill>
          <a:latin typeface="+mn-lt"/>
          <a:ea typeface="+mn-ea"/>
          <a:cs typeface="+mn-cs"/>
        </a:defRPr>
      </a:lvl5pPr>
      <a:lvl6pPr marL="9772650" algn="l" defTabSz="3909060" rtl="0" eaLnBrk="1" latinLnBrk="0" hangingPunct="1">
        <a:defRPr sz="7700" kern="1200">
          <a:solidFill>
            <a:schemeClr val="tx1"/>
          </a:solidFill>
          <a:latin typeface="+mn-lt"/>
          <a:ea typeface="+mn-ea"/>
          <a:cs typeface="+mn-cs"/>
        </a:defRPr>
      </a:lvl6pPr>
      <a:lvl7pPr marL="11727180" algn="l" defTabSz="3909060" rtl="0" eaLnBrk="1" latinLnBrk="0" hangingPunct="1">
        <a:defRPr sz="7700" kern="1200">
          <a:solidFill>
            <a:schemeClr val="tx1"/>
          </a:solidFill>
          <a:latin typeface="+mn-lt"/>
          <a:ea typeface="+mn-ea"/>
          <a:cs typeface="+mn-cs"/>
        </a:defRPr>
      </a:lvl7pPr>
      <a:lvl8pPr marL="13681710" algn="l" defTabSz="3909060" rtl="0" eaLnBrk="1" latinLnBrk="0" hangingPunct="1">
        <a:defRPr sz="7700" kern="1200">
          <a:solidFill>
            <a:schemeClr val="tx1"/>
          </a:solidFill>
          <a:latin typeface="+mn-lt"/>
          <a:ea typeface="+mn-ea"/>
          <a:cs typeface="+mn-cs"/>
        </a:defRPr>
      </a:lvl8pPr>
      <a:lvl9pPr marL="15636240" algn="l" defTabSz="3909060" rtl="0" eaLnBrk="1" latinLnBrk="0" hangingPunct="1">
        <a:defRPr sz="7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0.png"/><Relationship Id="rId18" Type="http://schemas.openxmlformats.org/officeDocument/2006/relationships/image" Target="../media/image1.emf"/><Relationship Id="rId3" Type="http://schemas.openxmlformats.org/officeDocument/2006/relationships/notesSlide" Target="../notesSlides/notesSlide1.xml"/><Relationship Id="rId21" Type="http://schemas.openxmlformats.org/officeDocument/2006/relationships/image" Target="../media/image14.png"/><Relationship Id="rId7" Type="http://schemas.openxmlformats.org/officeDocument/2006/relationships/image" Target="../media/image5.jpeg"/><Relationship Id="rId12" Type="http://schemas.openxmlformats.org/officeDocument/2006/relationships/image" Target="../media/image9.emf"/><Relationship Id="rId17" Type="http://schemas.openxmlformats.org/officeDocument/2006/relationships/package" Target="../embeddings/Documento_di_Microsoft_Word.docx"/><Relationship Id="rId2" Type="http://schemas.openxmlformats.org/officeDocument/2006/relationships/slideLayout" Target="../slideLayouts/slideLayout1.xml"/><Relationship Id="rId16" Type="http://schemas.openxmlformats.org/officeDocument/2006/relationships/chart" Target="../charts/chart3.xml"/><Relationship Id="rId20" Type="http://schemas.openxmlformats.org/officeDocument/2006/relationships/image" Target="../media/image13.png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png"/><Relationship Id="rId11" Type="http://schemas.openxmlformats.org/officeDocument/2006/relationships/image" Target="../media/image8.png"/><Relationship Id="rId5" Type="http://schemas.openxmlformats.org/officeDocument/2006/relationships/image" Target="../media/image3.png"/><Relationship Id="rId15" Type="http://schemas.openxmlformats.org/officeDocument/2006/relationships/chart" Target="../charts/chart2.xml"/><Relationship Id="rId23" Type="http://schemas.openxmlformats.org/officeDocument/2006/relationships/image" Target="../media/image16.png"/><Relationship Id="rId10" Type="http://schemas.openxmlformats.org/officeDocument/2006/relationships/chart" Target="../charts/chart1.xml"/><Relationship Id="rId19" Type="http://schemas.openxmlformats.org/officeDocument/2006/relationships/image" Target="../media/image12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1.png"/><Relationship Id="rId22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77392" y="13134707"/>
            <a:ext cx="15625736" cy="94487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dirty="0" smtClean="0">
                <a:solidFill>
                  <a:srgbClr val="002060"/>
                </a:solidFill>
                <a:latin typeface="Comic Sans MS" pitchFamily="66" charset="0"/>
              </a:rPr>
              <a:t>1.Isolation </a:t>
            </a:r>
            <a:r>
              <a:rPr lang="en-US" sz="3200" b="1" dirty="0">
                <a:solidFill>
                  <a:srgbClr val="002060"/>
                </a:solidFill>
                <a:latin typeface="Comic Sans MS" pitchFamily="66" charset="0"/>
              </a:rPr>
              <a:t>of </a:t>
            </a:r>
            <a:r>
              <a:rPr lang="en-US" sz="3200" b="1" dirty="0" err="1" smtClean="0">
                <a:solidFill>
                  <a:srgbClr val="002060"/>
                </a:solidFill>
                <a:latin typeface="Comic Sans MS" pitchFamily="66" charset="0"/>
              </a:rPr>
              <a:t>actinobacteria</a:t>
            </a:r>
            <a:r>
              <a:rPr lang="en-US" sz="3200" b="1" dirty="0" smtClean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en-US" sz="3200" b="1" dirty="0">
                <a:solidFill>
                  <a:srgbClr val="002060"/>
                </a:solidFill>
                <a:latin typeface="Comic Sans MS" pitchFamily="66" charset="0"/>
              </a:rPr>
              <a:t>strains and </a:t>
            </a:r>
            <a:r>
              <a:rPr lang="en-US" sz="3200" b="1" dirty="0" smtClean="0">
                <a:solidFill>
                  <a:srgbClr val="002060"/>
                </a:solidFill>
                <a:latin typeface="Comic Sans MS" pitchFamily="66" charset="0"/>
              </a:rPr>
              <a:t>antibacterial screening</a:t>
            </a:r>
            <a:endParaRPr lang="fr-FR" sz="2400" dirty="0" smtClean="0">
              <a:latin typeface="Comic Sans MS" pitchFamily="66" charset="0"/>
            </a:endParaRPr>
          </a:p>
          <a:p>
            <a:pPr algn="just"/>
            <a:endParaRPr lang="fr-FR" sz="2400" dirty="0">
              <a:latin typeface="Comic Sans MS" pitchFamily="66" charset="0"/>
            </a:endParaRPr>
          </a:p>
          <a:p>
            <a:pPr algn="just"/>
            <a:endParaRPr lang="fr-FR" sz="2400" dirty="0" smtClean="0">
              <a:latin typeface="Comic Sans MS" pitchFamily="66" charset="0"/>
            </a:endParaRPr>
          </a:p>
          <a:p>
            <a:pPr algn="just"/>
            <a:endParaRPr lang="fr-FR" sz="2400" dirty="0">
              <a:latin typeface="Comic Sans MS" pitchFamily="66" charset="0"/>
            </a:endParaRPr>
          </a:p>
          <a:p>
            <a:pPr algn="just"/>
            <a:endParaRPr lang="fr-FR" sz="2400" dirty="0" smtClean="0">
              <a:latin typeface="Comic Sans MS" pitchFamily="66" charset="0"/>
            </a:endParaRPr>
          </a:p>
          <a:p>
            <a:pPr algn="just"/>
            <a:endParaRPr lang="fr-FR" sz="2400" dirty="0">
              <a:latin typeface="Comic Sans MS" pitchFamily="66" charset="0"/>
            </a:endParaRPr>
          </a:p>
          <a:p>
            <a:pPr algn="just"/>
            <a:endParaRPr lang="fr-FR" sz="2400" dirty="0" smtClean="0">
              <a:latin typeface="Comic Sans MS" pitchFamily="66" charset="0"/>
            </a:endParaRPr>
          </a:p>
          <a:p>
            <a:pPr algn="just"/>
            <a:endParaRPr lang="fr-FR" sz="2400" dirty="0">
              <a:latin typeface="Comic Sans MS" pitchFamily="66" charset="0"/>
            </a:endParaRPr>
          </a:p>
          <a:p>
            <a:pPr algn="just"/>
            <a:endParaRPr lang="fr-FR" sz="2400" dirty="0" smtClean="0">
              <a:latin typeface="Comic Sans MS" pitchFamily="66" charset="0"/>
            </a:endParaRPr>
          </a:p>
          <a:p>
            <a:pPr algn="just"/>
            <a:r>
              <a:rPr lang="fr-FR" sz="2000" b="1" dirty="0" smtClean="0">
                <a:solidFill>
                  <a:srgbClr val="002060"/>
                </a:solidFill>
                <a:latin typeface="Comic Sans MS" pitchFamily="66" charset="0"/>
              </a:rPr>
              <a:t>Isolation of 119  </a:t>
            </a:r>
            <a:r>
              <a:rPr lang="fr-FR" sz="2000" b="1" dirty="0" err="1" smtClean="0">
                <a:solidFill>
                  <a:srgbClr val="002060"/>
                </a:solidFill>
                <a:latin typeface="Comic Sans MS" pitchFamily="66" charset="0"/>
              </a:rPr>
              <a:t>actinobacteria</a:t>
            </a:r>
            <a:r>
              <a:rPr lang="fr-FR" sz="2000" b="1" dirty="0" smtClean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fr-FR" sz="2000" b="1" dirty="0" err="1" smtClean="0">
                <a:solidFill>
                  <a:srgbClr val="002060"/>
                </a:solidFill>
                <a:latin typeface="Comic Sans MS" pitchFamily="66" charset="0"/>
              </a:rPr>
              <a:t>strains</a:t>
            </a:r>
            <a:r>
              <a:rPr lang="fr-FR" sz="2000" b="1" dirty="0" smtClean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fr-FR" sz="2000" b="1" dirty="0" err="1">
                <a:solidFill>
                  <a:srgbClr val="002060"/>
                </a:solidFill>
                <a:latin typeface="Comic Sans MS" pitchFamily="66" charset="0"/>
              </a:rPr>
              <a:t>from</a:t>
            </a:r>
            <a:r>
              <a:rPr lang="fr-FR" sz="2000" b="1" dirty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fr-FR" sz="2000" b="1" dirty="0" smtClean="0">
                <a:solidFill>
                  <a:srgbClr val="002060"/>
                </a:solidFill>
                <a:latin typeface="Comic Sans MS" pitchFamily="66" charset="0"/>
              </a:rPr>
              <a:t>a </a:t>
            </a:r>
            <a:r>
              <a:rPr lang="fr-FR" sz="2000" b="1" dirty="0" err="1" smtClean="0">
                <a:solidFill>
                  <a:srgbClr val="002060"/>
                </a:solidFill>
                <a:latin typeface="Comic Sans MS" pitchFamily="66" charset="0"/>
              </a:rPr>
              <a:t>coal</a:t>
            </a:r>
            <a:r>
              <a:rPr lang="fr-FR" sz="2000" b="1" dirty="0" smtClean="0">
                <a:solidFill>
                  <a:srgbClr val="002060"/>
                </a:solidFill>
                <a:latin typeface="Comic Sans MS" pitchFamily="66" charset="0"/>
              </a:rPr>
              <a:t> mine        </a:t>
            </a:r>
            <a:endParaRPr lang="fr-FR" sz="2000" b="1" dirty="0" smtClean="0">
              <a:solidFill>
                <a:srgbClr val="002060"/>
              </a:solidFill>
              <a:latin typeface="Comic Sans MS" pitchFamily="66" charset="0"/>
            </a:endParaRPr>
          </a:p>
          <a:p>
            <a:pPr algn="just"/>
            <a:r>
              <a:rPr lang="fr-FR" sz="2000" b="1" dirty="0" err="1" smtClean="0">
                <a:solidFill>
                  <a:srgbClr val="002060"/>
                </a:solidFill>
                <a:latin typeface="Comic Sans MS" pitchFamily="66" charset="0"/>
              </a:rPr>
              <a:t>sample</a:t>
            </a:r>
            <a:r>
              <a:rPr lang="fr-FR" sz="2000" b="1" dirty="0" smtClean="0">
                <a:solidFill>
                  <a:srgbClr val="002060"/>
                </a:solidFill>
                <a:latin typeface="Comic Sans MS" pitchFamily="66" charset="0"/>
              </a:rPr>
              <a:t>, </a:t>
            </a:r>
            <a:r>
              <a:rPr lang="fr-FR" sz="2000" b="1" dirty="0" err="1" smtClean="0">
                <a:solidFill>
                  <a:srgbClr val="002060"/>
                </a:solidFill>
                <a:latin typeface="Comic Sans MS" pitchFamily="66" charset="0"/>
              </a:rPr>
              <a:t>collected</a:t>
            </a:r>
            <a:r>
              <a:rPr lang="fr-FR" sz="2000" b="1" dirty="0" smtClean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fr-FR" sz="2000" b="1" dirty="0" err="1" smtClean="0">
                <a:solidFill>
                  <a:srgbClr val="002060"/>
                </a:solidFill>
                <a:latin typeface="Comic Sans MS" pitchFamily="66" charset="0"/>
              </a:rPr>
              <a:t>from</a:t>
            </a:r>
            <a:r>
              <a:rPr lang="fr-FR" sz="2000" b="1" dirty="0" smtClean="0">
                <a:solidFill>
                  <a:srgbClr val="002060"/>
                </a:solidFill>
                <a:latin typeface="Comic Sans MS" pitchFamily="66" charset="0"/>
              </a:rPr>
              <a:t> Bechar </a:t>
            </a:r>
            <a:r>
              <a:rPr lang="fr-FR" sz="2000" b="1" dirty="0" err="1" smtClean="0">
                <a:solidFill>
                  <a:srgbClr val="002060"/>
                </a:solidFill>
                <a:latin typeface="Comic Sans MS" pitchFamily="66" charset="0"/>
              </a:rPr>
              <a:t>region</a:t>
            </a:r>
            <a:r>
              <a:rPr lang="fr-FR" sz="2000" b="1" dirty="0" smtClean="0">
                <a:solidFill>
                  <a:srgbClr val="002060"/>
                </a:solidFill>
                <a:latin typeface="Comic Sans MS" pitchFamily="66" charset="0"/>
              </a:rPr>
              <a:t>, </a:t>
            </a:r>
            <a:r>
              <a:rPr lang="fr-FR" sz="2000" b="1" dirty="0" err="1" smtClean="0">
                <a:solidFill>
                  <a:srgbClr val="002060"/>
                </a:solidFill>
                <a:latin typeface="Comic Sans MS" pitchFamily="66" charset="0"/>
              </a:rPr>
              <a:t>Algeria</a:t>
            </a:r>
            <a:r>
              <a:rPr lang="fr-FR" sz="2000" b="1" dirty="0" smtClean="0">
                <a:solidFill>
                  <a:srgbClr val="002060"/>
                </a:solidFill>
                <a:latin typeface="Comic Sans MS" pitchFamily="66" charset="0"/>
              </a:rPr>
              <a:t>.                                 </a:t>
            </a:r>
          </a:p>
          <a:p>
            <a:pPr algn="just"/>
            <a:r>
              <a:rPr lang="fr-FR" sz="2400" b="1" dirty="0" smtClean="0">
                <a:latin typeface="Comic Sans MS" pitchFamily="66" charset="0"/>
              </a:rPr>
              <a:t>                                                          </a:t>
            </a:r>
          </a:p>
          <a:p>
            <a:pPr algn="just"/>
            <a:r>
              <a:rPr lang="fr-FR" sz="2400" b="1" dirty="0" smtClean="0">
                <a:latin typeface="Comic Sans MS" pitchFamily="66" charset="0"/>
              </a:rPr>
              <a:t>                                                    </a:t>
            </a:r>
          </a:p>
          <a:p>
            <a:pPr algn="just"/>
            <a:endParaRPr lang="fr-FR" sz="2400" b="1" dirty="0">
              <a:latin typeface="Comic Sans MS" pitchFamily="66" charset="0"/>
            </a:endParaRPr>
          </a:p>
          <a:p>
            <a:pPr algn="just"/>
            <a:endParaRPr lang="fr-FR" sz="2400" b="1" dirty="0" smtClean="0">
              <a:latin typeface="Comic Sans MS" pitchFamily="66" charset="0"/>
            </a:endParaRPr>
          </a:p>
          <a:p>
            <a:pPr algn="just"/>
            <a:endParaRPr lang="fr-FR" sz="2400" b="1" dirty="0">
              <a:latin typeface="Comic Sans MS" pitchFamily="66" charset="0"/>
            </a:endParaRPr>
          </a:p>
          <a:p>
            <a:pPr algn="just"/>
            <a:endParaRPr lang="fr-FR" sz="2400" b="1" dirty="0" smtClean="0">
              <a:latin typeface="Comic Sans MS" pitchFamily="66" charset="0"/>
            </a:endParaRPr>
          </a:p>
          <a:p>
            <a:pPr algn="just"/>
            <a:endParaRPr lang="fr-FR" sz="2400" b="1" dirty="0">
              <a:latin typeface="Comic Sans MS" pitchFamily="66" charset="0"/>
            </a:endParaRPr>
          </a:p>
          <a:p>
            <a:pPr algn="just"/>
            <a:r>
              <a:rPr lang="fr-FR" sz="2400" b="1" dirty="0" smtClean="0">
                <a:latin typeface="Comic Sans MS" pitchFamily="66" charset="0"/>
              </a:rPr>
              <a:t>     </a:t>
            </a:r>
          </a:p>
          <a:p>
            <a:pPr algn="just"/>
            <a:endParaRPr lang="fr-FR" sz="2400" b="1" dirty="0">
              <a:latin typeface="Comic Sans MS" pitchFamily="66" charset="0"/>
            </a:endParaRPr>
          </a:p>
          <a:p>
            <a:pPr algn="just"/>
            <a:endParaRPr lang="fr-FR" sz="2400" b="1" dirty="0" smtClean="0">
              <a:latin typeface="Comic Sans MS" pitchFamily="66" charset="0"/>
            </a:endParaRPr>
          </a:p>
          <a:p>
            <a:pPr algn="just"/>
            <a:endParaRPr lang="fr-FR" sz="2400" b="1" dirty="0">
              <a:latin typeface="Comic Sans MS" pitchFamily="66" charset="0"/>
            </a:endParaRPr>
          </a:p>
          <a:p>
            <a:pPr algn="just"/>
            <a:endParaRPr lang="fr-FR" sz="2400" b="1" dirty="0" smtClean="0">
              <a:latin typeface="Comic Sans MS" pitchFamily="66" charset="0"/>
            </a:endParaRPr>
          </a:p>
          <a:p>
            <a:pPr algn="just"/>
            <a:endParaRPr lang="fr-FR" sz="2400" b="1" dirty="0">
              <a:latin typeface="Comic Sans MS" pitchFamily="66" charset="0"/>
            </a:endParaRPr>
          </a:p>
          <a:p>
            <a:pPr algn="just"/>
            <a:r>
              <a:rPr lang="fr-FR" sz="2400" b="1" dirty="0" smtClean="0">
                <a:latin typeface="Comic Sans MS" pitchFamily="66" charset="0"/>
              </a:rPr>
              <a:t>                                                         </a:t>
            </a:r>
            <a:r>
              <a:rPr lang="fr-FR" sz="2400" b="1" dirty="0" smtClean="0">
                <a:solidFill>
                  <a:srgbClr val="002060"/>
                </a:solidFill>
                <a:latin typeface="Comic Sans MS" pitchFamily="66" charset="0"/>
              </a:rPr>
              <a:t>                                                  </a:t>
            </a:r>
            <a:endParaRPr lang="fr-FR" sz="2000" b="1" dirty="0" smtClean="0">
              <a:latin typeface="Comic Sans MS" pitchFamily="66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46357" y="648322"/>
            <a:ext cx="31644776" cy="496520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lIns="390906" tIns="195453" rIns="390906" bIns="195453">
            <a:spAutoFit/>
          </a:bodyPr>
          <a:lstStyle/>
          <a:p>
            <a:pPr algn="ctr"/>
            <a:r>
              <a:rPr lang="en-US" sz="4800" b="1" dirty="0" smtClean="0">
                <a:latin typeface="Comic Sans MS" pitchFamily="66" charset="0"/>
              </a:rPr>
              <a:t>Culture medium </a:t>
            </a:r>
            <a:r>
              <a:rPr lang="en-US" sz="4800" b="1" dirty="0" err="1" smtClean="0">
                <a:latin typeface="Comic Sans MS" pitchFamily="66" charset="0"/>
              </a:rPr>
              <a:t>modelisation</a:t>
            </a:r>
            <a:r>
              <a:rPr lang="en-US" sz="4800" b="1" dirty="0" smtClean="0">
                <a:latin typeface="Comic Sans MS" pitchFamily="66" charset="0"/>
              </a:rPr>
              <a:t> for optimization of anti methicillin resistant </a:t>
            </a:r>
            <a:r>
              <a:rPr lang="en-US" sz="4800" b="1" i="1" dirty="0" smtClean="0">
                <a:latin typeface="Comic Sans MS" pitchFamily="66" charset="0"/>
              </a:rPr>
              <a:t>Staphylococcus </a:t>
            </a:r>
            <a:r>
              <a:rPr lang="en-US" sz="4800" b="1" i="1" dirty="0" err="1" smtClean="0">
                <a:latin typeface="Comic Sans MS" pitchFamily="66" charset="0"/>
              </a:rPr>
              <a:t>aureus</a:t>
            </a:r>
            <a:r>
              <a:rPr lang="en-US" sz="4800" b="1" dirty="0" smtClean="0">
                <a:latin typeface="Comic Sans MS" pitchFamily="66" charset="0"/>
              </a:rPr>
              <a:t> metabolites by a coal mining soil derived </a:t>
            </a:r>
            <a:r>
              <a:rPr lang="en-US" sz="4800" b="1" i="1" dirty="0" smtClean="0">
                <a:latin typeface="Comic Sans MS" pitchFamily="66" charset="0"/>
              </a:rPr>
              <a:t>Streptomyces </a:t>
            </a:r>
            <a:r>
              <a:rPr lang="en-US" sz="4800" b="1" i="1" dirty="0" err="1" smtClean="0">
                <a:latin typeface="Comic Sans MS" pitchFamily="66" charset="0"/>
              </a:rPr>
              <a:t>rochei</a:t>
            </a:r>
            <a:r>
              <a:rPr lang="en-US" sz="4800" b="1" i="1" dirty="0" smtClean="0">
                <a:latin typeface="Comic Sans MS" pitchFamily="66" charset="0"/>
              </a:rPr>
              <a:t> </a:t>
            </a:r>
            <a:r>
              <a:rPr lang="en-US" sz="4800" b="1" dirty="0" smtClean="0">
                <a:latin typeface="Comic Sans MS" pitchFamily="66" charset="0"/>
              </a:rPr>
              <a:t>CMB47 strain</a:t>
            </a:r>
          </a:p>
          <a:p>
            <a:pPr algn="ctr">
              <a:lnSpc>
                <a:spcPct val="150000"/>
              </a:lnSpc>
            </a:pPr>
            <a:r>
              <a:rPr lang="en-US" sz="5400" b="1" dirty="0" smtClean="0">
                <a:latin typeface="Comic Sans MS" pitchFamily="66" charset="0"/>
              </a:rPr>
              <a:t> </a:t>
            </a:r>
            <a:r>
              <a:rPr kumimoji="0" lang="en-US" sz="3600" b="0" i="0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Djinni</a:t>
            </a:r>
            <a:r>
              <a:rPr kumimoji="0" lang="en-US" sz="3600" b="0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 Ibtissem</a:t>
            </a:r>
            <a:r>
              <a:rPr kumimoji="0" lang="en-US" sz="3600" b="0" i="0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1,2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, </a:t>
            </a:r>
            <a:r>
              <a:rPr kumimoji="0" lang="en-US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Djoudi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 Warda</a:t>
            </a:r>
            <a:r>
              <a:rPr kumimoji="0" lang="en-US" sz="3600" b="0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1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, </a:t>
            </a:r>
            <a:r>
              <a:rPr kumimoji="0" lang="en-US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Boumezoued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 Chahinaz</a:t>
            </a:r>
            <a:r>
              <a:rPr lang="en-US" sz="3600" baseline="30000" dirty="0">
                <a:latin typeface="Comic Sans MS" pitchFamily="66" charset="0"/>
                <a:ea typeface="Times New Roman" pitchFamily="18" charset="0"/>
                <a:cs typeface="Arial" pitchFamily="34" charset="0"/>
              </a:rPr>
              <a:t>1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, </a:t>
            </a:r>
            <a:r>
              <a:rPr kumimoji="0" lang="en-US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Barchiche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 Halima</a:t>
            </a:r>
            <a:r>
              <a:rPr lang="en-US" sz="3600" baseline="30000" dirty="0">
                <a:latin typeface="Comic Sans MS" pitchFamily="66" charset="0"/>
                <a:ea typeface="Times New Roman" pitchFamily="18" charset="0"/>
                <a:cs typeface="Arial" pitchFamily="34" charset="0"/>
              </a:rPr>
              <a:t>1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en-US" sz="3600" dirty="0" err="1">
                <a:latin typeface="Comic Sans MS" pitchFamily="66" charset="0"/>
                <a:ea typeface="Times New Roman" pitchFamily="18" charset="0"/>
                <a:cs typeface="Arial" pitchFamily="34" charset="0"/>
              </a:rPr>
              <a:t>Souagui</a:t>
            </a:r>
            <a:r>
              <a:rPr lang="en-US" sz="3600" dirty="0">
                <a:latin typeface="Comic Sans MS" pitchFamily="66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3600" dirty="0" smtClean="0">
                <a:latin typeface="Comic Sans MS" pitchFamily="66" charset="0"/>
                <a:ea typeface="Times New Roman" pitchFamily="18" charset="0"/>
                <a:cs typeface="Arial" pitchFamily="34" charset="0"/>
              </a:rPr>
              <a:t>Samiha</a:t>
            </a:r>
            <a:r>
              <a:rPr lang="en-US" sz="3600" baseline="30000" dirty="0" smtClean="0">
                <a:latin typeface="Comic Sans MS" pitchFamily="66" charset="0"/>
                <a:ea typeface="Times New Roman" pitchFamily="18" charset="0"/>
                <a:cs typeface="Arial" pitchFamily="34" charset="0"/>
              </a:rPr>
              <a:t>1</a:t>
            </a:r>
            <a:r>
              <a:rPr lang="en-US" sz="3600" dirty="0" smtClean="0">
                <a:latin typeface="Comic Sans MS" pitchFamily="66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en-US" sz="3600" dirty="0" err="1">
                <a:latin typeface="Comic Sans MS" pitchFamily="66" charset="0"/>
                <a:ea typeface="Times New Roman" pitchFamily="18" charset="0"/>
                <a:cs typeface="Arial" pitchFamily="34" charset="0"/>
              </a:rPr>
              <a:t>Kecha</a:t>
            </a:r>
            <a:r>
              <a:rPr lang="en-US" sz="3600" dirty="0">
                <a:latin typeface="Comic Sans MS" pitchFamily="66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Mouloud</a:t>
            </a:r>
            <a:r>
              <a:rPr kumimoji="0" lang="en-US" sz="3600" b="0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1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, Mancini Ines</a:t>
            </a:r>
            <a:r>
              <a:rPr kumimoji="0" lang="en-US" sz="3200" b="0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2</a:t>
            </a:r>
            <a:endParaRPr kumimoji="0" lang="fr-FR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  <a:cs typeface="Arial" pitchFamily="34" charset="0"/>
            </a:endParaRPr>
          </a:p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GB" sz="2800" b="0" i="1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1</a:t>
            </a:r>
            <a:r>
              <a:rPr kumimoji="0" lang="en-GB" sz="2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Laboratory of Applied Microbiology</a:t>
            </a:r>
            <a:r>
              <a:rPr kumimoji="0" lang="en-GB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, </a:t>
            </a:r>
            <a:r>
              <a:rPr kumimoji="0" lang="en-GB" sz="2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Department of Microbiology, Faculty of Nature Science and Life, University of </a:t>
            </a:r>
            <a:r>
              <a:rPr kumimoji="0" lang="en-GB" sz="28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Bejaia</a:t>
            </a:r>
            <a:r>
              <a:rPr kumimoji="0" lang="en-GB" sz="2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, </a:t>
            </a:r>
            <a:r>
              <a:rPr kumimoji="0" lang="en-GB" sz="28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Bejaia</a:t>
            </a:r>
            <a:r>
              <a:rPr kumimoji="0" lang="en-GB" sz="2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, Algeria, 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  <a:cs typeface="Arial" pitchFamily="34" charset="0"/>
            </a:endParaRP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GB" sz="2800" b="0" i="1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2</a:t>
            </a:r>
            <a:r>
              <a:rPr kumimoji="0" lang="en-GB" sz="2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Laboratory </a:t>
            </a:r>
            <a:r>
              <a:rPr kumimoji="0" lang="en-GB" sz="2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of Bioorganic chemistry, </a:t>
            </a:r>
            <a:r>
              <a:rPr kumimoji="0" lang="en-US" sz="2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Department of Physics, University of Trento, via </a:t>
            </a:r>
            <a:r>
              <a:rPr kumimoji="0" lang="en-US" sz="28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Sommarive</a:t>
            </a:r>
            <a:r>
              <a:rPr kumimoji="0" lang="en-US" sz="2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 14, I-38123 Povo - Trento, </a:t>
            </a:r>
            <a:r>
              <a:rPr kumimoji="0" lang="en-US" sz="2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Italy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3200" i="1" u="sng" dirty="0" smtClean="0">
                <a:solidFill>
                  <a:srgbClr val="0000FF"/>
                </a:solidFill>
                <a:latin typeface="Comic Sans MS" pitchFamily="66" charset="0"/>
                <a:ea typeface="Times New Roman" pitchFamily="18" charset="0"/>
                <a:cs typeface="Arial" pitchFamily="34" charset="0"/>
              </a:rPr>
              <a:t>ibtissem.djinni@univ-bejaia.dz</a:t>
            </a:r>
            <a:endParaRPr lang="fr-FR" sz="3200" dirty="0">
              <a:latin typeface="Comic Sans MS" pitchFamily="66" charset="0"/>
              <a:cs typeface="Arial" pitchFamily="34" charset="0"/>
            </a:endParaRPr>
          </a:p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fr-FR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  <a:cs typeface="Arial" pitchFamily="34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846" y="4140740"/>
            <a:ext cx="4463757" cy="1281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6541064" y="6057030"/>
            <a:ext cx="33242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 smtClean="0">
                <a:solidFill>
                  <a:srgbClr val="002060"/>
                </a:solidFill>
                <a:latin typeface="Comic Sans MS" pitchFamily="66" charset="0"/>
              </a:rPr>
              <a:t>Introduction</a:t>
            </a:r>
            <a:endParaRPr lang="fr-FR" sz="4000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  <p:cxnSp>
        <p:nvCxnSpPr>
          <p:cNvPr id="9" name="Connecteur droit 8"/>
          <p:cNvCxnSpPr/>
          <p:nvPr/>
        </p:nvCxnSpPr>
        <p:spPr>
          <a:xfrm>
            <a:off x="16202025" y="6985026"/>
            <a:ext cx="72008" cy="29019474"/>
          </a:xfrm>
          <a:prstGeom prst="line">
            <a:avLst/>
          </a:prstGeom>
          <a:ln w="571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393825" y="6737903"/>
            <a:ext cx="15601245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400" dirty="0" smtClean="0">
                <a:latin typeface="Comic Sans MS" pitchFamily="66" charset="0"/>
              </a:rPr>
              <a:t>The </a:t>
            </a:r>
            <a:r>
              <a:rPr lang="en-US" sz="2400" dirty="0">
                <a:latin typeface="Comic Sans MS" pitchFamily="66" charset="0"/>
              </a:rPr>
              <a:t>massive and intensive use of antibiotics, in both humans and animals, has led to the accelerated appearance of bacteria resistant to these </a:t>
            </a:r>
            <a:r>
              <a:rPr lang="en-US" sz="2400" dirty="0" smtClean="0">
                <a:latin typeface="Comic Sans MS" pitchFamily="66" charset="0"/>
              </a:rPr>
              <a:t>molecules. The </a:t>
            </a:r>
            <a:r>
              <a:rPr lang="en-US" sz="2400" dirty="0">
                <a:latin typeface="Comic Sans MS" pitchFamily="66" charset="0"/>
              </a:rPr>
              <a:t>emergence of MRSA strains on a global scale </a:t>
            </a:r>
            <a:r>
              <a:rPr lang="en-US" sz="2400" dirty="0" smtClean="0">
                <a:latin typeface="Comic Sans MS" pitchFamily="66" charset="0"/>
              </a:rPr>
              <a:t>poses </a:t>
            </a:r>
            <a:r>
              <a:rPr lang="en-US" sz="2400" dirty="0">
                <a:latin typeface="Comic Sans MS" pitchFamily="66" charset="0"/>
              </a:rPr>
              <a:t>a real public health </a:t>
            </a:r>
            <a:r>
              <a:rPr lang="en-US" sz="2400" dirty="0" smtClean="0">
                <a:latin typeface="Comic Sans MS" pitchFamily="66" charset="0"/>
              </a:rPr>
              <a:t>problem, </a:t>
            </a:r>
            <a:r>
              <a:rPr lang="en-US" sz="2400" dirty="0" smtClean="0">
                <a:latin typeface="Comic Sans MS" pitchFamily="66" charset="0"/>
              </a:rPr>
              <a:t>because </a:t>
            </a:r>
            <a:r>
              <a:rPr lang="en-US" sz="2400" dirty="0">
                <a:latin typeface="Comic Sans MS" pitchFamily="66" charset="0"/>
              </a:rPr>
              <a:t>they are responsible for a wide variety of </a:t>
            </a:r>
            <a:r>
              <a:rPr lang="en-US" sz="2400" dirty="0" smtClean="0">
                <a:latin typeface="Comic Sans MS" pitchFamily="66" charset="0"/>
              </a:rPr>
              <a:t>infections (WHO, 2022). </a:t>
            </a:r>
            <a:r>
              <a:rPr lang="en-US" sz="2400" dirty="0">
                <a:latin typeface="Comic Sans MS" pitchFamily="66" charset="0"/>
              </a:rPr>
              <a:t>Therefore, the search for new active molecules </a:t>
            </a:r>
            <a:r>
              <a:rPr lang="en-US" sz="2400" dirty="0">
                <a:latin typeface="Comic Sans MS" pitchFamily="66" charset="0"/>
              </a:rPr>
              <a:t>with a new mechanism of action or structurally distinct from those currently </a:t>
            </a:r>
            <a:r>
              <a:rPr lang="en-US" sz="2400" dirty="0" smtClean="0">
                <a:latin typeface="Comic Sans MS" pitchFamily="66" charset="0"/>
              </a:rPr>
              <a:t>used is </a:t>
            </a:r>
            <a:r>
              <a:rPr lang="en-US" sz="2400" dirty="0" smtClean="0">
                <a:latin typeface="Comic Sans MS" pitchFamily="66" charset="0"/>
              </a:rPr>
              <a:t>urgently needed. </a:t>
            </a:r>
            <a:endParaRPr lang="en-US" sz="2400" dirty="0" smtClean="0">
              <a:latin typeface="Comic Sans MS" pitchFamily="66" charset="0"/>
            </a:endParaRP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400" dirty="0" smtClean="0">
                <a:latin typeface="Comic Sans MS" pitchFamily="66" charset="0"/>
              </a:rPr>
              <a:t>Actinobacteria </a:t>
            </a:r>
            <a:r>
              <a:rPr lang="en-US" sz="2400" dirty="0">
                <a:latin typeface="Comic Sans MS" pitchFamily="66" charset="0"/>
              </a:rPr>
              <a:t>has so far been the major source of new bioactive natural products. A challenge in the screening of these microorganisms lies in the search for growth conditions </a:t>
            </a:r>
            <a:r>
              <a:rPr lang="en-US" sz="2400" dirty="0" smtClean="0">
                <a:latin typeface="Comic Sans MS" pitchFamily="66" charset="0"/>
              </a:rPr>
              <a:t>favorable </a:t>
            </a:r>
            <a:r>
              <a:rPr lang="en-US" sz="2400" dirty="0" smtClean="0">
                <a:latin typeface="Comic Sans MS" pitchFamily="66" charset="0"/>
              </a:rPr>
              <a:t>for </a:t>
            </a:r>
            <a:r>
              <a:rPr lang="en-US" sz="2400" dirty="0">
                <a:latin typeface="Comic Sans MS" pitchFamily="66" charset="0"/>
              </a:rPr>
              <a:t>the production of </a:t>
            </a:r>
            <a:r>
              <a:rPr lang="en-US" sz="2400" dirty="0" smtClean="0">
                <a:latin typeface="Comic Sans MS" pitchFamily="66" charset="0"/>
              </a:rPr>
              <a:t>bioactive secondary </a:t>
            </a:r>
            <a:r>
              <a:rPr lang="en-US" sz="2400" dirty="0">
                <a:latin typeface="Comic Sans MS" pitchFamily="66" charset="0"/>
              </a:rPr>
              <a:t>metabolites and the </a:t>
            </a:r>
            <a:r>
              <a:rPr lang="en-US" sz="2400" dirty="0" err="1">
                <a:latin typeface="Comic Sans MS" pitchFamily="66" charset="0"/>
              </a:rPr>
              <a:t>dereplication</a:t>
            </a:r>
            <a:r>
              <a:rPr lang="en-US" sz="2400" dirty="0">
                <a:latin typeface="Comic Sans MS" pitchFamily="66" charset="0"/>
              </a:rPr>
              <a:t> of known molecules. </a:t>
            </a:r>
            <a:endParaRPr lang="en-US" sz="2400" dirty="0" smtClean="0">
              <a:latin typeface="Comic Sans MS" pitchFamily="66" charset="0"/>
            </a:endParaRP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400" dirty="0" smtClean="0">
                <a:latin typeface="Comic Sans MS" pitchFamily="66" charset="0"/>
              </a:rPr>
              <a:t>The peculiar ecosystem of Saharan soils is </a:t>
            </a:r>
            <a:r>
              <a:rPr lang="en-US" sz="2400" dirty="0">
                <a:latin typeface="Comic Sans MS" pitchFamily="66" charset="0"/>
              </a:rPr>
              <a:t>abundant in </a:t>
            </a:r>
            <a:r>
              <a:rPr lang="en-US" sz="2400" dirty="0" smtClean="0">
                <a:latin typeface="Comic Sans MS" pitchFamily="66" charset="0"/>
              </a:rPr>
              <a:t>rare </a:t>
            </a:r>
            <a:r>
              <a:rPr lang="en-US" sz="2400" dirty="0" err="1">
                <a:latin typeface="Comic Sans MS" pitchFamily="66" charset="0"/>
              </a:rPr>
              <a:t>actinobacteria</a:t>
            </a:r>
            <a:r>
              <a:rPr lang="en-US" sz="2400" dirty="0">
                <a:latin typeface="Comic Sans MS" pitchFamily="66" charset="0"/>
              </a:rPr>
              <a:t> that have proven to be major producers of new antimicrobial </a:t>
            </a:r>
            <a:r>
              <a:rPr lang="en-US" sz="2400" dirty="0" smtClean="0">
                <a:latin typeface="Comic Sans MS" pitchFamily="66" charset="0"/>
              </a:rPr>
              <a:t>molecules</a:t>
            </a:r>
            <a:r>
              <a:rPr lang="en-US" sz="2400" dirty="0" smtClean="0">
                <a:latin typeface="Comic Sans MS" pitchFamily="66" charset="0"/>
              </a:rPr>
              <a:t>.</a:t>
            </a:r>
            <a:endParaRPr lang="fr-FR" sz="2400" b="1" dirty="0" smtClean="0">
              <a:solidFill>
                <a:srgbClr val="002060"/>
              </a:solidFill>
              <a:latin typeface="Comic Sans MS" pitchFamily="66" charset="0"/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732" y="17867651"/>
            <a:ext cx="2667244" cy="2248874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softEdge rad="112500"/>
          </a:effectLst>
        </p:spPr>
      </p:pic>
      <p:sp>
        <p:nvSpPr>
          <p:cNvPr id="16" name="Flèche vers le bas 15"/>
          <p:cNvSpPr/>
          <p:nvPr/>
        </p:nvSpPr>
        <p:spPr>
          <a:xfrm>
            <a:off x="2902512" y="17334910"/>
            <a:ext cx="749751" cy="604809"/>
          </a:xfrm>
          <a:prstGeom prst="down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08337" y="14029788"/>
            <a:ext cx="2869178" cy="2390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" name="Ellipse 16"/>
          <p:cNvSpPr/>
          <p:nvPr/>
        </p:nvSpPr>
        <p:spPr>
          <a:xfrm>
            <a:off x="1800425" y="14705132"/>
            <a:ext cx="360040" cy="19736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/>
          <p:cNvSpPr txBox="1"/>
          <p:nvPr/>
        </p:nvSpPr>
        <p:spPr>
          <a:xfrm>
            <a:off x="153947" y="25501544"/>
            <a:ext cx="1598287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3200" b="1" dirty="0" smtClean="0">
                <a:solidFill>
                  <a:srgbClr val="002060"/>
                </a:solidFill>
                <a:latin typeface="Comic Sans MS" pitchFamily="66" charset="0"/>
              </a:rPr>
              <a:t>2.</a:t>
            </a:r>
            <a:r>
              <a:rPr lang="en-US" sz="32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Screening </a:t>
            </a:r>
            <a:r>
              <a:rPr lang="en-US" sz="3200" b="1" dirty="0">
                <a:solidFill>
                  <a:srgbClr val="002060"/>
                </a:solidFill>
                <a:latin typeface="Comic Sans MS" panose="030F0702030302020204" pitchFamily="66" charset="0"/>
              </a:rPr>
              <a:t>the best culture medium and </a:t>
            </a:r>
            <a:r>
              <a:rPr lang="en-US" sz="32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kinetic </a:t>
            </a:r>
            <a:r>
              <a:rPr lang="en-US" sz="32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study </a:t>
            </a:r>
            <a:r>
              <a:rPr lang="en-US" sz="32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on the production of  </a:t>
            </a:r>
            <a:r>
              <a:rPr lang="en-US" sz="32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anti</a:t>
            </a:r>
            <a:r>
              <a:rPr lang="en-US" sz="3200" b="1" i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-MRSA </a:t>
            </a:r>
            <a:r>
              <a:rPr lang="en-US" sz="32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metabolites </a:t>
            </a:r>
            <a:endParaRPr lang="en-US" sz="3200" b="1" dirty="0" smtClean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pPr algn="just"/>
            <a:r>
              <a:rPr lang="en-US" sz="2400" dirty="0" smtClean="0">
                <a:latin typeface="Comic Sans MS" panose="030F0702030302020204" pitchFamily="66" charset="0"/>
              </a:rPr>
              <a:t>Among </a:t>
            </a:r>
            <a:r>
              <a:rPr lang="en-US" sz="2400" dirty="0" smtClean="0">
                <a:latin typeface="Comic Sans MS" panose="030F0702030302020204" pitchFamily="66" charset="0"/>
              </a:rPr>
              <a:t>four culture media used, </a:t>
            </a:r>
            <a:r>
              <a:rPr lang="en-US" sz="2400" dirty="0">
                <a:latin typeface="Comic Sans MS" pitchFamily="66" charset="0"/>
              </a:rPr>
              <a:t>the highest antibacterial </a:t>
            </a:r>
            <a:r>
              <a:rPr lang="en-US" sz="2400" dirty="0" smtClean="0">
                <a:latin typeface="Comic Sans MS" pitchFamily="66" charset="0"/>
              </a:rPr>
              <a:t>activity (</a:t>
            </a:r>
            <a:r>
              <a:rPr lang="en-US" sz="2400" dirty="0" smtClean="0">
                <a:latin typeface="Comic Sans MS" pitchFamily="66" charset="0"/>
              </a:rPr>
              <a:t>20.16 mm </a:t>
            </a:r>
            <a:r>
              <a:rPr lang="en-US" sz="2400" dirty="0" smtClean="0">
                <a:latin typeface="Comic Sans MS" pitchFamily="66" charset="0"/>
              </a:rPr>
              <a:t>inhibition diameter) was </a:t>
            </a:r>
            <a:r>
              <a:rPr lang="en-US" sz="2400" dirty="0">
                <a:latin typeface="Comic Sans MS" pitchFamily="66" charset="0"/>
              </a:rPr>
              <a:t>observed in </a:t>
            </a:r>
            <a:r>
              <a:rPr lang="en-US" sz="2400" dirty="0" err="1">
                <a:latin typeface="Comic Sans MS" pitchFamily="66" charset="0"/>
              </a:rPr>
              <a:t>Czapeck</a:t>
            </a:r>
            <a:r>
              <a:rPr lang="en-US" sz="2400" dirty="0">
                <a:latin typeface="Comic Sans MS" pitchFamily="66" charset="0"/>
              </a:rPr>
              <a:t> medium against </a:t>
            </a:r>
            <a:r>
              <a:rPr lang="en-US" sz="2400" dirty="0" smtClean="0">
                <a:latin typeface="Comic Sans MS" pitchFamily="66" charset="0"/>
              </a:rPr>
              <a:t>MRSA, </a:t>
            </a:r>
            <a:r>
              <a:rPr lang="en-US" sz="2400" dirty="0">
                <a:latin typeface="Comic Sans MS" pitchFamily="66" charset="0"/>
              </a:rPr>
              <a:t>containing per </a:t>
            </a:r>
            <a:r>
              <a:rPr lang="en-US" sz="2400" dirty="0" smtClean="0">
                <a:latin typeface="Comic Sans MS" pitchFamily="66" charset="0"/>
              </a:rPr>
              <a:t>liter: </a:t>
            </a:r>
          </a:p>
          <a:p>
            <a:pPr algn="just"/>
            <a:r>
              <a:rPr lang="en-US" sz="2400" dirty="0" smtClean="0">
                <a:solidFill>
                  <a:srgbClr val="FF0000"/>
                </a:solidFill>
                <a:latin typeface="Comic Sans MS" pitchFamily="66" charset="0"/>
              </a:rPr>
              <a:t>10g </a:t>
            </a:r>
            <a:r>
              <a:rPr lang="en-US" sz="2400" dirty="0">
                <a:solidFill>
                  <a:srgbClr val="FF0000"/>
                </a:solidFill>
                <a:latin typeface="Comic Sans MS" pitchFamily="66" charset="0"/>
              </a:rPr>
              <a:t>of soluble starch, 3g of NaNO</a:t>
            </a:r>
            <a:r>
              <a:rPr lang="en-US" sz="2400" baseline="-25000" dirty="0">
                <a:solidFill>
                  <a:srgbClr val="FF0000"/>
                </a:solidFill>
                <a:latin typeface="Comic Sans MS" pitchFamily="66" charset="0"/>
              </a:rPr>
              <a:t>3</a:t>
            </a:r>
            <a:r>
              <a:rPr lang="en-US" sz="2400" dirty="0">
                <a:solidFill>
                  <a:srgbClr val="FF0000"/>
                </a:solidFill>
                <a:latin typeface="Comic Sans MS" pitchFamily="66" charset="0"/>
              </a:rPr>
              <a:t>, 1g of K</a:t>
            </a:r>
            <a:r>
              <a:rPr lang="en-US" sz="2400" baseline="-25000" dirty="0">
                <a:solidFill>
                  <a:srgbClr val="FF0000"/>
                </a:solidFill>
                <a:latin typeface="Comic Sans MS" pitchFamily="66" charset="0"/>
              </a:rPr>
              <a:t>2</a:t>
            </a:r>
            <a:r>
              <a:rPr lang="en-US" sz="2400" dirty="0">
                <a:solidFill>
                  <a:srgbClr val="FF0000"/>
                </a:solidFill>
                <a:latin typeface="Comic Sans MS" pitchFamily="66" charset="0"/>
              </a:rPr>
              <a:t>HPO</a:t>
            </a:r>
            <a:r>
              <a:rPr lang="en-US" sz="2400" baseline="-25000" dirty="0">
                <a:solidFill>
                  <a:srgbClr val="FF0000"/>
                </a:solidFill>
                <a:latin typeface="Comic Sans MS" pitchFamily="66" charset="0"/>
              </a:rPr>
              <a:t>4</a:t>
            </a:r>
            <a:r>
              <a:rPr lang="en-US" sz="2400" dirty="0">
                <a:solidFill>
                  <a:srgbClr val="FF0000"/>
                </a:solidFill>
                <a:latin typeface="Comic Sans MS" pitchFamily="66" charset="0"/>
              </a:rPr>
              <a:t>, 0.5g of MgSO</a:t>
            </a:r>
            <a:r>
              <a:rPr lang="en-US" sz="2400" baseline="-25000" dirty="0">
                <a:solidFill>
                  <a:srgbClr val="FF0000"/>
                </a:solidFill>
                <a:latin typeface="Comic Sans MS" pitchFamily="66" charset="0"/>
              </a:rPr>
              <a:t>4</a:t>
            </a:r>
            <a:r>
              <a:rPr lang="en-US" sz="2400" dirty="0">
                <a:solidFill>
                  <a:srgbClr val="FF0000"/>
                </a:solidFill>
                <a:latin typeface="Comic Sans MS" pitchFamily="66" charset="0"/>
              </a:rPr>
              <a:t>·7H</a:t>
            </a:r>
            <a:r>
              <a:rPr lang="en-US" sz="2400" baseline="-25000" dirty="0">
                <a:solidFill>
                  <a:srgbClr val="FF0000"/>
                </a:solidFill>
                <a:latin typeface="Comic Sans MS" pitchFamily="66" charset="0"/>
              </a:rPr>
              <a:t>2</a:t>
            </a:r>
            <a:r>
              <a:rPr lang="en-US" sz="2400" dirty="0">
                <a:solidFill>
                  <a:srgbClr val="FF0000"/>
                </a:solidFill>
                <a:latin typeface="Comic Sans MS" pitchFamily="66" charset="0"/>
              </a:rPr>
              <a:t>O, 0.5g of </a:t>
            </a:r>
            <a:r>
              <a:rPr lang="en-US" sz="2400" dirty="0" err="1">
                <a:solidFill>
                  <a:srgbClr val="FF0000"/>
                </a:solidFill>
                <a:latin typeface="Comic Sans MS" pitchFamily="66" charset="0"/>
              </a:rPr>
              <a:t>KCl</a:t>
            </a:r>
            <a:r>
              <a:rPr lang="en-US" sz="2400" dirty="0">
                <a:solidFill>
                  <a:srgbClr val="FF0000"/>
                </a:solidFill>
                <a:latin typeface="Comic Sans MS" pitchFamily="66" charset="0"/>
              </a:rPr>
              <a:t>, 10mg of FeSO</a:t>
            </a:r>
            <a:r>
              <a:rPr lang="en-US" sz="2400" baseline="-25000" dirty="0">
                <a:solidFill>
                  <a:srgbClr val="FF0000"/>
                </a:solidFill>
                <a:latin typeface="Comic Sans MS" pitchFamily="66" charset="0"/>
              </a:rPr>
              <a:t>4</a:t>
            </a:r>
            <a:r>
              <a:rPr lang="en-US" sz="2400" dirty="0">
                <a:solidFill>
                  <a:srgbClr val="FF0000"/>
                </a:solidFill>
                <a:latin typeface="Comic Sans MS" pitchFamily="66" charset="0"/>
              </a:rPr>
              <a:t>.7H</a:t>
            </a:r>
            <a:r>
              <a:rPr lang="en-US" sz="2400" baseline="-25000" dirty="0">
                <a:solidFill>
                  <a:srgbClr val="FF0000"/>
                </a:solidFill>
                <a:latin typeface="Comic Sans MS" pitchFamily="66" charset="0"/>
              </a:rPr>
              <a:t>2</a:t>
            </a:r>
            <a:r>
              <a:rPr lang="en-US" sz="2400" dirty="0">
                <a:solidFill>
                  <a:srgbClr val="FF0000"/>
                </a:solidFill>
                <a:latin typeface="Comic Sans MS" pitchFamily="66" charset="0"/>
              </a:rPr>
              <a:t>O. </a:t>
            </a:r>
            <a:endParaRPr lang="en-US" sz="3200" dirty="0" smtClean="0">
              <a:latin typeface="Comic Sans MS" panose="030F0702030302020204" pitchFamily="66" charset="0"/>
            </a:endParaRPr>
          </a:p>
          <a:p>
            <a:endParaRPr lang="fr-FR" sz="2400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10202111" y="27655048"/>
            <a:ext cx="5881193" cy="120032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fr-FR" sz="2400" dirty="0" err="1" smtClean="0">
                <a:latin typeface="Comic Sans MS" pitchFamily="66" charset="0"/>
              </a:rPr>
              <a:t>Selection</a:t>
            </a:r>
            <a:r>
              <a:rPr lang="fr-FR" sz="2400" dirty="0" smtClean="0">
                <a:latin typeface="Comic Sans MS" pitchFamily="66" charset="0"/>
              </a:rPr>
              <a:t> of </a:t>
            </a:r>
            <a:r>
              <a:rPr lang="fr-FR" sz="2400" dirty="0" err="1" smtClean="0">
                <a:latin typeface="Comic Sans MS" pitchFamily="66" charset="0"/>
              </a:rPr>
              <a:t>Czapeck</a:t>
            </a:r>
            <a:r>
              <a:rPr lang="fr-FR" sz="2400" dirty="0" smtClean="0">
                <a:latin typeface="Comic Sans MS" pitchFamily="66" charset="0"/>
              </a:rPr>
              <a:t> medium for </a:t>
            </a:r>
            <a:r>
              <a:rPr lang="fr-FR" sz="2400" dirty="0" err="1" smtClean="0">
                <a:latin typeface="Comic Sans MS" pitchFamily="66" charset="0"/>
              </a:rPr>
              <a:t>further</a:t>
            </a:r>
            <a:r>
              <a:rPr lang="fr-FR" sz="2400" dirty="0" smtClean="0">
                <a:latin typeface="Comic Sans MS" pitchFamily="66" charset="0"/>
              </a:rPr>
              <a:t> </a:t>
            </a:r>
            <a:r>
              <a:rPr lang="fr-FR" sz="2400" dirty="0" err="1" smtClean="0">
                <a:latin typeface="Comic Sans MS" pitchFamily="66" charset="0"/>
              </a:rPr>
              <a:t>optimization</a:t>
            </a:r>
            <a:r>
              <a:rPr lang="fr-FR" sz="2400" dirty="0" smtClean="0">
                <a:latin typeface="Comic Sans MS" pitchFamily="66" charset="0"/>
              </a:rPr>
              <a:t> </a:t>
            </a:r>
            <a:r>
              <a:rPr lang="fr-FR" sz="2400" dirty="0" err="1" smtClean="0">
                <a:latin typeface="Comic Sans MS" pitchFamily="66" charset="0"/>
              </a:rPr>
              <a:t>study</a:t>
            </a:r>
            <a:r>
              <a:rPr lang="fr-FR" sz="2400" dirty="0" smtClean="0">
                <a:latin typeface="Comic Sans MS" pitchFamily="66" charset="0"/>
              </a:rPr>
              <a:t> </a:t>
            </a:r>
            <a:r>
              <a:rPr lang="fr-FR" sz="2400" dirty="0" err="1" smtClean="0">
                <a:latin typeface="Comic Sans MS" pitchFamily="66" charset="0"/>
              </a:rPr>
              <a:t>using</a:t>
            </a:r>
            <a:r>
              <a:rPr lang="fr-FR" sz="2400" dirty="0" smtClean="0">
                <a:latin typeface="Comic Sans MS" pitchFamily="66" charset="0"/>
              </a:rPr>
              <a:t> </a:t>
            </a:r>
            <a:r>
              <a:rPr lang="fr-FR" sz="2400" dirty="0" err="1" smtClean="0">
                <a:latin typeface="Comic Sans MS" pitchFamily="66" charset="0"/>
              </a:rPr>
              <a:t>statistical</a:t>
            </a:r>
            <a:r>
              <a:rPr lang="fr-FR" sz="2400" dirty="0" smtClean="0">
                <a:latin typeface="Comic Sans MS" pitchFamily="66" charset="0"/>
              </a:rPr>
              <a:t> </a:t>
            </a:r>
            <a:r>
              <a:rPr lang="fr-FR" sz="2400" dirty="0" err="1" smtClean="0">
                <a:latin typeface="Comic Sans MS" pitchFamily="66" charset="0"/>
              </a:rPr>
              <a:t>approaches</a:t>
            </a:r>
            <a:r>
              <a:rPr lang="fr-FR" sz="2400" dirty="0" smtClean="0">
                <a:latin typeface="Comic Sans MS" pitchFamily="66" charset="0"/>
              </a:rPr>
              <a:t> </a:t>
            </a:r>
            <a:endParaRPr lang="fr-FR" sz="2400" dirty="0">
              <a:latin typeface="Comic Sans MS" pitchFamily="66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91021" y="32029862"/>
            <a:ext cx="1606973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dirty="0" smtClean="0">
                <a:solidFill>
                  <a:srgbClr val="002060"/>
                </a:solidFill>
                <a:latin typeface="Comic Sans MS" pitchFamily="66" charset="0"/>
              </a:rPr>
              <a:t>3.Optimization </a:t>
            </a:r>
            <a:r>
              <a:rPr lang="en-US" sz="3200" b="1" dirty="0">
                <a:solidFill>
                  <a:srgbClr val="002060"/>
                </a:solidFill>
                <a:latin typeface="Comic Sans MS" pitchFamily="66" charset="0"/>
              </a:rPr>
              <a:t>of </a:t>
            </a:r>
            <a:r>
              <a:rPr lang="en-US" sz="3200" b="1" dirty="0" smtClean="0">
                <a:solidFill>
                  <a:srgbClr val="002060"/>
                </a:solidFill>
                <a:latin typeface="Comic Sans MS" pitchFamily="66" charset="0"/>
              </a:rPr>
              <a:t>parameters </a:t>
            </a:r>
            <a:r>
              <a:rPr lang="en-US" sz="3200" b="1" dirty="0">
                <a:solidFill>
                  <a:srgbClr val="002060"/>
                </a:solidFill>
                <a:latin typeface="Comic Sans MS" pitchFamily="66" charset="0"/>
              </a:rPr>
              <a:t>for </a:t>
            </a:r>
            <a:r>
              <a:rPr lang="en-US" sz="3200" b="1" dirty="0" smtClean="0">
                <a:solidFill>
                  <a:srgbClr val="002060"/>
                </a:solidFill>
                <a:latin typeface="Comic Sans MS" pitchFamily="66" charset="0"/>
              </a:rPr>
              <a:t>the production of anti-MRSA </a:t>
            </a:r>
            <a:r>
              <a:rPr lang="en-US" sz="3200" b="1" dirty="0" smtClean="0">
                <a:solidFill>
                  <a:srgbClr val="002060"/>
                </a:solidFill>
                <a:latin typeface="Comic Sans MS" pitchFamily="66" charset="0"/>
              </a:rPr>
              <a:t>metabolites </a:t>
            </a:r>
            <a:r>
              <a:rPr lang="en-US" sz="3200" b="1" dirty="0">
                <a:solidFill>
                  <a:srgbClr val="002060"/>
                </a:solidFill>
                <a:latin typeface="Comic Sans MS" pitchFamily="66" charset="0"/>
              </a:rPr>
              <a:t>using </a:t>
            </a:r>
            <a:r>
              <a:rPr lang="en-US" sz="3200" b="1" dirty="0" smtClean="0">
                <a:solidFill>
                  <a:srgbClr val="002060"/>
                </a:solidFill>
                <a:latin typeface="Comic Sans MS" pitchFamily="66" charset="0"/>
              </a:rPr>
              <a:t>experimental Central </a:t>
            </a:r>
            <a:r>
              <a:rPr lang="en-US" sz="3200" b="1" dirty="0" smtClean="0">
                <a:solidFill>
                  <a:srgbClr val="002060"/>
                </a:solidFill>
                <a:latin typeface="Comic Sans MS" pitchFamily="66" charset="0"/>
              </a:rPr>
              <a:t>Composite </a:t>
            </a:r>
            <a:r>
              <a:rPr lang="en-US" sz="3200" b="1" dirty="0" smtClean="0">
                <a:solidFill>
                  <a:srgbClr val="002060"/>
                </a:solidFill>
                <a:latin typeface="Comic Sans MS" pitchFamily="66" charset="0"/>
              </a:rPr>
              <a:t>Design (CCD) analysis</a:t>
            </a:r>
            <a:endParaRPr lang="en-US" sz="3200" b="1" dirty="0" smtClean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40" name="ZoneTexte 39"/>
          <p:cNvSpPr txBox="1"/>
          <p:nvPr/>
        </p:nvSpPr>
        <p:spPr>
          <a:xfrm>
            <a:off x="997893" y="35489201"/>
            <a:ext cx="9134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smtClean="0">
                <a:solidFill>
                  <a:srgbClr val="002060"/>
                </a:solidFill>
                <a:latin typeface="Comic Sans MS" pitchFamily="66" charset="0"/>
              </a:rPr>
              <a:t>Minitab </a:t>
            </a:r>
            <a:r>
              <a:rPr lang="en-US" sz="2400" dirty="0">
                <a:solidFill>
                  <a:srgbClr val="002060"/>
                </a:solidFill>
                <a:latin typeface="Comic Sans MS" pitchFamily="66" charset="0"/>
              </a:rPr>
              <a:t>16.0 (Minitab Inc., </a:t>
            </a:r>
            <a:r>
              <a:rPr lang="en-US" sz="2400" dirty="0" err="1">
                <a:solidFill>
                  <a:srgbClr val="002060"/>
                </a:solidFill>
                <a:latin typeface="Comic Sans MS" pitchFamily="66" charset="0"/>
              </a:rPr>
              <a:t>Pensylvania</a:t>
            </a:r>
            <a:r>
              <a:rPr lang="en-US" sz="2400" dirty="0">
                <a:solidFill>
                  <a:srgbClr val="002060"/>
                </a:solidFill>
                <a:latin typeface="Comic Sans MS" pitchFamily="66" charset="0"/>
              </a:rPr>
              <a:t>, USA) software.</a:t>
            </a:r>
            <a:endParaRPr lang="fr-FR" sz="2400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41" name="Rectangle 7"/>
          <p:cNvSpPr>
            <a:spLocks noChangeArrowheads="1"/>
          </p:cNvSpPr>
          <p:nvPr/>
        </p:nvSpPr>
        <p:spPr bwMode="auto">
          <a:xfrm>
            <a:off x="0" y="0"/>
            <a:ext cx="3240405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50" name="Rectangle 49"/>
          <p:cNvSpPr/>
          <p:nvPr/>
        </p:nvSpPr>
        <p:spPr>
          <a:xfrm>
            <a:off x="16424729" y="6801308"/>
            <a:ext cx="9189688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CA" sz="24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Composite </a:t>
            </a:r>
            <a:r>
              <a:rPr lang="en-CA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design matrix and results of anti-MRSA compounds production</a:t>
            </a:r>
            <a:r>
              <a:rPr lang="en-US" sz="2400" b="1" dirty="0" smtClean="0">
                <a:solidFill>
                  <a:srgbClr val="002060"/>
                </a:solidFill>
                <a:latin typeface="Comic Sans MS" pitchFamily="66" charset="0"/>
              </a:rPr>
              <a:t>  </a:t>
            </a:r>
            <a:endParaRPr lang="fr-FR" sz="2400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26" name="ZoneTexte 25"/>
          <p:cNvSpPr txBox="1"/>
          <p:nvPr/>
        </p:nvSpPr>
        <p:spPr>
          <a:xfrm>
            <a:off x="29090108" y="11746734"/>
            <a:ext cx="26625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err="1" smtClean="0">
                <a:solidFill>
                  <a:srgbClr val="FF0000"/>
                </a:solidFill>
                <a:latin typeface="Comic Sans MS" pitchFamily="66" charset="0"/>
              </a:rPr>
              <a:t>Negative</a:t>
            </a:r>
            <a:r>
              <a:rPr lang="fr-FR" sz="2400" dirty="0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fr-FR" sz="2400" dirty="0" err="1" smtClean="0">
                <a:solidFill>
                  <a:srgbClr val="FF0000"/>
                </a:solidFill>
                <a:latin typeface="Comic Sans MS" pitchFamily="66" charset="0"/>
              </a:rPr>
              <a:t>effect</a:t>
            </a:r>
            <a:r>
              <a:rPr lang="fr-FR" sz="2400" dirty="0" smtClean="0">
                <a:solidFill>
                  <a:srgbClr val="FF0000"/>
                </a:solidFill>
                <a:latin typeface="Comic Sans MS" pitchFamily="66" charset="0"/>
              </a:rPr>
              <a:t> of NaNO</a:t>
            </a:r>
            <a:r>
              <a:rPr lang="fr-FR" sz="2400" baseline="-25000" dirty="0" smtClean="0">
                <a:solidFill>
                  <a:srgbClr val="FF0000"/>
                </a:solidFill>
                <a:latin typeface="Comic Sans MS" pitchFamily="66" charset="0"/>
              </a:rPr>
              <a:t>3</a:t>
            </a:r>
            <a:endParaRPr lang="fr-FR" sz="2400" baseline="-250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28" name="ZoneTexte 27"/>
          <p:cNvSpPr txBox="1"/>
          <p:nvPr/>
        </p:nvSpPr>
        <p:spPr>
          <a:xfrm>
            <a:off x="29028952" y="9611179"/>
            <a:ext cx="30993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smtClean="0">
                <a:solidFill>
                  <a:srgbClr val="0000FF"/>
                </a:solidFill>
                <a:latin typeface="Comic Sans MS" pitchFamily="66" charset="0"/>
              </a:rPr>
              <a:t>Positive </a:t>
            </a:r>
            <a:r>
              <a:rPr lang="fr-FR" sz="2400" dirty="0" err="1" smtClean="0">
                <a:solidFill>
                  <a:srgbClr val="0000FF"/>
                </a:solidFill>
                <a:latin typeface="Comic Sans MS" pitchFamily="66" charset="0"/>
              </a:rPr>
              <a:t>effect</a:t>
            </a:r>
            <a:r>
              <a:rPr lang="fr-FR" sz="2400" dirty="0" smtClean="0">
                <a:solidFill>
                  <a:srgbClr val="0000FF"/>
                </a:solidFill>
                <a:latin typeface="Comic Sans MS" pitchFamily="66" charset="0"/>
              </a:rPr>
              <a:t> of incubation time</a:t>
            </a:r>
            <a:endParaRPr lang="fr-FR" sz="2400" dirty="0">
              <a:solidFill>
                <a:srgbClr val="0000FF"/>
              </a:solidFill>
              <a:latin typeface="Comic Sans MS" pitchFamily="66" charset="0"/>
            </a:endParaRPr>
          </a:p>
        </p:txBody>
      </p:sp>
      <p:cxnSp>
        <p:nvCxnSpPr>
          <p:cNvPr id="51" name="Connecteur droit 50"/>
          <p:cNvCxnSpPr/>
          <p:nvPr/>
        </p:nvCxnSpPr>
        <p:spPr>
          <a:xfrm>
            <a:off x="26220640" y="11694843"/>
            <a:ext cx="280831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ZoneTexte 43"/>
          <p:cNvSpPr txBox="1"/>
          <p:nvPr/>
        </p:nvSpPr>
        <p:spPr>
          <a:xfrm>
            <a:off x="27673567" y="26781259"/>
            <a:ext cx="4515841" cy="34163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4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The </a:t>
            </a:r>
            <a:r>
              <a:rPr lang="en-U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analysis of the bioactive </a:t>
            </a:r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fraction 11 B</a:t>
            </a:r>
            <a:r>
              <a:rPr lang="en-U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en-US" sz="24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provided: </a:t>
            </a:r>
          </a:p>
          <a:p>
            <a:pPr algn="just"/>
            <a:r>
              <a:rPr lang="en-US" sz="24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(a</a:t>
            </a:r>
            <a:r>
              <a:rPr lang="en-U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) </a:t>
            </a:r>
            <a:r>
              <a:rPr lang="en-US" sz="24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an extracted </a:t>
            </a:r>
            <a:r>
              <a:rPr lang="en-U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ion chromatograms showing </a:t>
            </a:r>
            <a:r>
              <a:rPr lang="en-US" sz="24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signals at the indicated retention time corresponding </a:t>
            </a:r>
            <a:r>
              <a:rPr lang="en-U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to (b) the MS spectra in positive ion mode with [M+H]</a:t>
            </a:r>
            <a:r>
              <a:rPr lang="en-US" sz="2400" baseline="30000" dirty="0">
                <a:solidFill>
                  <a:srgbClr val="002060"/>
                </a:solidFill>
                <a:latin typeface="Comic Sans MS" panose="030F0702030302020204" pitchFamily="66" charset="0"/>
              </a:rPr>
              <a:t>+</a:t>
            </a:r>
            <a:r>
              <a:rPr lang="en-U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 ions at </a:t>
            </a:r>
            <a:r>
              <a:rPr lang="en-US" sz="2400" i="1" dirty="0">
                <a:solidFill>
                  <a:srgbClr val="002060"/>
                </a:solidFill>
                <a:latin typeface="Comic Sans MS" panose="030F0702030302020204" pitchFamily="66" charset="0"/>
              </a:rPr>
              <a:t>m/z </a:t>
            </a:r>
            <a:r>
              <a:rPr lang="en-U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207, 221 and </a:t>
            </a:r>
            <a:r>
              <a:rPr lang="en-US" sz="24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237.</a:t>
            </a:r>
            <a:endParaRPr lang="fr-FR" sz="24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65" name="Picture 41" descr="Afficher l'image d'origin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30570" y="4051080"/>
            <a:ext cx="4528774" cy="1428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Image 8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28802" y="14073048"/>
            <a:ext cx="2897302" cy="2393882"/>
          </a:xfrm>
          <a:prstGeom prst="rect">
            <a:avLst/>
          </a:prstGeom>
        </p:spPr>
      </p:pic>
      <p:pic>
        <p:nvPicPr>
          <p:cNvPr id="85" name="Image 8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03461" y="14001239"/>
            <a:ext cx="1856037" cy="140778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9" name="ZoneTexte 58"/>
          <p:cNvSpPr txBox="1"/>
          <p:nvPr/>
        </p:nvSpPr>
        <p:spPr>
          <a:xfrm>
            <a:off x="346357" y="20097493"/>
            <a:ext cx="66383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800" b="1" dirty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fr-FR" sz="2000" b="1" dirty="0">
                <a:solidFill>
                  <a:srgbClr val="002060"/>
                </a:solidFill>
                <a:latin typeface="Comic Sans MS" pitchFamily="66" charset="0"/>
              </a:rPr>
              <a:t>Screening of the </a:t>
            </a:r>
            <a:r>
              <a:rPr lang="fr-FR" sz="2000" b="1" dirty="0" err="1">
                <a:solidFill>
                  <a:srgbClr val="002060"/>
                </a:solidFill>
                <a:latin typeface="Comic Sans MS" pitchFamily="66" charset="0"/>
              </a:rPr>
              <a:t>antibacterial</a:t>
            </a:r>
            <a:r>
              <a:rPr lang="fr-FR" sz="2000" b="1" dirty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fr-FR" sz="2000" b="1" dirty="0" err="1">
                <a:solidFill>
                  <a:srgbClr val="002060"/>
                </a:solidFill>
                <a:latin typeface="Comic Sans MS" pitchFamily="66" charset="0"/>
              </a:rPr>
              <a:t>potential</a:t>
            </a:r>
            <a:r>
              <a:rPr lang="fr-FR" sz="2000" b="1" dirty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fr-FR" sz="2000" b="1" dirty="0" err="1" smtClean="0">
                <a:solidFill>
                  <a:srgbClr val="002060"/>
                </a:solidFill>
                <a:latin typeface="Comic Sans MS" pitchFamily="66" charset="0"/>
              </a:rPr>
              <a:t>against</a:t>
            </a:r>
            <a:r>
              <a:rPr lang="fr-FR" sz="2000" b="1" dirty="0" smtClean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en-US" sz="2000" b="1" i="1" dirty="0" smtClean="0">
                <a:solidFill>
                  <a:srgbClr val="002060"/>
                </a:solidFill>
                <a:latin typeface="Comic Sans MS" pitchFamily="66" charset="0"/>
              </a:rPr>
              <a:t>E</a:t>
            </a:r>
            <a:r>
              <a:rPr lang="en-US" sz="2000" b="1" i="1" dirty="0">
                <a:solidFill>
                  <a:srgbClr val="002060"/>
                </a:solidFill>
                <a:latin typeface="Comic Sans MS" pitchFamily="66" charset="0"/>
              </a:rPr>
              <a:t>. coli</a:t>
            </a:r>
            <a:r>
              <a:rPr lang="en-US" sz="2000" b="1" dirty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en-US" sz="2000" b="1" dirty="0" smtClean="0">
                <a:solidFill>
                  <a:srgbClr val="002060"/>
                </a:solidFill>
                <a:latin typeface="Comic Sans MS" pitchFamily="66" charset="0"/>
              </a:rPr>
              <a:t>ST131,</a:t>
            </a:r>
            <a:r>
              <a:rPr lang="en-US" sz="2000" b="1" i="1" dirty="0" smtClean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en-US" sz="2000" b="1" i="1" dirty="0">
                <a:solidFill>
                  <a:srgbClr val="002060"/>
                </a:solidFill>
                <a:latin typeface="Comic Sans MS" pitchFamily="66" charset="0"/>
              </a:rPr>
              <a:t>S. </a:t>
            </a:r>
            <a:r>
              <a:rPr lang="en-US" sz="2000" b="1" i="1" dirty="0" err="1">
                <a:solidFill>
                  <a:srgbClr val="002060"/>
                </a:solidFill>
                <a:latin typeface="Comic Sans MS" pitchFamily="66" charset="0"/>
              </a:rPr>
              <a:t>aureus</a:t>
            </a:r>
            <a:r>
              <a:rPr lang="en-US" sz="2000" b="1" dirty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en-US" sz="2000" b="1" dirty="0" smtClean="0">
                <a:solidFill>
                  <a:srgbClr val="002060"/>
                </a:solidFill>
                <a:latin typeface="Comic Sans MS" pitchFamily="66" charset="0"/>
              </a:rPr>
              <a:t>ATCC 25923</a:t>
            </a:r>
            <a:r>
              <a:rPr lang="en-US" sz="2000" b="1" dirty="0">
                <a:solidFill>
                  <a:srgbClr val="002060"/>
                </a:solidFill>
                <a:latin typeface="Comic Sans MS" pitchFamily="66" charset="0"/>
              </a:rPr>
              <a:t>, MRSA ATCC 43300, </a:t>
            </a:r>
            <a:r>
              <a:rPr lang="fr-FR" sz="2000" b="1" i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Candida </a:t>
            </a:r>
            <a:r>
              <a:rPr lang="fr-FR" sz="2000" b="1" i="1" dirty="0" err="1" smtClean="0">
                <a:solidFill>
                  <a:srgbClr val="002060"/>
                </a:solidFill>
                <a:latin typeface="Comic Sans MS" panose="030F0702030302020204" pitchFamily="66" charset="0"/>
              </a:rPr>
              <a:t>albicans</a:t>
            </a:r>
            <a:r>
              <a:rPr lang="fr-FR" sz="2000" b="1" i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 smtClean="0">
                <a:solidFill>
                  <a:srgbClr val="002060"/>
                </a:solidFill>
                <a:latin typeface="Comic Sans MS" pitchFamily="66" charset="0"/>
              </a:rPr>
              <a:t>ATCC </a:t>
            </a:r>
            <a:r>
              <a:rPr lang="en-US" sz="2000" b="1" dirty="0">
                <a:solidFill>
                  <a:srgbClr val="002060"/>
                </a:solidFill>
                <a:latin typeface="Comic Sans MS" pitchFamily="66" charset="0"/>
              </a:rPr>
              <a:t>10231</a:t>
            </a:r>
            <a:r>
              <a:rPr lang="fr-FR" sz="2000" b="1" dirty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en-US" sz="2000" b="1" dirty="0">
                <a:solidFill>
                  <a:srgbClr val="002060"/>
                </a:solidFill>
                <a:latin typeface="Comic Sans MS" pitchFamily="66" charset="0"/>
              </a:rPr>
              <a:t>and </a:t>
            </a:r>
            <a:r>
              <a:rPr lang="en-US" sz="2000" b="1" i="1" dirty="0">
                <a:solidFill>
                  <a:srgbClr val="002060"/>
                </a:solidFill>
                <a:latin typeface="Comic Sans MS" pitchFamily="66" charset="0"/>
              </a:rPr>
              <a:t>P. </a:t>
            </a:r>
            <a:r>
              <a:rPr lang="en-US" sz="2000" b="1" i="1" dirty="0" err="1">
                <a:solidFill>
                  <a:srgbClr val="002060"/>
                </a:solidFill>
                <a:latin typeface="Comic Sans MS" pitchFamily="66" charset="0"/>
              </a:rPr>
              <a:t>aeruginosa</a:t>
            </a:r>
            <a:r>
              <a:rPr lang="en-US" sz="2000" b="1" dirty="0">
                <a:solidFill>
                  <a:srgbClr val="002060"/>
                </a:solidFill>
                <a:latin typeface="Comic Sans MS" pitchFamily="66" charset="0"/>
              </a:rPr>
              <a:t> ATCC 27853</a:t>
            </a:r>
            <a:endParaRPr lang="fr-FR" sz="2000" dirty="0"/>
          </a:p>
        </p:txBody>
      </p:sp>
      <p:graphicFrame>
        <p:nvGraphicFramePr>
          <p:cNvPr id="87" name="Graphique 86"/>
          <p:cNvGraphicFramePr/>
          <p:nvPr>
            <p:extLst>
              <p:ext uri="{D42A27DB-BD31-4B8C-83A1-F6EECF244321}">
                <p14:modId xmlns:p14="http://schemas.microsoft.com/office/powerpoint/2010/main" val="255067704"/>
              </p:ext>
            </p:extLst>
          </p:nvPr>
        </p:nvGraphicFramePr>
        <p:xfrm>
          <a:off x="7702295" y="14010299"/>
          <a:ext cx="4967472" cy="39762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sp>
        <p:nvSpPr>
          <p:cNvPr id="2" name="ZoneTexte 1"/>
          <p:cNvSpPr txBox="1"/>
          <p:nvPr/>
        </p:nvSpPr>
        <p:spPr>
          <a:xfrm>
            <a:off x="11632318" y="16346604"/>
            <a:ext cx="4504506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CA" sz="24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Percentage </a:t>
            </a:r>
            <a:r>
              <a:rPr lang="en-CA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of active isolates out of 119 tested strains</a:t>
            </a:r>
            <a:endParaRPr lang="fr-FR" sz="24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61" name="Image 6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593" y="17966598"/>
            <a:ext cx="5498382" cy="5129090"/>
          </a:xfrm>
          <a:prstGeom prst="rect">
            <a:avLst/>
          </a:prstGeom>
        </p:spPr>
      </p:pic>
      <p:sp>
        <p:nvSpPr>
          <p:cNvPr id="15" name="Flèche droite 14"/>
          <p:cNvSpPr/>
          <p:nvPr/>
        </p:nvSpPr>
        <p:spPr>
          <a:xfrm flipV="1">
            <a:off x="6605604" y="17307866"/>
            <a:ext cx="1080120" cy="1053178"/>
          </a:xfrm>
          <a:prstGeom prst="right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9" name="ZoneTexte 88"/>
          <p:cNvSpPr txBox="1"/>
          <p:nvPr/>
        </p:nvSpPr>
        <p:spPr>
          <a:xfrm>
            <a:off x="11433629" y="21711726"/>
            <a:ext cx="4711434" cy="193899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CA" sz="24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Venn diagram </a:t>
            </a:r>
            <a:r>
              <a:rPr lang="en-CA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representation of antimicrobial traits of </a:t>
            </a:r>
            <a:r>
              <a:rPr lang="en-CA" sz="24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119 </a:t>
            </a:r>
            <a:r>
              <a:rPr lang="en-CA" sz="2400" dirty="0" err="1" smtClean="0">
                <a:solidFill>
                  <a:srgbClr val="002060"/>
                </a:solidFill>
                <a:latin typeface="Comic Sans MS" panose="030F0702030302020204" pitchFamily="66" charset="0"/>
              </a:rPr>
              <a:t>actinobacteria</a:t>
            </a:r>
            <a:r>
              <a:rPr lang="en-CA" sz="24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en-CA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isolates showing </a:t>
            </a:r>
            <a:r>
              <a:rPr lang="en-CA" sz="24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four </a:t>
            </a:r>
            <a:r>
              <a:rPr lang="en-CA" sz="24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profiles </a:t>
            </a:r>
            <a:r>
              <a:rPr lang="en-CA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representing the </a:t>
            </a:r>
            <a:r>
              <a:rPr lang="en-CA" sz="24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four </a:t>
            </a:r>
            <a:r>
              <a:rPr lang="en-CA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tested pathogenic germs</a:t>
            </a:r>
            <a:endParaRPr lang="fr-FR" sz="24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90" name="Image 89"/>
          <p:cNvPicPr/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465" y="20987238"/>
            <a:ext cx="6133513" cy="4867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6620" y="13851042"/>
            <a:ext cx="1332038" cy="119709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0257" y="14628766"/>
            <a:ext cx="1418435" cy="135256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1" name="ZoneTexte 90"/>
          <p:cNvSpPr txBox="1"/>
          <p:nvPr/>
        </p:nvSpPr>
        <p:spPr>
          <a:xfrm>
            <a:off x="8011935" y="24355337"/>
            <a:ext cx="7588093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CA" sz="24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Principal </a:t>
            </a:r>
            <a:r>
              <a:rPr lang="en-CA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component analysis (PCA) of screening for antimicrobial activity of </a:t>
            </a:r>
            <a:r>
              <a:rPr lang="en-CA" sz="24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119 </a:t>
            </a:r>
            <a:r>
              <a:rPr lang="en-CA" sz="2400" dirty="0" err="1" smtClean="0">
                <a:solidFill>
                  <a:srgbClr val="002060"/>
                </a:solidFill>
                <a:latin typeface="Comic Sans MS" panose="030F0702030302020204" pitchFamily="66" charset="0"/>
              </a:rPr>
              <a:t>actinobacteria</a:t>
            </a:r>
            <a:r>
              <a:rPr lang="en-CA" sz="24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en-CA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strains.</a:t>
            </a:r>
            <a:endParaRPr lang="fr-FR" sz="24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77" name="Ellipse 76"/>
          <p:cNvSpPr/>
          <p:nvPr/>
        </p:nvSpPr>
        <p:spPr>
          <a:xfrm>
            <a:off x="6027863" y="22178323"/>
            <a:ext cx="753947" cy="6484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Comic Sans MS" panose="030F0702030302020204" pitchFamily="66" charset="0"/>
            </a:endParaRPr>
          </a:p>
        </p:txBody>
      </p:sp>
      <p:sp>
        <p:nvSpPr>
          <p:cNvPr id="79" name="ZoneTexte 78"/>
          <p:cNvSpPr txBox="1"/>
          <p:nvPr/>
        </p:nvSpPr>
        <p:spPr>
          <a:xfrm>
            <a:off x="6845469" y="21900849"/>
            <a:ext cx="1506391" cy="101566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000" b="1" dirty="0" err="1" smtClean="0">
                <a:latin typeface="Comic Sans MS" panose="030F0702030302020204" pitchFamily="66" charset="0"/>
              </a:rPr>
              <a:t>Selection</a:t>
            </a:r>
            <a:r>
              <a:rPr lang="fr-FR" sz="2000" b="1" dirty="0" smtClean="0">
                <a:latin typeface="Comic Sans MS" panose="030F0702030302020204" pitchFamily="66" charset="0"/>
              </a:rPr>
              <a:t> of CMB47 </a:t>
            </a:r>
            <a:r>
              <a:rPr lang="fr-FR" sz="2000" b="1" dirty="0" err="1" smtClean="0">
                <a:latin typeface="Comic Sans MS" panose="030F0702030302020204" pitchFamily="66" charset="0"/>
              </a:rPr>
              <a:t>strain</a:t>
            </a:r>
            <a:endParaRPr lang="fr-FR" sz="2000" b="1" dirty="0">
              <a:latin typeface="Comic Sans MS" panose="030F0702030302020204" pitchFamily="66" charset="0"/>
            </a:endParaRPr>
          </a:p>
        </p:txBody>
      </p:sp>
      <p:grpSp>
        <p:nvGrpSpPr>
          <p:cNvPr id="13" name="Groupe 12"/>
          <p:cNvGrpSpPr/>
          <p:nvPr/>
        </p:nvGrpSpPr>
        <p:grpSpPr>
          <a:xfrm>
            <a:off x="220639" y="27698793"/>
            <a:ext cx="9790743" cy="3495334"/>
            <a:chOff x="220639" y="27698793"/>
            <a:chExt cx="9790743" cy="3495334"/>
          </a:xfrm>
        </p:grpSpPr>
        <p:graphicFrame>
          <p:nvGraphicFramePr>
            <p:cNvPr id="94" name="Graphique 93"/>
            <p:cNvGraphicFramePr/>
            <p:nvPr>
              <p:extLst>
                <p:ext uri="{D42A27DB-BD31-4B8C-83A1-F6EECF244321}">
                  <p14:modId xmlns:p14="http://schemas.microsoft.com/office/powerpoint/2010/main" val="1424859996"/>
                </p:ext>
              </p:extLst>
            </p:nvPr>
          </p:nvGraphicFramePr>
          <p:xfrm>
            <a:off x="220639" y="27755035"/>
            <a:ext cx="4474629" cy="343909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15"/>
            </a:graphicData>
          </a:graphic>
        </p:graphicFrame>
        <p:graphicFrame>
          <p:nvGraphicFramePr>
            <p:cNvPr id="95" name="Graphique 94"/>
            <p:cNvGraphicFramePr/>
            <p:nvPr>
              <p:extLst>
                <p:ext uri="{D42A27DB-BD31-4B8C-83A1-F6EECF244321}">
                  <p14:modId xmlns:p14="http://schemas.microsoft.com/office/powerpoint/2010/main" val="355973834"/>
                </p:ext>
              </p:extLst>
            </p:nvPr>
          </p:nvGraphicFramePr>
          <p:xfrm>
            <a:off x="5062603" y="27698793"/>
            <a:ext cx="4948779" cy="340812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16"/>
            </a:graphicData>
          </a:graphic>
        </p:graphicFrame>
        <p:sp>
          <p:nvSpPr>
            <p:cNvPr id="81" name="Rectangle 80"/>
            <p:cNvSpPr/>
            <p:nvPr/>
          </p:nvSpPr>
          <p:spPr>
            <a:xfrm>
              <a:off x="1825113" y="28232078"/>
              <a:ext cx="670703" cy="2455569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97" name="ZoneTexte 96"/>
          <p:cNvSpPr txBox="1"/>
          <p:nvPr/>
        </p:nvSpPr>
        <p:spPr>
          <a:xfrm>
            <a:off x="53227" y="31272553"/>
            <a:ext cx="10854420" cy="707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CA" sz="2000" dirty="0" smtClean="0">
                <a:latin typeface="Comic Sans MS" panose="030F0702030302020204" pitchFamily="66" charset="0"/>
              </a:rPr>
              <a:t>(</a:t>
            </a:r>
            <a:r>
              <a:rPr lang="en-CA" sz="2000" b="1" dirty="0" smtClean="0">
                <a:latin typeface="Comic Sans MS" panose="030F0702030302020204" pitchFamily="66" charset="0"/>
              </a:rPr>
              <a:t>a</a:t>
            </a:r>
            <a:r>
              <a:rPr lang="en-CA" sz="2000" dirty="0" smtClean="0">
                <a:latin typeface="Comic Sans MS" panose="030F0702030302020204" pitchFamily="66" charset="0"/>
              </a:rPr>
              <a:t>), Anti-MRSA </a:t>
            </a:r>
            <a:r>
              <a:rPr lang="en-CA" sz="2000" dirty="0">
                <a:latin typeface="Comic Sans MS" panose="030F0702030302020204" pitchFamily="66" charset="0"/>
              </a:rPr>
              <a:t>activity variation </a:t>
            </a:r>
            <a:r>
              <a:rPr lang="en-CA" sz="2000" dirty="0" smtClean="0">
                <a:latin typeface="Comic Sans MS" panose="030F0702030302020204" pitchFamily="66" charset="0"/>
              </a:rPr>
              <a:t>of CMB47 based on culture media </a:t>
            </a:r>
            <a:r>
              <a:rPr lang="en-CA" sz="2000" dirty="0" smtClean="0">
                <a:latin typeface="Comic Sans MS" panose="030F0702030302020204" pitchFamily="66" charset="0"/>
              </a:rPr>
              <a:t>composition, </a:t>
            </a:r>
          </a:p>
          <a:p>
            <a:pPr algn="just"/>
            <a:r>
              <a:rPr lang="en-CA" sz="2000" dirty="0" smtClean="0">
                <a:latin typeface="Comic Sans MS" panose="030F0702030302020204" pitchFamily="66" charset="0"/>
              </a:rPr>
              <a:t>(</a:t>
            </a:r>
            <a:r>
              <a:rPr lang="en-CA" sz="2000" b="1" dirty="0" smtClean="0">
                <a:latin typeface="Comic Sans MS" panose="030F0702030302020204" pitchFamily="66" charset="0"/>
              </a:rPr>
              <a:t>b</a:t>
            </a:r>
            <a:r>
              <a:rPr lang="en-CA" sz="2000" dirty="0" smtClean="0">
                <a:latin typeface="Comic Sans MS" panose="030F0702030302020204" pitchFamily="66" charset="0"/>
              </a:rPr>
              <a:t>), anti-MRSA </a:t>
            </a:r>
            <a:r>
              <a:rPr lang="en-CA" sz="2000" dirty="0">
                <a:latin typeface="Comic Sans MS" panose="030F0702030302020204" pitchFamily="66" charset="0"/>
              </a:rPr>
              <a:t>compounds production </a:t>
            </a:r>
            <a:r>
              <a:rPr lang="en-CA" sz="2000" dirty="0" smtClean="0">
                <a:latin typeface="Comic Sans MS" panose="030F0702030302020204" pitchFamily="66" charset="0"/>
              </a:rPr>
              <a:t>kinetics on </a:t>
            </a:r>
            <a:r>
              <a:rPr lang="en-CA" sz="2000" dirty="0" err="1" smtClean="0">
                <a:latin typeface="Comic Sans MS" panose="030F0702030302020204" pitchFamily="66" charset="0"/>
              </a:rPr>
              <a:t>Czapeck</a:t>
            </a:r>
            <a:r>
              <a:rPr lang="en-CA" sz="2000" dirty="0" smtClean="0">
                <a:latin typeface="Comic Sans MS" panose="030F0702030302020204" pitchFamily="66" charset="0"/>
              </a:rPr>
              <a:t> medium </a:t>
            </a:r>
            <a:r>
              <a:rPr lang="en-CA" sz="2000" dirty="0">
                <a:latin typeface="Comic Sans MS" panose="030F0702030302020204" pitchFamily="66" charset="0"/>
              </a:rPr>
              <a:t>of </a:t>
            </a:r>
            <a:r>
              <a:rPr lang="en-CA" sz="2000" dirty="0" smtClean="0">
                <a:latin typeface="Comic Sans MS" panose="030F0702030302020204" pitchFamily="66" charset="0"/>
              </a:rPr>
              <a:t>CMB47 </a:t>
            </a:r>
            <a:r>
              <a:rPr lang="en-CA" sz="2000" dirty="0" smtClean="0">
                <a:latin typeface="Comic Sans MS" panose="030F0702030302020204" pitchFamily="66" charset="0"/>
              </a:rPr>
              <a:t>strain</a:t>
            </a:r>
            <a:endParaRPr lang="fr-FR" sz="2000" dirty="0">
              <a:latin typeface="Comic Sans MS" panose="030F0702030302020204" pitchFamily="66" charset="0"/>
            </a:endParaRPr>
          </a:p>
        </p:txBody>
      </p:sp>
      <p:sp>
        <p:nvSpPr>
          <p:cNvPr id="83" name="ZoneTexte 82"/>
          <p:cNvSpPr txBox="1"/>
          <p:nvPr/>
        </p:nvSpPr>
        <p:spPr>
          <a:xfrm>
            <a:off x="9790286" y="29876639"/>
            <a:ext cx="6271502" cy="83099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latin typeface="Comic Sans MS" panose="030F0702030302020204" pitchFamily="66" charset="0"/>
              </a:rPr>
              <a:t>Polyphasic</a:t>
            </a:r>
            <a:r>
              <a:rPr lang="en-US" sz="2400" dirty="0">
                <a:latin typeface="Comic Sans MS" panose="030F0702030302020204" pitchFamily="66" charset="0"/>
              </a:rPr>
              <a:t> and </a:t>
            </a:r>
            <a:r>
              <a:rPr lang="en-US" sz="2400" dirty="0" smtClean="0">
                <a:latin typeface="Comic Sans MS" panose="030F0702030302020204" pitchFamily="66" charset="0"/>
              </a:rPr>
              <a:t>molecular </a:t>
            </a:r>
            <a:r>
              <a:rPr lang="en-US" sz="2400" dirty="0">
                <a:latin typeface="Comic Sans MS" panose="030F0702030302020204" pitchFamily="66" charset="0"/>
              </a:rPr>
              <a:t>c</a:t>
            </a:r>
            <a:r>
              <a:rPr lang="en-US" sz="2400" dirty="0" smtClean="0">
                <a:latin typeface="Comic Sans MS" panose="030F0702030302020204" pitchFamily="66" charset="0"/>
              </a:rPr>
              <a:t>haracterization </a:t>
            </a:r>
            <a:r>
              <a:rPr lang="en-US" sz="2400" dirty="0">
                <a:latin typeface="Comic Sans MS" panose="030F0702030302020204" pitchFamily="66" charset="0"/>
              </a:rPr>
              <a:t>of the </a:t>
            </a:r>
            <a:r>
              <a:rPr lang="en-US" sz="2400" dirty="0" smtClean="0">
                <a:latin typeface="Comic Sans MS" panose="030F0702030302020204" pitchFamily="66" charset="0"/>
              </a:rPr>
              <a:t>selected </a:t>
            </a:r>
            <a:r>
              <a:rPr lang="en-US" sz="2400" dirty="0">
                <a:latin typeface="Comic Sans MS" panose="030F0702030302020204" pitchFamily="66" charset="0"/>
              </a:rPr>
              <a:t>a</a:t>
            </a:r>
            <a:r>
              <a:rPr lang="en-US" sz="2400" dirty="0" smtClean="0">
                <a:latin typeface="Comic Sans MS" panose="030F0702030302020204" pitchFamily="66" charset="0"/>
              </a:rPr>
              <a:t>ctive </a:t>
            </a:r>
            <a:r>
              <a:rPr lang="en-US" sz="2400" dirty="0">
                <a:latin typeface="Comic Sans MS" panose="030F0702030302020204" pitchFamily="66" charset="0"/>
              </a:rPr>
              <a:t>CMB47 </a:t>
            </a:r>
            <a:r>
              <a:rPr lang="en-US" sz="2400" dirty="0" smtClean="0">
                <a:latin typeface="Comic Sans MS" panose="030F0702030302020204" pitchFamily="66" charset="0"/>
              </a:rPr>
              <a:t>Strain</a:t>
            </a:r>
            <a:endParaRPr lang="fr-FR" sz="2400" dirty="0">
              <a:latin typeface="Comic Sans MS" panose="030F0702030302020204" pitchFamily="66" charset="0"/>
            </a:endParaRPr>
          </a:p>
        </p:txBody>
      </p:sp>
      <p:sp>
        <p:nvSpPr>
          <p:cNvPr id="86" name="Flèche vers le bas 85"/>
          <p:cNvSpPr/>
          <p:nvPr/>
        </p:nvSpPr>
        <p:spPr>
          <a:xfrm>
            <a:off x="12764975" y="29050469"/>
            <a:ext cx="782377" cy="72170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98" name="Objet 9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15125448"/>
              </p:ext>
            </p:extLst>
          </p:nvPr>
        </p:nvGraphicFramePr>
        <p:xfrm>
          <a:off x="-2703197" y="33058270"/>
          <a:ext cx="14249852" cy="28700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0" name="Document" r:id="rId17" imgW="6644722" imgH="1324437" progId="Word.Document.12">
                  <p:embed/>
                </p:oleObj>
              </mc:Choice>
              <mc:Fallback>
                <p:oleObj name="Document" r:id="rId17" imgW="6644722" imgH="1324437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-2703197" y="33058270"/>
                        <a:ext cx="14249852" cy="287008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9" name="ZoneTexte 98"/>
          <p:cNvSpPr txBox="1"/>
          <p:nvPr/>
        </p:nvSpPr>
        <p:spPr>
          <a:xfrm>
            <a:off x="12066646" y="33597016"/>
            <a:ext cx="3928423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4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Coded </a:t>
            </a:r>
            <a:r>
              <a:rPr lang="en-U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and actual values of the variables for </a:t>
            </a:r>
            <a:r>
              <a:rPr lang="en-US" sz="2400" smtClean="0">
                <a:solidFill>
                  <a:srgbClr val="002060"/>
                </a:solidFill>
                <a:latin typeface="Comic Sans MS" panose="030F0702030302020204" pitchFamily="66" charset="0"/>
              </a:rPr>
              <a:t>experimental CCD</a:t>
            </a:r>
            <a:r>
              <a:rPr lang="en-U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.</a:t>
            </a:r>
            <a:endParaRPr lang="fr-FR" sz="24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graphicFrame>
        <p:nvGraphicFramePr>
          <p:cNvPr id="102" name="Tableau 10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8131037"/>
              </p:ext>
            </p:extLst>
          </p:nvPr>
        </p:nvGraphicFramePr>
        <p:xfrm>
          <a:off x="16639527" y="7688714"/>
          <a:ext cx="8830880" cy="8012258"/>
        </p:xfrm>
        <a:graphic>
          <a:graphicData uri="http://schemas.openxmlformats.org/drawingml/2006/table">
            <a:tbl>
              <a:tblPr firstRow="1" firstCol="1" bandRow="1">
                <a:tableStyleId>{5FD0F851-EC5A-4D38-B0AD-8093EC10F338}</a:tableStyleId>
              </a:tblPr>
              <a:tblGrid>
                <a:gridCol w="5810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94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4058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4058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2763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7948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7948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2718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3682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1351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1687154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1297935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428514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CA" sz="1000" dirty="0" smtClean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 dirty="0" smtClean="0">
                          <a:effectLst/>
                          <a:latin typeface="Comic Sans MS" panose="030F0702030302020204" pitchFamily="66" charset="0"/>
                        </a:rPr>
                        <a:t>Run </a:t>
                      </a:r>
                      <a:r>
                        <a:rPr lang="en-CA" sz="1200" dirty="0">
                          <a:effectLst/>
                          <a:latin typeface="Comic Sans MS" panose="030F0702030302020204" pitchFamily="66" charset="0"/>
                        </a:rPr>
                        <a:t>N°</a:t>
                      </a:r>
                      <a:endParaRPr lang="fr-FR" sz="16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600" dirty="0" smtClean="0">
                          <a:effectLst/>
                          <a:latin typeface="Comic Sans MS" panose="030F0702030302020204" pitchFamily="66" charset="0"/>
                        </a:rPr>
                        <a:t>Natural values                                     </a:t>
                      </a:r>
                      <a:endParaRPr lang="fr-FR" sz="20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ctr" defTabSz="390906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000" dirty="0" smtClean="0">
                          <a:effectLst/>
                        </a:rPr>
                        <a:t> </a:t>
                      </a:r>
                      <a:r>
                        <a:rPr kumimoji="0" lang="en-CA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omic Sans MS" panose="030F0702030302020204" pitchFamily="66" charset="0"/>
                        </a:rPr>
                        <a:t>Coded values</a:t>
                      </a:r>
                      <a:endParaRPr kumimoji="0" lang="fr-FR" sz="20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endParaRPr lang="fr-FR" sz="2000" dirty="0"/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7499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050" b="1" dirty="0">
                          <a:effectLst/>
                          <a:latin typeface="Comic Sans MS" panose="030F0702030302020204" pitchFamily="66" charset="0"/>
                        </a:rPr>
                        <a:t>Starch </a:t>
                      </a:r>
                      <a:endParaRPr lang="fr-FR" sz="1600" b="1" dirty="0">
                        <a:effectLst/>
                        <a:latin typeface="Comic Sans MS" panose="030F0702030302020204" pitchFamily="66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050" b="1" dirty="0">
                          <a:effectLst/>
                          <a:latin typeface="Comic Sans MS" panose="030F0702030302020204" pitchFamily="66" charset="0"/>
                        </a:rPr>
                        <a:t>(g/L)</a:t>
                      </a:r>
                      <a:endParaRPr lang="fr-FR" sz="1600" b="1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050" b="1" dirty="0">
                          <a:effectLst/>
                          <a:latin typeface="Comic Sans MS" panose="030F0702030302020204" pitchFamily="66" charset="0"/>
                        </a:rPr>
                        <a:t>NaNO</a:t>
                      </a:r>
                      <a:r>
                        <a:rPr lang="en-CA" sz="1050" b="1" baseline="-25000" dirty="0">
                          <a:effectLst/>
                          <a:latin typeface="Comic Sans MS" panose="030F0702030302020204" pitchFamily="66" charset="0"/>
                        </a:rPr>
                        <a:t>3 </a:t>
                      </a:r>
                      <a:r>
                        <a:rPr lang="en-CA" sz="1050" b="1" dirty="0">
                          <a:effectLst/>
                          <a:latin typeface="Comic Sans MS" panose="030F0702030302020204" pitchFamily="66" charset="0"/>
                        </a:rPr>
                        <a:t>(g/L)</a:t>
                      </a:r>
                      <a:endParaRPr lang="fr-FR" sz="1600" b="1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050" b="1" dirty="0">
                          <a:effectLst/>
                          <a:latin typeface="Comic Sans MS" panose="030F0702030302020204" pitchFamily="66" charset="0"/>
                        </a:rPr>
                        <a:t>Incubation time (days)</a:t>
                      </a:r>
                      <a:endParaRPr lang="fr-FR" sz="1600" b="1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050" b="1" dirty="0">
                          <a:effectLst/>
                          <a:latin typeface="Comic Sans MS" panose="030F0702030302020204" pitchFamily="66" charset="0"/>
                        </a:rPr>
                        <a:t>pH</a:t>
                      </a:r>
                      <a:endParaRPr lang="fr-FR" sz="1600" b="1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050" b="1" dirty="0">
                          <a:effectLst/>
                          <a:latin typeface="Comic Sans MS" panose="030F0702030302020204" pitchFamily="66" charset="0"/>
                        </a:rPr>
                        <a:t>X</a:t>
                      </a:r>
                      <a:r>
                        <a:rPr lang="en-CA" sz="1050" b="1" baseline="-25000" dirty="0">
                          <a:effectLst/>
                          <a:latin typeface="Comic Sans MS" panose="030F0702030302020204" pitchFamily="66" charset="0"/>
                        </a:rPr>
                        <a:t>0</a:t>
                      </a:r>
                      <a:endParaRPr lang="fr-FR" sz="1600" b="1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050" b="1" dirty="0">
                          <a:effectLst/>
                          <a:latin typeface="Comic Sans MS" panose="030F0702030302020204" pitchFamily="66" charset="0"/>
                        </a:rPr>
                        <a:t>X</a:t>
                      </a:r>
                      <a:r>
                        <a:rPr lang="en-CA" sz="1050" b="1" baseline="-25000" dirty="0">
                          <a:effectLst/>
                          <a:latin typeface="Comic Sans MS" panose="030F0702030302020204" pitchFamily="66" charset="0"/>
                        </a:rPr>
                        <a:t>1</a:t>
                      </a:r>
                      <a:endParaRPr lang="fr-FR" sz="1600" b="1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050" b="1" dirty="0">
                          <a:effectLst/>
                          <a:latin typeface="Comic Sans MS" panose="030F0702030302020204" pitchFamily="66" charset="0"/>
                        </a:rPr>
                        <a:t>X</a:t>
                      </a:r>
                      <a:r>
                        <a:rPr lang="en-CA" sz="1050" b="1" baseline="-25000" dirty="0">
                          <a:effectLst/>
                          <a:latin typeface="Comic Sans MS" panose="030F0702030302020204" pitchFamily="66" charset="0"/>
                        </a:rPr>
                        <a:t>2</a:t>
                      </a:r>
                      <a:endParaRPr lang="fr-FR" sz="1600" b="1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050" b="1" dirty="0">
                          <a:effectLst/>
                          <a:latin typeface="Comic Sans MS" panose="030F0702030302020204" pitchFamily="66" charset="0"/>
                        </a:rPr>
                        <a:t>X</a:t>
                      </a:r>
                      <a:r>
                        <a:rPr lang="en-CA" sz="1050" b="1" baseline="-25000" dirty="0">
                          <a:effectLst/>
                          <a:latin typeface="Comic Sans MS" panose="030F0702030302020204" pitchFamily="66" charset="0"/>
                        </a:rPr>
                        <a:t>3</a:t>
                      </a:r>
                      <a:endParaRPr lang="fr-FR" sz="1600" b="1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050" b="1" dirty="0">
                          <a:effectLst/>
                          <a:latin typeface="Comic Sans MS" panose="030F0702030302020204" pitchFamily="66" charset="0"/>
                        </a:rPr>
                        <a:t>X</a:t>
                      </a:r>
                      <a:r>
                        <a:rPr lang="en-CA" sz="1050" b="1" baseline="-25000" dirty="0">
                          <a:effectLst/>
                          <a:latin typeface="Comic Sans MS" panose="030F0702030302020204" pitchFamily="66" charset="0"/>
                        </a:rPr>
                        <a:t>4</a:t>
                      </a:r>
                      <a:endParaRPr lang="fr-FR" sz="1600" b="1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050" b="1" dirty="0">
                          <a:effectLst/>
                          <a:latin typeface="Comic Sans MS" panose="030F0702030302020204" pitchFamily="66" charset="0"/>
                        </a:rPr>
                        <a:t>Diameter of inhibition zones (mm) Y</a:t>
                      </a:r>
                      <a:endParaRPr lang="fr-FR" sz="1600" b="1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 b="1" dirty="0">
                          <a:effectLst/>
                          <a:latin typeface="Comic Sans MS" panose="030F0702030302020204" pitchFamily="66" charset="0"/>
                        </a:rPr>
                        <a:t>ŷ</a:t>
                      </a:r>
                      <a:endParaRPr lang="fr-FR" sz="1600" b="1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598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 b="1" dirty="0">
                          <a:effectLst/>
                          <a:latin typeface="Comic Sans MS" panose="030F0702030302020204" pitchFamily="66" charset="0"/>
                        </a:rPr>
                        <a:t>1</a:t>
                      </a:r>
                      <a:endParaRPr lang="fr-FR" sz="1600" b="1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 b="0">
                          <a:effectLst/>
                          <a:latin typeface="Comic Sans MS" panose="030F0702030302020204" pitchFamily="66" charset="0"/>
                        </a:rPr>
                        <a:t>6</a:t>
                      </a:r>
                      <a:endParaRPr lang="fr-FR" sz="1600" b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 b="0" dirty="0">
                          <a:effectLst/>
                          <a:latin typeface="Comic Sans MS" panose="030F0702030302020204" pitchFamily="66" charset="0"/>
                        </a:rPr>
                        <a:t>2</a:t>
                      </a:r>
                      <a:endParaRPr lang="fr-FR" sz="1600" b="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 b="0" dirty="0">
                          <a:effectLst/>
                          <a:latin typeface="Comic Sans MS" panose="030F0702030302020204" pitchFamily="66" charset="0"/>
                        </a:rPr>
                        <a:t>5</a:t>
                      </a:r>
                      <a:endParaRPr lang="fr-FR" sz="1600" b="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 b="0">
                          <a:effectLst/>
                          <a:latin typeface="Comic Sans MS" panose="030F0702030302020204" pitchFamily="66" charset="0"/>
                        </a:rPr>
                        <a:t>5</a:t>
                      </a:r>
                      <a:endParaRPr lang="fr-FR" sz="1600" b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 b="0">
                          <a:effectLst/>
                          <a:latin typeface="Comic Sans MS" panose="030F0702030302020204" pitchFamily="66" charset="0"/>
                        </a:rPr>
                        <a:t>1</a:t>
                      </a:r>
                      <a:endParaRPr lang="fr-FR" sz="1600" b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 b="0">
                          <a:effectLst/>
                          <a:latin typeface="Comic Sans MS" panose="030F0702030302020204" pitchFamily="66" charset="0"/>
                        </a:rPr>
                        <a:t>-1</a:t>
                      </a:r>
                      <a:endParaRPr lang="fr-FR" sz="1600" b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 b="0" dirty="0">
                          <a:effectLst/>
                          <a:latin typeface="Comic Sans MS" panose="030F0702030302020204" pitchFamily="66" charset="0"/>
                        </a:rPr>
                        <a:t>-1</a:t>
                      </a:r>
                      <a:endParaRPr lang="fr-FR" sz="1600" b="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 b="0" dirty="0">
                          <a:effectLst/>
                          <a:latin typeface="Comic Sans MS" panose="030F0702030302020204" pitchFamily="66" charset="0"/>
                        </a:rPr>
                        <a:t>-1</a:t>
                      </a:r>
                      <a:endParaRPr lang="fr-FR" sz="1600" b="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 b="0" dirty="0">
                          <a:effectLst/>
                          <a:latin typeface="Comic Sans MS" panose="030F0702030302020204" pitchFamily="66" charset="0"/>
                        </a:rPr>
                        <a:t>-1</a:t>
                      </a:r>
                      <a:endParaRPr lang="fr-FR" sz="1600" b="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 b="0" dirty="0">
                          <a:effectLst/>
                          <a:latin typeface="Comic Sans MS" panose="030F0702030302020204" pitchFamily="66" charset="0"/>
                        </a:rPr>
                        <a:t>15.83±0.76</a:t>
                      </a:r>
                      <a:endParaRPr lang="fr-FR" sz="1600" b="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200" b="0">
                          <a:effectLst/>
                          <a:latin typeface="Comic Sans MS" panose="030F0702030302020204" pitchFamily="66" charset="0"/>
                        </a:rPr>
                        <a:t>17.62</a:t>
                      </a:r>
                      <a:endParaRPr lang="fr-FR" sz="1600" b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598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 b="1">
                          <a:effectLst/>
                          <a:latin typeface="Comic Sans MS" panose="030F0702030302020204" pitchFamily="66" charset="0"/>
                        </a:rPr>
                        <a:t>2</a:t>
                      </a:r>
                      <a:endParaRPr lang="fr-FR" sz="1600" b="1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 b="0">
                          <a:effectLst/>
                          <a:latin typeface="Comic Sans MS" panose="030F0702030302020204" pitchFamily="66" charset="0"/>
                        </a:rPr>
                        <a:t>14</a:t>
                      </a:r>
                      <a:endParaRPr lang="fr-FR" sz="1600" b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 b="0">
                          <a:effectLst/>
                          <a:latin typeface="Comic Sans MS" panose="030F0702030302020204" pitchFamily="66" charset="0"/>
                        </a:rPr>
                        <a:t>2</a:t>
                      </a:r>
                      <a:endParaRPr lang="fr-FR" sz="1600" b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 b="0">
                          <a:effectLst/>
                          <a:latin typeface="Comic Sans MS" panose="030F0702030302020204" pitchFamily="66" charset="0"/>
                        </a:rPr>
                        <a:t>5</a:t>
                      </a:r>
                      <a:endParaRPr lang="fr-FR" sz="1600" b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 b="0">
                          <a:effectLst/>
                          <a:latin typeface="Comic Sans MS" panose="030F0702030302020204" pitchFamily="66" charset="0"/>
                        </a:rPr>
                        <a:t>5</a:t>
                      </a:r>
                      <a:endParaRPr lang="fr-FR" sz="1600" b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 b="0">
                          <a:effectLst/>
                          <a:latin typeface="Comic Sans MS" panose="030F0702030302020204" pitchFamily="66" charset="0"/>
                        </a:rPr>
                        <a:t>1</a:t>
                      </a:r>
                      <a:endParaRPr lang="fr-FR" sz="1600" b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 b="0">
                          <a:effectLst/>
                          <a:latin typeface="Comic Sans MS" panose="030F0702030302020204" pitchFamily="66" charset="0"/>
                        </a:rPr>
                        <a:t>+1</a:t>
                      </a:r>
                      <a:endParaRPr lang="fr-FR" sz="1600" b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 b="0">
                          <a:effectLst/>
                          <a:latin typeface="Comic Sans MS" panose="030F0702030302020204" pitchFamily="66" charset="0"/>
                        </a:rPr>
                        <a:t>-1</a:t>
                      </a:r>
                      <a:endParaRPr lang="fr-FR" sz="1600" b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 b="0" dirty="0">
                          <a:effectLst/>
                          <a:latin typeface="Comic Sans MS" panose="030F0702030302020204" pitchFamily="66" charset="0"/>
                        </a:rPr>
                        <a:t>-1</a:t>
                      </a:r>
                      <a:endParaRPr lang="fr-FR" sz="1600" b="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 b="0">
                          <a:effectLst/>
                          <a:latin typeface="Comic Sans MS" panose="030F0702030302020204" pitchFamily="66" charset="0"/>
                        </a:rPr>
                        <a:t>-1</a:t>
                      </a:r>
                      <a:endParaRPr lang="fr-FR" sz="1600" b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 b="0" dirty="0">
                          <a:effectLst/>
                          <a:latin typeface="Comic Sans MS" panose="030F0702030302020204" pitchFamily="66" charset="0"/>
                        </a:rPr>
                        <a:t>16.33±0.76</a:t>
                      </a:r>
                      <a:endParaRPr lang="fr-FR" sz="1600" b="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200" b="0" dirty="0">
                          <a:effectLst/>
                          <a:latin typeface="Comic Sans MS" panose="030F0702030302020204" pitchFamily="66" charset="0"/>
                        </a:rPr>
                        <a:t>18.60</a:t>
                      </a:r>
                      <a:endParaRPr lang="fr-FR" sz="1600" b="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598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 b="1" dirty="0">
                          <a:effectLst/>
                          <a:latin typeface="Comic Sans MS" panose="030F0702030302020204" pitchFamily="66" charset="0"/>
                        </a:rPr>
                        <a:t>3</a:t>
                      </a:r>
                      <a:endParaRPr lang="fr-FR" sz="1600" b="1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 b="0">
                          <a:effectLst/>
                          <a:latin typeface="Comic Sans MS" panose="030F0702030302020204" pitchFamily="66" charset="0"/>
                        </a:rPr>
                        <a:t>6</a:t>
                      </a:r>
                      <a:endParaRPr lang="fr-FR" sz="1600" b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 b="0">
                          <a:effectLst/>
                          <a:latin typeface="Comic Sans MS" panose="030F0702030302020204" pitchFamily="66" charset="0"/>
                        </a:rPr>
                        <a:t>4</a:t>
                      </a:r>
                      <a:endParaRPr lang="fr-FR" sz="1600" b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 b="0">
                          <a:effectLst/>
                          <a:latin typeface="Comic Sans MS" panose="030F0702030302020204" pitchFamily="66" charset="0"/>
                        </a:rPr>
                        <a:t>5</a:t>
                      </a:r>
                      <a:endParaRPr lang="fr-FR" sz="1600" b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 b="0">
                          <a:effectLst/>
                          <a:latin typeface="Comic Sans MS" panose="030F0702030302020204" pitchFamily="66" charset="0"/>
                        </a:rPr>
                        <a:t>5</a:t>
                      </a:r>
                      <a:endParaRPr lang="fr-FR" sz="1600" b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 b="0">
                          <a:effectLst/>
                          <a:latin typeface="Comic Sans MS" panose="030F0702030302020204" pitchFamily="66" charset="0"/>
                        </a:rPr>
                        <a:t>1</a:t>
                      </a:r>
                      <a:endParaRPr lang="fr-FR" sz="1600" b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 b="0">
                          <a:effectLst/>
                          <a:latin typeface="Comic Sans MS" panose="030F0702030302020204" pitchFamily="66" charset="0"/>
                        </a:rPr>
                        <a:t>-1</a:t>
                      </a:r>
                      <a:endParaRPr lang="fr-FR" sz="1600" b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 b="0">
                          <a:effectLst/>
                          <a:latin typeface="Comic Sans MS" panose="030F0702030302020204" pitchFamily="66" charset="0"/>
                        </a:rPr>
                        <a:t>+1</a:t>
                      </a:r>
                      <a:endParaRPr lang="fr-FR" sz="1600" b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 b="0" dirty="0">
                          <a:effectLst/>
                          <a:latin typeface="Comic Sans MS" panose="030F0702030302020204" pitchFamily="66" charset="0"/>
                        </a:rPr>
                        <a:t>-1</a:t>
                      </a:r>
                      <a:endParaRPr lang="fr-FR" sz="1600" b="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 b="0">
                          <a:effectLst/>
                          <a:latin typeface="Comic Sans MS" panose="030F0702030302020204" pitchFamily="66" charset="0"/>
                        </a:rPr>
                        <a:t>-1</a:t>
                      </a:r>
                      <a:endParaRPr lang="fr-FR" sz="1600" b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200" b="0">
                          <a:effectLst/>
                          <a:latin typeface="Comic Sans MS" panose="030F0702030302020204" pitchFamily="66" charset="0"/>
                        </a:rPr>
                        <a:t>14.16±1.89</a:t>
                      </a:r>
                      <a:endParaRPr lang="fr-FR" sz="1600" b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200" b="0" dirty="0">
                          <a:effectLst/>
                          <a:latin typeface="Comic Sans MS" panose="030F0702030302020204" pitchFamily="66" charset="0"/>
                        </a:rPr>
                        <a:t>16.80</a:t>
                      </a:r>
                      <a:endParaRPr lang="fr-FR" sz="1600" b="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598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 b="1" dirty="0">
                          <a:effectLst/>
                          <a:latin typeface="Comic Sans MS" panose="030F0702030302020204" pitchFamily="66" charset="0"/>
                        </a:rPr>
                        <a:t>4</a:t>
                      </a:r>
                      <a:endParaRPr lang="fr-FR" sz="1600" b="1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 b="0">
                          <a:effectLst/>
                          <a:latin typeface="Comic Sans MS" panose="030F0702030302020204" pitchFamily="66" charset="0"/>
                        </a:rPr>
                        <a:t>14</a:t>
                      </a:r>
                      <a:endParaRPr lang="fr-FR" sz="1600" b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 b="0">
                          <a:effectLst/>
                          <a:latin typeface="Comic Sans MS" panose="030F0702030302020204" pitchFamily="66" charset="0"/>
                        </a:rPr>
                        <a:t>4</a:t>
                      </a:r>
                      <a:endParaRPr lang="fr-FR" sz="1600" b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 b="0">
                          <a:effectLst/>
                          <a:latin typeface="Comic Sans MS" panose="030F0702030302020204" pitchFamily="66" charset="0"/>
                        </a:rPr>
                        <a:t>5</a:t>
                      </a:r>
                      <a:endParaRPr lang="fr-FR" sz="1600" b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 b="0">
                          <a:effectLst/>
                          <a:latin typeface="Comic Sans MS" panose="030F0702030302020204" pitchFamily="66" charset="0"/>
                        </a:rPr>
                        <a:t>5</a:t>
                      </a:r>
                      <a:endParaRPr lang="fr-FR" sz="1600" b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 b="0">
                          <a:effectLst/>
                          <a:latin typeface="Comic Sans MS" panose="030F0702030302020204" pitchFamily="66" charset="0"/>
                        </a:rPr>
                        <a:t>1</a:t>
                      </a:r>
                      <a:endParaRPr lang="fr-FR" sz="1600" b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 b="0">
                          <a:effectLst/>
                          <a:latin typeface="Comic Sans MS" panose="030F0702030302020204" pitchFamily="66" charset="0"/>
                        </a:rPr>
                        <a:t>+1</a:t>
                      </a:r>
                      <a:endParaRPr lang="fr-FR" sz="1600" b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 b="0" dirty="0">
                          <a:effectLst/>
                          <a:latin typeface="Comic Sans MS" panose="030F0702030302020204" pitchFamily="66" charset="0"/>
                        </a:rPr>
                        <a:t>+1</a:t>
                      </a:r>
                      <a:endParaRPr lang="fr-FR" sz="1600" b="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 b="0" dirty="0">
                          <a:effectLst/>
                          <a:latin typeface="Comic Sans MS" panose="030F0702030302020204" pitchFamily="66" charset="0"/>
                        </a:rPr>
                        <a:t>-1</a:t>
                      </a:r>
                      <a:endParaRPr lang="fr-FR" sz="1600" b="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 b="0" dirty="0">
                          <a:effectLst/>
                          <a:latin typeface="Comic Sans MS" panose="030F0702030302020204" pitchFamily="66" charset="0"/>
                        </a:rPr>
                        <a:t>-1</a:t>
                      </a:r>
                      <a:endParaRPr lang="fr-FR" sz="1600" b="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200" b="0">
                          <a:effectLst/>
                          <a:latin typeface="Comic Sans MS" panose="030F0702030302020204" pitchFamily="66" charset="0"/>
                        </a:rPr>
                        <a:t>18.33±0.28</a:t>
                      </a:r>
                      <a:endParaRPr lang="fr-FR" sz="1600" b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200" b="0" dirty="0">
                          <a:effectLst/>
                          <a:latin typeface="Comic Sans MS" panose="030F0702030302020204" pitchFamily="66" charset="0"/>
                        </a:rPr>
                        <a:t>17.78</a:t>
                      </a:r>
                      <a:endParaRPr lang="fr-FR" sz="1600" b="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598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 b="1">
                          <a:effectLst/>
                          <a:latin typeface="Comic Sans MS" panose="030F0702030302020204" pitchFamily="66" charset="0"/>
                        </a:rPr>
                        <a:t>5</a:t>
                      </a:r>
                      <a:endParaRPr lang="fr-FR" sz="1600" b="1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 b="0">
                          <a:effectLst/>
                          <a:latin typeface="Comic Sans MS" panose="030F0702030302020204" pitchFamily="66" charset="0"/>
                        </a:rPr>
                        <a:t>6</a:t>
                      </a:r>
                      <a:endParaRPr lang="fr-FR" sz="1600" b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 b="0">
                          <a:effectLst/>
                          <a:latin typeface="Comic Sans MS" panose="030F0702030302020204" pitchFamily="66" charset="0"/>
                        </a:rPr>
                        <a:t>2</a:t>
                      </a:r>
                      <a:endParaRPr lang="fr-FR" sz="1600" b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 b="0">
                          <a:effectLst/>
                          <a:latin typeface="Comic Sans MS" panose="030F0702030302020204" pitchFamily="66" charset="0"/>
                        </a:rPr>
                        <a:t>9</a:t>
                      </a:r>
                      <a:endParaRPr lang="fr-FR" sz="1600" b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 b="0">
                          <a:effectLst/>
                          <a:latin typeface="Comic Sans MS" panose="030F0702030302020204" pitchFamily="66" charset="0"/>
                        </a:rPr>
                        <a:t>5</a:t>
                      </a:r>
                      <a:endParaRPr lang="fr-FR" sz="1600" b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 b="0">
                          <a:effectLst/>
                          <a:latin typeface="Comic Sans MS" panose="030F0702030302020204" pitchFamily="66" charset="0"/>
                        </a:rPr>
                        <a:t>1</a:t>
                      </a:r>
                      <a:endParaRPr lang="fr-FR" sz="1600" b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 b="0">
                          <a:effectLst/>
                          <a:latin typeface="Comic Sans MS" panose="030F0702030302020204" pitchFamily="66" charset="0"/>
                        </a:rPr>
                        <a:t>-1</a:t>
                      </a:r>
                      <a:endParaRPr lang="fr-FR" sz="1600" b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 b="0">
                          <a:effectLst/>
                          <a:latin typeface="Comic Sans MS" panose="030F0702030302020204" pitchFamily="66" charset="0"/>
                        </a:rPr>
                        <a:t>-1</a:t>
                      </a:r>
                      <a:endParaRPr lang="fr-FR" sz="1600" b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 b="0">
                          <a:effectLst/>
                          <a:latin typeface="Comic Sans MS" panose="030F0702030302020204" pitchFamily="66" charset="0"/>
                        </a:rPr>
                        <a:t>+1</a:t>
                      </a:r>
                      <a:endParaRPr lang="fr-FR" sz="1600" b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 b="0" dirty="0">
                          <a:effectLst/>
                          <a:latin typeface="Comic Sans MS" panose="030F0702030302020204" pitchFamily="66" charset="0"/>
                        </a:rPr>
                        <a:t>-1</a:t>
                      </a:r>
                      <a:endParaRPr lang="fr-FR" sz="1600" b="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200" b="0">
                          <a:effectLst/>
                          <a:latin typeface="Comic Sans MS" panose="030F0702030302020204" pitchFamily="66" charset="0"/>
                        </a:rPr>
                        <a:t>17.33±0.28</a:t>
                      </a:r>
                      <a:endParaRPr lang="fr-FR" sz="1600" b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200" b="0" dirty="0">
                          <a:effectLst/>
                          <a:latin typeface="Comic Sans MS" panose="030F0702030302020204" pitchFamily="66" charset="0"/>
                        </a:rPr>
                        <a:t>17.48</a:t>
                      </a:r>
                      <a:endParaRPr lang="fr-FR" sz="1600" b="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3598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 b="1" dirty="0">
                          <a:effectLst/>
                          <a:latin typeface="Comic Sans MS" panose="030F0702030302020204" pitchFamily="66" charset="0"/>
                        </a:rPr>
                        <a:t>6</a:t>
                      </a:r>
                      <a:endParaRPr lang="fr-FR" sz="1600" b="1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 b="0">
                          <a:effectLst/>
                          <a:latin typeface="Comic Sans MS" panose="030F0702030302020204" pitchFamily="66" charset="0"/>
                        </a:rPr>
                        <a:t>14</a:t>
                      </a:r>
                      <a:endParaRPr lang="fr-FR" sz="1600" b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 b="0">
                          <a:effectLst/>
                          <a:latin typeface="Comic Sans MS" panose="030F0702030302020204" pitchFamily="66" charset="0"/>
                        </a:rPr>
                        <a:t>2</a:t>
                      </a:r>
                      <a:endParaRPr lang="fr-FR" sz="1600" b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 b="0">
                          <a:effectLst/>
                          <a:latin typeface="Comic Sans MS" panose="030F0702030302020204" pitchFamily="66" charset="0"/>
                        </a:rPr>
                        <a:t>9</a:t>
                      </a:r>
                      <a:endParaRPr lang="fr-FR" sz="1600" b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 b="0">
                          <a:effectLst/>
                          <a:latin typeface="Comic Sans MS" panose="030F0702030302020204" pitchFamily="66" charset="0"/>
                        </a:rPr>
                        <a:t>5</a:t>
                      </a:r>
                      <a:endParaRPr lang="fr-FR" sz="1600" b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 b="0">
                          <a:effectLst/>
                          <a:latin typeface="Comic Sans MS" panose="030F0702030302020204" pitchFamily="66" charset="0"/>
                        </a:rPr>
                        <a:t>1</a:t>
                      </a:r>
                      <a:endParaRPr lang="fr-FR" sz="1600" b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 b="0" dirty="0">
                          <a:effectLst/>
                          <a:latin typeface="Comic Sans MS" panose="030F0702030302020204" pitchFamily="66" charset="0"/>
                        </a:rPr>
                        <a:t>+1</a:t>
                      </a:r>
                      <a:endParaRPr lang="fr-FR" sz="1600" b="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 b="0">
                          <a:effectLst/>
                          <a:latin typeface="Comic Sans MS" panose="030F0702030302020204" pitchFamily="66" charset="0"/>
                        </a:rPr>
                        <a:t>-1</a:t>
                      </a:r>
                      <a:endParaRPr lang="fr-FR" sz="1600" b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 b="0">
                          <a:effectLst/>
                          <a:latin typeface="Comic Sans MS" panose="030F0702030302020204" pitchFamily="66" charset="0"/>
                        </a:rPr>
                        <a:t>+1</a:t>
                      </a:r>
                      <a:endParaRPr lang="fr-FR" sz="1600" b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 b="0" dirty="0">
                          <a:effectLst/>
                          <a:latin typeface="Comic Sans MS" panose="030F0702030302020204" pitchFamily="66" charset="0"/>
                        </a:rPr>
                        <a:t>-1</a:t>
                      </a:r>
                      <a:endParaRPr lang="fr-FR" sz="1600" b="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200" b="0">
                          <a:effectLst/>
                          <a:latin typeface="Comic Sans MS" panose="030F0702030302020204" pitchFamily="66" charset="0"/>
                        </a:rPr>
                        <a:t>17.67±1.04</a:t>
                      </a:r>
                      <a:endParaRPr lang="fr-FR" sz="1600" b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200" b="0" dirty="0">
                          <a:effectLst/>
                          <a:latin typeface="Comic Sans MS" panose="030F0702030302020204" pitchFamily="66" charset="0"/>
                        </a:rPr>
                        <a:t>18.45</a:t>
                      </a:r>
                      <a:endParaRPr lang="fr-FR" sz="1600" b="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3598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 b="1" dirty="0">
                          <a:effectLst/>
                          <a:latin typeface="Comic Sans MS" panose="030F0702030302020204" pitchFamily="66" charset="0"/>
                        </a:rPr>
                        <a:t>7</a:t>
                      </a:r>
                      <a:endParaRPr lang="fr-FR" sz="1600" b="1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 b="0">
                          <a:effectLst/>
                          <a:latin typeface="Comic Sans MS" panose="030F0702030302020204" pitchFamily="66" charset="0"/>
                        </a:rPr>
                        <a:t>6</a:t>
                      </a:r>
                      <a:endParaRPr lang="fr-FR" sz="1600" b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 b="0" dirty="0">
                          <a:effectLst/>
                          <a:latin typeface="Comic Sans MS" panose="030F0702030302020204" pitchFamily="66" charset="0"/>
                        </a:rPr>
                        <a:t>4</a:t>
                      </a:r>
                      <a:endParaRPr lang="fr-FR" sz="1600" b="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 b="0">
                          <a:effectLst/>
                          <a:latin typeface="Comic Sans MS" panose="030F0702030302020204" pitchFamily="66" charset="0"/>
                        </a:rPr>
                        <a:t>9</a:t>
                      </a:r>
                      <a:endParaRPr lang="fr-FR" sz="1600" b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 b="0">
                          <a:effectLst/>
                          <a:latin typeface="Comic Sans MS" panose="030F0702030302020204" pitchFamily="66" charset="0"/>
                        </a:rPr>
                        <a:t>5</a:t>
                      </a:r>
                      <a:endParaRPr lang="fr-FR" sz="1600" b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 b="0">
                          <a:effectLst/>
                          <a:latin typeface="Comic Sans MS" panose="030F0702030302020204" pitchFamily="66" charset="0"/>
                        </a:rPr>
                        <a:t>1</a:t>
                      </a:r>
                      <a:endParaRPr lang="fr-FR" sz="1600" b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 b="0">
                          <a:effectLst/>
                          <a:latin typeface="Comic Sans MS" panose="030F0702030302020204" pitchFamily="66" charset="0"/>
                        </a:rPr>
                        <a:t>-1</a:t>
                      </a:r>
                      <a:endParaRPr lang="fr-FR" sz="1600" b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 b="0">
                          <a:effectLst/>
                          <a:latin typeface="Comic Sans MS" panose="030F0702030302020204" pitchFamily="66" charset="0"/>
                        </a:rPr>
                        <a:t>+1</a:t>
                      </a:r>
                      <a:endParaRPr lang="fr-FR" sz="1600" b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 b="0">
                          <a:effectLst/>
                          <a:latin typeface="Comic Sans MS" panose="030F0702030302020204" pitchFamily="66" charset="0"/>
                        </a:rPr>
                        <a:t>+1</a:t>
                      </a:r>
                      <a:endParaRPr lang="fr-FR" sz="1600" b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 b="0" dirty="0">
                          <a:effectLst/>
                          <a:latin typeface="Comic Sans MS" panose="030F0702030302020204" pitchFamily="66" charset="0"/>
                        </a:rPr>
                        <a:t>-1</a:t>
                      </a:r>
                      <a:endParaRPr lang="fr-FR" sz="1600" b="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200" b="0">
                          <a:effectLst/>
                          <a:latin typeface="Comic Sans MS" panose="030F0702030302020204" pitchFamily="66" charset="0"/>
                        </a:rPr>
                        <a:t>15.67±0.57</a:t>
                      </a:r>
                      <a:endParaRPr lang="fr-FR" sz="1600" b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200" b="0" dirty="0">
                          <a:effectLst/>
                          <a:latin typeface="Comic Sans MS" panose="030F0702030302020204" pitchFamily="66" charset="0"/>
                        </a:rPr>
                        <a:t>16.66</a:t>
                      </a:r>
                      <a:endParaRPr lang="fr-FR" sz="1600" b="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3598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 b="1" dirty="0">
                          <a:effectLst/>
                          <a:latin typeface="Comic Sans MS" panose="030F0702030302020204" pitchFamily="66" charset="0"/>
                        </a:rPr>
                        <a:t>8</a:t>
                      </a:r>
                      <a:endParaRPr lang="fr-FR" sz="1600" b="1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 b="0" dirty="0">
                          <a:effectLst/>
                          <a:latin typeface="Comic Sans MS" panose="030F0702030302020204" pitchFamily="66" charset="0"/>
                        </a:rPr>
                        <a:t>14</a:t>
                      </a:r>
                      <a:endParaRPr lang="fr-FR" sz="1600" b="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 b="0">
                          <a:effectLst/>
                          <a:latin typeface="Comic Sans MS" panose="030F0702030302020204" pitchFamily="66" charset="0"/>
                        </a:rPr>
                        <a:t>4</a:t>
                      </a:r>
                      <a:endParaRPr lang="fr-FR" sz="1600" b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 b="0">
                          <a:effectLst/>
                          <a:latin typeface="Comic Sans MS" panose="030F0702030302020204" pitchFamily="66" charset="0"/>
                        </a:rPr>
                        <a:t>9</a:t>
                      </a:r>
                      <a:endParaRPr lang="fr-FR" sz="1600" b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 b="0">
                          <a:effectLst/>
                          <a:latin typeface="Comic Sans MS" panose="030F0702030302020204" pitchFamily="66" charset="0"/>
                        </a:rPr>
                        <a:t>5</a:t>
                      </a:r>
                      <a:endParaRPr lang="fr-FR" sz="1600" b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 b="0">
                          <a:effectLst/>
                          <a:latin typeface="Comic Sans MS" panose="030F0702030302020204" pitchFamily="66" charset="0"/>
                        </a:rPr>
                        <a:t>1</a:t>
                      </a:r>
                      <a:endParaRPr lang="fr-FR" sz="1600" b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 b="0">
                          <a:effectLst/>
                          <a:latin typeface="Comic Sans MS" panose="030F0702030302020204" pitchFamily="66" charset="0"/>
                        </a:rPr>
                        <a:t>+1</a:t>
                      </a:r>
                      <a:endParaRPr lang="fr-FR" sz="1600" b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 b="0">
                          <a:effectLst/>
                          <a:latin typeface="Comic Sans MS" panose="030F0702030302020204" pitchFamily="66" charset="0"/>
                        </a:rPr>
                        <a:t>+1</a:t>
                      </a:r>
                      <a:endParaRPr lang="fr-FR" sz="1600" b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 b="0">
                          <a:effectLst/>
                          <a:latin typeface="Comic Sans MS" panose="030F0702030302020204" pitchFamily="66" charset="0"/>
                        </a:rPr>
                        <a:t>+1</a:t>
                      </a:r>
                      <a:endParaRPr lang="fr-FR" sz="1600" b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 b="0" dirty="0">
                          <a:effectLst/>
                          <a:latin typeface="Comic Sans MS" panose="030F0702030302020204" pitchFamily="66" charset="0"/>
                        </a:rPr>
                        <a:t>-1</a:t>
                      </a:r>
                      <a:endParaRPr lang="fr-FR" sz="1600" b="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200" b="0">
                          <a:effectLst/>
                          <a:latin typeface="Comic Sans MS" panose="030F0702030302020204" pitchFamily="66" charset="0"/>
                        </a:rPr>
                        <a:t>15±1</a:t>
                      </a:r>
                      <a:endParaRPr lang="fr-FR" sz="1600" b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200" b="0" dirty="0">
                          <a:effectLst/>
                          <a:latin typeface="Comic Sans MS" panose="030F0702030302020204" pitchFamily="66" charset="0"/>
                        </a:rPr>
                        <a:t>17.64</a:t>
                      </a:r>
                      <a:endParaRPr lang="fr-FR" sz="1600" b="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3598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 b="1">
                          <a:effectLst/>
                          <a:latin typeface="Comic Sans MS" panose="030F0702030302020204" pitchFamily="66" charset="0"/>
                        </a:rPr>
                        <a:t>9</a:t>
                      </a:r>
                      <a:endParaRPr lang="fr-FR" sz="1600" b="1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 b="0" dirty="0">
                          <a:effectLst/>
                          <a:latin typeface="Comic Sans MS" panose="030F0702030302020204" pitchFamily="66" charset="0"/>
                        </a:rPr>
                        <a:t>6</a:t>
                      </a:r>
                      <a:endParaRPr lang="fr-FR" sz="1600" b="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 b="0" dirty="0">
                          <a:effectLst/>
                          <a:latin typeface="Comic Sans MS" panose="030F0702030302020204" pitchFamily="66" charset="0"/>
                        </a:rPr>
                        <a:t>2</a:t>
                      </a:r>
                      <a:endParaRPr lang="fr-FR" sz="1600" b="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 b="0" dirty="0">
                          <a:effectLst/>
                          <a:latin typeface="Comic Sans MS" panose="030F0702030302020204" pitchFamily="66" charset="0"/>
                        </a:rPr>
                        <a:t>5</a:t>
                      </a:r>
                      <a:endParaRPr lang="fr-FR" sz="1600" b="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 b="0" dirty="0">
                          <a:effectLst/>
                          <a:latin typeface="Comic Sans MS" panose="030F0702030302020204" pitchFamily="66" charset="0"/>
                        </a:rPr>
                        <a:t>9</a:t>
                      </a:r>
                      <a:endParaRPr lang="fr-FR" sz="1600" b="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 b="0" dirty="0">
                          <a:effectLst/>
                          <a:latin typeface="Comic Sans MS" panose="030F0702030302020204" pitchFamily="66" charset="0"/>
                        </a:rPr>
                        <a:t>1</a:t>
                      </a:r>
                      <a:endParaRPr lang="fr-FR" sz="1600" b="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 b="0" dirty="0">
                          <a:effectLst/>
                          <a:latin typeface="Comic Sans MS" panose="030F0702030302020204" pitchFamily="66" charset="0"/>
                        </a:rPr>
                        <a:t>-1</a:t>
                      </a:r>
                      <a:endParaRPr lang="fr-FR" sz="1600" b="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 b="0" dirty="0">
                          <a:effectLst/>
                          <a:latin typeface="Comic Sans MS" panose="030F0702030302020204" pitchFamily="66" charset="0"/>
                        </a:rPr>
                        <a:t>-1</a:t>
                      </a:r>
                      <a:endParaRPr lang="fr-FR" sz="1600" b="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 b="0" dirty="0">
                          <a:effectLst/>
                          <a:latin typeface="Comic Sans MS" panose="030F0702030302020204" pitchFamily="66" charset="0"/>
                        </a:rPr>
                        <a:t>-1</a:t>
                      </a:r>
                      <a:endParaRPr lang="fr-FR" sz="1600" b="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 b="0" dirty="0">
                          <a:effectLst/>
                          <a:latin typeface="Comic Sans MS" panose="030F0702030302020204" pitchFamily="66" charset="0"/>
                        </a:rPr>
                        <a:t>+1</a:t>
                      </a:r>
                      <a:endParaRPr lang="fr-FR" sz="1600" b="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200" b="0" dirty="0">
                          <a:effectLst/>
                          <a:latin typeface="Comic Sans MS" panose="030F0702030302020204" pitchFamily="66" charset="0"/>
                        </a:rPr>
                        <a:t>17.67±0.57</a:t>
                      </a:r>
                      <a:endParaRPr lang="fr-FR" sz="1600" b="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200" b="0" dirty="0">
                          <a:effectLst/>
                          <a:latin typeface="Comic Sans MS" panose="030F0702030302020204" pitchFamily="66" charset="0"/>
                        </a:rPr>
                        <a:t>18.34</a:t>
                      </a:r>
                      <a:endParaRPr lang="fr-FR" sz="1600" b="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3598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 b="1" dirty="0">
                          <a:effectLst/>
                          <a:latin typeface="Comic Sans MS" panose="030F0702030302020204" pitchFamily="66" charset="0"/>
                        </a:rPr>
                        <a:t>10</a:t>
                      </a:r>
                      <a:endParaRPr lang="fr-FR" sz="1600" b="1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>
                          <a:effectLst/>
                          <a:latin typeface="Comic Sans MS" panose="030F0702030302020204" pitchFamily="66" charset="0"/>
                        </a:rPr>
                        <a:t>14</a:t>
                      </a:r>
                      <a:endParaRPr lang="fr-FR" sz="16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 dirty="0">
                          <a:effectLst/>
                          <a:latin typeface="Comic Sans MS" panose="030F0702030302020204" pitchFamily="66" charset="0"/>
                        </a:rPr>
                        <a:t>2</a:t>
                      </a:r>
                      <a:endParaRPr lang="fr-FR" sz="16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 dirty="0">
                          <a:effectLst/>
                          <a:latin typeface="Comic Sans MS" panose="030F0702030302020204" pitchFamily="66" charset="0"/>
                        </a:rPr>
                        <a:t>5</a:t>
                      </a:r>
                      <a:endParaRPr lang="fr-FR" sz="16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>
                          <a:effectLst/>
                          <a:latin typeface="Comic Sans MS" panose="030F0702030302020204" pitchFamily="66" charset="0"/>
                        </a:rPr>
                        <a:t>9</a:t>
                      </a:r>
                      <a:endParaRPr lang="fr-FR" sz="16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>
                          <a:effectLst/>
                          <a:latin typeface="Comic Sans MS" panose="030F0702030302020204" pitchFamily="66" charset="0"/>
                        </a:rPr>
                        <a:t>1</a:t>
                      </a:r>
                      <a:endParaRPr lang="fr-FR" sz="16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>
                          <a:effectLst/>
                          <a:latin typeface="Comic Sans MS" panose="030F0702030302020204" pitchFamily="66" charset="0"/>
                        </a:rPr>
                        <a:t>+1</a:t>
                      </a:r>
                      <a:endParaRPr lang="fr-FR" sz="16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>
                          <a:effectLst/>
                          <a:latin typeface="Comic Sans MS" panose="030F0702030302020204" pitchFamily="66" charset="0"/>
                        </a:rPr>
                        <a:t>-1</a:t>
                      </a:r>
                      <a:endParaRPr lang="fr-FR" sz="16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>
                          <a:effectLst/>
                          <a:latin typeface="Comic Sans MS" panose="030F0702030302020204" pitchFamily="66" charset="0"/>
                        </a:rPr>
                        <a:t>-1</a:t>
                      </a:r>
                      <a:endParaRPr lang="fr-FR" sz="16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>
                          <a:effectLst/>
                          <a:latin typeface="Comic Sans MS" panose="030F0702030302020204" pitchFamily="66" charset="0"/>
                        </a:rPr>
                        <a:t>+1</a:t>
                      </a:r>
                      <a:endParaRPr lang="fr-FR" sz="16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  <a:latin typeface="Comic Sans MS" panose="030F0702030302020204" pitchFamily="66" charset="0"/>
                        </a:rPr>
                        <a:t>17±0</a:t>
                      </a:r>
                      <a:endParaRPr lang="fr-FR" sz="16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  <a:latin typeface="Comic Sans MS" panose="030F0702030302020204" pitchFamily="66" charset="0"/>
                        </a:rPr>
                        <a:t>17.37</a:t>
                      </a:r>
                      <a:endParaRPr lang="fr-FR" sz="16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3598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 b="1">
                          <a:effectLst/>
                          <a:latin typeface="Comic Sans MS" panose="030F0702030302020204" pitchFamily="66" charset="0"/>
                        </a:rPr>
                        <a:t>11</a:t>
                      </a:r>
                      <a:endParaRPr lang="fr-FR" sz="1600" b="1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>
                          <a:effectLst/>
                          <a:latin typeface="Comic Sans MS" panose="030F0702030302020204" pitchFamily="66" charset="0"/>
                        </a:rPr>
                        <a:t>6</a:t>
                      </a:r>
                      <a:endParaRPr lang="fr-FR" sz="16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>
                          <a:effectLst/>
                          <a:latin typeface="Comic Sans MS" panose="030F0702030302020204" pitchFamily="66" charset="0"/>
                        </a:rPr>
                        <a:t>4</a:t>
                      </a:r>
                      <a:endParaRPr lang="fr-FR" sz="16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>
                          <a:effectLst/>
                          <a:latin typeface="Comic Sans MS" panose="030F0702030302020204" pitchFamily="66" charset="0"/>
                        </a:rPr>
                        <a:t>5</a:t>
                      </a:r>
                      <a:endParaRPr lang="fr-FR" sz="16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>
                          <a:effectLst/>
                          <a:latin typeface="Comic Sans MS" panose="030F0702030302020204" pitchFamily="66" charset="0"/>
                        </a:rPr>
                        <a:t>9</a:t>
                      </a:r>
                      <a:endParaRPr lang="fr-FR" sz="16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>
                          <a:effectLst/>
                          <a:latin typeface="Comic Sans MS" panose="030F0702030302020204" pitchFamily="66" charset="0"/>
                        </a:rPr>
                        <a:t>1</a:t>
                      </a:r>
                      <a:endParaRPr lang="fr-FR" sz="16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>
                          <a:effectLst/>
                          <a:latin typeface="Comic Sans MS" panose="030F0702030302020204" pitchFamily="66" charset="0"/>
                        </a:rPr>
                        <a:t>-1</a:t>
                      </a:r>
                      <a:endParaRPr lang="fr-FR" sz="16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>
                          <a:effectLst/>
                          <a:latin typeface="Comic Sans MS" panose="030F0702030302020204" pitchFamily="66" charset="0"/>
                        </a:rPr>
                        <a:t>+1</a:t>
                      </a:r>
                      <a:endParaRPr lang="fr-FR" sz="16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>
                          <a:effectLst/>
                          <a:latin typeface="Comic Sans MS" panose="030F0702030302020204" pitchFamily="66" charset="0"/>
                        </a:rPr>
                        <a:t>-1</a:t>
                      </a:r>
                      <a:endParaRPr lang="fr-FR" sz="16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 dirty="0">
                          <a:effectLst/>
                          <a:latin typeface="Comic Sans MS" panose="030F0702030302020204" pitchFamily="66" charset="0"/>
                        </a:rPr>
                        <a:t>+1</a:t>
                      </a:r>
                      <a:endParaRPr lang="fr-FR" sz="16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  <a:latin typeface="Comic Sans MS" panose="030F0702030302020204" pitchFamily="66" charset="0"/>
                        </a:rPr>
                        <a:t>16.67±0.28</a:t>
                      </a:r>
                      <a:endParaRPr lang="fr-FR" sz="16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  <a:latin typeface="Comic Sans MS" panose="030F0702030302020204" pitchFamily="66" charset="0"/>
                        </a:rPr>
                        <a:t>17.52</a:t>
                      </a:r>
                      <a:endParaRPr lang="fr-FR" sz="16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3598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 b="1" dirty="0">
                          <a:effectLst/>
                          <a:latin typeface="Comic Sans MS" panose="030F0702030302020204" pitchFamily="66" charset="0"/>
                        </a:rPr>
                        <a:t>12</a:t>
                      </a:r>
                      <a:endParaRPr lang="fr-FR" sz="1600" b="1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>
                          <a:effectLst/>
                          <a:latin typeface="Comic Sans MS" panose="030F0702030302020204" pitchFamily="66" charset="0"/>
                        </a:rPr>
                        <a:t>14</a:t>
                      </a:r>
                      <a:endParaRPr lang="fr-FR" sz="16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>
                          <a:effectLst/>
                          <a:latin typeface="Comic Sans MS" panose="030F0702030302020204" pitchFamily="66" charset="0"/>
                        </a:rPr>
                        <a:t>4</a:t>
                      </a:r>
                      <a:endParaRPr lang="fr-FR" sz="16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>
                          <a:effectLst/>
                          <a:latin typeface="Comic Sans MS" panose="030F0702030302020204" pitchFamily="66" charset="0"/>
                        </a:rPr>
                        <a:t>5</a:t>
                      </a:r>
                      <a:endParaRPr lang="fr-FR" sz="16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>
                          <a:effectLst/>
                          <a:latin typeface="Comic Sans MS" panose="030F0702030302020204" pitchFamily="66" charset="0"/>
                        </a:rPr>
                        <a:t>9</a:t>
                      </a:r>
                      <a:endParaRPr lang="fr-FR" sz="16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>
                          <a:effectLst/>
                          <a:latin typeface="Comic Sans MS" panose="030F0702030302020204" pitchFamily="66" charset="0"/>
                        </a:rPr>
                        <a:t>1</a:t>
                      </a:r>
                      <a:endParaRPr lang="fr-FR" sz="16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 dirty="0">
                          <a:effectLst/>
                          <a:latin typeface="Comic Sans MS" panose="030F0702030302020204" pitchFamily="66" charset="0"/>
                        </a:rPr>
                        <a:t>+1</a:t>
                      </a:r>
                      <a:endParaRPr lang="fr-FR" sz="16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 dirty="0">
                          <a:effectLst/>
                          <a:latin typeface="Comic Sans MS" panose="030F0702030302020204" pitchFamily="66" charset="0"/>
                        </a:rPr>
                        <a:t>+1</a:t>
                      </a:r>
                      <a:endParaRPr lang="fr-FR" sz="16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>
                          <a:effectLst/>
                          <a:latin typeface="Comic Sans MS" panose="030F0702030302020204" pitchFamily="66" charset="0"/>
                        </a:rPr>
                        <a:t>-1</a:t>
                      </a:r>
                      <a:endParaRPr lang="fr-FR" sz="16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 dirty="0">
                          <a:effectLst/>
                          <a:latin typeface="Comic Sans MS" panose="030F0702030302020204" pitchFamily="66" charset="0"/>
                        </a:rPr>
                        <a:t>+1</a:t>
                      </a:r>
                      <a:endParaRPr lang="fr-FR" sz="16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  <a:latin typeface="Comic Sans MS" panose="030F0702030302020204" pitchFamily="66" charset="0"/>
                        </a:rPr>
                        <a:t>14.33±0.28</a:t>
                      </a:r>
                      <a:endParaRPr lang="fr-FR" sz="16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  <a:latin typeface="Comic Sans MS" panose="030F0702030302020204" pitchFamily="66" charset="0"/>
                        </a:rPr>
                        <a:t>16.55</a:t>
                      </a:r>
                      <a:endParaRPr lang="fr-FR" sz="16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3598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 b="1" dirty="0">
                          <a:effectLst/>
                          <a:latin typeface="Comic Sans MS" panose="030F0702030302020204" pitchFamily="66" charset="0"/>
                        </a:rPr>
                        <a:t>13</a:t>
                      </a:r>
                      <a:endParaRPr lang="fr-FR" sz="1600" b="1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>
                          <a:effectLst/>
                          <a:latin typeface="Comic Sans MS" panose="030F0702030302020204" pitchFamily="66" charset="0"/>
                        </a:rPr>
                        <a:t>6</a:t>
                      </a:r>
                      <a:endParaRPr lang="fr-FR" sz="16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>
                          <a:effectLst/>
                          <a:latin typeface="Comic Sans MS" panose="030F0702030302020204" pitchFamily="66" charset="0"/>
                        </a:rPr>
                        <a:t>2</a:t>
                      </a:r>
                      <a:endParaRPr lang="fr-FR" sz="16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>
                          <a:effectLst/>
                          <a:latin typeface="Comic Sans MS" panose="030F0702030302020204" pitchFamily="66" charset="0"/>
                        </a:rPr>
                        <a:t>9</a:t>
                      </a:r>
                      <a:endParaRPr lang="fr-FR" sz="16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>
                          <a:effectLst/>
                          <a:latin typeface="Comic Sans MS" panose="030F0702030302020204" pitchFamily="66" charset="0"/>
                        </a:rPr>
                        <a:t>9</a:t>
                      </a:r>
                      <a:endParaRPr lang="fr-FR" sz="16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>
                          <a:effectLst/>
                          <a:latin typeface="Comic Sans MS" panose="030F0702030302020204" pitchFamily="66" charset="0"/>
                        </a:rPr>
                        <a:t>1</a:t>
                      </a:r>
                      <a:endParaRPr lang="fr-FR" sz="16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>
                          <a:effectLst/>
                          <a:latin typeface="Comic Sans MS" panose="030F0702030302020204" pitchFamily="66" charset="0"/>
                        </a:rPr>
                        <a:t>-1</a:t>
                      </a:r>
                      <a:endParaRPr lang="fr-FR" sz="16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 dirty="0">
                          <a:effectLst/>
                          <a:latin typeface="Comic Sans MS" panose="030F0702030302020204" pitchFamily="66" charset="0"/>
                        </a:rPr>
                        <a:t>-1</a:t>
                      </a:r>
                      <a:endParaRPr lang="fr-FR" sz="16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>
                          <a:effectLst/>
                          <a:latin typeface="Comic Sans MS" panose="030F0702030302020204" pitchFamily="66" charset="0"/>
                        </a:rPr>
                        <a:t>+1</a:t>
                      </a:r>
                      <a:endParaRPr lang="fr-FR" sz="16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>
                          <a:effectLst/>
                          <a:latin typeface="Comic Sans MS" panose="030F0702030302020204" pitchFamily="66" charset="0"/>
                        </a:rPr>
                        <a:t>+1</a:t>
                      </a:r>
                      <a:endParaRPr lang="fr-FR" sz="16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  <a:latin typeface="Comic Sans MS" panose="030F0702030302020204" pitchFamily="66" charset="0"/>
                        </a:rPr>
                        <a:t>18.33±0.57</a:t>
                      </a:r>
                      <a:endParaRPr lang="fr-FR" sz="16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  <a:latin typeface="Comic Sans MS" panose="030F0702030302020204" pitchFamily="66" charset="0"/>
                        </a:rPr>
                        <a:t>19.57</a:t>
                      </a:r>
                      <a:endParaRPr lang="fr-FR" sz="16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3598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 b="1" dirty="0">
                          <a:effectLst/>
                          <a:latin typeface="Comic Sans MS" panose="030F0702030302020204" pitchFamily="66" charset="0"/>
                        </a:rPr>
                        <a:t>14</a:t>
                      </a:r>
                      <a:endParaRPr lang="fr-FR" sz="1600" b="1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>
                          <a:effectLst/>
                          <a:latin typeface="Comic Sans MS" panose="030F0702030302020204" pitchFamily="66" charset="0"/>
                        </a:rPr>
                        <a:t>14</a:t>
                      </a:r>
                      <a:endParaRPr lang="fr-FR" sz="16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>
                          <a:effectLst/>
                          <a:latin typeface="Comic Sans MS" panose="030F0702030302020204" pitchFamily="66" charset="0"/>
                        </a:rPr>
                        <a:t>2</a:t>
                      </a:r>
                      <a:endParaRPr lang="fr-FR" sz="16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>
                          <a:effectLst/>
                          <a:latin typeface="Comic Sans MS" panose="030F0702030302020204" pitchFamily="66" charset="0"/>
                        </a:rPr>
                        <a:t>9</a:t>
                      </a:r>
                      <a:endParaRPr lang="fr-FR" sz="16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>
                          <a:effectLst/>
                          <a:latin typeface="Comic Sans MS" panose="030F0702030302020204" pitchFamily="66" charset="0"/>
                        </a:rPr>
                        <a:t>9</a:t>
                      </a:r>
                      <a:endParaRPr lang="fr-FR" sz="16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>
                          <a:effectLst/>
                          <a:latin typeface="Comic Sans MS" panose="030F0702030302020204" pitchFamily="66" charset="0"/>
                        </a:rPr>
                        <a:t>1</a:t>
                      </a:r>
                      <a:endParaRPr lang="fr-FR" sz="16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>
                          <a:effectLst/>
                          <a:latin typeface="Comic Sans MS" panose="030F0702030302020204" pitchFamily="66" charset="0"/>
                        </a:rPr>
                        <a:t>+1</a:t>
                      </a:r>
                      <a:endParaRPr lang="fr-FR" sz="16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 dirty="0">
                          <a:effectLst/>
                          <a:latin typeface="Comic Sans MS" panose="030F0702030302020204" pitchFamily="66" charset="0"/>
                        </a:rPr>
                        <a:t>-1</a:t>
                      </a:r>
                      <a:endParaRPr lang="fr-FR" sz="16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>
                          <a:effectLst/>
                          <a:latin typeface="Comic Sans MS" panose="030F0702030302020204" pitchFamily="66" charset="0"/>
                        </a:rPr>
                        <a:t>+1</a:t>
                      </a:r>
                      <a:endParaRPr lang="fr-FR" sz="16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 dirty="0">
                          <a:effectLst/>
                          <a:latin typeface="Comic Sans MS" panose="030F0702030302020204" pitchFamily="66" charset="0"/>
                        </a:rPr>
                        <a:t>+1</a:t>
                      </a:r>
                      <a:endParaRPr lang="fr-FR" sz="16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  <a:latin typeface="Comic Sans MS" panose="030F0702030302020204" pitchFamily="66" charset="0"/>
                        </a:rPr>
                        <a:t>19.5±0</a:t>
                      </a:r>
                      <a:endParaRPr lang="fr-FR" sz="16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  <a:latin typeface="Comic Sans MS" panose="030F0702030302020204" pitchFamily="66" charset="0"/>
                        </a:rPr>
                        <a:t>18.59</a:t>
                      </a:r>
                      <a:endParaRPr lang="fr-FR" sz="16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3598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 b="1" dirty="0">
                          <a:effectLst/>
                          <a:latin typeface="Comic Sans MS" panose="030F0702030302020204" pitchFamily="66" charset="0"/>
                        </a:rPr>
                        <a:t>15</a:t>
                      </a:r>
                      <a:endParaRPr lang="fr-FR" sz="1600" b="1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>
                          <a:effectLst/>
                          <a:latin typeface="Comic Sans MS" panose="030F0702030302020204" pitchFamily="66" charset="0"/>
                        </a:rPr>
                        <a:t>6</a:t>
                      </a:r>
                      <a:endParaRPr lang="fr-FR" sz="16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>
                          <a:effectLst/>
                          <a:latin typeface="Comic Sans MS" panose="030F0702030302020204" pitchFamily="66" charset="0"/>
                        </a:rPr>
                        <a:t>4</a:t>
                      </a:r>
                      <a:endParaRPr lang="fr-FR" sz="16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>
                          <a:effectLst/>
                          <a:latin typeface="Comic Sans MS" panose="030F0702030302020204" pitchFamily="66" charset="0"/>
                        </a:rPr>
                        <a:t>9</a:t>
                      </a:r>
                      <a:endParaRPr lang="fr-FR" sz="16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>
                          <a:effectLst/>
                          <a:latin typeface="Comic Sans MS" panose="030F0702030302020204" pitchFamily="66" charset="0"/>
                        </a:rPr>
                        <a:t>9</a:t>
                      </a:r>
                      <a:endParaRPr lang="fr-FR" sz="16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>
                          <a:effectLst/>
                          <a:latin typeface="Comic Sans MS" panose="030F0702030302020204" pitchFamily="66" charset="0"/>
                        </a:rPr>
                        <a:t>1</a:t>
                      </a:r>
                      <a:endParaRPr lang="fr-FR" sz="16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>
                          <a:effectLst/>
                          <a:latin typeface="Comic Sans MS" panose="030F0702030302020204" pitchFamily="66" charset="0"/>
                        </a:rPr>
                        <a:t>-1</a:t>
                      </a:r>
                      <a:endParaRPr lang="fr-FR" sz="16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 dirty="0">
                          <a:effectLst/>
                          <a:latin typeface="Comic Sans MS" panose="030F0702030302020204" pitchFamily="66" charset="0"/>
                        </a:rPr>
                        <a:t>+1</a:t>
                      </a:r>
                      <a:endParaRPr lang="fr-FR" sz="16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>
                          <a:effectLst/>
                          <a:latin typeface="Comic Sans MS" panose="030F0702030302020204" pitchFamily="66" charset="0"/>
                        </a:rPr>
                        <a:t>+1</a:t>
                      </a:r>
                      <a:endParaRPr lang="fr-FR" sz="16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>
                          <a:effectLst/>
                          <a:latin typeface="Comic Sans MS" panose="030F0702030302020204" pitchFamily="66" charset="0"/>
                        </a:rPr>
                        <a:t>+1</a:t>
                      </a:r>
                      <a:endParaRPr lang="fr-FR" sz="16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  <a:latin typeface="Comic Sans MS" panose="030F0702030302020204" pitchFamily="66" charset="0"/>
                        </a:rPr>
                        <a:t>18±0</a:t>
                      </a:r>
                      <a:endParaRPr lang="fr-FR" sz="16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  <a:latin typeface="Comic Sans MS" panose="030F0702030302020204" pitchFamily="66" charset="0"/>
                        </a:rPr>
                        <a:t>18.75</a:t>
                      </a:r>
                      <a:endParaRPr lang="fr-FR" sz="16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3598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 b="1">
                          <a:effectLst/>
                          <a:latin typeface="Comic Sans MS" panose="030F0702030302020204" pitchFamily="66" charset="0"/>
                        </a:rPr>
                        <a:t>16</a:t>
                      </a:r>
                      <a:endParaRPr lang="fr-FR" sz="1600" b="1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>
                          <a:effectLst/>
                          <a:latin typeface="Comic Sans MS" panose="030F0702030302020204" pitchFamily="66" charset="0"/>
                        </a:rPr>
                        <a:t>14</a:t>
                      </a:r>
                      <a:endParaRPr lang="fr-FR" sz="16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>
                          <a:effectLst/>
                          <a:latin typeface="Comic Sans MS" panose="030F0702030302020204" pitchFamily="66" charset="0"/>
                        </a:rPr>
                        <a:t>4</a:t>
                      </a:r>
                      <a:endParaRPr lang="fr-FR" sz="16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>
                          <a:effectLst/>
                          <a:latin typeface="Comic Sans MS" panose="030F0702030302020204" pitchFamily="66" charset="0"/>
                        </a:rPr>
                        <a:t>9</a:t>
                      </a:r>
                      <a:endParaRPr lang="fr-FR" sz="16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>
                          <a:effectLst/>
                          <a:latin typeface="Comic Sans MS" panose="030F0702030302020204" pitchFamily="66" charset="0"/>
                        </a:rPr>
                        <a:t>9</a:t>
                      </a:r>
                      <a:endParaRPr lang="fr-FR" sz="16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>
                          <a:effectLst/>
                          <a:latin typeface="Comic Sans MS" panose="030F0702030302020204" pitchFamily="66" charset="0"/>
                        </a:rPr>
                        <a:t>1</a:t>
                      </a:r>
                      <a:endParaRPr lang="fr-FR" sz="16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>
                          <a:effectLst/>
                          <a:latin typeface="Comic Sans MS" panose="030F0702030302020204" pitchFamily="66" charset="0"/>
                        </a:rPr>
                        <a:t>+1</a:t>
                      </a:r>
                      <a:endParaRPr lang="fr-FR" sz="16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 dirty="0">
                          <a:effectLst/>
                          <a:latin typeface="Comic Sans MS" panose="030F0702030302020204" pitchFamily="66" charset="0"/>
                        </a:rPr>
                        <a:t>+1</a:t>
                      </a:r>
                      <a:endParaRPr lang="fr-FR" sz="16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 dirty="0">
                          <a:effectLst/>
                          <a:latin typeface="Comic Sans MS" panose="030F0702030302020204" pitchFamily="66" charset="0"/>
                        </a:rPr>
                        <a:t>+1</a:t>
                      </a:r>
                      <a:endParaRPr lang="fr-FR" sz="16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 dirty="0">
                          <a:effectLst/>
                          <a:latin typeface="Comic Sans MS" panose="030F0702030302020204" pitchFamily="66" charset="0"/>
                        </a:rPr>
                        <a:t>+1</a:t>
                      </a:r>
                      <a:endParaRPr lang="fr-FR" sz="16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  <a:latin typeface="Comic Sans MS" panose="030F0702030302020204" pitchFamily="66" charset="0"/>
                        </a:rPr>
                        <a:t>16.33±0.28</a:t>
                      </a:r>
                      <a:endParaRPr lang="fr-FR" sz="16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  <a:latin typeface="Comic Sans MS" panose="030F0702030302020204" pitchFamily="66" charset="0"/>
                        </a:rPr>
                        <a:t>17.77</a:t>
                      </a:r>
                      <a:endParaRPr lang="fr-FR" sz="16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3598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 b="1">
                          <a:effectLst/>
                          <a:latin typeface="Comic Sans MS" panose="030F0702030302020204" pitchFamily="66" charset="0"/>
                        </a:rPr>
                        <a:t>17</a:t>
                      </a:r>
                      <a:endParaRPr lang="fr-FR" sz="1600" b="1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>
                          <a:effectLst/>
                          <a:latin typeface="Comic Sans MS" panose="030F0702030302020204" pitchFamily="66" charset="0"/>
                        </a:rPr>
                        <a:t>10</a:t>
                      </a:r>
                      <a:endParaRPr lang="fr-FR" sz="16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>
                          <a:effectLst/>
                          <a:latin typeface="Comic Sans MS" panose="030F0702030302020204" pitchFamily="66" charset="0"/>
                        </a:rPr>
                        <a:t>3</a:t>
                      </a:r>
                      <a:endParaRPr lang="fr-FR" sz="16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>
                          <a:effectLst/>
                          <a:latin typeface="Comic Sans MS" panose="030F0702030302020204" pitchFamily="66" charset="0"/>
                        </a:rPr>
                        <a:t>7</a:t>
                      </a:r>
                      <a:endParaRPr lang="fr-FR" sz="16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>
                          <a:effectLst/>
                          <a:latin typeface="Comic Sans MS" panose="030F0702030302020204" pitchFamily="66" charset="0"/>
                        </a:rPr>
                        <a:t>7</a:t>
                      </a:r>
                      <a:endParaRPr lang="fr-FR" sz="16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>
                          <a:effectLst/>
                          <a:latin typeface="Comic Sans MS" panose="030F0702030302020204" pitchFamily="66" charset="0"/>
                        </a:rPr>
                        <a:t>1</a:t>
                      </a:r>
                      <a:endParaRPr lang="fr-FR" sz="16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>
                          <a:effectLst/>
                          <a:latin typeface="Comic Sans MS" panose="030F0702030302020204" pitchFamily="66" charset="0"/>
                        </a:rPr>
                        <a:t>0</a:t>
                      </a:r>
                      <a:endParaRPr lang="fr-FR" sz="16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>
                          <a:effectLst/>
                          <a:latin typeface="Comic Sans MS" panose="030F0702030302020204" pitchFamily="66" charset="0"/>
                        </a:rPr>
                        <a:t>0</a:t>
                      </a:r>
                      <a:endParaRPr lang="fr-FR" sz="16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 dirty="0">
                          <a:effectLst/>
                          <a:latin typeface="Comic Sans MS" panose="030F0702030302020204" pitchFamily="66" charset="0"/>
                        </a:rPr>
                        <a:t>0</a:t>
                      </a:r>
                      <a:endParaRPr lang="fr-FR" sz="16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 dirty="0">
                          <a:effectLst/>
                          <a:latin typeface="Comic Sans MS" panose="030F0702030302020204" pitchFamily="66" charset="0"/>
                        </a:rPr>
                        <a:t>0</a:t>
                      </a:r>
                      <a:endParaRPr lang="fr-FR" sz="16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  <a:latin typeface="Comic Sans MS" panose="030F0702030302020204" pitchFamily="66" charset="0"/>
                        </a:rPr>
                        <a:t>18±0</a:t>
                      </a:r>
                      <a:endParaRPr lang="fr-FR" sz="16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  <a:latin typeface="Comic Sans MS" panose="030F0702030302020204" pitchFamily="66" charset="0"/>
                        </a:rPr>
                        <a:t>17.92</a:t>
                      </a:r>
                      <a:endParaRPr lang="fr-FR" sz="16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3598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 b="1" dirty="0">
                          <a:effectLst/>
                          <a:latin typeface="Comic Sans MS" panose="030F0702030302020204" pitchFamily="66" charset="0"/>
                        </a:rPr>
                        <a:t>18</a:t>
                      </a:r>
                      <a:endParaRPr lang="fr-FR" sz="1600" b="1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>
                          <a:effectLst/>
                          <a:latin typeface="Comic Sans MS" panose="030F0702030302020204" pitchFamily="66" charset="0"/>
                        </a:rPr>
                        <a:t>10</a:t>
                      </a:r>
                      <a:endParaRPr lang="fr-FR" sz="16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>
                          <a:effectLst/>
                          <a:latin typeface="Comic Sans MS" panose="030F0702030302020204" pitchFamily="66" charset="0"/>
                        </a:rPr>
                        <a:t>3</a:t>
                      </a:r>
                      <a:endParaRPr lang="fr-FR" sz="16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>
                          <a:effectLst/>
                          <a:latin typeface="Comic Sans MS" panose="030F0702030302020204" pitchFamily="66" charset="0"/>
                        </a:rPr>
                        <a:t>7</a:t>
                      </a:r>
                      <a:endParaRPr lang="fr-FR" sz="16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>
                          <a:effectLst/>
                          <a:latin typeface="Comic Sans MS" panose="030F0702030302020204" pitchFamily="66" charset="0"/>
                        </a:rPr>
                        <a:t>7</a:t>
                      </a:r>
                      <a:endParaRPr lang="fr-FR" sz="16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>
                          <a:effectLst/>
                          <a:latin typeface="Comic Sans MS" panose="030F0702030302020204" pitchFamily="66" charset="0"/>
                        </a:rPr>
                        <a:t>1</a:t>
                      </a:r>
                      <a:endParaRPr lang="fr-FR" sz="16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>
                          <a:effectLst/>
                          <a:latin typeface="Comic Sans MS" panose="030F0702030302020204" pitchFamily="66" charset="0"/>
                        </a:rPr>
                        <a:t>0</a:t>
                      </a:r>
                      <a:endParaRPr lang="fr-FR" sz="16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>
                          <a:effectLst/>
                          <a:latin typeface="Comic Sans MS" panose="030F0702030302020204" pitchFamily="66" charset="0"/>
                        </a:rPr>
                        <a:t>0</a:t>
                      </a:r>
                      <a:endParaRPr lang="fr-FR" sz="16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>
                          <a:effectLst/>
                          <a:latin typeface="Comic Sans MS" panose="030F0702030302020204" pitchFamily="66" charset="0"/>
                        </a:rPr>
                        <a:t>0</a:t>
                      </a:r>
                      <a:endParaRPr lang="fr-FR" sz="16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 dirty="0">
                          <a:effectLst/>
                          <a:latin typeface="Comic Sans MS" panose="030F0702030302020204" pitchFamily="66" charset="0"/>
                        </a:rPr>
                        <a:t>0</a:t>
                      </a:r>
                      <a:endParaRPr lang="fr-FR" sz="16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  <a:latin typeface="Comic Sans MS" panose="030F0702030302020204" pitchFamily="66" charset="0"/>
                        </a:rPr>
                        <a:t>17±0</a:t>
                      </a:r>
                      <a:endParaRPr lang="fr-FR" sz="16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  <a:latin typeface="Comic Sans MS" panose="030F0702030302020204" pitchFamily="66" charset="0"/>
                        </a:rPr>
                        <a:t>17.92</a:t>
                      </a:r>
                      <a:endParaRPr lang="fr-FR" sz="16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3598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 b="1" dirty="0">
                          <a:effectLst/>
                          <a:latin typeface="Comic Sans MS" panose="030F0702030302020204" pitchFamily="66" charset="0"/>
                        </a:rPr>
                        <a:t>19</a:t>
                      </a:r>
                      <a:endParaRPr lang="fr-FR" sz="1600" b="1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>
                          <a:effectLst/>
                          <a:latin typeface="Comic Sans MS" panose="030F0702030302020204" pitchFamily="66" charset="0"/>
                        </a:rPr>
                        <a:t>10</a:t>
                      </a:r>
                      <a:endParaRPr lang="fr-FR" sz="16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 dirty="0">
                          <a:effectLst/>
                          <a:latin typeface="Comic Sans MS" panose="030F0702030302020204" pitchFamily="66" charset="0"/>
                        </a:rPr>
                        <a:t>3</a:t>
                      </a:r>
                      <a:endParaRPr lang="fr-FR" sz="16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>
                          <a:effectLst/>
                          <a:latin typeface="Comic Sans MS" panose="030F0702030302020204" pitchFamily="66" charset="0"/>
                        </a:rPr>
                        <a:t>7</a:t>
                      </a:r>
                      <a:endParaRPr lang="fr-FR" sz="16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>
                          <a:effectLst/>
                          <a:latin typeface="Comic Sans MS" panose="030F0702030302020204" pitchFamily="66" charset="0"/>
                        </a:rPr>
                        <a:t>7</a:t>
                      </a:r>
                      <a:endParaRPr lang="fr-FR" sz="16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>
                          <a:effectLst/>
                          <a:latin typeface="Comic Sans MS" panose="030F0702030302020204" pitchFamily="66" charset="0"/>
                        </a:rPr>
                        <a:t>1</a:t>
                      </a:r>
                      <a:endParaRPr lang="fr-FR" sz="16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>
                          <a:effectLst/>
                          <a:latin typeface="Comic Sans MS" panose="030F0702030302020204" pitchFamily="66" charset="0"/>
                        </a:rPr>
                        <a:t>0</a:t>
                      </a:r>
                      <a:endParaRPr lang="fr-FR" sz="16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>
                          <a:effectLst/>
                          <a:latin typeface="Comic Sans MS" panose="030F0702030302020204" pitchFamily="66" charset="0"/>
                        </a:rPr>
                        <a:t>0</a:t>
                      </a:r>
                      <a:endParaRPr lang="fr-FR" sz="16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>
                          <a:effectLst/>
                          <a:latin typeface="Comic Sans MS" panose="030F0702030302020204" pitchFamily="66" charset="0"/>
                        </a:rPr>
                        <a:t>0</a:t>
                      </a:r>
                      <a:endParaRPr lang="fr-FR" sz="16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 dirty="0">
                          <a:effectLst/>
                          <a:latin typeface="Comic Sans MS" panose="030F0702030302020204" pitchFamily="66" charset="0"/>
                        </a:rPr>
                        <a:t>0</a:t>
                      </a:r>
                      <a:endParaRPr lang="fr-FR" sz="16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  <a:latin typeface="Comic Sans MS" panose="030F0702030302020204" pitchFamily="66" charset="0"/>
                        </a:rPr>
                        <a:t>18±0</a:t>
                      </a:r>
                      <a:endParaRPr lang="fr-FR" sz="16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  <a:latin typeface="Comic Sans MS" panose="030F0702030302020204" pitchFamily="66" charset="0"/>
                        </a:rPr>
                        <a:t>17.92</a:t>
                      </a:r>
                      <a:endParaRPr lang="fr-FR" sz="16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23598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 b="1" dirty="0">
                          <a:effectLst/>
                          <a:latin typeface="Comic Sans MS" panose="030F0702030302020204" pitchFamily="66" charset="0"/>
                        </a:rPr>
                        <a:t>20</a:t>
                      </a:r>
                      <a:endParaRPr lang="fr-FR" sz="1600" b="1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>
                          <a:effectLst/>
                          <a:latin typeface="Comic Sans MS" panose="030F0702030302020204" pitchFamily="66" charset="0"/>
                        </a:rPr>
                        <a:t>10</a:t>
                      </a:r>
                      <a:endParaRPr lang="fr-FR" sz="16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>
                          <a:effectLst/>
                          <a:latin typeface="Comic Sans MS" panose="030F0702030302020204" pitchFamily="66" charset="0"/>
                        </a:rPr>
                        <a:t>3</a:t>
                      </a:r>
                      <a:endParaRPr lang="fr-FR" sz="16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>
                          <a:effectLst/>
                          <a:latin typeface="Comic Sans MS" panose="030F0702030302020204" pitchFamily="66" charset="0"/>
                        </a:rPr>
                        <a:t>7</a:t>
                      </a:r>
                      <a:endParaRPr lang="fr-FR" sz="16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>
                          <a:effectLst/>
                          <a:latin typeface="Comic Sans MS" panose="030F0702030302020204" pitchFamily="66" charset="0"/>
                        </a:rPr>
                        <a:t>7</a:t>
                      </a:r>
                      <a:endParaRPr lang="fr-FR" sz="16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>
                          <a:effectLst/>
                          <a:latin typeface="Comic Sans MS" panose="030F0702030302020204" pitchFamily="66" charset="0"/>
                        </a:rPr>
                        <a:t>1</a:t>
                      </a:r>
                      <a:endParaRPr lang="fr-FR" sz="16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>
                          <a:effectLst/>
                          <a:latin typeface="Comic Sans MS" panose="030F0702030302020204" pitchFamily="66" charset="0"/>
                        </a:rPr>
                        <a:t>0</a:t>
                      </a:r>
                      <a:endParaRPr lang="fr-FR" sz="16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>
                          <a:effectLst/>
                          <a:latin typeface="Comic Sans MS" panose="030F0702030302020204" pitchFamily="66" charset="0"/>
                        </a:rPr>
                        <a:t>0</a:t>
                      </a:r>
                      <a:endParaRPr lang="fr-FR" sz="16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>
                          <a:effectLst/>
                          <a:latin typeface="Comic Sans MS" panose="030F0702030302020204" pitchFamily="66" charset="0"/>
                        </a:rPr>
                        <a:t>0</a:t>
                      </a:r>
                      <a:endParaRPr lang="fr-FR" sz="16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 dirty="0">
                          <a:effectLst/>
                          <a:latin typeface="Comic Sans MS" panose="030F0702030302020204" pitchFamily="66" charset="0"/>
                        </a:rPr>
                        <a:t>0</a:t>
                      </a:r>
                      <a:endParaRPr lang="fr-FR" sz="16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  <a:latin typeface="Comic Sans MS" panose="030F0702030302020204" pitchFamily="66" charset="0"/>
                        </a:rPr>
                        <a:t>18±0</a:t>
                      </a:r>
                      <a:endParaRPr lang="fr-FR" sz="16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  <a:latin typeface="Comic Sans MS" panose="030F0702030302020204" pitchFamily="66" charset="0"/>
                        </a:rPr>
                        <a:t>17.92</a:t>
                      </a:r>
                      <a:endParaRPr lang="fr-FR" sz="16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23598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 b="1" dirty="0">
                          <a:effectLst/>
                          <a:latin typeface="Comic Sans MS" panose="030F0702030302020204" pitchFamily="66" charset="0"/>
                        </a:rPr>
                        <a:t>21</a:t>
                      </a:r>
                      <a:endParaRPr lang="fr-FR" sz="1600" b="1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>
                          <a:effectLst/>
                          <a:latin typeface="Comic Sans MS" panose="030F0702030302020204" pitchFamily="66" charset="0"/>
                        </a:rPr>
                        <a:t>10</a:t>
                      </a:r>
                      <a:endParaRPr lang="fr-FR" sz="16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>
                          <a:effectLst/>
                          <a:latin typeface="Comic Sans MS" panose="030F0702030302020204" pitchFamily="66" charset="0"/>
                        </a:rPr>
                        <a:t>3</a:t>
                      </a:r>
                      <a:endParaRPr lang="fr-FR" sz="16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>
                          <a:effectLst/>
                          <a:latin typeface="Comic Sans MS" panose="030F0702030302020204" pitchFamily="66" charset="0"/>
                        </a:rPr>
                        <a:t>7</a:t>
                      </a:r>
                      <a:endParaRPr lang="fr-FR" sz="16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>
                          <a:effectLst/>
                          <a:latin typeface="Comic Sans MS" panose="030F0702030302020204" pitchFamily="66" charset="0"/>
                        </a:rPr>
                        <a:t>7</a:t>
                      </a:r>
                      <a:endParaRPr lang="fr-FR" sz="16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>
                          <a:effectLst/>
                          <a:latin typeface="Comic Sans MS" panose="030F0702030302020204" pitchFamily="66" charset="0"/>
                        </a:rPr>
                        <a:t>1</a:t>
                      </a:r>
                      <a:endParaRPr lang="fr-FR" sz="16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>
                          <a:effectLst/>
                          <a:latin typeface="Comic Sans MS" panose="030F0702030302020204" pitchFamily="66" charset="0"/>
                        </a:rPr>
                        <a:t>0</a:t>
                      </a:r>
                      <a:endParaRPr lang="fr-FR" sz="16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>
                          <a:effectLst/>
                          <a:latin typeface="Comic Sans MS" panose="030F0702030302020204" pitchFamily="66" charset="0"/>
                        </a:rPr>
                        <a:t>0</a:t>
                      </a:r>
                      <a:endParaRPr lang="fr-FR" sz="16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>
                          <a:effectLst/>
                          <a:latin typeface="Comic Sans MS" panose="030F0702030302020204" pitchFamily="66" charset="0"/>
                        </a:rPr>
                        <a:t>0</a:t>
                      </a:r>
                      <a:endParaRPr lang="fr-FR" sz="16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 dirty="0">
                          <a:effectLst/>
                          <a:latin typeface="Comic Sans MS" panose="030F0702030302020204" pitchFamily="66" charset="0"/>
                        </a:rPr>
                        <a:t>0</a:t>
                      </a:r>
                      <a:endParaRPr lang="fr-FR" sz="16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  <a:latin typeface="Comic Sans MS" panose="030F0702030302020204" pitchFamily="66" charset="0"/>
                        </a:rPr>
                        <a:t>18±0</a:t>
                      </a:r>
                      <a:endParaRPr lang="fr-FR" sz="16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  <a:latin typeface="Comic Sans MS" panose="030F0702030302020204" pitchFamily="66" charset="0"/>
                        </a:rPr>
                        <a:t>17.92</a:t>
                      </a:r>
                      <a:endParaRPr lang="fr-FR" sz="16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23598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 dirty="0">
                          <a:effectLst/>
                          <a:latin typeface="Comic Sans MS" panose="030F0702030302020204" pitchFamily="66" charset="0"/>
                        </a:rPr>
                        <a:t>22</a:t>
                      </a:r>
                      <a:endParaRPr lang="fr-FR" sz="16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>
                          <a:effectLst/>
                          <a:latin typeface="Comic Sans MS" panose="030F0702030302020204" pitchFamily="66" charset="0"/>
                        </a:rPr>
                        <a:t>10</a:t>
                      </a:r>
                      <a:endParaRPr lang="fr-FR" sz="16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>
                          <a:effectLst/>
                          <a:latin typeface="Comic Sans MS" panose="030F0702030302020204" pitchFamily="66" charset="0"/>
                        </a:rPr>
                        <a:t>3</a:t>
                      </a:r>
                      <a:endParaRPr lang="fr-FR" sz="16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>
                          <a:effectLst/>
                          <a:latin typeface="Comic Sans MS" panose="030F0702030302020204" pitchFamily="66" charset="0"/>
                        </a:rPr>
                        <a:t>7</a:t>
                      </a:r>
                      <a:endParaRPr lang="fr-FR" sz="16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>
                          <a:effectLst/>
                          <a:latin typeface="Comic Sans MS" panose="030F0702030302020204" pitchFamily="66" charset="0"/>
                        </a:rPr>
                        <a:t>7</a:t>
                      </a:r>
                      <a:endParaRPr lang="fr-FR" sz="16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>
                          <a:effectLst/>
                          <a:latin typeface="Comic Sans MS" panose="030F0702030302020204" pitchFamily="66" charset="0"/>
                        </a:rPr>
                        <a:t>1</a:t>
                      </a:r>
                      <a:endParaRPr lang="fr-FR" sz="16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>
                          <a:effectLst/>
                          <a:latin typeface="Comic Sans MS" panose="030F0702030302020204" pitchFamily="66" charset="0"/>
                        </a:rPr>
                        <a:t>0</a:t>
                      </a:r>
                      <a:endParaRPr lang="fr-FR" sz="16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>
                          <a:effectLst/>
                          <a:latin typeface="Comic Sans MS" panose="030F0702030302020204" pitchFamily="66" charset="0"/>
                        </a:rPr>
                        <a:t>0</a:t>
                      </a:r>
                      <a:endParaRPr lang="fr-FR" sz="16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>
                          <a:effectLst/>
                          <a:latin typeface="Comic Sans MS" panose="030F0702030302020204" pitchFamily="66" charset="0"/>
                        </a:rPr>
                        <a:t>0</a:t>
                      </a:r>
                      <a:endParaRPr lang="fr-FR" sz="16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>
                          <a:effectLst/>
                          <a:latin typeface="Comic Sans MS" panose="030F0702030302020204" pitchFamily="66" charset="0"/>
                        </a:rPr>
                        <a:t>0</a:t>
                      </a:r>
                      <a:endParaRPr lang="fr-FR" sz="16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  <a:latin typeface="Comic Sans MS" panose="030F0702030302020204" pitchFamily="66" charset="0"/>
                        </a:rPr>
                        <a:t>18.5±0</a:t>
                      </a:r>
                      <a:endParaRPr lang="fr-FR" sz="16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  <a:latin typeface="Comic Sans MS" panose="030F0702030302020204" pitchFamily="66" charset="0"/>
                        </a:rPr>
                        <a:t>17.92</a:t>
                      </a:r>
                      <a:endParaRPr lang="fr-FR" sz="16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23598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>
                          <a:effectLst/>
                          <a:latin typeface="Comic Sans MS" panose="030F0702030302020204" pitchFamily="66" charset="0"/>
                        </a:rPr>
                        <a:t>23</a:t>
                      </a:r>
                      <a:endParaRPr lang="fr-FR" sz="16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>
                          <a:effectLst/>
                          <a:latin typeface="Comic Sans MS" panose="030F0702030302020204" pitchFamily="66" charset="0"/>
                        </a:rPr>
                        <a:t>2</a:t>
                      </a:r>
                      <a:endParaRPr lang="fr-FR" sz="16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>
                          <a:effectLst/>
                          <a:latin typeface="Comic Sans MS" panose="030F0702030302020204" pitchFamily="66" charset="0"/>
                        </a:rPr>
                        <a:t>3</a:t>
                      </a:r>
                      <a:endParaRPr lang="fr-FR" sz="16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>
                          <a:effectLst/>
                          <a:latin typeface="Comic Sans MS" panose="030F0702030302020204" pitchFamily="66" charset="0"/>
                        </a:rPr>
                        <a:t>7</a:t>
                      </a:r>
                      <a:endParaRPr lang="fr-FR" sz="16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>
                          <a:effectLst/>
                          <a:latin typeface="Comic Sans MS" panose="030F0702030302020204" pitchFamily="66" charset="0"/>
                        </a:rPr>
                        <a:t>7</a:t>
                      </a:r>
                      <a:endParaRPr lang="fr-FR" sz="16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>
                          <a:effectLst/>
                          <a:latin typeface="Comic Sans MS" panose="030F0702030302020204" pitchFamily="66" charset="0"/>
                        </a:rPr>
                        <a:t>1</a:t>
                      </a:r>
                      <a:endParaRPr lang="fr-FR" sz="16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>
                          <a:effectLst/>
                          <a:latin typeface="Comic Sans MS" panose="030F0702030302020204" pitchFamily="66" charset="0"/>
                        </a:rPr>
                        <a:t>-2</a:t>
                      </a:r>
                      <a:endParaRPr lang="fr-FR" sz="16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>
                          <a:effectLst/>
                          <a:latin typeface="Comic Sans MS" panose="030F0702030302020204" pitchFamily="66" charset="0"/>
                        </a:rPr>
                        <a:t>0</a:t>
                      </a:r>
                      <a:endParaRPr lang="fr-FR" sz="16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>
                          <a:effectLst/>
                          <a:latin typeface="Comic Sans MS" panose="030F0702030302020204" pitchFamily="66" charset="0"/>
                        </a:rPr>
                        <a:t>0</a:t>
                      </a:r>
                      <a:endParaRPr lang="fr-FR" sz="16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>
                          <a:effectLst/>
                          <a:latin typeface="Comic Sans MS" panose="030F0702030302020204" pitchFamily="66" charset="0"/>
                        </a:rPr>
                        <a:t>0</a:t>
                      </a:r>
                      <a:endParaRPr lang="fr-FR" sz="16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  <a:latin typeface="Comic Sans MS" panose="030F0702030302020204" pitchFamily="66" charset="0"/>
                        </a:rPr>
                        <a:t>15.83±0.28</a:t>
                      </a:r>
                      <a:endParaRPr lang="fr-FR" sz="16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  <a:latin typeface="Comic Sans MS" panose="030F0702030302020204" pitchFamily="66" charset="0"/>
                        </a:rPr>
                        <a:t>17.92</a:t>
                      </a:r>
                      <a:endParaRPr lang="fr-FR" sz="16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23598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>
                          <a:effectLst/>
                          <a:latin typeface="Comic Sans MS" panose="030F0702030302020204" pitchFamily="66" charset="0"/>
                        </a:rPr>
                        <a:t>24</a:t>
                      </a:r>
                      <a:endParaRPr lang="fr-FR" sz="16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>
                          <a:effectLst/>
                          <a:latin typeface="Comic Sans MS" panose="030F0702030302020204" pitchFamily="66" charset="0"/>
                        </a:rPr>
                        <a:t>18</a:t>
                      </a:r>
                      <a:endParaRPr lang="fr-FR" sz="16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>
                          <a:effectLst/>
                          <a:latin typeface="Comic Sans MS" panose="030F0702030302020204" pitchFamily="66" charset="0"/>
                        </a:rPr>
                        <a:t>3</a:t>
                      </a:r>
                      <a:endParaRPr lang="fr-FR" sz="16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>
                          <a:effectLst/>
                          <a:latin typeface="Comic Sans MS" panose="030F0702030302020204" pitchFamily="66" charset="0"/>
                        </a:rPr>
                        <a:t>7</a:t>
                      </a:r>
                      <a:endParaRPr lang="fr-FR" sz="16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>
                          <a:effectLst/>
                          <a:latin typeface="Comic Sans MS" panose="030F0702030302020204" pitchFamily="66" charset="0"/>
                        </a:rPr>
                        <a:t>7</a:t>
                      </a:r>
                      <a:endParaRPr lang="fr-FR" sz="16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 dirty="0">
                          <a:effectLst/>
                          <a:latin typeface="Comic Sans MS" panose="030F0702030302020204" pitchFamily="66" charset="0"/>
                        </a:rPr>
                        <a:t>1</a:t>
                      </a:r>
                      <a:endParaRPr lang="fr-FR" sz="16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 dirty="0">
                          <a:effectLst/>
                          <a:latin typeface="Comic Sans MS" panose="030F0702030302020204" pitchFamily="66" charset="0"/>
                        </a:rPr>
                        <a:t>+2</a:t>
                      </a:r>
                      <a:endParaRPr lang="fr-FR" sz="16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 dirty="0">
                          <a:effectLst/>
                          <a:latin typeface="Comic Sans MS" panose="030F0702030302020204" pitchFamily="66" charset="0"/>
                        </a:rPr>
                        <a:t>0</a:t>
                      </a:r>
                      <a:endParaRPr lang="fr-FR" sz="16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 dirty="0">
                          <a:effectLst/>
                          <a:latin typeface="Comic Sans MS" panose="030F0702030302020204" pitchFamily="66" charset="0"/>
                        </a:rPr>
                        <a:t>0</a:t>
                      </a:r>
                      <a:endParaRPr lang="fr-FR" sz="16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 dirty="0">
                          <a:effectLst/>
                          <a:latin typeface="Comic Sans MS" panose="030F0702030302020204" pitchFamily="66" charset="0"/>
                        </a:rPr>
                        <a:t>0</a:t>
                      </a:r>
                      <a:endParaRPr lang="fr-FR" sz="16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  <a:latin typeface="Comic Sans MS" panose="030F0702030302020204" pitchFamily="66" charset="0"/>
                        </a:rPr>
                        <a:t>17.67±0.57</a:t>
                      </a:r>
                      <a:endParaRPr lang="fr-FR" sz="16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  <a:latin typeface="Comic Sans MS" panose="030F0702030302020204" pitchFamily="66" charset="0"/>
                        </a:rPr>
                        <a:t>17.92</a:t>
                      </a:r>
                      <a:endParaRPr lang="fr-FR" sz="16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23598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>
                          <a:effectLst/>
                          <a:latin typeface="Comic Sans MS" panose="030F0702030302020204" pitchFamily="66" charset="0"/>
                        </a:rPr>
                        <a:t>25</a:t>
                      </a:r>
                      <a:endParaRPr lang="fr-FR" sz="16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>
                          <a:effectLst/>
                          <a:latin typeface="Comic Sans MS" panose="030F0702030302020204" pitchFamily="66" charset="0"/>
                        </a:rPr>
                        <a:t>10</a:t>
                      </a:r>
                      <a:endParaRPr lang="fr-FR" sz="16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>
                          <a:effectLst/>
                          <a:latin typeface="Comic Sans MS" panose="030F0702030302020204" pitchFamily="66" charset="0"/>
                        </a:rPr>
                        <a:t>1</a:t>
                      </a:r>
                      <a:endParaRPr lang="fr-FR" sz="16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>
                          <a:effectLst/>
                          <a:latin typeface="Comic Sans MS" panose="030F0702030302020204" pitchFamily="66" charset="0"/>
                        </a:rPr>
                        <a:t>7</a:t>
                      </a:r>
                      <a:endParaRPr lang="fr-FR" sz="16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>
                          <a:effectLst/>
                          <a:latin typeface="Comic Sans MS" panose="030F0702030302020204" pitchFamily="66" charset="0"/>
                        </a:rPr>
                        <a:t>7</a:t>
                      </a:r>
                      <a:endParaRPr lang="fr-FR" sz="16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>
                          <a:effectLst/>
                          <a:latin typeface="Comic Sans MS" panose="030F0702030302020204" pitchFamily="66" charset="0"/>
                        </a:rPr>
                        <a:t>1</a:t>
                      </a:r>
                      <a:endParaRPr lang="fr-FR" sz="16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>
                          <a:effectLst/>
                          <a:latin typeface="Comic Sans MS" panose="030F0702030302020204" pitchFamily="66" charset="0"/>
                        </a:rPr>
                        <a:t>0</a:t>
                      </a:r>
                      <a:endParaRPr lang="fr-FR" sz="16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>
                          <a:effectLst/>
                          <a:latin typeface="Comic Sans MS" panose="030F0702030302020204" pitchFamily="66" charset="0"/>
                        </a:rPr>
                        <a:t>-2</a:t>
                      </a:r>
                      <a:endParaRPr lang="fr-FR" sz="16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>
                          <a:effectLst/>
                          <a:latin typeface="Comic Sans MS" panose="030F0702030302020204" pitchFamily="66" charset="0"/>
                        </a:rPr>
                        <a:t>0</a:t>
                      </a:r>
                      <a:endParaRPr lang="fr-FR" sz="16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>
                          <a:effectLst/>
                          <a:latin typeface="Comic Sans MS" panose="030F0702030302020204" pitchFamily="66" charset="0"/>
                        </a:rPr>
                        <a:t>0</a:t>
                      </a:r>
                      <a:endParaRPr lang="fr-FR" sz="16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  <a:latin typeface="Comic Sans MS" panose="030F0702030302020204" pitchFamily="66" charset="0"/>
                        </a:rPr>
                        <a:t>15.5±0</a:t>
                      </a:r>
                      <a:endParaRPr lang="fr-FR" sz="16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  <a:latin typeface="Comic Sans MS" panose="030F0702030302020204" pitchFamily="66" charset="0"/>
                        </a:rPr>
                        <a:t>18.74</a:t>
                      </a:r>
                      <a:endParaRPr lang="fr-FR" sz="16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  <a:tr h="23598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>
                          <a:effectLst/>
                          <a:latin typeface="Comic Sans MS" panose="030F0702030302020204" pitchFamily="66" charset="0"/>
                        </a:rPr>
                        <a:t>26</a:t>
                      </a:r>
                      <a:endParaRPr lang="fr-FR" sz="16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>
                          <a:effectLst/>
                          <a:latin typeface="Comic Sans MS" panose="030F0702030302020204" pitchFamily="66" charset="0"/>
                        </a:rPr>
                        <a:t>10</a:t>
                      </a:r>
                      <a:endParaRPr lang="fr-FR" sz="16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>
                          <a:effectLst/>
                          <a:latin typeface="Comic Sans MS" panose="030F0702030302020204" pitchFamily="66" charset="0"/>
                        </a:rPr>
                        <a:t>5</a:t>
                      </a:r>
                      <a:endParaRPr lang="fr-FR" sz="16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>
                          <a:effectLst/>
                          <a:latin typeface="Comic Sans MS" panose="030F0702030302020204" pitchFamily="66" charset="0"/>
                        </a:rPr>
                        <a:t>7</a:t>
                      </a:r>
                      <a:endParaRPr lang="fr-FR" sz="16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>
                          <a:effectLst/>
                          <a:latin typeface="Comic Sans MS" panose="030F0702030302020204" pitchFamily="66" charset="0"/>
                        </a:rPr>
                        <a:t>7</a:t>
                      </a:r>
                      <a:endParaRPr lang="fr-FR" sz="16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>
                          <a:effectLst/>
                          <a:latin typeface="Comic Sans MS" panose="030F0702030302020204" pitchFamily="66" charset="0"/>
                        </a:rPr>
                        <a:t>1</a:t>
                      </a:r>
                      <a:endParaRPr lang="fr-FR" sz="16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>
                          <a:effectLst/>
                          <a:latin typeface="Comic Sans MS" panose="030F0702030302020204" pitchFamily="66" charset="0"/>
                        </a:rPr>
                        <a:t>0</a:t>
                      </a:r>
                      <a:endParaRPr lang="fr-FR" sz="16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>
                          <a:effectLst/>
                          <a:latin typeface="Comic Sans MS" panose="030F0702030302020204" pitchFamily="66" charset="0"/>
                        </a:rPr>
                        <a:t>+2</a:t>
                      </a:r>
                      <a:endParaRPr lang="fr-FR" sz="16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>
                          <a:effectLst/>
                          <a:latin typeface="Comic Sans MS" panose="030F0702030302020204" pitchFamily="66" charset="0"/>
                        </a:rPr>
                        <a:t>0</a:t>
                      </a:r>
                      <a:endParaRPr lang="fr-FR" sz="16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>
                          <a:effectLst/>
                          <a:latin typeface="Comic Sans MS" panose="030F0702030302020204" pitchFamily="66" charset="0"/>
                        </a:rPr>
                        <a:t>0</a:t>
                      </a:r>
                      <a:endParaRPr lang="fr-FR" sz="16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  <a:latin typeface="Comic Sans MS" panose="030F0702030302020204" pitchFamily="66" charset="0"/>
                        </a:rPr>
                        <a:t>16.16±0.57</a:t>
                      </a:r>
                      <a:endParaRPr lang="fr-FR" sz="16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  <a:latin typeface="Comic Sans MS" panose="030F0702030302020204" pitchFamily="66" charset="0"/>
                        </a:rPr>
                        <a:t>17.10</a:t>
                      </a:r>
                      <a:endParaRPr lang="fr-FR" sz="16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27"/>
                  </a:ext>
                </a:extLst>
              </a:tr>
              <a:tr h="23598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>
                          <a:effectLst/>
                          <a:latin typeface="Comic Sans MS" panose="030F0702030302020204" pitchFamily="66" charset="0"/>
                        </a:rPr>
                        <a:t>27</a:t>
                      </a:r>
                      <a:endParaRPr lang="fr-FR" sz="16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>
                          <a:effectLst/>
                          <a:latin typeface="Comic Sans MS" panose="030F0702030302020204" pitchFamily="66" charset="0"/>
                        </a:rPr>
                        <a:t>10</a:t>
                      </a:r>
                      <a:endParaRPr lang="fr-FR" sz="16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>
                          <a:effectLst/>
                          <a:latin typeface="Comic Sans MS" panose="030F0702030302020204" pitchFamily="66" charset="0"/>
                        </a:rPr>
                        <a:t>3</a:t>
                      </a:r>
                      <a:endParaRPr lang="fr-FR" sz="16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>
                          <a:effectLst/>
                          <a:latin typeface="Comic Sans MS" panose="030F0702030302020204" pitchFamily="66" charset="0"/>
                        </a:rPr>
                        <a:t>3</a:t>
                      </a:r>
                      <a:endParaRPr lang="fr-FR" sz="16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>
                          <a:effectLst/>
                          <a:latin typeface="Comic Sans MS" panose="030F0702030302020204" pitchFamily="66" charset="0"/>
                        </a:rPr>
                        <a:t>7</a:t>
                      </a:r>
                      <a:endParaRPr lang="fr-FR" sz="16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>
                          <a:effectLst/>
                          <a:latin typeface="Comic Sans MS" panose="030F0702030302020204" pitchFamily="66" charset="0"/>
                        </a:rPr>
                        <a:t>1</a:t>
                      </a:r>
                      <a:endParaRPr lang="fr-FR" sz="16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>
                          <a:effectLst/>
                          <a:latin typeface="Comic Sans MS" panose="030F0702030302020204" pitchFamily="66" charset="0"/>
                        </a:rPr>
                        <a:t>0</a:t>
                      </a:r>
                      <a:endParaRPr lang="fr-FR" sz="16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>
                          <a:effectLst/>
                          <a:latin typeface="Comic Sans MS" panose="030F0702030302020204" pitchFamily="66" charset="0"/>
                        </a:rPr>
                        <a:t>0</a:t>
                      </a:r>
                      <a:endParaRPr lang="fr-FR" sz="16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>
                          <a:effectLst/>
                          <a:latin typeface="Comic Sans MS" panose="030F0702030302020204" pitchFamily="66" charset="0"/>
                        </a:rPr>
                        <a:t>-2</a:t>
                      </a:r>
                      <a:endParaRPr lang="fr-FR" sz="16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>
                          <a:effectLst/>
                          <a:latin typeface="Comic Sans MS" panose="030F0702030302020204" pitchFamily="66" charset="0"/>
                        </a:rPr>
                        <a:t>0</a:t>
                      </a:r>
                      <a:endParaRPr lang="fr-FR" sz="16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  <a:latin typeface="Comic Sans MS" panose="030F0702030302020204" pitchFamily="66" charset="0"/>
                        </a:rPr>
                        <a:t>16±0</a:t>
                      </a:r>
                      <a:endParaRPr lang="fr-FR" sz="16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  <a:latin typeface="Comic Sans MS" panose="030F0702030302020204" pitchFamily="66" charset="0"/>
                        </a:rPr>
                        <a:t>17.37</a:t>
                      </a:r>
                      <a:endParaRPr lang="fr-FR" sz="16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28"/>
                  </a:ext>
                </a:extLst>
              </a:tr>
              <a:tr h="23598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>
                          <a:effectLst/>
                          <a:latin typeface="Comic Sans MS" panose="030F0702030302020204" pitchFamily="66" charset="0"/>
                        </a:rPr>
                        <a:t>28</a:t>
                      </a:r>
                      <a:endParaRPr lang="fr-FR" sz="16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>
                          <a:effectLst/>
                          <a:latin typeface="Comic Sans MS" panose="030F0702030302020204" pitchFamily="66" charset="0"/>
                        </a:rPr>
                        <a:t>10</a:t>
                      </a:r>
                      <a:endParaRPr lang="fr-FR" sz="16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>
                          <a:effectLst/>
                          <a:latin typeface="Comic Sans MS" panose="030F0702030302020204" pitchFamily="66" charset="0"/>
                        </a:rPr>
                        <a:t>3</a:t>
                      </a:r>
                      <a:endParaRPr lang="fr-FR" sz="16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>
                          <a:effectLst/>
                          <a:latin typeface="Comic Sans MS" panose="030F0702030302020204" pitchFamily="66" charset="0"/>
                        </a:rPr>
                        <a:t>11</a:t>
                      </a:r>
                      <a:endParaRPr lang="fr-FR" sz="16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>
                          <a:effectLst/>
                          <a:latin typeface="Comic Sans MS" panose="030F0702030302020204" pitchFamily="66" charset="0"/>
                        </a:rPr>
                        <a:t>7</a:t>
                      </a:r>
                      <a:endParaRPr lang="fr-FR" sz="16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>
                          <a:effectLst/>
                          <a:latin typeface="Comic Sans MS" panose="030F0702030302020204" pitchFamily="66" charset="0"/>
                        </a:rPr>
                        <a:t>1</a:t>
                      </a:r>
                      <a:endParaRPr lang="fr-FR" sz="16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>
                          <a:effectLst/>
                          <a:latin typeface="Comic Sans MS" panose="030F0702030302020204" pitchFamily="66" charset="0"/>
                        </a:rPr>
                        <a:t>0</a:t>
                      </a:r>
                      <a:endParaRPr lang="fr-FR" sz="16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>
                          <a:effectLst/>
                          <a:latin typeface="Comic Sans MS" panose="030F0702030302020204" pitchFamily="66" charset="0"/>
                        </a:rPr>
                        <a:t>0</a:t>
                      </a:r>
                      <a:endParaRPr lang="fr-FR" sz="16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>
                          <a:effectLst/>
                          <a:latin typeface="Comic Sans MS" panose="030F0702030302020204" pitchFamily="66" charset="0"/>
                        </a:rPr>
                        <a:t>+2</a:t>
                      </a:r>
                      <a:endParaRPr lang="fr-FR" sz="16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>
                          <a:effectLst/>
                          <a:latin typeface="Comic Sans MS" panose="030F0702030302020204" pitchFamily="66" charset="0"/>
                        </a:rPr>
                        <a:t>0</a:t>
                      </a:r>
                      <a:endParaRPr lang="fr-FR" sz="16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  <a:latin typeface="Comic Sans MS" panose="030F0702030302020204" pitchFamily="66" charset="0"/>
                        </a:rPr>
                        <a:t>15.5±0</a:t>
                      </a:r>
                      <a:endParaRPr lang="fr-FR" sz="16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  <a:latin typeface="Comic Sans MS" panose="030F0702030302020204" pitchFamily="66" charset="0"/>
                        </a:rPr>
                        <a:t>18.46</a:t>
                      </a:r>
                      <a:endParaRPr lang="fr-FR" sz="16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29"/>
                  </a:ext>
                </a:extLst>
              </a:tr>
              <a:tr h="23598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>
                          <a:effectLst/>
                          <a:latin typeface="Comic Sans MS" panose="030F0702030302020204" pitchFamily="66" charset="0"/>
                        </a:rPr>
                        <a:t>29</a:t>
                      </a:r>
                      <a:endParaRPr lang="fr-FR" sz="16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>
                          <a:effectLst/>
                          <a:latin typeface="Comic Sans MS" panose="030F0702030302020204" pitchFamily="66" charset="0"/>
                        </a:rPr>
                        <a:t>10</a:t>
                      </a:r>
                      <a:endParaRPr lang="fr-FR" sz="16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>
                          <a:effectLst/>
                          <a:latin typeface="Comic Sans MS" panose="030F0702030302020204" pitchFamily="66" charset="0"/>
                        </a:rPr>
                        <a:t>3</a:t>
                      </a:r>
                      <a:endParaRPr lang="fr-FR" sz="16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>
                          <a:effectLst/>
                          <a:latin typeface="Comic Sans MS" panose="030F0702030302020204" pitchFamily="66" charset="0"/>
                        </a:rPr>
                        <a:t>7</a:t>
                      </a:r>
                      <a:endParaRPr lang="fr-FR" sz="16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>
                          <a:effectLst/>
                          <a:latin typeface="Comic Sans MS" panose="030F0702030302020204" pitchFamily="66" charset="0"/>
                        </a:rPr>
                        <a:t>3</a:t>
                      </a:r>
                      <a:endParaRPr lang="fr-FR" sz="16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>
                          <a:effectLst/>
                          <a:latin typeface="Comic Sans MS" panose="030F0702030302020204" pitchFamily="66" charset="0"/>
                        </a:rPr>
                        <a:t>1</a:t>
                      </a:r>
                      <a:endParaRPr lang="fr-FR" sz="16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>
                          <a:effectLst/>
                          <a:latin typeface="Comic Sans MS" panose="030F0702030302020204" pitchFamily="66" charset="0"/>
                        </a:rPr>
                        <a:t>0</a:t>
                      </a:r>
                      <a:endParaRPr lang="fr-FR" sz="16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>
                          <a:effectLst/>
                          <a:latin typeface="Comic Sans MS" panose="030F0702030302020204" pitchFamily="66" charset="0"/>
                        </a:rPr>
                        <a:t>0</a:t>
                      </a:r>
                      <a:endParaRPr lang="fr-FR" sz="16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>
                          <a:effectLst/>
                          <a:latin typeface="Comic Sans MS" panose="030F0702030302020204" pitchFamily="66" charset="0"/>
                        </a:rPr>
                        <a:t>0</a:t>
                      </a:r>
                      <a:endParaRPr lang="fr-FR" sz="16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>
                          <a:effectLst/>
                          <a:latin typeface="Comic Sans MS" panose="030F0702030302020204" pitchFamily="66" charset="0"/>
                        </a:rPr>
                        <a:t>-2</a:t>
                      </a:r>
                      <a:endParaRPr lang="fr-FR" sz="16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  <a:latin typeface="Comic Sans MS" panose="030F0702030302020204" pitchFamily="66" charset="0"/>
                        </a:rPr>
                        <a:t>18±0</a:t>
                      </a:r>
                      <a:endParaRPr lang="fr-FR" sz="16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  <a:latin typeface="Comic Sans MS" panose="030F0702030302020204" pitchFamily="66" charset="0"/>
                        </a:rPr>
                        <a:t>17.20</a:t>
                      </a:r>
                      <a:endParaRPr lang="fr-FR" sz="16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30"/>
                  </a:ext>
                </a:extLst>
              </a:tr>
              <a:tr h="23598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>
                          <a:effectLst/>
                          <a:latin typeface="Comic Sans MS" panose="030F0702030302020204" pitchFamily="66" charset="0"/>
                        </a:rPr>
                        <a:t>30</a:t>
                      </a:r>
                      <a:endParaRPr lang="fr-FR" sz="16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 dirty="0">
                          <a:effectLst/>
                          <a:latin typeface="Comic Sans MS" panose="030F0702030302020204" pitchFamily="66" charset="0"/>
                        </a:rPr>
                        <a:t>10</a:t>
                      </a:r>
                      <a:endParaRPr lang="fr-FR" sz="16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 dirty="0">
                          <a:effectLst/>
                          <a:latin typeface="Comic Sans MS" panose="030F0702030302020204" pitchFamily="66" charset="0"/>
                        </a:rPr>
                        <a:t>3</a:t>
                      </a:r>
                      <a:endParaRPr lang="fr-FR" sz="16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 dirty="0">
                          <a:effectLst/>
                          <a:latin typeface="Comic Sans MS" panose="030F0702030302020204" pitchFamily="66" charset="0"/>
                        </a:rPr>
                        <a:t>7</a:t>
                      </a:r>
                      <a:endParaRPr lang="fr-FR" sz="16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 dirty="0">
                          <a:effectLst/>
                          <a:latin typeface="Comic Sans MS" panose="030F0702030302020204" pitchFamily="66" charset="0"/>
                        </a:rPr>
                        <a:t>11</a:t>
                      </a:r>
                      <a:endParaRPr lang="fr-FR" sz="16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 dirty="0">
                          <a:effectLst/>
                          <a:latin typeface="Comic Sans MS" panose="030F0702030302020204" pitchFamily="66" charset="0"/>
                        </a:rPr>
                        <a:t>1</a:t>
                      </a:r>
                      <a:endParaRPr lang="fr-FR" sz="16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>
                          <a:effectLst/>
                          <a:latin typeface="Comic Sans MS" panose="030F0702030302020204" pitchFamily="66" charset="0"/>
                        </a:rPr>
                        <a:t>0</a:t>
                      </a:r>
                      <a:endParaRPr lang="fr-FR" sz="16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 dirty="0">
                          <a:effectLst/>
                          <a:latin typeface="Comic Sans MS" panose="030F0702030302020204" pitchFamily="66" charset="0"/>
                        </a:rPr>
                        <a:t>0</a:t>
                      </a:r>
                      <a:endParaRPr lang="fr-FR" sz="16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 dirty="0">
                          <a:effectLst/>
                          <a:latin typeface="Comic Sans MS" panose="030F0702030302020204" pitchFamily="66" charset="0"/>
                        </a:rPr>
                        <a:t>0</a:t>
                      </a:r>
                      <a:endParaRPr lang="fr-FR" sz="16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>
                          <a:effectLst/>
                          <a:latin typeface="Comic Sans MS" panose="030F0702030302020204" pitchFamily="66" charset="0"/>
                        </a:rPr>
                        <a:t>+2</a:t>
                      </a:r>
                      <a:endParaRPr lang="fr-FR" sz="16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  <a:latin typeface="Comic Sans MS" panose="030F0702030302020204" pitchFamily="66" charset="0"/>
                        </a:rPr>
                        <a:t>16.83±0.57</a:t>
                      </a:r>
                      <a:endParaRPr lang="fr-FR" sz="16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  <a:latin typeface="Comic Sans MS" panose="030F0702030302020204" pitchFamily="66" charset="0"/>
                        </a:rPr>
                        <a:t>18.06</a:t>
                      </a:r>
                      <a:endParaRPr lang="fr-FR" sz="16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31"/>
                  </a:ext>
                </a:extLst>
              </a:tr>
            </a:tbl>
          </a:graphicData>
        </a:graphic>
      </p:graphicFrame>
      <p:sp>
        <p:nvSpPr>
          <p:cNvPr id="103" name="ZoneTexte 102"/>
          <p:cNvSpPr txBox="1"/>
          <p:nvPr/>
        </p:nvSpPr>
        <p:spPr>
          <a:xfrm>
            <a:off x="25614416" y="8046289"/>
            <a:ext cx="66161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smtClean="0">
                <a:latin typeface="Comic Sans MS" panose="030F0702030302020204" pitchFamily="66" charset="0"/>
              </a:rPr>
              <a:t>The model equation for </a:t>
            </a:r>
            <a:r>
              <a:rPr lang="en-US" sz="2400" dirty="0">
                <a:latin typeface="Comic Sans MS" panose="030F0702030302020204" pitchFamily="66" charset="0"/>
              </a:rPr>
              <a:t>anti-MRSA activity after discarding the insignificant coefficients is as follows:</a:t>
            </a:r>
            <a:endParaRPr lang="fr-FR" sz="2400" dirty="0">
              <a:latin typeface="Comic Sans MS" panose="030F0702030302020204" pitchFamily="66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4" name="Rectangle 103"/>
              <p:cNvSpPr/>
              <p:nvPr/>
            </p:nvSpPr>
            <p:spPr>
              <a:xfrm>
                <a:off x="25504555" y="10654194"/>
                <a:ext cx="6835838" cy="837858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fr-FR" sz="24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sz="2400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acc>
                      <m:r>
                        <a:rPr lang="fr-FR" sz="2400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sz="2400" i="0">
                          <a:latin typeface="Cambria Math" panose="02040503050406030204" pitchFamily="18" charset="0"/>
                        </a:rPr>
                        <m:t>17.92−0.41.</m:t>
                      </m:r>
                      <m:sSub>
                        <m:sSubPr>
                          <m:ctrlPr>
                            <a:rPr lang="fr-FR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400" i="1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fr-FR" sz="2400" i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fr-FR" sz="2400" i="0">
                          <a:latin typeface="Cambria Math" panose="02040503050406030204" pitchFamily="18" charset="0"/>
                        </a:rPr>
                        <m:t>+0.27. </m:t>
                      </m:r>
                      <m:sSub>
                        <m:sSubPr>
                          <m:ctrlPr>
                            <a:rPr lang="fr-FR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400" i="1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fr-FR" sz="2400" i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fr-FR" sz="2400" i="1" dirty="0" smtClean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400" i="0">
                          <a:latin typeface="Cambria Math" panose="02040503050406030204" pitchFamily="18" charset="0"/>
                        </a:rPr>
                        <m:t>−0.49.</m:t>
                      </m:r>
                      <m:sSub>
                        <m:sSubPr>
                          <m:ctrlPr>
                            <a:rPr lang="fr-FR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400" i="1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fr-FR" sz="2400" i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fr-FR" sz="2400" i="0">
                          <a:latin typeface="Cambria Math" panose="02040503050406030204" pitchFamily="18" charset="0"/>
                        </a:rPr>
                        <m:t>.</m:t>
                      </m:r>
                      <m:sSub>
                        <m:sSubPr>
                          <m:ctrlPr>
                            <a:rPr lang="fr-FR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400" i="1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fr-FR" sz="2400" i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r>
                        <a:rPr lang="fr-FR" sz="2400" i="0">
                          <a:latin typeface="Cambria Math" panose="02040503050406030204" pitchFamily="18" charset="0"/>
                        </a:rPr>
                        <m:t>+0.34.</m:t>
                      </m:r>
                      <m:sSub>
                        <m:sSubPr>
                          <m:ctrlPr>
                            <a:rPr lang="fr-FR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400" i="1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fr-FR" sz="2400" i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fr-FR" sz="2400" i="0">
                          <a:latin typeface="Cambria Math" panose="02040503050406030204" pitchFamily="18" charset="0"/>
                        </a:rPr>
                        <m:t>.</m:t>
                      </m:r>
                      <m:sSub>
                        <m:sSubPr>
                          <m:ctrlPr>
                            <a:rPr lang="fr-FR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400" i="1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fr-FR" sz="2400" i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r>
                        <a:rPr lang="fr-FR" sz="2400" i="0">
                          <a:latin typeface="Cambria Math" panose="02040503050406030204" pitchFamily="18" charset="0"/>
                        </a:rPr>
                        <m:t>−0.47.</m:t>
                      </m:r>
                      <m:sSubSup>
                        <m:sSubSupPr>
                          <m:ctrlPr>
                            <a:rPr lang="fr-FR" sz="24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sz="2400" i="1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fr-FR" sz="2400" i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fr-FR" sz="2400" i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fr-FR" sz="2400" i="0">
                          <a:latin typeface="Cambria Math" panose="02040503050406030204" pitchFamily="18" charset="0"/>
                        </a:rPr>
                        <m:t>−0.49.</m:t>
                      </m:r>
                      <m:sSubSup>
                        <m:sSubSupPr>
                          <m:ctrlPr>
                            <a:rPr lang="fr-FR" sz="24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sz="2400" i="1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fr-FR" sz="2400" i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fr-FR" sz="2400" i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fr-FR" sz="2400" dirty="0"/>
              </a:p>
            </p:txBody>
          </p:sp>
        </mc:Choice>
        <mc:Fallback>
          <p:sp>
            <p:nvSpPr>
              <p:cNvPr id="104" name="Rectangle 10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04555" y="10654194"/>
                <a:ext cx="6835838" cy="837858"/>
              </a:xfrm>
              <a:prstGeom prst="rect">
                <a:avLst/>
              </a:prstGeom>
              <a:blipFill>
                <a:blip r:embed="rId19"/>
                <a:stretch>
                  <a:fillRect t="-730" b="-73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5" name="Ellipse 54"/>
          <p:cNvSpPr/>
          <p:nvPr/>
        </p:nvSpPr>
        <p:spPr>
          <a:xfrm>
            <a:off x="29672677" y="10610773"/>
            <a:ext cx="1533808" cy="534986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/>
          <p:cNvSpPr/>
          <p:nvPr/>
        </p:nvSpPr>
        <p:spPr>
          <a:xfrm>
            <a:off x="28212959" y="10576648"/>
            <a:ext cx="1419029" cy="5916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5" name="Rectangle 104"/>
          <p:cNvSpPr/>
          <p:nvPr/>
        </p:nvSpPr>
        <p:spPr>
          <a:xfrm rot="19187804">
            <a:off x="24009901" y="13182709"/>
            <a:ext cx="5344166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56080" indent="269875" algn="just">
              <a:lnSpc>
                <a:spcPct val="95000"/>
              </a:lnSpc>
              <a:spcAft>
                <a:spcPts val="0"/>
              </a:spcAft>
            </a:pPr>
            <a:r>
              <a:rPr lang="en-US" sz="2400" dirty="0">
                <a:solidFill>
                  <a:srgbClr val="00206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starch (X</a:t>
            </a:r>
            <a:r>
              <a:rPr lang="en-US" sz="2400" baseline="-25000" dirty="0">
                <a:solidFill>
                  <a:srgbClr val="00206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dirty="0">
                <a:solidFill>
                  <a:srgbClr val="00206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and pH (X</a:t>
            </a:r>
            <a:r>
              <a:rPr lang="en-US" sz="2400" baseline="-25000" dirty="0">
                <a:solidFill>
                  <a:srgbClr val="00206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400" dirty="0">
                <a:solidFill>
                  <a:srgbClr val="00206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affect the response in interaction with other factors (X</a:t>
            </a:r>
            <a:r>
              <a:rPr lang="en-US" sz="2400" baseline="-25000" dirty="0">
                <a:solidFill>
                  <a:srgbClr val="00206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dirty="0">
                <a:solidFill>
                  <a:srgbClr val="00206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.X</a:t>
            </a:r>
            <a:r>
              <a:rPr lang="en-US" sz="2400" baseline="-25000" dirty="0">
                <a:solidFill>
                  <a:srgbClr val="00206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400" dirty="0">
                <a:solidFill>
                  <a:srgbClr val="00206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), (X</a:t>
            </a:r>
            <a:r>
              <a:rPr lang="en-US" sz="2400" baseline="-25000" dirty="0">
                <a:solidFill>
                  <a:srgbClr val="00206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400" dirty="0">
                <a:solidFill>
                  <a:srgbClr val="00206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.X</a:t>
            </a:r>
            <a:r>
              <a:rPr lang="en-US" sz="2400" baseline="-25000" dirty="0">
                <a:solidFill>
                  <a:srgbClr val="00206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400" dirty="0" smtClean="0">
                <a:solidFill>
                  <a:srgbClr val="00206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fr-FR" sz="2400" dirty="0">
              <a:solidFill>
                <a:srgbClr val="002060"/>
              </a:solidFill>
              <a:effectLst/>
              <a:latin typeface="Comic Sans MS" panose="030F0702030302020204" pitchFamily="66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9" name="Image 108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6515995" y="15778413"/>
            <a:ext cx="8431742" cy="3717801"/>
          </a:xfrm>
          <a:prstGeom prst="rect">
            <a:avLst/>
          </a:prstGeom>
        </p:spPr>
      </p:pic>
      <p:sp>
        <p:nvSpPr>
          <p:cNvPr id="110" name="ZoneTexte 109"/>
          <p:cNvSpPr txBox="1"/>
          <p:nvPr/>
        </p:nvSpPr>
        <p:spPr>
          <a:xfrm>
            <a:off x="16584767" y="15819061"/>
            <a:ext cx="5671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latin typeface="Comic Sans MS" panose="030F0702030302020204" pitchFamily="66" charset="0"/>
              </a:rPr>
              <a:t>(a)</a:t>
            </a:r>
            <a:endParaRPr lang="fr-FR" sz="2000" b="1" dirty="0">
              <a:latin typeface="Comic Sans MS" panose="030F0702030302020204" pitchFamily="66" charset="0"/>
            </a:endParaRPr>
          </a:p>
        </p:txBody>
      </p:sp>
      <p:pic>
        <p:nvPicPr>
          <p:cNvPr id="111" name="Image 110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6515995" y="19508500"/>
            <a:ext cx="8411300" cy="3876731"/>
          </a:xfrm>
          <a:prstGeom prst="rect">
            <a:avLst/>
          </a:prstGeom>
        </p:spPr>
      </p:pic>
      <p:pic>
        <p:nvPicPr>
          <p:cNvPr id="112" name="Image 111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5016509" y="16897932"/>
            <a:ext cx="7418554" cy="3878874"/>
          </a:xfrm>
          <a:prstGeom prst="rect">
            <a:avLst/>
          </a:prstGeom>
        </p:spPr>
      </p:pic>
      <p:sp>
        <p:nvSpPr>
          <p:cNvPr id="119" name="ZoneTexte 118"/>
          <p:cNvSpPr txBox="1"/>
          <p:nvPr/>
        </p:nvSpPr>
        <p:spPr>
          <a:xfrm>
            <a:off x="24996067" y="16934800"/>
            <a:ext cx="5671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latin typeface="Comic Sans MS" panose="030F0702030302020204" pitchFamily="66" charset="0"/>
              </a:rPr>
              <a:t>(c)</a:t>
            </a:r>
            <a:endParaRPr lang="fr-FR" sz="2000" b="1" dirty="0">
              <a:latin typeface="Comic Sans MS" panose="030F0702030302020204" pitchFamily="66" charset="0"/>
            </a:endParaRPr>
          </a:p>
        </p:txBody>
      </p:sp>
      <p:sp>
        <p:nvSpPr>
          <p:cNvPr id="113" name="ZoneTexte 112"/>
          <p:cNvSpPr txBox="1"/>
          <p:nvPr/>
        </p:nvSpPr>
        <p:spPr>
          <a:xfrm>
            <a:off x="25016509" y="21089325"/>
            <a:ext cx="7379586" cy="193899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4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Contour </a:t>
            </a:r>
            <a:r>
              <a:rPr lang="en-U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plots and response surface plots at different conditions. </a:t>
            </a:r>
            <a:endParaRPr lang="en-US" sz="2400" dirty="0" smtClean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pPr algn="just"/>
            <a:r>
              <a:rPr lang="en-US" sz="24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(</a:t>
            </a:r>
            <a:r>
              <a:rPr lang="en-U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a): X</a:t>
            </a:r>
            <a:r>
              <a:rPr lang="en-US" sz="2400" baseline="-25000" dirty="0">
                <a:solidFill>
                  <a:srgbClr val="002060"/>
                </a:solidFill>
                <a:latin typeface="Comic Sans MS" panose="030F0702030302020204" pitchFamily="66" charset="0"/>
              </a:rPr>
              <a:t>2</a:t>
            </a:r>
            <a:r>
              <a:rPr lang="en-U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= 0, X</a:t>
            </a:r>
            <a:r>
              <a:rPr lang="en-US" sz="2400" baseline="-25000" dirty="0">
                <a:solidFill>
                  <a:srgbClr val="002060"/>
                </a:solidFill>
                <a:latin typeface="Comic Sans MS" panose="030F0702030302020204" pitchFamily="66" charset="0"/>
              </a:rPr>
              <a:t>3</a:t>
            </a:r>
            <a:r>
              <a:rPr lang="en-U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= 0, </a:t>
            </a:r>
            <a:endParaRPr lang="en-US" sz="2400" dirty="0" smtClean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pPr algn="just"/>
            <a:r>
              <a:rPr lang="en-US" sz="24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(</a:t>
            </a:r>
            <a:r>
              <a:rPr lang="en-U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b): X</a:t>
            </a:r>
            <a:r>
              <a:rPr lang="en-US" sz="2400" baseline="-25000" dirty="0">
                <a:solidFill>
                  <a:srgbClr val="002060"/>
                </a:solidFill>
                <a:latin typeface="Comic Sans MS" panose="030F0702030302020204" pitchFamily="66" charset="0"/>
              </a:rPr>
              <a:t>2</a:t>
            </a:r>
            <a:r>
              <a:rPr lang="en-U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= +1, X</a:t>
            </a:r>
            <a:r>
              <a:rPr lang="en-US" sz="2400" baseline="-25000" dirty="0">
                <a:solidFill>
                  <a:srgbClr val="002060"/>
                </a:solidFill>
                <a:latin typeface="Comic Sans MS" panose="030F0702030302020204" pitchFamily="66" charset="0"/>
              </a:rPr>
              <a:t>3</a:t>
            </a:r>
            <a:r>
              <a:rPr lang="en-U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= +1, </a:t>
            </a:r>
            <a:endParaRPr lang="en-US" sz="2400" dirty="0" smtClean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pPr algn="just"/>
            <a:r>
              <a:rPr lang="en-US" sz="24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(</a:t>
            </a:r>
            <a:r>
              <a:rPr lang="en-U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c): X</a:t>
            </a:r>
            <a:r>
              <a:rPr lang="en-US" sz="2400" baseline="-25000" dirty="0">
                <a:solidFill>
                  <a:srgbClr val="002060"/>
                </a:solidFill>
                <a:latin typeface="Comic Sans MS" panose="030F0702030302020204" pitchFamily="66" charset="0"/>
              </a:rPr>
              <a:t>2</a:t>
            </a:r>
            <a:r>
              <a:rPr lang="en-U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= -1, X</a:t>
            </a:r>
            <a:r>
              <a:rPr lang="en-US" sz="2400" baseline="-25000" dirty="0">
                <a:solidFill>
                  <a:srgbClr val="002060"/>
                </a:solidFill>
                <a:latin typeface="Comic Sans MS" panose="030F0702030302020204" pitchFamily="66" charset="0"/>
              </a:rPr>
              <a:t>3</a:t>
            </a:r>
            <a:r>
              <a:rPr lang="en-U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= - 1.</a:t>
            </a:r>
            <a:endParaRPr lang="fr-FR" sz="24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114" name="ZoneTexte 113"/>
          <p:cNvSpPr txBox="1"/>
          <p:nvPr/>
        </p:nvSpPr>
        <p:spPr>
          <a:xfrm>
            <a:off x="16289979" y="23480442"/>
            <a:ext cx="157967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smtClean="0">
                <a:latin typeface="Comic Sans MS" panose="030F0702030302020204" pitchFamily="66" charset="0"/>
              </a:rPr>
              <a:t>The </a:t>
            </a:r>
            <a:r>
              <a:rPr lang="en-US" sz="2400" dirty="0">
                <a:latin typeface="Comic Sans MS" panose="030F0702030302020204" pitchFamily="66" charset="0"/>
              </a:rPr>
              <a:t>anti-MRSA activity ranged from 19.5 mm to 20 </a:t>
            </a:r>
            <a:r>
              <a:rPr lang="en-US" sz="2400" dirty="0" smtClean="0">
                <a:latin typeface="Comic Sans MS" panose="030F0702030302020204" pitchFamily="66" charset="0"/>
              </a:rPr>
              <a:t>mm under different parameters </a:t>
            </a:r>
            <a:r>
              <a:rPr lang="en-US" sz="2400" dirty="0">
                <a:latin typeface="Comic Sans MS" panose="030F0702030302020204" pitchFamily="66" charset="0"/>
              </a:rPr>
              <a:t>T</a:t>
            </a:r>
            <a:r>
              <a:rPr lang="en-US" sz="2400" dirty="0" smtClean="0">
                <a:latin typeface="Comic Sans MS" panose="030F0702030302020204" pitchFamily="66" charset="0"/>
              </a:rPr>
              <a:t>he best 20 </a:t>
            </a:r>
            <a:r>
              <a:rPr lang="en-US" sz="2400" dirty="0">
                <a:latin typeface="Comic Sans MS" panose="030F0702030302020204" pitchFamily="66" charset="0"/>
              </a:rPr>
              <a:t>mm </a:t>
            </a:r>
            <a:r>
              <a:rPr lang="en-US" sz="2400" dirty="0" smtClean="0">
                <a:latin typeface="Comic Sans MS" panose="030F0702030302020204" pitchFamily="66" charset="0"/>
              </a:rPr>
              <a:t>value was </a:t>
            </a:r>
            <a:r>
              <a:rPr lang="en-US" sz="2400" dirty="0" smtClean="0">
                <a:latin typeface="Comic Sans MS" panose="030F0702030302020204" pitchFamily="66" charset="0"/>
              </a:rPr>
              <a:t>selected, </a:t>
            </a:r>
            <a:r>
              <a:rPr lang="en-US" sz="2400" dirty="0" smtClean="0">
                <a:latin typeface="Comic Sans MS" panose="030F0702030302020204" pitchFamily="66" charset="0"/>
              </a:rPr>
              <a:t>corresponding to : </a:t>
            </a:r>
            <a:r>
              <a:rPr lang="en-US" sz="2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2 </a:t>
            </a:r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g/L of starch concentration </a:t>
            </a:r>
            <a:r>
              <a:rPr lang="en-US" sz="2400" dirty="0">
                <a:latin typeface="Comic Sans MS" panose="030F0702030302020204" pitchFamily="66" charset="0"/>
              </a:rPr>
              <a:t>(X1 = −2), </a:t>
            </a:r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3 g/L of NaNO3 </a:t>
            </a:r>
            <a:r>
              <a:rPr lang="en-US" sz="2400" b="1" dirty="0">
                <a:solidFill>
                  <a:srgbClr val="FF6600"/>
                </a:solidFill>
                <a:latin typeface="Comic Sans MS" panose="030F0702030302020204" pitchFamily="66" charset="0"/>
              </a:rPr>
              <a:t>concentration</a:t>
            </a:r>
            <a:r>
              <a:rPr lang="en-US" sz="2400" dirty="0">
                <a:latin typeface="Comic Sans MS" panose="030F0702030302020204" pitchFamily="66" charset="0"/>
              </a:rPr>
              <a:t> (X2 = 0), </a:t>
            </a:r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7 days of incubation time </a:t>
            </a:r>
            <a:r>
              <a:rPr lang="en-US" sz="2400" dirty="0">
                <a:latin typeface="Comic Sans MS" panose="030F0702030302020204" pitchFamily="66" charset="0"/>
              </a:rPr>
              <a:t>(X3 = 0) and a media </a:t>
            </a:r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pH of 11 </a:t>
            </a:r>
            <a:r>
              <a:rPr lang="en-US" sz="2400" dirty="0">
                <a:latin typeface="Comic Sans MS" panose="030F0702030302020204" pitchFamily="66" charset="0"/>
              </a:rPr>
              <a:t>(X4 = +2). </a:t>
            </a:r>
            <a:endParaRPr lang="fr-FR" sz="2400" dirty="0">
              <a:latin typeface="Comic Sans MS" panose="030F0702030302020204" pitchFamily="66" charset="0"/>
            </a:endParaRPr>
          </a:p>
        </p:txBody>
      </p:sp>
      <p:sp>
        <p:nvSpPr>
          <p:cNvPr id="115" name="ZoneTexte 114"/>
          <p:cNvSpPr txBox="1"/>
          <p:nvPr/>
        </p:nvSpPr>
        <p:spPr>
          <a:xfrm>
            <a:off x="16380627" y="25595126"/>
            <a:ext cx="1580878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i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4.Secondary metabolite profile </a:t>
            </a:r>
            <a:r>
              <a:rPr lang="en-US" sz="3200" b="1" i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of </a:t>
            </a:r>
            <a:r>
              <a:rPr lang="en-US" sz="3200" b="1" i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the bioactive fraction from CMB47 </a:t>
            </a:r>
            <a:r>
              <a:rPr lang="en-US" sz="3200" b="1" i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ethyl acetate </a:t>
            </a:r>
            <a:r>
              <a:rPr lang="en-US" sz="3200" b="1" i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extract </a:t>
            </a:r>
            <a:r>
              <a:rPr lang="en-US" sz="3200" b="1" i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by </a:t>
            </a:r>
            <a:r>
              <a:rPr lang="en-US" sz="3200" b="1" i="1" dirty="0">
                <a:solidFill>
                  <a:srgbClr val="002060"/>
                </a:solidFill>
                <a:latin typeface="Comic Sans MS" panose="030F0702030302020204" pitchFamily="66" charset="0"/>
              </a:rPr>
              <a:t>DAD-HPLC/ESI-MS </a:t>
            </a:r>
            <a:r>
              <a:rPr lang="en-US" sz="3200" b="1" i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analysis</a:t>
            </a:r>
            <a:endParaRPr lang="fr-FR" sz="3200" b="1" i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116" name="Rectangle 115"/>
          <p:cNvSpPr/>
          <p:nvPr/>
        </p:nvSpPr>
        <p:spPr>
          <a:xfrm>
            <a:off x="18362265" y="24726167"/>
            <a:ext cx="12279649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The measured anti-MRSA activity of 18.5 mm, close to the predicted 20 mm value, </a:t>
            </a:r>
            <a:r>
              <a:rPr lang="en-US" sz="2400" dirty="0" smtClean="0">
                <a:latin typeface="Comic Sans MS" panose="030F0702030302020204" pitchFamily="66" charset="0"/>
              </a:rPr>
              <a:t>indicates that the developed model has a high </a:t>
            </a:r>
            <a:r>
              <a:rPr lang="en-US" sz="2400" dirty="0">
                <a:latin typeface="Comic Sans MS" panose="030F0702030302020204" pitchFamily="66" charset="0"/>
              </a:rPr>
              <a:t>degree of </a:t>
            </a:r>
            <a:r>
              <a:rPr lang="en-US" sz="2400" dirty="0" smtClean="0">
                <a:latin typeface="Comic Sans MS" panose="030F0702030302020204" pitchFamily="66" charset="0"/>
              </a:rPr>
              <a:t>accuracy</a:t>
            </a:r>
            <a:endParaRPr lang="fr-FR" sz="2400" dirty="0">
              <a:latin typeface="Comic Sans MS" panose="030F0702030302020204" pitchFamily="66" charset="0"/>
            </a:endParaRPr>
          </a:p>
        </p:txBody>
      </p:sp>
      <p:pic>
        <p:nvPicPr>
          <p:cNvPr id="117" name="Image 116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6496371" y="26771811"/>
            <a:ext cx="10987668" cy="3714682"/>
          </a:xfrm>
          <a:prstGeom prst="rect">
            <a:avLst/>
          </a:prstGeom>
        </p:spPr>
      </p:pic>
      <p:sp>
        <p:nvSpPr>
          <p:cNvPr id="120" name="Rectangle 119"/>
          <p:cNvSpPr/>
          <p:nvPr/>
        </p:nvSpPr>
        <p:spPr>
          <a:xfrm>
            <a:off x="16801605" y="30416386"/>
            <a:ext cx="15189528" cy="12003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latin typeface="Comic Sans MS" panose="030F0702030302020204" pitchFamily="66" charset="0"/>
              </a:rPr>
              <a:t>The molecular structures of the three metabolites present in the bioactive fraction are related because  differ </a:t>
            </a:r>
            <a:r>
              <a:rPr lang="en-US" sz="2400" dirty="0">
                <a:latin typeface="Comic Sans MS" panose="030F0702030302020204" pitchFamily="66" charset="0"/>
              </a:rPr>
              <a:t>by 14 </a:t>
            </a:r>
            <a:r>
              <a:rPr lang="en-US" sz="2400" dirty="0" smtClean="0">
                <a:latin typeface="Comic Sans MS" panose="030F0702030302020204" pitchFamily="66" charset="0"/>
              </a:rPr>
              <a:t>units, attributable to a different number </a:t>
            </a:r>
            <a:r>
              <a:rPr lang="en-US" sz="2400" dirty="0">
                <a:latin typeface="Comic Sans MS" panose="030F0702030302020204" pitchFamily="66" charset="0"/>
              </a:rPr>
              <a:t>of CH2 </a:t>
            </a:r>
            <a:r>
              <a:rPr lang="en-US" sz="2400" dirty="0" smtClean="0">
                <a:latin typeface="Comic Sans MS" panose="030F0702030302020204" pitchFamily="66" charset="0"/>
              </a:rPr>
              <a:t>unit, </a:t>
            </a:r>
            <a:r>
              <a:rPr lang="en-US" sz="2400" dirty="0">
                <a:latin typeface="Comic Sans MS" panose="030F0702030302020204" pitchFamily="66" charset="0"/>
              </a:rPr>
              <a:t>or </a:t>
            </a:r>
            <a:r>
              <a:rPr lang="en-US" sz="2400" dirty="0" smtClean="0">
                <a:latin typeface="Comic Sans MS" panose="030F0702030302020204" pitchFamily="66" charset="0"/>
              </a:rPr>
              <a:t>to </a:t>
            </a:r>
            <a:r>
              <a:rPr lang="en-US" sz="2400" dirty="0">
                <a:latin typeface="Comic Sans MS" panose="030F0702030302020204" pitchFamily="66" charset="0"/>
              </a:rPr>
              <a:t>the presence of one/two </a:t>
            </a:r>
            <a:r>
              <a:rPr lang="en-US" sz="2400" dirty="0" err="1">
                <a:latin typeface="Comic Sans MS" panose="030F0702030302020204" pitchFamily="66" charset="0"/>
              </a:rPr>
              <a:t>OMe</a:t>
            </a:r>
            <a:r>
              <a:rPr lang="en-US" sz="2400" dirty="0">
                <a:latin typeface="Comic Sans MS" panose="030F0702030302020204" pitchFamily="66" charset="0"/>
              </a:rPr>
              <a:t> replacing OH groups or </a:t>
            </a:r>
            <a:r>
              <a:rPr lang="en-US" sz="2400" dirty="0" err="1">
                <a:latin typeface="Comic Sans MS" panose="030F0702030302020204" pitchFamily="66" charset="0"/>
              </a:rPr>
              <a:t>NMe</a:t>
            </a:r>
            <a:r>
              <a:rPr lang="en-US" sz="2400" dirty="0">
                <a:latin typeface="Comic Sans MS" panose="030F0702030302020204" pitchFamily="66" charset="0"/>
              </a:rPr>
              <a:t> replacing NH units.</a:t>
            </a:r>
            <a:endParaRPr lang="fr-FR" sz="2400" dirty="0">
              <a:latin typeface="Comic Sans MS" panose="030F0702030302020204" pitchFamily="66" charset="0"/>
            </a:endParaRPr>
          </a:p>
        </p:txBody>
      </p:sp>
      <p:sp>
        <p:nvSpPr>
          <p:cNvPr id="121" name="ZoneTexte 120"/>
          <p:cNvSpPr txBox="1"/>
          <p:nvPr/>
        </p:nvSpPr>
        <p:spPr>
          <a:xfrm>
            <a:off x="16584767" y="31638544"/>
            <a:ext cx="154807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Conclusions</a:t>
            </a:r>
            <a:endParaRPr lang="fr-FR" sz="40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122" name="ZoneTexte 121"/>
          <p:cNvSpPr txBox="1"/>
          <p:nvPr/>
        </p:nvSpPr>
        <p:spPr>
          <a:xfrm>
            <a:off x="16357110" y="32342789"/>
            <a:ext cx="1559545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en-US" sz="2400" dirty="0" smtClean="0">
                <a:latin typeface="Comic Sans MS" panose="030F0702030302020204" pitchFamily="66" charset="0"/>
              </a:rPr>
              <a:t>The </a:t>
            </a:r>
            <a:r>
              <a:rPr lang="en-US" sz="2400" dirty="0">
                <a:latin typeface="Comic Sans MS" panose="030F0702030302020204" pitchFamily="66" charset="0"/>
              </a:rPr>
              <a:t>novel strain, </a:t>
            </a:r>
            <a:r>
              <a:rPr lang="en-US" sz="2400" i="1" dirty="0">
                <a:latin typeface="Comic Sans MS" panose="030F0702030302020204" pitchFamily="66" charset="0"/>
              </a:rPr>
              <a:t>Streptomyces </a:t>
            </a:r>
            <a:r>
              <a:rPr lang="en-US" sz="2400" i="1" dirty="0" err="1">
                <a:latin typeface="Comic Sans MS" panose="030F0702030302020204" pitchFamily="66" charset="0"/>
              </a:rPr>
              <a:t>rochei</a:t>
            </a:r>
            <a:r>
              <a:rPr lang="en-US" sz="2400" i="1" dirty="0">
                <a:latin typeface="Comic Sans MS" panose="030F0702030302020204" pitchFamily="66" charset="0"/>
              </a:rPr>
              <a:t> </a:t>
            </a:r>
            <a:r>
              <a:rPr lang="en-US" sz="2400" dirty="0" smtClean="0">
                <a:latin typeface="Comic Sans MS" panose="030F0702030302020204" pitchFamily="66" charset="0"/>
              </a:rPr>
              <a:t>CMB47 showed </a:t>
            </a:r>
            <a:r>
              <a:rPr lang="en-US" sz="2400" dirty="0">
                <a:latin typeface="Comic Sans MS" panose="030F0702030302020204" pitchFamily="66" charset="0"/>
              </a:rPr>
              <a:t>significant activity against </a:t>
            </a:r>
            <a:r>
              <a:rPr lang="en-US" sz="2400" dirty="0" smtClean="0">
                <a:latin typeface="Comic Sans MS" panose="030F0702030302020204" pitchFamily="66" charset="0"/>
              </a:rPr>
              <a:t>MRSA.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en-US" sz="2400" dirty="0" smtClean="0">
                <a:latin typeface="Comic Sans MS" panose="030F0702030302020204" pitchFamily="66" charset="0"/>
              </a:rPr>
              <a:t>The CCD</a:t>
            </a:r>
            <a:r>
              <a:rPr lang="en-US" sz="2400" dirty="0">
                <a:latin typeface="Comic Sans MS" panose="030F0702030302020204" pitchFamily="66" charset="0"/>
              </a:rPr>
              <a:t> </a:t>
            </a:r>
            <a:r>
              <a:rPr lang="en-US" sz="2400" dirty="0" smtClean="0">
                <a:latin typeface="Comic Sans MS" panose="030F0702030302020204" pitchFamily="66" charset="0"/>
              </a:rPr>
              <a:t>analysis</a:t>
            </a:r>
            <a:r>
              <a:rPr lang="en-US" sz="2400" dirty="0" smtClean="0">
                <a:latin typeface="Comic Sans MS" panose="030F0702030302020204" pitchFamily="66" charset="0"/>
              </a:rPr>
              <a:t> applied </a:t>
            </a:r>
            <a:r>
              <a:rPr lang="en-US" sz="2400" dirty="0">
                <a:latin typeface="Comic Sans MS" panose="030F0702030302020204" pitchFamily="66" charset="0"/>
              </a:rPr>
              <a:t>with the aim of </a:t>
            </a:r>
            <a:r>
              <a:rPr lang="en-US" sz="2400" dirty="0" smtClean="0">
                <a:latin typeface="Comic Sans MS" panose="030F0702030302020204" pitchFamily="66" charset="0"/>
              </a:rPr>
              <a:t>maximizing </a:t>
            </a:r>
            <a:r>
              <a:rPr lang="en-US" sz="2400" dirty="0">
                <a:latin typeface="Comic Sans MS" panose="030F0702030302020204" pitchFamily="66" charset="0"/>
              </a:rPr>
              <a:t>anti-MRSA </a:t>
            </a:r>
            <a:r>
              <a:rPr lang="en-US" sz="2400" dirty="0" smtClean="0">
                <a:latin typeface="Comic Sans MS" panose="030F0702030302020204" pitchFamily="66" charset="0"/>
              </a:rPr>
              <a:t>activity </a:t>
            </a:r>
            <a:r>
              <a:rPr lang="en-US" sz="2400" dirty="0" smtClean="0">
                <a:latin typeface="Comic Sans MS" panose="030F0702030302020204" pitchFamily="66" charset="0"/>
              </a:rPr>
              <a:t>allowed to determine </a:t>
            </a:r>
            <a:r>
              <a:rPr lang="en-US" sz="2400" dirty="0" smtClean="0">
                <a:latin typeface="Comic Sans MS" panose="030F0702030302020204" pitchFamily="66" charset="0"/>
              </a:rPr>
              <a:t>optimal fermentation process conditions reaching 20 mm in inhibition zone diameter.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en-US" sz="2400" dirty="0" smtClean="0">
                <a:latin typeface="Comic Sans MS" panose="030F0702030302020204" pitchFamily="66" charset="0"/>
              </a:rPr>
              <a:t>DAD-HPLC/ESIMS </a:t>
            </a:r>
            <a:r>
              <a:rPr lang="en-US" sz="2400" dirty="0">
                <a:latin typeface="Comic Sans MS" panose="030F0702030302020204" pitchFamily="66" charset="0"/>
              </a:rPr>
              <a:t>analysis of the </a:t>
            </a:r>
            <a:r>
              <a:rPr lang="en-US" sz="2400" dirty="0" smtClean="0">
                <a:latin typeface="Comic Sans MS" panose="030F0702030302020204" pitchFamily="66" charset="0"/>
              </a:rPr>
              <a:t>bioactive fraction </a:t>
            </a:r>
            <a:r>
              <a:rPr lang="en-US" sz="2400" dirty="0">
                <a:latin typeface="Comic Sans MS" panose="030F0702030302020204" pitchFamily="66" charset="0"/>
              </a:rPr>
              <a:t>provided preliminary structural indications </a:t>
            </a:r>
            <a:r>
              <a:rPr lang="en-US" sz="2400" dirty="0" smtClean="0">
                <a:latin typeface="Comic Sans MS" panose="030F0702030302020204" pitchFamily="66" charset="0"/>
              </a:rPr>
              <a:t>on </a:t>
            </a:r>
            <a:r>
              <a:rPr lang="en-US" sz="2400" dirty="0">
                <a:latin typeface="Comic Sans MS" panose="030F0702030302020204" pitchFamily="66" charset="0"/>
              </a:rPr>
              <a:t>the </a:t>
            </a:r>
            <a:r>
              <a:rPr lang="en-US" sz="2400" dirty="0" smtClean="0">
                <a:latin typeface="Comic Sans MS" panose="030F0702030302020204" pitchFamily="66" charset="0"/>
              </a:rPr>
              <a:t>metabolites responsible </a:t>
            </a:r>
            <a:r>
              <a:rPr lang="en-US" sz="2400" dirty="0">
                <a:latin typeface="Comic Sans MS" panose="030F0702030302020204" pitchFamily="66" charset="0"/>
              </a:rPr>
              <a:t>for MRSA inhibition. </a:t>
            </a:r>
            <a:r>
              <a:rPr lang="en-US" sz="2400" dirty="0" smtClean="0">
                <a:latin typeface="Comic Sans MS" panose="030F0702030302020204" pitchFamily="66" charset="0"/>
              </a:rPr>
              <a:t>To </a:t>
            </a:r>
            <a:r>
              <a:rPr lang="en-US" sz="2400" dirty="0" smtClean="0">
                <a:latin typeface="Comic Sans MS" panose="030F0702030302020204" pitchFamily="66" charset="0"/>
              </a:rPr>
              <a:t>the best of our knowledge, no similar data were found </a:t>
            </a:r>
            <a:r>
              <a:rPr lang="en-US" sz="2400" dirty="0" smtClean="0">
                <a:latin typeface="Comic Sans MS" panose="030F0702030302020204" pitchFamily="66" charset="0"/>
              </a:rPr>
              <a:t>for </a:t>
            </a:r>
            <a:r>
              <a:rPr lang="en-US" sz="2400" dirty="0" smtClean="0">
                <a:latin typeface="Comic Sans MS" panose="030F0702030302020204" pitchFamily="66" charset="0"/>
              </a:rPr>
              <a:t>antibiotic </a:t>
            </a:r>
            <a:r>
              <a:rPr lang="en-US" sz="2400" dirty="0" smtClean="0">
                <a:latin typeface="Comic Sans MS" panose="030F0702030302020204" pitchFamily="66" charset="0"/>
              </a:rPr>
              <a:t>molecules </a:t>
            </a:r>
            <a:r>
              <a:rPr lang="en-US" sz="2400" dirty="0" smtClean="0">
                <a:latin typeface="Comic Sans MS" panose="030F0702030302020204" pitchFamily="66" charset="0"/>
              </a:rPr>
              <a:t>isolated from </a:t>
            </a:r>
            <a:r>
              <a:rPr lang="en-US" sz="2400" i="1" dirty="0" smtClean="0">
                <a:latin typeface="Comic Sans MS" panose="030F0702030302020204" pitchFamily="66" charset="0"/>
              </a:rPr>
              <a:t>S. </a:t>
            </a:r>
            <a:r>
              <a:rPr lang="en-US" sz="2400" i="1" dirty="0" err="1" smtClean="0">
                <a:latin typeface="Comic Sans MS" panose="030F0702030302020204" pitchFamily="66" charset="0"/>
              </a:rPr>
              <a:t>rochei</a:t>
            </a:r>
            <a:r>
              <a:rPr lang="en-US" sz="2400" i="1" dirty="0" smtClean="0">
                <a:latin typeface="Comic Sans MS" panose="030F0702030302020204" pitchFamily="66" charset="0"/>
              </a:rPr>
              <a:t> , hence the </a:t>
            </a:r>
            <a:r>
              <a:rPr lang="en-US" sz="2400" i="1" dirty="0" smtClean="0">
                <a:latin typeface="Comic Sans MS" panose="030F0702030302020204" pitchFamily="66" charset="0"/>
              </a:rPr>
              <a:t>interest in further chemical investigation.</a:t>
            </a:r>
            <a:endParaRPr lang="en-US" sz="2400" i="1" dirty="0" smtClean="0">
              <a:latin typeface="Comic Sans MS" panose="030F0702030302020204" pitchFamily="66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16357110" y="34639162"/>
            <a:ext cx="158037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latin typeface="Comic Sans MS" panose="030F0702030302020204" pitchFamily="66" charset="0"/>
              </a:rPr>
              <a:t>  </a:t>
            </a:r>
            <a:r>
              <a:rPr lang="en-US" sz="20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en-US" sz="40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Reference </a:t>
            </a:r>
            <a:r>
              <a:rPr lang="en-US" sz="28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  </a:t>
            </a:r>
            <a:endParaRPr lang="en-US" sz="2800" b="1" dirty="0" smtClean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sz="28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fr-FR" sz="2400" dirty="0" smtClean="0">
                <a:latin typeface="Comic Sans MS" panose="030F0702030302020204" pitchFamily="66" charset="0"/>
              </a:rPr>
              <a:t>Djinni I.et al. </a:t>
            </a:r>
            <a:r>
              <a:rPr lang="fr-FR" sz="2400" dirty="0">
                <a:latin typeface="Comic Sans MS" panose="030F0702030302020204" pitchFamily="66" charset="0"/>
              </a:rPr>
              <a:t> </a:t>
            </a:r>
            <a:r>
              <a:rPr lang="fr-FR" sz="2400" i="1" dirty="0">
                <a:latin typeface="Comic Sans MS" panose="030F0702030302020204" pitchFamily="66" charset="0"/>
              </a:rPr>
              <a:t>Fermentation</a:t>
            </a:r>
            <a:r>
              <a:rPr lang="fr-FR" sz="2400" dirty="0">
                <a:latin typeface="Comic Sans MS" panose="030F0702030302020204" pitchFamily="66" charset="0"/>
              </a:rPr>
              <a:t> </a:t>
            </a:r>
            <a:r>
              <a:rPr lang="fr-FR" sz="2400" dirty="0" smtClean="0">
                <a:latin typeface="Comic Sans MS" panose="030F0702030302020204" pitchFamily="66" charset="0"/>
              </a:rPr>
              <a:t> 2023, 9, </a:t>
            </a:r>
            <a:r>
              <a:rPr lang="fr-FR" sz="2400" dirty="0" smtClean="0">
                <a:latin typeface="Comic Sans MS" panose="030F0702030302020204" pitchFamily="66" charset="0"/>
              </a:rPr>
              <a:t>381</a:t>
            </a:r>
            <a:r>
              <a:rPr lang="fr-FR" sz="2400" dirty="0">
                <a:latin typeface="Comic Sans MS" panose="030F0702030302020204" pitchFamily="66" charset="0"/>
              </a:rPr>
              <a:t>.</a:t>
            </a:r>
            <a:endParaRPr lang="en-US" sz="2400" b="1" dirty="0" smtClean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18791497" y="26993829"/>
            <a:ext cx="10801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6.9 min</a:t>
            </a:r>
            <a:endParaRPr lang="fr-FR" sz="2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6" name="ZoneTexte 65"/>
          <p:cNvSpPr txBox="1"/>
          <p:nvPr/>
        </p:nvSpPr>
        <p:spPr>
          <a:xfrm>
            <a:off x="19374422" y="28114749"/>
            <a:ext cx="10801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8.2 min</a:t>
            </a:r>
            <a:endParaRPr lang="fr-FR" sz="2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7" name="ZoneTexte 66"/>
          <p:cNvSpPr txBox="1"/>
          <p:nvPr/>
        </p:nvSpPr>
        <p:spPr>
          <a:xfrm>
            <a:off x="20192317" y="29148528"/>
            <a:ext cx="11513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10.4 min</a:t>
            </a:r>
            <a:endParaRPr lang="fr-FR" sz="2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8" name="ZoneTexte 67"/>
          <p:cNvSpPr txBox="1"/>
          <p:nvPr/>
        </p:nvSpPr>
        <p:spPr>
          <a:xfrm>
            <a:off x="24041976" y="27041398"/>
            <a:ext cx="13952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m/z 207</a:t>
            </a:r>
            <a:endParaRPr lang="fr-FR" sz="2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9" name="ZoneTexte 68"/>
          <p:cNvSpPr txBox="1"/>
          <p:nvPr/>
        </p:nvSpPr>
        <p:spPr>
          <a:xfrm>
            <a:off x="24138898" y="28189928"/>
            <a:ext cx="13889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m/z 221</a:t>
            </a:r>
            <a:endParaRPr lang="fr-FR" sz="2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0" name="ZoneTexte 69"/>
          <p:cNvSpPr txBox="1"/>
          <p:nvPr/>
        </p:nvSpPr>
        <p:spPr>
          <a:xfrm>
            <a:off x="24298322" y="29173849"/>
            <a:ext cx="12333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m/z 237</a:t>
            </a:r>
            <a:endParaRPr lang="fr-FR" sz="2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755658" y="27873034"/>
            <a:ext cx="7099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b="1" dirty="0" smtClean="0">
                <a:latin typeface="Comic Sans MS" panose="030F0702030302020204" pitchFamily="66" charset="0"/>
              </a:rPr>
              <a:t>(a)</a:t>
            </a:r>
            <a:endParaRPr lang="fr-FR" sz="18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/>
          <p:cNvSpPr/>
          <p:nvPr/>
        </p:nvSpPr>
        <p:spPr>
          <a:xfrm rot="21243866">
            <a:off x="10903927" y="30953466"/>
            <a:ext cx="5266832" cy="83099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i="1" dirty="0">
                <a:latin typeface="Comic Sans MS" panose="030F0702030302020204" pitchFamily="66" charset="0"/>
              </a:rPr>
              <a:t>Streptomyces </a:t>
            </a:r>
            <a:r>
              <a:rPr lang="en-US" sz="2400" i="1" dirty="0" err="1" smtClean="0">
                <a:latin typeface="Comic Sans MS" panose="030F0702030302020204" pitchFamily="66" charset="0"/>
              </a:rPr>
              <a:t>rochei</a:t>
            </a:r>
            <a:r>
              <a:rPr lang="en-US" sz="2400" i="1" dirty="0" smtClean="0">
                <a:latin typeface="Comic Sans MS" panose="030F0702030302020204" pitchFamily="66" charset="0"/>
              </a:rPr>
              <a:t> with</a:t>
            </a:r>
            <a:r>
              <a:rPr lang="fr-FR" sz="2400" dirty="0"/>
              <a:t> </a:t>
            </a:r>
            <a:r>
              <a:rPr lang="fr-FR" sz="2400" dirty="0" err="1">
                <a:latin typeface="Comic Sans MS" panose="030F0702030302020204" pitchFamily="66" charset="0"/>
              </a:rPr>
              <a:t>strain</a:t>
            </a:r>
            <a:r>
              <a:rPr lang="fr-FR" sz="2400" dirty="0">
                <a:latin typeface="Comic Sans MS" panose="030F0702030302020204" pitchFamily="66" charset="0"/>
              </a:rPr>
              <a:t> A-1T</a:t>
            </a:r>
            <a:r>
              <a:rPr lang="en-US" sz="2400" dirty="0" smtClean="0">
                <a:latin typeface="Comic Sans MS" panose="030F0702030302020204" pitchFamily="66" charset="0"/>
              </a:rPr>
              <a:t> </a:t>
            </a:r>
            <a:r>
              <a:rPr lang="en-US" sz="2400" i="1" dirty="0" smtClean="0">
                <a:latin typeface="Comic Sans MS" panose="030F0702030302020204" pitchFamily="66" charset="0"/>
              </a:rPr>
              <a:t>99.47% sequence homology</a:t>
            </a:r>
            <a:endParaRPr lang="fr-FR" sz="2400" dirty="0"/>
          </a:p>
        </p:txBody>
      </p:sp>
      <p:sp>
        <p:nvSpPr>
          <p:cNvPr id="21" name="ZoneTexte 20"/>
          <p:cNvSpPr txBox="1"/>
          <p:nvPr/>
        </p:nvSpPr>
        <p:spPr>
          <a:xfrm>
            <a:off x="7145664" y="27607781"/>
            <a:ext cx="2882805" cy="1477328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just"/>
            <a:r>
              <a:rPr lang="fr-FR" sz="1800">
                <a:solidFill>
                  <a:srgbClr val="002060"/>
                </a:solidFill>
                <a:latin typeface="Comic Sans MS" panose="030F0702030302020204" pitchFamily="66" charset="0"/>
              </a:rPr>
              <a:t>MIC evaluation of ethyl acetate and methanol crude extracts are estimated at 0. 439 and 1.95 µg/mL  </a:t>
            </a:r>
            <a:endParaRPr lang="fr-FR" sz="18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23" name="Rettangolo 22"/>
          <p:cNvSpPr/>
          <p:nvPr/>
        </p:nvSpPr>
        <p:spPr>
          <a:xfrm>
            <a:off x="7219660" y="12406569"/>
            <a:ext cx="194957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4000" b="1" dirty="0" err="1" smtClean="0">
                <a:solidFill>
                  <a:srgbClr val="002060"/>
                </a:solidFill>
                <a:latin typeface="Comic Sans MS" pitchFamily="66" charset="0"/>
              </a:rPr>
              <a:t>Results</a:t>
            </a:r>
            <a:endParaRPr lang="fr-FR" sz="4000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5183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6083</TotalTime>
  <Words>1455</Words>
  <Application>Microsoft Office PowerPoint</Application>
  <PresentationFormat>Personalizzato</PresentationFormat>
  <Paragraphs>474</Paragraphs>
  <Slides>1</Slides>
  <Notes>1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1</vt:i4>
      </vt:variant>
    </vt:vector>
  </HeadingPairs>
  <TitlesOfParts>
    <vt:vector size="9" baseType="lpstr">
      <vt:lpstr>Arial</vt:lpstr>
      <vt:lpstr>Calibri</vt:lpstr>
      <vt:lpstr>Cambria Math</vt:lpstr>
      <vt:lpstr>Comic Sans MS</vt:lpstr>
      <vt:lpstr>Times New Roman</vt:lpstr>
      <vt:lpstr>Wingdings</vt:lpstr>
      <vt:lpstr>Thème Office</vt:lpstr>
      <vt:lpstr>Document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admin</dc:creator>
  <cp:lastModifiedBy>mancini</cp:lastModifiedBy>
  <cp:revision>197</cp:revision>
  <dcterms:created xsi:type="dcterms:W3CDTF">2016-09-16T14:14:54Z</dcterms:created>
  <dcterms:modified xsi:type="dcterms:W3CDTF">2023-11-16T10:43:32Z</dcterms:modified>
</cp:coreProperties>
</file>