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media/image31.bin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8" r:id="rId1"/>
  </p:sldMasterIdLst>
  <p:notesMasterIdLst>
    <p:notesMasterId r:id="rId9"/>
  </p:notesMasterIdLst>
  <p:sldIdLst>
    <p:sldId id="256" r:id="rId2"/>
    <p:sldId id="270" r:id="rId3"/>
    <p:sldId id="258" r:id="rId4"/>
    <p:sldId id="262" r:id="rId5"/>
    <p:sldId id="266" r:id="rId6"/>
    <p:sldId id="267" r:id="rId7"/>
    <p:sldId id="27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E4EE"/>
    <a:srgbClr val="B3D0D7"/>
    <a:srgbClr val="82B7B7"/>
    <a:srgbClr val="41919E"/>
    <a:srgbClr val="74ABA7"/>
    <a:srgbClr val="4FA78C"/>
    <a:srgbClr val="6CABB2"/>
    <a:srgbClr val="9BCADD"/>
    <a:srgbClr val="0259C2"/>
    <a:srgbClr val="B6D8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50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13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MIC</a:t>
            </a:r>
            <a:r>
              <a:rPr lang="it-IT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&amp; MBC</a:t>
            </a:r>
            <a:endParaRPr 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43603844862476249"/>
          <c:y val="2.47568523430592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[Cartel1.xlsx]Foglio3!$C$4</c:f>
              <c:strCache>
                <c:ptCount val="1"/>
                <c:pt idx="0">
                  <c:v>S.xylosus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[Cartel1.xlsx]Foglio3!$D$4:$G$4</c:f>
              <c:numCache>
                <c:formatCode>0.00E+00</c:formatCode>
                <c:ptCount val="4"/>
                <c:pt idx="0">
                  <c:v>100000000</c:v>
                </c:pt>
                <c:pt idx="1">
                  <c:v>20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8C-4BAE-9F59-02E967EEB91D}"/>
            </c:ext>
          </c:extLst>
        </c:ser>
        <c:ser>
          <c:idx val="1"/>
          <c:order val="1"/>
          <c:tx>
            <c:strRef>
              <c:f>[Cartel1.xlsx]Foglio3!$C$5</c:f>
              <c:strCache>
                <c:ptCount val="1"/>
                <c:pt idx="0">
                  <c:v>S.chromogenes(a)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[Cartel1.xlsx]Foglio3!$D$5:$G$5</c:f>
              <c:numCache>
                <c:formatCode>0.00E+00</c:formatCode>
                <c:ptCount val="4"/>
                <c:pt idx="0">
                  <c:v>100000000</c:v>
                </c:pt>
                <c:pt idx="1">
                  <c:v>100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B8C-4BAE-9F59-02E967EEB91D}"/>
            </c:ext>
          </c:extLst>
        </c:ser>
        <c:ser>
          <c:idx val="2"/>
          <c:order val="2"/>
          <c:tx>
            <c:strRef>
              <c:f>[Cartel1.xlsx]Foglio3!$C$6</c:f>
              <c:strCache>
                <c:ptCount val="1"/>
                <c:pt idx="0">
                  <c:v>S.chromogenes(b)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[Cartel1.xlsx]Foglio3!$D$6:$G$6</c:f>
              <c:numCache>
                <c:formatCode>0.00E+00</c:formatCode>
                <c:ptCount val="4"/>
                <c:pt idx="0">
                  <c:v>100000000</c:v>
                </c:pt>
                <c:pt idx="1">
                  <c:v>200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B8C-4BAE-9F59-02E967EEB91D}"/>
            </c:ext>
          </c:extLst>
        </c:ser>
        <c:ser>
          <c:idx val="3"/>
          <c:order val="3"/>
          <c:tx>
            <c:strRef>
              <c:f>[Cartel1.xlsx]Foglio3!$C$7</c:f>
              <c:strCache>
                <c:ptCount val="1"/>
                <c:pt idx="0">
                  <c:v>S. equorum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[Cartel1.xlsx]Foglio3!$D$7:$G$7</c:f>
              <c:numCache>
                <c:formatCode>0.00E+00</c:formatCode>
                <c:ptCount val="4"/>
                <c:pt idx="0">
                  <c:v>100000000</c:v>
                </c:pt>
                <c:pt idx="1">
                  <c:v>300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B8C-4BAE-9F59-02E967EEB91D}"/>
            </c:ext>
          </c:extLst>
        </c:ser>
        <c:ser>
          <c:idx val="4"/>
          <c:order val="4"/>
          <c:tx>
            <c:strRef>
              <c:f>[Cartel1.xlsx]Foglio3!$C$8</c:f>
              <c:strCache>
                <c:ptCount val="1"/>
                <c:pt idx="0">
                  <c:v>S.epidermidis(a)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[Cartel1.xlsx]Foglio3!$D$8:$G$8</c:f>
              <c:numCache>
                <c:formatCode>0.00E+00</c:formatCode>
                <c:ptCount val="4"/>
                <c:pt idx="0">
                  <c:v>100000000</c:v>
                </c:pt>
                <c:pt idx="1">
                  <c:v>2000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B8C-4BAE-9F59-02E967EEB91D}"/>
            </c:ext>
          </c:extLst>
        </c:ser>
        <c:ser>
          <c:idx val="5"/>
          <c:order val="5"/>
          <c:tx>
            <c:strRef>
              <c:f>[Cartel1.xlsx]Foglio3!$C$9</c:f>
              <c:strCache>
                <c:ptCount val="1"/>
                <c:pt idx="0">
                  <c:v>S.epidermidis(b)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[Cartel1.xlsx]Foglio3!$D$9:$G$9</c:f>
              <c:numCache>
                <c:formatCode>0.00E+00</c:formatCode>
                <c:ptCount val="4"/>
                <c:pt idx="0">
                  <c:v>100000000</c:v>
                </c:pt>
                <c:pt idx="1">
                  <c:v>1000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4B8C-4BAE-9F59-02E967EEB91D}"/>
            </c:ext>
          </c:extLst>
        </c:ser>
        <c:ser>
          <c:idx val="6"/>
          <c:order val="6"/>
          <c:tx>
            <c:strRef>
              <c:f>[Cartel1.xlsx]Foglio3!$C$10</c:f>
              <c:strCache>
                <c:ptCount val="1"/>
                <c:pt idx="0">
                  <c:v>S. aureus(a)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[Cartel1.xlsx]Foglio3!$D$10:$G$10</c:f>
              <c:numCache>
                <c:formatCode>0.00E+00</c:formatCode>
                <c:ptCount val="4"/>
                <c:pt idx="0">
                  <c:v>100000000</c:v>
                </c:pt>
                <c:pt idx="1">
                  <c:v>20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4B8C-4BAE-9F59-02E967EEB91D}"/>
            </c:ext>
          </c:extLst>
        </c:ser>
        <c:ser>
          <c:idx val="7"/>
          <c:order val="7"/>
          <c:tx>
            <c:strRef>
              <c:f>[Cartel1.xlsx]Foglio3!$C$11</c:f>
              <c:strCache>
                <c:ptCount val="1"/>
                <c:pt idx="0">
                  <c:v>S.aureus(b)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[Cartel1.xlsx]Foglio3!$D$11:$G$11</c:f>
              <c:numCache>
                <c:formatCode>0.00E+00</c:formatCode>
                <c:ptCount val="4"/>
                <c:pt idx="0">
                  <c:v>100000000</c:v>
                </c:pt>
                <c:pt idx="1">
                  <c:v>100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4B8C-4BAE-9F59-02E967EEB91D}"/>
            </c:ext>
          </c:extLst>
        </c:ser>
        <c:ser>
          <c:idx val="8"/>
          <c:order val="8"/>
          <c:tx>
            <c:strRef>
              <c:f>[Cartel1.xlsx]Foglio3!$C$12</c:f>
              <c:strCache>
                <c:ptCount val="1"/>
                <c:pt idx="0">
                  <c:v>S.aureus(c)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[Cartel1.xlsx]Foglio3!$D$12:$G$12</c:f>
              <c:numCache>
                <c:formatCode>0.00E+00</c:formatCode>
                <c:ptCount val="4"/>
                <c:pt idx="0">
                  <c:v>100000000</c:v>
                </c:pt>
                <c:pt idx="1">
                  <c:v>200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B8C-4BAE-9F59-02E967EEB91D}"/>
            </c:ext>
          </c:extLst>
        </c:ser>
        <c:ser>
          <c:idx val="9"/>
          <c:order val="9"/>
          <c:tx>
            <c:strRef>
              <c:f>[Cartel1.xlsx]Foglio3!$C$13</c:f>
              <c:strCache>
                <c:ptCount val="1"/>
                <c:pt idx="0">
                  <c:v>S.aureus(d)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[Cartel1.xlsx]Foglio3!$D$13:$G$13</c:f>
              <c:numCache>
                <c:formatCode>0.00E+00</c:formatCode>
                <c:ptCount val="4"/>
                <c:pt idx="0">
                  <c:v>100000000</c:v>
                </c:pt>
                <c:pt idx="1">
                  <c:v>30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4B8C-4BAE-9F59-02E967EEB91D}"/>
            </c:ext>
          </c:extLst>
        </c:ser>
        <c:ser>
          <c:idx val="10"/>
          <c:order val="10"/>
          <c:tx>
            <c:strRef>
              <c:f>[Cartel1.xlsx]Foglio3!$C$14</c:f>
              <c:strCache>
                <c:ptCount val="1"/>
                <c:pt idx="0">
                  <c:v>S.aureus(e)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[Cartel1.xlsx]Foglio3!$D$14:$G$14</c:f>
              <c:numCache>
                <c:formatCode>0.00E+00</c:formatCode>
                <c:ptCount val="4"/>
                <c:pt idx="0">
                  <c:v>100000000</c:v>
                </c:pt>
                <c:pt idx="1">
                  <c:v>15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B8C-4BAE-9F59-02E967EEB91D}"/>
            </c:ext>
          </c:extLst>
        </c:ser>
        <c:ser>
          <c:idx val="11"/>
          <c:order val="11"/>
          <c:tx>
            <c:strRef>
              <c:f>[Cartel1.xlsx]Foglio3!$C$15</c:f>
              <c:strCache>
                <c:ptCount val="1"/>
                <c:pt idx="0">
                  <c:v>S.aureus(f)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  <a:sp3d/>
          </c:spPr>
          <c:invertIfNegative val="0"/>
          <c:cat>
            <c:strRef>
              <c:f>[Cartel1.xlsx]Foglio3!$D$3:$G$3</c:f>
              <c:strCache>
                <c:ptCount val="4"/>
                <c:pt idx="0">
                  <c:v>0</c:v>
                </c:pt>
                <c:pt idx="1">
                  <c:v>2,32mg/mL </c:v>
                </c:pt>
                <c:pt idx="2">
                  <c:v>4,64mg/mL</c:v>
                </c:pt>
                <c:pt idx="3">
                  <c:v>9,28mg/mL</c:v>
                </c:pt>
              </c:strCache>
            </c:strRef>
          </c:cat>
          <c:val>
            <c:numRef>
              <c:f>[Cartel1.xlsx]Foglio3!$D$15:$G$15</c:f>
              <c:numCache>
                <c:formatCode>0.00E+00</c:formatCode>
                <c:ptCount val="4"/>
                <c:pt idx="0">
                  <c:v>100000000</c:v>
                </c:pt>
                <c:pt idx="1">
                  <c:v>20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4B8C-4BAE-9F59-02E967EEB9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35911792"/>
        <c:axId val="535912152"/>
        <c:axId val="548857888"/>
      </c:bar3DChart>
      <c:catAx>
        <c:axId val="53591179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it-IT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TEO (w/v)</a:t>
                </a:r>
              </a:p>
            </c:rich>
          </c:tx>
          <c:layout>
            <c:manualLayout>
              <c:xMode val="edge"/>
              <c:yMode val="edge"/>
              <c:x val="0.54910802728276153"/>
              <c:y val="0.72138278172104608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535912152"/>
        <c:crosses val="autoZero"/>
        <c:auto val="1"/>
        <c:lblAlgn val="ctr"/>
        <c:lblOffset val="100"/>
        <c:noMultiLvlLbl val="0"/>
      </c:catAx>
      <c:valAx>
        <c:axId val="535912152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it-IT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CFU</a:t>
                </a:r>
                <a:r>
                  <a:rPr lang="it-IT" baseline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Log/mL</a:t>
                </a:r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.00E+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535911792"/>
        <c:crosses val="autoZero"/>
        <c:crossBetween val="between"/>
      </c:valAx>
      <c:serAx>
        <c:axId val="548857888"/>
        <c:scaling>
          <c:orientation val="minMax"/>
        </c:scaling>
        <c:delete val="1"/>
        <c:axPos val="b"/>
        <c:majorTickMark val="none"/>
        <c:minorTickMark val="none"/>
        <c:tickLblPos val="nextTo"/>
        <c:crossAx val="535912152"/>
        <c:crosses val="autoZero"/>
      </c:ser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1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Biofilm</a:t>
            </a:r>
            <a:r>
              <a:rPr lang="it-IT" b="1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production </a:t>
            </a:r>
            <a:endParaRPr lang="it-IT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[Cartel1.xlsx]Foglio1!$D$32</c:f>
              <c:strCache>
                <c:ptCount val="1"/>
                <c:pt idx="0">
                  <c:v>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[Cartel1.xlsx]Foglio1!$C$33:$C$38</c:f>
              <c:strCache>
                <c:ptCount val="6"/>
                <c:pt idx="0">
                  <c:v>S,epidermidis(a)</c:v>
                </c:pt>
                <c:pt idx="1">
                  <c:v>S,epidermidis(b)</c:v>
                </c:pt>
                <c:pt idx="2">
                  <c:v>S,aureus(c)</c:v>
                </c:pt>
                <c:pt idx="3">
                  <c:v>S,aureus(d)</c:v>
                </c:pt>
                <c:pt idx="4">
                  <c:v>S,aureus(e)</c:v>
                </c:pt>
                <c:pt idx="5">
                  <c:v>S,aureus(f)</c:v>
                </c:pt>
              </c:strCache>
            </c:strRef>
          </c:cat>
          <c:val>
            <c:numRef>
              <c:f>[Cartel1.xlsx]Foglio1!$D$33:$D$38</c:f>
              <c:numCache>
                <c:formatCode>0.00</c:formatCode>
                <c:ptCount val="6"/>
                <c:pt idx="0">
                  <c:v>6.7000000000000004E-2</c:v>
                </c:pt>
                <c:pt idx="1">
                  <c:v>0.107</c:v>
                </c:pt>
                <c:pt idx="2">
                  <c:v>6.9000000000000006E-2</c:v>
                </c:pt>
                <c:pt idx="3">
                  <c:v>8.2000000000000003E-2</c:v>
                </c:pt>
                <c:pt idx="4">
                  <c:v>0.09</c:v>
                </c:pt>
                <c:pt idx="5">
                  <c:v>9.0999999999999998E-2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DEF-4C12-AD49-DC95D697434F}"/>
            </c:ext>
          </c:extLst>
        </c:ser>
        <c:ser>
          <c:idx val="1"/>
          <c:order val="1"/>
          <c:tx>
            <c:strRef>
              <c:f>[Cartel1.xlsx]Foglio1!$E$32</c:f>
              <c:strCache>
                <c:ptCount val="1"/>
                <c:pt idx="0">
                  <c:v>2,32mg/mL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[Cartel1.xlsx]Foglio1!$C$33:$C$38</c:f>
              <c:strCache>
                <c:ptCount val="6"/>
                <c:pt idx="0">
                  <c:v>S,epidermidis(a)</c:v>
                </c:pt>
                <c:pt idx="1">
                  <c:v>S,epidermidis(b)</c:v>
                </c:pt>
                <c:pt idx="2">
                  <c:v>S,aureus(c)</c:v>
                </c:pt>
                <c:pt idx="3">
                  <c:v>S,aureus(d)</c:v>
                </c:pt>
                <c:pt idx="4">
                  <c:v>S,aureus(e)</c:v>
                </c:pt>
                <c:pt idx="5">
                  <c:v>S,aureus(f)</c:v>
                </c:pt>
              </c:strCache>
            </c:strRef>
          </c:cat>
          <c:val>
            <c:numRef>
              <c:f>[Cartel1.xlsx]Foglio1!$E$33:$E$38</c:f>
              <c:numCache>
                <c:formatCode>0.00</c:formatCode>
                <c:ptCount val="6"/>
                <c:pt idx="0">
                  <c:v>1E-3</c:v>
                </c:pt>
                <c:pt idx="1">
                  <c:v>1E-3</c:v>
                </c:pt>
                <c:pt idx="2">
                  <c:v>1E-3</c:v>
                </c:pt>
                <c:pt idx="3">
                  <c:v>1E-3</c:v>
                </c:pt>
                <c:pt idx="4">
                  <c:v>1E-3</c:v>
                </c:pt>
                <c:pt idx="5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DEF-4C12-AD49-DC95D697434F}"/>
            </c:ext>
          </c:extLst>
        </c:ser>
        <c:ser>
          <c:idx val="2"/>
          <c:order val="2"/>
          <c:tx>
            <c:strRef>
              <c:f>[Cartel1.xlsx]Foglio1!$F$32</c:f>
              <c:strCache>
                <c:ptCount val="1"/>
                <c:pt idx="0">
                  <c:v>4,64mg/mL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[Cartel1.xlsx]Foglio1!$C$33:$C$38</c:f>
              <c:strCache>
                <c:ptCount val="6"/>
                <c:pt idx="0">
                  <c:v>S,epidermidis(a)</c:v>
                </c:pt>
                <c:pt idx="1">
                  <c:v>S,epidermidis(b)</c:v>
                </c:pt>
                <c:pt idx="2">
                  <c:v>S,aureus(c)</c:v>
                </c:pt>
                <c:pt idx="3">
                  <c:v>S,aureus(d)</c:v>
                </c:pt>
                <c:pt idx="4">
                  <c:v>S,aureus(e)</c:v>
                </c:pt>
                <c:pt idx="5">
                  <c:v>S,aureus(f)</c:v>
                </c:pt>
              </c:strCache>
            </c:strRef>
          </c:cat>
          <c:val>
            <c:numRef>
              <c:f>[Cartel1.xlsx]Foglio1!$F$33:$F$38</c:f>
              <c:numCache>
                <c:formatCode>0.00</c:formatCode>
                <c:ptCount val="6"/>
                <c:pt idx="0">
                  <c:v>1E-3</c:v>
                </c:pt>
                <c:pt idx="1">
                  <c:v>1E-3</c:v>
                </c:pt>
                <c:pt idx="2">
                  <c:v>1E-3</c:v>
                </c:pt>
                <c:pt idx="3">
                  <c:v>1E-3</c:v>
                </c:pt>
                <c:pt idx="4">
                  <c:v>1E-3</c:v>
                </c:pt>
                <c:pt idx="5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DEF-4C12-AD49-DC95D697434F}"/>
            </c:ext>
          </c:extLst>
        </c:ser>
        <c:ser>
          <c:idx val="3"/>
          <c:order val="3"/>
          <c:tx>
            <c:strRef>
              <c:f>[Cartel1.xlsx]Foglio1!$G$32</c:f>
              <c:strCache>
                <c:ptCount val="1"/>
                <c:pt idx="0">
                  <c:v>9,28mg/mL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[Cartel1.xlsx]Foglio1!$C$33:$C$38</c:f>
              <c:strCache>
                <c:ptCount val="6"/>
                <c:pt idx="0">
                  <c:v>S,epidermidis(a)</c:v>
                </c:pt>
                <c:pt idx="1">
                  <c:v>S,epidermidis(b)</c:v>
                </c:pt>
                <c:pt idx="2">
                  <c:v>S,aureus(c)</c:v>
                </c:pt>
                <c:pt idx="3">
                  <c:v>S,aureus(d)</c:v>
                </c:pt>
                <c:pt idx="4">
                  <c:v>S,aureus(e)</c:v>
                </c:pt>
                <c:pt idx="5">
                  <c:v>S,aureus(f)</c:v>
                </c:pt>
              </c:strCache>
            </c:strRef>
          </c:cat>
          <c:val>
            <c:numRef>
              <c:f>[Cartel1.xlsx]Foglio1!$G$33:$G$38</c:f>
              <c:numCache>
                <c:formatCode>0.00</c:formatCode>
                <c:ptCount val="6"/>
                <c:pt idx="0">
                  <c:v>1E-3</c:v>
                </c:pt>
                <c:pt idx="1">
                  <c:v>1E-3</c:v>
                </c:pt>
                <c:pt idx="2">
                  <c:v>1E-3</c:v>
                </c:pt>
                <c:pt idx="3">
                  <c:v>1E-3</c:v>
                </c:pt>
                <c:pt idx="4">
                  <c:v>1E-3</c:v>
                </c:pt>
                <c:pt idx="5">
                  <c:v>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DEF-4C12-AD49-DC95D69743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76395824"/>
        <c:axId val="576389704"/>
      </c:barChart>
      <c:catAx>
        <c:axId val="57639582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TEO (w/v)</a:t>
                </a:r>
                <a:r>
                  <a:rPr lang="it-IT" baseline="0"/>
                  <a:t> </a:t>
                </a:r>
                <a:endParaRPr lang="it-IT"/>
              </a:p>
            </c:rich>
          </c:tx>
          <c:layout>
            <c:manualLayout>
              <c:xMode val="edge"/>
              <c:yMode val="edge"/>
              <c:x val="0.42402587555343463"/>
              <c:y val="0.80739746089732511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1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576389704"/>
        <c:crosses val="autoZero"/>
        <c:auto val="1"/>
        <c:lblAlgn val="ctr"/>
        <c:lblOffset val="100"/>
        <c:noMultiLvlLbl val="0"/>
      </c:catAx>
      <c:valAx>
        <c:axId val="576389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r>
                  <a:rPr lang="it-IT" sz="1000" b="0" i="0" u="none" strike="noStrike" baseline="0">
                    <a:effectLst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Optical density value at 570nm </a:t>
                </a:r>
                <a:endParaRPr lang="it-IT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c:rich>
          </c:tx>
          <c:layout>
            <c:manualLayout>
              <c:xMode val="edge"/>
              <c:yMode val="edge"/>
              <c:x val="1.8996736712147272E-2"/>
              <c:y val="6.9861111111111124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defRPr>
              </a:pPr>
              <a:endParaRPr lang="it-IT"/>
            </a:p>
          </c:txPr>
        </c:title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it-IT"/>
          </a:p>
        </c:txPr>
        <c:crossAx val="5763958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2EDAE47-2092-473A-8492-03D30395465F}" type="doc">
      <dgm:prSet loTypeId="urn:microsoft.com/office/officeart/2008/layout/BendingPictureBlock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DF2D83FD-F6EC-435F-A878-287088DE9296}">
      <dgm:prSet phldrT="[Tes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spcAft>
              <a:spcPts val="0"/>
            </a:spcAft>
          </a:pPr>
          <a:r>
            <a:rPr lang="it-IT" sz="1600" dirty="0" err="1">
              <a:latin typeface="Helvetica-Light"/>
            </a:rPr>
            <a:t>Milking</a:t>
          </a:r>
          <a:r>
            <a:rPr lang="it-IT" sz="1600" dirty="0">
              <a:latin typeface="Helvetica-Light"/>
            </a:rPr>
            <a:t> attachment </a:t>
          </a:r>
          <a:r>
            <a:rPr lang="it-IT" sz="1600" dirty="0" err="1">
              <a:latin typeface="Helvetica-Light"/>
            </a:rPr>
            <a:t>disinfectants</a:t>
          </a:r>
          <a:endParaRPr lang="it-IT" sz="1600" dirty="0">
            <a:latin typeface="Helvetica-Light"/>
          </a:endParaRPr>
        </a:p>
      </dgm:t>
    </dgm:pt>
    <dgm:pt modelId="{BE8F320D-60AD-4E38-B47C-4906EC46CEDC}" type="parTrans" cxnId="{57D63FF3-C8EB-43D1-9B45-0DAC78895A21}">
      <dgm:prSet/>
      <dgm:spPr/>
      <dgm:t>
        <a:bodyPr/>
        <a:lstStyle/>
        <a:p>
          <a:pPr algn="ctr"/>
          <a:endParaRPr lang="it-IT"/>
        </a:p>
      </dgm:t>
    </dgm:pt>
    <dgm:pt modelId="{918D34B8-0768-4C19-B9CE-8CD136BFB774}" type="sibTrans" cxnId="{57D63FF3-C8EB-43D1-9B45-0DAC78895A21}">
      <dgm:prSet/>
      <dgm:spPr/>
      <dgm:t>
        <a:bodyPr/>
        <a:lstStyle/>
        <a:p>
          <a:pPr algn="ctr"/>
          <a:endParaRPr lang="it-IT"/>
        </a:p>
      </dgm:t>
    </dgm:pt>
    <dgm:pt modelId="{FCEABD74-AADD-4088-8421-5CF79139700A}">
      <dgm:prSet phldrT="[Testo]"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it-IT" sz="1600" dirty="0" err="1">
              <a:latin typeface="Helvetica-Light"/>
            </a:rPr>
            <a:t>Intramammary</a:t>
          </a:r>
          <a:r>
            <a:rPr lang="it-IT" sz="1600" dirty="0">
              <a:latin typeface="Helvetica-Light"/>
            </a:rPr>
            <a:t> </a:t>
          </a:r>
          <a:r>
            <a:rPr lang="it-IT" sz="1600" dirty="0" err="1">
              <a:latin typeface="Helvetica-Light"/>
            </a:rPr>
            <a:t>injectable</a:t>
          </a:r>
          <a:r>
            <a:rPr lang="it-IT" sz="1600" dirty="0">
              <a:latin typeface="Helvetica-Light"/>
            </a:rPr>
            <a:t> </a:t>
          </a:r>
          <a:r>
            <a:rPr lang="it-IT" sz="1600" dirty="0" err="1">
              <a:latin typeface="Helvetica-Light"/>
            </a:rPr>
            <a:t>preparations</a:t>
          </a:r>
          <a:r>
            <a:rPr lang="it-IT" sz="1600" dirty="0">
              <a:latin typeface="Helvetica-Light"/>
            </a:rPr>
            <a:t> and </a:t>
          </a:r>
          <a:r>
            <a:rPr lang="it-IT" sz="1600" dirty="0" err="1">
              <a:latin typeface="Helvetica-Light"/>
            </a:rPr>
            <a:t>external</a:t>
          </a:r>
          <a:r>
            <a:rPr lang="it-IT" sz="1600" dirty="0">
              <a:latin typeface="Helvetica-Light"/>
            </a:rPr>
            <a:t> </a:t>
          </a:r>
          <a:r>
            <a:rPr lang="it-IT" sz="1600" dirty="0" err="1">
              <a:latin typeface="Helvetica-Light"/>
            </a:rPr>
            <a:t>skin</a:t>
          </a:r>
          <a:r>
            <a:rPr lang="it-IT" sz="1600" dirty="0">
              <a:latin typeface="Helvetica-Light"/>
            </a:rPr>
            <a:t> </a:t>
          </a:r>
          <a:r>
            <a:rPr lang="it-IT" sz="1600" dirty="0" err="1">
              <a:latin typeface="Helvetica-Light"/>
            </a:rPr>
            <a:t>applications</a:t>
          </a:r>
          <a:endParaRPr lang="it-IT" sz="1600" dirty="0">
            <a:latin typeface="Helvetica-Light"/>
          </a:endParaRPr>
        </a:p>
      </dgm:t>
    </dgm:pt>
    <dgm:pt modelId="{25C14307-1510-42FA-A745-B9352DF9368F}" type="parTrans" cxnId="{739BEFF9-39F9-444B-8E32-CBAD06A8BA2D}">
      <dgm:prSet/>
      <dgm:spPr/>
      <dgm:t>
        <a:bodyPr/>
        <a:lstStyle/>
        <a:p>
          <a:pPr algn="ctr"/>
          <a:endParaRPr lang="it-IT"/>
        </a:p>
      </dgm:t>
    </dgm:pt>
    <dgm:pt modelId="{78725209-56DF-404C-B5A8-26001A939FCA}" type="sibTrans" cxnId="{739BEFF9-39F9-444B-8E32-CBAD06A8BA2D}">
      <dgm:prSet/>
      <dgm:spPr/>
      <dgm:t>
        <a:bodyPr/>
        <a:lstStyle/>
        <a:p>
          <a:pPr algn="ctr"/>
          <a:endParaRPr lang="it-IT"/>
        </a:p>
      </dgm:t>
    </dgm:pt>
    <dgm:pt modelId="{0C74B403-6ABC-441F-BB6A-E51EA045077F}">
      <dgm:prSet custT="1">
        <dgm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ctr">
            <a:spcAft>
              <a:spcPts val="0"/>
            </a:spcAft>
          </a:pPr>
          <a:r>
            <a:rPr lang="it-IT" sz="1600" dirty="0" err="1">
              <a:latin typeface="Helvetica-Light"/>
              <a:cs typeface="Times New Roman" panose="02020603050405020304" pitchFamily="18" charset="0"/>
            </a:rPr>
            <a:t>Pre-dipping</a:t>
          </a:r>
          <a:r>
            <a:rPr lang="it-IT" sz="1600" dirty="0">
              <a:latin typeface="Helvetica-Light"/>
              <a:cs typeface="Times New Roman" panose="02020603050405020304" pitchFamily="18" charset="0"/>
            </a:rPr>
            <a:t> </a:t>
          </a:r>
        </a:p>
        <a:p>
          <a:pPr algn="ctr">
            <a:spcAft>
              <a:spcPts val="0"/>
            </a:spcAft>
          </a:pPr>
          <a:r>
            <a:rPr lang="it-IT" sz="1600" dirty="0">
              <a:latin typeface="Helvetica-Light"/>
              <a:cs typeface="Times New Roman" panose="02020603050405020304" pitchFamily="18" charset="0"/>
            </a:rPr>
            <a:t>and post-</a:t>
          </a:r>
          <a:r>
            <a:rPr lang="it-IT" sz="1600" dirty="0" err="1">
              <a:latin typeface="Helvetica-Light"/>
              <a:cs typeface="Times New Roman" panose="02020603050405020304" pitchFamily="18" charset="0"/>
            </a:rPr>
            <a:t>dipping</a:t>
          </a:r>
          <a:endParaRPr lang="it-IT" sz="1600" dirty="0">
            <a:latin typeface="Helvetica-Light"/>
            <a:cs typeface="Times New Roman" panose="02020603050405020304" pitchFamily="18" charset="0"/>
          </a:endParaRPr>
        </a:p>
      </dgm:t>
    </dgm:pt>
    <dgm:pt modelId="{D86F5CC9-72BA-4A86-8202-4216C9C52BC8}" type="parTrans" cxnId="{390EB352-CFDA-4B89-8C21-3618BEFFF594}">
      <dgm:prSet/>
      <dgm:spPr/>
      <dgm:t>
        <a:bodyPr/>
        <a:lstStyle/>
        <a:p>
          <a:pPr algn="ctr"/>
          <a:endParaRPr lang="it-IT"/>
        </a:p>
      </dgm:t>
    </dgm:pt>
    <dgm:pt modelId="{7D539407-EE16-4D36-B59B-D98A00F210BC}" type="sibTrans" cxnId="{390EB352-CFDA-4B89-8C21-3618BEFFF594}">
      <dgm:prSet/>
      <dgm:spPr/>
      <dgm:t>
        <a:bodyPr/>
        <a:lstStyle/>
        <a:p>
          <a:pPr algn="ctr"/>
          <a:endParaRPr lang="it-IT"/>
        </a:p>
      </dgm:t>
    </dgm:pt>
    <dgm:pt modelId="{1DF676D9-4BB3-42F3-9EEF-327DE7143BF9}" type="pres">
      <dgm:prSet presAssocID="{B2EDAE47-2092-473A-8492-03D30395465F}" presName="Name0" presStyleCnt="0">
        <dgm:presLayoutVars>
          <dgm:dir/>
          <dgm:resizeHandles/>
        </dgm:presLayoutVars>
      </dgm:prSet>
      <dgm:spPr/>
    </dgm:pt>
    <dgm:pt modelId="{4844F136-7731-43DF-A89E-7FE35CE2AD7E}" type="pres">
      <dgm:prSet presAssocID="{DF2D83FD-F6EC-435F-A878-287088DE9296}" presName="composite" presStyleCnt="0"/>
      <dgm:spPr/>
    </dgm:pt>
    <dgm:pt modelId="{7CCB9379-FA99-4EFC-BB5B-600D88993FAA}" type="pres">
      <dgm:prSet presAssocID="{DF2D83FD-F6EC-435F-A878-287088DE9296}" presName="rect1" presStyleLbl="bgImgPlace1" presStyleIdx="0" presStyleCnt="3" custFlipHor="1" custLinFactNeighborX="-18887" custLinFactNeighborY="-23060"/>
      <dgm:spPr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</dgm:spPr>
    </dgm:pt>
    <dgm:pt modelId="{E49DA569-4840-4133-98D8-87FB86DA149F}" type="pres">
      <dgm:prSet presAssocID="{DF2D83FD-F6EC-435F-A878-287088DE9296}" presName="rect2" presStyleLbl="node1" presStyleIdx="0" presStyleCnt="3" custScaleX="251971" custScaleY="87025" custLinFactNeighborX="15736" custLinFactNeighborY="43474">
        <dgm:presLayoutVars>
          <dgm:bulletEnabled val="1"/>
        </dgm:presLayoutVars>
      </dgm:prSet>
      <dgm:spPr/>
    </dgm:pt>
    <dgm:pt modelId="{754F8B20-3321-4604-91DB-DF5DBB9E38B9}" type="pres">
      <dgm:prSet presAssocID="{918D34B8-0768-4C19-B9CE-8CD136BFB774}" presName="sibTrans" presStyleCnt="0"/>
      <dgm:spPr/>
    </dgm:pt>
    <dgm:pt modelId="{F66F06B2-FEF6-4C42-8F19-B6531C53A9CF}" type="pres">
      <dgm:prSet presAssocID="{FCEABD74-AADD-4088-8421-5CF79139700A}" presName="composite" presStyleCnt="0"/>
      <dgm:spPr/>
    </dgm:pt>
    <dgm:pt modelId="{DE167901-6E2C-442D-910A-0FCDAB217309}" type="pres">
      <dgm:prSet presAssocID="{FCEABD74-AADD-4088-8421-5CF79139700A}" presName="rect1" presStyleLbl="bgImgPlace1" presStyleIdx="1" presStyleCnt="3" custLinFactNeighborX="-826" custLinFactNeighborY="-20884"/>
      <dgm:spPr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</dgm:spPr>
    </dgm:pt>
    <dgm:pt modelId="{012BA6BE-12B9-49B9-9A38-EFCEB3D2E5C0}" type="pres">
      <dgm:prSet presAssocID="{FCEABD74-AADD-4088-8421-5CF79139700A}" presName="rect2" presStyleLbl="node1" presStyleIdx="1" presStyleCnt="3" custScaleX="336285" custScaleY="93685" custLinFactNeighborX="735" custLinFactNeighborY="46836">
        <dgm:presLayoutVars>
          <dgm:bulletEnabled val="1"/>
        </dgm:presLayoutVars>
      </dgm:prSet>
      <dgm:spPr/>
    </dgm:pt>
    <dgm:pt modelId="{560BB331-5F54-4230-B260-FA9FE1235F23}" type="pres">
      <dgm:prSet presAssocID="{78725209-56DF-404C-B5A8-26001A939FCA}" presName="sibTrans" presStyleCnt="0"/>
      <dgm:spPr/>
    </dgm:pt>
    <dgm:pt modelId="{6090EA1A-4BB2-4534-92F2-87E412C6F56B}" type="pres">
      <dgm:prSet presAssocID="{0C74B403-6ABC-441F-BB6A-E51EA045077F}" presName="composite" presStyleCnt="0"/>
      <dgm:spPr/>
    </dgm:pt>
    <dgm:pt modelId="{926A7109-AB9A-4BC3-8D6E-4F75CA02B850}" type="pres">
      <dgm:prSet presAssocID="{0C74B403-6ABC-441F-BB6A-E51EA045077F}" presName="rect1" presStyleLbl="bgImgPlace1" presStyleIdx="2" presStyleCnt="3" custScaleX="92579" custScaleY="120592" custLinFactNeighborX="11432" custLinFactNeighborY="-16959"/>
      <dgm:spPr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</dgm:spPr>
    </dgm:pt>
    <dgm:pt modelId="{CD5370DF-E40F-4044-97DE-EB3DBF8B3F4A}" type="pres">
      <dgm:prSet presAssocID="{0C74B403-6ABC-441F-BB6A-E51EA045077F}" presName="rect2" presStyleLbl="node1" presStyleIdx="2" presStyleCnt="3" custScaleX="302095" custScaleY="88512" custLinFactNeighborX="65433" custLinFactNeighborY="40765">
        <dgm:presLayoutVars>
          <dgm:bulletEnabled val="1"/>
        </dgm:presLayoutVars>
      </dgm:prSet>
      <dgm:spPr/>
    </dgm:pt>
  </dgm:ptLst>
  <dgm:cxnLst>
    <dgm:cxn modelId="{E69C0F50-86F5-4624-815D-4C329CB707BC}" type="presOf" srcId="{DF2D83FD-F6EC-435F-A878-287088DE9296}" destId="{E49DA569-4840-4133-98D8-87FB86DA149F}" srcOrd="0" destOrd="0" presId="urn:microsoft.com/office/officeart/2008/layout/BendingPictureBlocks"/>
    <dgm:cxn modelId="{390EB352-CFDA-4B89-8C21-3618BEFFF594}" srcId="{B2EDAE47-2092-473A-8492-03D30395465F}" destId="{0C74B403-6ABC-441F-BB6A-E51EA045077F}" srcOrd="2" destOrd="0" parTransId="{D86F5CC9-72BA-4A86-8202-4216C9C52BC8}" sibTransId="{7D539407-EE16-4D36-B59B-D98A00F210BC}"/>
    <dgm:cxn modelId="{C01C3A85-621E-44D0-B61A-2C14136F268F}" type="presOf" srcId="{0C74B403-6ABC-441F-BB6A-E51EA045077F}" destId="{CD5370DF-E40F-4044-97DE-EB3DBF8B3F4A}" srcOrd="0" destOrd="0" presId="urn:microsoft.com/office/officeart/2008/layout/BendingPictureBlocks"/>
    <dgm:cxn modelId="{99AFC3C6-F8E2-42C2-80DC-1BD22592C4F5}" type="presOf" srcId="{FCEABD74-AADD-4088-8421-5CF79139700A}" destId="{012BA6BE-12B9-49B9-9A38-EFCEB3D2E5C0}" srcOrd="0" destOrd="0" presId="urn:microsoft.com/office/officeart/2008/layout/BendingPictureBlocks"/>
    <dgm:cxn modelId="{EB8DB7C9-9D43-4DAE-93D3-BEB46B2111FB}" type="presOf" srcId="{B2EDAE47-2092-473A-8492-03D30395465F}" destId="{1DF676D9-4BB3-42F3-9EEF-327DE7143BF9}" srcOrd="0" destOrd="0" presId="urn:microsoft.com/office/officeart/2008/layout/BendingPictureBlocks"/>
    <dgm:cxn modelId="{57D63FF3-C8EB-43D1-9B45-0DAC78895A21}" srcId="{B2EDAE47-2092-473A-8492-03D30395465F}" destId="{DF2D83FD-F6EC-435F-A878-287088DE9296}" srcOrd="0" destOrd="0" parTransId="{BE8F320D-60AD-4E38-B47C-4906EC46CEDC}" sibTransId="{918D34B8-0768-4C19-B9CE-8CD136BFB774}"/>
    <dgm:cxn modelId="{739BEFF9-39F9-444B-8E32-CBAD06A8BA2D}" srcId="{B2EDAE47-2092-473A-8492-03D30395465F}" destId="{FCEABD74-AADD-4088-8421-5CF79139700A}" srcOrd="1" destOrd="0" parTransId="{25C14307-1510-42FA-A745-B9352DF9368F}" sibTransId="{78725209-56DF-404C-B5A8-26001A939FCA}"/>
    <dgm:cxn modelId="{6F4F1654-D0A5-47B8-BD43-0D7DEABBE67C}" type="presParOf" srcId="{1DF676D9-4BB3-42F3-9EEF-327DE7143BF9}" destId="{4844F136-7731-43DF-A89E-7FE35CE2AD7E}" srcOrd="0" destOrd="0" presId="urn:microsoft.com/office/officeart/2008/layout/BendingPictureBlocks"/>
    <dgm:cxn modelId="{A6BB8D70-D8AA-4360-8461-EE4184844CFF}" type="presParOf" srcId="{4844F136-7731-43DF-A89E-7FE35CE2AD7E}" destId="{7CCB9379-FA99-4EFC-BB5B-600D88993FAA}" srcOrd="0" destOrd="0" presId="urn:microsoft.com/office/officeart/2008/layout/BendingPictureBlocks"/>
    <dgm:cxn modelId="{C17E1BB2-5964-4592-B9C6-2661A686C57E}" type="presParOf" srcId="{4844F136-7731-43DF-A89E-7FE35CE2AD7E}" destId="{E49DA569-4840-4133-98D8-87FB86DA149F}" srcOrd="1" destOrd="0" presId="urn:microsoft.com/office/officeart/2008/layout/BendingPictureBlocks"/>
    <dgm:cxn modelId="{C7B12434-E2D5-4EAF-A9F4-A4EF951C7D7A}" type="presParOf" srcId="{1DF676D9-4BB3-42F3-9EEF-327DE7143BF9}" destId="{754F8B20-3321-4604-91DB-DF5DBB9E38B9}" srcOrd="1" destOrd="0" presId="urn:microsoft.com/office/officeart/2008/layout/BendingPictureBlocks"/>
    <dgm:cxn modelId="{34B4B994-AE9B-4B88-94F4-5ECF14C0EB62}" type="presParOf" srcId="{1DF676D9-4BB3-42F3-9EEF-327DE7143BF9}" destId="{F66F06B2-FEF6-4C42-8F19-B6531C53A9CF}" srcOrd="2" destOrd="0" presId="urn:microsoft.com/office/officeart/2008/layout/BendingPictureBlocks"/>
    <dgm:cxn modelId="{6947BC3D-A045-4977-8BFD-1D76DB401A99}" type="presParOf" srcId="{F66F06B2-FEF6-4C42-8F19-B6531C53A9CF}" destId="{DE167901-6E2C-442D-910A-0FCDAB217309}" srcOrd="0" destOrd="0" presId="urn:microsoft.com/office/officeart/2008/layout/BendingPictureBlocks"/>
    <dgm:cxn modelId="{C03829D9-D54F-467F-8C3B-D9F8E5341390}" type="presParOf" srcId="{F66F06B2-FEF6-4C42-8F19-B6531C53A9CF}" destId="{012BA6BE-12B9-49B9-9A38-EFCEB3D2E5C0}" srcOrd="1" destOrd="0" presId="urn:microsoft.com/office/officeart/2008/layout/BendingPictureBlocks"/>
    <dgm:cxn modelId="{C3BBFB2B-3F13-492C-9754-E4DFFEC53FCC}" type="presParOf" srcId="{1DF676D9-4BB3-42F3-9EEF-327DE7143BF9}" destId="{560BB331-5F54-4230-B260-FA9FE1235F23}" srcOrd="3" destOrd="0" presId="urn:microsoft.com/office/officeart/2008/layout/BendingPictureBlocks"/>
    <dgm:cxn modelId="{561E05A9-AB13-4A2F-999A-24BA75E38872}" type="presParOf" srcId="{1DF676D9-4BB3-42F3-9EEF-327DE7143BF9}" destId="{6090EA1A-4BB2-4534-92F2-87E412C6F56B}" srcOrd="4" destOrd="0" presId="urn:microsoft.com/office/officeart/2008/layout/BendingPictureBlocks"/>
    <dgm:cxn modelId="{E3B0DF56-7332-4FD9-9526-886863BFABF1}" type="presParOf" srcId="{6090EA1A-4BB2-4534-92F2-87E412C6F56B}" destId="{926A7109-AB9A-4BC3-8D6E-4F75CA02B850}" srcOrd="0" destOrd="0" presId="urn:microsoft.com/office/officeart/2008/layout/BendingPictureBlocks"/>
    <dgm:cxn modelId="{71B9E09C-6953-45A6-A9E3-32EBECA3A0BE}" type="presParOf" srcId="{6090EA1A-4BB2-4534-92F2-87E412C6F56B}" destId="{CD5370DF-E40F-4044-97DE-EB3DBF8B3F4A}" srcOrd="1" destOrd="0" presId="urn:microsoft.com/office/officeart/2008/layout/BendingPictureBlock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CB9379-FA99-4EFC-BB5B-600D88993FAA}">
      <dsp:nvSpPr>
        <dsp:cNvPr id="0" name=""/>
        <dsp:cNvSpPr/>
      </dsp:nvSpPr>
      <dsp:spPr>
        <a:xfrm flipH="1">
          <a:off x="1340772" y="177188"/>
          <a:ext cx="1505848" cy="1266525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9000" b="-9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9DA569-4840-4133-98D8-87FB86DA149F}">
      <dsp:nvSpPr>
        <dsp:cNvPr id="0" name=""/>
        <dsp:cNvSpPr/>
      </dsp:nvSpPr>
      <dsp:spPr>
        <a:xfrm>
          <a:off x="572494" y="1409417"/>
          <a:ext cx="2056375" cy="710224"/>
        </a:xfrm>
        <a:prstGeom prst="rect">
          <a:avLst/>
        </a:prstGeom>
        <a:solidFill>
          <a:schemeClr val="lt1"/>
        </a:solidFill>
        <a:ln w="19050" cap="rnd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600" kern="1200" dirty="0" err="1">
              <a:latin typeface="Helvetica-Light"/>
            </a:rPr>
            <a:t>Milking</a:t>
          </a:r>
          <a:r>
            <a:rPr lang="it-IT" sz="1600" kern="1200" dirty="0">
              <a:latin typeface="Helvetica-Light"/>
            </a:rPr>
            <a:t> attachment </a:t>
          </a:r>
          <a:r>
            <a:rPr lang="it-IT" sz="1600" kern="1200" dirty="0" err="1">
              <a:latin typeface="Helvetica-Light"/>
            </a:rPr>
            <a:t>disinfectants</a:t>
          </a:r>
          <a:endParaRPr lang="it-IT" sz="1600" kern="1200" dirty="0">
            <a:latin typeface="Helvetica-Light"/>
          </a:endParaRPr>
        </a:p>
      </dsp:txBody>
      <dsp:txXfrm>
        <a:off x="572494" y="1409417"/>
        <a:ext cx="2056375" cy="710224"/>
      </dsp:txXfrm>
    </dsp:sp>
    <dsp:sp modelId="{DE167901-6E2C-442D-910A-0FCDAB217309}">
      <dsp:nvSpPr>
        <dsp:cNvPr id="0" name=""/>
        <dsp:cNvSpPr/>
      </dsp:nvSpPr>
      <dsp:spPr>
        <a:xfrm>
          <a:off x="4908251" y="191159"/>
          <a:ext cx="1505848" cy="1266525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3000" r="-1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2BA6BE-12B9-49B9-9A38-EFCEB3D2E5C0}">
      <dsp:nvSpPr>
        <dsp:cNvPr id="0" name=""/>
        <dsp:cNvSpPr/>
      </dsp:nvSpPr>
      <dsp:spPr>
        <a:xfrm>
          <a:off x="3401526" y="1396090"/>
          <a:ext cx="2744475" cy="764578"/>
        </a:xfrm>
        <a:prstGeom prst="rect">
          <a:avLst/>
        </a:prstGeom>
        <a:solidFill>
          <a:schemeClr val="lt1"/>
        </a:solidFill>
        <a:ln w="19050" cap="rnd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 err="1">
              <a:latin typeface="Helvetica-Light"/>
            </a:rPr>
            <a:t>Intramammary</a:t>
          </a:r>
          <a:r>
            <a:rPr lang="it-IT" sz="1600" kern="1200" dirty="0">
              <a:latin typeface="Helvetica-Light"/>
            </a:rPr>
            <a:t> </a:t>
          </a:r>
          <a:r>
            <a:rPr lang="it-IT" sz="1600" kern="1200" dirty="0" err="1">
              <a:latin typeface="Helvetica-Light"/>
            </a:rPr>
            <a:t>injectable</a:t>
          </a:r>
          <a:r>
            <a:rPr lang="it-IT" sz="1600" kern="1200" dirty="0">
              <a:latin typeface="Helvetica-Light"/>
            </a:rPr>
            <a:t> </a:t>
          </a:r>
          <a:r>
            <a:rPr lang="it-IT" sz="1600" kern="1200" dirty="0" err="1">
              <a:latin typeface="Helvetica-Light"/>
            </a:rPr>
            <a:t>preparations</a:t>
          </a:r>
          <a:r>
            <a:rPr lang="it-IT" sz="1600" kern="1200" dirty="0">
              <a:latin typeface="Helvetica-Light"/>
            </a:rPr>
            <a:t> and </a:t>
          </a:r>
          <a:r>
            <a:rPr lang="it-IT" sz="1600" kern="1200" dirty="0" err="1">
              <a:latin typeface="Helvetica-Light"/>
            </a:rPr>
            <a:t>external</a:t>
          </a:r>
          <a:r>
            <a:rPr lang="it-IT" sz="1600" kern="1200" dirty="0">
              <a:latin typeface="Helvetica-Light"/>
            </a:rPr>
            <a:t> </a:t>
          </a:r>
          <a:r>
            <a:rPr lang="it-IT" sz="1600" kern="1200" dirty="0" err="1">
              <a:latin typeface="Helvetica-Light"/>
            </a:rPr>
            <a:t>skin</a:t>
          </a:r>
          <a:r>
            <a:rPr lang="it-IT" sz="1600" kern="1200" dirty="0">
              <a:latin typeface="Helvetica-Light"/>
            </a:rPr>
            <a:t> </a:t>
          </a:r>
          <a:r>
            <a:rPr lang="it-IT" sz="1600" kern="1200" dirty="0" err="1">
              <a:latin typeface="Helvetica-Light"/>
            </a:rPr>
            <a:t>applications</a:t>
          </a:r>
          <a:endParaRPr lang="it-IT" sz="1600" kern="1200" dirty="0">
            <a:latin typeface="Helvetica-Light"/>
          </a:endParaRPr>
        </a:p>
      </dsp:txBody>
      <dsp:txXfrm>
        <a:off x="3401526" y="1396090"/>
        <a:ext cx="2744475" cy="764578"/>
      </dsp:txXfrm>
    </dsp:sp>
    <dsp:sp modelId="{926A7109-AB9A-4BC3-8D6E-4F75CA02B850}">
      <dsp:nvSpPr>
        <dsp:cNvPr id="0" name=""/>
        <dsp:cNvSpPr/>
      </dsp:nvSpPr>
      <dsp:spPr>
        <a:xfrm>
          <a:off x="8304706" y="138592"/>
          <a:ext cx="1394099" cy="1527328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3000" r="-13000"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370DF-E40F-4044-97DE-EB3DBF8B3F4A}">
      <dsp:nvSpPr>
        <dsp:cNvPr id="0" name=""/>
        <dsp:cNvSpPr/>
      </dsp:nvSpPr>
      <dsp:spPr>
        <a:xfrm>
          <a:off x="7225045" y="1395776"/>
          <a:ext cx="2465445" cy="722360"/>
        </a:xfrm>
        <a:prstGeom prst="rect">
          <a:avLst/>
        </a:prstGeom>
        <a:solidFill>
          <a:schemeClr val="lt1"/>
        </a:solidFill>
        <a:ln w="19050" cap="rnd" cmpd="sng" algn="ctr">
          <a:solidFill>
            <a:schemeClr val="accent6"/>
          </a:solidFill>
          <a:prstDash val="solid"/>
        </a:ln>
        <a:effectLst/>
      </dsp:spPr>
      <dsp:style>
        <a:lnRef idx="2">
          <a:schemeClr val="accent6"/>
        </a:lnRef>
        <a:fillRef idx="1">
          <a:schemeClr val="lt1"/>
        </a:fillRef>
        <a:effectRef idx="0">
          <a:schemeClr val="accent6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600" kern="1200" dirty="0" err="1">
              <a:latin typeface="Helvetica-Light"/>
              <a:cs typeface="Times New Roman" panose="02020603050405020304" pitchFamily="18" charset="0"/>
            </a:rPr>
            <a:t>Pre-dipping</a:t>
          </a:r>
          <a:r>
            <a:rPr lang="it-IT" sz="1600" kern="1200" dirty="0">
              <a:latin typeface="Helvetica-Light"/>
              <a:cs typeface="Times New Roman" panose="02020603050405020304" pitchFamily="18" charset="0"/>
            </a:rPr>
            <a:t>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it-IT" sz="1600" kern="1200" dirty="0">
              <a:latin typeface="Helvetica-Light"/>
              <a:cs typeface="Times New Roman" panose="02020603050405020304" pitchFamily="18" charset="0"/>
            </a:rPr>
            <a:t>and post-</a:t>
          </a:r>
          <a:r>
            <a:rPr lang="it-IT" sz="1600" kern="1200" dirty="0" err="1">
              <a:latin typeface="Helvetica-Light"/>
              <a:cs typeface="Times New Roman" panose="02020603050405020304" pitchFamily="18" charset="0"/>
            </a:rPr>
            <a:t>dipping</a:t>
          </a:r>
          <a:endParaRPr lang="it-IT" sz="1600" kern="1200" dirty="0">
            <a:latin typeface="Helvetica-Light"/>
            <a:cs typeface="Times New Roman" panose="02020603050405020304" pitchFamily="18" charset="0"/>
          </a:endParaRPr>
        </a:p>
      </dsp:txBody>
      <dsp:txXfrm>
        <a:off x="7225045" y="1395776"/>
        <a:ext cx="2465445" cy="7223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Blocks">
  <dgm:title val=""/>
  <dgm:desc val=""/>
  <dgm:catLst>
    <dgm:cat type="picture" pri="8000"/>
    <dgm:cat type="pictureconvert" pri="8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61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908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3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h" fact="1.12"/>
              <dgm:constr type="h" for="ch" forName="rect1" refType="h" fact="0.942"/>
              <dgm:constr type="l" for="ch" forName="rect2" refType="w" fact="0.63"/>
              <dgm:constr type="t" for="ch" forName="rect2" refType="h" fact="0.396"/>
              <dgm:constr type="w" for="ch" forName="rect2" refType="h" fact="0.607"/>
              <dgm:constr type="h" for="ch" forName="rect2" refType="h" fact="0.607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58CAF9-3511-4E28-933C-6D5D3CDD8DF4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EAE1DD-ADD8-4321-806F-C363E831C53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1177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8132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olo e sotto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05187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84317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01032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 cita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7835749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13430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22721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94297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42104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4481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2986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711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58181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72544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067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97028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91A910-1E8B-4A76-A7D1-337211CBC053}" type="datetimeFigureOut">
              <a:rPr lang="it-IT" smtClean="0"/>
              <a:t>25/10/2023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FFB7E677-A64C-4F2C-8029-0E2D8C40F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8304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12" Type="http://schemas.openxmlformats.org/officeDocument/2006/relationships/image" Target="../media/image8.emf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microsoft.com/office/2007/relationships/hdphoto" Target="../media/hdphoto1.wdp"/><Relationship Id="rId11" Type="http://schemas.openxmlformats.org/officeDocument/2006/relationships/image" Target="../media/image7.emf"/><Relationship Id="rId5" Type="http://schemas.openxmlformats.org/officeDocument/2006/relationships/image" Target="../media/image2.png"/><Relationship Id="rId10" Type="http://schemas.openxmlformats.org/officeDocument/2006/relationships/image" Target="../media/image6.emf"/><Relationship Id="rId4" Type="http://schemas.openxmlformats.org/officeDocument/2006/relationships/image" Target="../media/image1.jpg"/><Relationship Id="rId9" Type="http://schemas.openxmlformats.org/officeDocument/2006/relationships/image" Target="../media/image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9.png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12" Type="http://schemas.openxmlformats.org/officeDocument/2006/relationships/image" Target="../media/image16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.wdp"/><Relationship Id="rId11" Type="http://schemas.openxmlformats.org/officeDocument/2006/relationships/image" Target="../media/image15.emf"/><Relationship Id="rId5" Type="http://schemas.openxmlformats.org/officeDocument/2006/relationships/image" Target="../media/image12.png"/><Relationship Id="rId15" Type="http://schemas.openxmlformats.org/officeDocument/2006/relationships/image" Target="../media/image9.png"/><Relationship Id="rId10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microsoft.com/office/2007/relationships/hdphoto" Target="../media/hdphoto5.wdp"/><Relationship Id="rId5" Type="http://schemas.openxmlformats.org/officeDocument/2006/relationships/image" Target="../media/image20.png"/><Relationship Id="rId10" Type="http://schemas.openxmlformats.org/officeDocument/2006/relationships/image" Target="../media/image9.png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5.m4a"/><Relationship Id="rId7" Type="http://schemas.openxmlformats.org/officeDocument/2006/relationships/image" Target="../media/image24.png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1.xml"/><Relationship Id="rId12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diagramData" Target="../diagrams/data1.xml"/><Relationship Id="rId11" Type="http://schemas.openxmlformats.org/officeDocument/2006/relationships/image" Target="../media/image30.png"/><Relationship Id="rId5" Type="http://schemas.openxmlformats.org/officeDocument/2006/relationships/image" Target="../media/image26.svg"/><Relationship Id="rId10" Type="http://schemas.microsoft.com/office/2007/relationships/diagramDrawing" Target="../diagrams/drawing1.xml"/><Relationship Id="rId4" Type="http://schemas.openxmlformats.org/officeDocument/2006/relationships/image" Target="../media/image25.png"/><Relationship Id="rId9" Type="http://schemas.openxmlformats.org/officeDocument/2006/relationships/diagramColors" Target="../diagrams/colors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9.png"/><Relationship Id="rId5" Type="http://schemas.openxmlformats.org/officeDocument/2006/relationships/hyperlink" Target="mailto:michela.galgano@izspb.it" TargetMode="External"/><Relationship Id="rId4" Type="http://schemas.openxmlformats.org/officeDocument/2006/relationships/image" Target="../media/image3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18">
            <a:extLst>
              <a:ext uri="{FF2B5EF4-FFF2-40B4-BE49-F238E27FC236}">
                <a16:creationId xmlns:a16="http://schemas.microsoft.com/office/drawing/2014/main" id="{FE22AC44-C1FB-2BB8-1F88-679615854EBE}"/>
              </a:ext>
            </a:extLst>
          </p:cNvPr>
          <p:cNvSpPr/>
          <p:nvPr/>
        </p:nvSpPr>
        <p:spPr>
          <a:xfrm>
            <a:off x="10135225" y="207531"/>
            <a:ext cx="1899501" cy="8443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904A93-418E-7293-0C09-2496410D5B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014" y="207532"/>
            <a:ext cx="1105238" cy="868334"/>
          </a:xfrm>
          <a:prstGeom prst="rect">
            <a:avLst/>
          </a:prstGeom>
          <a:noFill/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3634F62C-0375-6806-B844-65A41EA0079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15" y="231487"/>
            <a:ext cx="1632654" cy="868630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0946139F-9629-E42F-F1F1-CE206CD7938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984" y="197193"/>
            <a:ext cx="1098512" cy="84437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6B1EAF20-E4C1-0434-1660-D84261A9E0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7597" y="197193"/>
            <a:ext cx="5345659" cy="87867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A7C54B7D-8864-FDD9-6EA1-C32D74547BE9}"/>
              </a:ext>
            </a:extLst>
          </p:cNvPr>
          <p:cNvSpPr txBox="1"/>
          <p:nvPr/>
        </p:nvSpPr>
        <p:spPr>
          <a:xfrm>
            <a:off x="425513" y="1738265"/>
            <a:ext cx="9334122" cy="1938992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Thyme (Thymus vulgaris L.) Essential Oil (TEO) as a Tool for Mastitis Control in Small Ruminants: </a:t>
            </a:r>
          </a:p>
          <a:p>
            <a:pPr algn="ctr"/>
            <a:endParaRPr lang="en-US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vitro evaluation of antimicrobial activity and inhibition activity of </a:t>
            </a:r>
          </a:p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biofilm production </a:t>
            </a:r>
            <a:endParaRPr lang="it-IT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24002230-9435-AE01-EB3F-E6A1782296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4032" y="4983897"/>
            <a:ext cx="9885403" cy="1642616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DB7CA772-E610-092C-43E2-70A791144CC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29959" y="2138744"/>
            <a:ext cx="2004767" cy="1642616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79796DA9-51AC-03EC-FE95-7879494D9A3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23644" y="4983898"/>
            <a:ext cx="1697828" cy="164261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4D4E5F9-3BB7-EC2E-BB51-AC9D736374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06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38"/>
    </mc:Choice>
    <mc:Fallback>
      <p:transition spd="slow" advTm="78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D4441C-1F12-3D15-66E8-7443870734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317" y="763508"/>
            <a:ext cx="9616456" cy="1320800"/>
          </a:xfrm>
        </p:spPr>
        <p:txBody>
          <a:bodyPr>
            <a:normAutofit/>
          </a:bodyPr>
          <a:lstStyle/>
          <a:p>
            <a:pPr algn="ctr"/>
            <a:r>
              <a:rPr lang="it-IT" sz="1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Staphylococcus</a:t>
            </a:r>
            <a:r>
              <a:rPr lang="it-IT" sz="1800" i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it-IT" sz="1800" i="1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aureus</a:t>
            </a:r>
            <a:r>
              <a:rPr lang="it-IT" sz="1800" i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it-IT" sz="18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and </a:t>
            </a:r>
            <a:r>
              <a:rPr lang="it-IT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coagulase</a:t>
            </a:r>
            <a:r>
              <a:rPr lang="it-IT" sz="18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-negative </a:t>
            </a:r>
            <a:r>
              <a:rPr lang="it-IT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staphylococci</a:t>
            </a:r>
            <a:r>
              <a:rPr lang="it-IT" sz="18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(CNS) are some of the </a:t>
            </a:r>
            <a:r>
              <a:rPr lang="it-IT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main</a:t>
            </a:r>
            <a:r>
              <a:rPr lang="it-IT" sz="18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causes</a:t>
            </a:r>
            <a:r>
              <a:rPr lang="it-IT" sz="18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br>
              <a:rPr lang="it-IT" sz="18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it-IT" sz="18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of </a:t>
            </a:r>
            <a:r>
              <a:rPr lang="it-IT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mastitis</a:t>
            </a:r>
            <a:r>
              <a:rPr lang="it-IT" sz="18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in small </a:t>
            </a:r>
            <a:r>
              <a:rPr lang="it-IT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domestic</a:t>
            </a:r>
            <a:r>
              <a:rPr lang="it-IT" sz="1800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it-IT" sz="1800" dirty="0" err="1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ruminants</a:t>
            </a:r>
            <a:endParaRPr lang="it-IT" sz="1800" dirty="0">
              <a:solidFill>
                <a:srgbClr val="0070C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E37507C3-B446-4230-E6D7-4BFBE1D45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01" y="1715479"/>
            <a:ext cx="8323104" cy="4816267"/>
          </a:xfrm>
          <a:prstGeom prst="rect">
            <a:avLst/>
          </a:prstGeom>
        </p:spPr>
      </p:pic>
      <p:sp>
        <p:nvSpPr>
          <p:cNvPr id="15" name="Saetta 14">
            <a:extLst>
              <a:ext uri="{FF2B5EF4-FFF2-40B4-BE49-F238E27FC236}">
                <a16:creationId xmlns:a16="http://schemas.microsoft.com/office/drawing/2014/main" id="{ECC85AF4-B834-ACAE-28C8-0F6C4F92EF64}"/>
              </a:ext>
            </a:extLst>
          </p:cNvPr>
          <p:cNvSpPr/>
          <p:nvPr/>
        </p:nvSpPr>
        <p:spPr>
          <a:xfrm>
            <a:off x="7912728" y="1530036"/>
            <a:ext cx="4279272" cy="4235182"/>
          </a:xfrm>
          <a:prstGeom prst="lightningBol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4C6CE38-838D-28CB-1783-E769C2F475DA}"/>
              </a:ext>
            </a:extLst>
          </p:cNvPr>
          <p:cNvSpPr txBox="1"/>
          <p:nvPr/>
        </p:nvSpPr>
        <p:spPr>
          <a:xfrm>
            <a:off x="8149877" y="2084308"/>
            <a:ext cx="311263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Biofilm</a:t>
            </a:r>
            <a:r>
              <a:rPr lang="en-US" sz="1400" dirty="0">
                <a:solidFill>
                  <a:schemeClr val="bg1"/>
                </a:solidFill>
              </a:rPr>
              <a:t> production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is considered an 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important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    virulence     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           factor 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         that could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       explain cases of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                </a:t>
            </a:r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mastitis  </a:t>
            </a:r>
          </a:p>
          <a:p>
            <a:r>
              <a:rPr lang="en-US" sz="1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refractory 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                          to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                        antibiotic                                                           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                        treatments</a:t>
            </a:r>
          </a:p>
          <a:p>
            <a:r>
              <a:rPr lang="en-US" sz="1400" dirty="0">
                <a:solidFill>
                  <a:schemeClr val="bg1"/>
                </a:solidFill>
              </a:rPr>
              <a:t>                                              !!!</a:t>
            </a:r>
          </a:p>
          <a:p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2BA53C7-A48E-1CE9-D0B2-FF2CB64D0955}"/>
              </a:ext>
            </a:extLst>
          </p:cNvPr>
          <p:cNvSpPr txBox="1"/>
          <p:nvPr/>
        </p:nvSpPr>
        <p:spPr>
          <a:xfrm>
            <a:off x="7912728" y="6642556"/>
            <a:ext cx="7143184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800" dirty="0"/>
              <a:t>https://doi.org/10.1007/s11259-023-10090-5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886C2461-0611-6379-75D2-407E584CEFA8}"/>
              </a:ext>
            </a:extLst>
          </p:cNvPr>
          <p:cNvSpPr txBox="1"/>
          <p:nvPr/>
        </p:nvSpPr>
        <p:spPr>
          <a:xfrm>
            <a:off x="4715934" y="5257804"/>
            <a:ext cx="4812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800" dirty="0" err="1">
                <a:solidFill>
                  <a:schemeClr val="bg1">
                    <a:lumMod val="50000"/>
                  </a:schemeClr>
                </a:solidFill>
              </a:rPr>
              <a:t>Staph</a:t>
            </a:r>
            <a:r>
              <a:rPr lang="it-IT" sz="800" dirty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B81769E-3B05-76C5-1E90-03D28C5F361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5830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38"/>
    </mc:Choice>
    <mc:Fallback>
      <p:transition spd="slow" advTm="196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EF33D2E-8C1F-C4C3-57AB-D2FE92ABB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15975" r="20096" b="2273"/>
          <a:stretch/>
        </p:blipFill>
        <p:spPr>
          <a:xfrm>
            <a:off x="137569" y="499758"/>
            <a:ext cx="1680756" cy="21247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4B19550F-D5F7-321C-7976-82CB471450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25" y="272377"/>
            <a:ext cx="6067726" cy="629266"/>
          </a:xfrm>
        </p:spPr>
        <p:txBody>
          <a:bodyPr>
            <a:normAutofit/>
          </a:bodyPr>
          <a:lstStyle/>
          <a:p>
            <a:pPr algn="ctr"/>
            <a:r>
              <a:rPr lang="it-IT" sz="32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THYMUS VULGARIS L.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4B59C59-ED62-A7E7-3A64-80EA28F5F251}"/>
              </a:ext>
            </a:extLst>
          </p:cNvPr>
          <p:cNvSpPr txBox="1"/>
          <p:nvPr/>
        </p:nvSpPr>
        <p:spPr>
          <a:xfrm>
            <a:off x="1580775" y="1386800"/>
            <a:ext cx="6429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-Light"/>
              </a:rPr>
              <a:t>Major active components of TEO</a:t>
            </a:r>
            <a:endParaRPr lang="it-IT" dirty="0">
              <a:latin typeface="Helvetica-Light"/>
            </a:endParaRPr>
          </a:p>
        </p:txBody>
      </p:sp>
      <p:pic>
        <p:nvPicPr>
          <p:cNvPr id="3078" name="Picture 6" descr="para cymene Manufacturer Exporters">
            <a:extLst>
              <a:ext uri="{FF2B5EF4-FFF2-40B4-BE49-F238E27FC236}">
                <a16:creationId xmlns:a16="http://schemas.microsoft.com/office/drawing/2014/main" id="{1FB72B46-A544-3A2E-BA82-9A246E11C5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69"/>
          <a:stretch/>
        </p:blipFill>
        <p:spPr bwMode="auto">
          <a:xfrm>
            <a:off x="3874600" y="1772497"/>
            <a:ext cx="1841526" cy="170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Structures of thymol and carvacrol | Download Scientific Diagram">
            <a:extLst>
              <a:ext uri="{FF2B5EF4-FFF2-40B4-BE49-F238E27FC236}">
                <a16:creationId xmlns:a16="http://schemas.microsoft.com/office/drawing/2014/main" id="{1BF30027-F2B6-B353-FA7F-0C2DBC65CF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44" b="94030" l="8072" r="43498">
                        <a14:foregroundMark x1="27205" y1="45416" x2="27205" y2="45416"/>
                        <a14:foregroundMark x1="27205" y1="45416" x2="27205" y2="45416"/>
                        <a14:foregroundMark x1="26308" y1="90405" x2="22422" y2="11727"/>
                        <a14:foregroundMark x1="14350" y1="94456" x2="14350" y2="6183"/>
                        <a14:foregroundMark x1="14798" y1="84222" x2="43199" y2="89979"/>
                        <a14:foregroundMark x1="31241" y1="85288" x2="31241" y2="20256"/>
                        <a14:foregroundMark x1="35127" y1="56290" x2="37220" y2="31770"/>
                        <a14:foregroundMark x1="24813" y1="26652" x2="34380" y2="13006"/>
                        <a14:foregroundMark x1="21973" y1="17484" x2="38416" y2="18124"/>
                        <a14:foregroundMark x1="34828" y1="16844" x2="14649" y2="14712"/>
                        <a14:foregroundMark x1="14649" y1="14712" x2="10314" y2="76759"/>
                        <a14:foregroundMark x1="10314" y1="76759" x2="11510" y2="5544"/>
                        <a14:foregroundMark x1="11510" y1="5544" x2="11510" y2="5544"/>
                        <a14:foregroundMark x1="13901" y1="80171" x2="35127" y2="88273"/>
                        <a14:foregroundMark x1="35127" y1="88273" x2="35127" y2="88273"/>
                        <a14:foregroundMark x1="35127" y1="88273" x2="35127" y2="88273"/>
                        <a14:foregroundMark x1="14350" y1="88699" x2="31988" y2="89979"/>
                        <a14:foregroundMark x1="20030" y1="89339" x2="8072" y2="40512"/>
                        <a14:foregroundMark x1="8072" y1="40512" x2="8819" y2="11727"/>
                        <a14:foregroundMark x1="11211" y1="13433" x2="11211" y2="89339"/>
                        <a14:foregroundMark x1="11211" y1="89339" x2="10015" y2="39232"/>
                        <a14:foregroundMark x1="38714" y1="17484" x2="13154" y2="16844"/>
                        <a14:foregroundMark x1="13154" y1="16418" x2="13154" y2="16418"/>
                        <a14:foregroundMark x1="13154" y1="16418" x2="13154" y2="16418"/>
                        <a14:foregroundMark x1="34828" y1="16418" x2="26009" y2="14712"/>
                        <a14:foregroundMark x1="26009" y1="14712" x2="26009" y2="14712"/>
                        <a14:foregroundMark x1="26009" y1="14712" x2="26009" y2="14712"/>
                        <a14:foregroundMark x1="31241" y1="13006" x2="31241" y2="13006"/>
                        <a14:foregroundMark x1="31241" y1="13006" x2="17937" y2="123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398" t="11538" r="52428" b="9928"/>
          <a:stretch/>
        </p:blipFill>
        <p:spPr bwMode="auto">
          <a:xfrm>
            <a:off x="3062265" y="1805227"/>
            <a:ext cx="1342882" cy="1936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Formation of p-cymene from OH + γ-terpinene: H-atom abstraction from the  cyclohexadiene ring structure - ScienceDirect">
            <a:extLst>
              <a:ext uri="{FF2B5EF4-FFF2-40B4-BE49-F238E27FC236}">
                <a16:creationId xmlns:a16="http://schemas.microsoft.com/office/drawing/2014/main" id="{9B2B0B45-3BE6-7137-0948-CD006894F5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142" r="51348"/>
          <a:stretch/>
        </p:blipFill>
        <p:spPr bwMode="auto">
          <a:xfrm>
            <a:off x="5374424" y="1920138"/>
            <a:ext cx="1100874" cy="179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464EEAC-BCDD-F295-0E43-CF44BC5FF21C}"/>
              </a:ext>
            </a:extLst>
          </p:cNvPr>
          <p:cNvSpPr txBox="1"/>
          <p:nvPr/>
        </p:nvSpPr>
        <p:spPr>
          <a:xfrm>
            <a:off x="412639" y="4532748"/>
            <a:ext cx="5512222" cy="2264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Effect of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on bacterial cells: 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Degradation of the cell wall;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Damage to the cytoplasmic membrane;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Coagulation of the cytoplasm;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Depletion of intracellular ATP;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Inhibition of biofilm production. 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E754451-070B-7FC4-C03E-8E42BD7BC2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75298" y="3327863"/>
            <a:ext cx="5147571" cy="346896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05C7D038-A756-6BB3-3F48-565DED04CD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432345" y="430232"/>
            <a:ext cx="2779881" cy="2749990"/>
          </a:xfrm>
          <a:prstGeom prst="rect">
            <a:avLst/>
          </a:prstGeom>
        </p:spPr>
      </p:pic>
      <p:cxnSp>
        <p:nvCxnSpPr>
          <p:cNvPr id="15" name="Connettore curvo 14">
            <a:extLst>
              <a:ext uri="{FF2B5EF4-FFF2-40B4-BE49-F238E27FC236}">
                <a16:creationId xmlns:a16="http://schemas.microsoft.com/office/drawing/2014/main" id="{68932984-BF04-C4C1-AE44-B859262A92EC}"/>
              </a:ext>
            </a:extLst>
          </p:cNvPr>
          <p:cNvCxnSpPr>
            <a:cxnSpLocks/>
          </p:cNvCxnSpPr>
          <p:nvPr/>
        </p:nvCxnSpPr>
        <p:spPr>
          <a:xfrm rot="5400000">
            <a:off x="8777338" y="2675302"/>
            <a:ext cx="1258428" cy="561313"/>
          </a:xfrm>
          <a:prstGeom prst="curvedConnector3">
            <a:avLst/>
          </a:prstGeom>
          <a:ln w="34925">
            <a:solidFill>
              <a:srgbClr val="00B0F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9" name="Immagine 18">
            <a:extLst>
              <a:ext uri="{FF2B5EF4-FFF2-40B4-BE49-F238E27FC236}">
                <a16:creationId xmlns:a16="http://schemas.microsoft.com/office/drawing/2014/main" id="{669C4C34-9D3F-C877-4236-7D24061A2AC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12226" y="1756132"/>
            <a:ext cx="1117920" cy="760731"/>
          </a:xfrm>
          <a:prstGeom prst="rect">
            <a:avLst/>
          </a:prstGeom>
        </p:spPr>
      </p:pic>
      <p:sp>
        <p:nvSpPr>
          <p:cNvPr id="20" name="Rettangolo 19">
            <a:extLst>
              <a:ext uri="{FF2B5EF4-FFF2-40B4-BE49-F238E27FC236}">
                <a16:creationId xmlns:a16="http://schemas.microsoft.com/office/drawing/2014/main" id="{4132DEF8-8115-BB6E-E79C-1656C4AE43AA}"/>
              </a:ext>
            </a:extLst>
          </p:cNvPr>
          <p:cNvSpPr/>
          <p:nvPr/>
        </p:nvSpPr>
        <p:spPr>
          <a:xfrm>
            <a:off x="6328372" y="4300396"/>
            <a:ext cx="289711" cy="4617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47C45EB9-2121-E200-42A8-72F169C357F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58301" y="5062346"/>
            <a:ext cx="2515650" cy="1669372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D009857-C28E-C3F7-9FD4-7C8973B68A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859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649"/>
    </mc:Choice>
    <mc:Fallback>
      <p:transition spd="slow" advTm="1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A5E590-FFBF-E4DF-BCE1-BA00E83FD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32820" y="73721"/>
            <a:ext cx="5470031" cy="14771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MATERIAL AND METHOD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E5B3FB7-3811-4600-1359-A72285C97EDF}"/>
              </a:ext>
            </a:extLst>
          </p:cNvPr>
          <p:cNvSpPr txBox="1"/>
          <p:nvPr/>
        </p:nvSpPr>
        <p:spPr>
          <a:xfrm>
            <a:off x="262598" y="1374191"/>
            <a:ext cx="5966482" cy="404837"/>
          </a:xfrm>
          <a:prstGeom prst="rect">
            <a:avLst/>
          </a:prstGeom>
          <a:solidFill>
            <a:srgbClr val="9BCA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/>
          <a:p>
            <a:pPr marL="2857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b="1" dirty="0">
                <a:solidFill>
                  <a:schemeClr val="tx1"/>
                </a:solidFill>
                <a:latin typeface="Helvetica-Light"/>
              </a:rPr>
              <a:t>TEO: Thyme Essential Oil  (</a:t>
            </a:r>
            <a:r>
              <a:rPr lang="en-US" b="1" i="1" dirty="0">
                <a:solidFill>
                  <a:schemeClr val="tx1"/>
                </a:solidFill>
                <a:latin typeface="Helvetica-Light"/>
              </a:rPr>
              <a:t>Thymus vulgaris L</a:t>
            </a:r>
            <a:r>
              <a:rPr lang="en-US" b="1" dirty="0">
                <a:solidFill>
                  <a:schemeClr val="tx1"/>
                </a:solidFill>
                <a:latin typeface="Helvetica-Light"/>
              </a:rPr>
              <a:t>.)</a:t>
            </a: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Helvetica-Light"/>
            </a:endParaRPr>
          </a:p>
        </p:txBody>
      </p:sp>
      <p:pic>
        <p:nvPicPr>
          <p:cNvPr id="7" name="Picture 6" descr="Erbe con contagocce e flacone">
            <a:extLst>
              <a:ext uri="{FF2B5EF4-FFF2-40B4-BE49-F238E27FC236}">
                <a16:creationId xmlns:a16="http://schemas.microsoft.com/office/drawing/2014/main" id="{B28A82F2-CFA1-ACAE-5BAE-78F7F0834F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7" r="14031"/>
          <a:stretch/>
        </p:blipFill>
        <p:spPr>
          <a:xfrm>
            <a:off x="9921745" y="119040"/>
            <a:ext cx="2237208" cy="16015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C1846F5C-2541-9A02-97CE-F904CF9F0139}"/>
              </a:ext>
            </a:extLst>
          </p:cNvPr>
          <p:cNvSpPr txBox="1"/>
          <p:nvPr/>
        </p:nvSpPr>
        <p:spPr>
          <a:xfrm>
            <a:off x="142754" y="1771621"/>
            <a:ext cx="62061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Helvetica-Light"/>
                <a:sym typeface="Wingdings" panose="05000000000000000000" pitchFamily="2" charset="2"/>
              </a:rPr>
              <a:t>In culture broth fortified with DMSO and phosphate buffer pH 7.4 (1:5)</a:t>
            </a:r>
            <a:endParaRPr lang="it-IT" sz="2400" dirty="0">
              <a:latin typeface="Helvetica-Light"/>
              <a:sym typeface="Wingdings" panose="05000000000000000000" pitchFamily="2" charset="2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66093A0-25A6-9170-5A2F-06374C6F6D81}"/>
              </a:ext>
            </a:extLst>
          </p:cNvPr>
          <p:cNvSpPr txBox="1"/>
          <p:nvPr/>
        </p:nvSpPr>
        <p:spPr>
          <a:xfrm>
            <a:off x="580741" y="2115455"/>
            <a:ext cx="30153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sz="1600" dirty="0">
                <a:latin typeface="Helvetica-Light"/>
              </a:rPr>
              <a:t>At </a:t>
            </a:r>
            <a:r>
              <a:rPr lang="it-IT" sz="1600" dirty="0" err="1">
                <a:latin typeface="Helvetica-Light"/>
              </a:rPr>
              <a:t>concentrations</a:t>
            </a:r>
            <a:r>
              <a:rPr lang="it-IT" sz="1600" dirty="0">
                <a:latin typeface="Helvetica-Light"/>
              </a:rPr>
              <a:t> of:</a:t>
            </a:r>
            <a:endParaRPr lang="it-IT" dirty="0">
              <a:latin typeface="Helvetica-Light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8DD17A6-2FBC-4FF5-1617-77D339D9AF13}"/>
              </a:ext>
            </a:extLst>
          </p:cNvPr>
          <p:cNvSpPr txBox="1"/>
          <p:nvPr/>
        </p:nvSpPr>
        <p:spPr>
          <a:xfrm>
            <a:off x="3309290" y="2115826"/>
            <a:ext cx="964944" cy="1138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400" dirty="0">
                <a:latin typeface="Helvetica-Light"/>
                <a:sym typeface="Wingdings" panose="05000000000000000000" pitchFamily="2" charset="2"/>
              </a:rPr>
              <a:t>v/v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it-IT" sz="1400" dirty="0">
                <a:latin typeface="Helvetica-Light"/>
                <a:sym typeface="Wingdings" panose="05000000000000000000" pitchFamily="2" charset="2"/>
              </a:rPr>
              <a:t>1:100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it-IT" sz="1400" dirty="0">
                <a:latin typeface="Helvetica-Light"/>
                <a:sym typeface="Wingdings" panose="05000000000000000000" pitchFamily="2" charset="2"/>
              </a:rPr>
              <a:t>1:500</a:t>
            </a:r>
          </a:p>
          <a:p>
            <a:pPr marL="171450" indent="-171450" algn="just">
              <a:buFont typeface="Wingdings" panose="05000000000000000000" pitchFamily="2" charset="2"/>
              <a:buChar char="§"/>
              <a:defRPr/>
            </a:pPr>
            <a:r>
              <a:rPr lang="it-IT" sz="1400" dirty="0">
                <a:latin typeface="Helvetica-Light"/>
                <a:sym typeface="Wingdings" panose="05000000000000000000" pitchFamily="2" charset="2"/>
              </a:rPr>
              <a:t>1:250</a:t>
            </a:r>
          </a:p>
          <a:p>
            <a:pPr>
              <a:defRPr/>
            </a:pPr>
            <a:endParaRPr lang="it-IT" sz="1200" dirty="0">
              <a:latin typeface="Helvetica-Light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005B3643-5600-50CF-CD26-7A182200760A}"/>
              </a:ext>
            </a:extLst>
          </p:cNvPr>
          <p:cNvSpPr txBox="1"/>
          <p:nvPr/>
        </p:nvSpPr>
        <p:spPr>
          <a:xfrm>
            <a:off x="4274234" y="2127095"/>
            <a:ext cx="1821766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it-IT" sz="1400" dirty="0">
                <a:latin typeface="Helvetica-Light"/>
              </a:rPr>
              <a:t>p/v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9,28mg/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4,64mg/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2,32mg/</a:t>
            </a:r>
            <a:r>
              <a:rPr lang="it-IT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it-IT" sz="1400" dirty="0">
              <a:latin typeface="Helvetica-Light"/>
            </a:endParaRP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5D63C67-B157-00E1-5381-92157A4829FD}"/>
              </a:ext>
            </a:extLst>
          </p:cNvPr>
          <p:cNvSpPr txBox="1"/>
          <p:nvPr/>
        </p:nvSpPr>
        <p:spPr>
          <a:xfrm>
            <a:off x="308979" y="3520312"/>
            <a:ext cx="3627133" cy="404837"/>
          </a:xfrm>
          <a:prstGeom prst="rect">
            <a:avLst/>
          </a:prstGeom>
          <a:solidFill>
            <a:srgbClr val="9BCAD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/>
          <a:p>
            <a:pPr marL="285750" indent="-285750">
              <a:buClr>
                <a:schemeClr val="accent1"/>
              </a:buClr>
              <a:buFontTx/>
              <a:buChar char="►"/>
            </a:pPr>
            <a:r>
              <a:rPr lang="it-IT" b="1" dirty="0" err="1">
                <a:solidFill>
                  <a:schemeClr val="tx1"/>
                </a:solidFill>
                <a:latin typeface="Helvetica-Light"/>
              </a:rPr>
              <a:t>Antibacterial</a:t>
            </a:r>
            <a:r>
              <a:rPr lang="it-IT" b="1" dirty="0">
                <a:solidFill>
                  <a:schemeClr val="tx1"/>
                </a:solidFill>
                <a:latin typeface="Helvetica-Light"/>
              </a:rPr>
              <a:t> activity of TEO </a:t>
            </a:r>
          </a:p>
        </p:txBody>
      </p:sp>
      <p:pic>
        <p:nvPicPr>
          <p:cNvPr id="24" name="Immagine 17" descr="Immagine che contiene schermata, testo, diagramma, design&#10;&#10;Descrizione generata automaticamente">
            <a:extLst>
              <a:ext uri="{FF2B5EF4-FFF2-40B4-BE49-F238E27FC236}">
                <a16:creationId xmlns:a16="http://schemas.microsoft.com/office/drawing/2014/main" id="{CEE4A1A8-3317-33C1-BC6C-23E1B356D4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00" t="9670" r="13565" b="7233"/>
          <a:stretch/>
        </p:blipFill>
        <p:spPr bwMode="auto">
          <a:xfrm>
            <a:off x="7188646" y="4944612"/>
            <a:ext cx="3627133" cy="1623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073934FD-C836-515D-8006-B25D0FDC3A26}"/>
              </a:ext>
            </a:extLst>
          </p:cNvPr>
          <p:cNvSpPr txBox="1"/>
          <p:nvPr/>
        </p:nvSpPr>
        <p:spPr>
          <a:xfrm>
            <a:off x="580741" y="4104917"/>
            <a:ext cx="301537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Helvetica-Light"/>
              </a:rPr>
              <a:t>MIC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Helvetica-Light"/>
              </a:rPr>
              <a:t>MBC</a:t>
            </a:r>
          </a:p>
          <a:p>
            <a:pPr marL="285750" indent="-28575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it-IT" sz="1600" b="1" dirty="0">
                <a:latin typeface="Helvetica-Light"/>
              </a:rPr>
              <a:t>Biofilm </a:t>
            </a:r>
            <a:r>
              <a:rPr lang="it-IT" sz="1600" b="1" dirty="0" err="1">
                <a:latin typeface="Helvetica-Light"/>
              </a:rPr>
              <a:t>formation</a:t>
            </a:r>
            <a:r>
              <a:rPr lang="it-IT" sz="1600" b="1" dirty="0">
                <a:latin typeface="Helvetica-Light"/>
              </a:rPr>
              <a:t> </a:t>
            </a:r>
            <a:endParaRPr lang="it-IT" b="1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499E707-350C-1CA0-2B80-2847EF34E04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825890" y="2863929"/>
            <a:ext cx="455297" cy="253916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it-IT" sz="1050" b="1" dirty="0"/>
              <a:t>TEO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A85D0C5E-D281-CE15-6C84-337EAC63A3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467" y="3894923"/>
            <a:ext cx="4492720" cy="2930467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3CE9255C-B2ED-CD85-1006-C012E0F92F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011082">
            <a:off x="6170496" y="4438533"/>
            <a:ext cx="964499" cy="712245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0882119F-0BCF-7E8F-4C98-C65E2C727B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29080" y="2390495"/>
            <a:ext cx="3139712" cy="1158340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2CF5D9A9-01B8-A2F9-D158-EA58E7960295}"/>
              </a:ext>
            </a:extLst>
          </p:cNvPr>
          <p:cNvSpPr txBox="1"/>
          <p:nvPr/>
        </p:nvSpPr>
        <p:spPr>
          <a:xfrm>
            <a:off x="6675667" y="1015819"/>
            <a:ext cx="3627133" cy="1129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dirty="0">
                <a:latin typeface="Helvetica-Light"/>
              </a:rPr>
              <a:t>- 2 </a:t>
            </a:r>
            <a:r>
              <a:rPr lang="it-IT" sz="1400" dirty="0" err="1">
                <a:latin typeface="Helvetica-Light"/>
              </a:rPr>
              <a:t>reference</a:t>
            </a:r>
            <a:r>
              <a:rPr lang="it-IT" sz="1400" dirty="0">
                <a:latin typeface="Helvetica-Light"/>
              </a:rPr>
              <a:t> strains </a:t>
            </a:r>
            <a:r>
              <a:rPr lang="it-IT" sz="1400" b="1" dirty="0">
                <a:latin typeface="Helvetica-Light"/>
              </a:rPr>
              <a:t>ATCC25923</a:t>
            </a:r>
            <a:endParaRPr lang="it-IT" sz="1400" dirty="0">
              <a:latin typeface="Helvetica-Light"/>
            </a:endParaRPr>
          </a:p>
          <a:p>
            <a:r>
              <a:rPr lang="it-IT" sz="1400" b="1" dirty="0">
                <a:latin typeface="Helvetica-Light"/>
              </a:rPr>
              <a:t>                                 ATCC11622</a:t>
            </a:r>
            <a:endParaRPr lang="it-IT" sz="1400" dirty="0">
              <a:latin typeface="Helvetica-Light"/>
            </a:endParaRPr>
          </a:p>
          <a:p>
            <a:r>
              <a:rPr lang="it-IT" sz="1400" dirty="0">
                <a:latin typeface="Helvetica-Light"/>
              </a:rPr>
              <a:t>- 6 </a:t>
            </a:r>
            <a:r>
              <a:rPr lang="it-IT" sz="1400" b="1" i="1" dirty="0">
                <a:latin typeface="Helvetica-Light"/>
              </a:rPr>
              <a:t>S. </a:t>
            </a:r>
            <a:r>
              <a:rPr lang="it-IT" sz="1400" b="1" i="1" dirty="0" err="1">
                <a:latin typeface="Helvetica-Light"/>
              </a:rPr>
              <a:t>aureus</a:t>
            </a:r>
            <a:endParaRPr lang="it-IT" sz="1400" b="1" i="1" dirty="0">
              <a:latin typeface="Helvetica-Light"/>
            </a:endParaRPr>
          </a:p>
          <a:p>
            <a:pPr>
              <a:lnSpc>
                <a:spcPct val="150000"/>
              </a:lnSpc>
            </a:pPr>
            <a:r>
              <a:rPr lang="it-IT" sz="1400" dirty="0">
                <a:latin typeface="Helvetica-Light"/>
              </a:rPr>
              <a:t>- 6 </a:t>
            </a:r>
            <a:r>
              <a:rPr lang="it-IT" sz="1400" b="1" dirty="0" err="1">
                <a:latin typeface="Helvetica-Light"/>
              </a:rPr>
              <a:t>coagulase</a:t>
            </a:r>
            <a:r>
              <a:rPr lang="it-IT" sz="1400" b="1" dirty="0">
                <a:latin typeface="Helvetica-Light"/>
              </a:rPr>
              <a:t> negative </a:t>
            </a:r>
            <a:r>
              <a:rPr lang="it-IT" sz="1400" b="1" dirty="0" err="1">
                <a:latin typeface="Helvetica-Light"/>
              </a:rPr>
              <a:t>staphylococci</a:t>
            </a:r>
            <a:endParaRPr lang="it-IT" sz="1400" b="1" dirty="0">
              <a:latin typeface="Helvetica-Light"/>
            </a:endParaRPr>
          </a:p>
        </p:txBody>
      </p:sp>
      <p:sp>
        <p:nvSpPr>
          <p:cNvPr id="6" name="Freccia destra con strisce 5">
            <a:extLst>
              <a:ext uri="{FF2B5EF4-FFF2-40B4-BE49-F238E27FC236}">
                <a16:creationId xmlns:a16="http://schemas.microsoft.com/office/drawing/2014/main" id="{8BF25670-3707-3AA5-B511-3BAEFEA2F249}"/>
              </a:ext>
            </a:extLst>
          </p:cNvPr>
          <p:cNvSpPr/>
          <p:nvPr/>
        </p:nvSpPr>
        <p:spPr>
          <a:xfrm>
            <a:off x="6235885" y="1460524"/>
            <a:ext cx="432977" cy="318504"/>
          </a:xfrm>
          <a:prstGeom prst="stripedRightArrow">
            <a:avLst/>
          </a:prstGeom>
          <a:solidFill>
            <a:srgbClr val="CDE4EE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it-IT" sz="1050" dirty="0">
                <a:solidFill>
                  <a:schemeClr val="tx1"/>
                </a:solidFill>
              </a:rPr>
              <a:t>vs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54FFBB3-A8E9-5643-E06A-CB329D691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688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307"/>
    </mc:Choice>
    <mc:Fallback>
      <p:transition spd="slow" advTm="6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34E4C3-ADF5-4487-4C28-36F7B9F260C2}"/>
              </a:ext>
            </a:extLst>
          </p:cNvPr>
          <p:cNvSpPr txBox="1"/>
          <p:nvPr/>
        </p:nvSpPr>
        <p:spPr>
          <a:xfrm>
            <a:off x="0" y="908565"/>
            <a:ext cx="2930517" cy="4560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E01CE5EC-5795-9B5A-1D38-091367856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2225" y="272377"/>
            <a:ext cx="6067726" cy="629266"/>
          </a:xfrm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RESULTS</a:t>
            </a:r>
          </a:p>
        </p:txBody>
      </p:sp>
      <p:graphicFrame>
        <p:nvGraphicFramePr>
          <p:cNvPr id="14" name="Grafico 13">
            <a:extLst>
              <a:ext uri="{FF2B5EF4-FFF2-40B4-BE49-F238E27FC236}">
                <a16:creationId xmlns:a16="http://schemas.microsoft.com/office/drawing/2014/main" id="{2E8BFFAF-C9F8-05CF-AFE2-4E3D8952861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2490927"/>
              </p:ext>
            </p:extLst>
          </p:nvPr>
        </p:nvGraphicFramePr>
        <p:xfrm>
          <a:off x="497941" y="1240325"/>
          <a:ext cx="5088048" cy="45538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5" name="Ovale 14">
            <a:extLst>
              <a:ext uri="{FF2B5EF4-FFF2-40B4-BE49-F238E27FC236}">
                <a16:creationId xmlns:a16="http://schemas.microsoft.com/office/drawing/2014/main" id="{11A1DDF1-32C1-123D-323D-D33BA71CC14F}"/>
              </a:ext>
            </a:extLst>
          </p:cNvPr>
          <p:cNvSpPr/>
          <p:nvPr/>
        </p:nvSpPr>
        <p:spPr>
          <a:xfrm rot="2552537">
            <a:off x="2564766" y="4210323"/>
            <a:ext cx="281637" cy="650894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aphicFrame>
        <p:nvGraphicFramePr>
          <p:cNvPr id="16" name="Grafico 15">
            <a:extLst>
              <a:ext uri="{FF2B5EF4-FFF2-40B4-BE49-F238E27FC236}">
                <a16:creationId xmlns:a16="http://schemas.microsoft.com/office/drawing/2014/main" id="{6FD2E8BB-C9A3-ADF2-CB04-AE20A80F7A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3095208"/>
              </p:ext>
            </p:extLst>
          </p:nvPr>
        </p:nvGraphicFramePr>
        <p:xfrm>
          <a:off x="5513043" y="2755743"/>
          <a:ext cx="4518198" cy="3038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Ovale 16">
            <a:extLst>
              <a:ext uri="{FF2B5EF4-FFF2-40B4-BE49-F238E27FC236}">
                <a16:creationId xmlns:a16="http://schemas.microsoft.com/office/drawing/2014/main" id="{9B4B1F0C-2A7B-C1CD-9FDC-D09D0B3F04CF}"/>
              </a:ext>
            </a:extLst>
          </p:cNvPr>
          <p:cNvSpPr/>
          <p:nvPr/>
        </p:nvSpPr>
        <p:spPr>
          <a:xfrm>
            <a:off x="6799152" y="5432079"/>
            <a:ext cx="742385" cy="362139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89C540FA-0C4F-5119-417B-EAF89EA62E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4253" y="956018"/>
            <a:ext cx="2245260" cy="1693646"/>
          </a:xfrm>
          <a:prstGeom prst="rect">
            <a:avLst/>
          </a:prstGeo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1A068962-92DE-66E7-4FDC-177445D719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540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551"/>
    </mc:Choice>
    <mc:Fallback>
      <p:transition spd="slow" advTm="235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DBBC32-3C8D-320C-6709-237533F51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8387" y="58542"/>
            <a:ext cx="3851123" cy="550460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CONCLUSIONS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4BB9A9-3D1B-7FFF-7803-A87ECA4C4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97" y="710875"/>
            <a:ext cx="9178302" cy="767502"/>
          </a:xfrm>
          <a:solidFill>
            <a:schemeClr val="bg1"/>
          </a:solidFill>
          <a:ln w="28575"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dirty="0">
                <a:solidFill>
                  <a:schemeClr val="tx1"/>
                </a:solidFill>
                <a:latin typeface="Helvetica-Light"/>
              </a:rPr>
              <a:t>TEO at a concentration of 4.64 mg/mL showed a marked antibacterial activity against the tested bacteria, and at a sublethal concentration of 2.32 mg/mL TEO totally inhibited biofilm production …</a:t>
            </a:r>
            <a:endParaRPr lang="it-IT" dirty="0">
              <a:solidFill>
                <a:schemeClr val="tx1"/>
              </a:solidFill>
              <a:latin typeface="Helvetica-Light"/>
            </a:endParaRP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4FA5DFF-7FE6-4855-84E6-DFA78EE978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371012" y="0"/>
            <a:ext cx="1219200" cy="685800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2AFD8CBA-54A3-4363-991B-B9C631BBFA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425267" y="3681413"/>
            <a:ext cx="4763558" cy="3176587"/>
          </a:xfrm>
          <a:prstGeom prst="line">
            <a:avLst/>
          </a:prstGeom>
          <a:ln w="952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23">
            <a:extLst>
              <a:ext uri="{FF2B5EF4-FFF2-40B4-BE49-F238E27FC236}">
                <a16:creationId xmlns:a16="http://schemas.microsoft.com/office/drawing/2014/main" id="{3F088236-D655-4F88-B238-E1676235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81476" y="-8467"/>
            <a:ext cx="3007349" cy="6866467"/>
          </a:xfrm>
          <a:custGeom>
            <a:avLst/>
            <a:gdLst/>
            <a:ahLst/>
            <a:cxnLst/>
            <a:rect l="l" t="t" r="r" b="b"/>
            <a:pathLst>
              <a:path w="3007349" h="6866467">
                <a:moveTo>
                  <a:pt x="2045532" y="0"/>
                </a:moveTo>
                <a:lnTo>
                  <a:pt x="3007349" y="0"/>
                </a:lnTo>
                <a:lnTo>
                  <a:pt x="3007349" y="6866467"/>
                </a:lnTo>
                <a:lnTo>
                  <a:pt x="0" y="6866467"/>
                </a:lnTo>
                <a:lnTo>
                  <a:pt x="2045532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2" name="Rectangle 25">
            <a:extLst>
              <a:ext uri="{FF2B5EF4-FFF2-40B4-BE49-F238E27FC236}">
                <a16:creationId xmlns:a16="http://schemas.microsoft.com/office/drawing/2014/main" id="{3DAC0C92-199E-475C-9390-119A9B0272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03442" y="-8467"/>
            <a:ext cx="2588558" cy="6866467"/>
          </a:xfrm>
          <a:custGeom>
            <a:avLst/>
            <a:gdLst/>
            <a:ahLst/>
            <a:cxnLst/>
            <a:rect l="l" t="t" r="r" b="b"/>
            <a:pathLst>
              <a:path w="2573311" h="6866467">
                <a:moveTo>
                  <a:pt x="0" y="0"/>
                </a:moveTo>
                <a:lnTo>
                  <a:pt x="2573311" y="0"/>
                </a:lnTo>
                <a:lnTo>
                  <a:pt x="2573311" y="6866467"/>
                </a:lnTo>
                <a:lnTo>
                  <a:pt x="1202336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4" name="Isosceles Triangle 24">
            <a:extLst>
              <a:ext uri="{FF2B5EF4-FFF2-40B4-BE49-F238E27FC236}">
                <a16:creationId xmlns:a16="http://schemas.microsoft.com/office/drawing/2014/main" id="{C4CFB339-0ED8-4FE2-9EF1-6D1375B849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32333" y="3048000"/>
            <a:ext cx="3259667" cy="3810000"/>
          </a:xfrm>
          <a:prstGeom prst="triangle">
            <a:avLst>
              <a:gd name="adj" fmla="val 100000"/>
            </a:avLst>
          </a:prstGeom>
          <a:solidFill>
            <a:schemeClr val="accent2">
              <a:alpha val="72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6" name="Rectangle 27">
            <a:extLst>
              <a:ext uri="{FF2B5EF4-FFF2-40B4-BE49-F238E27FC236}">
                <a16:creationId xmlns:a16="http://schemas.microsoft.com/office/drawing/2014/main" id="{31896C80-2069-4431-9C19-83B913734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34500" y="-8467"/>
            <a:ext cx="2854326" cy="6866467"/>
          </a:xfrm>
          <a:custGeom>
            <a:avLst/>
            <a:gdLst/>
            <a:ahLst/>
            <a:cxnLst/>
            <a:rect l="l" t="t" r="r" b="b"/>
            <a:pathLst>
              <a:path w="2858013" h="6866467">
                <a:moveTo>
                  <a:pt x="0" y="0"/>
                </a:moveTo>
                <a:lnTo>
                  <a:pt x="2858013" y="0"/>
                </a:lnTo>
                <a:lnTo>
                  <a:pt x="2858013" y="6866467"/>
                </a:lnTo>
                <a:lnTo>
                  <a:pt x="2473942" y="686646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lumMod val="75000"/>
              <a:alpha val="4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28" name="Rectangle 28">
            <a:extLst>
              <a:ext uri="{FF2B5EF4-FFF2-40B4-BE49-F238E27FC236}">
                <a16:creationId xmlns:a16="http://schemas.microsoft.com/office/drawing/2014/main" id="{BF120A21-0841-4823-B0C4-28AEBCEF9B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98730" y="-8467"/>
            <a:ext cx="1290094" cy="6866467"/>
          </a:xfrm>
          <a:custGeom>
            <a:avLst/>
            <a:gdLst/>
            <a:ahLst/>
            <a:cxnLst/>
            <a:rect l="l" t="t" r="r" b="b"/>
            <a:pathLst>
              <a:path w="1290094" h="6858000">
                <a:moveTo>
                  <a:pt x="1019735" y="0"/>
                </a:moveTo>
                <a:lnTo>
                  <a:pt x="1290094" y="0"/>
                </a:lnTo>
                <a:lnTo>
                  <a:pt x="1290094" y="6858000"/>
                </a:lnTo>
                <a:lnTo>
                  <a:pt x="0" y="6858000"/>
                </a:lnTo>
                <a:lnTo>
                  <a:pt x="1019735" y="0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DBB05BAE-BBD3-4289-899F-A6851503C6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38999" y="-8467"/>
            <a:ext cx="1249825" cy="6866467"/>
          </a:xfrm>
          <a:custGeom>
            <a:avLst/>
            <a:gdLst/>
            <a:ahLst/>
            <a:cxnLst/>
            <a:rect l="l" t="t" r="r" b="b"/>
            <a:pathLst>
              <a:path w="1249825" h="6858000">
                <a:moveTo>
                  <a:pt x="0" y="0"/>
                </a:moveTo>
                <a:lnTo>
                  <a:pt x="1249825" y="0"/>
                </a:lnTo>
                <a:lnTo>
                  <a:pt x="1249825" y="6858000"/>
                </a:lnTo>
                <a:lnTo>
                  <a:pt x="1109382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sp>
        <p:nvSpPr>
          <p:cNvPr id="32" name="Isosceles Triangle 29">
            <a:extLst>
              <a:ext uri="{FF2B5EF4-FFF2-40B4-BE49-F238E27FC236}">
                <a16:creationId xmlns:a16="http://schemas.microsoft.com/office/drawing/2014/main" id="{9874D11C-36F5-4BBE-A490-019A54E95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71666" y="3589867"/>
            <a:ext cx="1817159" cy="3268133"/>
          </a:xfrm>
          <a:prstGeom prst="triangle">
            <a:avLst>
              <a:gd name="adj" fmla="val 100000"/>
            </a:avLst>
          </a:prstGeom>
          <a:solidFill>
            <a:schemeClr val="accent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it-IT"/>
          </a:p>
        </p:txBody>
      </p:sp>
      <p:pic>
        <p:nvPicPr>
          <p:cNvPr id="13" name="Elemento grafico 12" descr="Frecce a zig zag contorno">
            <a:extLst>
              <a:ext uri="{FF2B5EF4-FFF2-40B4-BE49-F238E27FC236}">
                <a16:creationId xmlns:a16="http://schemas.microsoft.com/office/drawing/2014/main" id="{B3603883-2EB6-FC37-F439-A43D4048F2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4725213" y="1566335"/>
            <a:ext cx="617470" cy="61747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0B68F8F-EC0C-7367-E4A6-40D5064D9FAB}"/>
              </a:ext>
            </a:extLst>
          </p:cNvPr>
          <p:cNvSpPr txBox="1"/>
          <p:nvPr/>
        </p:nvSpPr>
        <p:spPr>
          <a:xfrm>
            <a:off x="1323623" y="2161490"/>
            <a:ext cx="74206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Helvetica-Light"/>
              </a:rPr>
              <a:t>… supporting the possibility that TEO could be an excellent alternative to antibacterials in the treatment and prevention of bovine mastitis</a:t>
            </a:r>
            <a:endParaRPr lang="it-IT" sz="1600" dirty="0">
              <a:latin typeface="Helvetica-Light"/>
            </a:endParaRPr>
          </a:p>
        </p:txBody>
      </p:sp>
      <p:graphicFrame>
        <p:nvGraphicFramePr>
          <p:cNvPr id="19" name="Diagramma 18">
            <a:extLst>
              <a:ext uri="{FF2B5EF4-FFF2-40B4-BE49-F238E27FC236}">
                <a16:creationId xmlns:a16="http://schemas.microsoft.com/office/drawing/2014/main" id="{9F12E5CD-8E18-748D-9579-4E115668885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22984183"/>
              </p:ext>
            </p:extLst>
          </p:nvPr>
        </p:nvGraphicFramePr>
        <p:xfrm>
          <a:off x="357319" y="2909406"/>
          <a:ext cx="9970727" cy="22340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31953DA-EBAF-A78A-6C53-503B7270190B}"/>
              </a:ext>
            </a:extLst>
          </p:cNvPr>
          <p:cNvSpPr txBox="1"/>
          <p:nvPr/>
        </p:nvSpPr>
        <p:spPr>
          <a:xfrm>
            <a:off x="3626230" y="5406632"/>
            <a:ext cx="3879093" cy="120032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/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Helvetica-Light"/>
              </a:rPr>
              <a:t>Keeping in mind at all times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Helvetica-Light"/>
              </a:rPr>
              <a:t>Safety for the animals;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Helvetica-Light"/>
              </a:rPr>
              <a:t>Safety for the milk; 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dirty="0">
                <a:latin typeface="Helvetica-Light"/>
              </a:rPr>
              <a:t>Safety for the consumer.</a:t>
            </a:r>
            <a:endParaRPr lang="it-IT" dirty="0">
              <a:latin typeface="Helvetica-Light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A0D95CD-637A-38B7-B450-E63E3CB79D5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48520" y="541834"/>
            <a:ext cx="2074481" cy="128514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500A863-14C4-9FD0-9439-4821247B09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11"/>
    </mc:Choice>
    <mc:Fallback>
      <p:transition spd="slow" advTm="335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35E768ED-D7C5-C642-C249-3B866C27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113" y="791424"/>
            <a:ext cx="6129950" cy="6129950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8AB94E2-1653-172B-5C6F-DCFCBBE115D5}"/>
              </a:ext>
            </a:extLst>
          </p:cNvPr>
          <p:cNvSpPr txBox="1"/>
          <p:nvPr/>
        </p:nvSpPr>
        <p:spPr>
          <a:xfrm>
            <a:off x="-561314" y="900066"/>
            <a:ext cx="6102034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</a:p>
          <a:p>
            <a:pPr algn="ctr"/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for your attention </a:t>
            </a:r>
            <a:endParaRPr lang="it-IT" sz="4400" dirty="0"/>
          </a:p>
        </p:txBody>
      </p:sp>
      <p:sp>
        <p:nvSpPr>
          <p:cNvPr id="12" name="Segnaposto contenuto 4">
            <a:extLst>
              <a:ext uri="{FF2B5EF4-FFF2-40B4-BE49-F238E27FC236}">
                <a16:creationId xmlns:a16="http://schemas.microsoft.com/office/drawing/2014/main" id="{7D598D91-647E-F2E4-A494-5670D62FABF2}"/>
              </a:ext>
            </a:extLst>
          </p:cNvPr>
          <p:cNvSpPr txBox="1">
            <a:spLocks/>
          </p:cNvSpPr>
          <p:nvPr/>
        </p:nvSpPr>
        <p:spPr>
          <a:xfrm>
            <a:off x="238537" y="5058774"/>
            <a:ext cx="4502331" cy="1798320"/>
          </a:xfrm>
          <a:prstGeom prst="rect">
            <a:avLst/>
          </a:prstGeom>
        </p:spPr>
        <p:txBody>
          <a:bodyPr rtlCol="0">
            <a:normAutofit/>
          </a:bodyPr>
          <a:lstStyle>
            <a:defPPr>
              <a:defRPr lang="it-IT"/>
            </a:defPPr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For any question or additional information about this study, contact</a:t>
            </a:r>
          </a:p>
          <a:p>
            <a:pPr marL="0" indent="0" algn="ctr">
              <a:buNone/>
            </a:pPr>
            <a:r>
              <a:rPr lang="it-IT" sz="1600" dirty="0"/>
              <a:t>Galgano Michela ​</a:t>
            </a:r>
          </a:p>
          <a:p>
            <a:pPr algn="ctr"/>
            <a:r>
              <a:rPr lang="it-IT" sz="1600" dirty="0">
                <a:solidFill>
                  <a:schemeClr val="accent6">
                    <a:lumMod val="75000"/>
                  </a:schemeClr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michela.galgano@izspb.it</a:t>
            </a:r>
            <a:endParaRPr lang="it-IT" sz="1600" dirty="0">
              <a:solidFill>
                <a:schemeClr val="accent6">
                  <a:lumMod val="75000"/>
                </a:schemeClr>
              </a:solidFill>
            </a:endParaRPr>
          </a:p>
          <a:p>
            <a:pPr algn="ctr"/>
            <a:r>
              <a:rPr lang="it-IT" sz="1600" dirty="0"/>
              <a:t>www.izsfg.it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FAE2013-D08A-5288-8301-5C80ED9964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200000" t="-90625" r="-200000" b="-90625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168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40"/>
    </mc:Choice>
    <mc:Fallback>
      <p:transition spd="slow" advTm="3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9"/>
</p:tagLst>
</file>

<file path=ppt/theme/theme1.xml><?xml version="1.0" encoding="utf-8"?>
<a:theme xmlns:a="http://schemas.openxmlformats.org/drawingml/2006/main" name="Sfaccettatura">
  <a:themeElements>
    <a:clrScheme name="Blu verde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Sfaccettatur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faccettatur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1500</TotalTime>
  <Words>375</Words>
  <Application>Microsoft Office PowerPoint</Application>
  <PresentationFormat>Widescreen</PresentationFormat>
  <Paragraphs>74</Paragraphs>
  <Slides>7</Slides>
  <Notes>0</Notes>
  <HiddenSlides>0</HiddenSlides>
  <MMClips>7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7</vt:i4>
      </vt:variant>
    </vt:vector>
  </HeadingPairs>
  <TitlesOfParts>
    <vt:vector size="15" baseType="lpstr">
      <vt:lpstr>Arial</vt:lpstr>
      <vt:lpstr>Calibri</vt:lpstr>
      <vt:lpstr>Helvetica-Light</vt:lpstr>
      <vt:lpstr>Times New Roman</vt:lpstr>
      <vt:lpstr>Trebuchet MS</vt:lpstr>
      <vt:lpstr>Wingdings</vt:lpstr>
      <vt:lpstr>Wingdings 3</vt:lpstr>
      <vt:lpstr>Sfaccettatura</vt:lpstr>
      <vt:lpstr>Presentazione standard di PowerPoint</vt:lpstr>
      <vt:lpstr>Staphylococcus aureus and coagulase-negative staphylococci (CNS) are some of the main causes  of mastitis in small domestic ruminants</vt:lpstr>
      <vt:lpstr>THYMUS VULGARIS L.</vt:lpstr>
      <vt:lpstr>MATERIAL AND METHOD</vt:lpstr>
      <vt:lpstr>RESULTS</vt:lpstr>
      <vt:lpstr>CONCLUSIONS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Fiorella Percaccio</dc:creator>
  <cp:lastModifiedBy>Micheia Galgano</cp:lastModifiedBy>
  <cp:revision>34</cp:revision>
  <dcterms:created xsi:type="dcterms:W3CDTF">2023-09-28T11:03:15Z</dcterms:created>
  <dcterms:modified xsi:type="dcterms:W3CDTF">2023-10-25T09:03:23Z</dcterms:modified>
</cp:coreProperties>
</file>