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7" r:id="rId2"/>
    <p:sldId id="258" r:id="rId3"/>
    <p:sldId id="261" r:id="rId4"/>
    <p:sldId id="264" r:id="rId5"/>
    <p:sldId id="263" r:id="rId6"/>
    <p:sldId id="267" r:id="rId7"/>
    <p:sldId id="268" r:id="rId8"/>
    <p:sldId id="269" r:id="rId9"/>
    <p:sldId id="270" r:id="rId10"/>
    <p:sldId id="273" r:id="rId11"/>
    <p:sldId id="27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232052" y="339510"/>
            <a:ext cx="8679898" cy="724247"/>
          </a:xfrm>
          <a:prstGeom prst="rect">
            <a:avLst/>
          </a:prstGeom>
        </p:spPr>
        <p:txBody>
          <a:bodyPr anchor="ctr"/>
          <a:lstStyle>
            <a:lvl1pPr marL="0" indent="0" algn="ctr">
              <a:buNone/>
              <a:defRPr sz="405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CCE8807E-3F17-4430-BF37-7C1F8F1E7940}"/>
              </a:ext>
            </a:extLst>
          </p:cNvPr>
          <p:cNvGrpSpPr/>
          <p:nvPr userDrawn="1"/>
        </p:nvGrpSpPr>
        <p:grpSpPr>
          <a:xfrm rot="1888331">
            <a:off x="6391578" y="95153"/>
            <a:ext cx="459579" cy="525096"/>
            <a:chOff x="8426854" y="66578"/>
            <a:chExt cx="612772" cy="525096"/>
          </a:xfrm>
        </p:grpSpPr>
        <p:sp>
          <p:nvSpPr>
            <p:cNvPr id="4" name="Freeform: Shape 3">
              <a:extLst>
                <a:ext uri="{FF2B5EF4-FFF2-40B4-BE49-F238E27FC236}">
                  <a16:creationId xmlns=""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1350"/>
            </a:p>
          </p:txBody>
        </p:sp>
        <p:sp>
          <p:nvSpPr>
            <p:cNvPr id="5" name="Freeform: Shape 4">
              <a:extLst>
                <a:ext uri="{FF2B5EF4-FFF2-40B4-BE49-F238E27FC236}">
                  <a16:creationId xmlns=""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1350"/>
            </a:p>
          </p:txBody>
        </p:sp>
      </p:grpSp>
      <p:grpSp>
        <p:nvGrpSpPr>
          <p:cNvPr id="6" name="Group 5">
            <a:extLst>
              <a:ext uri="{FF2B5EF4-FFF2-40B4-BE49-F238E27FC236}">
                <a16:creationId xmlns="" xmlns:a16="http://schemas.microsoft.com/office/drawing/2014/main" id="{2FC8A760-AFDA-41C9-9B0D-171C650EC044}"/>
              </a:ext>
            </a:extLst>
          </p:cNvPr>
          <p:cNvGrpSpPr/>
          <p:nvPr userDrawn="1"/>
        </p:nvGrpSpPr>
        <p:grpSpPr>
          <a:xfrm rot="16200000">
            <a:off x="2109846" y="448984"/>
            <a:ext cx="612772" cy="393822"/>
            <a:chOff x="8426854" y="66578"/>
            <a:chExt cx="612772" cy="525096"/>
          </a:xfrm>
        </p:grpSpPr>
        <p:sp>
          <p:nvSpPr>
            <p:cNvPr id="7" name="Freeform: Shape 6">
              <a:extLst>
                <a:ext uri="{FF2B5EF4-FFF2-40B4-BE49-F238E27FC236}">
                  <a16:creationId xmlns=""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1350"/>
            </a:p>
          </p:txBody>
        </p:sp>
        <p:sp>
          <p:nvSpPr>
            <p:cNvPr id="8" name="Freeform: Shape 7">
              <a:extLst>
                <a:ext uri="{FF2B5EF4-FFF2-40B4-BE49-F238E27FC236}">
                  <a16:creationId xmlns=""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1350"/>
            </a:p>
          </p:txBody>
        </p:sp>
      </p:grpSp>
      <p:sp>
        <p:nvSpPr>
          <p:cNvPr id="9" name="Rectangle 8">
            <a:extLst>
              <a:ext uri="{FF2B5EF4-FFF2-40B4-BE49-F238E27FC236}">
                <a16:creationId xmlns="" xmlns:a16="http://schemas.microsoft.com/office/drawing/2014/main" id="{178293FE-E7DC-49F8-92BC-82A599D6E50A}"/>
              </a:ext>
            </a:extLst>
          </p:cNvPr>
          <p:cNvSpPr/>
          <p:nvPr userDrawn="1"/>
        </p:nvSpPr>
        <p:spPr>
          <a:xfrm>
            <a:off x="3543300" y="1088409"/>
            <a:ext cx="20574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89660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10/2/2023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51727"/>
            <a:ext cx="8305800" cy="3631763"/>
          </a:xfrm>
          <a:prstGeom prst="rect">
            <a:avLst/>
          </a:prstGeom>
          <a:noFill/>
        </p:spPr>
        <p:txBody>
          <a:bodyPr wrap="square" rtlCol="0">
            <a:spAutoFit/>
          </a:bodyPr>
          <a:lstStyle/>
          <a:p>
            <a:pPr algn="ctr"/>
            <a:endParaRPr lang="fr-FR" dirty="0">
              <a:latin typeface="Palatino Linotype" panose="02040502050505030304" pitchFamily="18" charset="0"/>
            </a:endParaRPr>
          </a:p>
          <a:p>
            <a:pPr algn="ctr"/>
            <a:endParaRPr lang="tr-TR" sz="2000" b="1" dirty="0">
              <a:latin typeface="Palatino Linotype" panose="02040502050505030304" pitchFamily="18" charset="0"/>
            </a:endParaRPr>
          </a:p>
          <a:p>
            <a:pPr algn="ctr"/>
            <a:r>
              <a:rPr lang="en-US" sz="2000" b="1" dirty="0">
                <a:latin typeface="Palatino Linotype" panose="02040502050505030304" pitchFamily="18" charset="0"/>
              </a:rPr>
              <a:t>Innovative Microorganisms in Environmental Cleanup: EMO-based Bioprocesses  </a:t>
            </a:r>
            <a:endParaRPr lang="tr-TR" sz="2000" b="1" dirty="0">
              <a:latin typeface="Palatino Linotype" panose="02040502050505030304" pitchFamily="18" charset="0"/>
            </a:endParaRPr>
          </a:p>
          <a:p>
            <a:pPr algn="ctr"/>
            <a:endParaRPr lang="tr-TR" b="1" dirty="0">
              <a:latin typeface="Palatino Linotype" panose="02040502050505030304" pitchFamily="18" charset="0"/>
            </a:endParaRPr>
          </a:p>
          <a:p>
            <a:pPr algn="ctr"/>
            <a:r>
              <a:rPr lang="en-US" altLang="ko-KR" sz="1600" b="1" dirty="0">
                <a:solidFill>
                  <a:schemeClr val="tx1">
                    <a:lumMod val="85000"/>
                    <a:lumOff val="15000"/>
                  </a:schemeClr>
                </a:solidFill>
                <a:latin typeface="Palatino Linotype" panose="02040502050505030304" pitchFamily="18" charset="0"/>
                <a:cs typeface="Arial" pitchFamily="34" charset="0"/>
              </a:rPr>
              <a:t>Hakan Çelebi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1*</a:t>
            </a:r>
            <a:r>
              <a:rPr lang="en-US" altLang="ko-KR" sz="1600" b="1" dirty="0">
                <a:solidFill>
                  <a:schemeClr val="tx1">
                    <a:lumMod val="85000"/>
                    <a:lumOff val="15000"/>
                  </a:schemeClr>
                </a:solidFill>
                <a:latin typeface="Palatino Linotype" panose="02040502050505030304" pitchFamily="18" charset="0"/>
                <a:cs typeface="Arial" pitchFamily="34" charset="0"/>
              </a:rPr>
              <a:t>, Tolga Bahadır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2</a:t>
            </a:r>
            <a:r>
              <a:rPr lang="en-US" altLang="ko-KR" sz="1600" b="1" dirty="0">
                <a:solidFill>
                  <a:schemeClr val="tx1">
                    <a:lumMod val="85000"/>
                    <a:lumOff val="15000"/>
                  </a:schemeClr>
                </a:solidFill>
                <a:latin typeface="Palatino Linotype" panose="02040502050505030304" pitchFamily="18" charset="0"/>
                <a:cs typeface="Arial" pitchFamily="34" charset="0"/>
              </a:rPr>
              <a:t>, İsmail Şimşek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3 </a:t>
            </a:r>
            <a:r>
              <a:rPr lang="en-US" altLang="ko-KR" sz="1600" b="1" dirty="0">
                <a:solidFill>
                  <a:schemeClr val="tx1">
                    <a:lumMod val="85000"/>
                    <a:lumOff val="15000"/>
                  </a:schemeClr>
                </a:solidFill>
                <a:latin typeface="Palatino Linotype" panose="02040502050505030304" pitchFamily="18" charset="0"/>
                <a:cs typeface="Arial" pitchFamily="34" charset="0"/>
              </a:rPr>
              <a:t>and Şevket Tulun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4</a:t>
            </a:r>
            <a:endParaRPr lang="tr-TR" altLang="ko-KR" sz="1600" b="1" baseline="30000" dirty="0">
              <a:solidFill>
                <a:schemeClr val="tx1">
                  <a:lumMod val="85000"/>
                  <a:lumOff val="15000"/>
                </a:schemeClr>
              </a:solidFill>
              <a:latin typeface="Palatino Linotype" panose="02040502050505030304" pitchFamily="18" charset="0"/>
              <a:cs typeface="Arial" pitchFamily="34" charset="0"/>
            </a:endParaRPr>
          </a:p>
          <a:p>
            <a:pPr algn="ctr"/>
            <a:r>
              <a:rPr lang="en-US" altLang="ko-KR" sz="1600" dirty="0">
                <a:solidFill>
                  <a:schemeClr val="tx1">
                    <a:lumMod val="85000"/>
                    <a:lumOff val="15000"/>
                  </a:schemeClr>
                </a:solidFill>
                <a:latin typeface="Palatino Linotype" panose="02040502050505030304" pitchFamily="18" charset="0"/>
                <a:cs typeface="Arial" pitchFamily="34" charset="0"/>
              </a:rPr>
              <a:t>Aksaray University, Department of Environmental Engineering </a:t>
            </a:r>
            <a:endParaRPr lang="tr-TR" altLang="ko-KR" sz="1600" dirty="0">
              <a:solidFill>
                <a:schemeClr val="tx1">
                  <a:lumMod val="85000"/>
                  <a:lumOff val="15000"/>
                </a:schemeClr>
              </a:solidFill>
              <a:latin typeface="Palatino Linotype" panose="02040502050505030304" pitchFamily="18" charset="0"/>
              <a:cs typeface="Arial" pitchFamily="34" charset="0"/>
            </a:endParaRPr>
          </a:p>
          <a:p>
            <a:endParaRPr lang="fr-FR" dirty="0">
              <a:latin typeface="Palatino Linotype" panose="02040502050505030304" pitchFamily="18" charset="0"/>
            </a:endParaRPr>
          </a:p>
          <a:p>
            <a:pPr algn="ctr"/>
            <a:r>
              <a:rPr lang="en-US" sz="1400" baseline="30000" dirty="0">
                <a:latin typeface="Palatino Linotype" panose="02040502050505030304" pitchFamily="18" charset="0"/>
              </a:rPr>
              <a:t>1</a:t>
            </a:r>
            <a:r>
              <a:rPr lang="en-US" sz="1400" dirty="0">
                <a:latin typeface="Palatino Linotype" panose="02040502050505030304" pitchFamily="18" charset="0"/>
              </a:rPr>
              <a:t>Aksaray University, Department of Environmental Engineering</a:t>
            </a:r>
            <a:endParaRPr lang="tr-TR" sz="1400" dirty="0">
              <a:latin typeface="Palatino Linotype" panose="02040502050505030304" pitchFamily="18" charset="0"/>
            </a:endParaRPr>
          </a:p>
          <a:p>
            <a:pPr algn="ctr"/>
            <a:r>
              <a:rPr lang="fr-CH" sz="1400" baseline="30000" dirty="0">
                <a:latin typeface="Palatino Linotype" panose="02040502050505030304" pitchFamily="18" charset="0"/>
              </a:rPr>
              <a:t>2</a:t>
            </a:r>
            <a:r>
              <a:rPr lang="en-US" sz="1400" dirty="0">
                <a:latin typeface="Palatino Linotype" panose="02040502050505030304" pitchFamily="18" charset="0"/>
              </a:rPr>
              <a:t>Aksaray University, Department of Environmental Engineering</a:t>
            </a:r>
            <a:endParaRPr lang="tr-TR" sz="1400" dirty="0">
              <a:latin typeface="Palatino Linotype" panose="02040502050505030304" pitchFamily="18" charset="0"/>
            </a:endParaRPr>
          </a:p>
          <a:p>
            <a:pPr algn="ctr"/>
            <a:r>
              <a:rPr lang="fr-CH" sz="1400" baseline="30000" dirty="0">
                <a:latin typeface="Palatino Linotype" panose="02040502050505030304" pitchFamily="18" charset="0"/>
              </a:rPr>
              <a:t>3</a:t>
            </a:r>
            <a:r>
              <a:rPr lang="en-US" sz="1400" dirty="0">
                <a:latin typeface="Palatino Linotype" panose="02040502050505030304" pitchFamily="18" charset="0"/>
              </a:rPr>
              <a:t>Aksaray University, Department of Environmental Engineering</a:t>
            </a:r>
            <a:endParaRPr lang="tr-TR" sz="1400" dirty="0">
              <a:latin typeface="Palatino Linotype" panose="02040502050505030304" pitchFamily="18" charset="0"/>
            </a:endParaRPr>
          </a:p>
          <a:p>
            <a:pPr algn="ctr"/>
            <a:r>
              <a:rPr lang="fr-CH" sz="1400" baseline="30000" dirty="0">
                <a:latin typeface="Palatino Linotype" panose="02040502050505030304" pitchFamily="18" charset="0"/>
              </a:rPr>
              <a:t>4</a:t>
            </a:r>
            <a:r>
              <a:rPr lang="en-US" sz="1400" dirty="0">
                <a:latin typeface="Palatino Linotype" panose="02040502050505030304" pitchFamily="18" charset="0"/>
              </a:rPr>
              <a:t>Aksaray University, Department of Environmental Engineering</a:t>
            </a:r>
            <a:endParaRPr lang="tr-TR" sz="1400" dirty="0">
              <a:latin typeface="Palatino Linotype" panose="02040502050505030304" pitchFamily="18" charset="0"/>
            </a:endParaRPr>
          </a:p>
          <a:p>
            <a:endParaRPr lang="fr-FR" sz="1400" dirty="0">
              <a:latin typeface="Palatino Linotype" panose="02040502050505030304" pitchFamily="18" charset="0"/>
            </a:endParaRPr>
          </a:p>
          <a:p>
            <a:pPr algn="ctr"/>
            <a:r>
              <a:rPr lang="en-US" sz="1400" b="1" dirty="0">
                <a:latin typeface="Palatino Linotype" panose="02040502050505030304" pitchFamily="18" charset="0"/>
              </a:rPr>
              <a:t>*</a:t>
            </a:r>
            <a:r>
              <a:rPr lang="en-US" sz="1400" dirty="0">
                <a:latin typeface="Palatino Linotype" panose="02040502050505030304" pitchFamily="18" charset="0"/>
              </a:rPr>
              <a:t> Corresponding author: </a:t>
            </a:r>
            <a:r>
              <a:rPr lang="tr-TR" sz="1400" dirty="0">
                <a:latin typeface="Palatino Linotype" panose="02040502050505030304" pitchFamily="18" charset="0"/>
              </a:rPr>
              <a:t>hakancelebi@aksaray.edu.tr</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1026" name="Picture 2" descr="https://ecm2023.sciforum.net/events_files/854/22CONF-ECM%202023-Banner-v2-hero.jpg?1695714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16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859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tr-TR" sz="3600" dirty="0">
                <a:latin typeface="Palatino Linotype" panose="02040502050505030304" pitchFamily="18" charset="0"/>
              </a:rPr>
              <a:t>CONCLUSIONS</a:t>
            </a:r>
            <a:endParaRPr lang="en-US" sz="3600" dirty="0">
              <a:latin typeface="Palatino Linotype" panose="02040502050505030304" pitchFamily="18" charset="0"/>
            </a:endParaRPr>
          </a:p>
        </p:txBody>
      </p:sp>
      <p:sp>
        <p:nvSpPr>
          <p:cNvPr id="37" name="TextBox 36">
            <a:extLst>
              <a:ext uri="{FF2B5EF4-FFF2-40B4-BE49-F238E27FC236}">
                <a16:creationId xmlns="" xmlns:a16="http://schemas.microsoft.com/office/drawing/2014/main" id="{95C093FF-3C9C-40FC-9DD0-74B6008F240F}"/>
              </a:ext>
            </a:extLst>
          </p:cNvPr>
          <p:cNvSpPr txBox="1"/>
          <p:nvPr/>
        </p:nvSpPr>
        <p:spPr>
          <a:xfrm>
            <a:off x="3612211" y="3094466"/>
            <a:ext cx="957545" cy="253916"/>
          </a:xfrm>
          <a:prstGeom prst="rect">
            <a:avLst/>
          </a:prstGeom>
          <a:noFill/>
        </p:spPr>
        <p:txBody>
          <a:bodyPr wrap="square" rtlCol="0">
            <a:spAutoFit/>
          </a:bodyPr>
          <a:lstStyle/>
          <a:p>
            <a:r>
              <a:rPr lang="en-US" altLang="ko-KR" sz="1050" dirty="0">
                <a:solidFill>
                  <a:schemeClr val="bg1"/>
                </a:solidFill>
              </a:rPr>
              <a:t>Infographics</a:t>
            </a:r>
          </a:p>
        </p:txBody>
      </p:sp>
      <p:sp>
        <p:nvSpPr>
          <p:cNvPr id="38" name="TextBox 37">
            <a:extLst>
              <a:ext uri="{FF2B5EF4-FFF2-40B4-BE49-F238E27FC236}">
                <a16:creationId xmlns="" xmlns:a16="http://schemas.microsoft.com/office/drawing/2014/main" id="{A13CD2E0-4602-4281-B884-A8FBB060AFE4}"/>
              </a:ext>
            </a:extLst>
          </p:cNvPr>
          <p:cNvSpPr txBox="1"/>
          <p:nvPr/>
        </p:nvSpPr>
        <p:spPr>
          <a:xfrm>
            <a:off x="3341596" y="3706517"/>
            <a:ext cx="957545" cy="253916"/>
          </a:xfrm>
          <a:prstGeom prst="rect">
            <a:avLst/>
          </a:prstGeom>
          <a:noFill/>
        </p:spPr>
        <p:txBody>
          <a:bodyPr wrap="square" rtlCol="0">
            <a:spAutoFit/>
          </a:bodyPr>
          <a:lstStyle/>
          <a:p>
            <a:r>
              <a:rPr lang="en-US" altLang="ko-KR" sz="1050" dirty="0">
                <a:solidFill>
                  <a:schemeClr val="bg1"/>
                </a:solidFill>
              </a:rPr>
              <a:t>Infographics</a:t>
            </a:r>
          </a:p>
        </p:txBody>
      </p:sp>
      <p:sp>
        <p:nvSpPr>
          <p:cNvPr id="39" name="TextBox 38">
            <a:extLst>
              <a:ext uri="{FF2B5EF4-FFF2-40B4-BE49-F238E27FC236}">
                <a16:creationId xmlns="" xmlns:a16="http://schemas.microsoft.com/office/drawing/2014/main" id="{EE264B9A-907F-4FFB-B528-CE67ECBA7FA6}"/>
              </a:ext>
            </a:extLst>
          </p:cNvPr>
          <p:cNvSpPr txBox="1"/>
          <p:nvPr/>
        </p:nvSpPr>
        <p:spPr>
          <a:xfrm>
            <a:off x="4695024" y="3335631"/>
            <a:ext cx="957545" cy="253916"/>
          </a:xfrm>
          <a:prstGeom prst="rect">
            <a:avLst/>
          </a:prstGeom>
          <a:noFill/>
        </p:spPr>
        <p:txBody>
          <a:bodyPr wrap="square" rtlCol="0">
            <a:spAutoFit/>
          </a:bodyPr>
          <a:lstStyle/>
          <a:p>
            <a:pPr algn="r"/>
            <a:r>
              <a:rPr lang="en-US" altLang="ko-KR" sz="1050" dirty="0">
                <a:solidFill>
                  <a:schemeClr val="bg1"/>
                </a:solidFill>
              </a:rPr>
              <a:t>Infographics</a:t>
            </a:r>
          </a:p>
        </p:txBody>
      </p:sp>
      <p:sp>
        <p:nvSpPr>
          <p:cNvPr id="40" name="TextBox 39">
            <a:extLst>
              <a:ext uri="{FF2B5EF4-FFF2-40B4-BE49-F238E27FC236}">
                <a16:creationId xmlns="" xmlns:a16="http://schemas.microsoft.com/office/drawing/2014/main" id="{55D1547F-76A3-4505-8087-399602011188}"/>
              </a:ext>
            </a:extLst>
          </p:cNvPr>
          <p:cNvSpPr txBox="1"/>
          <p:nvPr/>
        </p:nvSpPr>
        <p:spPr>
          <a:xfrm>
            <a:off x="4566068" y="4058283"/>
            <a:ext cx="957545" cy="253916"/>
          </a:xfrm>
          <a:prstGeom prst="rect">
            <a:avLst/>
          </a:prstGeom>
          <a:noFill/>
        </p:spPr>
        <p:txBody>
          <a:bodyPr wrap="square" rtlCol="0">
            <a:spAutoFit/>
          </a:bodyPr>
          <a:lstStyle/>
          <a:p>
            <a:pPr algn="r"/>
            <a:r>
              <a:rPr lang="en-US" altLang="ko-KR" sz="1050" dirty="0">
                <a:solidFill>
                  <a:schemeClr val="bg1"/>
                </a:solidFill>
              </a:rPr>
              <a:t>Infographics</a:t>
            </a:r>
          </a:p>
        </p:txBody>
      </p:sp>
      <p:sp>
        <p:nvSpPr>
          <p:cNvPr id="41" name="Rectangle 16">
            <a:extLst>
              <a:ext uri="{FF2B5EF4-FFF2-40B4-BE49-F238E27FC236}">
                <a16:creationId xmlns="" xmlns:a16="http://schemas.microsoft.com/office/drawing/2014/main" id="{B64E2100-F8C9-4388-81DC-6390496F31F9}"/>
              </a:ext>
            </a:extLst>
          </p:cNvPr>
          <p:cNvSpPr/>
          <p:nvPr/>
        </p:nvSpPr>
        <p:spPr>
          <a:xfrm rot="2700000">
            <a:off x="5794028" y="3282270"/>
            <a:ext cx="199440" cy="35755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42" name="Rectangle 9">
            <a:extLst>
              <a:ext uri="{FF2B5EF4-FFF2-40B4-BE49-F238E27FC236}">
                <a16:creationId xmlns="" xmlns:a16="http://schemas.microsoft.com/office/drawing/2014/main" id="{A778D82F-6D7C-41C8-953B-6C36C360E359}"/>
              </a:ext>
            </a:extLst>
          </p:cNvPr>
          <p:cNvSpPr/>
          <p:nvPr/>
        </p:nvSpPr>
        <p:spPr>
          <a:xfrm>
            <a:off x="3307501" y="3089321"/>
            <a:ext cx="247097" cy="23130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43" name="Rectangle 36">
            <a:extLst>
              <a:ext uri="{FF2B5EF4-FFF2-40B4-BE49-F238E27FC236}">
                <a16:creationId xmlns="" xmlns:a16="http://schemas.microsoft.com/office/drawing/2014/main" id="{F738E7DD-CD59-48F3-AB6A-AFECE9556FE1}"/>
              </a:ext>
            </a:extLst>
          </p:cNvPr>
          <p:cNvSpPr/>
          <p:nvPr/>
        </p:nvSpPr>
        <p:spPr>
          <a:xfrm>
            <a:off x="5562398" y="4070503"/>
            <a:ext cx="268844" cy="22473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44" name="Oval 21">
            <a:extLst>
              <a:ext uri="{FF2B5EF4-FFF2-40B4-BE49-F238E27FC236}">
                <a16:creationId xmlns="" xmlns:a16="http://schemas.microsoft.com/office/drawing/2014/main" id="{E644540A-EA5C-40CC-A46C-FD658C041B04}"/>
              </a:ext>
            </a:extLst>
          </p:cNvPr>
          <p:cNvSpPr>
            <a:spLocks noChangeAspect="1"/>
          </p:cNvSpPr>
          <p:nvPr/>
        </p:nvSpPr>
        <p:spPr>
          <a:xfrm>
            <a:off x="3016456" y="3687140"/>
            <a:ext cx="263690" cy="26589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46" name="Dikdörtgen 45"/>
          <p:cNvSpPr/>
          <p:nvPr/>
        </p:nvSpPr>
        <p:spPr>
          <a:xfrm>
            <a:off x="139338" y="1523056"/>
            <a:ext cx="8891451" cy="4486613"/>
          </a:xfrm>
          <a:prstGeom prst="rect">
            <a:avLst/>
          </a:prstGeom>
        </p:spPr>
        <p:txBody>
          <a:bodyPr wrap="square">
            <a:spAutoFit/>
          </a:bodyPr>
          <a:lstStyle/>
          <a:p>
            <a:pPr algn="just">
              <a:lnSpc>
                <a:spcPct val="150000"/>
              </a:lnSpc>
            </a:pPr>
            <a:r>
              <a:rPr lang="en-US" sz="1600" dirty="0">
                <a:latin typeface="Palatino Linotype" panose="02040502050505030304" pitchFamily="18" charset="0"/>
              </a:rPr>
              <a:t>The results of the study can be listed as follows: </a:t>
            </a:r>
            <a:endParaRPr lang="tr-TR" sz="1600" dirty="0" smtClean="0">
              <a:latin typeface="Palatino Linotype" panose="02040502050505030304" pitchFamily="18" charset="0"/>
            </a:endParaRPr>
          </a:p>
          <a:p>
            <a:pPr marL="400050" indent="-400050" algn="just">
              <a:lnSpc>
                <a:spcPct val="150000"/>
              </a:lnSpc>
              <a:buAutoNum type="romanLcParenBoth"/>
            </a:pPr>
            <a:r>
              <a:rPr lang="en-US" sz="1600" dirty="0" smtClean="0">
                <a:latin typeface="Palatino Linotype" panose="02040502050505030304" pitchFamily="18" charset="0"/>
              </a:rPr>
              <a:t>Active </a:t>
            </a:r>
            <a:r>
              <a:rPr lang="en-US" sz="1600" dirty="0">
                <a:latin typeface="Palatino Linotype" panose="02040502050505030304" pitchFamily="18" charset="0"/>
              </a:rPr>
              <a:t>use of EMOs is key to </a:t>
            </a:r>
            <a:r>
              <a:rPr lang="en-US" sz="1600" dirty="0" smtClean="0">
                <a:latin typeface="Palatino Linotype" panose="02040502050505030304" pitchFamily="18" charset="0"/>
              </a:rPr>
              <a:t>sustainability </a:t>
            </a:r>
            <a:r>
              <a:rPr lang="en-US" sz="1600" dirty="0">
                <a:latin typeface="Palatino Linotype" panose="02040502050505030304" pitchFamily="18" charset="0"/>
              </a:rPr>
              <a:t>and eco-innovation. </a:t>
            </a:r>
            <a:endParaRPr lang="tr-TR" sz="1600" dirty="0" smtClean="0">
              <a:latin typeface="Palatino Linotype" panose="02040502050505030304" pitchFamily="18" charset="0"/>
            </a:endParaRPr>
          </a:p>
          <a:p>
            <a:pPr marL="400050" indent="-400050" algn="just">
              <a:lnSpc>
                <a:spcPct val="150000"/>
              </a:lnSpc>
              <a:buAutoNum type="romanLcParenBoth"/>
            </a:pPr>
            <a:r>
              <a:rPr lang="en-US" sz="1600" dirty="0" smtClean="0">
                <a:latin typeface="Palatino Linotype" panose="02040502050505030304" pitchFamily="18" charset="0"/>
              </a:rPr>
              <a:t>The </a:t>
            </a:r>
            <a:r>
              <a:rPr lang="en-US" sz="1600" dirty="0">
                <a:latin typeface="Palatino Linotype" panose="02040502050505030304" pitchFamily="18" charset="0"/>
              </a:rPr>
              <a:t>most important advantage of EMOs over natural micro-organisms is that they are in optimally balanced populations. </a:t>
            </a:r>
            <a:endParaRPr lang="tr-TR" sz="1600" dirty="0" smtClean="0">
              <a:latin typeface="Palatino Linotype" panose="02040502050505030304" pitchFamily="18" charset="0"/>
            </a:endParaRPr>
          </a:p>
          <a:p>
            <a:pPr marL="400050" indent="-400050" algn="just">
              <a:lnSpc>
                <a:spcPct val="150000"/>
              </a:lnSpc>
              <a:buAutoNum type="romanLcParenBoth"/>
            </a:pPr>
            <a:r>
              <a:rPr lang="en-US" sz="1600" dirty="0" smtClean="0">
                <a:latin typeface="Palatino Linotype" panose="02040502050505030304" pitchFamily="18" charset="0"/>
              </a:rPr>
              <a:t>EMOs </a:t>
            </a:r>
            <a:r>
              <a:rPr lang="en-US" sz="1600" dirty="0">
                <a:latin typeface="Palatino Linotype" panose="02040502050505030304" pitchFamily="18" charset="0"/>
              </a:rPr>
              <a:t>increase the </a:t>
            </a:r>
            <a:r>
              <a:rPr lang="en-US" sz="1600" dirty="0" smtClean="0">
                <a:latin typeface="Palatino Linotype" panose="02040502050505030304" pitchFamily="18" charset="0"/>
              </a:rPr>
              <a:t>diversity </a:t>
            </a:r>
            <a:r>
              <a:rPr lang="en-US" sz="1600" dirty="0">
                <a:latin typeface="Palatino Linotype" panose="02040502050505030304" pitchFamily="18" charset="0"/>
              </a:rPr>
              <a:t>of soil flora and fauna with the components they produce. They remain in the soil ecosystem long enough to provide the desired effects. </a:t>
            </a:r>
            <a:endParaRPr lang="tr-TR" sz="1600" dirty="0" smtClean="0">
              <a:latin typeface="Palatino Linotype" panose="02040502050505030304" pitchFamily="18" charset="0"/>
            </a:endParaRPr>
          </a:p>
          <a:p>
            <a:pPr marL="400050" indent="-400050" algn="just">
              <a:lnSpc>
                <a:spcPct val="150000"/>
              </a:lnSpc>
              <a:buAutoNum type="romanLcParenBoth"/>
            </a:pPr>
            <a:r>
              <a:rPr lang="en-US" sz="1600" dirty="0" smtClean="0">
                <a:latin typeface="Palatino Linotype" panose="02040502050505030304" pitchFamily="18" charset="0"/>
              </a:rPr>
              <a:t>According </a:t>
            </a:r>
            <a:r>
              <a:rPr lang="en-US" sz="1600" dirty="0">
                <a:latin typeface="Palatino Linotype" panose="02040502050505030304" pitchFamily="18" charset="0"/>
              </a:rPr>
              <a:t>to the United Nations Sustainable Development Goals (SDGs), Goal 12 is achieved with EMO technology. </a:t>
            </a:r>
            <a:endParaRPr lang="tr-TR" sz="1600" dirty="0" smtClean="0">
              <a:latin typeface="Palatino Linotype" panose="02040502050505030304" pitchFamily="18" charset="0"/>
            </a:endParaRPr>
          </a:p>
          <a:p>
            <a:pPr marL="400050" indent="-400050" algn="just">
              <a:lnSpc>
                <a:spcPct val="150000"/>
              </a:lnSpc>
              <a:buAutoNum type="romanLcParenBoth"/>
            </a:pPr>
            <a:r>
              <a:rPr lang="en-US" sz="1600" dirty="0" smtClean="0">
                <a:latin typeface="Palatino Linotype" panose="02040502050505030304" pitchFamily="18" charset="0"/>
              </a:rPr>
              <a:t>Lactic </a:t>
            </a:r>
            <a:r>
              <a:rPr lang="en-US" sz="1600" dirty="0">
                <a:latin typeface="Palatino Linotype" panose="02040502050505030304" pitchFamily="18" charset="0"/>
              </a:rPr>
              <a:t>acid bacteria, yeast and phototrophic bacteria contained in EMO have the ability to ferment organic substances and prevent decay. </a:t>
            </a:r>
            <a:endParaRPr lang="tr-TR" sz="1600" dirty="0" smtClean="0">
              <a:latin typeface="Palatino Linotype" panose="02040502050505030304" pitchFamily="18" charset="0"/>
            </a:endParaRPr>
          </a:p>
          <a:p>
            <a:pPr marL="400050" indent="-400050" algn="just">
              <a:lnSpc>
                <a:spcPct val="150000"/>
              </a:lnSpc>
              <a:buAutoNum type="romanLcParenBoth"/>
            </a:pPr>
            <a:r>
              <a:rPr lang="en-US" sz="1600" dirty="0" smtClean="0">
                <a:latin typeface="Palatino Linotype" panose="02040502050505030304" pitchFamily="18" charset="0"/>
              </a:rPr>
              <a:t>EMO </a:t>
            </a:r>
            <a:r>
              <a:rPr lang="en-US" sz="1600" dirty="0">
                <a:latin typeface="Palatino Linotype" panose="02040502050505030304" pitchFamily="18" charset="0"/>
              </a:rPr>
              <a:t>maximizes their natural power by activating local and indigenous microorganisms living in soil and water.</a:t>
            </a:r>
            <a:endParaRPr lang="tr-TR" sz="1600" dirty="0">
              <a:latin typeface="Palatino Linotype" panose="02040502050505030304" pitchFamily="18" charset="0"/>
            </a:endParaRPr>
          </a:p>
        </p:txBody>
      </p:sp>
    </p:spTree>
    <p:extLst>
      <p:ext uri="{BB962C8B-B14F-4D97-AF65-F5344CB8AC3E}">
        <p14:creationId xmlns:p14="http://schemas.microsoft.com/office/powerpoint/2010/main" val="628875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51727"/>
            <a:ext cx="8305800" cy="3631763"/>
          </a:xfrm>
          <a:prstGeom prst="rect">
            <a:avLst/>
          </a:prstGeom>
          <a:noFill/>
        </p:spPr>
        <p:txBody>
          <a:bodyPr wrap="square" rtlCol="0">
            <a:spAutoFit/>
          </a:bodyPr>
          <a:lstStyle/>
          <a:p>
            <a:pPr algn="ctr"/>
            <a:endParaRPr lang="fr-FR" dirty="0">
              <a:latin typeface="Palatino Linotype" panose="02040502050505030304" pitchFamily="18" charset="0"/>
            </a:endParaRPr>
          </a:p>
          <a:p>
            <a:pPr algn="ctr"/>
            <a:endParaRPr lang="tr-TR" sz="2000" b="1" dirty="0">
              <a:latin typeface="Palatino Linotype" panose="02040502050505030304" pitchFamily="18" charset="0"/>
            </a:endParaRPr>
          </a:p>
          <a:p>
            <a:pPr algn="ctr"/>
            <a:r>
              <a:rPr lang="en-US" sz="2000" b="1" dirty="0">
                <a:latin typeface="Palatino Linotype" panose="02040502050505030304" pitchFamily="18" charset="0"/>
              </a:rPr>
              <a:t>Innovative Microorganisms in Environmental Cleanup: EMO-based Bioprocesses  </a:t>
            </a:r>
            <a:endParaRPr lang="tr-TR" sz="2000" b="1" dirty="0">
              <a:latin typeface="Palatino Linotype" panose="02040502050505030304" pitchFamily="18" charset="0"/>
            </a:endParaRPr>
          </a:p>
          <a:p>
            <a:pPr algn="ctr"/>
            <a:endParaRPr lang="tr-TR" b="1" dirty="0">
              <a:latin typeface="Palatino Linotype" panose="02040502050505030304" pitchFamily="18" charset="0"/>
            </a:endParaRPr>
          </a:p>
          <a:p>
            <a:pPr algn="ctr"/>
            <a:r>
              <a:rPr lang="en-US" altLang="ko-KR" sz="1600" b="1" dirty="0">
                <a:solidFill>
                  <a:schemeClr val="tx1">
                    <a:lumMod val="85000"/>
                    <a:lumOff val="15000"/>
                  </a:schemeClr>
                </a:solidFill>
                <a:latin typeface="Palatino Linotype" panose="02040502050505030304" pitchFamily="18" charset="0"/>
                <a:cs typeface="Arial" pitchFamily="34" charset="0"/>
              </a:rPr>
              <a:t>Hakan Çelebi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1*</a:t>
            </a:r>
            <a:r>
              <a:rPr lang="en-US" altLang="ko-KR" sz="1600" b="1" dirty="0">
                <a:solidFill>
                  <a:schemeClr val="tx1">
                    <a:lumMod val="85000"/>
                    <a:lumOff val="15000"/>
                  </a:schemeClr>
                </a:solidFill>
                <a:latin typeface="Palatino Linotype" panose="02040502050505030304" pitchFamily="18" charset="0"/>
                <a:cs typeface="Arial" pitchFamily="34" charset="0"/>
              </a:rPr>
              <a:t>, Tolga Bahadır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2</a:t>
            </a:r>
            <a:r>
              <a:rPr lang="en-US" altLang="ko-KR" sz="1600" b="1" dirty="0">
                <a:solidFill>
                  <a:schemeClr val="tx1">
                    <a:lumMod val="85000"/>
                    <a:lumOff val="15000"/>
                  </a:schemeClr>
                </a:solidFill>
                <a:latin typeface="Palatino Linotype" panose="02040502050505030304" pitchFamily="18" charset="0"/>
                <a:cs typeface="Arial" pitchFamily="34" charset="0"/>
              </a:rPr>
              <a:t>, İsmail Şimşek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3 </a:t>
            </a:r>
            <a:r>
              <a:rPr lang="en-US" altLang="ko-KR" sz="1600" b="1" dirty="0">
                <a:solidFill>
                  <a:schemeClr val="tx1">
                    <a:lumMod val="85000"/>
                    <a:lumOff val="15000"/>
                  </a:schemeClr>
                </a:solidFill>
                <a:latin typeface="Palatino Linotype" panose="02040502050505030304" pitchFamily="18" charset="0"/>
                <a:cs typeface="Arial" pitchFamily="34" charset="0"/>
              </a:rPr>
              <a:t>and Şevket Tulun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4</a:t>
            </a:r>
            <a:endParaRPr lang="tr-TR" altLang="ko-KR" sz="1600" b="1" baseline="30000" dirty="0">
              <a:solidFill>
                <a:schemeClr val="tx1">
                  <a:lumMod val="85000"/>
                  <a:lumOff val="15000"/>
                </a:schemeClr>
              </a:solidFill>
              <a:latin typeface="Palatino Linotype" panose="02040502050505030304" pitchFamily="18" charset="0"/>
              <a:cs typeface="Arial" pitchFamily="34" charset="0"/>
            </a:endParaRPr>
          </a:p>
          <a:p>
            <a:pPr algn="ctr"/>
            <a:r>
              <a:rPr lang="en-US" altLang="ko-KR" sz="1600" dirty="0">
                <a:solidFill>
                  <a:schemeClr val="tx1">
                    <a:lumMod val="85000"/>
                    <a:lumOff val="15000"/>
                  </a:schemeClr>
                </a:solidFill>
                <a:latin typeface="Palatino Linotype" panose="02040502050505030304" pitchFamily="18" charset="0"/>
                <a:cs typeface="Arial" pitchFamily="34" charset="0"/>
              </a:rPr>
              <a:t>Aksaray University, Department of Environmental Engineering </a:t>
            </a:r>
            <a:endParaRPr lang="tr-TR" altLang="ko-KR" sz="1600" dirty="0">
              <a:solidFill>
                <a:schemeClr val="tx1">
                  <a:lumMod val="85000"/>
                  <a:lumOff val="15000"/>
                </a:schemeClr>
              </a:solidFill>
              <a:latin typeface="Palatino Linotype" panose="02040502050505030304" pitchFamily="18" charset="0"/>
              <a:cs typeface="Arial" pitchFamily="34" charset="0"/>
            </a:endParaRPr>
          </a:p>
          <a:p>
            <a:endParaRPr lang="fr-FR" dirty="0">
              <a:latin typeface="Palatino Linotype" panose="02040502050505030304" pitchFamily="18" charset="0"/>
            </a:endParaRPr>
          </a:p>
          <a:p>
            <a:pPr algn="ctr"/>
            <a:r>
              <a:rPr lang="en-US" sz="1400" baseline="30000" dirty="0">
                <a:latin typeface="Palatino Linotype" panose="02040502050505030304" pitchFamily="18" charset="0"/>
              </a:rPr>
              <a:t>1</a:t>
            </a:r>
            <a:r>
              <a:rPr lang="en-US" sz="1400" dirty="0">
                <a:latin typeface="Palatino Linotype" panose="02040502050505030304" pitchFamily="18" charset="0"/>
              </a:rPr>
              <a:t>Aksaray University, Department of Environmental Engineering</a:t>
            </a:r>
            <a:endParaRPr lang="tr-TR" sz="1400" dirty="0">
              <a:latin typeface="Palatino Linotype" panose="02040502050505030304" pitchFamily="18" charset="0"/>
            </a:endParaRPr>
          </a:p>
          <a:p>
            <a:pPr algn="ctr"/>
            <a:r>
              <a:rPr lang="fr-CH" sz="1400" baseline="30000" dirty="0">
                <a:latin typeface="Palatino Linotype" panose="02040502050505030304" pitchFamily="18" charset="0"/>
              </a:rPr>
              <a:t>2</a:t>
            </a:r>
            <a:r>
              <a:rPr lang="en-US" sz="1400" dirty="0">
                <a:latin typeface="Palatino Linotype" panose="02040502050505030304" pitchFamily="18" charset="0"/>
              </a:rPr>
              <a:t>Aksaray University, Department of Environmental Engineering</a:t>
            </a:r>
            <a:endParaRPr lang="tr-TR" sz="1400" dirty="0">
              <a:latin typeface="Palatino Linotype" panose="02040502050505030304" pitchFamily="18" charset="0"/>
            </a:endParaRPr>
          </a:p>
          <a:p>
            <a:pPr algn="ctr"/>
            <a:r>
              <a:rPr lang="fr-CH" sz="1400" baseline="30000" dirty="0">
                <a:latin typeface="Palatino Linotype" panose="02040502050505030304" pitchFamily="18" charset="0"/>
              </a:rPr>
              <a:t>3</a:t>
            </a:r>
            <a:r>
              <a:rPr lang="en-US" sz="1400" dirty="0">
                <a:latin typeface="Palatino Linotype" panose="02040502050505030304" pitchFamily="18" charset="0"/>
              </a:rPr>
              <a:t>Aksaray University, Department of Environmental Engineering</a:t>
            </a:r>
            <a:endParaRPr lang="tr-TR" sz="1400" dirty="0">
              <a:latin typeface="Palatino Linotype" panose="02040502050505030304" pitchFamily="18" charset="0"/>
            </a:endParaRPr>
          </a:p>
          <a:p>
            <a:pPr algn="ctr"/>
            <a:r>
              <a:rPr lang="fr-CH" sz="1400" baseline="30000" dirty="0">
                <a:latin typeface="Palatino Linotype" panose="02040502050505030304" pitchFamily="18" charset="0"/>
              </a:rPr>
              <a:t>4</a:t>
            </a:r>
            <a:r>
              <a:rPr lang="en-US" sz="1400" dirty="0">
                <a:latin typeface="Palatino Linotype" panose="02040502050505030304" pitchFamily="18" charset="0"/>
              </a:rPr>
              <a:t>Aksaray University, Department of Environmental Engineering</a:t>
            </a:r>
            <a:endParaRPr lang="tr-TR" sz="1400" dirty="0">
              <a:latin typeface="Palatino Linotype" panose="02040502050505030304" pitchFamily="18" charset="0"/>
            </a:endParaRPr>
          </a:p>
          <a:p>
            <a:endParaRPr lang="fr-FR" sz="1400" dirty="0">
              <a:latin typeface="Palatino Linotype" panose="02040502050505030304" pitchFamily="18" charset="0"/>
            </a:endParaRPr>
          </a:p>
          <a:p>
            <a:pPr algn="ctr"/>
            <a:r>
              <a:rPr lang="en-US" sz="1400" b="1" dirty="0">
                <a:latin typeface="Palatino Linotype" panose="02040502050505030304" pitchFamily="18" charset="0"/>
              </a:rPr>
              <a:t>*</a:t>
            </a:r>
            <a:r>
              <a:rPr lang="en-US" sz="1400" dirty="0">
                <a:latin typeface="Palatino Linotype" panose="02040502050505030304" pitchFamily="18" charset="0"/>
              </a:rPr>
              <a:t> Corresponding author: </a:t>
            </a:r>
            <a:r>
              <a:rPr lang="tr-TR" sz="1400" dirty="0">
                <a:latin typeface="Palatino Linotype" panose="02040502050505030304" pitchFamily="18" charset="0"/>
              </a:rPr>
              <a:t>hakancelebi@aksaray.edu.tr</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11</a:t>
            </a:fld>
            <a:endParaRPr lang="fr-FR">
              <a:latin typeface="Palatino Linotype" panose="02040502050505030304" pitchFamily="18" charset="0"/>
            </a:endParaRPr>
          </a:p>
        </p:txBody>
      </p:sp>
      <p:pic>
        <p:nvPicPr>
          <p:cNvPr id="1026" name="Picture 2" descr="https://ecm2023.sciforum.net/events_files/854/22CONF-ECM%202023-Banner-v2-hero.jpg?1695714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16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186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338" y="99646"/>
            <a:ext cx="8997462" cy="5109091"/>
          </a:xfrm>
          <a:prstGeom prst="rect">
            <a:avLst/>
          </a:prstGeom>
          <a:noFill/>
        </p:spPr>
        <p:txBody>
          <a:bodyPr wrap="square" rtlCol="0">
            <a:spAutoFit/>
          </a:bodyPr>
          <a:lstStyle/>
          <a:p>
            <a:pPr algn="just"/>
            <a:endParaRPr lang="tr-TR" b="1" dirty="0">
              <a:latin typeface="Palatino Linotype" panose="02040502050505030304" pitchFamily="18" charset="0"/>
            </a:endParaRPr>
          </a:p>
          <a:p>
            <a:pPr algn="just"/>
            <a:r>
              <a:rPr lang="fr-FR" b="1" dirty="0">
                <a:latin typeface="Palatino Linotype" panose="02040502050505030304" pitchFamily="18" charset="0"/>
              </a:rPr>
              <a:t>Abstract: </a:t>
            </a:r>
            <a:r>
              <a:rPr lang="en-US" sz="1600" dirty="0">
                <a:latin typeface="Palatino Linotype" panose="02040502050505030304" pitchFamily="18" charset="0"/>
              </a:rPr>
              <a:t>All over the world, environmental engineers, environmental biologists, biochemists and other scientists are concerned about environmental pollution. In particular, different treatment </a:t>
            </a:r>
            <a:r>
              <a:rPr lang="en-US" sz="1600" dirty="0" smtClean="0">
                <a:latin typeface="Palatino Linotype" panose="02040502050505030304" pitchFamily="18" charset="0"/>
              </a:rPr>
              <a:t>technologies </a:t>
            </a:r>
            <a:r>
              <a:rPr lang="en-US" sz="1600" dirty="0">
                <a:latin typeface="Palatino Linotype" panose="02040502050505030304" pitchFamily="18" charset="0"/>
              </a:rPr>
              <a:t>and applications in terms of water and soil health have been investigated for years. Studies show that the bioprocess (biosorption, bioremediation, bioaccumulation, etc.) approach is more advantageous (economical, easy design, and environmentally friendly etc.) than many treatment methods. Thanks to these advantages, bioprocesses have been preferred for the </a:t>
            </a:r>
            <a:r>
              <a:rPr lang="en-US" sz="1600" dirty="0" smtClean="0">
                <a:latin typeface="Palatino Linotype" panose="02040502050505030304" pitchFamily="18" charset="0"/>
              </a:rPr>
              <a:t>removal </a:t>
            </a:r>
            <a:r>
              <a:rPr lang="en-US" sz="1600" dirty="0">
                <a:latin typeface="Palatino Linotype" panose="02040502050505030304" pitchFamily="18" charset="0"/>
              </a:rPr>
              <a:t>of different pollutants in the receiving environment. Effective microorganisms (EMO) are defined as mixed cultures of advantageous and naturally occurring microorganisms that can be used as vaccine material. EMO is a natural fermentation product that is not chemically or </a:t>
            </a:r>
            <a:r>
              <a:rPr lang="en-US" sz="1600" dirty="0" smtClean="0">
                <a:latin typeface="Palatino Linotype" panose="02040502050505030304" pitchFamily="18" charset="0"/>
              </a:rPr>
              <a:t>genetically </a:t>
            </a:r>
            <a:r>
              <a:rPr lang="en-US" sz="1600" dirty="0">
                <a:latin typeface="Palatino Linotype" panose="02040502050505030304" pitchFamily="18" charset="0"/>
              </a:rPr>
              <a:t>modified in the form of a concentrated solution. An EMO consists of 10 species, including photosynthetic (</a:t>
            </a:r>
            <a:r>
              <a:rPr lang="en-US" sz="1600" i="1" u="sng" dirty="0">
                <a:solidFill>
                  <a:srgbClr val="FF0000"/>
                </a:solidFill>
                <a:latin typeface="Palatino Linotype" panose="02040502050505030304" pitchFamily="18" charset="0"/>
              </a:rPr>
              <a:t>Rhodopseudomonas palustrus and Rhodobacter spaeroides etc.), </a:t>
            </a:r>
            <a:r>
              <a:rPr lang="en-US" sz="1600" dirty="0">
                <a:latin typeface="Palatino Linotype" panose="02040502050505030304" pitchFamily="18" charset="0"/>
              </a:rPr>
              <a:t>lactic acid (</a:t>
            </a:r>
            <a:r>
              <a:rPr lang="en-US" sz="1600" i="1" u="sng" dirty="0">
                <a:solidFill>
                  <a:srgbClr val="FF0000"/>
                </a:solidFill>
                <a:latin typeface="Palatino Linotype" panose="02040502050505030304" pitchFamily="18" charset="0"/>
              </a:rPr>
              <a:t>Lactobacillus plantarum, Lactobacillus casei and Streptoccus lactis etc.) </a:t>
            </a:r>
            <a:r>
              <a:rPr lang="en-US" sz="1600" dirty="0">
                <a:latin typeface="Palatino Linotype" panose="02040502050505030304" pitchFamily="18" charset="0"/>
              </a:rPr>
              <a:t>bacterial groups, yeasts </a:t>
            </a:r>
            <a:r>
              <a:rPr lang="en-US" sz="1600" i="1" u="sng" dirty="0">
                <a:solidFill>
                  <a:srgbClr val="FF0000"/>
                </a:solidFill>
                <a:latin typeface="Palatino Linotype" panose="02040502050505030304" pitchFamily="18" charset="0"/>
              </a:rPr>
              <a:t>(Saccharomyces cerevisiae and Candida utilis etc.), </a:t>
            </a:r>
            <a:r>
              <a:rPr lang="en-US" sz="1600" dirty="0">
                <a:latin typeface="Palatino Linotype" panose="02040502050505030304" pitchFamily="18" charset="0"/>
              </a:rPr>
              <a:t>actinomycetes, and fermenting fungi. is coming. The main components of EMO are lactic acid bacteria, yeasts and photosynthetic </a:t>
            </a:r>
            <a:r>
              <a:rPr lang="en-US" sz="1600" dirty="0" smtClean="0">
                <a:latin typeface="Palatino Linotype" panose="02040502050505030304" pitchFamily="18" charset="0"/>
              </a:rPr>
              <a:t>bacteria</a:t>
            </a:r>
            <a:r>
              <a:rPr lang="en-US" sz="1600" dirty="0">
                <a:latin typeface="Palatino Linotype" panose="02040502050505030304" pitchFamily="18" charset="0"/>
              </a:rPr>
              <a:t>. In liquid solution they are in harmony. This article aims to review the literature on </a:t>
            </a:r>
            <a:r>
              <a:rPr lang="en-US" sz="1600" b="1" i="1" dirty="0">
                <a:latin typeface="Palatino Linotype" panose="02040502050505030304" pitchFamily="18" charset="0"/>
              </a:rPr>
              <a:t>'Effective Microorganism (EMO)' </a:t>
            </a:r>
            <a:r>
              <a:rPr lang="en-US" sz="1600" dirty="0">
                <a:latin typeface="Palatino Linotype" panose="02040502050505030304" pitchFamily="18" charset="0"/>
              </a:rPr>
              <a:t>from different scientific databases and discuss the effectiveness of using EMO for </a:t>
            </a:r>
            <a:r>
              <a:rPr lang="en-US" sz="1600" dirty="0" smtClean="0">
                <a:latin typeface="Palatino Linotype" panose="02040502050505030304" pitchFamily="18" charset="0"/>
              </a:rPr>
              <a:t>bioprocess</a:t>
            </a:r>
            <a:endParaRPr lang="tr-TR" sz="1600" dirty="0" smtClean="0">
              <a:latin typeface="Palatino Linotype" panose="02040502050505030304" pitchFamily="18" charset="0"/>
            </a:endParaRPr>
          </a:p>
          <a:p>
            <a:pPr algn="just"/>
            <a:endParaRPr lang="en-US" dirty="0" smtClean="0">
              <a:latin typeface="Palatino Linotype" panose="02040502050505030304" pitchFamily="18" charset="0"/>
            </a:endParaRPr>
          </a:p>
          <a:p>
            <a:r>
              <a:rPr lang="fr-FR" sz="1600" b="1" dirty="0" smtClean="0">
                <a:latin typeface="Palatino Linotype" panose="02040502050505030304" pitchFamily="18" charset="0"/>
              </a:rPr>
              <a:t>Keywords</a:t>
            </a:r>
            <a:r>
              <a:rPr lang="fr-FR" sz="1600" b="1" dirty="0">
                <a:latin typeface="Palatino Linotype" panose="02040502050505030304" pitchFamily="18" charset="0"/>
              </a:rPr>
              <a:t>: </a:t>
            </a:r>
            <a:r>
              <a:rPr lang="fr-FR" sz="1600" dirty="0">
                <a:latin typeface="Palatino Linotype" panose="02040502050505030304" pitchFamily="18" charset="0"/>
              </a:rPr>
              <a:t>Cleanup; Eco-</a:t>
            </a:r>
            <a:r>
              <a:rPr lang="fr-FR" sz="1600" dirty="0" err="1">
                <a:latin typeface="Palatino Linotype" panose="02040502050505030304" pitchFamily="18" charset="0"/>
              </a:rPr>
              <a:t>friendly</a:t>
            </a:r>
            <a:r>
              <a:rPr lang="fr-FR" sz="1600" dirty="0">
                <a:latin typeface="Palatino Linotype" panose="02040502050505030304" pitchFamily="18" charset="0"/>
              </a:rPr>
              <a:t>; EMO; </a:t>
            </a:r>
            <a:r>
              <a:rPr lang="fr-FR" sz="1600" dirty="0" err="1">
                <a:latin typeface="Palatino Linotype" panose="02040502050505030304" pitchFamily="18" charset="0"/>
              </a:rPr>
              <a:t>Bioprocess</a:t>
            </a:r>
            <a:endParaRPr lang="fr-FR" sz="16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sp>
        <p:nvSpPr>
          <p:cNvPr id="2" name="Dikdörtgen 1"/>
          <p:cNvSpPr/>
          <p:nvPr/>
        </p:nvSpPr>
        <p:spPr>
          <a:xfrm>
            <a:off x="3213463" y="707514"/>
            <a:ext cx="5819501" cy="4154984"/>
          </a:xfrm>
          <a:prstGeom prst="rect">
            <a:avLst/>
          </a:prstGeom>
        </p:spPr>
        <p:txBody>
          <a:bodyPr wrap="square">
            <a:spAutoFit/>
          </a:bodyPr>
          <a:lstStyle/>
          <a:p>
            <a:pPr algn="just">
              <a:lnSpc>
                <a:spcPct val="150000"/>
              </a:lnSpc>
            </a:pPr>
            <a:r>
              <a:rPr lang="tr-TR" sz="2000" b="1" dirty="0">
                <a:latin typeface="Palatino Linotype" panose="02040502050505030304" pitchFamily="18" charset="0"/>
              </a:rPr>
              <a:t>Introduction</a:t>
            </a:r>
            <a:endParaRPr lang="fr-FR" sz="2000" b="1" dirty="0">
              <a:latin typeface="Palatino Linotype" panose="02040502050505030304" pitchFamily="18" charset="0"/>
            </a:endParaRPr>
          </a:p>
          <a:p>
            <a:pPr algn="just">
              <a:lnSpc>
                <a:spcPct val="150000"/>
              </a:lnSpc>
            </a:pPr>
            <a:endParaRPr lang="tr-TR" sz="1300" dirty="0">
              <a:latin typeface="Palatino Linotype" panose="02040502050505030304" pitchFamily="18" charset="0"/>
            </a:endParaRPr>
          </a:p>
          <a:p>
            <a:pPr algn="just">
              <a:lnSpc>
                <a:spcPct val="150000"/>
              </a:lnSpc>
            </a:pPr>
            <a:r>
              <a:rPr lang="en-US" sz="1300" dirty="0">
                <a:latin typeface="Palatino Linotype" panose="02040502050505030304" pitchFamily="18" charset="0"/>
              </a:rPr>
              <a:t>The place of water in the ecosystem is important in terms of both pollution and </a:t>
            </a:r>
            <a:r>
              <a:rPr lang="en-US" sz="1300" dirty="0" smtClean="0">
                <a:latin typeface="Palatino Linotype" panose="02040502050505030304" pitchFamily="18" charset="0"/>
              </a:rPr>
              <a:t>quality </a:t>
            </a:r>
            <a:r>
              <a:rPr lang="en-US" sz="1300" dirty="0">
                <a:latin typeface="Palatino Linotype" panose="02040502050505030304" pitchFamily="18" charset="0"/>
              </a:rPr>
              <a:t>resource potential. It has been reported that there are only 2.5% fresh water resources in the world [1]. The rapid increase in the living population and the activities related to this increase pose a great risk to water resources. With the recent COVID-19 pandemic, the damage caused by the human population to the environment has become clear. </a:t>
            </a:r>
            <a:r>
              <a:rPr lang="en-US" sz="1300" dirty="0" smtClean="0">
                <a:latin typeface="Palatino Linotype" panose="02040502050505030304" pitchFamily="18" charset="0"/>
              </a:rPr>
              <a:t>Continuous </a:t>
            </a:r>
            <a:r>
              <a:rPr lang="en-US" sz="1300" dirty="0">
                <a:latin typeface="Palatino Linotype" panose="02040502050505030304" pitchFamily="18" charset="0"/>
              </a:rPr>
              <a:t>population growth heralds water scarcity on a global scale [2]. In particular, different pollutants in untreated wastewater cause dangerous effects on natural water resources [3-4]. Therefore, the availability of water in all countries has implications for wastewater recovery, water saving, etc. must be protected by applications.</a:t>
            </a:r>
            <a:endParaRPr lang="en-US" altLang="ko-KR" sz="1300" dirty="0">
              <a:latin typeface="Palatino Linotype" panose="02040502050505030304" pitchFamily="18" charset="0"/>
              <a:cs typeface="Arial" pitchFamily="34" charset="0"/>
            </a:endParaRPr>
          </a:p>
        </p:txBody>
      </p:sp>
      <p:pic>
        <p:nvPicPr>
          <p:cNvPr id="2050" name="Picture 2" descr="Bubble ring underwater, ring bubble."/>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302131">
            <a:off x="512323" y="499518"/>
            <a:ext cx="234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autiful still life with wate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178108">
            <a:off x="332321" y="2900409"/>
            <a:ext cx="27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ree photo researcher holds a test tube with water in a hand in blue glove"/>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696" y="5007346"/>
            <a:ext cx="234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61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579" y="43882"/>
            <a:ext cx="8153400" cy="461665"/>
          </a:xfrm>
          <a:prstGeom prst="rect">
            <a:avLst/>
          </a:prstGeom>
          <a:noFill/>
        </p:spPr>
        <p:txBody>
          <a:bodyPr wrap="square" rtlCol="0">
            <a:spAutoFit/>
          </a:bodyPr>
          <a:lstStyle/>
          <a:p>
            <a:r>
              <a:rPr lang="tr-TR" sz="2400" b="1" dirty="0">
                <a:latin typeface="Palatino Linotype" panose="02040502050505030304" pitchFamily="18" charset="0"/>
              </a:rPr>
              <a:t>Introduction</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mc:AlternateContent xmlns:mc="http://schemas.openxmlformats.org/markup-compatibility/2006" xmlns:a14="http://schemas.microsoft.com/office/drawing/2010/main">
        <mc:Choice Requires="a14">
          <p:sp>
            <p:nvSpPr>
              <p:cNvPr id="2" name="Dikdörtgen 1"/>
              <p:cNvSpPr/>
              <p:nvPr/>
            </p:nvSpPr>
            <p:spPr>
              <a:xfrm>
                <a:off x="85579" y="672680"/>
                <a:ext cx="8982221" cy="5233549"/>
              </a:xfrm>
              <a:prstGeom prst="rect">
                <a:avLst/>
              </a:prstGeom>
            </p:spPr>
            <p:txBody>
              <a:bodyPr wrap="square">
                <a:spAutoFit/>
              </a:bodyPr>
              <a:lstStyle/>
              <a:p>
                <a:pPr algn="just">
                  <a:lnSpc>
                    <a:spcPct val="150000"/>
                  </a:lnSpc>
                </a:pPr>
                <a:r>
                  <a:rPr lang="en-US" sz="1300" dirty="0">
                    <a:latin typeface="Palatino Linotype" panose="02040502050505030304" pitchFamily="18" charset="0"/>
                  </a:rPr>
                  <a:t>Wastewater treatment can be explained as the process of obtaining water suitable for different purposes such as washing and irrigation by minimizing pollutants [5-7]. In some cases, traditional wastewater treatment practices have become unfeasible due to the changing pollutant profile. It is caused by factors such as low efficiency, secondary </a:t>
                </a:r>
                <a:r>
                  <a:rPr lang="en-US" sz="1300" dirty="0" smtClean="0">
                    <a:latin typeface="Palatino Linotype" panose="02040502050505030304" pitchFamily="18" charset="0"/>
                  </a:rPr>
                  <a:t>pollution</a:t>
                </a:r>
                <a:r>
                  <a:rPr lang="en-US" sz="1300" dirty="0">
                    <a:latin typeface="Palatino Linotype" panose="02040502050505030304" pitchFamily="18" charset="0"/>
                  </a:rPr>
                  <a:t>, high installation, maintenance and operating costs [8-10]. Therefore, it has become necessary to switch from traditional methods to alternative environmentally friendly technologies [4]. As an alternative method, energy-efficient and eco-friendly "</a:t>
                </a:r>
                <a:r>
                  <a:rPr lang="en-US" sz="1300" dirty="0" smtClean="0">
                    <a:latin typeface="Palatino Linotype" panose="02040502050505030304" pitchFamily="18" charset="0"/>
                  </a:rPr>
                  <a:t>Microorganism-based </a:t>
                </a:r>
                <a:r>
                  <a:rPr lang="en-US" sz="1300" dirty="0">
                    <a:latin typeface="Palatino Linotype" panose="02040502050505030304" pitchFamily="18" charset="0"/>
                  </a:rPr>
                  <a:t>green technologies" (MicroRG-based GT) have come to the fore in recent years. Different groups of microorganisms (algae, bacteria, fungi, protozoa) are used in wastewater treatment. Specific microorganisms provide purification by using organic pollutants in the wastewater structure for their vital activities [11, 12]. Before EMO </a:t>
                </a:r>
                <a:r>
                  <a:rPr lang="en-US" sz="1300" dirty="0" smtClean="0">
                    <a:latin typeface="Palatino Linotype" panose="02040502050505030304" pitchFamily="18" charset="0"/>
                  </a:rPr>
                  <a:t>technology</a:t>
                </a:r>
                <a:r>
                  <a:rPr lang="en-US" sz="1300" dirty="0">
                    <a:latin typeface="Palatino Linotype" panose="02040502050505030304" pitchFamily="18" charset="0"/>
                  </a:rPr>
                  <a:t>, classical microorganisms took part in treatment according to environment </a:t>
                </a:r>
                <a:r>
                  <a:rPr lang="en-US" sz="1300" dirty="0" smtClean="0">
                    <a:latin typeface="Palatino Linotype" panose="02040502050505030304" pitchFamily="18" charset="0"/>
                  </a:rPr>
                  <a:t>conditions</a:t>
                </a:r>
                <a:r>
                  <a:rPr lang="en-US" sz="1300" dirty="0">
                    <a:latin typeface="Palatino Linotype" panose="02040502050505030304" pitchFamily="18" charset="0"/>
                  </a:rPr>
                  <a:t>. Aerobe and anaerobic bacteria, which are the most widely used and most intense in purification, are preferred because they are abundant in the ecosystem [13]. These bacteria take part in the following three different reactions in the activated sludge process [4</a:t>
                </a:r>
                <a:r>
                  <a:rPr lang="en-US" sz="1300" dirty="0" smtClean="0">
                    <a:latin typeface="Palatino Linotype" panose="02040502050505030304" pitchFamily="18" charset="0"/>
                  </a:rPr>
                  <a:t>].</a:t>
                </a:r>
                <a:endParaRPr lang="tr-TR" sz="1300" dirty="0" smtClean="0">
                  <a:latin typeface="Palatino Linotype" panose="02040502050505030304" pitchFamily="18" charset="0"/>
                </a:endParaRPr>
              </a:p>
              <a:p>
                <a:pPr algn="just"/>
                <a:r>
                  <a:rPr lang="en-US" sz="1400" dirty="0">
                    <a:latin typeface="Palatino Linotype" panose="02040502050505030304" pitchFamily="18" charset="0"/>
                  </a:rPr>
                  <a:t> </a:t>
                </a:r>
                <a:endParaRPr lang="tr-TR" sz="1400" dirty="0">
                  <a:latin typeface="Palatino Linotype" panose="02040502050505030304" pitchFamily="18" charset="0"/>
                </a:endParaRPr>
              </a:p>
              <a:p>
                <a:pPr algn="just"/>
                <a14:m>
                  <m:oMath xmlns:m="http://schemas.openxmlformats.org/officeDocument/2006/math">
                    <m:r>
                      <a:rPr lang="en-US" sz="1400" i="1">
                        <a:latin typeface="Cambria Math" panose="02040503050406030204" pitchFamily="18" charset="0"/>
                      </a:rPr>
                      <m:t>𝑂𝑟𝑔𝑎𝑛𝑖𝑐</m:t>
                    </m:r>
                    <m:r>
                      <a:rPr lang="en-US" sz="1400" i="1">
                        <a:latin typeface="Cambria Math" panose="02040503050406030204" pitchFamily="18" charset="0"/>
                      </a:rPr>
                      <m:t> </m:t>
                    </m:r>
                    <m:r>
                      <a:rPr lang="en-US" sz="1400" i="1">
                        <a:latin typeface="Cambria Math" panose="02040503050406030204" pitchFamily="18" charset="0"/>
                      </a:rPr>
                      <m:t>𝑤𝑎𝑠𝑡𝑒</m:t>
                    </m:r>
                    <m:r>
                      <a:rPr lang="en-US" sz="1400" i="1">
                        <a:latin typeface="Cambria Math" panose="02040503050406030204" pitchFamily="18" charset="0"/>
                      </a:rPr>
                      <m:t>+ </m:t>
                    </m:r>
                    <m:sSub>
                      <m:sSubPr>
                        <m:ctrlPr>
                          <a:rPr lang="tr-TR" sz="1400" i="1">
                            <a:latin typeface="Cambria Math" panose="02040503050406030204" pitchFamily="18" charset="0"/>
                          </a:rPr>
                        </m:ctrlPr>
                      </m:sSubPr>
                      <m:e>
                        <m:r>
                          <a:rPr lang="en-US" sz="1400" i="1">
                            <a:latin typeface="Cambria Math" panose="02040503050406030204" pitchFamily="18" charset="0"/>
                          </a:rPr>
                          <m:t>𝑂</m:t>
                        </m:r>
                      </m:e>
                      <m:sub>
                        <m:r>
                          <a:rPr lang="en-US" sz="1400" i="1">
                            <a:latin typeface="Cambria Math" panose="02040503050406030204" pitchFamily="18" charset="0"/>
                          </a:rPr>
                          <m:t>2</m:t>
                        </m:r>
                      </m:sub>
                    </m:sSub>
                    <m:box>
                      <m:boxPr>
                        <m:ctrlPr>
                          <a:rPr lang="tr-TR" sz="1400" i="1">
                            <a:latin typeface="Cambria Math" panose="02040503050406030204" pitchFamily="18" charset="0"/>
                          </a:rPr>
                        </m:ctrlPr>
                      </m:boxPr>
                      <m:e>
                        <m:groupChr>
                          <m:groupChrPr>
                            <m:chr m:val="→"/>
                            <m:vertJc m:val="bot"/>
                            <m:ctrlPr>
                              <a:rPr lang="tr-TR" sz="1400" i="1">
                                <a:latin typeface="Cambria Math" panose="02040503050406030204" pitchFamily="18" charset="0"/>
                              </a:rPr>
                            </m:ctrlPr>
                          </m:groupChrPr>
                          <m:e>
                            <m:r>
                              <a:rPr lang="en-US" sz="1400" i="1">
                                <a:latin typeface="Cambria Math" panose="02040503050406030204" pitchFamily="18" charset="0"/>
                              </a:rPr>
                              <m:t>𝐴𝑒𝑟𝑜𝑏𝑒𝑠</m:t>
                            </m:r>
                          </m:e>
                        </m:groupChr>
                      </m:e>
                    </m:box>
                    <m:r>
                      <a:rPr lang="en-US" sz="1400" i="1">
                        <a:latin typeface="Cambria Math" panose="02040503050406030204" pitchFamily="18" charset="0"/>
                      </a:rPr>
                      <m:t> </m:t>
                    </m:r>
                    <m:sSub>
                      <m:sSubPr>
                        <m:ctrlPr>
                          <a:rPr lang="tr-TR" sz="1400" i="1">
                            <a:latin typeface="Cambria Math" panose="02040503050406030204" pitchFamily="18" charset="0"/>
                          </a:rPr>
                        </m:ctrlPr>
                      </m:sSubPr>
                      <m:e>
                        <m:r>
                          <a:rPr lang="en-US" sz="1400" i="1">
                            <a:latin typeface="Cambria Math" panose="02040503050406030204" pitchFamily="18" charset="0"/>
                          </a:rPr>
                          <m:t>𝐶𝑂</m:t>
                        </m:r>
                      </m:e>
                      <m:sub>
                        <m:r>
                          <a:rPr lang="en-US" sz="1400" i="1">
                            <a:latin typeface="Cambria Math" panose="02040503050406030204" pitchFamily="18" charset="0"/>
                          </a:rPr>
                          <m:t>2</m:t>
                        </m:r>
                      </m:sub>
                    </m:sSub>
                    <m:r>
                      <a:rPr lang="en-US" sz="1400" i="1">
                        <a:latin typeface="Cambria Math" panose="02040503050406030204" pitchFamily="18" charset="0"/>
                      </a:rPr>
                      <m:t>+ </m:t>
                    </m:r>
                    <m:sSub>
                      <m:sSubPr>
                        <m:ctrlPr>
                          <a:rPr lang="tr-TR" sz="1400" i="1">
                            <a:latin typeface="Cambria Math" panose="02040503050406030204" pitchFamily="18" charset="0"/>
                          </a:rPr>
                        </m:ctrlPr>
                      </m:sSubPr>
                      <m:e>
                        <m:r>
                          <a:rPr lang="en-US" sz="1400" i="1">
                            <a:latin typeface="Cambria Math" panose="02040503050406030204" pitchFamily="18" charset="0"/>
                          </a:rPr>
                          <m:t>𝐻</m:t>
                        </m:r>
                      </m:e>
                      <m:sub>
                        <m:r>
                          <a:rPr lang="en-US" sz="1400" i="1">
                            <a:latin typeface="Cambria Math" panose="02040503050406030204" pitchFamily="18" charset="0"/>
                          </a:rPr>
                          <m:t>2</m:t>
                        </m:r>
                      </m:sub>
                    </m:sSub>
                    <m:r>
                      <a:rPr lang="en-US" sz="1400" i="1">
                        <a:latin typeface="Cambria Math" panose="02040503050406030204" pitchFamily="18" charset="0"/>
                      </a:rPr>
                      <m:t>𝑂</m:t>
                    </m:r>
                    <m:r>
                      <a:rPr lang="en-US" sz="1400" i="1">
                        <a:latin typeface="Cambria Math" panose="02040503050406030204" pitchFamily="18" charset="0"/>
                      </a:rPr>
                      <m:t>+</m:t>
                    </m:r>
                    <m:r>
                      <a:rPr lang="en-US" sz="1400" i="1">
                        <a:latin typeface="Cambria Math" panose="02040503050406030204" pitchFamily="18" charset="0"/>
                      </a:rPr>
                      <m:t>𝑒𝑛𝑒𝑟𝑔𝑦</m:t>
                    </m:r>
                  </m:oMath>
                </a14:m>
                <a:r>
                  <a:rPr lang="en-US" sz="1400" dirty="0">
                    <a:latin typeface="Palatino Linotype" panose="02040502050505030304" pitchFamily="18" charset="0"/>
                  </a:rPr>
                  <a:t>					(1)</a:t>
                </a:r>
                <a:endParaRPr lang="tr-TR" sz="1400" dirty="0">
                  <a:latin typeface="Palatino Linotype" panose="02040502050505030304" pitchFamily="18" charset="0"/>
                </a:endParaRPr>
              </a:p>
              <a:p>
                <a:pPr algn="just"/>
                <a:r>
                  <a:rPr lang="en-US" sz="1400" dirty="0">
                    <a:latin typeface="Palatino Linotype" panose="02040502050505030304" pitchFamily="18" charset="0"/>
                  </a:rPr>
                  <a:t> </a:t>
                </a:r>
                <a:endParaRPr lang="tr-TR" sz="1400" dirty="0">
                  <a:latin typeface="Palatino Linotype" panose="02040502050505030304" pitchFamily="18" charset="0"/>
                </a:endParaRPr>
              </a:p>
              <a:p>
                <a:pPr algn="just"/>
                <a14:m>
                  <m:oMath xmlns:m="http://schemas.openxmlformats.org/officeDocument/2006/math">
                    <m:r>
                      <a:rPr lang="en-US" sz="1400" i="1">
                        <a:latin typeface="Cambria Math" panose="02040503050406030204" pitchFamily="18" charset="0"/>
                      </a:rPr>
                      <m:t>𝑂𝑟𝑔𝑎𝑛𝑖𝑐</m:t>
                    </m:r>
                    <m:r>
                      <a:rPr lang="en-US" sz="1400" i="1">
                        <a:latin typeface="Cambria Math" panose="02040503050406030204" pitchFamily="18" charset="0"/>
                      </a:rPr>
                      <m:t> </m:t>
                    </m:r>
                    <m:r>
                      <a:rPr lang="en-US" sz="1400" i="1">
                        <a:latin typeface="Cambria Math" panose="02040503050406030204" pitchFamily="18" charset="0"/>
                      </a:rPr>
                      <m:t>𝑤𝑎𝑠𝑡𝑒</m:t>
                    </m:r>
                    <m:r>
                      <a:rPr lang="en-US" sz="1400" i="1">
                        <a:latin typeface="Cambria Math" panose="02040503050406030204" pitchFamily="18" charset="0"/>
                      </a:rPr>
                      <m:t>+ </m:t>
                    </m:r>
                    <m:sSubSup>
                      <m:sSubSupPr>
                        <m:ctrlPr>
                          <a:rPr lang="tr-TR" sz="1400" i="1">
                            <a:latin typeface="Cambria Math" panose="02040503050406030204" pitchFamily="18" charset="0"/>
                          </a:rPr>
                        </m:ctrlPr>
                      </m:sSubSupPr>
                      <m:e>
                        <m:r>
                          <a:rPr lang="en-US" sz="1400" i="1">
                            <a:latin typeface="Cambria Math" panose="02040503050406030204" pitchFamily="18" charset="0"/>
                          </a:rPr>
                          <m:t>𝑁𝑂</m:t>
                        </m:r>
                      </m:e>
                      <m:sub>
                        <m:r>
                          <a:rPr lang="en-US" sz="1400" i="1">
                            <a:latin typeface="Cambria Math" panose="02040503050406030204" pitchFamily="18" charset="0"/>
                          </a:rPr>
                          <m:t>3</m:t>
                        </m:r>
                      </m:sub>
                      <m:sup>
                        <m:r>
                          <a:rPr lang="en-US" sz="1400" i="1">
                            <a:latin typeface="Cambria Math" panose="02040503050406030204" pitchFamily="18" charset="0"/>
                          </a:rPr>
                          <m:t>−</m:t>
                        </m:r>
                      </m:sup>
                    </m:sSubSup>
                    <m:box>
                      <m:boxPr>
                        <m:ctrlPr>
                          <a:rPr lang="tr-TR" sz="1400" i="1">
                            <a:latin typeface="Cambria Math" panose="02040503050406030204" pitchFamily="18" charset="0"/>
                          </a:rPr>
                        </m:ctrlPr>
                      </m:boxPr>
                      <m:e>
                        <m:groupChr>
                          <m:groupChrPr>
                            <m:chr m:val="→"/>
                            <m:vertJc m:val="bot"/>
                            <m:ctrlPr>
                              <a:rPr lang="tr-TR" sz="1400" i="1">
                                <a:latin typeface="Cambria Math" panose="02040503050406030204" pitchFamily="18" charset="0"/>
                              </a:rPr>
                            </m:ctrlPr>
                          </m:groupChrPr>
                          <m:e>
                            <m:r>
                              <a:rPr lang="en-US" sz="1400" i="1">
                                <a:latin typeface="Cambria Math" panose="02040503050406030204" pitchFamily="18" charset="0"/>
                              </a:rPr>
                              <m:t>𝐴𝑛𝑎𝑒𝑟𝑜𝑏𝑒𝑠</m:t>
                            </m:r>
                          </m:e>
                        </m:groupChr>
                      </m:e>
                    </m:box>
                    <m:r>
                      <a:rPr lang="en-US" sz="1400" i="1">
                        <a:latin typeface="Cambria Math" panose="02040503050406030204" pitchFamily="18" charset="0"/>
                      </a:rPr>
                      <m:t> </m:t>
                    </m:r>
                    <m:sSub>
                      <m:sSubPr>
                        <m:ctrlPr>
                          <a:rPr lang="tr-TR" sz="1400" i="1">
                            <a:latin typeface="Cambria Math" panose="02040503050406030204" pitchFamily="18" charset="0"/>
                          </a:rPr>
                        </m:ctrlPr>
                      </m:sSubPr>
                      <m:e>
                        <m:r>
                          <a:rPr lang="en-US" sz="1400" i="1">
                            <a:latin typeface="Cambria Math" panose="02040503050406030204" pitchFamily="18" charset="0"/>
                          </a:rPr>
                          <m:t>𝐶𝑂</m:t>
                        </m:r>
                      </m:e>
                      <m:sub>
                        <m:r>
                          <a:rPr lang="en-US" sz="1400" i="1">
                            <a:latin typeface="Cambria Math" panose="02040503050406030204" pitchFamily="18" charset="0"/>
                          </a:rPr>
                          <m:t>2</m:t>
                        </m:r>
                      </m:sub>
                    </m:sSub>
                    <m:r>
                      <a:rPr lang="en-US" sz="1400" i="1">
                        <a:latin typeface="Cambria Math" panose="02040503050406030204" pitchFamily="18" charset="0"/>
                      </a:rPr>
                      <m:t>+ </m:t>
                    </m:r>
                    <m:sSub>
                      <m:sSubPr>
                        <m:ctrlPr>
                          <a:rPr lang="tr-TR" sz="1400" i="1">
                            <a:latin typeface="Cambria Math" panose="02040503050406030204" pitchFamily="18" charset="0"/>
                          </a:rPr>
                        </m:ctrlPr>
                      </m:sSubPr>
                      <m:e>
                        <m:r>
                          <a:rPr lang="en-US" sz="1400" i="1">
                            <a:latin typeface="Cambria Math" panose="02040503050406030204" pitchFamily="18" charset="0"/>
                          </a:rPr>
                          <m:t>𝑁</m:t>
                        </m:r>
                      </m:e>
                      <m:sub>
                        <m:r>
                          <a:rPr lang="en-US" sz="1400" i="1">
                            <a:latin typeface="Cambria Math" panose="02040503050406030204" pitchFamily="18" charset="0"/>
                          </a:rPr>
                          <m:t>2</m:t>
                        </m:r>
                      </m:sub>
                    </m:sSub>
                    <m:r>
                      <a:rPr lang="en-US" sz="1400" i="1">
                        <a:latin typeface="Cambria Math" panose="02040503050406030204" pitchFamily="18" charset="0"/>
                      </a:rPr>
                      <m:t>+</m:t>
                    </m:r>
                    <m:r>
                      <a:rPr lang="en-US" sz="1400" i="1">
                        <a:latin typeface="Cambria Math" panose="02040503050406030204" pitchFamily="18" charset="0"/>
                      </a:rPr>
                      <m:t>𝑒𝑛𝑒𝑟𝑔𝑦</m:t>
                    </m:r>
                    <m:r>
                      <a:rPr lang="en-US" sz="1400" i="1">
                        <a:latin typeface="Cambria Math" panose="02040503050406030204" pitchFamily="18" charset="0"/>
                      </a:rPr>
                      <m:t> (</m:t>
                    </m:r>
                    <m:r>
                      <a:rPr lang="en-US" sz="1400" i="1">
                        <a:latin typeface="Cambria Math" panose="02040503050406030204" pitchFamily="18" charset="0"/>
                      </a:rPr>
                      <m:t>𝑏𝑜𝑢𝑛𝑑𝑒𝑑</m:t>
                    </m:r>
                    <m:r>
                      <a:rPr lang="en-US" sz="1400" i="1">
                        <a:latin typeface="Cambria Math" panose="02040503050406030204" pitchFamily="18" charset="0"/>
                      </a:rPr>
                      <m:t> </m:t>
                    </m:r>
                    <m:r>
                      <a:rPr lang="en-US" sz="1400" i="1">
                        <a:latin typeface="Cambria Math" panose="02040503050406030204" pitchFamily="18" charset="0"/>
                      </a:rPr>
                      <m:t>𝑜𝑥𝑦𝑔𝑒𝑛</m:t>
                    </m:r>
                    <m:r>
                      <a:rPr lang="en-US" sz="1400" i="1">
                        <a:latin typeface="Cambria Math" panose="02040503050406030204" pitchFamily="18" charset="0"/>
                      </a:rPr>
                      <m:t> </m:t>
                    </m:r>
                    <m:r>
                      <a:rPr lang="en-US" sz="1400" i="1">
                        <a:latin typeface="Cambria Math" panose="02040503050406030204" pitchFamily="18" charset="0"/>
                      </a:rPr>
                      <m:t>𝑖𝑛</m:t>
                    </m:r>
                    <m:r>
                      <a:rPr lang="en-US" sz="1400" i="1">
                        <a:latin typeface="Cambria Math" panose="02040503050406030204" pitchFamily="18" charset="0"/>
                      </a:rPr>
                      <m:t> </m:t>
                    </m:r>
                    <m:r>
                      <a:rPr lang="en-US" sz="1400" i="1">
                        <a:latin typeface="Cambria Math" panose="02040503050406030204" pitchFamily="18" charset="0"/>
                      </a:rPr>
                      <m:t>𝑛𝑖𝑡𝑟𝑎𝑡𝑒</m:t>
                    </m:r>
                    <m:r>
                      <a:rPr lang="en-US" sz="1400" i="1">
                        <a:latin typeface="Cambria Math" panose="02040503050406030204" pitchFamily="18" charset="0"/>
                      </a:rPr>
                      <m:t>)</m:t>
                    </m:r>
                  </m:oMath>
                </a14:m>
                <a:r>
                  <a:rPr lang="en-US" sz="1400" dirty="0">
                    <a:latin typeface="Palatino Linotype" panose="02040502050505030304" pitchFamily="18" charset="0"/>
                  </a:rPr>
                  <a:t> 	</a:t>
                </a:r>
                <a:r>
                  <a:rPr lang="tr-TR" sz="1400" dirty="0" smtClean="0">
                    <a:latin typeface="Palatino Linotype" panose="02040502050505030304" pitchFamily="18" charset="0"/>
                  </a:rPr>
                  <a:t>		</a:t>
                </a:r>
                <a:r>
                  <a:rPr lang="en-US" sz="1400" dirty="0" smtClean="0">
                    <a:latin typeface="Palatino Linotype" panose="02040502050505030304" pitchFamily="18" charset="0"/>
                  </a:rPr>
                  <a:t>(</a:t>
                </a:r>
                <a:r>
                  <a:rPr lang="en-US" sz="1400" dirty="0">
                    <a:latin typeface="Palatino Linotype" panose="02040502050505030304" pitchFamily="18" charset="0"/>
                  </a:rPr>
                  <a:t>2)</a:t>
                </a:r>
                <a:endParaRPr lang="tr-TR" sz="1400" dirty="0">
                  <a:latin typeface="Palatino Linotype" panose="02040502050505030304" pitchFamily="18" charset="0"/>
                </a:endParaRPr>
              </a:p>
              <a:p>
                <a:pPr algn="just"/>
                <a:r>
                  <a:rPr lang="en-US" sz="1400" dirty="0">
                    <a:latin typeface="Palatino Linotype" panose="02040502050505030304" pitchFamily="18" charset="0"/>
                  </a:rPr>
                  <a:t> </a:t>
                </a:r>
                <a:endParaRPr lang="tr-TR" sz="1400" dirty="0">
                  <a:latin typeface="Palatino Linotype" panose="02040502050505030304" pitchFamily="18" charset="0"/>
                </a:endParaRPr>
              </a:p>
              <a:p>
                <a:pPr algn="just"/>
                <a14:m>
                  <m:oMath xmlns:m="http://schemas.openxmlformats.org/officeDocument/2006/math">
                    <m:r>
                      <a:rPr lang="en-US" sz="1400" i="1">
                        <a:latin typeface="Cambria Math" panose="02040503050406030204" pitchFamily="18" charset="0"/>
                      </a:rPr>
                      <m:t>𝑂𝑟𝑔𝑎𝑛𝑖𝑐</m:t>
                    </m:r>
                    <m:r>
                      <a:rPr lang="en-US" sz="1400" i="1">
                        <a:latin typeface="Cambria Math" panose="02040503050406030204" pitchFamily="18" charset="0"/>
                      </a:rPr>
                      <m:t> </m:t>
                    </m:r>
                    <m:r>
                      <a:rPr lang="en-US" sz="1400" i="1">
                        <a:latin typeface="Cambria Math" panose="02040503050406030204" pitchFamily="18" charset="0"/>
                      </a:rPr>
                      <m:t>𝑤𝑎𝑠𝑡𝑒</m:t>
                    </m:r>
                    <m:r>
                      <a:rPr lang="en-US" sz="1400" i="1">
                        <a:latin typeface="Cambria Math" panose="02040503050406030204" pitchFamily="18" charset="0"/>
                      </a:rPr>
                      <m:t>+ </m:t>
                    </m:r>
                    <m:sSubSup>
                      <m:sSubSupPr>
                        <m:ctrlPr>
                          <a:rPr lang="tr-TR" sz="1400" i="1">
                            <a:latin typeface="Cambria Math" panose="02040503050406030204" pitchFamily="18" charset="0"/>
                          </a:rPr>
                        </m:ctrlPr>
                      </m:sSubSupPr>
                      <m:e>
                        <m:r>
                          <a:rPr lang="en-US" sz="1400" i="1">
                            <a:latin typeface="Cambria Math" panose="02040503050406030204" pitchFamily="18" charset="0"/>
                          </a:rPr>
                          <m:t>𝑆𝑂</m:t>
                        </m:r>
                      </m:e>
                      <m:sub>
                        <m:r>
                          <a:rPr lang="en-US" sz="1400" i="1">
                            <a:latin typeface="Cambria Math" panose="02040503050406030204" pitchFamily="18" charset="0"/>
                          </a:rPr>
                          <m:t>2</m:t>
                        </m:r>
                      </m:sub>
                      <m:sup>
                        <m:r>
                          <a:rPr lang="en-US" sz="1400" i="1">
                            <a:latin typeface="Cambria Math" panose="02040503050406030204" pitchFamily="18" charset="0"/>
                          </a:rPr>
                          <m:t>4−</m:t>
                        </m:r>
                      </m:sup>
                    </m:sSubSup>
                    <m:box>
                      <m:boxPr>
                        <m:ctrlPr>
                          <a:rPr lang="tr-TR" sz="1400" i="1">
                            <a:latin typeface="Cambria Math" panose="02040503050406030204" pitchFamily="18" charset="0"/>
                          </a:rPr>
                        </m:ctrlPr>
                      </m:boxPr>
                      <m:e>
                        <m:groupChr>
                          <m:groupChrPr>
                            <m:chr m:val="→"/>
                            <m:vertJc m:val="bot"/>
                            <m:ctrlPr>
                              <a:rPr lang="tr-TR" sz="1400" i="1">
                                <a:latin typeface="Cambria Math" panose="02040503050406030204" pitchFamily="18" charset="0"/>
                              </a:rPr>
                            </m:ctrlPr>
                          </m:groupChrPr>
                          <m:e>
                            <m:r>
                              <a:rPr lang="en-US" sz="1400" i="1">
                                <a:latin typeface="Cambria Math" panose="02040503050406030204" pitchFamily="18" charset="0"/>
                              </a:rPr>
                              <m:t>𝐴𝑛𝑎𝑒𝑟𝑜𝑏𝑒𝑠</m:t>
                            </m:r>
                          </m:e>
                        </m:groupChr>
                      </m:e>
                    </m:box>
                    <m:r>
                      <a:rPr lang="en-US" sz="1400" i="1">
                        <a:latin typeface="Cambria Math" panose="02040503050406030204" pitchFamily="18" charset="0"/>
                      </a:rPr>
                      <m:t> </m:t>
                    </m:r>
                    <m:sSub>
                      <m:sSubPr>
                        <m:ctrlPr>
                          <a:rPr lang="tr-TR" sz="1400" i="1">
                            <a:latin typeface="Cambria Math" panose="02040503050406030204" pitchFamily="18" charset="0"/>
                          </a:rPr>
                        </m:ctrlPr>
                      </m:sSubPr>
                      <m:e>
                        <m:r>
                          <a:rPr lang="en-US" sz="1400" i="1">
                            <a:latin typeface="Cambria Math" panose="02040503050406030204" pitchFamily="18" charset="0"/>
                          </a:rPr>
                          <m:t>𝐶𝑂</m:t>
                        </m:r>
                      </m:e>
                      <m:sub>
                        <m:r>
                          <a:rPr lang="en-US" sz="1400" i="1">
                            <a:latin typeface="Cambria Math" panose="02040503050406030204" pitchFamily="18" charset="0"/>
                          </a:rPr>
                          <m:t>2</m:t>
                        </m:r>
                      </m:sub>
                    </m:sSub>
                    <m:r>
                      <a:rPr lang="en-US" sz="1400" i="1">
                        <a:latin typeface="Cambria Math" panose="02040503050406030204" pitchFamily="18" charset="0"/>
                      </a:rPr>
                      <m:t>+ </m:t>
                    </m:r>
                    <m:sSub>
                      <m:sSubPr>
                        <m:ctrlPr>
                          <a:rPr lang="tr-TR" sz="1400" i="1">
                            <a:latin typeface="Cambria Math" panose="02040503050406030204" pitchFamily="18" charset="0"/>
                          </a:rPr>
                        </m:ctrlPr>
                      </m:sSubPr>
                      <m:e>
                        <m:r>
                          <a:rPr lang="en-US" sz="1400" i="1">
                            <a:latin typeface="Cambria Math" panose="02040503050406030204" pitchFamily="18" charset="0"/>
                          </a:rPr>
                          <m:t>𝐻</m:t>
                        </m:r>
                      </m:e>
                      <m:sub>
                        <m:r>
                          <a:rPr lang="en-US" sz="1400" i="1">
                            <a:latin typeface="Cambria Math" panose="02040503050406030204" pitchFamily="18" charset="0"/>
                          </a:rPr>
                          <m:t>2</m:t>
                        </m:r>
                      </m:sub>
                    </m:sSub>
                    <m:r>
                      <a:rPr lang="en-US" sz="1400" i="1">
                        <a:latin typeface="Cambria Math" panose="02040503050406030204" pitchFamily="18" charset="0"/>
                      </a:rPr>
                      <m:t>𝑆</m:t>
                    </m:r>
                    <m:r>
                      <a:rPr lang="en-US" sz="1400" i="1">
                        <a:latin typeface="Cambria Math" panose="02040503050406030204" pitchFamily="18" charset="0"/>
                      </a:rPr>
                      <m:t>+</m:t>
                    </m:r>
                    <m:r>
                      <a:rPr lang="en-US" sz="1400" i="1">
                        <a:latin typeface="Cambria Math" panose="02040503050406030204" pitchFamily="18" charset="0"/>
                      </a:rPr>
                      <m:t>𝑒𝑛𝑒𝑟𝑔𝑦</m:t>
                    </m:r>
                    <m:r>
                      <a:rPr lang="en-US" sz="1400" i="1">
                        <a:latin typeface="Cambria Math" panose="02040503050406030204" pitchFamily="18" charset="0"/>
                      </a:rPr>
                      <m:t> (</m:t>
                    </m:r>
                    <m:r>
                      <a:rPr lang="en-US" sz="1400" i="1">
                        <a:latin typeface="Cambria Math" panose="02040503050406030204" pitchFamily="18" charset="0"/>
                      </a:rPr>
                      <m:t>𝑏𝑜𝑢𝑛𝑑𝑒𝑑</m:t>
                    </m:r>
                    <m:r>
                      <a:rPr lang="en-US" sz="1400" i="1">
                        <a:latin typeface="Cambria Math" panose="02040503050406030204" pitchFamily="18" charset="0"/>
                      </a:rPr>
                      <m:t> </m:t>
                    </m:r>
                    <m:r>
                      <a:rPr lang="en-US" sz="1400" i="1">
                        <a:latin typeface="Cambria Math" panose="02040503050406030204" pitchFamily="18" charset="0"/>
                      </a:rPr>
                      <m:t>𝑜𝑥𝑦𝑔𝑒𝑛</m:t>
                    </m:r>
                    <m:r>
                      <a:rPr lang="en-US" sz="1400" i="1">
                        <a:latin typeface="Cambria Math" panose="02040503050406030204" pitchFamily="18" charset="0"/>
                      </a:rPr>
                      <m:t> </m:t>
                    </m:r>
                    <m:r>
                      <a:rPr lang="en-US" sz="1400" i="1">
                        <a:latin typeface="Cambria Math" panose="02040503050406030204" pitchFamily="18" charset="0"/>
                      </a:rPr>
                      <m:t>𝑖𝑛</m:t>
                    </m:r>
                    <m:r>
                      <a:rPr lang="en-US" sz="1400" i="1">
                        <a:latin typeface="Cambria Math" panose="02040503050406030204" pitchFamily="18" charset="0"/>
                      </a:rPr>
                      <m:t> </m:t>
                    </m:r>
                    <m:r>
                      <a:rPr lang="en-US" sz="1400" i="1">
                        <a:latin typeface="Cambria Math" panose="02040503050406030204" pitchFamily="18" charset="0"/>
                      </a:rPr>
                      <m:t>𝑠𝑢𝑙𝑓𝑎𝑡𝑒</m:t>
                    </m:r>
                    <m:r>
                      <a:rPr lang="en-US" sz="1400" i="1">
                        <a:latin typeface="Cambria Math" panose="02040503050406030204" pitchFamily="18" charset="0"/>
                      </a:rPr>
                      <m:t>)</m:t>
                    </m:r>
                  </m:oMath>
                </a14:m>
                <a:r>
                  <a:rPr lang="tr-TR" sz="1400" dirty="0" smtClean="0">
                    <a:latin typeface="Palatino Linotype" panose="02040502050505030304" pitchFamily="18" charset="0"/>
                  </a:rPr>
                  <a:t>	</a:t>
                </a:r>
                <a:r>
                  <a:rPr lang="en-US" sz="1400" dirty="0">
                    <a:latin typeface="Palatino Linotype" panose="02040502050505030304" pitchFamily="18" charset="0"/>
                  </a:rPr>
                  <a:t> 	(3)</a:t>
                </a:r>
                <a:endParaRPr lang="en-US" altLang="ko-KR" sz="1300" dirty="0">
                  <a:latin typeface="Palatino Linotype" panose="02040502050505030304" pitchFamily="18" charset="0"/>
                  <a:cs typeface="Arial" pitchFamily="34" charset="0"/>
                </a:endParaRPr>
              </a:p>
            </p:txBody>
          </p:sp>
        </mc:Choice>
        <mc:Fallback xmlns="">
          <p:sp>
            <p:nvSpPr>
              <p:cNvPr id="2" name="Dikdörtgen 1"/>
              <p:cNvSpPr>
                <a:spLocks noRot="1" noChangeAspect="1" noMove="1" noResize="1" noEditPoints="1" noAdjustHandles="1" noChangeArrowheads="1" noChangeShapeType="1" noTextEdit="1"/>
              </p:cNvSpPr>
              <p:nvPr/>
            </p:nvSpPr>
            <p:spPr>
              <a:xfrm>
                <a:off x="85579" y="672680"/>
                <a:ext cx="8982221" cy="5233549"/>
              </a:xfrm>
              <a:prstGeom prst="rect">
                <a:avLst/>
              </a:prstGeom>
              <a:blipFill rotWithShape="0">
                <a:blip r:embed="rId2"/>
                <a:stretch>
                  <a:fillRect l="-68" r="-68" b="-349"/>
                </a:stretch>
              </a:blipFill>
            </p:spPr>
            <p:txBody>
              <a:bodyPr/>
              <a:lstStyle/>
              <a:p>
                <a:r>
                  <a:rPr lang="tr-TR">
                    <a:noFill/>
                  </a:rPr>
                  <a:t> </a:t>
                </a:r>
              </a:p>
            </p:txBody>
          </p:sp>
        </mc:Fallback>
      </mc:AlternateContent>
    </p:spTree>
    <p:extLst>
      <p:ext uri="{BB962C8B-B14F-4D97-AF65-F5344CB8AC3E}">
        <p14:creationId xmlns:p14="http://schemas.microsoft.com/office/powerpoint/2010/main" val="1789388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965" y="95480"/>
            <a:ext cx="8597537" cy="3300904"/>
          </a:xfrm>
          <a:prstGeom prst="rect">
            <a:avLst/>
          </a:prstGeom>
          <a:noFill/>
        </p:spPr>
        <p:txBody>
          <a:bodyPr wrap="square" rtlCol="0">
            <a:spAutoFit/>
          </a:bodyPr>
          <a:lstStyle/>
          <a:p>
            <a:pPr algn="just"/>
            <a:r>
              <a:rPr lang="tr-TR" sz="2000" b="1" dirty="0" smtClean="0">
                <a:latin typeface="Palatino Linotype" panose="02040502050505030304" pitchFamily="18" charset="0"/>
              </a:rPr>
              <a:t>Introduction</a:t>
            </a:r>
            <a:endParaRPr lang="tr-TR" sz="2000" b="1" dirty="0">
              <a:latin typeface="Palatino Linotype" panose="02040502050505030304" pitchFamily="18" charset="0"/>
            </a:endParaRPr>
          </a:p>
          <a:p>
            <a:pPr algn="just"/>
            <a:endParaRPr lang="tr-TR" sz="1300" dirty="0">
              <a:latin typeface="Palatino Linotype" panose="02040502050505030304" pitchFamily="18" charset="0"/>
            </a:endParaRPr>
          </a:p>
          <a:p>
            <a:pPr algn="just">
              <a:lnSpc>
                <a:spcPct val="150000"/>
              </a:lnSpc>
            </a:pPr>
            <a:r>
              <a:rPr lang="en-US" sz="1300" dirty="0" smtClean="0">
                <a:latin typeface="Palatino Linotype" panose="02040502050505030304" pitchFamily="18" charset="0"/>
              </a:rPr>
              <a:t>Microalgae species are photosynthetic microorganisms used in wastewater bioremediation [4, 14, 15]. Protozoa and fungi are other microorganisms that play an active role in the treatment of wastewater with different characteristics [16]. Recent research has included green and biotechnological applications for recycling according to its type. In particular, Plant-fungus and plant-bacteria based studies are carried out. Table 1 includes green technology research (GTR) conducted with different groups of microorganisms</a:t>
            </a:r>
            <a:r>
              <a:rPr lang="tr-TR" sz="1300" dirty="0" smtClean="0">
                <a:latin typeface="Palatino Linotype" panose="02040502050505030304" pitchFamily="18" charset="0"/>
              </a:rPr>
              <a:t>. </a:t>
            </a:r>
            <a:r>
              <a:rPr lang="en-US" sz="1300" dirty="0">
                <a:solidFill>
                  <a:srgbClr val="FF0000"/>
                </a:solidFill>
                <a:latin typeface="Palatino Linotype" panose="02040502050505030304" pitchFamily="18" charset="0"/>
              </a:rPr>
              <a:t>Both plant/soil improvement and wastewater treatment/recovery are carried out with “Effective Microorganisms (EMO)”, which is defined as the hybrid form of these </a:t>
            </a:r>
            <a:r>
              <a:rPr lang="en-US" sz="1300" dirty="0" smtClean="0">
                <a:solidFill>
                  <a:srgbClr val="FF0000"/>
                </a:solidFill>
                <a:latin typeface="Palatino Linotype" panose="02040502050505030304" pitchFamily="18" charset="0"/>
              </a:rPr>
              <a:t>microorganisms </a:t>
            </a:r>
            <a:r>
              <a:rPr lang="en-US" sz="1300" dirty="0">
                <a:solidFill>
                  <a:srgbClr val="FF0000"/>
                </a:solidFill>
                <a:latin typeface="Palatino Linotype" panose="02040502050505030304" pitchFamily="18" charset="0"/>
              </a:rPr>
              <a:t>[26]. There are also commercial forms of EMOs used as green technology tools. The main purpose of this review is to search the literature on EMO from different scientific databases and discuss the effectiveness of using it for receiving environments (water, soil, and wastewater).</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733910034"/>
              </p:ext>
            </p:extLst>
          </p:nvPr>
        </p:nvGraphicFramePr>
        <p:xfrm>
          <a:off x="1189406" y="3772852"/>
          <a:ext cx="6950247" cy="2766060"/>
        </p:xfrm>
        <a:graphic>
          <a:graphicData uri="http://schemas.openxmlformats.org/drawingml/2006/table">
            <a:tbl>
              <a:tblPr firstRow="1" firstCol="1" bandRow="1">
                <a:tableStyleId>{93296810-A885-4BE3-A3E7-6D5BEEA58F35}</a:tableStyleId>
              </a:tblPr>
              <a:tblGrid>
                <a:gridCol w="1427445"/>
                <a:gridCol w="1769110"/>
                <a:gridCol w="1970723"/>
                <a:gridCol w="1046798"/>
                <a:gridCol w="736171"/>
              </a:tblGrid>
              <a:tr h="444302">
                <a:tc gridSpan="2">
                  <a:txBody>
                    <a:bodyPr/>
                    <a:lstStyle/>
                    <a:p>
                      <a:pPr algn="just">
                        <a:lnSpc>
                          <a:spcPct val="150000"/>
                        </a:lnSpc>
                        <a:spcAft>
                          <a:spcPts val="0"/>
                        </a:spcAft>
                      </a:pPr>
                      <a:r>
                        <a:rPr lang="en-US" sz="1100" dirty="0">
                          <a:effectLst/>
                        </a:rPr>
                        <a:t>Microorganisms Group</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hMerge="1">
                  <a:txBody>
                    <a:bodyPr/>
                    <a:lstStyle/>
                    <a:p>
                      <a:endParaRPr lang="tr-TR"/>
                    </a:p>
                  </a:txBody>
                  <a:tcPr/>
                </a:tc>
                <a:tc>
                  <a:txBody>
                    <a:bodyPr/>
                    <a:lstStyle/>
                    <a:p>
                      <a:pPr algn="just">
                        <a:lnSpc>
                          <a:spcPct val="150000"/>
                        </a:lnSpc>
                        <a:spcAft>
                          <a:spcPts val="0"/>
                        </a:spcAft>
                      </a:pPr>
                      <a:r>
                        <a:rPr lang="en-US" sz="1100">
                          <a:effectLst/>
                        </a:rPr>
                        <a:t>GTR</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a:effectLst/>
                        </a:rPr>
                        <a:t>Wastewater </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a:effectLst/>
                        </a:rPr>
                        <a:t>References</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r>
              <a:tr h="214551">
                <a:tc rowSpan="3">
                  <a:txBody>
                    <a:bodyPr/>
                    <a:lstStyle/>
                    <a:p>
                      <a:pPr algn="just">
                        <a:lnSpc>
                          <a:spcPct val="150000"/>
                        </a:lnSpc>
                        <a:spcAft>
                          <a:spcPts val="0"/>
                        </a:spcAft>
                      </a:pPr>
                      <a:r>
                        <a:rPr lang="en-US" sz="1100">
                          <a:effectLst/>
                        </a:rPr>
                        <a:t>Bacteria</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a:effectLst/>
                        </a:rPr>
                        <a:t>Acinetobacter junii NT-15</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a:effectLst/>
                        </a:rPr>
                        <a:t>Plant-bacteria interaction</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a:effectLst/>
                        </a:rPr>
                        <a:t>Textile</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ct val="150000"/>
                        </a:lnSpc>
                        <a:spcAft>
                          <a:spcPts val="0"/>
                        </a:spcAft>
                      </a:pPr>
                      <a:r>
                        <a:rPr lang="en-US" sz="1100">
                          <a:effectLst/>
                        </a:rPr>
                        <a:t>[17]</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r>
              <a:tr h="214551">
                <a:tc vMerge="1">
                  <a:txBody>
                    <a:bodyPr/>
                    <a:lstStyle/>
                    <a:p>
                      <a:endParaRPr lang="tr-TR"/>
                    </a:p>
                  </a:txBody>
                  <a:tcPr/>
                </a:tc>
                <a:tc>
                  <a:txBody>
                    <a:bodyPr/>
                    <a:lstStyle/>
                    <a:p>
                      <a:pPr algn="just">
                        <a:lnSpc>
                          <a:spcPct val="150000"/>
                        </a:lnSpc>
                        <a:spcAft>
                          <a:spcPts val="0"/>
                        </a:spcAft>
                      </a:pPr>
                      <a:r>
                        <a:rPr lang="en-US" sz="1100">
                          <a:effectLst/>
                        </a:rPr>
                        <a:t>Bacillus subtilis LORI66</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a:effectLst/>
                        </a:rPr>
                        <a:t>Plant-bacteria interaction</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a:effectLst/>
                        </a:rPr>
                        <a:t>Oil</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ct val="150000"/>
                        </a:lnSpc>
                        <a:spcAft>
                          <a:spcPts val="0"/>
                        </a:spcAft>
                      </a:pPr>
                      <a:r>
                        <a:rPr lang="en-US" sz="1100">
                          <a:effectLst/>
                        </a:rPr>
                        <a:t>[18]</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r>
              <a:tr h="214551">
                <a:tc vMerge="1">
                  <a:txBody>
                    <a:bodyPr/>
                    <a:lstStyle/>
                    <a:p>
                      <a:endParaRPr lang="tr-TR"/>
                    </a:p>
                  </a:txBody>
                  <a:tcPr/>
                </a:tc>
                <a:tc>
                  <a:txBody>
                    <a:bodyPr/>
                    <a:lstStyle/>
                    <a:p>
                      <a:pPr algn="just">
                        <a:lnSpc>
                          <a:spcPct val="150000"/>
                        </a:lnSpc>
                        <a:spcAft>
                          <a:spcPts val="0"/>
                        </a:spcAft>
                      </a:pPr>
                      <a:r>
                        <a:rPr lang="en-US" sz="1100">
                          <a:effectLst/>
                        </a:rPr>
                        <a:t>Klebsiella sp. LCRI87</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a:effectLst/>
                        </a:rPr>
                        <a:t>Plant-bacteria interaction</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a:effectLst/>
                        </a:rPr>
                        <a:t>Oil</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ct val="150000"/>
                        </a:lnSpc>
                        <a:spcAft>
                          <a:spcPts val="0"/>
                        </a:spcAft>
                      </a:pPr>
                      <a:r>
                        <a:rPr lang="en-US" sz="1100">
                          <a:effectLst/>
                        </a:rPr>
                        <a:t>[19]</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r>
              <a:tr h="214551">
                <a:tc rowSpan="2">
                  <a:txBody>
                    <a:bodyPr/>
                    <a:lstStyle/>
                    <a:p>
                      <a:pPr algn="just">
                        <a:lnSpc>
                          <a:spcPct val="150000"/>
                        </a:lnSpc>
                        <a:spcAft>
                          <a:spcPts val="0"/>
                        </a:spcAft>
                      </a:pPr>
                      <a:r>
                        <a:rPr lang="en-US" sz="1100">
                          <a:effectLst/>
                        </a:rPr>
                        <a:t>Fungi</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a:effectLst/>
                        </a:rPr>
                        <a:t>Aspergillus flvaus CR500</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a:effectLst/>
                        </a:rPr>
                        <a:t>Plant-fungus interaction</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a:effectLst/>
                        </a:rPr>
                        <a:t>Tannery</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ct val="150000"/>
                        </a:lnSpc>
                        <a:spcAft>
                          <a:spcPts val="0"/>
                        </a:spcAft>
                      </a:pPr>
                      <a:r>
                        <a:rPr lang="en-US" sz="1100">
                          <a:effectLst/>
                        </a:rPr>
                        <a:t>[20]</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r>
              <a:tr h="212789">
                <a:tc vMerge="1">
                  <a:txBody>
                    <a:bodyPr/>
                    <a:lstStyle/>
                    <a:p>
                      <a:endParaRPr lang="tr-TR"/>
                    </a:p>
                  </a:txBody>
                  <a:tcPr/>
                </a:tc>
                <a:tc>
                  <a:txBody>
                    <a:bodyPr/>
                    <a:lstStyle/>
                    <a:p>
                      <a:pPr algn="just">
                        <a:lnSpc>
                          <a:spcPct val="150000"/>
                        </a:lnSpc>
                        <a:spcAft>
                          <a:spcPts val="0"/>
                        </a:spcAft>
                      </a:pPr>
                      <a:r>
                        <a:rPr lang="en-US" sz="1100">
                          <a:effectLst/>
                        </a:rPr>
                        <a:t>Trichoderma sp.</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a:effectLst/>
                        </a:rPr>
                        <a:t>Data not available</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a:effectLst/>
                        </a:rPr>
                        <a:t>Electroplating</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ct val="150000"/>
                        </a:lnSpc>
                        <a:spcAft>
                          <a:spcPts val="0"/>
                        </a:spcAft>
                      </a:pPr>
                      <a:r>
                        <a:rPr lang="en-US" sz="1100">
                          <a:effectLst/>
                        </a:rPr>
                        <a:t>[21]</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r>
              <a:tr h="238750">
                <a:tc rowSpan="2">
                  <a:txBody>
                    <a:bodyPr/>
                    <a:lstStyle/>
                    <a:p>
                      <a:pPr algn="just">
                        <a:lnSpc>
                          <a:spcPct val="150000"/>
                        </a:lnSpc>
                        <a:spcAft>
                          <a:spcPts val="0"/>
                        </a:spcAft>
                      </a:pPr>
                      <a:r>
                        <a:rPr lang="en-US" sz="1100">
                          <a:effectLst/>
                        </a:rPr>
                        <a:t>Protozoa</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a:effectLst/>
                        </a:rPr>
                        <a:t>Poteriospumella sp.</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a:effectLst/>
                        </a:rPr>
                        <a:t>Bacteria-protozoa interaction</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a:effectLst/>
                        </a:rPr>
                        <a:t>Industrial</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ct val="150000"/>
                        </a:lnSpc>
                        <a:spcAft>
                          <a:spcPts val="0"/>
                        </a:spcAft>
                      </a:pPr>
                      <a:r>
                        <a:rPr lang="en-US" sz="1100">
                          <a:effectLst/>
                        </a:rPr>
                        <a:t>[22]</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r>
              <a:tr h="229877">
                <a:tc vMerge="1">
                  <a:txBody>
                    <a:bodyPr/>
                    <a:lstStyle/>
                    <a:p>
                      <a:endParaRPr lang="tr-TR"/>
                    </a:p>
                  </a:txBody>
                  <a:tcPr/>
                </a:tc>
                <a:tc>
                  <a:txBody>
                    <a:bodyPr/>
                    <a:lstStyle/>
                    <a:p>
                      <a:pPr algn="just">
                        <a:lnSpc>
                          <a:spcPct val="150000"/>
                        </a:lnSpc>
                        <a:spcAft>
                          <a:spcPts val="0"/>
                        </a:spcAft>
                      </a:pPr>
                      <a:r>
                        <a:rPr lang="en-US" sz="1100">
                          <a:effectLst/>
                        </a:rPr>
                        <a:t>Peranema sp.</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a:effectLst/>
                        </a:rPr>
                        <a:t>Bacteria-protozoa interaction</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a:effectLst/>
                        </a:rPr>
                        <a:t>Industrial</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ct val="150000"/>
                        </a:lnSpc>
                        <a:spcAft>
                          <a:spcPts val="0"/>
                        </a:spcAft>
                      </a:pPr>
                      <a:r>
                        <a:rPr lang="en-US" sz="1100">
                          <a:effectLst/>
                        </a:rPr>
                        <a:t>[23]</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r>
              <a:tr h="214551">
                <a:tc rowSpan="2">
                  <a:txBody>
                    <a:bodyPr/>
                    <a:lstStyle/>
                    <a:p>
                      <a:pPr algn="just">
                        <a:lnSpc>
                          <a:spcPct val="150000"/>
                        </a:lnSpc>
                        <a:spcAft>
                          <a:spcPts val="0"/>
                        </a:spcAft>
                      </a:pPr>
                      <a:r>
                        <a:rPr lang="en-US" sz="1100">
                          <a:effectLst/>
                        </a:rPr>
                        <a:t>Algae</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a:effectLst/>
                        </a:rPr>
                        <a:t>Tetraselmis suecica</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a:effectLst/>
                        </a:rPr>
                        <a:t>Fungus-algae interaction</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a:effectLst/>
                        </a:rPr>
                        <a:t>Swine</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ct val="150000"/>
                        </a:lnSpc>
                        <a:spcAft>
                          <a:spcPts val="0"/>
                        </a:spcAft>
                      </a:pPr>
                      <a:r>
                        <a:rPr lang="en-US" sz="1100">
                          <a:effectLst/>
                        </a:rPr>
                        <a:t>[24]</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r>
              <a:tr h="214551">
                <a:tc vMerge="1">
                  <a:txBody>
                    <a:bodyPr/>
                    <a:lstStyle/>
                    <a:p>
                      <a:endParaRPr lang="tr-TR"/>
                    </a:p>
                  </a:txBody>
                  <a:tcPr/>
                </a:tc>
                <a:tc>
                  <a:txBody>
                    <a:bodyPr/>
                    <a:lstStyle/>
                    <a:p>
                      <a:pPr algn="just">
                        <a:lnSpc>
                          <a:spcPct val="150000"/>
                        </a:lnSpc>
                        <a:spcAft>
                          <a:spcPts val="0"/>
                        </a:spcAft>
                      </a:pPr>
                      <a:r>
                        <a:rPr lang="en-US" sz="1100" dirty="0">
                          <a:effectLst/>
                        </a:rPr>
                        <a:t>Chlorella sp.</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a:effectLst/>
                        </a:rPr>
                        <a:t>Bacteria-algae interaction</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a:effectLst/>
                        </a:rPr>
                        <a:t>Tannery</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ct val="150000"/>
                        </a:lnSpc>
                        <a:spcAft>
                          <a:spcPts val="0"/>
                        </a:spcAft>
                      </a:pPr>
                      <a:r>
                        <a:rPr lang="en-US" sz="1100" dirty="0">
                          <a:effectLst/>
                        </a:rPr>
                        <a:t>[25]</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r>
            </a:tbl>
          </a:graphicData>
        </a:graphic>
      </p:graphicFrame>
      <p:sp>
        <p:nvSpPr>
          <p:cNvPr id="3" name="Dikdörtgen 2"/>
          <p:cNvSpPr/>
          <p:nvPr/>
        </p:nvSpPr>
        <p:spPr>
          <a:xfrm>
            <a:off x="-505097" y="3396384"/>
            <a:ext cx="9572897" cy="297004"/>
          </a:xfrm>
          <a:prstGeom prst="rect">
            <a:avLst/>
          </a:prstGeom>
        </p:spPr>
        <p:txBody>
          <a:bodyPr wrap="square">
            <a:spAutoFit/>
          </a:bodyPr>
          <a:lstStyle/>
          <a:p>
            <a:pPr marL="1656080" algn="just">
              <a:lnSpc>
                <a:spcPct val="95000"/>
              </a:lnSpc>
              <a:spcBef>
                <a:spcPts val="1200"/>
              </a:spcBef>
              <a:spcAft>
                <a:spcPts val="600"/>
              </a:spcAft>
            </a:pPr>
            <a:r>
              <a:rPr lang="en-US" sz="1400" b="1" dirty="0">
                <a:solidFill>
                  <a:srgbClr val="000000"/>
                </a:solidFill>
                <a:latin typeface="Palatino Linotype" panose="02040502050505030304" pitchFamily="18" charset="0"/>
                <a:ea typeface="Times New Roman" panose="02020603050405020304" pitchFamily="18" charset="0"/>
                <a:cs typeface="Arial" panose="020B0604020202020204" pitchFamily="34" charset="0"/>
              </a:rPr>
              <a:t>Table 1.</a:t>
            </a:r>
            <a:r>
              <a:rPr lang="en-US" sz="1400" dirty="0">
                <a:solidFill>
                  <a:srgbClr val="000000"/>
                </a:solidFill>
                <a:latin typeface="Palatino Linotype" panose="02040502050505030304" pitchFamily="18" charset="0"/>
                <a:ea typeface="Times New Roman" panose="02020603050405020304" pitchFamily="18" charset="0"/>
                <a:cs typeface="Arial" panose="020B0604020202020204" pitchFamily="34" charset="0"/>
              </a:rPr>
              <a:t> Different green technologies based on microorganisms in pollutant treatment</a:t>
            </a:r>
            <a:endParaRPr lang="tr-TR" sz="1400" dirty="0">
              <a:solidFill>
                <a:srgbClr val="000000"/>
              </a:solidFill>
              <a:effectLst/>
              <a:latin typeface="Palatino Linotype" panose="0204050205050503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92982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dirty="0">
              <a:latin typeface="Palatino Linotype" panose="02040502050505030304" pitchFamily="18" charset="0"/>
            </a:endParaRPr>
          </a:p>
        </p:txBody>
      </p:sp>
      <p:sp>
        <p:nvSpPr>
          <p:cNvPr id="2" name="Dikdörtgen 1"/>
          <p:cNvSpPr/>
          <p:nvPr/>
        </p:nvSpPr>
        <p:spPr>
          <a:xfrm>
            <a:off x="87087" y="261258"/>
            <a:ext cx="8834176" cy="3808735"/>
          </a:xfrm>
          <a:prstGeom prst="rect">
            <a:avLst/>
          </a:prstGeom>
        </p:spPr>
        <p:txBody>
          <a:bodyPr wrap="square">
            <a:spAutoFit/>
          </a:bodyPr>
          <a:lstStyle/>
          <a:p>
            <a:pPr algn="just">
              <a:lnSpc>
                <a:spcPct val="150000"/>
              </a:lnSpc>
            </a:pPr>
            <a:r>
              <a:rPr lang="en-US" b="1" dirty="0">
                <a:solidFill>
                  <a:schemeClr val="tx1">
                    <a:lumMod val="65000"/>
                    <a:lumOff val="35000"/>
                  </a:schemeClr>
                </a:solidFill>
                <a:latin typeface="Palatino Linotype" panose="02040502050505030304" pitchFamily="18" charset="0"/>
              </a:rPr>
              <a:t>The classification and characteristics of EMO</a:t>
            </a:r>
            <a:endParaRPr lang="tr-TR" b="1" dirty="0" smtClean="0">
              <a:solidFill>
                <a:schemeClr val="tx1">
                  <a:lumMod val="65000"/>
                  <a:lumOff val="35000"/>
                </a:schemeClr>
              </a:solidFill>
              <a:latin typeface="Palatino Linotype" panose="02040502050505030304" pitchFamily="18" charset="0"/>
            </a:endParaRPr>
          </a:p>
          <a:p>
            <a:pPr algn="just">
              <a:lnSpc>
                <a:spcPct val="150000"/>
              </a:lnSpc>
            </a:pPr>
            <a:r>
              <a:rPr lang="en-US" sz="1300" dirty="0">
                <a:latin typeface="Palatino Linotype" panose="02040502050505030304" pitchFamily="18" charset="0"/>
              </a:rPr>
              <a:t>Microorganisms form the basis of the ecological pyramid, and interacting with the microorganisms in this pyramid provides advantages for health and the environment. EMOs are defined as mixed cultures of advantageous and naturally occurring microorganisms that can be used as seed materials. EMO is a natural fermentation product that has not been chemically or genetically modified in the form of a concentrated solution. An EMO consists of 10 families from 5 families, including </a:t>
            </a:r>
            <a:r>
              <a:rPr lang="en-US" sz="1300" dirty="0" smtClean="0">
                <a:latin typeface="Palatino Linotype" panose="02040502050505030304" pitchFamily="18" charset="0"/>
              </a:rPr>
              <a:t>photosynthetic, </a:t>
            </a:r>
            <a:r>
              <a:rPr lang="en-US" sz="1300" dirty="0">
                <a:latin typeface="Palatino Linotype" panose="02040502050505030304" pitchFamily="18" charset="0"/>
              </a:rPr>
              <a:t>lactic acid </a:t>
            </a:r>
            <a:r>
              <a:rPr lang="en-US" sz="1300" dirty="0" smtClean="0">
                <a:latin typeface="Palatino Linotype" panose="02040502050505030304" pitchFamily="18" charset="0"/>
              </a:rPr>
              <a:t>groups </a:t>
            </a:r>
            <a:r>
              <a:rPr lang="en-US" sz="1300" dirty="0">
                <a:latin typeface="Palatino Linotype" panose="02040502050505030304" pitchFamily="18" charset="0"/>
              </a:rPr>
              <a:t>of bacteria, </a:t>
            </a:r>
            <a:r>
              <a:rPr lang="en-US" sz="1300" dirty="0" smtClean="0">
                <a:latin typeface="Palatino Linotype" panose="02040502050505030304" pitchFamily="18" charset="0"/>
              </a:rPr>
              <a:t>yeasts, </a:t>
            </a:r>
            <a:r>
              <a:rPr lang="en-US" sz="1300" dirty="0">
                <a:latin typeface="Palatino Linotype" panose="02040502050505030304" pitchFamily="18" charset="0"/>
              </a:rPr>
              <a:t>actinomycetes and fermenting fungi [27]. In liquid solution, these are in harmony. On a commercial scale, there are products such as EM1</a:t>
            </a:r>
            <a:r>
              <a:rPr lang="en-US" sz="1300" baseline="30000" dirty="0">
                <a:latin typeface="Palatino Linotype" panose="02040502050505030304" pitchFamily="18" charset="0"/>
              </a:rPr>
              <a:t>TM</a:t>
            </a:r>
            <a:r>
              <a:rPr lang="en-US" sz="1300" dirty="0">
                <a:latin typeface="Palatino Linotype" panose="02040502050505030304" pitchFamily="18" charset="0"/>
              </a:rPr>
              <a:t>, PRO EM1</a:t>
            </a:r>
            <a:r>
              <a:rPr lang="en-US" sz="1300" baseline="30000" dirty="0">
                <a:latin typeface="Palatino Linotype" panose="02040502050505030304" pitchFamily="18" charset="0"/>
              </a:rPr>
              <a:t>®</a:t>
            </a:r>
            <a:r>
              <a:rPr lang="en-US" sz="1300" dirty="0">
                <a:latin typeface="Palatino Linotype" panose="02040502050505030304" pitchFamily="18" charset="0"/>
              </a:rPr>
              <a:t>, Bokashi, EM Compost, and EM Mudballs. </a:t>
            </a:r>
            <a:r>
              <a:rPr lang="en-US" sz="1300" dirty="0" smtClean="0">
                <a:latin typeface="Palatino Linotype" panose="02040502050505030304" pitchFamily="18" charset="0"/>
              </a:rPr>
              <a:t>Research </a:t>
            </a:r>
            <a:r>
              <a:rPr lang="en-US" sz="1300" dirty="0">
                <a:latin typeface="Palatino Linotype" panose="02040502050505030304" pitchFamily="18" charset="0"/>
              </a:rPr>
              <a:t>has shown that EMOs can be used in areas such as agriculture, animal husbandry and water quality. </a:t>
            </a:r>
            <a:r>
              <a:rPr lang="en-US" sz="1300" dirty="0" smtClean="0">
                <a:latin typeface="Palatino Linotype" panose="02040502050505030304" pitchFamily="18" charset="0"/>
              </a:rPr>
              <a:t>Active </a:t>
            </a:r>
            <a:r>
              <a:rPr lang="en-US" sz="1300" dirty="0">
                <a:latin typeface="Palatino Linotype" panose="02040502050505030304" pitchFamily="18" charset="0"/>
              </a:rPr>
              <a:t>EMOs consist of a group of microorganisms that increase the number of single-celled creatures and organisms in the soil. In many countries, activities such as </a:t>
            </a:r>
            <a:r>
              <a:rPr lang="en-US" sz="1300" dirty="0" smtClean="0">
                <a:latin typeface="Palatino Linotype" panose="02040502050505030304" pitchFamily="18" charset="0"/>
              </a:rPr>
              <a:t>Bokashi </a:t>
            </a:r>
            <a:r>
              <a:rPr lang="en-US" sz="1300" dirty="0">
                <a:latin typeface="Palatino Linotype" panose="02040502050505030304" pitchFamily="18" charset="0"/>
              </a:rPr>
              <a:t>and mudball are carried out in natural water resources and soil. For example, in Thailand, EMO is used within the scope of environmentally friendly agriculture. A mudball event is organized in Malaysia to purify the polluted water.</a:t>
            </a:r>
            <a:endParaRPr lang="en-US" sz="1300" dirty="0">
              <a:solidFill>
                <a:srgbClr val="FF0000"/>
              </a:solidFill>
              <a:latin typeface="Palatino Linotype" panose="02040502050505030304" pitchFamily="18" charset="0"/>
            </a:endParaRPr>
          </a:p>
        </p:txBody>
      </p:sp>
      <p:pic>
        <p:nvPicPr>
          <p:cNvPr id="3" name="Resim 2"/>
          <p:cNvPicPr>
            <a:picLocks noChangeAspect="1"/>
          </p:cNvPicPr>
          <p:nvPr/>
        </p:nvPicPr>
        <p:blipFill>
          <a:blip r:embed="rId2"/>
          <a:stretch>
            <a:fillRect/>
          </a:stretch>
        </p:blipFill>
        <p:spPr>
          <a:xfrm>
            <a:off x="87087" y="3973454"/>
            <a:ext cx="8505825" cy="2389669"/>
          </a:xfrm>
          <a:prstGeom prst="rect">
            <a:avLst/>
          </a:prstGeom>
        </p:spPr>
      </p:pic>
      <p:sp>
        <p:nvSpPr>
          <p:cNvPr id="7" name="Dikdörtgen 6"/>
          <p:cNvSpPr/>
          <p:nvPr/>
        </p:nvSpPr>
        <p:spPr>
          <a:xfrm>
            <a:off x="601958" y="6308079"/>
            <a:ext cx="8465842" cy="461665"/>
          </a:xfrm>
          <a:prstGeom prst="rect">
            <a:avLst/>
          </a:prstGeom>
        </p:spPr>
        <p:txBody>
          <a:bodyPr wrap="square">
            <a:spAutoFit/>
          </a:bodyPr>
          <a:lstStyle/>
          <a:p>
            <a:pPr algn="ctr"/>
            <a:r>
              <a:rPr lang="tr-TR" sz="1200" b="1" dirty="0">
                <a:latin typeface="Palatino Linotype" panose="02040502050505030304" pitchFamily="18" charset="0"/>
              </a:rPr>
              <a:t>Figure 2. </a:t>
            </a:r>
            <a:r>
              <a:rPr lang="tr-TR" sz="1200" dirty="0">
                <a:latin typeface="Palatino Linotype" panose="02040502050505030304" pitchFamily="18" charset="0"/>
              </a:rPr>
              <a:t>(a) </a:t>
            </a:r>
            <a:r>
              <a:rPr lang="tr-TR" sz="1200" dirty="0" err="1">
                <a:latin typeface="Palatino Linotype" panose="02040502050505030304" pitchFamily="18" charset="0"/>
              </a:rPr>
              <a:t>Principal</a:t>
            </a:r>
            <a:r>
              <a:rPr lang="tr-TR" sz="1200" dirty="0">
                <a:latin typeface="Palatino Linotype" panose="02040502050505030304" pitchFamily="18" charset="0"/>
              </a:rPr>
              <a:t> </a:t>
            </a:r>
            <a:r>
              <a:rPr lang="tr-TR" sz="1200" dirty="0" err="1">
                <a:latin typeface="Palatino Linotype" panose="02040502050505030304" pitchFamily="18" charset="0"/>
              </a:rPr>
              <a:t>Microorganism</a:t>
            </a:r>
            <a:r>
              <a:rPr lang="tr-TR" sz="1200" dirty="0">
                <a:latin typeface="Palatino Linotype" panose="02040502050505030304" pitchFamily="18" charset="0"/>
              </a:rPr>
              <a:t> in EM1TM </a:t>
            </a:r>
            <a:r>
              <a:rPr lang="tr-TR" sz="1000" b="1" dirty="0">
                <a:latin typeface="Palatino Linotype" panose="02040502050505030304" pitchFamily="18" charset="0"/>
              </a:rPr>
              <a:t>(</a:t>
            </a:r>
            <a:r>
              <a:rPr lang="tr-TR" sz="1000" b="1" dirty="0" err="1">
                <a:latin typeface="Palatino Linotype" panose="02040502050505030304" pitchFamily="18" charset="0"/>
              </a:rPr>
              <a:t>adapted</a:t>
            </a:r>
            <a:r>
              <a:rPr lang="tr-TR" sz="1000" b="1" dirty="0">
                <a:latin typeface="Palatino Linotype" panose="02040502050505030304" pitchFamily="18" charset="0"/>
              </a:rPr>
              <a:t> from https://www.integratedbioproducts.com/post/the-origin-of-effective-microorganisms</a:t>
            </a:r>
            <a:r>
              <a:rPr lang="tr-TR" sz="1200" dirty="0">
                <a:latin typeface="Palatino Linotype" panose="02040502050505030304" pitchFamily="18" charset="0"/>
              </a:rPr>
              <a:t> ; (b) EM Mudballs; (c) EMO Solution</a:t>
            </a:r>
          </a:p>
        </p:txBody>
      </p:sp>
    </p:spTree>
    <p:extLst>
      <p:ext uri="{BB962C8B-B14F-4D97-AF65-F5344CB8AC3E}">
        <p14:creationId xmlns:p14="http://schemas.microsoft.com/office/powerpoint/2010/main" val="271299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579" y="43882"/>
            <a:ext cx="8153400" cy="461665"/>
          </a:xfrm>
          <a:prstGeom prst="rect">
            <a:avLst/>
          </a:prstGeom>
          <a:noFill/>
        </p:spPr>
        <p:txBody>
          <a:bodyPr wrap="square" rtlCol="0">
            <a:spAutoFit/>
          </a:bodyPr>
          <a:lstStyle/>
          <a:p>
            <a:r>
              <a:rPr lang="en-US" sz="2400" b="1" dirty="0">
                <a:latin typeface="Palatino Linotype" panose="02040502050505030304" pitchFamily="18" charset="0"/>
              </a:rPr>
              <a:t>EMO Effectiveness in Wastewater Treatment</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sp>
        <p:nvSpPr>
          <p:cNvPr id="2" name="Dikdörtgen 1"/>
          <p:cNvSpPr/>
          <p:nvPr/>
        </p:nvSpPr>
        <p:spPr>
          <a:xfrm>
            <a:off x="85579" y="434329"/>
            <a:ext cx="8982221" cy="2762423"/>
          </a:xfrm>
          <a:prstGeom prst="rect">
            <a:avLst/>
          </a:prstGeom>
        </p:spPr>
        <p:txBody>
          <a:bodyPr wrap="square">
            <a:spAutoFit/>
          </a:bodyPr>
          <a:lstStyle/>
          <a:p>
            <a:pPr algn="just">
              <a:lnSpc>
                <a:spcPct val="150000"/>
              </a:lnSpc>
            </a:pPr>
            <a:r>
              <a:rPr lang="en-US" sz="1300" dirty="0">
                <a:latin typeface="Palatino Linotype" panose="02040502050505030304" pitchFamily="18" charset="0"/>
              </a:rPr>
              <a:t>Water quality and water scarcity are common problems of all countries in the world along with climate change. The solution to these problems is bioprocesses performed with microorganisms in different forms (mudball, powder and solution), which are eco-friendly and inexpensive [30]. EMOs are commercially offered as a solution in the form of a brown microorganism cocktail. EMOs, which have recently become among the alter-native wastewater treatment technologies, are advantageous in terms of improving both cost and physicochemical properties. EMOs are an environmentally friendly product and are manifested in applications around the world, especially in water and wastewater treatment [31]. The Effective Microorganism Research Organization (EMRO) considers EMO+mudball application as an alternative technology for wastewater treatment and improvement of natural water quality. </a:t>
            </a:r>
            <a:r>
              <a:rPr lang="en-US" sz="1300" dirty="0" smtClean="0">
                <a:latin typeface="Palatino Linotype" panose="02040502050505030304" pitchFamily="18" charset="0"/>
              </a:rPr>
              <a:t>The </a:t>
            </a:r>
            <a:r>
              <a:rPr lang="en-US" sz="1300" dirty="0">
                <a:latin typeface="Palatino Linotype" panose="02040502050505030304" pitchFamily="18" charset="0"/>
              </a:rPr>
              <a:t>results of the study showed that classical methods were less efficient than EMO (Figure 2). </a:t>
            </a:r>
          </a:p>
        </p:txBody>
      </p:sp>
      <p:pic>
        <p:nvPicPr>
          <p:cNvPr id="3" name="Resim 2"/>
          <p:cNvPicPr>
            <a:picLocks noChangeAspect="1"/>
          </p:cNvPicPr>
          <p:nvPr/>
        </p:nvPicPr>
        <p:blipFill>
          <a:blip r:embed="rId2"/>
          <a:stretch>
            <a:fillRect/>
          </a:stretch>
        </p:blipFill>
        <p:spPr>
          <a:xfrm>
            <a:off x="1740897" y="3196752"/>
            <a:ext cx="5384891" cy="3559401"/>
          </a:xfrm>
          <a:prstGeom prst="rect">
            <a:avLst/>
          </a:prstGeom>
        </p:spPr>
      </p:pic>
    </p:spTree>
    <p:extLst>
      <p:ext uri="{BB962C8B-B14F-4D97-AF65-F5344CB8AC3E}">
        <p14:creationId xmlns:p14="http://schemas.microsoft.com/office/powerpoint/2010/main" val="723799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577" y="269965"/>
            <a:ext cx="8982221" cy="400110"/>
          </a:xfrm>
          <a:prstGeom prst="rect">
            <a:avLst/>
          </a:prstGeom>
          <a:noFill/>
        </p:spPr>
        <p:txBody>
          <a:bodyPr wrap="square" rtlCol="0">
            <a:spAutoFit/>
          </a:bodyPr>
          <a:lstStyle/>
          <a:p>
            <a:r>
              <a:rPr lang="en-US" sz="2000" b="1" dirty="0">
                <a:latin typeface="Palatino Linotype" panose="02040502050505030304" pitchFamily="18" charset="0"/>
              </a:rPr>
              <a:t>EMO Effectiveness in Wastewater Treatment</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sp>
        <p:nvSpPr>
          <p:cNvPr id="2" name="Dikdörtgen 1"/>
          <p:cNvSpPr/>
          <p:nvPr/>
        </p:nvSpPr>
        <p:spPr>
          <a:xfrm>
            <a:off x="85577" y="670075"/>
            <a:ext cx="8982221" cy="3962751"/>
          </a:xfrm>
          <a:prstGeom prst="rect">
            <a:avLst/>
          </a:prstGeom>
        </p:spPr>
        <p:txBody>
          <a:bodyPr wrap="square">
            <a:spAutoFit/>
          </a:bodyPr>
          <a:lstStyle/>
          <a:p>
            <a:pPr algn="just">
              <a:lnSpc>
                <a:spcPct val="150000"/>
              </a:lnSpc>
            </a:pPr>
            <a:r>
              <a:rPr lang="en-US" sz="1300" dirty="0">
                <a:latin typeface="Palatino Linotype" panose="02040502050505030304" pitchFamily="18" charset="0"/>
              </a:rPr>
              <a:t>Research in the literature has revealed that EMOs are effective in heavy metal </a:t>
            </a:r>
            <a:r>
              <a:rPr lang="en-US" sz="1300" dirty="0" smtClean="0">
                <a:latin typeface="Palatino Linotype" panose="02040502050505030304" pitchFamily="18" charset="0"/>
              </a:rPr>
              <a:t>removal</a:t>
            </a:r>
            <a:r>
              <a:rPr lang="en-US" sz="1300" dirty="0">
                <a:latin typeface="Palatino Linotype" panose="02040502050505030304" pitchFamily="18" charset="0"/>
              </a:rPr>
              <a:t>. In a study, they added EMO+mudball to improve the physicochemical characterization of laundry wastewater [30]. In another study, EMO was used to make dairy industry wastewater compatible with irrigation water criteria [33]. Wastewater from the </a:t>
            </a:r>
            <a:r>
              <a:rPr lang="en-US" sz="1300" dirty="0" smtClean="0">
                <a:latin typeface="Palatino Linotype" panose="02040502050505030304" pitchFamily="18" charset="0"/>
              </a:rPr>
              <a:t>automotive</a:t>
            </a:r>
            <a:r>
              <a:rPr lang="en-US" sz="1300" dirty="0">
                <a:latin typeface="Palatino Linotype" panose="02040502050505030304" pitchFamily="18" charset="0"/>
              </a:rPr>
              <a:t>, food and pharmaceutical industries was tried to be treated with EMO, a mixture of Acinetobacter pittii, Escherichia coli, Fictibacillus nanhaiensis, Lysinibacillus xylanilyticus and Planococcus maritimus [34]. Bioremediation of priority pollutants (drug residues, heavy metals, oil hydrocarbons) has been achieved with magic fungi [35]. In domestic wastewater treatment studies with EMO solutions obtained by different methods, Kavitha and Vani [36] and Dipali et al. [37] provided a sustainable treatment. Velmurugan and Pandian [38] investigated the effectiveness of EMOs in terms of quality in food industry </a:t>
            </a:r>
            <a:r>
              <a:rPr lang="en-US" sz="1300" dirty="0" err="1">
                <a:latin typeface="Palatino Linotype" panose="02040502050505030304" pitchFamily="18" charset="0"/>
              </a:rPr>
              <a:t>ef</a:t>
            </a:r>
            <a:r>
              <a:rPr lang="en-US" sz="1300" dirty="0">
                <a:latin typeface="Palatino Linotype" panose="02040502050505030304" pitchFamily="18" charset="0"/>
              </a:rPr>
              <a:t>-fluent in their study. Commercial EMO consists Rhodopseudomonas sp., Lactobacillus sp., and Saccharomyces sp. Research results showed that the removal efficiency of inorganic com-pounds in wastewater was &gt;60%. EMO effectiveness has been tested in the production of eco-enzymes from food waste for wastewater treatment [39]. Moreover, EMO has many functions, including biostimulant, and plays an effective role in the biosorption of heavy metals from wastewater.</a:t>
            </a:r>
          </a:p>
        </p:txBody>
      </p:sp>
      <p:sp>
        <p:nvSpPr>
          <p:cNvPr id="3" name="Rectangle 2"/>
          <p:cNvSpPr>
            <a:spLocks noChangeArrowheads="1"/>
          </p:cNvSpPr>
          <p:nvPr/>
        </p:nvSpPr>
        <p:spPr bwMode="auto">
          <a:xfrm>
            <a:off x="2429692" y="337634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2601953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sp>
        <p:nvSpPr>
          <p:cNvPr id="2" name="Dikdörtgen 1"/>
          <p:cNvSpPr/>
          <p:nvPr/>
        </p:nvSpPr>
        <p:spPr>
          <a:xfrm>
            <a:off x="32954" y="345585"/>
            <a:ext cx="8982221" cy="4108817"/>
          </a:xfrm>
          <a:prstGeom prst="rect">
            <a:avLst/>
          </a:prstGeom>
        </p:spPr>
        <p:txBody>
          <a:bodyPr wrap="square">
            <a:spAutoFit/>
          </a:bodyPr>
          <a:lstStyle/>
          <a:p>
            <a:r>
              <a:rPr lang="en-US" sz="1400" b="1" dirty="0">
                <a:latin typeface="Palatino Linotype" panose="02040502050505030304" pitchFamily="18" charset="0"/>
              </a:rPr>
              <a:t>Interaction of Soil, Agriculture, Plant and </a:t>
            </a:r>
            <a:r>
              <a:rPr lang="en-US" sz="1400" b="1" dirty="0" smtClean="0">
                <a:latin typeface="Palatino Linotype" panose="02040502050505030304" pitchFamily="18" charset="0"/>
              </a:rPr>
              <a:t>EMO</a:t>
            </a:r>
            <a:endParaRPr lang="tr-TR" sz="1400" b="1" dirty="0" smtClean="0">
              <a:latin typeface="Palatino Linotype" panose="02040502050505030304" pitchFamily="18" charset="0"/>
            </a:endParaRPr>
          </a:p>
          <a:p>
            <a:endParaRPr lang="tr-TR" sz="1300" dirty="0" smtClean="0">
              <a:latin typeface="Palatino Linotype" panose="02040502050505030304" pitchFamily="18" charset="0"/>
            </a:endParaRPr>
          </a:p>
          <a:p>
            <a:pPr algn="just">
              <a:lnSpc>
                <a:spcPct val="150000"/>
              </a:lnSpc>
            </a:pPr>
            <a:r>
              <a:rPr lang="en-US" sz="1300" dirty="0">
                <a:latin typeface="Palatino Linotype" panose="02040502050505030304" pitchFamily="18" charset="0"/>
              </a:rPr>
              <a:t>EMOs are widely produced for MicroRG-based GT because they are reliable and harmless. Growth-promoting microorganisms are important as biosecurity mechanisms in both agricultural activities and plant development. Decreases in productivity and </a:t>
            </a:r>
            <a:r>
              <a:rPr lang="en-US" sz="1300" dirty="0" smtClean="0">
                <a:latin typeface="Palatino Linotype" panose="02040502050505030304" pitchFamily="18" charset="0"/>
              </a:rPr>
              <a:t>quality </a:t>
            </a:r>
            <a:r>
              <a:rPr lang="en-US" sz="1300" dirty="0">
                <a:latin typeface="Palatino Linotype" panose="02040502050505030304" pitchFamily="18" charset="0"/>
              </a:rPr>
              <a:t>in agriculture are negatively affected by biotic and abiotic stress factors. As a solution to the negativities, biostimulants (EMO and different compounds) used in green technology make positive contributions with their regulating effects on plant development, product quality and soil structure [40]. EMOs offer positive results in terms of increasing the </a:t>
            </a:r>
            <a:r>
              <a:rPr lang="en-US" sz="1300" dirty="0" smtClean="0">
                <a:latin typeface="Palatino Linotype" panose="02040502050505030304" pitchFamily="18" charset="0"/>
              </a:rPr>
              <a:t>microbial </a:t>
            </a:r>
            <a:r>
              <a:rPr lang="en-US" sz="1300" dirty="0">
                <a:latin typeface="Palatino Linotype" panose="02040502050505030304" pitchFamily="18" charset="0"/>
              </a:rPr>
              <a:t>diversity of soils and plants and in terms of crop rotation and management. The productivity and quality of agricultural crops are increased by spraying EMO culture as previously reported. According to studies, in agricultural soil treated with EMO, </a:t>
            </a:r>
            <a:r>
              <a:rPr lang="en-US" sz="1300" dirty="0" smtClean="0">
                <a:latin typeface="Palatino Linotype" panose="02040502050505030304" pitchFamily="18" charset="0"/>
              </a:rPr>
              <a:t>pathogenic </a:t>
            </a:r>
            <a:r>
              <a:rPr lang="en-US" sz="1300" dirty="0">
                <a:latin typeface="Palatino Linotype" panose="02040502050505030304" pitchFamily="18" charset="0"/>
              </a:rPr>
              <a:t>microorganisms decrease, the degradation of organics accelerates, and the plant </a:t>
            </a:r>
            <a:r>
              <a:rPr lang="en-US" sz="1300" dirty="0" smtClean="0">
                <a:latin typeface="Palatino Linotype" panose="02040502050505030304" pitchFamily="18" charset="0"/>
              </a:rPr>
              <a:t>nutrient </a:t>
            </a:r>
            <a:r>
              <a:rPr lang="en-US" sz="1300" dirty="0">
                <a:latin typeface="Palatino Linotype" panose="02040502050505030304" pitchFamily="18" charset="0"/>
              </a:rPr>
              <a:t>balance increases [27]. Additionally, it supports the growth of beneficial </a:t>
            </a:r>
            <a:r>
              <a:rPr lang="en-US" sz="1300" dirty="0" smtClean="0">
                <a:latin typeface="Palatino Linotype" panose="02040502050505030304" pitchFamily="18" charset="0"/>
              </a:rPr>
              <a:t>microorganisms </a:t>
            </a:r>
            <a:r>
              <a:rPr lang="en-US" sz="1300" dirty="0">
                <a:latin typeface="Palatino Linotype" panose="02040502050505030304" pitchFamily="18" charset="0"/>
              </a:rPr>
              <a:t>such as mycorrhizae by being used instead of fertilizers and pesticides. Dos Santos et al. [41] and Abdelkhalik et al. [42] tested both the diversity and durability of </a:t>
            </a:r>
            <a:r>
              <a:rPr lang="en-US" sz="1300" dirty="0" smtClean="0">
                <a:latin typeface="Palatino Linotype" panose="02040502050505030304" pitchFamily="18" charset="0"/>
              </a:rPr>
              <a:t>Palisade </a:t>
            </a:r>
            <a:r>
              <a:rPr lang="en-US" sz="1300" dirty="0">
                <a:latin typeface="Palatino Linotype" panose="02040502050505030304" pitchFamily="18" charset="0"/>
              </a:rPr>
              <a:t>grass and hot piper plants, respectively, in their seed EMO technique. </a:t>
            </a:r>
          </a:p>
        </p:txBody>
      </p:sp>
      <p:sp>
        <p:nvSpPr>
          <p:cNvPr id="3" name="Rectangle 2"/>
          <p:cNvSpPr>
            <a:spLocks noChangeArrowheads="1"/>
          </p:cNvSpPr>
          <p:nvPr/>
        </p:nvSpPr>
        <p:spPr bwMode="auto">
          <a:xfrm>
            <a:off x="2159726" y="303058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9848186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659</TotalTime>
  <Words>2021</Words>
  <Application>Microsoft Office PowerPoint</Application>
  <PresentationFormat>Ekran Gösterisi (4:3)</PresentationFormat>
  <Paragraphs>121</Paragraphs>
  <Slides>11</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11</vt:i4>
      </vt:variant>
    </vt:vector>
  </HeadingPairs>
  <TitlesOfParts>
    <vt:vector size="20" baseType="lpstr">
      <vt:lpstr>맑은 고딕</vt:lpstr>
      <vt:lpstr>Arial</vt:lpstr>
      <vt:lpstr>Calibri</vt:lpstr>
      <vt:lpstr>Calibri Light</vt:lpstr>
      <vt:lpstr>Cambria Math</vt:lpstr>
      <vt:lpstr>DengXian</vt:lpstr>
      <vt:lpstr>Palatino Linotype</vt:lpstr>
      <vt:lpstr>Times New Roman</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PC</cp:lastModifiedBy>
  <cp:revision>71</cp:revision>
  <dcterms:created xsi:type="dcterms:W3CDTF">2017-05-27T02:37:01Z</dcterms:created>
  <dcterms:modified xsi:type="dcterms:W3CDTF">2023-10-02T05:12:22Z</dcterms:modified>
</cp:coreProperties>
</file>