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70" r:id="rId6"/>
    <p:sldId id="272" r:id="rId7"/>
    <p:sldId id="271" r:id="rId8"/>
    <p:sldId id="274" r:id="rId9"/>
    <p:sldId id="273" r:id="rId10"/>
    <p:sldId id="276" r:id="rId11"/>
    <p:sldId id="275" r:id="rId12"/>
    <p:sldId id="278" r:id="rId13"/>
    <p:sldId id="280" r:id="rId14"/>
    <p:sldId id="279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5F58D-1862-4253-909E-D828FD6AA26F}" type="datetimeFigureOut">
              <a:rPr lang="it-IT" smtClean="0"/>
              <a:t>27/10/2023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EE426-46E0-4BC7-8B5F-86725336B0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66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0EE426-46E0-4BC7-8B5F-86725336B0F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49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9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9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5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0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5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1EADE-AFE0-4AD8-B787-BE199FCF403E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C805-D28F-4095-BE09-B4F99D3218D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620688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Bioactive peptides: biomolecules to fight antimicrobial resistance</a:t>
            </a:r>
          </a:p>
          <a:p>
            <a:endParaRPr lang="en-GB" b="1" dirty="0"/>
          </a:p>
          <a:p>
            <a:endParaRPr lang="it-IT" b="1" dirty="0"/>
          </a:p>
          <a:p>
            <a:r>
              <a:rPr lang="it-IT" b="1" u="sng" dirty="0"/>
              <a:t>Francesco Buonocore</a:t>
            </a:r>
            <a:r>
              <a:rPr lang="it-IT" b="1" u="sng" baseline="30000" dirty="0"/>
              <a:t>1</a:t>
            </a:r>
            <a:r>
              <a:rPr lang="it-IT" b="1" u="sng" dirty="0"/>
              <a:t> </a:t>
            </a:r>
            <a:r>
              <a:rPr lang="it-IT" b="1" dirty="0"/>
              <a:t>, Esther Imperlini</a:t>
            </a:r>
            <a:r>
              <a:rPr lang="it-IT" b="1" baseline="30000" dirty="0"/>
              <a:t>1</a:t>
            </a:r>
            <a:r>
              <a:rPr lang="it-IT" b="1" dirty="0"/>
              <a:t>, Federica Massaro</a:t>
            </a:r>
            <a:r>
              <a:rPr lang="it-IT" b="1" baseline="30000" dirty="0"/>
              <a:t>1</a:t>
            </a:r>
            <a:r>
              <a:rPr lang="it-IT" b="1" dirty="0"/>
              <a:t>, Maurizio Sanguinetti</a:t>
            </a:r>
            <a:r>
              <a:rPr lang="it-IT" b="1" baseline="30000" dirty="0"/>
              <a:t>2</a:t>
            </a:r>
            <a:r>
              <a:rPr lang="it-IT" b="1" dirty="0"/>
              <a:t>, Francesca Bugli</a:t>
            </a:r>
            <a:r>
              <a:rPr lang="it-IT" b="1" baseline="30000" dirty="0"/>
              <a:t>2</a:t>
            </a:r>
            <a:r>
              <a:rPr lang="it-IT" b="1" dirty="0"/>
              <a:t>, Damiano Squitieri</a:t>
            </a:r>
            <a:r>
              <a:rPr lang="it-IT" b="1" baseline="30000" dirty="0"/>
              <a:t>2</a:t>
            </a:r>
            <a:r>
              <a:rPr lang="it-IT" b="1" dirty="0"/>
              <a:t>, Stefano Borocci</a:t>
            </a:r>
            <a:r>
              <a:rPr lang="it-IT" b="1" baseline="30000" dirty="0"/>
              <a:t>1</a:t>
            </a:r>
            <a:r>
              <a:rPr lang="it-IT" b="1" dirty="0"/>
              <a:t>, Fernando Porcelli</a:t>
            </a:r>
            <a:r>
              <a:rPr lang="it-IT" b="1" baseline="30000" dirty="0"/>
              <a:t>1</a:t>
            </a:r>
          </a:p>
          <a:p>
            <a:endParaRPr lang="it-IT" b="1" dirty="0"/>
          </a:p>
          <a:p>
            <a:r>
              <a:rPr lang="en-GB" b="1" baseline="30000" dirty="0"/>
              <a:t>1</a:t>
            </a:r>
            <a:r>
              <a:rPr lang="en-GB" b="1" dirty="0"/>
              <a:t>Dept. for Innovation in Biological, Agro-food and Forest systems (DIBAF), University of </a:t>
            </a:r>
            <a:r>
              <a:rPr lang="en-GB" b="1" dirty="0" err="1"/>
              <a:t>Tuscia</a:t>
            </a:r>
            <a:r>
              <a:rPr lang="en-GB" b="1" dirty="0"/>
              <a:t>, Largo </a:t>
            </a:r>
            <a:r>
              <a:rPr lang="en-GB" b="1" dirty="0" err="1"/>
              <a:t>dell'Università</a:t>
            </a:r>
            <a:r>
              <a:rPr lang="en-GB" b="1" dirty="0"/>
              <a:t> </a:t>
            </a:r>
            <a:r>
              <a:rPr lang="en-GB" b="1" dirty="0" err="1"/>
              <a:t>snc</a:t>
            </a:r>
            <a:r>
              <a:rPr lang="en-GB" b="1" dirty="0"/>
              <a:t>, 01100 </a:t>
            </a:r>
            <a:r>
              <a:rPr lang="en-GB" b="1" dirty="0" err="1"/>
              <a:t>Viterbo</a:t>
            </a:r>
            <a:r>
              <a:rPr lang="en-GB" b="1" dirty="0"/>
              <a:t>, Italy.</a:t>
            </a:r>
          </a:p>
          <a:p>
            <a:r>
              <a:rPr lang="en-GB" b="1" baseline="30000" dirty="0"/>
              <a:t>2</a:t>
            </a:r>
            <a:r>
              <a:rPr lang="en-GB" b="1" dirty="0"/>
              <a:t>Dept. of Basic Biotechnological Sciences, Intensive and Perioperative Clinics, Catholic University of the Sacred Heart, Rome, 00168, Italy.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517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9523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95936" y="285293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KSH-</a:t>
            </a:r>
            <a:r>
              <a:rPr lang="it-IT" b="1" dirty="0" err="1"/>
              <a:t>Cnd</a:t>
            </a:r>
            <a:r>
              <a:rPr lang="it-IT" b="1" dirty="0"/>
              <a:t> peptide for 1 h </a:t>
            </a:r>
            <a:r>
              <a:rPr lang="it-IT" b="1" dirty="0" err="1"/>
              <a:t>at</a:t>
            </a:r>
            <a:r>
              <a:rPr lang="it-IT" b="1" dirty="0"/>
              <a:t> 1XMIC on </a:t>
            </a:r>
            <a:r>
              <a:rPr lang="it-IT" b="1" i="1" dirty="0"/>
              <a:t>S. </a:t>
            </a:r>
            <a:r>
              <a:rPr lang="it-IT" b="1" i="1" dirty="0" err="1"/>
              <a:t>epidermidis</a:t>
            </a:r>
            <a:r>
              <a:rPr lang="it-IT" b="1" i="1" dirty="0"/>
              <a:t> </a:t>
            </a:r>
          </a:p>
          <a:p>
            <a:pPr algn="ctr"/>
            <a:r>
              <a:rPr lang="it-IT" b="1" dirty="0"/>
              <a:t>(TEM </a:t>
            </a:r>
            <a:r>
              <a:rPr lang="it-IT" b="1" dirty="0" err="1"/>
              <a:t>analysis</a:t>
            </a:r>
            <a:r>
              <a:rPr lang="it-IT" b="1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11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8733"/>
            <a:ext cx="6264696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89654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279A0D-68ED-4040-9D8B-509BD9795D3A}"/>
              </a:ext>
            </a:extLst>
          </p:cNvPr>
          <p:cNvSpPr txBox="1"/>
          <p:nvPr/>
        </p:nvSpPr>
        <p:spPr>
          <a:xfrm>
            <a:off x="2089611" y="20969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CHIONODRACINE MUTANTS TOXICITY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5F350C-4EE0-30E0-A976-8593E7ACBCED}"/>
              </a:ext>
            </a:extLst>
          </p:cNvPr>
          <p:cNvSpPr txBox="1"/>
          <p:nvPr/>
        </p:nvSpPr>
        <p:spPr>
          <a:xfrm>
            <a:off x="6084168" y="11967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Hemolytic</a:t>
            </a:r>
            <a:r>
              <a:rPr lang="it-IT" b="1" dirty="0"/>
              <a:t> activity </a:t>
            </a:r>
            <a:r>
              <a:rPr lang="it-IT" b="1" dirty="0" err="1"/>
              <a:t>against</a:t>
            </a:r>
            <a:r>
              <a:rPr lang="it-IT" b="1" dirty="0"/>
              <a:t> </a:t>
            </a:r>
            <a:r>
              <a:rPr lang="it-IT" b="1" dirty="0" err="1"/>
              <a:t>rabbit</a:t>
            </a:r>
            <a:r>
              <a:rPr lang="it-IT" b="1" dirty="0"/>
              <a:t> </a:t>
            </a:r>
            <a:r>
              <a:rPr lang="it-IT" b="1" dirty="0" err="1"/>
              <a:t>erythrocytes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8BE432-4FAA-EDC6-D27F-858888B1E80F}"/>
              </a:ext>
            </a:extLst>
          </p:cNvPr>
          <p:cNvSpPr txBox="1"/>
          <p:nvPr/>
        </p:nvSpPr>
        <p:spPr>
          <a:xfrm>
            <a:off x="6732240" y="357301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Cytotoxic</a:t>
            </a:r>
            <a:r>
              <a:rPr lang="it-IT" b="1" dirty="0"/>
              <a:t> activity </a:t>
            </a:r>
            <a:r>
              <a:rPr lang="it-IT" b="1" dirty="0" err="1"/>
              <a:t>against</a:t>
            </a:r>
            <a:r>
              <a:rPr lang="it-IT" b="1" dirty="0"/>
              <a:t> </a:t>
            </a:r>
            <a:r>
              <a:rPr lang="it-IT" b="1" dirty="0" err="1"/>
              <a:t>primary</a:t>
            </a:r>
            <a:r>
              <a:rPr lang="it-IT" b="1" dirty="0"/>
              <a:t> human </a:t>
            </a:r>
            <a:r>
              <a:rPr lang="it-IT" b="1" dirty="0" err="1"/>
              <a:t>fibroblast</a:t>
            </a:r>
            <a:r>
              <a:rPr lang="it-IT" b="1" dirty="0"/>
              <a:t> </a:t>
            </a:r>
            <a:r>
              <a:rPr lang="it-IT" b="1" dirty="0" err="1"/>
              <a:t>cell</a:t>
            </a:r>
            <a:r>
              <a:rPr lang="it-IT" b="1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419483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13BA5B-7B9E-9B0C-FA91-BB2F90DF76AD}"/>
              </a:ext>
            </a:extLst>
          </p:cNvPr>
          <p:cNvSpPr txBox="1"/>
          <p:nvPr/>
        </p:nvSpPr>
        <p:spPr>
          <a:xfrm>
            <a:off x="7092280" y="317642"/>
            <a:ext cx="1080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Mutants</a:t>
            </a:r>
            <a:r>
              <a:rPr lang="it-IT" sz="1400" b="1" dirty="0"/>
              <a:t> with </a:t>
            </a:r>
            <a:r>
              <a:rPr lang="it-IT" sz="1400" b="1" dirty="0" err="1"/>
              <a:t>introduced</a:t>
            </a:r>
            <a:r>
              <a:rPr lang="it-IT" sz="1400" b="1" dirty="0"/>
              <a:t> </a:t>
            </a:r>
            <a:r>
              <a:rPr lang="it-IT" sz="1400" b="1" dirty="0" err="1"/>
              <a:t>charged</a:t>
            </a:r>
            <a:r>
              <a:rPr lang="it-IT" sz="1400" b="1" dirty="0"/>
              <a:t> </a:t>
            </a:r>
            <a:r>
              <a:rPr lang="it-IT" sz="1400" b="1" dirty="0" err="1"/>
              <a:t>residues</a:t>
            </a:r>
            <a:endParaRPr lang="en-GB" sz="14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1181F34-DA31-DEF3-7765-1BD12F58F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9097"/>
            <a:ext cx="5743575" cy="25161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3810BA-532D-0386-CE5F-A28E020B7F7E}"/>
              </a:ext>
            </a:extLst>
          </p:cNvPr>
          <p:cNvSpPr txBox="1"/>
          <p:nvPr/>
        </p:nvSpPr>
        <p:spPr>
          <a:xfrm>
            <a:off x="6427143" y="3289097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Membrane </a:t>
            </a:r>
            <a:r>
              <a:rPr lang="it-IT" b="1" dirty="0" err="1"/>
              <a:t>permeabilization</a:t>
            </a:r>
            <a:r>
              <a:rPr lang="it-IT" b="1" dirty="0"/>
              <a:t> </a:t>
            </a:r>
            <a:r>
              <a:rPr lang="it-IT" b="1" dirty="0" err="1"/>
              <a:t>assay</a:t>
            </a:r>
            <a:r>
              <a:rPr lang="it-IT" b="1" dirty="0"/>
              <a:t> (ANS </a:t>
            </a:r>
            <a:r>
              <a:rPr lang="it-IT" b="1" dirty="0" err="1"/>
              <a:t>uptake</a:t>
            </a:r>
            <a:r>
              <a:rPr lang="it-IT" b="1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CAE967-6C4A-5FAF-112C-D78329963592}"/>
              </a:ext>
            </a:extLst>
          </p:cNvPr>
          <p:cNvSpPr txBox="1"/>
          <p:nvPr/>
        </p:nvSpPr>
        <p:spPr>
          <a:xfrm>
            <a:off x="1287368" y="58052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Bacillus </a:t>
            </a:r>
            <a:r>
              <a:rPr lang="it-IT" b="1" i="1" dirty="0" err="1"/>
              <a:t>cereus</a:t>
            </a:r>
            <a:r>
              <a:rPr lang="it-IT" b="1" i="1" dirty="0"/>
              <a:t> (</a:t>
            </a:r>
            <a:r>
              <a:rPr lang="it-IT" b="1" i="1" dirty="0" err="1">
                <a:solidFill>
                  <a:srgbClr val="FFC000"/>
                </a:solidFill>
              </a:rPr>
              <a:t>orange</a:t>
            </a:r>
            <a:r>
              <a:rPr lang="it-IT" b="1" i="1" dirty="0"/>
              <a:t>), Escherichia coli (</a:t>
            </a:r>
            <a:r>
              <a:rPr lang="it-IT" b="1" i="1" dirty="0">
                <a:solidFill>
                  <a:srgbClr val="92D050"/>
                </a:solidFill>
              </a:rPr>
              <a:t>green</a:t>
            </a:r>
            <a:r>
              <a:rPr lang="it-IT" b="1" i="1" dirty="0"/>
              <a:t>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421301-2765-77FB-D1B8-B69980B9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8" y="295266"/>
            <a:ext cx="6454588" cy="2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F09DE4-FE9C-A0DA-FE2F-27C51BB4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6867525" cy="48965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DF3F31-A553-49F3-C22E-364B55DEC870}"/>
              </a:ext>
            </a:extLst>
          </p:cNvPr>
          <p:cNvSpPr txBox="1"/>
          <p:nvPr/>
        </p:nvSpPr>
        <p:spPr>
          <a:xfrm>
            <a:off x="1331640" y="530961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R</a:t>
            </a:r>
            <a:r>
              <a:rPr lang="it-IT" b="1" dirty="0"/>
              <a:t>: </a:t>
            </a:r>
            <a:r>
              <a:rPr lang="it-IT" b="1" dirty="0" err="1"/>
              <a:t>resistant</a:t>
            </a:r>
            <a:r>
              <a:rPr lang="it-IT" b="1" dirty="0"/>
              <a:t>; </a:t>
            </a:r>
            <a:r>
              <a:rPr lang="it-IT" b="1" i="1" dirty="0"/>
              <a:t>S</a:t>
            </a:r>
            <a:r>
              <a:rPr lang="it-IT" b="1" dirty="0"/>
              <a:t>: </a:t>
            </a:r>
            <a:r>
              <a:rPr lang="it-IT" b="1" dirty="0" err="1"/>
              <a:t>suscetible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3074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6AA643-A303-D31C-D1DE-E016A6293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08720"/>
            <a:ext cx="8064896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D3A4901-4E12-DCC7-F9E7-B689D6C3B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663184" cy="40061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48CB5D-34E5-FAF0-3460-F13DD4820CC7}"/>
              </a:ext>
            </a:extLst>
          </p:cNvPr>
          <p:cNvSpPr txBox="1"/>
          <p:nvPr/>
        </p:nvSpPr>
        <p:spPr>
          <a:xfrm>
            <a:off x="1763688" y="508518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 vivo </a:t>
            </a:r>
            <a:r>
              <a:rPr lang="en-US" b="1" dirty="0"/>
              <a:t>mutant</a:t>
            </a:r>
            <a:r>
              <a:rPr lang="en-US" b="1" i="1" dirty="0"/>
              <a:t> p</a:t>
            </a:r>
            <a:r>
              <a:rPr lang="en-US" b="1" dirty="0"/>
              <a:t>eptides toxicity was studied using </a:t>
            </a:r>
            <a:r>
              <a:rPr lang="en-US" b="1" i="1" dirty="0"/>
              <a:t>Galleria </a:t>
            </a:r>
            <a:r>
              <a:rPr lang="en-US" b="1" i="1" dirty="0" err="1"/>
              <a:t>mellonella</a:t>
            </a:r>
            <a:r>
              <a:rPr lang="en-US" b="1" dirty="0"/>
              <a:t> larvae. After 72 hours of treatment (at a peptide concentration of 24 </a:t>
            </a:r>
            <a:r>
              <a:rPr lang="en-US" b="1" dirty="0" err="1"/>
              <a:t>μM</a:t>
            </a:r>
            <a:r>
              <a:rPr lang="en-US" b="1" dirty="0"/>
              <a:t>) all larvae survived.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C40CE2-3654-A6F5-D3E6-B924B9E7FF37}"/>
              </a:ext>
            </a:extLst>
          </p:cNvPr>
          <p:cNvSpPr txBox="1"/>
          <p:nvPr/>
        </p:nvSpPr>
        <p:spPr>
          <a:xfrm>
            <a:off x="7276831" y="237430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Trem</a:t>
            </a:r>
            <a:r>
              <a:rPr lang="it-IT" sz="1400" b="1" dirty="0"/>
              <a:t>-HS</a:t>
            </a:r>
          </a:p>
          <a:p>
            <a:r>
              <a:rPr lang="it-IT" sz="1400" b="1" dirty="0" err="1"/>
              <a:t>Trem</a:t>
            </a:r>
            <a:r>
              <a:rPr lang="it-IT" sz="1400" b="1" dirty="0"/>
              <a:t>-HK</a:t>
            </a:r>
          </a:p>
        </p:txBody>
      </p:sp>
    </p:spTree>
    <p:extLst>
      <p:ext uri="{BB962C8B-B14F-4D97-AF65-F5344CB8AC3E}">
        <p14:creationId xmlns:p14="http://schemas.microsoft.com/office/powerpoint/2010/main" val="936890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B66F84-886E-F271-AC23-D2E29C29E2EE}"/>
              </a:ext>
            </a:extLst>
          </p:cNvPr>
          <p:cNvSpPr txBox="1"/>
          <p:nvPr/>
        </p:nvSpPr>
        <p:spPr>
          <a:xfrm>
            <a:off x="2843808" y="3326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CONCLUSIONS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8735BA-82CB-6EF4-1C96-2CE696ECAF2E}"/>
              </a:ext>
            </a:extLst>
          </p:cNvPr>
          <p:cNvSpPr txBox="1"/>
          <p:nvPr/>
        </p:nvSpPr>
        <p:spPr>
          <a:xfrm>
            <a:off x="827584" y="119675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A panel of </a:t>
            </a:r>
            <a:r>
              <a:rPr lang="it-IT" b="1" dirty="0" err="1"/>
              <a:t>AMPs</a:t>
            </a:r>
            <a:r>
              <a:rPr lang="it-IT" b="1" dirty="0"/>
              <a:t> </a:t>
            </a:r>
            <a:r>
              <a:rPr lang="it-IT" b="1" dirty="0" err="1"/>
              <a:t>based</a:t>
            </a:r>
            <a:r>
              <a:rPr lang="it-IT" b="1" dirty="0"/>
              <a:t> on </a:t>
            </a:r>
            <a:r>
              <a:rPr lang="it-IT" b="1" dirty="0" err="1"/>
              <a:t>natural</a:t>
            </a:r>
            <a:r>
              <a:rPr lang="it-IT" b="1" dirty="0"/>
              <a:t> scaffold with </a:t>
            </a:r>
            <a:r>
              <a:rPr lang="it-IT" b="1" dirty="0" err="1"/>
              <a:t>interesting</a:t>
            </a:r>
            <a:r>
              <a:rPr lang="it-IT" b="1" dirty="0"/>
              <a:t> </a:t>
            </a:r>
            <a:r>
              <a:rPr lang="it-IT" b="1" dirty="0" err="1"/>
              <a:t>antibacterial</a:t>
            </a:r>
            <a:r>
              <a:rPr lang="it-IT" b="1" dirty="0"/>
              <a:t> activity </a:t>
            </a:r>
            <a:r>
              <a:rPr lang="it-IT" b="1" dirty="0" err="1"/>
              <a:t>has</a:t>
            </a:r>
            <a:r>
              <a:rPr lang="it-IT" b="1" dirty="0"/>
              <a:t> </a:t>
            </a:r>
            <a:r>
              <a:rPr lang="it-IT" b="1" dirty="0" err="1"/>
              <a:t>been</a:t>
            </a:r>
            <a:r>
              <a:rPr lang="it-IT" b="1" dirty="0"/>
              <a:t> </a:t>
            </a:r>
            <a:r>
              <a:rPr lang="it-IT" b="1" dirty="0" err="1"/>
              <a:t>obtained</a:t>
            </a:r>
            <a:r>
              <a:rPr lang="it-IT" b="1" dirty="0"/>
              <a:t>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9286CAD-7F9E-7C7A-E0D8-BD1E93FB2026}"/>
              </a:ext>
            </a:extLst>
          </p:cNvPr>
          <p:cNvSpPr txBox="1"/>
          <p:nvPr/>
        </p:nvSpPr>
        <p:spPr>
          <a:xfrm>
            <a:off x="827584" y="233784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</a:t>
            </a: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good </a:t>
            </a:r>
            <a:r>
              <a:rPr lang="it-IT" b="1" dirty="0" err="1"/>
              <a:t>selectivity</a:t>
            </a:r>
            <a:r>
              <a:rPr lang="it-IT" b="1" dirty="0"/>
              <a:t> </a:t>
            </a:r>
            <a:r>
              <a:rPr lang="it-IT" b="1" dirty="0" err="1"/>
              <a:t>towards</a:t>
            </a:r>
            <a:r>
              <a:rPr lang="it-IT" b="1" dirty="0"/>
              <a:t> </a:t>
            </a:r>
            <a:r>
              <a:rPr lang="it-IT" b="1" dirty="0" err="1"/>
              <a:t>bacterial</a:t>
            </a:r>
            <a:r>
              <a:rPr lang="it-IT" b="1" dirty="0"/>
              <a:t> </a:t>
            </a:r>
            <a:r>
              <a:rPr lang="it-IT" b="1" dirty="0" err="1"/>
              <a:t>cell</a:t>
            </a:r>
            <a:r>
              <a:rPr lang="it-IT" b="1" dirty="0"/>
              <a:t> membrane;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AB9638-D861-EB62-D407-2337CC5F3ED8}"/>
              </a:ext>
            </a:extLst>
          </p:cNvPr>
          <p:cNvSpPr txBox="1"/>
          <p:nvPr/>
        </p:nvSpPr>
        <p:spPr>
          <a:xfrm>
            <a:off x="827584" y="321297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it-IT" b="1" dirty="0"/>
              <a:t>To </a:t>
            </a:r>
            <a:r>
              <a:rPr lang="it-IT" b="1" dirty="0" err="1"/>
              <a:t>overcome</a:t>
            </a:r>
            <a:r>
              <a:rPr lang="it-IT" b="1" dirty="0"/>
              <a:t> the </a:t>
            </a:r>
            <a:r>
              <a:rPr lang="it-IT" b="1" dirty="0" err="1"/>
              <a:t>problems</a:t>
            </a:r>
            <a:r>
              <a:rPr lang="it-IT" b="1" dirty="0"/>
              <a:t> </a:t>
            </a:r>
            <a:r>
              <a:rPr lang="it-IT" b="1" dirty="0" err="1"/>
              <a:t>related</a:t>
            </a:r>
            <a:r>
              <a:rPr lang="it-IT" b="1" dirty="0"/>
              <a:t> to low plasma </a:t>
            </a:r>
            <a:r>
              <a:rPr lang="it-IT" b="1" dirty="0" err="1"/>
              <a:t>stability</a:t>
            </a:r>
            <a:r>
              <a:rPr lang="it-IT" b="1" dirty="0"/>
              <a:t> and </a:t>
            </a:r>
            <a:r>
              <a:rPr lang="it-IT" b="1" i="1" dirty="0"/>
              <a:t>in situ</a:t>
            </a:r>
            <a:r>
              <a:rPr lang="it-IT" b="1" dirty="0"/>
              <a:t> </a:t>
            </a:r>
            <a:r>
              <a:rPr lang="it-IT" b="1" dirty="0" err="1"/>
              <a:t>bioavailability</a:t>
            </a:r>
            <a:r>
              <a:rPr lang="it-IT" b="1" dirty="0"/>
              <a:t> for a </a:t>
            </a:r>
            <a:r>
              <a:rPr lang="it-IT" b="1" dirty="0" err="1"/>
              <a:t>possible</a:t>
            </a:r>
            <a:r>
              <a:rPr lang="it-IT" b="1" dirty="0"/>
              <a:t> </a:t>
            </a:r>
            <a:r>
              <a:rPr lang="it-IT" b="1" i="1" dirty="0"/>
              <a:t>in vivo </a:t>
            </a:r>
            <a:r>
              <a:rPr lang="it-IT" b="1" dirty="0" err="1"/>
              <a:t>administration</a:t>
            </a:r>
            <a:r>
              <a:rPr lang="it-IT" b="1" dirty="0"/>
              <a:t>,</a:t>
            </a:r>
            <a:r>
              <a:rPr lang="en-GB" b="1" dirty="0"/>
              <a:t> encapsulation of AMPs in specific drug delivery systems</a:t>
            </a:r>
            <a:r>
              <a:rPr lang="it-IT" b="1" dirty="0"/>
              <a:t> </a:t>
            </a:r>
            <a:r>
              <a:rPr lang="it-IT" b="1" dirty="0" err="1"/>
              <a:t>will</a:t>
            </a:r>
            <a:r>
              <a:rPr lang="it-IT" b="1" dirty="0"/>
              <a:t> be the </a:t>
            </a:r>
            <a:r>
              <a:rPr lang="it-IT" b="1" dirty="0" err="1"/>
              <a:t>next</a:t>
            </a:r>
            <a:r>
              <a:rPr lang="it-IT" b="1" dirty="0"/>
              <a:t> step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254E0-C037-AC42-65B0-90EA8B5DCF8D}"/>
              </a:ext>
            </a:extLst>
          </p:cNvPr>
          <p:cNvSpPr txBox="1"/>
          <p:nvPr/>
        </p:nvSpPr>
        <p:spPr>
          <a:xfrm>
            <a:off x="971600" y="47251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</a:t>
            </a:r>
            <a:r>
              <a:rPr lang="it-IT" b="1" dirty="0"/>
              <a:t>The </a:t>
            </a:r>
            <a:r>
              <a:rPr lang="it-IT" b="1" dirty="0" err="1"/>
              <a:t>aim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to transfer the best candidate to </a:t>
            </a:r>
            <a:r>
              <a:rPr lang="it-IT" b="1" dirty="0" err="1"/>
              <a:t>pharmacological</a:t>
            </a:r>
            <a:r>
              <a:rPr lang="it-IT" b="1" dirty="0"/>
              <a:t> </a:t>
            </a:r>
            <a:r>
              <a:rPr lang="it-IT" b="1" dirty="0" err="1"/>
              <a:t>applications</a:t>
            </a:r>
            <a:r>
              <a:rPr lang="it-IT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146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10519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Antimicrobial resistance (AMR) </a:t>
            </a:r>
            <a:r>
              <a:rPr lang="en-GB" sz="2400" b="1" dirty="0"/>
              <a:t>occurs when germs (bacteria, fungi) change and develop the ability “to resist” to the antibiotics usually designed to kill them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6448" y="213914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Threat of Antibiotic Resistance in the United States (CDC Report, 2019)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96" y="2708920"/>
            <a:ext cx="682789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7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 </a:t>
            </a:r>
            <a:r>
              <a:rPr lang="it-IT" b="1" dirty="0" err="1"/>
              <a:t>paper</a:t>
            </a:r>
            <a:r>
              <a:rPr lang="it-IT" b="1" dirty="0"/>
              <a:t> on Lancet (10.1016/S0140-6736(21)02724-0) </a:t>
            </a:r>
            <a:r>
              <a:rPr lang="it-IT" b="1" dirty="0" err="1"/>
              <a:t>estimates</a:t>
            </a:r>
            <a:r>
              <a:rPr lang="it-IT" b="1" dirty="0"/>
              <a:t> </a:t>
            </a:r>
          </a:p>
          <a:p>
            <a:pPr algn="ctr"/>
            <a:r>
              <a:rPr lang="en-GB" b="1" dirty="0"/>
              <a:t>4.95 million (3.62–6.57) globally deaths associated with bacterial AMR in 2019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39043" y="23488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 particular, pathogens identified with the acronym ESKAPE (</a:t>
            </a:r>
            <a:r>
              <a:rPr lang="en-GB" b="1" i="1" dirty="0"/>
              <a:t>Enterococcus </a:t>
            </a:r>
            <a:r>
              <a:rPr lang="en-GB" b="1" i="1" dirty="0" err="1"/>
              <a:t>faecium</a:t>
            </a:r>
            <a:r>
              <a:rPr lang="en-GB" b="1" dirty="0"/>
              <a:t>, Staphylococcus aureus, </a:t>
            </a:r>
            <a:r>
              <a:rPr lang="en-GB" b="1" i="1" dirty="0" err="1"/>
              <a:t>Klebsiella</a:t>
            </a:r>
            <a:r>
              <a:rPr lang="en-GB" b="1" i="1" dirty="0"/>
              <a:t> pneumoniae</a:t>
            </a:r>
            <a:r>
              <a:rPr lang="en-GB" b="1" dirty="0"/>
              <a:t>, </a:t>
            </a:r>
            <a:r>
              <a:rPr lang="en-GB" b="1" i="1" dirty="0"/>
              <a:t>Acinetobacter </a:t>
            </a:r>
            <a:r>
              <a:rPr lang="en-GB" b="1" i="1" dirty="0" err="1"/>
              <a:t>baumannii</a:t>
            </a:r>
            <a:r>
              <a:rPr lang="en-GB" b="1" dirty="0"/>
              <a:t>, </a:t>
            </a:r>
            <a:r>
              <a:rPr lang="en-GB" b="1" i="1" dirty="0"/>
              <a:t>Pseudomonas aeruginosa</a:t>
            </a:r>
            <a:r>
              <a:rPr lang="en-GB" b="1" dirty="0"/>
              <a:t>, and </a:t>
            </a:r>
            <a:r>
              <a:rPr lang="en-GB" b="1" i="1" dirty="0"/>
              <a:t>Enterobacter</a:t>
            </a:r>
            <a:r>
              <a:rPr lang="en-GB" b="1" dirty="0"/>
              <a:t> spp.) are among the most common causes of life-threatening infections acquired in healthcare facilities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43651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development of new antibiotics, new tools, or new agents to fight resistant infections is, therefore, an urgent need</a:t>
            </a:r>
          </a:p>
        </p:txBody>
      </p:sp>
    </p:spTree>
    <p:extLst>
      <p:ext uri="{BB962C8B-B14F-4D97-AF65-F5344CB8AC3E}">
        <p14:creationId xmlns:p14="http://schemas.microsoft.com/office/powerpoint/2010/main" val="244064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 this context, antimicrobial peptides (AMPs) represent a promising class of biomolecules to fight resistant infections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FC6D02-4B44-44D4-8B65-1CAAB3E4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980728"/>
            <a:ext cx="7776864" cy="511256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1600" y="6093296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Source: </a:t>
            </a:r>
            <a:r>
              <a:rPr lang="it-IT" sz="1600" b="1" dirty="0" err="1"/>
              <a:t>Huan</a:t>
            </a:r>
            <a:r>
              <a:rPr lang="it-IT" sz="1600" b="1" dirty="0"/>
              <a:t> et al. 2020, 10.3389/fmicb.2020.582779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400698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709"/>
            <a:ext cx="760095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15616" y="5393269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Source: Rima et al. 2021, 10.3390/antibiotics10091095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043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67744" y="436022"/>
            <a:ext cx="505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MECHANISMS OF BACTERIAL RESISTANCE TO AMPs</a:t>
            </a:r>
            <a:endParaRPr lang="en-GB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DE2EA32-7D70-4AB8-BE4A-064951F5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489654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51EEBC-0087-0924-7BD9-8388AEBE750C}"/>
              </a:ext>
            </a:extLst>
          </p:cNvPr>
          <p:cNvSpPr txBox="1"/>
          <p:nvPr/>
        </p:nvSpPr>
        <p:spPr>
          <a:xfrm>
            <a:off x="1115616" y="594928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Source: Cardoso et al. 2020; 10.1007/s12551-021-00784-y </a:t>
            </a:r>
          </a:p>
        </p:txBody>
      </p:sp>
    </p:spTree>
    <p:extLst>
      <p:ext uri="{BB962C8B-B14F-4D97-AF65-F5344CB8AC3E}">
        <p14:creationId xmlns:p14="http://schemas.microsoft.com/office/powerpoint/2010/main" val="366364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2\Contacts\Desktop\antibiotics-10-01095-g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74" y="-9563099"/>
            <a:ext cx="3600000" cy="25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592" y="1087869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Antarctic fishes, living in an extreme environment and normally exposed to various pathogens, are a promising source for antimicrobial peptides (AMPs)</a:t>
            </a:r>
          </a:p>
        </p:txBody>
      </p:sp>
      <p:pic>
        <p:nvPicPr>
          <p:cNvPr id="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7"/>
            <a:ext cx="2880320" cy="168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478003" y="4314130"/>
            <a:ext cx="2427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b="1" i="1" dirty="0" err="1"/>
              <a:t>Trematomus</a:t>
            </a:r>
            <a:r>
              <a:rPr lang="it-IT" altLang="en-US" b="1" i="1" dirty="0"/>
              <a:t> </a:t>
            </a:r>
            <a:r>
              <a:rPr lang="it-IT" altLang="en-US" b="1" i="1" dirty="0" err="1"/>
              <a:t>bernacchii</a:t>
            </a:r>
            <a:endParaRPr lang="it-IT" altLang="en-US" b="1" i="1" dirty="0"/>
          </a:p>
          <a:p>
            <a:endParaRPr lang="it-IT" b="1" i="1" dirty="0"/>
          </a:p>
          <a:p>
            <a:pPr algn="ctr"/>
            <a:r>
              <a:rPr lang="it-IT" b="1" i="1" dirty="0" err="1"/>
              <a:t>trematocine</a:t>
            </a:r>
            <a:endParaRPr lang="en-GB" dirty="0"/>
          </a:p>
        </p:txBody>
      </p:sp>
      <p:pic>
        <p:nvPicPr>
          <p:cNvPr id="6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6546"/>
            <a:ext cx="281101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594303" y="4314130"/>
            <a:ext cx="2285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b="1" i="1" dirty="0" err="1"/>
              <a:t>Chionodraco</a:t>
            </a:r>
            <a:r>
              <a:rPr lang="it-IT" altLang="en-US" b="1" i="1" dirty="0"/>
              <a:t> </a:t>
            </a:r>
            <a:r>
              <a:rPr lang="it-IT" altLang="en-US" b="1" i="1" dirty="0" err="1"/>
              <a:t>hamatus</a:t>
            </a:r>
            <a:endParaRPr lang="it-IT" altLang="en-US" b="1" i="1" dirty="0"/>
          </a:p>
          <a:p>
            <a:endParaRPr lang="it-IT" b="1" i="1" dirty="0"/>
          </a:p>
          <a:p>
            <a:pPr algn="ctr"/>
            <a:r>
              <a:rPr lang="it-IT" b="1" i="1" dirty="0" err="1"/>
              <a:t>chionodracine</a:t>
            </a:r>
            <a:r>
              <a:rPr lang="it-IT" b="1" i="1" dirty="0"/>
              <a:t> (</a:t>
            </a:r>
            <a:r>
              <a:rPr lang="it-IT" b="1" i="1" dirty="0" err="1"/>
              <a:t>Cnd</a:t>
            </a:r>
            <a:r>
              <a:rPr lang="it-IT" b="1" i="1" dirty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19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8520"/>
            <a:ext cx="6115447" cy="49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7574A71-3DC3-4746-A593-8024C58D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16632"/>
            <a:ext cx="4536504" cy="131821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140300" y="2636912"/>
            <a:ext cx="10801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Mutants</a:t>
            </a:r>
            <a:r>
              <a:rPr lang="it-IT" sz="1400" b="1" dirty="0"/>
              <a:t> with </a:t>
            </a:r>
            <a:r>
              <a:rPr lang="it-IT" sz="1400" b="1" dirty="0" err="1"/>
              <a:t>introduced</a:t>
            </a:r>
            <a:r>
              <a:rPr lang="it-IT" sz="1400" b="1" dirty="0"/>
              <a:t> </a:t>
            </a:r>
            <a:r>
              <a:rPr lang="it-IT" sz="1400" b="1" dirty="0" err="1"/>
              <a:t>charged</a:t>
            </a:r>
            <a:r>
              <a:rPr lang="it-IT" sz="1400" b="1" dirty="0"/>
              <a:t> </a:t>
            </a:r>
            <a:r>
              <a:rPr lang="it-IT" sz="1400" b="1" dirty="0" err="1"/>
              <a:t>residues</a:t>
            </a:r>
            <a:endParaRPr lang="en-GB" sz="1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17C835-C760-C28B-3325-8B494368492C}"/>
              </a:ext>
            </a:extLst>
          </p:cNvPr>
          <p:cNvSpPr txBox="1"/>
          <p:nvPr/>
        </p:nvSpPr>
        <p:spPr>
          <a:xfrm>
            <a:off x="6804248" y="548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Cnd</a:t>
            </a:r>
            <a:r>
              <a:rPr lang="it-IT" b="1" dirty="0"/>
              <a:t> NMR </a:t>
            </a:r>
            <a:r>
              <a:rPr lang="it-IT" b="1" dirty="0" err="1"/>
              <a:t>structure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609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58" y="188640"/>
            <a:ext cx="505889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691680" y="596777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KPC: </a:t>
            </a:r>
            <a:r>
              <a:rPr lang="en-GB" sz="1200" b="1" i="1" dirty="0" err="1"/>
              <a:t>Klebsiella</a:t>
            </a:r>
            <a:r>
              <a:rPr lang="en-GB" sz="1200" b="1" i="1" dirty="0"/>
              <a:t> pneumoniae </a:t>
            </a:r>
            <a:r>
              <a:rPr lang="en-GB" sz="1200" b="1" dirty="0" err="1"/>
              <a:t>carbapenemase</a:t>
            </a:r>
            <a:r>
              <a:rPr lang="en-GB" sz="1200" b="1" dirty="0"/>
              <a:t>; ESBL: Extended spectrum beta-lactamase; XDR: Extensively drug-resistant; MDR: Multidrug resistant; MRSA: Methicillin resistant </a:t>
            </a:r>
            <a:r>
              <a:rPr lang="en-GB" sz="1200" b="1" i="1" dirty="0"/>
              <a:t>Staphylococcus aur</a:t>
            </a:r>
            <a:r>
              <a:rPr lang="en-GB" sz="1200" b="1" dirty="0"/>
              <a:t>eus; MRSE Methicillin resistant </a:t>
            </a:r>
            <a:r>
              <a:rPr lang="en-GB" sz="1200" b="1" i="1" dirty="0"/>
              <a:t>Staphylococcus epidermidis</a:t>
            </a:r>
            <a:r>
              <a:rPr lang="en-GB" sz="1200" b="1" dirty="0"/>
              <a:t>; VRE Vancomycin resistant Enterococcus.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020272" y="1166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MIC and MBC </a:t>
            </a:r>
            <a:r>
              <a:rPr lang="it-IT" sz="1600" b="1" dirty="0" err="1"/>
              <a:t>against</a:t>
            </a:r>
            <a:r>
              <a:rPr lang="it-IT" sz="1600" b="1" dirty="0"/>
              <a:t> </a:t>
            </a:r>
            <a:r>
              <a:rPr lang="it-IT" sz="1600" b="1" dirty="0" err="1"/>
              <a:t>clinical</a:t>
            </a:r>
            <a:r>
              <a:rPr lang="it-IT" sz="1600" b="1" dirty="0"/>
              <a:t> </a:t>
            </a:r>
            <a:r>
              <a:rPr lang="it-IT" sz="1600" b="1" dirty="0" err="1"/>
              <a:t>pathogens</a:t>
            </a:r>
            <a:r>
              <a:rPr lang="it-IT" sz="1600" b="1" dirty="0"/>
              <a:t> </a:t>
            </a:r>
            <a:r>
              <a:rPr lang="it-IT" sz="1600" b="1" dirty="0" err="1"/>
              <a:t>isolates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139089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532</Words>
  <Application>Microsoft Office PowerPoint</Application>
  <PresentationFormat>Presentazione su schermo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Ut2</dc:creator>
  <cp:lastModifiedBy>Buonocore Francesco</cp:lastModifiedBy>
  <cp:revision>49</cp:revision>
  <dcterms:created xsi:type="dcterms:W3CDTF">2023-06-15T08:49:43Z</dcterms:created>
  <dcterms:modified xsi:type="dcterms:W3CDTF">2023-10-27T07:26:34Z</dcterms:modified>
</cp:coreProperties>
</file>