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2" r:id="rId1"/>
    <p:sldMasterId id="2147483748" r:id="rId2"/>
  </p:sldMasterIdLst>
  <p:notesMasterIdLst>
    <p:notesMasterId r:id="rId12"/>
  </p:notesMasterIdLst>
  <p:sldIdLst>
    <p:sldId id="285" r:id="rId3"/>
    <p:sldId id="468" r:id="rId4"/>
    <p:sldId id="446" r:id="rId5"/>
    <p:sldId id="465" r:id="rId6"/>
    <p:sldId id="470" r:id="rId7"/>
    <p:sldId id="471" r:id="rId8"/>
    <p:sldId id="466" r:id="rId9"/>
    <p:sldId id="463" r:id="rId10"/>
    <p:sldId id="464" r:id="rId11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Walter Turncoat" panose="020B0604020202020204" charset="0"/>
      <p:regular r:id="rId23"/>
    </p:embeddedFont>
    <p:embeddedFont>
      <p:font typeface="Sniglet" panose="020B0604020202020204" charset="0"/>
      <p:regular r:id="rId24"/>
    </p:embeddedFont>
    <p:embeddedFont>
      <p:font typeface="Wingdings 2" panose="05020102010507070707" pitchFamily="18" charset="2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74">
          <p15:clr>
            <a:srgbClr val="A4A3A4"/>
          </p15:clr>
        </p15:guide>
        <p15:guide id="4" pos="28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7F7F7"/>
    <a:srgbClr val="FF000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F7EC8E-3D85-4196-97ED-9FCCCE90C274}">
  <a:tblStyle styleId="{E8F7EC8E-3D85-4196-97ED-9FCCCE90C2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0909" autoAdjust="0"/>
  </p:normalViewPr>
  <p:slideViewPr>
    <p:cSldViewPr snapToGrid="0">
      <p:cViewPr varScale="1">
        <p:scale>
          <a:sx n="83" d="100"/>
          <a:sy n="83" d="100"/>
        </p:scale>
        <p:origin x="864" y="84"/>
      </p:cViewPr>
      <p:guideLst>
        <p:guide orient="horz" pos="1620"/>
        <p:guide pos="2880"/>
        <p:guide orient="horz" pos="174"/>
        <p:guide pos="28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abi\maria%20angel\da%20Silva%20et%20al.%20CPs\paper%203\abril%202023\Histograma245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abi\maria%20angel\da%20Silva%20et%20al.%20CPs\paper%203\abril%202023\Histograma24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abi\maria%20angel\da%20Silva%20et%20al.%20CPs\paper%203\abril%202023\Histograma24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invertIfNegative val="0"/>
          <c:trendline>
            <c:trendlineType val="poly"/>
            <c:order val="2"/>
            <c:dispRSqr val="0"/>
            <c:dispEq val="0"/>
          </c:trendline>
          <c:trendline>
            <c:trendlineType val="poly"/>
            <c:order val="2"/>
            <c:dispRSqr val="1"/>
            <c:dispEq val="1"/>
            <c:trendlineLbl>
              <c:layout>
                <c:manualLayout>
                  <c:x val="0.12029683504795079"/>
                  <c:y val="-0.59249017539420079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</c:trendlineLbl>
          </c:trendline>
          <c:cat>
            <c:numRef>
              <c:f>'[Histograma245.xlsx]au nano sinegia cys'!$E$22:$E$26</c:f>
              <c:numCache>
                <c:formatCode>#,##0</c:formatCode>
                <c:ptCount val="5"/>
                <c:pt idx="0" formatCode="General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5.5</c:v>
                </c:pt>
              </c:numCache>
            </c:numRef>
          </c:cat>
          <c:val>
            <c:numRef>
              <c:f>'[Histograma245.xlsx]au nano sinegia cys'!$F$22:$F$27</c:f>
              <c:numCache>
                <c:formatCode>General</c:formatCode>
                <c:ptCount val="6"/>
                <c:pt idx="0">
                  <c:v>5</c:v>
                </c:pt>
                <c:pt idx="1">
                  <c:v>15</c:v>
                </c:pt>
                <c:pt idx="2">
                  <c:v>17</c:v>
                </c:pt>
                <c:pt idx="3">
                  <c:v>9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6B-474C-A5BE-B76706F92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50484864"/>
        <c:axId val="150491136"/>
      </c:barChart>
      <c:catAx>
        <c:axId val="150484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Size (nm)</a:t>
                </a:r>
              </a:p>
            </c:rich>
          </c:tx>
          <c:layout>
            <c:manualLayout>
              <c:xMode val="edge"/>
              <c:yMode val="edge"/>
              <c:x val="0.48578914981483901"/>
              <c:y val="0.8611550547025964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0491136"/>
        <c:crosses val="autoZero"/>
        <c:auto val="1"/>
        <c:lblAlgn val="ctr"/>
        <c:lblOffset val="100"/>
        <c:noMultiLvlLbl val="0"/>
      </c:catAx>
      <c:valAx>
        <c:axId val="150491136"/>
        <c:scaling>
          <c:orientation val="minMax"/>
          <c:max val="2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r>
                  <a:rPr lang="en-US" sz="1200">
                    <a:solidFill>
                      <a:schemeClr val="tx1"/>
                    </a:solidFill>
                  </a:rPr>
                  <a:t>Frequency (%)</a:t>
                </a:r>
              </a:p>
            </c:rich>
          </c:tx>
          <c:layout>
            <c:manualLayout>
              <c:xMode val="edge"/>
              <c:yMode val="edge"/>
              <c:x val="3.8792710857960364E-2"/>
              <c:y val="0.223869243836646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0484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50502016"/>
        <c:axId val="150528768"/>
      </c:barChart>
      <c:catAx>
        <c:axId val="150502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Size (nm)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528768"/>
        <c:crosses val="autoZero"/>
        <c:auto val="1"/>
        <c:lblAlgn val="ctr"/>
        <c:lblOffset val="100"/>
        <c:noMultiLvlLbl val="0"/>
      </c:catAx>
      <c:valAx>
        <c:axId val="150528768"/>
        <c:scaling>
          <c:orientation val="minMax"/>
          <c:max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50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trendline>
            <c:spPr>
              <a:ln w="6350" cap="rnd" cmpd="sng" algn="ctr">
                <a:solidFill>
                  <a:schemeClr val="tx1"/>
                </a:solidFill>
                <a:prstDash val="solid"/>
                <a:round/>
              </a:ln>
              <a:effectLst/>
            </c:spPr>
            <c:trendlineType val="poly"/>
            <c:order val="2"/>
            <c:dispRSqr val="0"/>
            <c:dispEq val="0"/>
          </c:trendline>
          <c:trendline>
            <c:trendlineType val="poly"/>
            <c:order val="2"/>
            <c:dispRSqr val="1"/>
            <c:dispEq val="1"/>
            <c:trendlineLbl>
              <c:layout>
                <c:manualLayout>
                  <c:x val="0.11881362406894592"/>
                  <c:y val="-0.5077662006523056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200"/>
                  </a:pPr>
                  <a:endParaRPr lang="en-US"/>
                </a:p>
              </c:txPr>
            </c:trendlineLbl>
          </c:trendline>
          <c:cat>
            <c:numRef>
              <c:f>'au nano (sinergia)'!$G$11:$G$16</c:f>
              <c:numCache>
                <c:formatCode>#,##0</c:formatCode>
                <c:ptCount val="6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5.5</c:v>
                </c:pt>
                <c:pt idx="5">
                  <c:v>7</c:v>
                </c:pt>
              </c:numCache>
            </c:numRef>
          </c:cat>
          <c:val>
            <c:numRef>
              <c:f>'au nano (sinergia)'!$H$11:$H$16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6</c:v>
                </c:pt>
                <c:pt idx="4">
                  <c:v>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4A-4E7C-A64F-D6E8C651E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50448384"/>
        <c:axId val="150450560"/>
      </c:barChart>
      <c:catAx>
        <c:axId val="150448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Size (nm)</a:t>
                </a:r>
              </a:p>
            </c:rich>
          </c:tx>
          <c:layout>
            <c:manualLayout>
              <c:xMode val="edge"/>
              <c:yMode val="edge"/>
              <c:x val="0.48567810401498923"/>
              <c:y val="0.8709788243412901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450560"/>
        <c:crosses val="autoZero"/>
        <c:auto val="1"/>
        <c:lblAlgn val="ctr"/>
        <c:lblOffset val="100"/>
        <c:noMultiLvlLbl val="0"/>
      </c:catAx>
      <c:valAx>
        <c:axId val="150450560"/>
        <c:scaling>
          <c:orientation val="minMax"/>
          <c:max val="2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Frequency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44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8191D2-F4FA-4F23-A302-991FF92CE400}" type="doc">
      <dgm:prSet loTypeId="urn:microsoft.com/office/officeart/2005/8/layout/chevron2" loCatId="process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EE557DD1-71E7-44CF-BF94-ECC86586E608}">
      <dgm:prSet custT="1"/>
      <dgm:spPr/>
      <dgm:t>
        <a:bodyPr/>
        <a:lstStyle/>
        <a:p>
          <a:pPr algn="ctr"/>
          <a:r>
            <a:rPr lang="de-DE" sz="1400" b="0" dirty="0" smtClean="0">
              <a:solidFill>
                <a:schemeClr val="tx1"/>
              </a:solidFill>
              <a:latin typeface="Comic Sans MS" panose="030F0702030302020204" pitchFamily="66" charset="0"/>
            </a:rPr>
            <a:t>INTRODUCTION</a:t>
          </a:r>
          <a:endParaRPr lang="es-ES" sz="1200" b="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AA5C8FB-F71F-4D04-8FA6-D779DE6469F3}" type="parTrans" cxnId="{E6052528-50FC-482E-A3F7-6767D885435F}">
      <dgm:prSet/>
      <dgm:spPr/>
      <dgm:t>
        <a:bodyPr/>
        <a:lstStyle/>
        <a:p>
          <a:endParaRPr lang="es-ES" sz="1600"/>
        </a:p>
      </dgm:t>
    </dgm:pt>
    <dgm:pt modelId="{A6CEB1C5-B45A-42F9-94A4-8CAF6CB643F1}" type="sibTrans" cxnId="{E6052528-50FC-482E-A3F7-6767D885435F}">
      <dgm:prSet/>
      <dgm:spPr/>
      <dgm:t>
        <a:bodyPr/>
        <a:lstStyle/>
        <a:p>
          <a:endParaRPr lang="es-ES" sz="1600"/>
        </a:p>
      </dgm:t>
    </dgm:pt>
    <dgm:pt modelId="{D1FE550A-36F2-4DE9-B168-4888278569CC}">
      <dgm:prSet custT="1"/>
      <dgm:spPr/>
      <dgm:t>
        <a:bodyPr/>
        <a:lstStyle/>
        <a:p>
          <a:pPr algn="ctr"/>
          <a:endParaRPr lang="es-ES" sz="1100" b="0" dirty="0">
            <a:latin typeface="Comic Sans MS" panose="030F0702030302020204" pitchFamily="66" charset="0"/>
          </a:endParaRPr>
        </a:p>
      </dgm:t>
    </dgm:pt>
    <dgm:pt modelId="{15FF21D7-5517-4806-AB7A-A4C633076186}" type="parTrans" cxnId="{DBB92C8F-56A5-4C3D-A97D-578DF5C0184E}">
      <dgm:prSet/>
      <dgm:spPr/>
      <dgm:t>
        <a:bodyPr/>
        <a:lstStyle/>
        <a:p>
          <a:endParaRPr lang="es-ES"/>
        </a:p>
      </dgm:t>
    </dgm:pt>
    <dgm:pt modelId="{427E31F2-D824-4F8E-83CB-34010F84BC09}" type="sibTrans" cxnId="{DBB92C8F-56A5-4C3D-A97D-578DF5C0184E}">
      <dgm:prSet/>
      <dgm:spPr/>
      <dgm:t>
        <a:bodyPr/>
        <a:lstStyle/>
        <a:p>
          <a:endParaRPr lang="es-ES"/>
        </a:p>
      </dgm:t>
    </dgm:pt>
    <dgm:pt modelId="{3EF8CE00-DC28-4957-9A5A-341C6C02FABF}" type="pres">
      <dgm:prSet presAssocID="{778191D2-F4FA-4F23-A302-991FF92CE4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9157DE10-4A7D-461C-B241-3D15DF7F4B08}" type="pres">
      <dgm:prSet presAssocID="{D1FE550A-36F2-4DE9-B168-4888278569CC}" presName="composite" presStyleCnt="0"/>
      <dgm:spPr/>
    </dgm:pt>
    <dgm:pt modelId="{14E9872F-5F81-4CD3-9EA5-104884022D5F}" type="pres">
      <dgm:prSet presAssocID="{D1FE550A-36F2-4DE9-B168-4888278569CC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167BE4-F7BD-4FE1-A22D-075229409A1B}" type="pres">
      <dgm:prSet presAssocID="{D1FE550A-36F2-4DE9-B168-4888278569CC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6052528-50FC-482E-A3F7-6767D885435F}" srcId="{D1FE550A-36F2-4DE9-B168-4888278569CC}" destId="{EE557DD1-71E7-44CF-BF94-ECC86586E608}" srcOrd="0" destOrd="0" parTransId="{CAA5C8FB-F71F-4D04-8FA6-D779DE6469F3}" sibTransId="{A6CEB1C5-B45A-42F9-94A4-8CAF6CB643F1}"/>
    <dgm:cxn modelId="{44E4E29C-5AE8-4F7F-8B48-31D080E186A6}" type="presOf" srcId="{D1FE550A-36F2-4DE9-B168-4888278569CC}" destId="{14E9872F-5F81-4CD3-9EA5-104884022D5F}" srcOrd="0" destOrd="0" presId="urn:microsoft.com/office/officeart/2005/8/layout/chevron2"/>
    <dgm:cxn modelId="{13CCD7EA-3856-406C-8C90-3F08BED96868}" type="presOf" srcId="{778191D2-F4FA-4F23-A302-991FF92CE400}" destId="{3EF8CE00-DC28-4957-9A5A-341C6C02FABF}" srcOrd="0" destOrd="0" presId="urn:microsoft.com/office/officeart/2005/8/layout/chevron2"/>
    <dgm:cxn modelId="{6E545541-FF42-4F4B-B434-6E15283B0706}" type="presOf" srcId="{EE557DD1-71E7-44CF-BF94-ECC86586E608}" destId="{30167BE4-F7BD-4FE1-A22D-075229409A1B}" srcOrd="0" destOrd="0" presId="urn:microsoft.com/office/officeart/2005/8/layout/chevron2"/>
    <dgm:cxn modelId="{DBB92C8F-56A5-4C3D-A97D-578DF5C0184E}" srcId="{778191D2-F4FA-4F23-A302-991FF92CE400}" destId="{D1FE550A-36F2-4DE9-B168-4888278569CC}" srcOrd="0" destOrd="0" parTransId="{15FF21D7-5517-4806-AB7A-A4C633076186}" sibTransId="{427E31F2-D824-4F8E-83CB-34010F84BC09}"/>
    <dgm:cxn modelId="{6AB9EC8C-6765-412C-B07A-11A6F7513232}" type="presParOf" srcId="{3EF8CE00-DC28-4957-9A5A-341C6C02FABF}" destId="{9157DE10-4A7D-461C-B241-3D15DF7F4B08}" srcOrd="0" destOrd="0" presId="urn:microsoft.com/office/officeart/2005/8/layout/chevron2"/>
    <dgm:cxn modelId="{F81C50DE-1470-4962-8FE7-F2452B68D462}" type="presParOf" srcId="{9157DE10-4A7D-461C-B241-3D15DF7F4B08}" destId="{14E9872F-5F81-4CD3-9EA5-104884022D5F}" srcOrd="0" destOrd="0" presId="urn:microsoft.com/office/officeart/2005/8/layout/chevron2"/>
    <dgm:cxn modelId="{DE2A53EA-B2B1-47D4-8078-08A63D0E60FB}" type="presParOf" srcId="{9157DE10-4A7D-461C-B241-3D15DF7F4B08}" destId="{30167BE4-F7BD-4FE1-A22D-075229409A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8191D2-F4FA-4F23-A302-991FF92CE400}" type="doc">
      <dgm:prSet loTypeId="urn:microsoft.com/office/officeart/2005/8/layout/chevron2" loCatId="process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43153CD8-2306-4429-B917-7FD60B00AECF}">
      <dgm:prSet custT="1"/>
      <dgm:spPr/>
      <dgm:t>
        <a:bodyPr/>
        <a:lstStyle/>
        <a:p>
          <a:pPr rtl="0"/>
          <a:endParaRPr lang="es-ES" sz="1000" b="1" dirty="0"/>
        </a:p>
      </dgm:t>
    </dgm:pt>
    <dgm:pt modelId="{E4022327-2A6B-4762-A300-B4E22CEEBF08}" type="parTrans" cxnId="{7D44C8B8-59A0-4627-9428-BBD531FCA3A5}">
      <dgm:prSet/>
      <dgm:spPr/>
      <dgm:t>
        <a:bodyPr/>
        <a:lstStyle/>
        <a:p>
          <a:endParaRPr lang="es-ES" sz="1400">
            <a:solidFill>
              <a:schemeClr val="accent5">
                <a:lumMod val="25000"/>
              </a:schemeClr>
            </a:solidFill>
          </a:endParaRPr>
        </a:p>
      </dgm:t>
    </dgm:pt>
    <dgm:pt modelId="{C9A5BA6D-A093-486F-9E19-B28492FA0A2D}" type="sibTrans" cxnId="{7D44C8B8-59A0-4627-9428-BBD531FCA3A5}">
      <dgm:prSet/>
      <dgm:spPr/>
      <dgm:t>
        <a:bodyPr/>
        <a:lstStyle/>
        <a:p>
          <a:endParaRPr lang="es-ES" sz="1400">
            <a:solidFill>
              <a:schemeClr val="accent5">
                <a:lumMod val="25000"/>
              </a:schemeClr>
            </a:solidFill>
          </a:endParaRPr>
        </a:p>
      </dgm:t>
    </dgm:pt>
    <dgm:pt modelId="{EE557DD1-71E7-44CF-BF94-ECC86586E608}">
      <dgm:prSet custT="1"/>
      <dgm:spPr/>
      <dgm:t>
        <a:bodyPr/>
        <a:lstStyle/>
        <a:p>
          <a:pPr algn="ctr"/>
          <a:r>
            <a:rPr lang="en-US" sz="1400" b="0" dirty="0" smtClean="0">
              <a:solidFill>
                <a:schemeClr val="tx1"/>
              </a:solidFill>
              <a:latin typeface="Comic Sans MS" panose="030F0702030302020204" pitchFamily="66" charset="0"/>
              <a:sym typeface="Arial"/>
            </a:rPr>
            <a:t>AIM</a:t>
          </a:r>
          <a:endParaRPr lang="es-ES" sz="1400" b="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AA5C8FB-F71F-4D04-8FA6-D779DE6469F3}" type="parTrans" cxnId="{E6052528-50FC-482E-A3F7-6767D885435F}">
      <dgm:prSet/>
      <dgm:spPr/>
      <dgm:t>
        <a:bodyPr/>
        <a:lstStyle/>
        <a:p>
          <a:endParaRPr lang="es-ES" sz="1600"/>
        </a:p>
      </dgm:t>
    </dgm:pt>
    <dgm:pt modelId="{A6CEB1C5-B45A-42F9-94A4-8CAF6CB643F1}" type="sibTrans" cxnId="{E6052528-50FC-482E-A3F7-6767D885435F}">
      <dgm:prSet/>
      <dgm:spPr/>
      <dgm:t>
        <a:bodyPr/>
        <a:lstStyle/>
        <a:p>
          <a:endParaRPr lang="es-ES" sz="1600"/>
        </a:p>
      </dgm:t>
    </dgm:pt>
    <dgm:pt modelId="{3EF8CE00-DC28-4957-9A5A-341C6C02FABF}" type="pres">
      <dgm:prSet presAssocID="{778191D2-F4FA-4F23-A302-991FF92CE4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87BF2731-5E03-4EE2-8E5D-DB02E95EB2AC}" type="pres">
      <dgm:prSet presAssocID="{43153CD8-2306-4429-B917-7FD60B00AECF}" presName="composite" presStyleCnt="0"/>
      <dgm:spPr/>
      <dgm:t>
        <a:bodyPr/>
        <a:lstStyle/>
        <a:p>
          <a:endParaRPr lang="es-AR"/>
        </a:p>
      </dgm:t>
    </dgm:pt>
    <dgm:pt modelId="{209D5E8D-987B-4EF2-A65E-7264DCFAAA23}" type="pres">
      <dgm:prSet presAssocID="{43153CD8-2306-4429-B917-7FD60B00AEC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EB93AC0-E4EA-4A34-9F41-BFE1A0CAD3A8}" type="pres">
      <dgm:prSet presAssocID="{43153CD8-2306-4429-B917-7FD60B00AECF}" presName="descendantText" presStyleLbl="alignAcc1" presStyleIdx="0" presStyleCnt="1" custLinFactNeighborX="1018" custLinFactNeighborY="-224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5ABB4AD5-FE81-4A36-8438-86F9E85DE467}" type="presOf" srcId="{43153CD8-2306-4429-B917-7FD60B00AECF}" destId="{209D5E8D-987B-4EF2-A65E-7264DCFAAA23}" srcOrd="0" destOrd="0" presId="urn:microsoft.com/office/officeart/2005/8/layout/chevron2"/>
    <dgm:cxn modelId="{E6052528-50FC-482E-A3F7-6767D885435F}" srcId="{43153CD8-2306-4429-B917-7FD60B00AECF}" destId="{EE557DD1-71E7-44CF-BF94-ECC86586E608}" srcOrd="0" destOrd="0" parTransId="{CAA5C8FB-F71F-4D04-8FA6-D779DE6469F3}" sibTransId="{A6CEB1C5-B45A-42F9-94A4-8CAF6CB643F1}"/>
    <dgm:cxn modelId="{0CCE88E7-0851-4EBA-8DA9-8F528A9FD7D5}" type="presOf" srcId="{778191D2-F4FA-4F23-A302-991FF92CE400}" destId="{3EF8CE00-DC28-4957-9A5A-341C6C02FABF}" srcOrd="0" destOrd="0" presId="urn:microsoft.com/office/officeart/2005/8/layout/chevron2"/>
    <dgm:cxn modelId="{6D87960C-AA92-4DE1-B727-423B12DFE1E0}" type="presOf" srcId="{EE557DD1-71E7-44CF-BF94-ECC86586E608}" destId="{2EB93AC0-E4EA-4A34-9F41-BFE1A0CAD3A8}" srcOrd="0" destOrd="0" presId="urn:microsoft.com/office/officeart/2005/8/layout/chevron2"/>
    <dgm:cxn modelId="{7D44C8B8-59A0-4627-9428-BBD531FCA3A5}" srcId="{778191D2-F4FA-4F23-A302-991FF92CE400}" destId="{43153CD8-2306-4429-B917-7FD60B00AECF}" srcOrd="0" destOrd="0" parTransId="{E4022327-2A6B-4762-A300-B4E22CEEBF08}" sibTransId="{C9A5BA6D-A093-486F-9E19-B28492FA0A2D}"/>
    <dgm:cxn modelId="{88C763E0-E558-4D9D-B3BD-86DB284F9FF1}" type="presParOf" srcId="{3EF8CE00-DC28-4957-9A5A-341C6C02FABF}" destId="{87BF2731-5E03-4EE2-8E5D-DB02E95EB2AC}" srcOrd="0" destOrd="0" presId="urn:microsoft.com/office/officeart/2005/8/layout/chevron2"/>
    <dgm:cxn modelId="{1F379B96-208C-4DD0-A53C-C5A4D10A8FAF}" type="presParOf" srcId="{87BF2731-5E03-4EE2-8E5D-DB02E95EB2AC}" destId="{209D5E8D-987B-4EF2-A65E-7264DCFAAA23}" srcOrd="0" destOrd="0" presId="urn:microsoft.com/office/officeart/2005/8/layout/chevron2"/>
    <dgm:cxn modelId="{5279BD2C-4A57-4294-982D-C1C640B81451}" type="presParOf" srcId="{87BF2731-5E03-4EE2-8E5D-DB02E95EB2AC}" destId="{2EB93AC0-E4EA-4A34-9F41-BFE1A0CAD3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8191D2-F4FA-4F23-A302-991FF92CE400}" type="doc">
      <dgm:prSet loTypeId="urn:microsoft.com/office/officeart/2005/8/layout/chevron2" loCatId="process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43153CD8-2306-4429-B917-7FD60B00AECF}">
      <dgm:prSet custT="1"/>
      <dgm:spPr/>
      <dgm:t>
        <a:bodyPr/>
        <a:lstStyle/>
        <a:p>
          <a:pPr rtl="0"/>
          <a:endParaRPr lang="es-ES" sz="900" b="1" dirty="0"/>
        </a:p>
      </dgm:t>
    </dgm:pt>
    <dgm:pt modelId="{E4022327-2A6B-4762-A300-B4E22CEEBF08}" type="parTrans" cxnId="{7D44C8B8-59A0-4627-9428-BBD531FCA3A5}">
      <dgm:prSet/>
      <dgm:spPr/>
      <dgm:t>
        <a:bodyPr/>
        <a:lstStyle/>
        <a:p>
          <a:endParaRPr lang="es-ES" sz="1400">
            <a:solidFill>
              <a:schemeClr val="accent5">
                <a:lumMod val="25000"/>
              </a:schemeClr>
            </a:solidFill>
          </a:endParaRPr>
        </a:p>
      </dgm:t>
    </dgm:pt>
    <dgm:pt modelId="{C9A5BA6D-A093-486F-9E19-B28492FA0A2D}" type="sibTrans" cxnId="{7D44C8B8-59A0-4627-9428-BBD531FCA3A5}">
      <dgm:prSet/>
      <dgm:spPr/>
      <dgm:t>
        <a:bodyPr/>
        <a:lstStyle/>
        <a:p>
          <a:endParaRPr lang="es-ES" sz="1400">
            <a:solidFill>
              <a:schemeClr val="accent5">
                <a:lumMod val="25000"/>
              </a:schemeClr>
            </a:solidFill>
          </a:endParaRPr>
        </a:p>
      </dgm:t>
    </dgm:pt>
    <dgm:pt modelId="{EE557DD1-71E7-44CF-BF94-ECC86586E608}">
      <dgm:prSet custT="1"/>
      <dgm:spPr/>
      <dgm:t>
        <a:bodyPr/>
        <a:lstStyle/>
        <a:p>
          <a:pPr algn="ctr"/>
          <a:r>
            <a:rPr lang="en-US" sz="1200" b="0" dirty="0" smtClean="0">
              <a:solidFill>
                <a:schemeClr val="tx1"/>
              </a:solidFill>
              <a:latin typeface="Comic Sans MS" panose="030F0702030302020204" pitchFamily="66" charset="0"/>
            </a:rPr>
            <a:t>MATERIALS AND METHODS</a:t>
          </a:r>
          <a:endParaRPr lang="es-ES" sz="1200" b="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AA5C8FB-F71F-4D04-8FA6-D779DE6469F3}" type="parTrans" cxnId="{E6052528-50FC-482E-A3F7-6767D885435F}">
      <dgm:prSet/>
      <dgm:spPr/>
      <dgm:t>
        <a:bodyPr/>
        <a:lstStyle/>
        <a:p>
          <a:endParaRPr lang="es-ES" sz="1600"/>
        </a:p>
      </dgm:t>
    </dgm:pt>
    <dgm:pt modelId="{A6CEB1C5-B45A-42F9-94A4-8CAF6CB643F1}" type="sibTrans" cxnId="{E6052528-50FC-482E-A3F7-6767D885435F}">
      <dgm:prSet/>
      <dgm:spPr/>
      <dgm:t>
        <a:bodyPr/>
        <a:lstStyle/>
        <a:p>
          <a:endParaRPr lang="es-ES" sz="1600"/>
        </a:p>
      </dgm:t>
    </dgm:pt>
    <dgm:pt modelId="{3EF8CE00-DC28-4957-9A5A-341C6C02FABF}" type="pres">
      <dgm:prSet presAssocID="{778191D2-F4FA-4F23-A302-991FF92CE4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87BF2731-5E03-4EE2-8E5D-DB02E95EB2AC}" type="pres">
      <dgm:prSet presAssocID="{43153CD8-2306-4429-B917-7FD60B00AECF}" presName="composite" presStyleCnt="0"/>
      <dgm:spPr/>
      <dgm:t>
        <a:bodyPr/>
        <a:lstStyle/>
        <a:p>
          <a:endParaRPr lang="es-AR"/>
        </a:p>
      </dgm:t>
    </dgm:pt>
    <dgm:pt modelId="{209D5E8D-987B-4EF2-A65E-7264DCFAAA23}" type="pres">
      <dgm:prSet presAssocID="{43153CD8-2306-4429-B917-7FD60B00AEC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EB93AC0-E4EA-4A34-9F41-BFE1A0CAD3A8}" type="pres">
      <dgm:prSet presAssocID="{43153CD8-2306-4429-B917-7FD60B00AECF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598BB89D-F034-419D-9E73-0EACDE1F3C49}" type="presOf" srcId="{EE557DD1-71E7-44CF-BF94-ECC86586E608}" destId="{2EB93AC0-E4EA-4A34-9F41-BFE1A0CAD3A8}" srcOrd="0" destOrd="0" presId="urn:microsoft.com/office/officeart/2005/8/layout/chevron2"/>
    <dgm:cxn modelId="{E6052528-50FC-482E-A3F7-6767D885435F}" srcId="{43153CD8-2306-4429-B917-7FD60B00AECF}" destId="{EE557DD1-71E7-44CF-BF94-ECC86586E608}" srcOrd="0" destOrd="0" parTransId="{CAA5C8FB-F71F-4D04-8FA6-D779DE6469F3}" sibTransId="{A6CEB1C5-B45A-42F9-94A4-8CAF6CB643F1}"/>
    <dgm:cxn modelId="{EE1EE809-4D91-4B90-B240-F446FD32A6C3}" type="presOf" srcId="{778191D2-F4FA-4F23-A302-991FF92CE400}" destId="{3EF8CE00-DC28-4957-9A5A-341C6C02FABF}" srcOrd="0" destOrd="0" presId="urn:microsoft.com/office/officeart/2005/8/layout/chevron2"/>
    <dgm:cxn modelId="{C50D7BE2-F616-4707-93FE-6A817E23CEB0}" type="presOf" srcId="{43153CD8-2306-4429-B917-7FD60B00AECF}" destId="{209D5E8D-987B-4EF2-A65E-7264DCFAAA23}" srcOrd="0" destOrd="0" presId="urn:microsoft.com/office/officeart/2005/8/layout/chevron2"/>
    <dgm:cxn modelId="{7D44C8B8-59A0-4627-9428-BBD531FCA3A5}" srcId="{778191D2-F4FA-4F23-A302-991FF92CE400}" destId="{43153CD8-2306-4429-B917-7FD60B00AECF}" srcOrd="0" destOrd="0" parTransId="{E4022327-2A6B-4762-A300-B4E22CEEBF08}" sibTransId="{C9A5BA6D-A093-486F-9E19-B28492FA0A2D}"/>
    <dgm:cxn modelId="{3C0CCB03-2783-49A0-AE91-2721CBAA9510}" type="presParOf" srcId="{3EF8CE00-DC28-4957-9A5A-341C6C02FABF}" destId="{87BF2731-5E03-4EE2-8E5D-DB02E95EB2AC}" srcOrd="0" destOrd="0" presId="urn:microsoft.com/office/officeart/2005/8/layout/chevron2"/>
    <dgm:cxn modelId="{84D6E995-3C1C-4621-A2E8-E4F5A3FAD49A}" type="presParOf" srcId="{87BF2731-5E03-4EE2-8E5D-DB02E95EB2AC}" destId="{209D5E8D-987B-4EF2-A65E-7264DCFAAA23}" srcOrd="0" destOrd="0" presId="urn:microsoft.com/office/officeart/2005/8/layout/chevron2"/>
    <dgm:cxn modelId="{459C29BF-DFF2-47E9-AE06-08226659A4C2}" type="presParOf" srcId="{87BF2731-5E03-4EE2-8E5D-DB02E95EB2AC}" destId="{2EB93AC0-E4EA-4A34-9F41-BFE1A0CAD3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8191D2-F4FA-4F23-A302-991FF92CE400}" type="doc">
      <dgm:prSet loTypeId="urn:microsoft.com/office/officeart/2005/8/layout/chevron2" loCatId="process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43153CD8-2306-4429-B917-7FD60B00AECF}">
      <dgm:prSet custT="1"/>
      <dgm:spPr/>
      <dgm:t>
        <a:bodyPr/>
        <a:lstStyle/>
        <a:p>
          <a:pPr rtl="0"/>
          <a:endParaRPr lang="es-ES" sz="1000" b="1" dirty="0"/>
        </a:p>
      </dgm:t>
    </dgm:pt>
    <dgm:pt modelId="{E4022327-2A6B-4762-A300-B4E22CEEBF08}" type="parTrans" cxnId="{7D44C8B8-59A0-4627-9428-BBD531FCA3A5}">
      <dgm:prSet/>
      <dgm:spPr/>
      <dgm:t>
        <a:bodyPr/>
        <a:lstStyle/>
        <a:p>
          <a:endParaRPr lang="es-ES" sz="1400">
            <a:solidFill>
              <a:schemeClr val="accent5">
                <a:lumMod val="25000"/>
              </a:schemeClr>
            </a:solidFill>
          </a:endParaRPr>
        </a:p>
      </dgm:t>
    </dgm:pt>
    <dgm:pt modelId="{C9A5BA6D-A093-486F-9E19-B28492FA0A2D}" type="sibTrans" cxnId="{7D44C8B8-59A0-4627-9428-BBD531FCA3A5}">
      <dgm:prSet/>
      <dgm:spPr/>
      <dgm:t>
        <a:bodyPr/>
        <a:lstStyle/>
        <a:p>
          <a:endParaRPr lang="es-ES" sz="1400">
            <a:solidFill>
              <a:schemeClr val="accent5">
                <a:lumMod val="25000"/>
              </a:schemeClr>
            </a:solidFill>
          </a:endParaRPr>
        </a:p>
      </dgm:t>
    </dgm:pt>
    <dgm:pt modelId="{EE557DD1-71E7-44CF-BF94-ECC86586E608}">
      <dgm:prSet custT="1"/>
      <dgm:spPr/>
      <dgm:t>
        <a:bodyPr/>
        <a:lstStyle/>
        <a:p>
          <a:pPr algn="ctr"/>
          <a:r>
            <a:rPr lang="en-US" sz="1200" b="0" dirty="0" smtClean="0">
              <a:solidFill>
                <a:schemeClr val="tx1"/>
              </a:solidFill>
              <a:latin typeface="Comic Sans MS" panose="030F0702030302020204" pitchFamily="66" charset="0"/>
            </a:rPr>
            <a:t>CONCLUSIONS</a:t>
          </a:r>
          <a:endParaRPr lang="es-ES" sz="1200" b="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AA5C8FB-F71F-4D04-8FA6-D779DE6469F3}" type="parTrans" cxnId="{E6052528-50FC-482E-A3F7-6767D885435F}">
      <dgm:prSet/>
      <dgm:spPr/>
      <dgm:t>
        <a:bodyPr/>
        <a:lstStyle/>
        <a:p>
          <a:endParaRPr lang="es-ES" sz="1600"/>
        </a:p>
      </dgm:t>
    </dgm:pt>
    <dgm:pt modelId="{A6CEB1C5-B45A-42F9-94A4-8CAF6CB643F1}" type="sibTrans" cxnId="{E6052528-50FC-482E-A3F7-6767D885435F}">
      <dgm:prSet/>
      <dgm:spPr/>
      <dgm:t>
        <a:bodyPr/>
        <a:lstStyle/>
        <a:p>
          <a:endParaRPr lang="es-ES" sz="1600"/>
        </a:p>
      </dgm:t>
    </dgm:pt>
    <dgm:pt modelId="{3EF8CE00-DC28-4957-9A5A-341C6C02FABF}" type="pres">
      <dgm:prSet presAssocID="{778191D2-F4FA-4F23-A302-991FF92CE4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87BF2731-5E03-4EE2-8E5D-DB02E95EB2AC}" type="pres">
      <dgm:prSet presAssocID="{43153CD8-2306-4429-B917-7FD60B00AECF}" presName="composite" presStyleCnt="0"/>
      <dgm:spPr/>
      <dgm:t>
        <a:bodyPr/>
        <a:lstStyle/>
        <a:p>
          <a:endParaRPr lang="es-AR"/>
        </a:p>
      </dgm:t>
    </dgm:pt>
    <dgm:pt modelId="{209D5E8D-987B-4EF2-A65E-7264DCFAAA23}" type="pres">
      <dgm:prSet presAssocID="{43153CD8-2306-4429-B917-7FD60B00AEC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EB93AC0-E4EA-4A34-9F41-BFE1A0CAD3A8}" type="pres">
      <dgm:prSet presAssocID="{43153CD8-2306-4429-B917-7FD60B00AECF}" presName="descendantText" presStyleLbl="alignAcc1" presStyleIdx="0" presStyleCnt="1" custLinFactNeighborX="1018" custLinFactNeighborY="-224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5ABB4AD5-FE81-4A36-8438-86F9E85DE467}" type="presOf" srcId="{43153CD8-2306-4429-B917-7FD60B00AECF}" destId="{209D5E8D-987B-4EF2-A65E-7264DCFAAA23}" srcOrd="0" destOrd="0" presId="urn:microsoft.com/office/officeart/2005/8/layout/chevron2"/>
    <dgm:cxn modelId="{E6052528-50FC-482E-A3F7-6767D885435F}" srcId="{43153CD8-2306-4429-B917-7FD60B00AECF}" destId="{EE557DD1-71E7-44CF-BF94-ECC86586E608}" srcOrd="0" destOrd="0" parTransId="{CAA5C8FB-F71F-4D04-8FA6-D779DE6469F3}" sibTransId="{A6CEB1C5-B45A-42F9-94A4-8CAF6CB643F1}"/>
    <dgm:cxn modelId="{0CCE88E7-0851-4EBA-8DA9-8F528A9FD7D5}" type="presOf" srcId="{778191D2-F4FA-4F23-A302-991FF92CE400}" destId="{3EF8CE00-DC28-4957-9A5A-341C6C02FABF}" srcOrd="0" destOrd="0" presId="urn:microsoft.com/office/officeart/2005/8/layout/chevron2"/>
    <dgm:cxn modelId="{6D87960C-AA92-4DE1-B727-423B12DFE1E0}" type="presOf" srcId="{EE557DD1-71E7-44CF-BF94-ECC86586E608}" destId="{2EB93AC0-E4EA-4A34-9F41-BFE1A0CAD3A8}" srcOrd="0" destOrd="0" presId="urn:microsoft.com/office/officeart/2005/8/layout/chevron2"/>
    <dgm:cxn modelId="{7D44C8B8-59A0-4627-9428-BBD531FCA3A5}" srcId="{778191D2-F4FA-4F23-A302-991FF92CE400}" destId="{43153CD8-2306-4429-B917-7FD60B00AECF}" srcOrd="0" destOrd="0" parTransId="{E4022327-2A6B-4762-A300-B4E22CEEBF08}" sibTransId="{C9A5BA6D-A093-486F-9E19-B28492FA0A2D}"/>
    <dgm:cxn modelId="{88C763E0-E558-4D9D-B3BD-86DB284F9FF1}" type="presParOf" srcId="{3EF8CE00-DC28-4957-9A5A-341C6C02FABF}" destId="{87BF2731-5E03-4EE2-8E5D-DB02E95EB2AC}" srcOrd="0" destOrd="0" presId="urn:microsoft.com/office/officeart/2005/8/layout/chevron2"/>
    <dgm:cxn modelId="{1F379B96-208C-4DD0-A53C-C5A4D10A8FAF}" type="presParOf" srcId="{87BF2731-5E03-4EE2-8E5D-DB02E95EB2AC}" destId="{209D5E8D-987B-4EF2-A65E-7264DCFAAA23}" srcOrd="0" destOrd="0" presId="urn:microsoft.com/office/officeart/2005/8/layout/chevron2"/>
    <dgm:cxn modelId="{5279BD2C-4A57-4294-982D-C1C640B81451}" type="presParOf" srcId="{87BF2731-5E03-4EE2-8E5D-DB02E95EB2AC}" destId="{2EB93AC0-E4EA-4A34-9F41-BFE1A0CAD3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9872F-5F81-4CD3-9EA5-104884022D5F}">
      <dsp:nvSpPr>
        <dsp:cNvPr id="0" name=""/>
        <dsp:cNvSpPr/>
      </dsp:nvSpPr>
      <dsp:spPr>
        <a:xfrm rot="5400000">
          <a:off x="-80826" y="80826"/>
          <a:ext cx="538845" cy="377191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b="0" kern="1200" dirty="0">
            <a:latin typeface="Comic Sans MS" panose="030F0702030302020204" pitchFamily="66" charset="0"/>
          </a:endParaRPr>
        </a:p>
      </dsp:txBody>
      <dsp:txXfrm rot="-5400000">
        <a:off x="2" y="188595"/>
        <a:ext cx="377191" cy="161654"/>
      </dsp:txXfrm>
    </dsp:sp>
    <dsp:sp modelId="{30167BE4-F7BD-4FE1-A22D-075229409A1B}">
      <dsp:nvSpPr>
        <dsp:cNvPr id="0" name=""/>
        <dsp:cNvSpPr/>
      </dsp:nvSpPr>
      <dsp:spPr>
        <a:xfrm rot="5400000">
          <a:off x="1249248" y="-872057"/>
          <a:ext cx="350249" cy="20943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INTRODUCTION</a:t>
          </a:r>
          <a:endParaRPr lang="es-ES" sz="1200" b="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 rot="-5400000">
        <a:off x="377191" y="17098"/>
        <a:ext cx="2077265" cy="3160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D5E8D-987B-4EF2-A65E-7264DCFAAA23}">
      <dsp:nvSpPr>
        <dsp:cNvPr id="0" name=""/>
        <dsp:cNvSpPr/>
      </dsp:nvSpPr>
      <dsp:spPr>
        <a:xfrm rot="5400000">
          <a:off x="-97915" y="97915"/>
          <a:ext cx="652772" cy="456940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b="1" kern="1200" dirty="0"/>
        </a:p>
      </dsp:txBody>
      <dsp:txXfrm rot="-5400000">
        <a:off x="1" y="228469"/>
        <a:ext cx="456940" cy="195832"/>
      </dsp:txXfrm>
    </dsp:sp>
    <dsp:sp modelId="{2EB93AC0-E4EA-4A34-9F41-BFE1A0CAD3A8}">
      <dsp:nvSpPr>
        <dsp:cNvPr id="0" name=""/>
        <dsp:cNvSpPr/>
      </dsp:nvSpPr>
      <dsp:spPr>
        <a:xfrm rot="5400000">
          <a:off x="1180100" y="-723160"/>
          <a:ext cx="424301" cy="1870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tx1"/>
              </a:solidFill>
              <a:latin typeface="Comic Sans MS" panose="030F0702030302020204" pitchFamily="66" charset="0"/>
              <a:sym typeface="Arial"/>
            </a:rPr>
            <a:t>AIM</a:t>
          </a:r>
          <a:endParaRPr lang="es-ES" sz="1400" b="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 rot="-5400000">
        <a:off x="456940" y="20713"/>
        <a:ext cx="1849909" cy="382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D5E8D-987B-4EF2-A65E-7264DCFAAA23}">
      <dsp:nvSpPr>
        <dsp:cNvPr id="0" name=""/>
        <dsp:cNvSpPr/>
      </dsp:nvSpPr>
      <dsp:spPr>
        <a:xfrm rot="5400000">
          <a:off x="-97724" y="98361"/>
          <a:ext cx="651497" cy="456048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b="1" kern="1200" dirty="0"/>
        </a:p>
      </dsp:txBody>
      <dsp:txXfrm rot="-5400000">
        <a:off x="1" y="228660"/>
        <a:ext cx="456048" cy="195449"/>
      </dsp:txXfrm>
    </dsp:sp>
    <dsp:sp modelId="{2EB93AC0-E4EA-4A34-9F41-BFE1A0CAD3A8}">
      <dsp:nvSpPr>
        <dsp:cNvPr id="0" name=""/>
        <dsp:cNvSpPr/>
      </dsp:nvSpPr>
      <dsp:spPr>
        <a:xfrm rot="5400000">
          <a:off x="1180068" y="-723383"/>
          <a:ext cx="423473" cy="18715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MATERIALS AND METHODS</a:t>
          </a:r>
          <a:endParaRPr lang="es-ES" sz="1200" b="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 rot="-5400000">
        <a:off x="456048" y="21309"/>
        <a:ext cx="1850842" cy="3821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D5E8D-987B-4EF2-A65E-7264DCFAAA23}">
      <dsp:nvSpPr>
        <dsp:cNvPr id="0" name=""/>
        <dsp:cNvSpPr/>
      </dsp:nvSpPr>
      <dsp:spPr>
        <a:xfrm rot="5400000">
          <a:off x="-97915" y="97915"/>
          <a:ext cx="652772" cy="456940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b="1" kern="1200" dirty="0"/>
        </a:p>
      </dsp:txBody>
      <dsp:txXfrm rot="-5400000">
        <a:off x="1" y="228469"/>
        <a:ext cx="456940" cy="195832"/>
      </dsp:txXfrm>
    </dsp:sp>
    <dsp:sp modelId="{2EB93AC0-E4EA-4A34-9F41-BFE1A0CAD3A8}">
      <dsp:nvSpPr>
        <dsp:cNvPr id="0" name=""/>
        <dsp:cNvSpPr/>
      </dsp:nvSpPr>
      <dsp:spPr>
        <a:xfrm rot="5400000">
          <a:off x="1180100" y="-723160"/>
          <a:ext cx="424301" cy="1870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solidFill>
                <a:schemeClr val="tx1"/>
              </a:solidFill>
              <a:latin typeface="Comic Sans MS" panose="030F0702030302020204" pitchFamily="66" charset="0"/>
            </a:rPr>
            <a:t>CONCLUSIONS</a:t>
          </a:r>
          <a:endParaRPr lang="es-ES" sz="1200" b="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 rot="-5400000">
        <a:off x="456940" y="20713"/>
        <a:ext cx="1849909" cy="382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3568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Submission ID: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sciforum-078518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Title: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Synergistic antifungal activity of gold nanoparticles with Amphotericin B on sessile and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persister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cells of 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Candida </a:t>
            </a:r>
            <a:r>
              <a:rPr lang="en-US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tropicalis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biofilms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Authors: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María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Angel da Silva, Karina Fernanda Crespo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Andrada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Iván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Manrrique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Hughes, Manuela Maldonado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Torales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Paulina Laura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Páez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en-US" sz="1100" b="0" i="0" u="sng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María</a:t>
            </a:r>
            <a:r>
              <a:rPr lang="en-US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Gabriela </a:t>
            </a:r>
            <a:r>
              <a:rPr lang="en-US" sz="1100" b="0" i="0" u="sng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Paraje</a:t>
            </a:r>
            <a:r>
              <a:rPr lang="en-US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*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Event: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The 3rd International Electronic Conference on Antibiotics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Section: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New Antimicrobial Approaches, Targets and Mechanisms of Action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020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Abstract</a:t>
            </a:r>
            <a:endParaRPr lang="en-US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Candida </a:t>
            </a:r>
            <a:r>
              <a:rPr lang="en-US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tropicalis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 a common member of human and animal microbiota, with invasive candidiasis having an overall mortality ranging from 55% to 60% in adults, and 26% to 40% in pediatric patients and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is included as an emergent pathogen in the “high group” of the World Health Organization Antimicrobial Resistance Division fungal priority pathogens list.</a:t>
            </a:r>
          </a:p>
          <a:p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 studied the antifungal activity of gold nanoparticles (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AuNPs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 stabilized with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cetyltrimethylammonium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bromide (CTAB-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AuNPs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 and those conjugated with cysteine, in combination with Amphotericin B (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AmB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), on sessile and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persister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cells (PCs) of 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Candida </a:t>
            </a:r>
            <a:r>
              <a:rPr lang="en-US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tropicalis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biofilms.</a:t>
            </a:r>
          </a:p>
          <a:p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PC model was used and synergistic activity was tested by the checkerboard assay. Biofilms were studied by crystal violet and scanning electron microscopy. The fractional inhibitory concentration (FIC) is a widely accepted means of measuring interactions by calculating the fractional inhibitory concentration index (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FICi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 using the following equations: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FICi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= (MBIC in combination/MBIC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AuNPs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alone) + (MBIC in combination/MBIC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AmB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alone). The Bliss independence model was chosen as a theoretical approach to compare the effects of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AuNPs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combination with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AmB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The data interpretation was made by response surface analysis, which served to calculate a theoretical response surface of an indifferent interaction.</a:t>
            </a:r>
          </a:p>
          <a:p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Mature biofilms decreased in biomass after the combination of both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AuNPs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AmB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A biofilm reduction of 97.29% was obtained with CTAB-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AuNPs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plus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AmB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corresponding to 0.05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FICi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points (synergism). Meanwhile, by conjugating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cys-AuNPs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with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AmB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a 91.66% biofilm reduction was obtained, resulting in a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FICi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value of 0.75 (additive). Analysis of the checkerboard data by the response surface approach led to similar results. For the combination of CTAB-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AuNPs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with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AmB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the SUM-SYN-ANT metric ranged from 5.69 to 36.06, with a mean of 30.91.</a:t>
            </a:r>
          </a:p>
          <a:p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Our improved understanding of how these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AuNPs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aid in the fight against biofilm-associated candidiasis and the development of new approaches to eradicate PC biofilms have great clinical relevance in the treatment of mycoses, which has seen an increasing number of at-risk patients.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3255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We studied the antifungal activity of gold nanoparticles (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AuNPs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 stabilized with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cetyltrimethylammonium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bromide (CTAB-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AuNPs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 and those conjugated with cysteine, in combination with Amphotericin B (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AmB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), on sessile and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persister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cells (PCs) of 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Candida </a:t>
            </a:r>
            <a:r>
              <a:rPr lang="en-US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tropicalis</a:t>
            </a:r>
            <a:r>
              <a:rPr lang="en-US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biofilms.</a:t>
            </a:r>
          </a:p>
        </p:txBody>
      </p:sp>
    </p:spTree>
    <p:extLst>
      <p:ext uri="{BB962C8B-B14F-4D97-AF65-F5344CB8AC3E}">
        <p14:creationId xmlns:p14="http://schemas.microsoft.com/office/powerpoint/2010/main" val="842171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PC model was used and synergistic activity was tested by the checkerboard assay. Biofilms were studied by crystal violet and scanning electron microscopy. The fractional inhibitory concentration (FIC) is a widely accepted means of measuring interactions by calculating the fractional inhibitory concentration index (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FICi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 using the following equations: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FICi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= (MBIC in combination/MBIC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AuNPs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alone) + (MBIC in combination/MBIC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AmB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alone). The Bliss independence model was chosen as a theoretical approach to compare the effects of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AuNPs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in combination with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AmB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The data interpretation was made by response surface analysis, which served to calculate a theoretical response surface of an indifferent interaction.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66950-B3D7-4FE3-AF24-01D5FC9A48E1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597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Combination dose-response based on the Bliss independence model.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18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66950-B3D7-4FE3-AF24-01D5FC9A48E1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8081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Mature biofilms decreased in biomass after the combination of both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AuNPs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AmB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A biofilm reduction of 97.29% was obtained with CTAB-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AuNPs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plus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AmB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corresponding to 0.05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FICi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points (synergism). Meanwhile, by conjugating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cys-AuNPs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with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AmB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a 91.66% biofilm reduction was obtained, resulting in a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FICi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value of 0.75 (additive). Analysis of the checkerboard data by the response surface approach led to similar results. For the combination of CTAB-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AuNPs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with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AmB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the SUM-SYN-ANT metric ranged from 5.69 to 36.06, with a mean of 30.91.</a:t>
            </a:r>
          </a:p>
          <a:p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Our improved understanding of how these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AuNPs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aid in the fight against biofilm-associated candidiasis and the development of new approaches to eradicate PC biofilms have great clinical relevance in the treatment of mycoses, which has seen an increasing number of at-risk patients.</a:t>
            </a:r>
          </a:p>
          <a:p>
            <a:pPr marL="139700" indent="0">
              <a:buNone/>
            </a:pPr>
            <a:endParaRPr lang="en-US" sz="11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dirty="0" smtClean="0"/>
          </a:p>
          <a:p>
            <a:pPr marL="139700" indent="0">
              <a:buNone/>
            </a:pPr>
            <a:endParaRPr lang="en-US" sz="1100" b="0" i="0" u="none" strike="noStrike" cap="none" baseline="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667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>
                <a:solidFill>
                  <a:prstClr val="black">
                    <a:tint val="75000"/>
                  </a:prstClr>
                </a:solidFill>
              </a:rPr>
              <a:t>sciforum-078518</a:t>
            </a: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79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>
                <a:solidFill>
                  <a:prstClr val="black">
                    <a:tint val="75000"/>
                  </a:prstClr>
                </a:solidFill>
              </a:rPr>
              <a:t>sciforum-078518</a:t>
            </a: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16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>
                <a:solidFill>
                  <a:prstClr val="black">
                    <a:tint val="75000"/>
                  </a:prstClr>
                </a:solidFill>
              </a:rPr>
              <a:t>sciforum-078518</a:t>
            </a: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360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/>
          </p:cNvPr>
          <p:cNvSpPr>
            <a:spLocks noChangeAspect="1"/>
          </p:cNvSpPr>
          <p:nvPr/>
        </p:nvSpPr>
        <p:spPr bwMode="auto">
          <a:xfrm>
            <a:off x="473773" y="811092"/>
            <a:ext cx="4749312" cy="242939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928877"/>
            <a:ext cx="4420380" cy="1984434"/>
          </a:xfrm>
        </p:spPr>
        <p:txBody>
          <a:bodyPr/>
          <a:lstStyle>
            <a:lvl1pPr algn="l">
              <a:defRPr sz="3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3332760"/>
            <a:ext cx="4418727" cy="534931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811092"/>
            <a:ext cx="2857501" cy="3056599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7" name="Footer Placeholder 4">
            <a:extLst/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AR" smtClean="0"/>
              <a:t>sciforum-078518</a:t>
            </a:r>
            <a:endParaRPr lang="es-ES" altLang="es-AR"/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35832E18-9B9B-4B33-93B8-9F1634705DD0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359087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black">
                    <a:tint val="75000"/>
                  </a:prstClr>
                </a:solidFill>
              </a:rPr>
              <a:t>sciforum-078518</a:t>
            </a: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9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black">
                    <a:tint val="75000"/>
                  </a:prstClr>
                </a:solidFill>
              </a:rPr>
              <a:t>sciforum-078518</a:t>
            </a: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4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black">
                    <a:tint val="75000"/>
                  </a:prstClr>
                </a:solidFill>
              </a:rPr>
              <a:t>sciforum-078518</a:t>
            </a: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2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black">
                    <a:tint val="75000"/>
                  </a:prstClr>
                </a:solidFill>
              </a:rPr>
              <a:t>sciforum-078518</a:t>
            </a: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8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black">
                    <a:tint val="75000"/>
                  </a:prstClr>
                </a:solidFill>
              </a:rPr>
              <a:t>sciforum-078518</a:t>
            </a: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0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black">
                    <a:tint val="75000"/>
                  </a:prstClr>
                </a:solidFill>
              </a:rPr>
              <a:t>sciforum-078518</a:t>
            </a: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9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>
                <a:solidFill>
                  <a:prstClr val="black">
                    <a:tint val="75000"/>
                  </a:prstClr>
                </a:solidFill>
              </a:rPr>
              <a:t>sciforum-078518</a:t>
            </a: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87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black">
                    <a:tint val="75000"/>
                  </a:prstClr>
                </a:solidFill>
              </a:rPr>
              <a:t>sciforum-078518</a:t>
            </a: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34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black">
                    <a:tint val="75000"/>
                  </a:prstClr>
                </a:solidFill>
              </a:rPr>
              <a:t>sciforum-078518</a:t>
            </a: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71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black">
                    <a:tint val="75000"/>
                  </a:prstClr>
                </a:solidFill>
              </a:rPr>
              <a:t>sciforum-078518</a:t>
            </a: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7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black">
                    <a:tint val="75000"/>
                  </a:prstClr>
                </a:solidFill>
              </a:rPr>
              <a:t>sciforum-078518</a:t>
            </a: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7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black">
                    <a:tint val="75000"/>
                  </a:prstClr>
                </a:solidFill>
              </a:rPr>
              <a:t>sciforum-078518</a:t>
            </a: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00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3037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Date Placeholder 4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AR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AR" smtClean="0"/>
              <a:t>sciforum-078518</a:t>
            </a:r>
            <a:endParaRPr lang="es-ES" altLang="es-AR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928B2884-C1A5-447F-A594-28C11BB7C7C7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433578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>
                <a:solidFill>
                  <a:prstClr val="black">
                    <a:tint val="75000"/>
                  </a:prstClr>
                </a:solidFill>
              </a:rPr>
              <a:t>sciforum-078518</a:t>
            </a: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60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>
                <a:solidFill>
                  <a:prstClr val="black">
                    <a:tint val="75000"/>
                  </a:prstClr>
                </a:solidFill>
              </a:rPr>
              <a:t>sciforum-078518</a:t>
            </a: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00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>
                <a:solidFill>
                  <a:prstClr val="black">
                    <a:tint val="75000"/>
                  </a:prstClr>
                </a:solidFill>
              </a:rPr>
              <a:t>sciforum-078518</a:t>
            </a: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5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>
                <a:solidFill>
                  <a:prstClr val="black">
                    <a:tint val="75000"/>
                  </a:prstClr>
                </a:solidFill>
              </a:rPr>
              <a:t>sciforum-078518</a:t>
            </a: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46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>
                <a:solidFill>
                  <a:prstClr val="black">
                    <a:tint val="75000"/>
                  </a:prstClr>
                </a:solidFill>
              </a:rPr>
              <a:t>sciforum-078518</a:t>
            </a: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53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>
                <a:solidFill>
                  <a:prstClr val="black">
                    <a:tint val="75000"/>
                  </a:prstClr>
                </a:solidFill>
              </a:rPr>
              <a:t>sciforum-078518</a:t>
            </a: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6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>
                <a:solidFill>
                  <a:prstClr val="black">
                    <a:tint val="75000"/>
                  </a:prstClr>
                </a:solidFill>
              </a:rPr>
              <a:t>sciforum-078518</a:t>
            </a: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5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AR" smtClean="0">
                <a:solidFill>
                  <a:prstClr val="black">
                    <a:tint val="75000"/>
                  </a:prstClr>
                </a:solidFill>
              </a:rPr>
              <a:t>sciforum-078518</a:t>
            </a: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7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62" r:id="rId13"/>
  </p:sldLayoutIdLst>
  <p:transition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s-AR" smtClean="0">
                <a:solidFill>
                  <a:prstClr val="black">
                    <a:tint val="75000"/>
                  </a:prstClr>
                </a:solidFill>
              </a:rPr>
              <a:t>sciforum-078518</a:t>
            </a: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5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3" r:id="rId13"/>
  </p:sldLayoutIdLst>
  <p:transition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Layout" Target="../diagrams/layout3.xml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12" Type="http://schemas.openxmlformats.org/officeDocument/2006/relationships/diagramData" Target="../diagrams/data3.xml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5" Type="http://schemas.openxmlformats.org/officeDocument/2006/relationships/diagramColors" Target="../diagrams/colors3.xml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hart" Target="../charts/chart1.xml"/><Relationship Id="rId7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chart" Target="../charts/chart3.xml"/><Relationship Id="rId5" Type="http://schemas.microsoft.com/office/2007/relationships/hdphoto" Target="../media/hdphoto3.wdp"/><Relationship Id="rId10" Type="http://schemas.openxmlformats.org/officeDocument/2006/relationships/chart" Target="../charts/chart2.xml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microsoft.com/office/2007/relationships/hdphoto" Target="../media/hdphoto6.wdp"/><Relationship Id="rId3" Type="http://schemas.openxmlformats.org/officeDocument/2006/relationships/oleObject" Target="../embeddings/oleObject1.bin"/><Relationship Id="rId7" Type="http://schemas.microsoft.com/office/2007/relationships/hdphoto" Target="../media/hdphoto7.wdp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6.jpeg"/><Relationship Id="rId10" Type="http://schemas.openxmlformats.org/officeDocument/2006/relationships/image" Target="../media/image20.jpg"/><Relationship Id="rId4" Type="http://schemas.openxmlformats.org/officeDocument/2006/relationships/image" Target="../media/image14.wmf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687656" y="511758"/>
            <a:ext cx="8039960" cy="2314574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ctr" anchorCtr="0">
            <a:no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  <a:ea typeface="Walter Turncoat" panose="020B0604020202020204" charset="0"/>
              </a:rPr>
              <a:t>Synergistic </a:t>
            </a:r>
            <a:r>
              <a:rPr lang="en-US" sz="2800" dirty="0">
                <a:latin typeface="Comic Sans MS" panose="030F0702030302020204" pitchFamily="66" charset="0"/>
                <a:ea typeface="Walter Turncoat" panose="020B0604020202020204" charset="0"/>
              </a:rPr>
              <a:t>antifungal activity of gold nanoparticles with Amphotericin B on sessile and </a:t>
            </a:r>
            <a:r>
              <a:rPr lang="en-US" sz="2800" dirty="0" err="1">
                <a:latin typeface="Comic Sans MS" panose="030F0702030302020204" pitchFamily="66" charset="0"/>
                <a:ea typeface="Walter Turncoat" panose="020B0604020202020204" charset="0"/>
              </a:rPr>
              <a:t>persister</a:t>
            </a:r>
            <a:r>
              <a:rPr lang="en-US" sz="2800" dirty="0">
                <a:latin typeface="Comic Sans MS" panose="030F0702030302020204" pitchFamily="66" charset="0"/>
                <a:ea typeface="Walter Turncoat" panose="020B0604020202020204" charset="0"/>
              </a:rPr>
              <a:t> cells of </a:t>
            </a:r>
            <a:r>
              <a:rPr lang="en-US" sz="2400" i="1" dirty="0" smtClean="0">
                <a:latin typeface="Comic Sans MS" panose="030F0702030302020204" pitchFamily="66" charset="0"/>
              </a:rPr>
              <a:t>Candida </a:t>
            </a:r>
            <a:r>
              <a:rPr lang="en-US" sz="2400" i="1" dirty="0" err="1">
                <a:latin typeface="Comic Sans MS" panose="030F0702030302020204" pitchFamily="66" charset="0"/>
              </a:rPr>
              <a:t>tropicalis</a:t>
            </a:r>
            <a:r>
              <a:rPr lang="en-US" sz="2400" i="1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  <a:ea typeface="Walter Turncoat" panose="020B0604020202020204" charset="0"/>
              </a:rPr>
              <a:t> biofilms</a:t>
            </a:r>
            <a:br>
              <a:rPr lang="en-US" sz="2800" dirty="0">
                <a:latin typeface="Comic Sans MS" panose="030F0702030302020204" pitchFamily="66" charset="0"/>
                <a:ea typeface="Walter Turncoat" panose="020B0604020202020204" charset="0"/>
              </a:rPr>
            </a:br>
            <a:endParaRPr sz="2800" dirty="0">
              <a:latin typeface="Comic Sans MS" panose="030F0702030302020204" pitchFamily="66" charset="0"/>
              <a:ea typeface="Walter Turncoat" panose="020B0604020202020204" charset="0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2290447" y="2202759"/>
            <a:ext cx="6437169" cy="90367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prstClr val="black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34771" y="2958286"/>
            <a:ext cx="554572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prstClr val="black"/>
                </a:solidFill>
                <a:latin typeface="Walter Turncoat" panose="020B0604020202020204" charset="0"/>
                <a:ea typeface="Walter Turncoat" panose="020B0604020202020204" charset="0"/>
              </a:rPr>
              <a:t>María</a:t>
            </a:r>
            <a:r>
              <a:rPr lang="en-US" sz="1800" dirty="0" smtClean="0">
                <a:solidFill>
                  <a:prstClr val="black"/>
                </a:solidFill>
                <a:latin typeface="Walter Turncoat" panose="020B0604020202020204" charset="0"/>
                <a:ea typeface="Walter Turncoat" panose="020B0604020202020204" charset="0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Walter Turncoat" panose="020B0604020202020204" charset="0"/>
                <a:ea typeface="Walter Turncoat" panose="020B0604020202020204" charset="0"/>
              </a:rPr>
              <a:t>Angel da Silva, Karina Fernanda Crespo </a:t>
            </a:r>
            <a:r>
              <a:rPr lang="en-US" sz="1800" dirty="0" err="1">
                <a:solidFill>
                  <a:prstClr val="black"/>
                </a:solidFill>
                <a:latin typeface="Walter Turncoat" panose="020B0604020202020204" charset="0"/>
                <a:ea typeface="Walter Turncoat" panose="020B0604020202020204" charset="0"/>
              </a:rPr>
              <a:t>Andrada</a:t>
            </a:r>
            <a:r>
              <a:rPr lang="en-US" sz="1800" dirty="0">
                <a:solidFill>
                  <a:prstClr val="black"/>
                </a:solidFill>
                <a:latin typeface="Walter Turncoat" panose="020B0604020202020204" charset="0"/>
                <a:ea typeface="Walter Turncoat" panose="020B0604020202020204" charset="0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Walter Turncoat" panose="020B0604020202020204" charset="0"/>
                <a:ea typeface="Walter Turncoat" panose="020B0604020202020204" charset="0"/>
              </a:rPr>
              <a:t>Iván</a:t>
            </a:r>
            <a:r>
              <a:rPr lang="en-US" sz="1800" dirty="0">
                <a:solidFill>
                  <a:prstClr val="black"/>
                </a:solidFill>
                <a:latin typeface="Walter Turncoat" panose="020B0604020202020204" charset="0"/>
                <a:ea typeface="Walter Turncoat" panose="020B060402020202020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Walter Turncoat" panose="020B0604020202020204" charset="0"/>
                <a:ea typeface="Walter Turncoat" panose="020B0604020202020204" charset="0"/>
              </a:rPr>
              <a:t>Manrrique</a:t>
            </a:r>
            <a:r>
              <a:rPr lang="en-US" sz="1800" dirty="0">
                <a:solidFill>
                  <a:prstClr val="black"/>
                </a:solidFill>
                <a:latin typeface="Walter Turncoat" panose="020B0604020202020204" charset="0"/>
                <a:ea typeface="Walter Turncoat" panose="020B0604020202020204" charset="0"/>
              </a:rPr>
              <a:t> Hughes, Manuela Maldonado </a:t>
            </a:r>
            <a:r>
              <a:rPr lang="en-US" sz="1800" dirty="0" err="1">
                <a:solidFill>
                  <a:prstClr val="black"/>
                </a:solidFill>
                <a:latin typeface="Walter Turncoat" panose="020B0604020202020204" charset="0"/>
                <a:ea typeface="Walter Turncoat" panose="020B0604020202020204" charset="0"/>
              </a:rPr>
              <a:t>Torales</a:t>
            </a:r>
            <a:r>
              <a:rPr lang="en-US" sz="1800" dirty="0">
                <a:solidFill>
                  <a:prstClr val="black"/>
                </a:solidFill>
                <a:latin typeface="Walter Turncoat" panose="020B0604020202020204" charset="0"/>
                <a:ea typeface="Walter Turncoat" panose="020B0604020202020204" charset="0"/>
              </a:rPr>
              <a:t>, Paulina Laura </a:t>
            </a:r>
            <a:r>
              <a:rPr lang="en-US" sz="1800" dirty="0" err="1">
                <a:solidFill>
                  <a:prstClr val="black"/>
                </a:solidFill>
                <a:latin typeface="Walter Turncoat" panose="020B0604020202020204" charset="0"/>
                <a:ea typeface="Walter Turncoat" panose="020B0604020202020204" charset="0"/>
              </a:rPr>
              <a:t>Páez</a:t>
            </a:r>
            <a:r>
              <a:rPr lang="en-US" sz="1800" dirty="0">
                <a:solidFill>
                  <a:prstClr val="black"/>
                </a:solidFill>
                <a:latin typeface="Walter Turncoat" panose="020B0604020202020204" charset="0"/>
                <a:ea typeface="Walter Turncoat" panose="020B0604020202020204" charset="0"/>
              </a:rPr>
              <a:t>, </a:t>
            </a:r>
            <a:endParaRPr lang="en-US" sz="1800" dirty="0" smtClean="0">
              <a:solidFill>
                <a:prstClr val="black"/>
              </a:solidFill>
              <a:latin typeface="Walter Turncoat" panose="020B0604020202020204" charset="0"/>
              <a:ea typeface="Walter Turncoat" panose="020B0604020202020204" charset="0"/>
            </a:endParaRPr>
          </a:p>
          <a:p>
            <a:pPr algn="ctr"/>
            <a:r>
              <a:rPr lang="en-US" sz="1800" u="sng" dirty="0" err="1" smtClean="0">
                <a:solidFill>
                  <a:prstClr val="black"/>
                </a:solidFill>
                <a:latin typeface="Walter Turncoat" panose="020B0604020202020204" charset="0"/>
                <a:ea typeface="Walter Turncoat" panose="020B0604020202020204" charset="0"/>
              </a:rPr>
              <a:t>María</a:t>
            </a:r>
            <a:r>
              <a:rPr lang="en-US" sz="1800" u="sng" dirty="0" smtClean="0">
                <a:solidFill>
                  <a:prstClr val="black"/>
                </a:solidFill>
                <a:latin typeface="Walter Turncoat" panose="020B0604020202020204" charset="0"/>
                <a:ea typeface="Walter Turncoat" panose="020B0604020202020204" charset="0"/>
              </a:rPr>
              <a:t> </a:t>
            </a:r>
            <a:r>
              <a:rPr lang="en-US" sz="1800" u="sng" dirty="0">
                <a:solidFill>
                  <a:prstClr val="black"/>
                </a:solidFill>
                <a:latin typeface="Walter Turncoat" panose="020B0604020202020204" charset="0"/>
                <a:ea typeface="Walter Turncoat" panose="020B0604020202020204" charset="0"/>
              </a:rPr>
              <a:t>Gabriela </a:t>
            </a:r>
            <a:r>
              <a:rPr lang="en-US" sz="1800" u="sng" dirty="0" err="1">
                <a:solidFill>
                  <a:prstClr val="black"/>
                </a:solidFill>
                <a:latin typeface="Walter Turncoat" panose="020B0604020202020204" charset="0"/>
                <a:ea typeface="Walter Turncoat" panose="020B0604020202020204" charset="0"/>
              </a:rPr>
              <a:t>Paraje</a:t>
            </a:r>
            <a:r>
              <a:rPr lang="en-US" sz="1800" u="sng" dirty="0">
                <a:solidFill>
                  <a:prstClr val="black"/>
                </a:solidFill>
                <a:latin typeface="Walter Turncoat" panose="020B0604020202020204" charset="0"/>
                <a:ea typeface="Walter Turncoat" panose="020B0604020202020204" charset="0"/>
              </a:rPr>
              <a:t> *</a:t>
            </a:r>
            <a:r>
              <a:rPr lang="en-US" sz="1800" dirty="0">
                <a:solidFill>
                  <a:prstClr val="black"/>
                </a:solidFill>
                <a:latin typeface="Walter Turncoat" panose="020B0604020202020204" charset="0"/>
                <a:ea typeface="Walter Turncoat" panose="020B0604020202020204" charset="0"/>
              </a:rPr>
              <a:t/>
            </a:r>
            <a:br>
              <a:rPr lang="en-US" sz="1800" dirty="0">
                <a:solidFill>
                  <a:prstClr val="black"/>
                </a:solidFill>
                <a:latin typeface="Walter Turncoat" panose="020B0604020202020204" charset="0"/>
                <a:ea typeface="Walter Turncoat" panose="020B0604020202020204" charset="0"/>
              </a:rPr>
            </a:br>
            <a:endParaRPr lang="en-US" sz="1800" dirty="0" smtClean="0">
              <a:solidFill>
                <a:prstClr val="black"/>
              </a:solidFill>
              <a:latin typeface="Walter Turncoat" panose="020B0604020202020204" charset="0"/>
              <a:ea typeface="Walter Turncoat" panose="020B0604020202020204" charset="0"/>
            </a:endParaRPr>
          </a:p>
          <a:p>
            <a:pPr algn="ctr"/>
            <a:endParaRPr lang="en-US" sz="1800" dirty="0">
              <a:solidFill>
                <a:prstClr val="black"/>
              </a:solidFill>
              <a:latin typeface="Walter Turncoat" panose="020B0604020202020204" charset="0"/>
              <a:ea typeface="Walter Turncoat" panose="020B0604020202020204" charset="0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Walter Turncoat" panose="020B0604020202020204" charset="0"/>
                <a:ea typeface="Walter Turncoat" panose="020B0604020202020204" charset="0"/>
              </a:rPr>
              <a:t>Faculty </a:t>
            </a:r>
            <a:r>
              <a:rPr lang="en-US" dirty="0">
                <a:solidFill>
                  <a:prstClr val="black"/>
                </a:solidFill>
                <a:latin typeface="Walter Turncoat" panose="020B0604020202020204" charset="0"/>
                <a:ea typeface="Walter Turncoat" panose="020B0604020202020204" charset="0"/>
              </a:rPr>
              <a:t>of exact, physical and natural sciences </a:t>
            </a:r>
          </a:p>
          <a:p>
            <a:pPr algn="ctr"/>
            <a:r>
              <a:rPr lang="en-US" dirty="0">
                <a:solidFill>
                  <a:prstClr val="black"/>
                </a:solidFill>
                <a:latin typeface="Walter Turncoat" panose="020B0604020202020204" charset="0"/>
                <a:ea typeface="Walter Turncoat" panose="020B0604020202020204" charset="0"/>
              </a:rPr>
              <a:t>National university of </a:t>
            </a:r>
            <a:r>
              <a:rPr lang="en-US" dirty="0" smtClean="0">
                <a:solidFill>
                  <a:prstClr val="black"/>
                </a:solidFill>
                <a:latin typeface="Walter Turncoat" panose="020B0604020202020204" charset="0"/>
                <a:ea typeface="Walter Turncoat" panose="020B0604020202020204" charset="0"/>
              </a:rPr>
              <a:t>Córdoba</a:t>
            </a:r>
            <a:endParaRPr lang="es-AR" dirty="0">
              <a:solidFill>
                <a:prstClr val="black"/>
              </a:solidFill>
              <a:latin typeface="Walter Turncoat" panose="020B0604020202020204" charset="0"/>
              <a:ea typeface="Walter Turncoat" panose="020B0604020202020204" charset="0"/>
            </a:endParaRPr>
          </a:p>
        </p:txBody>
      </p:sp>
      <p:pic>
        <p:nvPicPr>
          <p:cNvPr id="8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03" y="3658984"/>
            <a:ext cx="1749234" cy="936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MEMBRETE%20IMBIV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024" y="3593755"/>
            <a:ext cx="1766055" cy="923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2251075" y="51756"/>
            <a:ext cx="5136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  <a:ea typeface="Walter Turncoat" panose="020B0604020202020204" charset="0"/>
              </a:rPr>
              <a:t>The 3</a:t>
            </a:r>
            <a:r>
              <a:rPr lang="en-US" baseline="30000" dirty="0">
                <a:solidFill>
                  <a:prstClr val="black"/>
                </a:solidFill>
                <a:latin typeface="Comic Sans MS" panose="030F0702030302020204" pitchFamily="66" charset="0"/>
                <a:ea typeface="Walter Turncoat" panose="020B0604020202020204" charset="0"/>
              </a:rPr>
              <a:t>rd</a:t>
            </a: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  <a:ea typeface="Walter Turncoat" panose="020B0604020202020204" charset="0"/>
              </a:rPr>
              <a:t> International Electronic Conference on Antibiotics</a:t>
            </a:r>
          </a:p>
        </p:txBody>
      </p:sp>
    </p:spTree>
    <p:extLst>
      <p:ext uri="{BB962C8B-B14F-4D97-AF65-F5344CB8AC3E}">
        <p14:creationId xmlns:p14="http://schemas.microsoft.com/office/powerpoint/2010/main" val="25265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9089" y="270718"/>
            <a:ext cx="4736314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i="1" dirty="0">
                <a:latin typeface="Comic Sans MS" panose="030F0702030302020204" pitchFamily="66" charset="0"/>
              </a:rPr>
              <a:t>C. </a:t>
            </a:r>
            <a:r>
              <a:rPr lang="de-DE" i="1" dirty="0">
                <a:latin typeface="Comic Sans MS" panose="030F0702030302020204" pitchFamily="66" charset="0"/>
              </a:rPr>
              <a:t>tropicalis</a:t>
            </a:r>
            <a:r>
              <a:rPr lang="de-DE" dirty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has been included as an emergent pathogen in the “high group” of the World Health Organization Antimicrobial Resistance Division fungal priority pathogens </a:t>
            </a:r>
            <a:r>
              <a:rPr lang="en-US" dirty="0" smtClean="0">
                <a:latin typeface="Comic Sans MS" panose="030F0702030302020204" pitchFamily="66" charset="0"/>
              </a:rPr>
              <a:t>list.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151" y="2410509"/>
            <a:ext cx="3480466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New therapies, such as the use of novel compounds alone or combined with a first-line antifungal agent, could provide an effective solution for </a:t>
            </a:r>
            <a:r>
              <a:rPr lang="en-US" i="1" dirty="0">
                <a:latin typeface="Comic Sans MS" panose="030F0702030302020204" pitchFamily="66" charset="0"/>
              </a:rPr>
              <a:t>Candida</a:t>
            </a:r>
            <a:r>
              <a:rPr lang="en-US" dirty="0">
                <a:latin typeface="Comic Sans MS" panose="030F0702030302020204" pitchFamily="66" charset="0"/>
              </a:rPr>
              <a:t> biofilm infections, thereby improving the efficacy and reducing side </a:t>
            </a:r>
            <a:r>
              <a:rPr lang="en-US" dirty="0" smtClean="0">
                <a:latin typeface="Comic Sans MS" panose="030F0702030302020204" pitchFamily="66" charset="0"/>
              </a:rPr>
              <a:t>effects. 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9384" y="1448335"/>
            <a:ext cx="6742219" cy="73866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i="1" dirty="0" err="1">
                <a:latin typeface="Comic Sans MS" panose="030F0702030302020204" pitchFamily="66" charset="0"/>
              </a:rPr>
              <a:t>P</a:t>
            </a:r>
            <a:r>
              <a:rPr lang="en-US" i="1" dirty="0" err="1" smtClean="0">
                <a:latin typeface="Comic Sans MS" panose="030F0702030302020204" pitchFamily="66" charset="0"/>
              </a:rPr>
              <a:t>ersister</a:t>
            </a:r>
            <a:r>
              <a:rPr lang="en-US" i="1" dirty="0" smtClean="0">
                <a:latin typeface="Comic Sans MS" panose="030F0702030302020204" pitchFamily="66" charset="0"/>
              </a:rPr>
              <a:t> </a:t>
            </a:r>
            <a:r>
              <a:rPr lang="en-US" i="1" dirty="0">
                <a:latin typeface="Comic Sans MS" panose="030F0702030302020204" pitchFamily="66" charset="0"/>
              </a:rPr>
              <a:t>cells (PCs) </a:t>
            </a:r>
            <a:r>
              <a:rPr lang="en-US" i="1" dirty="0" smtClean="0">
                <a:latin typeface="Comic Sans MS" panose="030F0702030302020204" pitchFamily="66" charset="0"/>
              </a:rPr>
              <a:t>are </a:t>
            </a:r>
            <a:r>
              <a:rPr lang="en-US" i="1" dirty="0">
                <a:latin typeface="Comic Sans MS" panose="030F0702030302020204" pitchFamily="66" charset="0"/>
              </a:rPr>
              <a:t>phenotypic variants of a wild type and are transiently refractory to the killing, without having acquired resistance through genetic modification.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9151" y="4428249"/>
            <a:ext cx="8482452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A promising direction for future research is using metallic nanoparticles, such as gold nanoparticles (</a:t>
            </a:r>
            <a:r>
              <a:rPr lang="en-US" dirty="0" err="1">
                <a:latin typeface="Comic Sans MS" panose="030F0702030302020204" pitchFamily="66" charset="0"/>
              </a:rPr>
              <a:t>AuNPs</a:t>
            </a:r>
            <a:r>
              <a:rPr lang="en-US" dirty="0">
                <a:latin typeface="Comic Sans MS" panose="030F0702030302020204" pitchFamily="66" charset="0"/>
              </a:rPr>
              <a:t>), as well as their combination with other antifungal </a:t>
            </a:r>
            <a:r>
              <a:rPr lang="en-US" dirty="0" smtClean="0">
                <a:latin typeface="Comic Sans MS" panose="030F0702030302020204" pitchFamily="66" charset="0"/>
              </a:rPr>
              <a:t>agents. 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10144" y="2881299"/>
            <a:ext cx="4023934" cy="116955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To date, only a few antifungal drugs are partially effective against </a:t>
            </a:r>
            <a:r>
              <a:rPr lang="en-US" i="1" dirty="0">
                <a:latin typeface="Comic Sans MS" panose="030F0702030302020204" pitchFamily="66" charset="0"/>
              </a:rPr>
              <a:t>Candida </a:t>
            </a:r>
            <a:r>
              <a:rPr lang="en-US" dirty="0">
                <a:latin typeface="Comic Sans MS" panose="030F0702030302020204" pitchFamily="66" charset="0"/>
              </a:rPr>
              <a:t>biofilm-associated infections, of which the gold standard in</a:t>
            </a:r>
            <a:r>
              <a:rPr lang="en-US" i="1" dirty="0">
                <a:latin typeface="Comic Sans MS" panose="030F0702030302020204" pitchFamily="66" charset="0"/>
              </a:rPr>
              <a:t> Candida </a:t>
            </a:r>
            <a:r>
              <a:rPr lang="en-US" dirty="0">
                <a:latin typeface="Comic Sans MS" panose="030F0702030302020204" pitchFamily="66" charset="0"/>
              </a:rPr>
              <a:t>infections is Amphotericin B (</a:t>
            </a:r>
            <a:r>
              <a:rPr lang="en-US" dirty="0" err="1">
                <a:latin typeface="Comic Sans MS" panose="030F0702030302020204" pitchFamily="66" charset="0"/>
              </a:rPr>
              <a:t>AmB</a:t>
            </a:r>
            <a:r>
              <a:rPr lang="en-US" dirty="0" smtClean="0">
                <a:latin typeface="Comic Sans MS" panose="030F0702030302020204" pitchFamily="66" charset="0"/>
              </a:rPr>
              <a:t>). 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graphicFrame>
        <p:nvGraphicFramePr>
          <p:cNvPr id="11" name="13 Diagrama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3540431318"/>
              </p:ext>
            </p:extLst>
          </p:nvPr>
        </p:nvGraphicFramePr>
        <p:xfrm>
          <a:off x="6307281" y="136563"/>
          <a:ext cx="2471555" cy="538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>
                <a:solidFill>
                  <a:prstClr val="black">
                    <a:tint val="75000"/>
                  </a:prstClr>
                </a:solidFill>
              </a:rPr>
              <a:t>sciforum-078518</a:t>
            </a: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3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Diagrama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3316713284"/>
              </p:ext>
            </p:extLst>
          </p:nvPr>
        </p:nvGraphicFramePr>
        <p:xfrm>
          <a:off x="6721435" y="95375"/>
          <a:ext cx="2327563" cy="65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1163" y="1490568"/>
            <a:ext cx="8229600" cy="160813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lvl="0" algn="ctr">
              <a:buNone/>
            </a:pPr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antifungal activity was studied on sessile and </a:t>
            </a:r>
            <a:r>
              <a:rPr lang="en-US" sz="20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persister</a:t>
            </a:r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cells (PCs) of </a:t>
            </a:r>
            <a:r>
              <a:rPr lang="en-US" sz="2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Candida </a:t>
            </a:r>
            <a:r>
              <a:rPr lang="en-US" sz="2000" i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tropicalis</a:t>
            </a:r>
            <a:r>
              <a:rPr lang="en-US" sz="2000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biofilms of gold nanoparticles (</a:t>
            </a:r>
            <a:r>
              <a:rPr lang="en-US" sz="20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AuNPs</a:t>
            </a:r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 stabilized with </a:t>
            </a:r>
            <a:r>
              <a:rPr lang="en-US" sz="20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cetyltrimethylammonium</a:t>
            </a:r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bromide (CTAB-</a:t>
            </a:r>
            <a:r>
              <a:rPr lang="en-US" sz="20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AuNPs</a:t>
            </a:r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 and those conjugated with cysteine, in combination with Amphotericin B (</a:t>
            </a:r>
            <a:r>
              <a:rPr lang="en-US" sz="20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AmB</a:t>
            </a:r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). 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utoShape 5" descr="Resultado de imagen para microbial biofilm s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altLang="es-AR" smtClean="0"/>
              <a:t>sciforum-078518</a:t>
            </a:r>
            <a:endParaRPr lang="es-ES" altLang="es-AR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2884-C1A5-447F-A594-28C11BB7C7C7}" type="slidenum">
              <a:rPr lang="es-ES" altLang="es-AR" smtClean="0"/>
              <a:pPr/>
              <a:t>3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0213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36"/>
          <p:cNvSpPr/>
          <p:nvPr/>
        </p:nvSpPr>
        <p:spPr>
          <a:xfrm>
            <a:off x="2059601" y="2027646"/>
            <a:ext cx="5604901" cy="164777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38" name="Combinar 37"/>
          <p:cNvSpPr/>
          <p:nvPr/>
        </p:nvSpPr>
        <p:spPr>
          <a:xfrm rot="16200000">
            <a:off x="1837916" y="2247983"/>
            <a:ext cx="784322" cy="341654"/>
          </a:xfrm>
          <a:prstGeom prst="flowChartMerge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+mj-lt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2074513" y="2276419"/>
            <a:ext cx="164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latin typeface="+mj-lt"/>
              </a:rPr>
              <a:t>B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2050686" y="331788"/>
            <a:ext cx="5607415" cy="167647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34" name="Combinar 33"/>
          <p:cNvSpPr/>
          <p:nvPr/>
        </p:nvSpPr>
        <p:spPr>
          <a:xfrm rot="16200000">
            <a:off x="1827575" y="548341"/>
            <a:ext cx="784322" cy="341654"/>
          </a:xfrm>
          <a:prstGeom prst="flowChartMerge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+mj-lt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2064172" y="596645"/>
            <a:ext cx="164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latin typeface="+mj-lt"/>
              </a:rPr>
              <a:t>A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484" y="981906"/>
            <a:ext cx="1944025" cy="102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8892" y="2199130"/>
            <a:ext cx="1877575" cy="83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4147" y="995248"/>
            <a:ext cx="2050755" cy="99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3870" t="9344" r="35232" b="18186"/>
          <a:stretch/>
        </p:blipFill>
        <p:spPr>
          <a:xfrm flipH="1">
            <a:off x="4387229" y="373675"/>
            <a:ext cx="496685" cy="634239"/>
          </a:xfrm>
          <a:prstGeom prst="rect">
            <a:avLst/>
          </a:prstGeom>
        </p:spPr>
      </p:pic>
      <p:sp>
        <p:nvSpPr>
          <p:cNvPr id="16" name="6 CuadroTexto"/>
          <p:cNvSpPr txBox="1"/>
          <p:nvPr/>
        </p:nvSpPr>
        <p:spPr>
          <a:xfrm>
            <a:off x="7091542" y="3344366"/>
            <a:ext cx="4069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+mj-lt"/>
              </a:rPr>
              <a:t>PCs</a:t>
            </a:r>
          </a:p>
        </p:txBody>
      </p:sp>
      <p:sp>
        <p:nvSpPr>
          <p:cNvPr id="29" name="65 Flecha abajo"/>
          <p:cNvSpPr/>
          <p:nvPr/>
        </p:nvSpPr>
        <p:spPr>
          <a:xfrm>
            <a:off x="4467773" y="1847881"/>
            <a:ext cx="215817" cy="476933"/>
          </a:xfrm>
          <a:prstGeom prst="downArrow">
            <a:avLst/>
          </a:prstGeom>
          <a:gradFill flip="none" rotWithShape="1">
            <a:gsLst>
              <a:gs pos="0">
                <a:srgbClr val="FFC000"/>
              </a:gs>
              <a:gs pos="76000">
                <a:schemeClr val="accent1">
                  <a:lumMod val="7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900">
              <a:latin typeface="+mj-lt"/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4529942" y="1989403"/>
            <a:ext cx="890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900" b="1" dirty="0">
                <a:latin typeface="+mj-lt"/>
              </a:rPr>
              <a:t>AmB </a:t>
            </a:r>
            <a:r>
              <a:rPr lang="es-MX" sz="900" b="1" dirty="0" err="1">
                <a:latin typeface="+mj-lt"/>
              </a:rPr>
              <a:t>or</a:t>
            </a:r>
            <a:r>
              <a:rPr lang="es-MX" sz="900" b="1" dirty="0">
                <a:latin typeface="+mj-lt"/>
              </a:rPr>
              <a:t> </a:t>
            </a:r>
            <a:r>
              <a:rPr lang="es-MX" sz="900" b="1" dirty="0" err="1">
                <a:latin typeface="+mj-lt"/>
              </a:rPr>
              <a:t>AuNPs</a:t>
            </a:r>
            <a:r>
              <a:rPr lang="es-MX" sz="900" b="1" dirty="0">
                <a:latin typeface="+mj-lt"/>
              </a:rPr>
              <a:t> </a:t>
            </a:r>
            <a:endParaRPr lang="en-US" sz="900" b="1" dirty="0">
              <a:latin typeface="+mj-lt"/>
            </a:endParaRPr>
          </a:p>
          <a:p>
            <a:pPr algn="ctr"/>
            <a:endParaRPr lang="en-US" sz="9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3146761" y="779359"/>
            <a:ext cx="970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chemeClr val="bg1"/>
                </a:solidFill>
                <a:latin typeface="+mj-lt"/>
              </a:rPr>
              <a:t>1</a:t>
            </a:r>
            <a:endParaRPr lang="en-US" sz="9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0" name="CuadroTexto 79"/>
          <p:cNvSpPr txBox="1"/>
          <p:nvPr/>
        </p:nvSpPr>
        <p:spPr>
          <a:xfrm>
            <a:off x="9046930" y="473669"/>
            <a:ext cx="970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900" b="1" dirty="0">
                <a:solidFill>
                  <a:schemeClr val="bg1"/>
                </a:solidFill>
              </a:rPr>
              <a:t>3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93" name="Rectángulo 92"/>
          <p:cNvSpPr/>
          <p:nvPr/>
        </p:nvSpPr>
        <p:spPr>
          <a:xfrm>
            <a:off x="4160061" y="2126513"/>
            <a:ext cx="1676996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825" dirty="0">
                <a:latin typeface="+mj-lt"/>
              </a:rPr>
              <a:t>(48 h 37 °C)</a:t>
            </a:r>
          </a:p>
        </p:txBody>
      </p:sp>
      <p:sp>
        <p:nvSpPr>
          <p:cNvPr id="100" name="CuadroTexto 99"/>
          <p:cNvSpPr txBox="1"/>
          <p:nvPr/>
        </p:nvSpPr>
        <p:spPr>
          <a:xfrm>
            <a:off x="8434703" y="472827"/>
            <a:ext cx="970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1" name="13 CuadroTexto"/>
          <p:cNvSpPr txBox="1"/>
          <p:nvPr/>
        </p:nvSpPr>
        <p:spPr>
          <a:xfrm>
            <a:off x="3465706" y="493999"/>
            <a:ext cx="831032" cy="285360"/>
          </a:xfrm>
          <a:prstGeom prst="rect">
            <a:avLst/>
          </a:prstGeom>
          <a:solidFill>
            <a:schemeClr val="bg1"/>
          </a:solidFill>
        </p:spPr>
        <p:txBody>
          <a:bodyPr wrap="none" lIns="27000" tIns="27000" rIns="27000" bIns="27000" rtlCol="0">
            <a:noAutofit/>
          </a:bodyPr>
          <a:lstStyle/>
          <a:p>
            <a:pPr algn="ctr"/>
            <a:r>
              <a:rPr lang="en-US" sz="900" b="1" dirty="0">
                <a:latin typeface="+mj-lt"/>
              </a:rPr>
              <a:t>Planktonic cells</a:t>
            </a:r>
          </a:p>
          <a:p>
            <a:pPr algn="ctr"/>
            <a:r>
              <a:rPr lang="en-US" sz="788" dirty="0">
                <a:latin typeface="+mj-lt"/>
              </a:rPr>
              <a:t>(</a:t>
            </a:r>
            <a:r>
              <a:rPr lang="en-US" sz="825" dirty="0">
                <a:latin typeface="+mj-lt"/>
              </a:rPr>
              <a:t>1 x 10</a:t>
            </a:r>
            <a:r>
              <a:rPr lang="en-US" sz="825" baseline="30000" dirty="0">
                <a:latin typeface="+mj-lt"/>
              </a:rPr>
              <a:t>7</a:t>
            </a:r>
            <a:r>
              <a:rPr lang="en-US" sz="825" dirty="0">
                <a:latin typeface="+mj-lt"/>
              </a:rPr>
              <a:t> CFU/mL)</a:t>
            </a:r>
          </a:p>
        </p:txBody>
      </p:sp>
      <p:pic>
        <p:nvPicPr>
          <p:cNvPr id="57" name="8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232" y="2791024"/>
            <a:ext cx="292393" cy="594383"/>
          </a:xfrm>
          <a:prstGeom prst="rect">
            <a:avLst/>
          </a:prstGeom>
        </p:spPr>
      </p:pic>
      <p:sp>
        <p:nvSpPr>
          <p:cNvPr id="66" name="Flecha curvada hacia abajo 65"/>
          <p:cNvSpPr/>
          <p:nvPr/>
        </p:nvSpPr>
        <p:spPr>
          <a:xfrm rot="5400000">
            <a:off x="4613824" y="881843"/>
            <a:ext cx="451989" cy="200127"/>
          </a:xfrm>
          <a:prstGeom prst="curved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8" name="Flecha curvada hacia abajo 67"/>
          <p:cNvSpPr/>
          <p:nvPr/>
        </p:nvSpPr>
        <p:spPr>
          <a:xfrm>
            <a:off x="5633595" y="2317384"/>
            <a:ext cx="1438121" cy="316793"/>
          </a:xfrm>
          <a:prstGeom prst="curved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297466" y="3270362"/>
            <a:ext cx="58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+mj-lt"/>
              </a:rPr>
              <a:t>CFU ml-</a:t>
            </a:r>
            <a:r>
              <a:rPr lang="en-US" sz="900" baseline="30000" dirty="0">
                <a:latin typeface="+mj-lt"/>
                <a:ea typeface="Times New Roman" panose="02020603050405020304" pitchFamily="18" charset="0"/>
              </a:rPr>
              <a:t>1</a:t>
            </a:r>
            <a:endParaRPr lang="en-US" sz="900" dirty="0">
              <a:latin typeface="+mj-lt"/>
            </a:endParaRPr>
          </a:p>
          <a:p>
            <a:r>
              <a:rPr lang="en-US" sz="900" b="1" dirty="0">
                <a:latin typeface="+mj-lt"/>
              </a:rPr>
              <a:t>MIC</a:t>
            </a:r>
            <a:endParaRPr lang="es-MX" sz="900" b="1" dirty="0">
              <a:latin typeface="+mj-lt"/>
            </a:endParaRPr>
          </a:p>
        </p:txBody>
      </p:sp>
      <p:sp>
        <p:nvSpPr>
          <p:cNvPr id="27" name="17 CuadroTexto"/>
          <p:cNvSpPr txBox="1"/>
          <p:nvPr/>
        </p:nvSpPr>
        <p:spPr>
          <a:xfrm>
            <a:off x="4171652" y="1104046"/>
            <a:ext cx="774110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+mj-lt"/>
              </a:rPr>
              <a:t>Biofilm formation</a:t>
            </a:r>
          </a:p>
          <a:p>
            <a:pPr algn="ctr"/>
            <a:r>
              <a:rPr lang="es-AR" sz="825" dirty="0">
                <a:latin typeface="+mj-lt"/>
              </a:rPr>
              <a:t>(48 h 37 °C)</a:t>
            </a:r>
          </a:p>
        </p:txBody>
      </p:sp>
      <p:sp>
        <p:nvSpPr>
          <p:cNvPr id="30" name="Flecha curvada hacia abajo 29"/>
          <p:cNvSpPr/>
          <p:nvPr/>
        </p:nvSpPr>
        <p:spPr>
          <a:xfrm rot="1179729" flipH="1">
            <a:off x="3502873" y="972895"/>
            <a:ext cx="817439" cy="208133"/>
          </a:xfrm>
          <a:prstGeom prst="curved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Flecha curvada hacia abajo 30"/>
          <p:cNvSpPr/>
          <p:nvPr/>
        </p:nvSpPr>
        <p:spPr>
          <a:xfrm rot="20433266">
            <a:off x="4896109" y="957951"/>
            <a:ext cx="834005" cy="216171"/>
          </a:xfrm>
          <a:prstGeom prst="curved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818968" y="885569"/>
            <a:ext cx="6303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+mj-lt"/>
              </a:rPr>
              <a:t>plate “A” </a:t>
            </a:r>
          </a:p>
        </p:txBody>
      </p:sp>
      <p:sp>
        <p:nvSpPr>
          <p:cNvPr id="35" name="Rectángulo 10"/>
          <p:cNvSpPr/>
          <p:nvPr/>
        </p:nvSpPr>
        <p:spPr>
          <a:xfrm>
            <a:off x="6027193" y="870179"/>
            <a:ext cx="62709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latin typeface="+mj-lt"/>
              </a:rPr>
              <a:t>plate “B” 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696" y="2201209"/>
            <a:ext cx="1945157" cy="83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839819" y="3277057"/>
            <a:ext cx="52450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00" b="1" dirty="0"/>
              <a:t>MBEC</a:t>
            </a:r>
          </a:p>
        </p:txBody>
      </p:sp>
      <p:pic>
        <p:nvPicPr>
          <p:cNvPr id="4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6468" y="3188298"/>
            <a:ext cx="971686" cy="385817"/>
          </a:xfrm>
          <a:prstGeom prst="rect">
            <a:avLst/>
          </a:prstGeom>
        </p:spPr>
      </p:pic>
      <p:sp>
        <p:nvSpPr>
          <p:cNvPr id="40" name="Flecha curvada hacia abajo 67"/>
          <p:cNvSpPr/>
          <p:nvPr/>
        </p:nvSpPr>
        <p:spPr>
          <a:xfrm rot="10800000" flipH="1">
            <a:off x="6739079" y="3488433"/>
            <a:ext cx="353265" cy="113046"/>
          </a:xfrm>
          <a:prstGeom prst="curvedDownArrow">
            <a:avLst>
              <a:gd name="adj1" fmla="val 25000"/>
              <a:gd name="adj2" fmla="val 50000"/>
              <a:gd name="adj3" fmla="val 2995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234369" y="2557400"/>
            <a:ext cx="425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b="1" dirty="0"/>
              <a:t>MBIC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2054588" y="3691806"/>
            <a:ext cx="5604901" cy="128024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9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3555967" y="3680968"/>
            <a:ext cx="23675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900" b="1" dirty="0"/>
              <a:t>AmB</a:t>
            </a:r>
            <a:endParaRPr lang="en-US" sz="900" dirty="0">
              <a:cs typeface="Times New Roman" panose="02020603050405020304" pitchFamily="18" charset="0"/>
            </a:endParaRPr>
          </a:p>
        </p:txBody>
      </p:sp>
      <p:sp>
        <p:nvSpPr>
          <p:cNvPr id="45" name="Rectángulo 44"/>
          <p:cNvSpPr/>
          <p:nvPr/>
        </p:nvSpPr>
        <p:spPr>
          <a:xfrm rot="15934382">
            <a:off x="3665716" y="4411139"/>
            <a:ext cx="584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00" b="1" dirty="0" err="1"/>
              <a:t>AuNPs</a:t>
            </a:r>
            <a:endParaRPr lang="en-US" sz="900" b="1" dirty="0"/>
          </a:p>
          <a:p>
            <a:pPr algn="ctr"/>
            <a:endParaRPr lang="en-US" sz="900" dirty="0"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7897" y="3847866"/>
            <a:ext cx="2121990" cy="1064567"/>
          </a:xfrm>
          <a:prstGeom prst="rect">
            <a:avLst/>
          </a:prstGeom>
        </p:spPr>
      </p:pic>
      <p:sp>
        <p:nvSpPr>
          <p:cNvPr id="48" name="Combinar 47"/>
          <p:cNvSpPr/>
          <p:nvPr/>
        </p:nvSpPr>
        <p:spPr>
          <a:xfrm rot="16200000">
            <a:off x="4796440" y="3282951"/>
            <a:ext cx="94191" cy="1380262"/>
          </a:xfrm>
          <a:prstGeom prst="flowChartMerge">
            <a:avLst/>
          </a:prstGeom>
          <a:gradFill flip="none" rotWithShape="1">
            <a:gsLst>
              <a:gs pos="50000">
                <a:srgbClr val="6496C4"/>
              </a:gs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00000" scaled="0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0" name="Combinar 49"/>
          <p:cNvSpPr/>
          <p:nvPr/>
        </p:nvSpPr>
        <p:spPr>
          <a:xfrm rot="16200000">
            <a:off x="1838870" y="3915325"/>
            <a:ext cx="784322" cy="341654"/>
          </a:xfrm>
          <a:prstGeom prst="flowChartMerge">
            <a:avLst/>
          </a:prstGeom>
          <a:solidFill>
            <a:srgbClr val="00206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latin typeface="+mj-lt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2075467" y="3963628"/>
            <a:ext cx="164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latin typeface="+mj-lt"/>
              </a:rPr>
              <a:t>C</a:t>
            </a:r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27 CuadroTexto"/>
          <p:cNvSpPr txBox="1"/>
          <p:nvPr/>
        </p:nvSpPr>
        <p:spPr>
          <a:xfrm>
            <a:off x="6875371" y="2202164"/>
            <a:ext cx="716135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+mj-lt"/>
              </a:rPr>
              <a:t>Sonication</a:t>
            </a:r>
          </a:p>
          <a:p>
            <a:pPr algn="ctr"/>
            <a:r>
              <a:rPr lang="en-GB" sz="825" dirty="0">
                <a:latin typeface="+mj-lt"/>
              </a:rPr>
              <a:t>(40 </a:t>
            </a:r>
            <a:r>
              <a:rPr lang="en-GB" sz="825" dirty="0" err="1">
                <a:latin typeface="+mj-lt"/>
              </a:rPr>
              <a:t>kH</a:t>
            </a:r>
            <a:r>
              <a:rPr lang="en-GB" sz="825" dirty="0">
                <a:latin typeface="+mj-lt"/>
              </a:rPr>
              <a:t>, 60 s) </a:t>
            </a:r>
            <a:endParaRPr lang="en-US" sz="825" dirty="0"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939716" y="4251428"/>
            <a:ext cx="40267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900" b="1" dirty="0" err="1"/>
              <a:t>FICi</a:t>
            </a:r>
            <a:endParaRPr lang="es-MX" sz="900" b="1" dirty="0"/>
          </a:p>
        </p:txBody>
      </p:sp>
      <p:sp>
        <p:nvSpPr>
          <p:cNvPr id="5" name="Rectángulo 4"/>
          <p:cNvSpPr/>
          <p:nvPr/>
        </p:nvSpPr>
        <p:spPr>
          <a:xfrm>
            <a:off x="4796108" y="444353"/>
            <a:ext cx="394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+mj-lt"/>
              </a:rPr>
              <a:t>MIC</a:t>
            </a:r>
          </a:p>
          <a:p>
            <a:r>
              <a:rPr lang="es-MX" sz="900" b="1" dirty="0">
                <a:latin typeface="+mj-lt"/>
              </a:rPr>
              <a:t>MFC</a:t>
            </a:r>
          </a:p>
        </p:txBody>
      </p:sp>
      <p:sp>
        <p:nvSpPr>
          <p:cNvPr id="54" name="Flecha curvada hacia abajo 67"/>
          <p:cNvSpPr/>
          <p:nvPr/>
        </p:nvSpPr>
        <p:spPr>
          <a:xfrm rot="6450959" flipV="1">
            <a:off x="4504706" y="2824030"/>
            <a:ext cx="710188" cy="273148"/>
          </a:xfrm>
          <a:prstGeom prst="curved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47" name="13 Diagrama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2024913843"/>
              </p:ext>
            </p:extLst>
          </p:nvPr>
        </p:nvGraphicFramePr>
        <p:xfrm>
          <a:off x="6721435" y="95375"/>
          <a:ext cx="2327563" cy="65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56993" y="1398032"/>
            <a:ext cx="4029550" cy="3128963"/>
            <a:chOff x="3429000" y="1371600"/>
            <a:chExt cx="5372733" cy="4171950"/>
          </a:xfrm>
        </p:grpSpPr>
        <p:sp>
          <p:nvSpPr>
            <p:cNvPr id="12" name="Rectángulo 11"/>
            <p:cNvSpPr/>
            <p:nvPr/>
          </p:nvSpPr>
          <p:spPr>
            <a:xfrm>
              <a:off x="5181600" y="4876800"/>
              <a:ext cx="1524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3429000" y="1371600"/>
              <a:ext cx="5372733" cy="4171950"/>
              <a:chOff x="3429000" y="1371600"/>
              <a:chExt cx="5372733" cy="4171950"/>
            </a:xfrm>
          </p:grpSpPr>
          <p:pic>
            <p:nvPicPr>
              <p:cNvPr id="13" name="Imagen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9000" y="1371600"/>
                <a:ext cx="5372733" cy="4171950"/>
              </a:xfrm>
              <a:prstGeom prst="rect">
                <a:avLst/>
              </a:prstGeom>
            </p:spPr>
          </p:pic>
          <p:sp>
            <p:nvSpPr>
              <p:cNvPr id="2" name="CuadroTexto 1"/>
              <p:cNvSpPr txBox="1"/>
              <p:nvPr/>
            </p:nvSpPr>
            <p:spPr>
              <a:xfrm>
                <a:off x="3810000" y="3962400"/>
                <a:ext cx="457200" cy="430887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bIns="0" rtlCol="0">
                <a:spAutoFit/>
              </a:bodyPr>
              <a:lstStyle/>
              <a:p>
                <a:r>
                  <a:rPr lang="es-AR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0.03</a:t>
                </a:r>
                <a:endParaRPr 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6" name="CuadroTexto 5"/>
            <p:cNvSpPr txBox="1"/>
            <p:nvPr/>
          </p:nvSpPr>
          <p:spPr>
            <a:xfrm>
              <a:off x="7620000" y="4077816"/>
              <a:ext cx="457200" cy="430887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bIns="0" rtlCol="0">
              <a:spAutoFit/>
            </a:bodyPr>
            <a:lstStyle/>
            <a:p>
              <a:r>
                <a:rPr lang="es-AR" sz="9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0.06</a:t>
              </a:r>
              <a:endParaRPr lang="en-US" sz="9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430047"/>
            <a:ext cx="9144000" cy="3975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Combination 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dose-response based on the Bliss independence model.</a:t>
            </a:r>
            <a:endParaRPr lang="es-ES_tradnl" altLang="es-AR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5308601" y="1584776"/>
            <a:ext cx="3276599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Interaction between </a:t>
            </a:r>
            <a:r>
              <a:rPr lang="en-US" sz="1600" dirty="0" err="1">
                <a:latin typeface="Comic Sans MS" panose="030F0702030302020204" pitchFamily="66" charset="0"/>
              </a:rPr>
              <a:t>cetyltrimethylammonium</a:t>
            </a:r>
            <a:r>
              <a:rPr lang="en-US" sz="1600" dirty="0">
                <a:latin typeface="Comic Sans MS" panose="030F0702030302020204" pitchFamily="66" charset="0"/>
              </a:rPr>
              <a:t> bromide gold nanoparticles (CTAB-</a:t>
            </a:r>
            <a:r>
              <a:rPr lang="en-US" sz="1600" dirty="0" err="1">
                <a:latin typeface="Comic Sans MS" panose="030F0702030302020204" pitchFamily="66" charset="0"/>
              </a:rPr>
              <a:t>AuNPs</a:t>
            </a:r>
            <a:r>
              <a:rPr lang="en-US" sz="1600" dirty="0">
                <a:latin typeface="Comic Sans MS" panose="030F0702030302020204" pitchFamily="66" charset="0"/>
              </a:rPr>
              <a:t>) and Amphotericin B (</a:t>
            </a:r>
            <a:r>
              <a:rPr lang="en-US" sz="1600" dirty="0" err="1">
                <a:latin typeface="Comic Sans MS" panose="030F0702030302020204" pitchFamily="66" charset="0"/>
              </a:rPr>
              <a:t>AmB</a:t>
            </a:r>
            <a:r>
              <a:rPr lang="en-US" sz="1600" dirty="0">
                <a:latin typeface="Comic Sans MS" panose="030F0702030302020204" pitchFamily="66" charset="0"/>
              </a:rPr>
              <a:t>) on 48 h-old mature biofilms, showing different interactions depending on the combination concentrations. </a:t>
            </a: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>
                <a:solidFill>
                  <a:prstClr val="black">
                    <a:tint val="75000"/>
                  </a:prstClr>
                </a:solidFill>
              </a:rPr>
              <a:t>sciforum-078518</a:t>
            </a:r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Marcador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upo 110"/>
          <p:cNvGrpSpPr/>
          <p:nvPr/>
        </p:nvGrpSpPr>
        <p:grpSpPr>
          <a:xfrm>
            <a:off x="1671288" y="391886"/>
            <a:ext cx="7003719" cy="6136527"/>
            <a:chOff x="2015508" y="159504"/>
            <a:chExt cx="9316182" cy="8970799"/>
          </a:xfrm>
        </p:grpSpPr>
        <p:graphicFrame>
          <p:nvGraphicFramePr>
            <p:cNvPr id="47" name="3 Gráfico"/>
            <p:cNvGraphicFramePr>
              <a:graphicFrameLocks/>
            </p:cNvGraphicFramePr>
            <p:nvPr>
              <p:extLst/>
            </p:nvPr>
          </p:nvGraphicFramePr>
          <p:xfrm>
            <a:off x="6067846" y="4262753"/>
            <a:ext cx="3601192" cy="26713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Rectángulo 15"/>
            <p:cNvSpPr/>
            <p:nvPr/>
          </p:nvSpPr>
          <p:spPr>
            <a:xfrm>
              <a:off x="5235690" y="8791748"/>
              <a:ext cx="6096000" cy="33855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endParaRPr lang="en-US" sz="1050" dirty="0"/>
            </a:p>
          </p:txBody>
        </p:sp>
        <p:grpSp>
          <p:nvGrpSpPr>
            <p:cNvPr id="34" name="Grupo 33"/>
            <p:cNvGrpSpPr/>
            <p:nvPr/>
          </p:nvGrpSpPr>
          <p:grpSpPr>
            <a:xfrm>
              <a:off x="2269081" y="779716"/>
              <a:ext cx="7059053" cy="3005429"/>
              <a:chOff x="1761792" y="3292835"/>
              <a:chExt cx="8573457" cy="3592994"/>
            </a:xfrm>
          </p:grpSpPr>
          <p:pic>
            <p:nvPicPr>
              <p:cNvPr id="7" name="Imagen 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45" r="6970"/>
              <a:stretch/>
            </p:blipFill>
            <p:spPr>
              <a:xfrm>
                <a:off x="2047202" y="3292835"/>
                <a:ext cx="3852875" cy="3581400"/>
              </a:xfrm>
              <a:prstGeom prst="rect">
                <a:avLst/>
              </a:prstGeom>
            </p:spPr>
          </p:pic>
          <p:pic>
            <p:nvPicPr>
              <p:cNvPr id="8" name="Imagen 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231"/>
              <a:stretch/>
            </p:blipFill>
            <p:spPr>
              <a:xfrm>
                <a:off x="6478357" y="3304428"/>
                <a:ext cx="3856892" cy="3581401"/>
              </a:xfrm>
              <a:prstGeom prst="rect">
                <a:avLst/>
              </a:prstGeom>
            </p:spPr>
          </p:pic>
          <p:cxnSp>
            <p:nvCxnSpPr>
              <p:cNvPr id="9" name="Conector recto de flecha 8"/>
              <p:cNvCxnSpPr/>
              <p:nvPr/>
            </p:nvCxnSpPr>
            <p:spPr>
              <a:xfrm flipV="1">
                <a:off x="4552055" y="3836450"/>
                <a:ext cx="218247" cy="357223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ector recto de flecha 9"/>
              <p:cNvCxnSpPr/>
              <p:nvPr/>
            </p:nvCxnSpPr>
            <p:spPr>
              <a:xfrm flipH="1">
                <a:off x="2792959" y="3415020"/>
                <a:ext cx="461732" cy="13465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ángulo 13"/>
              <p:cNvSpPr/>
              <p:nvPr/>
            </p:nvSpPr>
            <p:spPr>
              <a:xfrm>
                <a:off x="4351204" y="4790862"/>
                <a:ext cx="685800" cy="404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050" dirty="0"/>
              </a:p>
            </p:txBody>
          </p:sp>
          <p:cxnSp>
            <p:nvCxnSpPr>
              <p:cNvPr id="18" name="Conector recto de flecha 17"/>
              <p:cNvCxnSpPr/>
              <p:nvPr/>
            </p:nvCxnSpPr>
            <p:spPr>
              <a:xfrm flipH="1" flipV="1">
                <a:off x="2474301" y="4161311"/>
                <a:ext cx="199272" cy="232774"/>
              </a:xfrm>
              <a:prstGeom prst="straightConnector1">
                <a:avLst/>
              </a:prstGeom>
              <a:ln w="28575">
                <a:solidFill>
                  <a:srgbClr val="99FF99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de flecha 21"/>
              <p:cNvCxnSpPr/>
              <p:nvPr/>
            </p:nvCxnSpPr>
            <p:spPr>
              <a:xfrm flipV="1">
                <a:off x="7390275" y="6105615"/>
                <a:ext cx="349859" cy="199793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cto de flecha 23"/>
              <p:cNvCxnSpPr/>
              <p:nvPr/>
            </p:nvCxnSpPr>
            <p:spPr>
              <a:xfrm flipV="1">
                <a:off x="8343676" y="5209386"/>
                <a:ext cx="31159" cy="462865"/>
              </a:xfrm>
              <a:prstGeom prst="straightConnector1">
                <a:avLst/>
              </a:prstGeom>
              <a:ln w="28575">
                <a:solidFill>
                  <a:srgbClr val="7030A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de flecha 24"/>
              <p:cNvCxnSpPr/>
              <p:nvPr/>
            </p:nvCxnSpPr>
            <p:spPr>
              <a:xfrm>
                <a:off x="9379077" y="3622729"/>
                <a:ext cx="360486" cy="200570"/>
              </a:xfrm>
              <a:prstGeom prst="straightConnector1">
                <a:avLst/>
              </a:prstGeom>
              <a:ln w="28575">
                <a:solidFill>
                  <a:srgbClr val="99FF99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CuadroTexto 29"/>
              <p:cNvSpPr txBox="1"/>
              <p:nvPr/>
            </p:nvSpPr>
            <p:spPr>
              <a:xfrm rot="16200000">
                <a:off x="1618575" y="5825258"/>
                <a:ext cx="847142" cy="560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25" dirty="0"/>
                  <a:t>5,000 x	</a:t>
                </a:r>
              </a:p>
            </p:txBody>
          </p:sp>
          <p:sp>
            <p:nvSpPr>
              <p:cNvPr id="31" name="CuadroTexto 30"/>
              <p:cNvSpPr txBox="1"/>
              <p:nvPr/>
            </p:nvSpPr>
            <p:spPr>
              <a:xfrm rot="16200000">
                <a:off x="6068562" y="5773026"/>
                <a:ext cx="783398" cy="728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25" dirty="0"/>
                  <a:t>3,500 x</a:t>
                </a:r>
                <a:r>
                  <a:rPr lang="en-US" sz="675" dirty="0"/>
                  <a:t>	</a:t>
                </a:r>
              </a:p>
            </p:txBody>
          </p:sp>
        </p:grpSp>
        <p:sp>
          <p:nvSpPr>
            <p:cNvPr id="35" name="Rectángulo 34"/>
            <p:cNvSpPr/>
            <p:nvPr/>
          </p:nvSpPr>
          <p:spPr>
            <a:xfrm>
              <a:off x="2438400" y="477336"/>
              <a:ext cx="6327087" cy="5399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900" b="1" dirty="0"/>
                <a:t>CTAB-</a:t>
              </a:r>
              <a:r>
                <a:rPr lang="en-US" sz="900" b="1" dirty="0" err="1"/>
                <a:t>AuNPs</a:t>
              </a:r>
              <a:r>
                <a:rPr lang="en-US" sz="900" b="1" dirty="0"/>
                <a:t> + </a:t>
              </a:r>
              <a:r>
                <a:rPr lang="es-AR" sz="900" b="1" dirty="0"/>
                <a:t>AmB 		</a:t>
              </a:r>
              <a:r>
                <a:rPr lang="en-US" sz="900" b="1" dirty="0" err="1" smtClean="0"/>
                <a:t>cys-AuNPs</a:t>
              </a:r>
              <a:r>
                <a:rPr lang="en-US" sz="900" b="1" dirty="0" smtClean="0"/>
                <a:t> </a:t>
              </a:r>
              <a:r>
                <a:rPr lang="en-US" sz="900" b="1" dirty="0"/>
                <a:t>+ </a:t>
              </a:r>
              <a:r>
                <a:rPr lang="es-AR" sz="900" b="1" dirty="0"/>
                <a:t>AmB</a:t>
              </a:r>
              <a:endParaRPr lang="en-US" sz="900" b="1" dirty="0"/>
            </a:p>
            <a:p>
              <a:r>
                <a:rPr lang="es-MX" sz="900" b="1" dirty="0"/>
                <a:t> </a:t>
              </a:r>
              <a:endParaRPr lang="en-US" sz="900" b="1" dirty="0"/>
            </a:p>
          </p:txBody>
        </p:sp>
        <p:sp>
          <p:nvSpPr>
            <p:cNvPr id="38" name="Rectángulo 37"/>
            <p:cNvSpPr/>
            <p:nvPr/>
          </p:nvSpPr>
          <p:spPr>
            <a:xfrm>
              <a:off x="2015508" y="1678805"/>
              <a:ext cx="438759" cy="49244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s-AR" sz="900" b="1" dirty="0" err="1"/>
                <a:t>CPs</a:t>
              </a:r>
              <a:endParaRPr lang="en-US" sz="900" dirty="0"/>
            </a:p>
          </p:txBody>
        </p:sp>
        <p:pic>
          <p:nvPicPr>
            <p:cNvPr id="33" name="Imagen 3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387" r="93473" b="4287"/>
            <a:stretch/>
          </p:blipFill>
          <p:spPr>
            <a:xfrm>
              <a:off x="2493996" y="3507817"/>
              <a:ext cx="256626" cy="189507"/>
            </a:xfrm>
            <a:prstGeom prst="rect">
              <a:avLst/>
            </a:prstGeom>
          </p:spPr>
        </p:pic>
        <p:graphicFrame>
          <p:nvGraphicFramePr>
            <p:cNvPr id="39" name="2 Gráfico"/>
            <p:cNvGraphicFramePr>
              <a:graphicFrameLocks/>
            </p:cNvGraphicFramePr>
            <p:nvPr>
              <p:extLst/>
            </p:nvPr>
          </p:nvGraphicFramePr>
          <p:xfrm>
            <a:off x="2286000" y="4031767"/>
            <a:ext cx="3399064" cy="26778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32" name="2 Gráfico"/>
            <p:cNvGraphicFramePr>
              <a:graphicFrameLocks/>
            </p:cNvGraphicFramePr>
            <p:nvPr>
              <p:extLst/>
            </p:nvPr>
          </p:nvGraphicFramePr>
          <p:xfrm>
            <a:off x="2438400" y="4256221"/>
            <a:ext cx="3573235" cy="26778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cxnSp>
          <p:nvCxnSpPr>
            <p:cNvPr id="36" name="Conector recto 35"/>
            <p:cNvCxnSpPr/>
            <p:nvPr/>
          </p:nvCxnSpPr>
          <p:spPr>
            <a:xfrm flipH="1">
              <a:off x="4139682" y="4876800"/>
              <a:ext cx="15814" cy="1478795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" name="Conector recto 36"/>
            <p:cNvCxnSpPr/>
            <p:nvPr/>
          </p:nvCxnSpPr>
          <p:spPr>
            <a:xfrm flipH="1">
              <a:off x="4195745" y="4876800"/>
              <a:ext cx="6974" cy="1478795"/>
            </a:xfrm>
            <a:prstGeom prst="line">
              <a:avLst/>
            </a:prstGeom>
            <a:ln w="19050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0" name="Conector recto 39"/>
            <p:cNvCxnSpPr/>
            <p:nvPr/>
          </p:nvCxnSpPr>
          <p:spPr>
            <a:xfrm flipH="1">
              <a:off x="4320596" y="4876800"/>
              <a:ext cx="17815" cy="1458854"/>
            </a:xfrm>
            <a:prstGeom prst="line">
              <a:avLst/>
            </a:prstGeom>
            <a:ln w="1905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4" name="Conector recto 43"/>
            <p:cNvCxnSpPr/>
            <p:nvPr/>
          </p:nvCxnSpPr>
          <p:spPr>
            <a:xfrm flipH="1">
              <a:off x="7859824" y="4668520"/>
              <a:ext cx="8618" cy="1679380"/>
            </a:xfrm>
            <a:prstGeom prst="line">
              <a:avLst/>
            </a:prstGeom>
            <a:ln w="1905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5" name="Conector recto 44"/>
            <p:cNvCxnSpPr/>
            <p:nvPr/>
          </p:nvCxnSpPr>
          <p:spPr>
            <a:xfrm flipH="1">
              <a:off x="7382718" y="4668520"/>
              <a:ext cx="3628" cy="1684535"/>
            </a:xfrm>
            <a:prstGeom prst="line">
              <a:avLst/>
            </a:prstGeom>
            <a:ln w="19050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Conector recto 45"/>
            <p:cNvCxnSpPr/>
            <p:nvPr/>
          </p:nvCxnSpPr>
          <p:spPr>
            <a:xfrm>
              <a:off x="7707857" y="4668520"/>
              <a:ext cx="1647" cy="1684535"/>
            </a:xfrm>
            <a:prstGeom prst="line">
              <a:avLst/>
            </a:prstGeom>
            <a:ln w="19050" cap="flat" cmpd="sng" algn="ctr">
              <a:solidFill>
                <a:srgbClr val="00B05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8" name="Rectángulo 47"/>
            <p:cNvSpPr/>
            <p:nvPr/>
          </p:nvSpPr>
          <p:spPr>
            <a:xfrm>
              <a:off x="2035175" y="159504"/>
              <a:ext cx="502885" cy="40387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450"/>
                </a:spcBef>
              </a:pPr>
              <a:r>
                <a:rPr lang="es-AR" sz="1050" b="1" dirty="0"/>
                <a:t>	              </a:t>
              </a:r>
            </a:p>
            <a:p>
              <a:pPr>
                <a:lnSpc>
                  <a:spcPct val="150000"/>
                </a:lnSpc>
                <a:spcBef>
                  <a:spcPts val="450"/>
                </a:spcBef>
              </a:pPr>
              <a:endParaRPr lang="es-AR" sz="1050" b="1" dirty="0"/>
            </a:p>
            <a:p>
              <a:pPr>
                <a:lnSpc>
                  <a:spcPct val="150000"/>
                </a:lnSpc>
                <a:spcBef>
                  <a:spcPts val="450"/>
                </a:spcBef>
              </a:pPr>
              <a:endParaRPr lang="es-AR" sz="1050" b="1" dirty="0"/>
            </a:p>
            <a:p>
              <a:pPr>
                <a:lnSpc>
                  <a:spcPct val="150000"/>
                </a:lnSpc>
                <a:spcBef>
                  <a:spcPts val="450"/>
                </a:spcBef>
              </a:pPr>
              <a:endParaRPr lang="es-AR" sz="1050" b="1" dirty="0"/>
            </a:p>
            <a:p>
              <a:pPr>
                <a:lnSpc>
                  <a:spcPct val="150000"/>
                </a:lnSpc>
                <a:spcBef>
                  <a:spcPts val="450"/>
                </a:spcBef>
              </a:pPr>
              <a:endParaRPr lang="es-AR" sz="1050" b="1" dirty="0"/>
            </a:p>
            <a:p>
              <a:pPr>
                <a:lnSpc>
                  <a:spcPct val="150000"/>
                </a:lnSpc>
                <a:spcBef>
                  <a:spcPts val="450"/>
                </a:spcBef>
              </a:pPr>
              <a:endParaRPr lang="es-AR" sz="1050" b="1" dirty="0"/>
            </a:p>
            <a:p>
              <a:pPr>
                <a:lnSpc>
                  <a:spcPct val="150000"/>
                </a:lnSpc>
                <a:spcBef>
                  <a:spcPts val="450"/>
                </a:spcBef>
              </a:pPr>
              <a:endParaRPr lang="es-AR" sz="1050" b="1" dirty="0"/>
            </a:p>
            <a:p>
              <a:pPr>
                <a:lnSpc>
                  <a:spcPct val="150000"/>
                </a:lnSpc>
                <a:spcBef>
                  <a:spcPts val="450"/>
                </a:spcBef>
              </a:pPr>
              <a:endParaRPr lang="es-AR" sz="1050" b="1" dirty="0"/>
            </a:p>
            <a:p>
              <a:pPr>
                <a:lnSpc>
                  <a:spcPct val="150000"/>
                </a:lnSpc>
                <a:spcBef>
                  <a:spcPts val="450"/>
                </a:spcBef>
              </a:pPr>
              <a:r>
                <a:rPr lang="es-AR" sz="1050" b="1" dirty="0"/>
                <a:t>		</a:t>
              </a:r>
              <a:endParaRPr lang="en-US" sz="1050" dirty="0"/>
            </a:p>
          </p:txBody>
        </p:sp>
        <p:cxnSp>
          <p:nvCxnSpPr>
            <p:cNvPr id="52" name="Conector recto de flecha 51"/>
            <p:cNvCxnSpPr/>
            <p:nvPr/>
          </p:nvCxnSpPr>
          <p:spPr>
            <a:xfrm flipH="1" flipV="1">
              <a:off x="4143651" y="1564099"/>
              <a:ext cx="164073" cy="194708"/>
            </a:xfrm>
            <a:prstGeom prst="straightConnector1">
              <a:avLst/>
            </a:prstGeom>
            <a:ln w="28575">
              <a:solidFill>
                <a:srgbClr val="99FF99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cto de flecha 52"/>
            <p:cNvCxnSpPr/>
            <p:nvPr/>
          </p:nvCxnSpPr>
          <p:spPr>
            <a:xfrm flipV="1">
              <a:off x="4865963" y="2795922"/>
              <a:ext cx="130825" cy="275372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de flecha 53"/>
            <p:cNvCxnSpPr/>
            <p:nvPr/>
          </p:nvCxnSpPr>
          <p:spPr>
            <a:xfrm flipV="1">
              <a:off x="3752462" y="3024269"/>
              <a:ext cx="130825" cy="275372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de flecha 54"/>
            <p:cNvCxnSpPr/>
            <p:nvPr/>
          </p:nvCxnSpPr>
          <p:spPr>
            <a:xfrm>
              <a:off x="3196965" y="2172435"/>
              <a:ext cx="132932" cy="273035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de flecha 55"/>
            <p:cNvCxnSpPr/>
            <p:nvPr/>
          </p:nvCxnSpPr>
          <p:spPr>
            <a:xfrm flipV="1">
              <a:off x="5018636" y="1887694"/>
              <a:ext cx="106594" cy="322288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de flecha 56"/>
            <p:cNvCxnSpPr/>
            <p:nvPr/>
          </p:nvCxnSpPr>
          <p:spPr>
            <a:xfrm flipH="1" flipV="1">
              <a:off x="5333826" y="3051347"/>
              <a:ext cx="164073" cy="194708"/>
            </a:xfrm>
            <a:prstGeom prst="straightConnector1">
              <a:avLst/>
            </a:prstGeom>
            <a:ln w="28575">
              <a:solidFill>
                <a:srgbClr val="99FF99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de flecha 57"/>
            <p:cNvCxnSpPr/>
            <p:nvPr/>
          </p:nvCxnSpPr>
          <p:spPr>
            <a:xfrm flipV="1">
              <a:off x="3590965" y="1747511"/>
              <a:ext cx="245512" cy="191261"/>
            </a:xfrm>
            <a:prstGeom prst="straightConnector1">
              <a:avLst/>
            </a:prstGeom>
            <a:ln w="28575">
              <a:solidFill>
                <a:srgbClr val="99FF99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cto de flecha 60"/>
            <p:cNvCxnSpPr/>
            <p:nvPr/>
          </p:nvCxnSpPr>
          <p:spPr>
            <a:xfrm>
              <a:off x="3727432" y="967458"/>
              <a:ext cx="132932" cy="273035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de flecha 64"/>
            <p:cNvCxnSpPr/>
            <p:nvPr/>
          </p:nvCxnSpPr>
          <p:spPr>
            <a:xfrm flipV="1">
              <a:off x="2605555" y="2068915"/>
              <a:ext cx="58635" cy="306484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de flecha 67"/>
            <p:cNvCxnSpPr/>
            <p:nvPr/>
          </p:nvCxnSpPr>
          <p:spPr>
            <a:xfrm flipV="1">
              <a:off x="8331200" y="2883805"/>
              <a:ext cx="130825" cy="275372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cto de flecha 68"/>
            <p:cNvCxnSpPr/>
            <p:nvPr/>
          </p:nvCxnSpPr>
          <p:spPr>
            <a:xfrm flipV="1">
              <a:off x="6886964" y="1945288"/>
              <a:ext cx="178061" cy="227147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cto de flecha 69"/>
            <p:cNvCxnSpPr/>
            <p:nvPr/>
          </p:nvCxnSpPr>
          <p:spPr>
            <a:xfrm flipH="1">
              <a:off x="7084565" y="795498"/>
              <a:ext cx="98356" cy="273035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cto de flecha 91"/>
            <p:cNvCxnSpPr/>
            <p:nvPr/>
          </p:nvCxnSpPr>
          <p:spPr>
            <a:xfrm flipH="1" flipV="1">
              <a:off x="7625821" y="1198066"/>
              <a:ext cx="164073" cy="194708"/>
            </a:xfrm>
            <a:prstGeom prst="straightConnector1">
              <a:avLst/>
            </a:prstGeom>
            <a:ln w="28575">
              <a:solidFill>
                <a:srgbClr val="99FF99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ector recto de flecha 92"/>
            <p:cNvCxnSpPr/>
            <p:nvPr/>
          </p:nvCxnSpPr>
          <p:spPr>
            <a:xfrm flipH="1" flipV="1">
              <a:off x="9067848" y="1689216"/>
              <a:ext cx="164073" cy="194708"/>
            </a:xfrm>
            <a:prstGeom prst="straightConnector1">
              <a:avLst/>
            </a:prstGeom>
            <a:ln w="28575">
              <a:solidFill>
                <a:srgbClr val="99FF99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ector recto de flecha 93"/>
            <p:cNvCxnSpPr/>
            <p:nvPr/>
          </p:nvCxnSpPr>
          <p:spPr>
            <a:xfrm>
              <a:off x="7502009" y="1919869"/>
              <a:ext cx="199168" cy="142057"/>
            </a:xfrm>
            <a:prstGeom prst="straightConnector1">
              <a:avLst/>
            </a:prstGeom>
            <a:ln w="28575">
              <a:solidFill>
                <a:srgbClr val="99FF99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ector recto de flecha 96"/>
            <p:cNvCxnSpPr/>
            <p:nvPr/>
          </p:nvCxnSpPr>
          <p:spPr>
            <a:xfrm flipV="1">
              <a:off x="8613040" y="2345893"/>
              <a:ext cx="152448" cy="25420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42389" y="-16966"/>
            <a:ext cx="9144000" cy="5206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7" tIns="44450" rIns="90487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SEM images </a:t>
            </a:r>
            <a:r>
              <a:rPr lang="en-US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of antifungal-tolerant </a:t>
            </a:r>
            <a:r>
              <a:rPr lang="en-US" sz="1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persister</a:t>
            </a:r>
            <a:r>
              <a:rPr lang="en-US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cells (PCs) after combined treatment and size distribution histogram analysis</a:t>
            </a:r>
            <a:r>
              <a:rPr lang="en-US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endParaRPr lang="es-ES_tradnl" altLang="es-AR" sz="1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2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Diagrama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3596102933"/>
              </p:ext>
            </p:extLst>
          </p:nvPr>
        </p:nvGraphicFramePr>
        <p:xfrm>
          <a:off x="6721435" y="95375"/>
          <a:ext cx="2327563" cy="65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0375" y="998994"/>
            <a:ext cx="8229600" cy="160813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To our knowledge, this is the first study that has attempted to correlate the PCs of </a:t>
            </a:r>
            <a:r>
              <a:rPr lang="en-US" sz="2000" i="1" dirty="0">
                <a:solidFill>
                  <a:schemeClr val="bg1"/>
                </a:solidFill>
                <a:latin typeface="Comic Sans MS" panose="030F0702030302020204" pitchFamily="66" charset="0"/>
              </a:rPr>
              <a:t>Candida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biofilm reduction with the action of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AuNPs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combined with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AmB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and to investigate the consequences on the surface topography and the three-dimensional architecture of the </a:t>
            </a:r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biofilms.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AutoShape 5" descr="Resultado de imagen para microbial biofilm s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0375" y="2809480"/>
            <a:ext cx="8229600" cy="160813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6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"/>
              <a:defRPr sz="12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>
              <a:buNone/>
            </a:pPr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Our 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improved understanding of how these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AuNPs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aid in the fight against biofilm-associated candidiasis and the development of new approaches to eradicate PC biofilms could have great clinical relevance in the treatment of mycoses, which has seen an increasing number of at-risk patients</a:t>
            </a:r>
            <a:r>
              <a:rPr lang="en-US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B2884-C1A5-447F-A594-28C11BB7C7C7}" type="slidenum">
              <a:rPr lang="es-ES" altLang="es-AR" smtClean="0"/>
              <a:pPr/>
              <a:t>7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69803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45"/>
          <p:cNvSpPr/>
          <p:nvPr/>
        </p:nvSpPr>
        <p:spPr>
          <a:xfrm>
            <a:off x="1356098" y="448837"/>
            <a:ext cx="3290534" cy="122113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defRPr/>
            </a:pPr>
            <a:endParaRPr sz="1050">
              <a:solidFill>
                <a:prstClr val="black"/>
              </a:solidFill>
            </a:endParaRPr>
          </a:p>
        </p:txBody>
      </p:sp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867465"/>
              </p:ext>
            </p:extLst>
          </p:nvPr>
        </p:nvGraphicFramePr>
        <p:xfrm>
          <a:off x="3612009" y="1108023"/>
          <a:ext cx="2515813" cy="713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Picture" r:id="rId3" imgW="1277112" imgH="362712" progId="Word.Picture.8">
                  <p:embed/>
                </p:oleObj>
              </mc:Choice>
              <mc:Fallback>
                <p:oleObj name="Picture" r:id="rId3" imgW="1277112" imgH="36271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2009" y="1108023"/>
                        <a:ext cx="2515813" cy="7134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ángulo 3"/>
          <p:cNvSpPr/>
          <p:nvPr/>
        </p:nvSpPr>
        <p:spPr>
          <a:xfrm>
            <a:off x="-14445" y="0"/>
            <a:ext cx="4674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Funding and salary resources</a:t>
            </a:r>
            <a:endParaRPr lang="es-AR" sz="2400" dirty="0">
              <a:solidFill>
                <a:prstClr val="black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pic>
        <p:nvPicPr>
          <p:cNvPr id="28" name="Picture 4" descr="Resultado de imagen para foncyt pict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746" y="2476903"/>
            <a:ext cx="2141621" cy="143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o 25"/>
          <p:cNvGrpSpPr/>
          <p:nvPr/>
        </p:nvGrpSpPr>
        <p:grpSpPr>
          <a:xfrm>
            <a:off x="6685177" y="2009761"/>
            <a:ext cx="2206145" cy="1060907"/>
            <a:chOff x="5870188" y="3728058"/>
            <a:chExt cx="1781873" cy="925015"/>
          </a:xfrm>
        </p:grpSpPr>
        <p:pic>
          <p:nvPicPr>
            <p:cNvPr id="33" name="6 Imagen"/>
            <p:cNvPicPr>
              <a:picLocks noChangeAspect="1"/>
            </p:cNvPicPr>
            <p:nvPr/>
          </p:nvPicPr>
          <p:blipFill>
            <a:blip r:embed="rId6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188" y="3728058"/>
              <a:ext cx="1728192" cy="92501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6" descr="Resultado de imagen para secyt"/>
            <p:cNvPicPr>
              <a:picLocks noChangeAspect="1" noChangeArrowheads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4284" y="3735296"/>
              <a:ext cx="917777" cy="91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17" descr="C:\Users\Mari da Silva\Desktop\descarga.png"/>
          <p:cNvPicPr>
            <a:picLocks noChangeAspect="1" noChangeArrowheads="1"/>
          </p:cNvPicPr>
          <p:nvPr/>
        </p:nvPicPr>
        <p:blipFill>
          <a:blip r:embed="rId9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930" y="3441132"/>
            <a:ext cx="3088938" cy="146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58" y="952220"/>
            <a:ext cx="1246461" cy="1738485"/>
          </a:xfrm>
          <a:prstGeom prst="rect">
            <a:avLst/>
          </a:prstGeom>
        </p:spPr>
      </p:pic>
      <p:graphicFrame>
        <p:nvGraphicFramePr>
          <p:cNvPr id="38" name="Objeto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070877"/>
              </p:ext>
            </p:extLst>
          </p:nvPr>
        </p:nvGraphicFramePr>
        <p:xfrm>
          <a:off x="171018" y="3349870"/>
          <a:ext cx="2370159" cy="132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r:id="rId11" imgW="6180952" imgH="3438095" progId="MSPhotoEd.3">
                  <p:embed/>
                </p:oleObj>
              </mc:Choice>
              <mc:Fallback>
                <p:oleObj r:id="rId11" imgW="6180952" imgH="343809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3">
                                <a14:imgEffect>
                                  <a14:saturation sat="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018" y="3349870"/>
                        <a:ext cx="2370159" cy="1326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240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 rot="20603536">
            <a:off x="-268842" y="639332"/>
            <a:ext cx="4894118" cy="8721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defRPr/>
            </a:pPr>
            <a:r>
              <a:rPr lang="en-US" sz="5400" dirty="0" smtClean="0">
                <a:solidFill>
                  <a:prstClr val="black"/>
                </a:solidFill>
                <a:latin typeface="Walter Turncoat" panose="020B0604020202020204" charset="0"/>
                <a:ea typeface="Walter Turncoat" panose="020B0604020202020204" charset="0"/>
              </a:rPr>
              <a:t>Thanks</a:t>
            </a:r>
            <a:r>
              <a:rPr lang="es-AR" sz="5400" dirty="0" smtClean="0">
                <a:solidFill>
                  <a:prstClr val="black"/>
                </a:solidFill>
                <a:latin typeface="Walter Turncoat" panose="020B0604020202020204" charset="0"/>
                <a:ea typeface="Walter Turncoat" panose="020B0604020202020204" charset="0"/>
              </a:rPr>
              <a:t>!!</a:t>
            </a:r>
            <a:endParaRPr lang="es-AR" sz="5400" dirty="0">
              <a:solidFill>
                <a:prstClr val="black"/>
              </a:solidFill>
              <a:latin typeface="Walter Turncoat" panose="020B0604020202020204" charset="0"/>
              <a:ea typeface="Walter Turncoat" panose="020B0604020202020204" charset="0"/>
            </a:endParaRPr>
          </a:p>
        </p:txBody>
      </p:sp>
      <p:sp>
        <p:nvSpPr>
          <p:cNvPr id="6" name="Shape 45"/>
          <p:cNvSpPr/>
          <p:nvPr/>
        </p:nvSpPr>
        <p:spPr>
          <a:xfrm rot="20603536">
            <a:off x="1657416" y="1307834"/>
            <a:ext cx="1925458" cy="109951"/>
          </a:xfrm>
          <a:custGeom>
            <a:avLst/>
            <a:gdLst/>
            <a:ahLst/>
            <a:cxnLst/>
            <a:rect l="0" t="0" r="0" b="0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>
              <a:defRPr/>
            </a:pPr>
            <a:endParaRPr sz="1050">
              <a:solidFill>
                <a:prstClr val="black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 rot="1096753">
            <a:off x="2606150" y="2609097"/>
            <a:ext cx="2852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800" dirty="0" smtClean="0">
                <a:latin typeface="Sniglet" panose="020B0604020202020204" charset="0"/>
              </a:rPr>
              <a:t>questions</a:t>
            </a:r>
            <a:endParaRPr lang="en-US" sz="4800" dirty="0">
              <a:latin typeface="Sniglet" panose="020B0604020202020204" charset="0"/>
            </a:endParaRPr>
          </a:p>
        </p:txBody>
      </p:sp>
      <p:sp>
        <p:nvSpPr>
          <p:cNvPr id="8" name="Shape 319"/>
          <p:cNvSpPr/>
          <p:nvPr/>
        </p:nvSpPr>
        <p:spPr>
          <a:xfrm>
            <a:off x="6984644" y="551093"/>
            <a:ext cx="1223827" cy="1139563"/>
          </a:xfrm>
          <a:custGeom>
            <a:avLst/>
            <a:gdLst/>
            <a:ahLst/>
            <a:cxnLst/>
            <a:rect l="0" t="0" r="0" b="0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9" name="CuadroTexto 8"/>
          <p:cNvSpPr txBox="1"/>
          <p:nvPr/>
        </p:nvSpPr>
        <p:spPr>
          <a:xfrm rot="2089232">
            <a:off x="5532722" y="2696742"/>
            <a:ext cx="6303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AR" sz="8000" dirty="0">
                <a:latin typeface="Walter Turncoat" panose="020B0604020202020204" charset="0"/>
                <a:ea typeface="Walter Turncoat" panose="020B0604020202020204" charset="0"/>
              </a:rPr>
              <a:t>?</a:t>
            </a:r>
          </a:p>
        </p:txBody>
      </p:sp>
      <p:sp>
        <p:nvSpPr>
          <p:cNvPr id="10" name="CuadroTexto 9"/>
          <p:cNvSpPr txBox="1"/>
          <p:nvPr/>
        </p:nvSpPr>
        <p:spPr>
          <a:xfrm rot="12365944">
            <a:off x="6169290" y="3095766"/>
            <a:ext cx="6303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AR" sz="8000" dirty="0">
                <a:latin typeface="Walter Turncoat" panose="020B0604020202020204" charset="0"/>
                <a:ea typeface="Walter Turncoat" panose="020B0604020202020204" charset="0"/>
              </a:rPr>
              <a:t>¿</a:t>
            </a:r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AR" smtClean="0">
                <a:solidFill>
                  <a:prstClr val="black">
                    <a:tint val="75000"/>
                  </a:prstClr>
                </a:solidFill>
              </a:rPr>
              <a:t>sciforum-078518</a:t>
            </a:r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B6649-F1A3-4461-BBA3-EE928517F4A2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2772</TotalTime>
  <Words>813</Words>
  <Application>Microsoft Office PowerPoint</Application>
  <PresentationFormat>Presentación en pantalla (16:9)</PresentationFormat>
  <Paragraphs>100</Paragraphs>
  <Slides>9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21" baseType="lpstr">
      <vt:lpstr>Calibri Light</vt:lpstr>
      <vt:lpstr>Calibri</vt:lpstr>
      <vt:lpstr>Times New Roman</vt:lpstr>
      <vt:lpstr>Comic Sans MS</vt:lpstr>
      <vt:lpstr>Walter Turncoat</vt:lpstr>
      <vt:lpstr>Sniglet</vt:lpstr>
      <vt:lpstr>Arial</vt:lpstr>
      <vt:lpstr>Wingdings 2</vt:lpstr>
      <vt:lpstr>1_Tema de Office</vt:lpstr>
      <vt:lpstr>2_Tema de Office</vt:lpstr>
      <vt:lpstr>Picture</vt:lpstr>
      <vt:lpstr>MSPhotoEd.3</vt:lpstr>
      <vt:lpstr>Synergistic antifungal activity of gold nanoparticles with Amphotericin B on sessile and persister cells of Candida tropicalis  biofilms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Biosintesis de nanopartículas de plata. caracterización y evaluación de su potencial antimicrobiano</dc:title>
  <dc:creator>Belen</dc:creator>
  <cp:lastModifiedBy>usuario</cp:lastModifiedBy>
  <cp:revision>379</cp:revision>
  <dcterms:modified xsi:type="dcterms:W3CDTF">2023-10-25T12:58:52Z</dcterms:modified>
</cp:coreProperties>
</file>