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 id="2147483772" r:id="rId2"/>
    <p:sldMasterId id="2147483784" r:id="rId3"/>
    <p:sldMasterId id="2147483787" r:id="rId4"/>
    <p:sldMasterId id="2147483789" r:id="rId5"/>
  </p:sldMasterIdLst>
  <p:sldIdLst>
    <p:sldId id="272" r:id="rId6"/>
    <p:sldId id="271" r:id="rId7"/>
    <p:sldId id="278" r:id="rId8"/>
    <p:sldId id="280" r:id="rId9"/>
    <p:sldId id="279" r:id="rId10"/>
    <p:sldId id="281" r:id="rId11"/>
    <p:sldId id="282" r:id="rId12"/>
    <p:sldId id="283" r:id="rId13"/>
    <p:sldId id="284" r:id="rId14"/>
    <p:sldId id="285" r:id="rId15"/>
    <p:sldId id="287" r:id="rId16"/>
    <p:sldId id="288" r:id="rId17"/>
    <p:sldId id="289" r:id="rId18"/>
    <p:sldId id="290" r:id="rId19"/>
    <p:sldId id="291" r:id="rId20"/>
    <p:sldId id="293" r:id="rId21"/>
    <p:sldId id="276" r:id="rId2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666" autoAdjust="0"/>
    <p:restoredTop sz="94660"/>
  </p:normalViewPr>
  <p:slideViewPr>
    <p:cSldViewPr snapToGrid="0" snapToObjects="1">
      <p:cViewPr varScale="1">
        <p:scale>
          <a:sx n="139" d="100"/>
          <a:sy n="139" d="100"/>
        </p:scale>
        <p:origin x="1146" y="126"/>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TTUS SEAL.eps"/>
          <p:cNvPicPr>
            <a:picLocks noChangeAspect="1"/>
          </p:cNvPicPr>
          <p:nvPr userDrawn="1"/>
        </p:nvPicPr>
        <p:blipFill>
          <a:blip r:embed="rId2">
            <a:alphaModFix amt="14000"/>
            <a:extLst>
              <a:ext uri="{28A0092B-C50C-407E-A947-70E740481C1C}">
                <a14:useLocalDpi xmlns:a14="http://schemas.microsoft.com/office/drawing/2010/main" val="0"/>
              </a:ext>
            </a:extLst>
          </a:blip>
          <a:stretch>
            <a:fillRect/>
          </a:stretch>
        </p:blipFill>
        <p:spPr>
          <a:xfrm>
            <a:off x="5875098" y="1249218"/>
            <a:ext cx="3592176" cy="3592176"/>
          </a:xfrm>
          <a:prstGeom prst="rect">
            <a:avLst/>
          </a:prstGeom>
        </p:spPr>
      </p:pic>
      <p:sp>
        <p:nvSpPr>
          <p:cNvPr id="2" name="Title 1"/>
          <p:cNvSpPr>
            <a:spLocks noGrp="1"/>
          </p:cNvSpPr>
          <p:nvPr>
            <p:ph type="ctrTitle"/>
          </p:nvPr>
        </p:nvSpPr>
        <p:spPr>
          <a:xfrm>
            <a:off x="685800" y="1"/>
            <a:ext cx="7772400" cy="985212"/>
          </a:xfrm>
        </p:spPr>
        <p:txBody>
          <a:bodyPr>
            <a:normAutofit/>
          </a:bodyPr>
          <a:lstStyle>
            <a:lvl1pPr>
              <a:defRPr sz="2400"/>
            </a:lvl1pPr>
          </a:lstStyle>
          <a:p>
            <a:r>
              <a:rPr lang="en-US" dirty="0"/>
              <a:t>Click to edit Master title style</a:t>
            </a:r>
          </a:p>
        </p:txBody>
      </p:sp>
      <p:sp>
        <p:nvSpPr>
          <p:cNvPr id="3" name="Subtitle 2"/>
          <p:cNvSpPr>
            <a:spLocks noGrp="1"/>
          </p:cNvSpPr>
          <p:nvPr>
            <p:ph type="subTitle" idx="1"/>
          </p:nvPr>
        </p:nvSpPr>
        <p:spPr>
          <a:xfrm>
            <a:off x="685800" y="1914043"/>
            <a:ext cx="6400800" cy="1314450"/>
          </a:xfrm>
        </p:spPr>
        <p:txBody>
          <a:bodyPr>
            <a:normAutofit/>
          </a:bodyPr>
          <a:lstStyle>
            <a:lvl1pPr marL="0" indent="0" algn="ctr">
              <a:buNone/>
              <a:defRPr sz="3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483549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35581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108228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
            <a:ext cx="7772400" cy="985212"/>
          </a:xfrm>
        </p:spPr>
        <p:txBody>
          <a:bodyPr>
            <a:normAutofit/>
          </a:bodyPr>
          <a:lstStyle>
            <a:lvl1pPr>
              <a:defRPr sz="2400"/>
            </a:lvl1pPr>
          </a:lstStyle>
          <a:p>
            <a:r>
              <a:rPr lang="en-US"/>
              <a:t>Click to edit Master title style</a:t>
            </a:r>
            <a:endParaRPr lang="en-US" dirty="0"/>
          </a:p>
        </p:txBody>
      </p:sp>
      <p:sp>
        <p:nvSpPr>
          <p:cNvPr id="3" name="Subtitle 2"/>
          <p:cNvSpPr>
            <a:spLocks noGrp="1"/>
          </p:cNvSpPr>
          <p:nvPr>
            <p:ph type="subTitle" idx="1"/>
          </p:nvPr>
        </p:nvSpPr>
        <p:spPr>
          <a:xfrm>
            <a:off x="685800" y="1914043"/>
            <a:ext cx="6400800" cy="1314450"/>
          </a:xfrm>
        </p:spPr>
        <p:txBody>
          <a:bodyPr>
            <a:normAutofit/>
          </a:bodyPr>
          <a:lstStyle>
            <a:lvl1pPr marL="0" indent="0" algn="ctr">
              <a:buNone/>
              <a:defRPr sz="3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4" name="Picture 3" descr="TTUS SEAL Bline.eps"/>
          <p:cNvPicPr>
            <a:picLocks noChangeAspect="1"/>
          </p:cNvPicPr>
          <p:nvPr userDrawn="1"/>
        </p:nvPicPr>
        <p:blipFill>
          <a:blip r:embed="rId2">
            <a:alphaModFix amt="13000"/>
            <a:extLst>
              <a:ext uri="{28A0092B-C50C-407E-A947-70E740481C1C}">
                <a14:useLocalDpi xmlns:a14="http://schemas.microsoft.com/office/drawing/2010/main" val="0"/>
              </a:ext>
            </a:extLst>
          </a:blip>
          <a:stretch>
            <a:fillRect/>
          </a:stretch>
        </p:blipFill>
        <p:spPr>
          <a:xfrm>
            <a:off x="5875098" y="1249218"/>
            <a:ext cx="3592176" cy="3592176"/>
          </a:xfrm>
          <a:prstGeom prst="rect">
            <a:avLst/>
          </a:prstGeom>
        </p:spPr>
      </p:pic>
    </p:spTree>
    <p:extLst>
      <p:ext uri="{BB962C8B-B14F-4D97-AF65-F5344CB8AC3E}">
        <p14:creationId xmlns:p14="http://schemas.microsoft.com/office/powerpoint/2010/main" val="24835499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787998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742405"/>
            <a:ext cx="7772400" cy="1406261"/>
          </a:xfrm>
        </p:spPr>
        <p:txBody>
          <a:bodyPr anchor="t"/>
          <a:lstStyle>
            <a:lvl1pPr algn="l">
              <a:defRPr sz="4000" b="1" cap="all">
                <a:solidFill>
                  <a:srgbClr val="000000"/>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1616869"/>
            <a:ext cx="7772400" cy="1125537"/>
          </a:xfrm>
        </p:spPr>
        <p:txBody>
          <a:bodyPr anchor="b"/>
          <a:lstStyle>
            <a:lvl1pPr marL="0" indent="0">
              <a:buNone/>
              <a:defRPr sz="2000">
                <a:solidFill>
                  <a:srgbClr val="0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9502444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8542" y="1200150"/>
            <a:ext cx="3817257"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200150"/>
            <a:ext cx="3817257"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778480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8542" y="1123758"/>
            <a:ext cx="3818845" cy="71601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8542" y="1839768"/>
            <a:ext cx="381884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23758"/>
            <a:ext cx="3820432" cy="71601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839768"/>
            <a:ext cx="3820432"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043778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308140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9958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7842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076325"/>
            <a:ext cx="3008313" cy="39127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1285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787998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954752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355816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108228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0149639"/>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Slide">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5027385"/>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Vertical Title and Text">
    <p:bg>
      <p:bgPr>
        <a:solidFill>
          <a:srgbClr val="CC000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33765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91979" y="2173245"/>
            <a:ext cx="6400800" cy="1314450"/>
          </a:xfrm>
          <a:prstGeom prst="rect">
            <a:avLst/>
          </a:prstGeom>
        </p:spPr>
        <p:txBody>
          <a:bodyPr>
            <a:normAutofit/>
          </a:bodyPr>
          <a:lstStyle>
            <a:lvl1pPr marL="0" indent="0" algn="l">
              <a:buNone/>
              <a:defRPr sz="360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4707990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113" y="2049678"/>
            <a:ext cx="6400800" cy="1314450"/>
          </a:xfrm>
          <a:prstGeom prst="rect">
            <a:avLst/>
          </a:prstGeom>
        </p:spPr>
        <p:txBody>
          <a:bodyPr>
            <a:normAutofit/>
          </a:bodyPr>
          <a:lstStyle>
            <a:lvl1pPr marL="0" indent="0" algn="l">
              <a:buNone/>
              <a:defRPr sz="36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901973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742405"/>
            <a:ext cx="7772400" cy="1406261"/>
          </a:xfrm>
        </p:spPr>
        <p:txBody>
          <a:bodyPr anchor="t"/>
          <a:lstStyle>
            <a:lvl1pPr algn="l">
              <a:defRPr sz="4000" b="1" cap="all">
                <a:solidFill>
                  <a:srgbClr val="000000"/>
                </a:solidFill>
              </a:defRPr>
            </a:lvl1pPr>
          </a:lstStyle>
          <a:p>
            <a:r>
              <a:rPr lang="en-US" dirty="0"/>
              <a:t>Click to edit Master title style</a:t>
            </a:r>
          </a:p>
        </p:txBody>
      </p:sp>
      <p:sp>
        <p:nvSpPr>
          <p:cNvPr id="3" name="Text Placeholder 2"/>
          <p:cNvSpPr>
            <a:spLocks noGrp="1"/>
          </p:cNvSpPr>
          <p:nvPr>
            <p:ph type="body" idx="1"/>
          </p:nvPr>
        </p:nvSpPr>
        <p:spPr>
          <a:xfrm>
            <a:off x="722313" y="1616869"/>
            <a:ext cx="7772400" cy="1125537"/>
          </a:xfrm>
        </p:spPr>
        <p:txBody>
          <a:bodyPr anchor="b"/>
          <a:lstStyle>
            <a:lvl1pPr marL="0" indent="0">
              <a:buNone/>
              <a:defRPr sz="2000">
                <a:solidFill>
                  <a:srgbClr val="0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950244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78542" y="1200150"/>
            <a:ext cx="3817257"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200150"/>
            <a:ext cx="3817257"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77848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8542" y="1123758"/>
            <a:ext cx="3818845" cy="71601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78542" y="1839768"/>
            <a:ext cx="381884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23758"/>
            <a:ext cx="3820432" cy="71601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6" y="1839768"/>
            <a:ext cx="3820432"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04377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30814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995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7842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076325"/>
            <a:ext cx="3008313" cy="39127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1285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95475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e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theme" Target="../theme/theme4.xml"/><Relationship Id="rId1" Type="http://schemas.openxmlformats.org/officeDocument/2006/relationships/slideLayout" Target="../slideLayouts/slideLayout26.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theme" Target="../theme/theme5.xml"/><Relationship Id="rId1"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975032"/>
          </a:xfrm>
          <a:prstGeom prst="rect">
            <a:avLst/>
          </a:prstGeom>
          <a:solidFill>
            <a:srgbClr val="CC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TTUS_SEAL.eps"/>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638143" y="65314"/>
            <a:ext cx="827314" cy="827314"/>
          </a:xfrm>
          <a:prstGeom prst="rect">
            <a:avLst/>
          </a:prstGeom>
        </p:spPr>
      </p:pic>
      <p:sp>
        <p:nvSpPr>
          <p:cNvPr id="2" name="Title Placeholder 1"/>
          <p:cNvSpPr>
            <a:spLocks noGrp="1"/>
          </p:cNvSpPr>
          <p:nvPr>
            <p:ph type="title"/>
          </p:nvPr>
        </p:nvSpPr>
        <p:spPr>
          <a:xfrm>
            <a:off x="678543" y="56138"/>
            <a:ext cx="7786914"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78543" y="1200150"/>
            <a:ext cx="7786914" cy="376398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16936327"/>
      </p:ext>
    </p:extLst>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457200" rtl="0" eaLnBrk="1" latinLnBrk="0" hangingPunct="1">
        <a:spcBef>
          <a:spcPct val="0"/>
        </a:spcBef>
        <a:buNone/>
        <a:defRPr sz="2400" kern="1200">
          <a:solidFill>
            <a:srgbClr val="FFFFFF"/>
          </a:solidFill>
          <a:latin typeface="Times New Roman"/>
          <a:ea typeface="+mj-ea"/>
          <a:cs typeface="Times New Roman"/>
        </a:defRPr>
      </a:lvl1pPr>
    </p:titleStyle>
    <p:bodyStyle>
      <a:lvl1pPr marL="0" indent="0" algn="l" defTabSz="457200" rtl="0" eaLnBrk="1" latinLnBrk="0" hangingPunct="1">
        <a:spcBef>
          <a:spcPct val="20000"/>
        </a:spcBef>
        <a:buFontTx/>
        <a:buNone/>
        <a:defRPr sz="3800" kern="1200">
          <a:solidFill>
            <a:schemeClr val="tx1"/>
          </a:solidFill>
          <a:latin typeface="Times New Roman"/>
          <a:ea typeface="+mn-ea"/>
          <a:cs typeface="Times New Roman"/>
        </a:defRPr>
      </a:lvl1pPr>
      <a:lvl2pPr marL="742950" indent="-285750" algn="l" defTabSz="457200" rtl="0" eaLnBrk="1" latinLnBrk="0" hangingPunct="1">
        <a:spcBef>
          <a:spcPct val="20000"/>
        </a:spcBef>
        <a:buClr>
          <a:srgbClr val="CC0000"/>
        </a:buClr>
        <a:buSzPct val="90000"/>
        <a:buFont typeface="Wingdings" charset="2"/>
        <a:buChar char="§"/>
        <a:defRPr sz="3000" kern="1200">
          <a:solidFill>
            <a:schemeClr val="tx1"/>
          </a:solidFill>
          <a:latin typeface="Times New Roman"/>
          <a:ea typeface="+mn-ea"/>
          <a:cs typeface="Times New Roman"/>
        </a:defRPr>
      </a:lvl2pPr>
      <a:lvl3pPr marL="1143000" indent="-228600" algn="l" defTabSz="457200" rtl="0" eaLnBrk="1" latinLnBrk="0" hangingPunct="1">
        <a:spcBef>
          <a:spcPct val="20000"/>
        </a:spcBef>
        <a:buFont typeface="Arial"/>
        <a:buChar char="•"/>
        <a:defRPr sz="1800" kern="1200">
          <a:solidFill>
            <a:schemeClr val="tx1"/>
          </a:solidFill>
          <a:latin typeface="Times New Roman"/>
          <a:ea typeface="+mn-ea"/>
          <a:cs typeface="Times New Roman"/>
        </a:defRPr>
      </a:lvl3pPr>
      <a:lvl4pPr marL="1600200" indent="-228600" algn="l" defTabSz="457200" rtl="0" eaLnBrk="1" latinLnBrk="0" hangingPunct="1">
        <a:spcBef>
          <a:spcPct val="20000"/>
        </a:spcBef>
        <a:buFont typeface="Arial"/>
        <a:buChar char="–"/>
        <a:defRPr sz="1800" i="1" kern="1200">
          <a:solidFill>
            <a:schemeClr val="tx1"/>
          </a:solidFill>
          <a:latin typeface="Times New Roman"/>
          <a:ea typeface="+mn-ea"/>
          <a:cs typeface="Times New Roman"/>
        </a:defRPr>
      </a:lvl4pPr>
      <a:lvl5pPr marL="1828800" indent="0" algn="l" defTabSz="457200" rtl="0" eaLnBrk="1" latinLnBrk="0" hangingPunct="1">
        <a:spcBef>
          <a:spcPct val="20000"/>
        </a:spcBef>
        <a:buFontTx/>
        <a:buNone/>
        <a:defRPr sz="1800" kern="1200">
          <a:solidFill>
            <a:schemeClr val="tx1"/>
          </a:solidFill>
          <a:latin typeface="Times New Roman"/>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975032"/>
          </a:xfrm>
          <a:prstGeom prst="rect">
            <a:avLst/>
          </a:prstGeom>
          <a:solidFill>
            <a:srgbClr val="CC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TTUS_SEAL.eps"/>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638143" y="65314"/>
            <a:ext cx="827314" cy="827314"/>
          </a:xfrm>
          <a:prstGeom prst="rect">
            <a:avLst/>
          </a:prstGeom>
        </p:spPr>
      </p:pic>
      <p:sp>
        <p:nvSpPr>
          <p:cNvPr id="2" name="Title Placeholder 1"/>
          <p:cNvSpPr>
            <a:spLocks noGrp="1"/>
          </p:cNvSpPr>
          <p:nvPr>
            <p:ph type="title"/>
          </p:nvPr>
        </p:nvSpPr>
        <p:spPr>
          <a:xfrm>
            <a:off x="678543" y="56138"/>
            <a:ext cx="7786914" cy="85725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8543" y="1200150"/>
            <a:ext cx="7786914" cy="376398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16936327"/>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xStyles>
    <p:titleStyle>
      <a:lvl1pPr algn="l" defTabSz="457200" rtl="0" eaLnBrk="1" latinLnBrk="0" hangingPunct="1">
        <a:spcBef>
          <a:spcPct val="0"/>
        </a:spcBef>
        <a:buNone/>
        <a:defRPr sz="2400" kern="1200">
          <a:solidFill>
            <a:schemeClr val="bg1"/>
          </a:solidFill>
          <a:latin typeface="Times New Roman"/>
          <a:ea typeface="+mj-ea"/>
          <a:cs typeface="Times New Roman"/>
        </a:defRPr>
      </a:lvl1pPr>
    </p:titleStyle>
    <p:bodyStyle>
      <a:lvl1pPr marL="0" indent="0" algn="l" defTabSz="457200" rtl="0" eaLnBrk="1" latinLnBrk="0" hangingPunct="1">
        <a:spcBef>
          <a:spcPct val="20000"/>
        </a:spcBef>
        <a:buFontTx/>
        <a:buNone/>
        <a:defRPr sz="3800" kern="1200">
          <a:solidFill>
            <a:schemeClr val="tx1"/>
          </a:solidFill>
          <a:latin typeface="Times New Roman"/>
          <a:ea typeface="+mn-ea"/>
          <a:cs typeface="Times New Roman"/>
        </a:defRPr>
      </a:lvl1pPr>
      <a:lvl2pPr marL="742950" indent="-285750" algn="l" defTabSz="457200" rtl="0" eaLnBrk="1" latinLnBrk="0" hangingPunct="1">
        <a:spcBef>
          <a:spcPct val="20000"/>
        </a:spcBef>
        <a:buClr>
          <a:srgbClr val="CC0000"/>
        </a:buClr>
        <a:buSzPct val="90000"/>
        <a:buFont typeface="Wingdings" charset="2"/>
        <a:buChar char="§"/>
        <a:defRPr sz="3000" kern="1200">
          <a:solidFill>
            <a:schemeClr val="tx1"/>
          </a:solidFill>
          <a:latin typeface="Times New Roman"/>
          <a:ea typeface="+mn-ea"/>
          <a:cs typeface="Times New Roman"/>
        </a:defRPr>
      </a:lvl2pPr>
      <a:lvl3pPr marL="1143000" indent="-228600" algn="l" defTabSz="457200" rtl="0" eaLnBrk="1" latinLnBrk="0" hangingPunct="1">
        <a:spcBef>
          <a:spcPct val="20000"/>
        </a:spcBef>
        <a:buFont typeface="Arial"/>
        <a:buChar char="•"/>
        <a:defRPr sz="1800" kern="1200">
          <a:solidFill>
            <a:schemeClr val="tx1"/>
          </a:solidFill>
          <a:latin typeface="Times New Roman"/>
          <a:ea typeface="+mn-ea"/>
          <a:cs typeface="Times New Roman"/>
        </a:defRPr>
      </a:lvl3pPr>
      <a:lvl4pPr marL="1600200" indent="-228600" algn="l" defTabSz="457200" rtl="0" eaLnBrk="1" latinLnBrk="0" hangingPunct="1">
        <a:spcBef>
          <a:spcPct val="20000"/>
        </a:spcBef>
        <a:buFont typeface="Arial"/>
        <a:buChar char="–"/>
        <a:defRPr sz="1800" i="1" kern="1200">
          <a:solidFill>
            <a:schemeClr val="tx1"/>
          </a:solidFill>
          <a:latin typeface="Times New Roman"/>
          <a:ea typeface="+mn-ea"/>
          <a:cs typeface="Times New Roman"/>
        </a:defRPr>
      </a:lvl4pPr>
      <a:lvl5pPr marL="1828800" indent="0" algn="l" defTabSz="457200" rtl="0" eaLnBrk="1" latinLnBrk="0" hangingPunct="1">
        <a:spcBef>
          <a:spcPct val="20000"/>
        </a:spcBef>
        <a:buFontTx/>
        <a:buNone/>
        <a:defRPr sz="1800" kern="1200">
          <a:solidFill>
            <a:schemeClr val="tx1"/>
          </a:solidFill>
          <a:latin typeface="Times New Roman"/>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7527476"/>
      </p:ext>
    </p:extLst>
  </p:cSld>
  <p:clrMap bg1="lt1" tx1="dk1" bg2="lt2" tx2="dk2" accent1="accent1" accent2="accent2" accent3="accent3" accent4="accent4" accent5="accent5" accent6="accent6" hlink="hlink" folHlink="folHlink"/>
  <p:sldLayoutIdLst>
    <p:sldLayoutId id="2147483785" r:id="rId1"/>
    <p:sldLayoutId id="2147483791" r:id="rId2"/>
    <p:sldLayoutId id="2147483786"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ctangle 12"/>
          <p:cNvSpPr/>
          <p:nvPr/>
        </p:nvSpPr>
        <p:spPr>
          <a:xfrm>
            <a:off x="0" y="0"/>
            <a:ext cx="9144000" cy="975032"/>
          </a:xfrm>
          <a:prstGeom prst="rect">
            <a:avLst/>
          </a:prstGeom>
          <a:solidFill>
            <a:srgbClr val="CC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 Placeholder 2"/>
          <p:cNvSpPr>
            <a:spLocks noGrp="1"/>
          </p:cNvSpPr>
          <p:nvPr>
            <p:ph type="body" idx="1"/>
          </p:nvPr>
        </p:nvSpPr>
        <p:spPr>
          <a:xfrm>
            <a:off x="680357" y="1200150"/>
            <a:ext cx="7783286" cy="377333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5" name="Picture 14" descr="TTUS_fl2Cv8rvs.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357" y="122419"/>
            <a:ext cx="4228826" cy="739306"/>
          </a:xfrm>
          <a:prstGeom prst="rect">
            <a:avLst/>
          </a:prstGeom>
        </p:spPr>
      </p:pic>
    </p:spTree>
    <p:extLst>
      <p:ext uri="{BB962C8B-B14F-4D97-AF65-F5344CB8AC3E}">
        <p14:creationId xmlns:p14="http://schemas.microsoft.com/office/powerpoint/2010/main" val="323277569"/>
      </p:ext>
    </p:extLst>
  </p:cSld>
  <p:clrMap bg1="lt1" tx1="dk1" bg2="lt2" tx2="dk2" accent1="accent1" accent2="accent2" accent3="accent3" accent4="accent4" accent5="accent5" accent6="accent6" hlink="hlink" folHlink="folHlink"/>
  <p:sldLayoutIdLst>
    <p:sldLayoutId id="2147483788"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Tx/>
        <a:buNone/>
        <a:defRPr sz="3800" kern="1200">
          <a:solidFill>
            <a:schemeClr val="tx1"/>
          </a:solidFill>
          <a:latin typeface="Times New Roman"/>
          <a:ea typeface="+mn-ea"/>
          <a:cs typeface="Times New Roman"/>
        </a:defRPr>
      </a:lvl1pPr>
      <a:lvl2pPr marL="742950" indent="-285750" algn="l" defTabSz="457200" rtl="0" eaLnBrk="1" latinLnBrk="0" hangingPunct="1">
        <a:spcBef>
          <a:spcPct val="20000"/>
        </a:spcBef>
        <a:buClr>
          <a:srgbClr val="CC0000"/>
        </a:buClr>
        <a:buSzPct val="90000"/>
        <a:buFont typeface="Wingdings" charset="2"/>
        <a:buChar char="§"/>
        <a:defRPr sz="3000" kern="1200">
          <a:solidFill>
            <a:schemeClr val="tx1"/>
          </a:solidFill>
          <a:latin typeface="Times New Roman"/>
          <a:ea typeface="+mn-ea"/>
          <a:cs typeface="Times New Roman"/>
        </a:defRPr>
      </a:lvl2pPr>
      <a:lvl3pPr marL="1143000" indent="-228600" algn="l" defTabSz="457200" rtl="0" eaLnBrk="1" latinLnBrk="0" hangingPunct="1">
        <a:spcBef>
          <a:spcPct val="20000"/>
        </a:spcBef>
        <a:buFont typeface="Arial"/>
        <a:buChar char="•"/>
        <a:defRPr sz="1800" kern="1200">
          <a:solidFill>
            <a:schemeClr val="tx1"/>
          </a:solidFill>
          <a:latin typeface="Times New Roman"/>
          <a:ea typeface="+mn-ea"/>
          <a:cs typeface="Times New Roman"/>
        </a:defRPr>
      </a:lvl3pPr>
      <a:lvl4pPr marL="1600200" indent="-228600" algn="l" defTabSz="457200" rtl="0" eaLnBrk="1" latinLnBrk="0" hangingPunct="1">
        <a:spcBef>
          <a:spcPct val="20000"/>
        </a:spcBef>
        <a:buFont typeface="Arial"/>
        <a:buChar char="–"/>
        <a:defRPr sz="1800" i="1" kern="1200">
          <a:solidFill>
            <a:schemeClr val="tx1"/>
          </a:solidFill>
          <a:latin typeface="Times New Roman"/>
          <a:ea typeface="+mn-ea"/>
          <a:cs typeface="Times New Roman"/>
        </a:defRPr>
      </a:lvl4pPr>
      <a:lvl5pPr marL="1828800" indent="0" algn="l" defTabSz="457200" rtl="0" eaLnBrk="1" latinLnBrk="0" hangingPunct="1">
        <a:spcBef>
          <a:spcPct val="20000"/>
        </a:spcBef>
        <a:buFontTx/>
        <a:buNone/>
        <a:defRPr sz="1800" kern="1200">
          <a:solidFill>
            <a:schemeClr val="tx1"/>
          </a:solidFill>
          <a:latin typeface="Times New Roman"/>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ctangle 12"/>
          <p:cNvSpPr/>
          <p:nvPr/>
        </p:nvSpPr>
        <p:spPr>
          <a:xfrm>
            <a:off x="0" y="0"/>
            <a:ext cx="9144000" cy="975032"/>
          </a:xfrm>
          <a:prstGeom prst="rect">
            <a:avLst/>
          </a:prstGeom>
          <a:solidFill>
            <a:srgbClr val="CC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 Placeholder 2"/>
          <p:cNvSpPr>
            <a:spLocks noGrp="1"/>
          </p:cNvSpPr>
          <p:nvPr>
            <p:ph type="body" idx="1"/>
          </p:nvPr>
        </p:nvSpPr>
        <p:spPr>
          <a:xfrm>
            <a:off x="680357" y="1200150"/>
            <a:ext cx="7783286" cy="377333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5" name="Picture 14" descr="TTUS_fl2Cv8rvs.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357" y="122419"/>
            <a:ext cx="4228826" cy="739306"/>
          </a:xfrm>
          <a:prstGeom prst="rect">
            <a:avLst/>
          </a:prstGeom>
        </p:spPr>
      </p:pic>
    </p:spTree>
    <p:extLst>
      <p:ext uri="{BB962C8B-B14F-4D97-AF65-F5344CB8AC3E}">
        <p14:creationId xmlns:p14="http://schemas.microsoft.com/office/powerpoint/2010/main" val="2191669909"/>
      </p:ext>
    </p:extLst>
  </p:cSld>
  <p:clrMap bg1="dk1" tx1="lt1" bg2="dk2" tx2="lt2" accent1="accent1" accent2="accent2" accent3="accent3" accent4="accent4" accent5="accent5" accent6="accent6" hlink="hlink" folHlink="folHlink"/>
  <p:sldLayoutIdLst>
    <p:sldLayoutId id="2147483790"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Tx/>
        <a:buNone/>
        <a:defRPr sz="3800" kern="1200">
          <a:solidFill>
            <a:schemeClr val="tx1"/>
          </a:solidFill>
          <a:latin typeface="Times New Roman"/>
          <a:ea typeface="+mn-ea"/>
          <a:cs typeface="Times New Roman"/>
        </a:defRPr>
      </a:lvl1pPr>
      <a:lvl2pPr marL="742950" indent="-285750" algn="l" defTabSz="457200" rtl="0" eaLnBrk="1" latinLnBrk="0" hangingPunct="1">
        <a:spcBef>
          <a:spcPct val="20000"/>
        </a:spcBef>
        <a:buClr>
          <a:srgbClr val="CC0000"/>
        </a:buClr>
        <a:buSzPct val="90000"/>
        <a:buFont typeface="Wingdings" charset="2"/>
        <a:buChar char="§"/>
        <a:defRPr sz="3000" kern="1200">
          <a:solidFill>
            <a:schemeClr val="tx1"/>
          </a:solidFill>
          <a:latin typeface="Times New Roman"/>
          <a:ea typeface="+mn-ea"/>
          <a:cs typeface="Times New Roman"/>
        </a:defRPr>
      </a:lvl2pPr>
      <a:lvl3pPr marL="1143000" indent="-228600" algn="l" defTabSz="457200" rtl="0" eaLnBrk="1" latinLnBrk="0" hangingPunct="1">
        <a:spcBef>
          <a:spcPct val="20000"/>
        </a:spcBef>
        <a:buFont typeface="Arial"/>
        <a:buChar char="•"/>
        <a:defRPr sz="1800" kern="1200">
          <a:solidFill>
            <a:schemeClr val="tx1"/>
          </a:solidFill>
          <a:latin typeface="Times New Roman"/>
          <a:ea typeface="+mn-ea"/>
          <a:cs typeface="Times New Roman"/>
        </a:defRPr>
      </a:lvl3pPr>
      <a:lvl4pPr marL="1600200" indent="-228600" algn="l" defTabSz="457200" rtl="0" eaLnBrk="1" latinLnBrk="0" hangingPunct="1">
        <a:spcBef>
          <a:spcPct val="20000"/>
        </a:spcBef>
        <a:buFont typeface="Arial"/>
        <a:buChar char="–"/>
        <a:defRPr sz="1800" i="1" kern="1200">
          <a:solidFill>
            <a:schemeClr val="tx1"/>
          </a:solidFill>
          <a:latin typeface="Times New Roman"/>
          <a:ea typeface="+mn-ea"/>
          <a:cs typeface="Times New Roman"/>
        </a:defRPr>
      </a:lvl4pPr>
      <a:lvl5pPr marL="1828800" indent="0" algn="l" defTabSz="457200" rtl="0" eaLnBrk="1" latinLnBrk="0" hangingPunct="1">
        <a:spcBef>
          <a:spcPct val="20000"/>
        </a:spcBef>
        <a:buFontTx/>
        <a:buNone/>
        <a:defRPr sz="1800" kern="1200">
          <a:solidFill>
            <a:schemeClr val="tx1"/>
          </a:solidFill>
          <a:latin typeface="Times New Roman"/>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9.png"/><Relationship Id="rId1" Type="http://schemas.openxmlformats.org/officeDocument/2006/relationships/slideLayout" Target="../slideLayouts/slideLayout18.xml"/><Relationship Id="rId5" Type="http://schemas.openxmlformats.org/officeDocument/2006/relationships/image" Target="../media/image12.tiff"/><Relationship Id="rId4" Type="http://schemas.openxmlformats.org/officeDocument/2006/relationships/image" Target="../media/image11.tiff"/></Relationships>
</file>

<file path=ppt/slides/_rels/slide12.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image" Target="../media/image13.tiff"/><Relationship Id="rId1" Type="http://schemas.openxmlformats.org/officeDocument/2006/relationships/slideLayout" Target="../slideLayouts/slideLayout18.xml"/><Relationship Id="rId5" Type="http://schemas.openxmlformats.org/officeDocument/2006/relationships/image" Target="../media/image16.tiff"/><Relationship Id="rId4" Type="http://schemas.openxmlformats.org/officeDocument/2006/relationships/image" Target="../media/image15.tif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emf"/><Relationship Id="rId1" Type="http://schemas.openxmlformats.org/officeDocument/2006/relationships/slideLayout" Target="../slideLayouts/slideLayout24.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biomerieuxconnection.com/2018/07/12/explain-antimicrobial-resistance-friends-family-infographics/" TargetMode="Externa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ADA81F5F-5DAE-388B-B6DD-F6CDC082D235}"/>
              </a:ext>
            </a:extLst>
          </p:cNvPr>
          <p:cNvSpPr txBox="1">
            <a:spLocks/>
          </p:cNvSpPr>
          <p:nvPr/>
        </p:nvSpPr>
        <p:spPr>
          <a:xfrm>
            <a:off x="268132" y="1912769"/>
            <a:ext cx="8621486" cy="1139815"/>
          </a:xfrm>
          <a:prstGeom prst="rect">
            <a:avLst/>
          </a:prstGeom>
        </p:spPr>
        <p:txBody>
          <a:bodyPr vert="horz" lIns="91440" tIns="45720" rIns="91440" bIns="45720" rtlCol="0">
            <a:normAutofit/>
          </a:bodyPr>
          <a:lstStyle>
            <a:lvl1pPr marL="0" indent="0" algn="l" defTabSz="457200" rtl="0" eaLnBrk="1" latinLnBrk="0" hangingPunct="1">
              <a:spcBef>
                <a:spcPct val="20000"/>
              </a:spcBef>
              <a:buFontTx/>
              <a:buNone/>
              <a:defRPr sz="3600" kern="1200">
                <a:solidFill>
                  <a:schemeClr val="tx1">
                    <a:tint val="75000"/>
                  </a:schemeClr>
                </a:solidFill>
                <a:latin typeface="Times New Roman"/>
                <a:ea typeface="+mn-ea"/>
                <a:cs typeface="Times New Roman"/>
              </a:defRPr>
            </a:lvl1pPr>
            <a:lvl2pPr marL="457200" indent="0" algn="ctr" defTabSz="457200" rtl="0" eaLnBrk="1" latinLnBrk="0" hangingPunct="1">
              <a:spcBef>
                <a:spcPct val="20000"/>
              </a:spcBef>
              <a:buClr>
                <a:srgbClr val="CC0000"/>
              </a:buClr>
              <a:buSzPct val="90000"/>
              <a:buFont typeface="Wingdings" charset="2"/>
              <a:buNone/>
              <a:defRPr sz="3000" kern="1200">
                <a:solidFill>
                  <a:schemeClr val="tx1">
                    <a:tint val="75000"/>
                  </a:schemeClr>
                </a:solidFill>
                <a:latin typeface="Times New Roman"/>
                <a:ea typeface="+mn-ea"/>
                <a:cs typeface="Times New Roman"/>
              </a:defRPr>
            </a:lvl2pPr>
            <a:lvl3pPr marL="914400" indent="0" algn="ctr" defTabSz="457200" rtl="0" eaLnBrk="1" latinLnBrk="0" hangingPunct="1">
              <a:spcBef>
                <a:spcPct val="20000"/>
              </a:spcBef>
              <a:buFont typeface="Arial"/>
              <a:buNone/>
              <a:defRPr sz="1800" kern="1200">
                <a:solidFill>
                  <a:schemeClr val="tx1">
                    <a:tint val="75000"/>
                  </a:schemeClr>
                </a:solidFill>
                <a:latin typeface="Times New Roman"/>
                <a:ea typeface="+mn-ea"/>
                <a:cs typeface="Times New Roman"/>
              </a:defRPr>
            </a:lvl3pPr>
            <a:lvl4pPr marL="1371600" indent="0" algn="ctr" defTabSz="457200" rtl="0" eaLnBrk="1" latinLnBrk="0" hangingPunct="1">
              <a:spcBef>
                <a:spcPct val="20000"/>
              </a:spcBef>
              <a:buFont typeface="Arial"/>
              <a:buNone/>
              <a:defRPr sz="1800" i="1" kern="1200">
                <a:solidFill>
                  <a:schemeClr val="tx1">
                    <a:tint val="75000"/>
                  </a:schemeClr>
                </a:solidFill>
                <a:latin typeface="Times New Roman"/>
                <a:ea typeface="+mn-ea"/>
                <a:cs typeface="Times New Roman"/>
              </a:defRPr>
            </a:lvl4pPr>
            <a:lvl5pPr marL="1828800" indent="0" algn="ctr" defTabSz="457200" rtl="0" eaLnBrk="1" latinLnBrk="0" hangingPunct="1">
              <a:spcBef>
                <a:spcPct val="20000"/>
              </a:spcBef>
              <a:buFontTx/>
              <a:buNone/>
              <a:defRPr sz="1800" kern="1200">
                <a:solidFill>
                  <a:schemeClr val="tx1">
                    <a:tint val="75000"/>
                  </a:schemeClr>
                </a:solidFill>
                <a:latin typeface="Times New Roman"/>
                <a:ea typeface="+mn-ea"/>
                <a:cs typeface="Times New Roman"/>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ctr"/>
            <a:r>
              <a:rPr lang="en-US" sz="2000" b="1" dirty="0">
                <a:solidFill>
                  <a:schemeClr val="tx1"/>
                </a:solidFill>
              </a:rPr>
              <a:t>Global Antimicrobial Resistance and Use Surveillance System (GLASS 2022): </a:t>
            </a:r>
            <a:r>
              <a:rPr lang="en-US" sz="1400" b="1" dirty="0">
                <a:solidFill>
                  <a:schemeClr val="tx1"/>
                </a:solidFill>
              </a:rPr>
              <a:t>Investigating the relationship between antimicrobial resistance and antimicrobial consumption data across the participating countries.</a:t>
            </a:r>
            <a:br>
              <a:rPr lang="en-US" sz="1400" b="1" dirty="0">
                <a:solidFill>
                  <a:schemeClr val="tx1"/>
                </a:solidFill>
              </a:rPr>
            </a:br>
            <a:endParaRPr lang="en-US" sz="1400" b="1" dirty="0">
              <a:solidFill>
                <a:schemeClr val="tx1"/>
              </a:solidFill>
            </a:endParaRPr>
          </a:p>
        </p:txBody>
      </p:sp>
      <p:sp>
        <p:nvSpPr>
          <p:cNvPr id="4" name="Title 1">
            <a:extLst>
              <a:ext uri="{FF2B5EF4-FFF2-40B4-BE49-F238E27FC236}">
                <a16:creationId xmlns:a16="http://schemas.microsoft.com/office/drawing/2014/main" id="{7AD628E8-CDC2-3F10-D96D-0BDE86F40839}"/>
              </a:ext>
            </a:extLst>
          </p:cNvPr>
          <p:cNvSpPr txBox="1">
            <a:spLocks/>
          </p:cNvSpPr>
          <p:nvPr/>
        </p:nvSpPr>
        <p:spPr>
          <a:xfrm>
            <a:off x="742520" y="3691169"/>
            <a:ext cx="7720836" cy="1021368"/>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600" i="0" dirty="0">
                <a:effectLst/>
                <a:latin typeface="Times New Roman" panose="02020603050405020304" pitchFamily="18" charset="0"/>
                <a:cs typeface="Times New Roman" panose="02020603050405020304" pitchFamily="18" charset="0"/>
              </a:rPr>
              <a:t>Samuel Ajulo</a:t>
            </a:r>
            <a:r>
              <a:rPr lang="en-US" sz="1600" i="0" baseline="30000" dirty="0">
                <a:effectLst/>
                <a:latin typeface="Times New Roman" panose="02020603050405020304" pitchFamily="18" charset="0"/>
                <a:cs typeface="Times New Roman" panose="02020603050405020304" pitchFamily="18" charset="0"/>
              </a:rPr>
              <a:t>1</a:t>
            </a:r>
            <a:r>
              <a:rPr lang="en-US" sz="1600" i="0" dirty="0">
                <a:effectLst/>
                <a:latin typeface="Times New Roman" panose="02020603050405020304" pitchFamily="18" charset="0"/>
                <a:cs typeface="Times New Roman" panose="02020603050405020304" pitchFamily="18" charset="0"/>
              </a:rPr>
              <a:t>, Babafela Awosile</a:t>
            </a:r>
            <a:r>
              <a:rPr lang="en-US" sz="1600" i="0" baseline="30000" dirty="0">
                <a:effectLst/>
                <a:latin typeface="Times New Roman" panose="02020603050405020304" pitchFamily="18" charset="0"/>
                <a:cs typeface="Times New Roman" panose="02020603050405020304" pitchFamily="18" charset="0"/>
              </a:rPr>
              <a:t>1</a:t>
            </a:r>
            <a:endParaRPr lang="en-US" sz="1600" i="0" dirty="0">
              <a:effectLst/>
              <a:latin typeface="Times New Roman" panose="02020603050405020304" pitchFamily="18" charset="0"/>
              <a:cs typeface="Times New Roman" panose="02020603050405020304" pitchFamily="18" charset="0"/>
            </a:endParaRPr>
          </a:p>
          <a:p>
            <a:r>
              <a:rPr lang="en-US" sz="1600" b="0" i="0" dirty="0">
                <a:effectLst/>
                <a:latin typeface="Times New Roman" panose="02020603050405020304" pitchFamily="18" charset="0"/>
                <a:cs typeface="Times New Roman" panose="02020603050405020304" pitchFamily="18" charset="0"/>
              </a:rPr>
              <a:t>  </a:t>
            </a:r>
            <a:r>
              <a:rPr lang="en-US" sz="1600" i="0" baseline="30000" dirty="0">
                <a:effectLst/>
                <a:latin typeface="Times New Roman" panose="02020603050405020304" pitchFamily="18" charset="0"/>
                <a:cs typeface="Times New Roman" panose="02020603050405020304" pitchFamily="18" charset="0"/>
              </a:rPr>
              <a:t>1</a:t>
            </a:r>
            <a:r>
              <a:rPr lang="en-US" sz="1600" b="0" i="0" dirty="0">
                <a:effectLst/>
                <a:latin typeface="Times New Roman" panose="02020603050405020304" pitchFamily="18" charset="0"/>
                <a:cs typeface="Times New Roman" panose="02020603050405020304" pitchFamily="18" charset="0"/>
              </a:rPr>
              <a:t>Texas Tech University School of Veterinary Medicine, Amarillo, TX, USA</a:t>
            </a:r>
          </a:p>
          <a:p>
            <a:r>
              <a:rPr lang="en-US" sz="1600" dirty="0">
                <a:latin typeface="Times New Roman" panose="02020603050405020304" pitchFamily="18" charset="0"/>
                <a:cs typeface="Times New Roman" panose="02020603050405020304" pitchFamily="18" charset="0"/>
              </a:rPr>
              <a:t>ECA, 2023.</a:t>
            </a:r>
            <a:endParaRPr lang="en-US" sz="1600" b="0" i="0" dirty="0">
              <a:effectLst/>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27953804-E7F1-3C21-3460-F97DF49C01FC}"/>
              </a:ext>
            </a:extLst>
          </p:cNvPr>
          <p:cNvPicPr>
            <a:picLocks noChangeAspect="1"/>
          </p:cNvPicPr>
          <p:nvPr/>
        </p:nvPicPr>
        <p:blipFill>
          <a:blip r:embed="rId2"/>
          <a:stretch>
            <a:fillRect/>
          </a:stretch>
        </p:blipFill>
        <p:spPr>
          <a:xfrm>
            <a:off x="0" y="0"/>
            <a:ext cx="926672" cy="993734"/>
          </a:xfrm>
          <a:prstGeom prst="rect">
            <a:avLst/>
          </a:prstGeom>
        </p:spPr>
      </p:pic>
      <p:pic>
        <p:nvPicPr>
          <p:cNvPr id="7" name="Picture 6">
            <a:extLst>
              <a:ext uri="{FF2B5EF4-FFF2-40B4-BE49-F238E27FC236}">
                <a16:creationId xmlns:a16="http://schemas.microsoft.com/office/drawing/2014/main" id="{8E88709E-0BB7-022B-68C7-FD323A7E8E43}"/>
              </a:ext>
            </a:extLst>
          </p:cNvPr>
          <p:cNvPicPr>
            <a:picLocks noChangeAspect="1"/>
          </p:cNvPicPr>
          <p:nvPr/>
        </p:nvPicPr>
        <p:blipFill rotWithShape="1">
          <a:blip r:embed="rId3"/>
          <a:srcRect l="2782" t="7564" r="85112" b="63733"/>
          <a:stretch/>
        </p:blipFill>
        <p:spPr>
          <a:xfrm>
            <a:off x="1161906" y="1"/>
            <a:ext cx="1106905" cy="993733"/>
          </a:xfrm>
          <a:prstGeom prst="rect">
            <a:avLst/>
          </a:prstGeom>
        </p:spPr>
      </p:pic>
    </p:spTree>
    <p:extLst>
      <p:ext uri="{BB962C8B-B14F-4D97-AF65-F5344CB8AC3E}">
        <p14:creationId xmlns:p14="http://schemas.microsoft.com/office/powerpoint/2010/main" val="33409017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7FE31-E838-E28C-756C-CFBD400C7C04}"/>
              </a:ext>
            </a:extLst>
          </p:cNvPr>
          <p:cNvSpPr txBox="1">
            <a:spLocks/>
          </p:cNvSpPr>
          <p:nvPr/>
        </p:nvSpPr>
        <p:spPr>
          <a:xfrm>
            <a:off x="101028" y="28912"/>
            <a:ext cx="7633558" cy="958383"/>
          </a:xfrm>
          <a:prstGeom prst="rect">
            <a:avLst/>
          </a:prstGeom>
        </p:spPr>
        <p:txBody>
          <a:bodyPr/>
          <a:lstStyle>
            <a:lvl1pPr algn="l" defTabSz="457200" rtl="0" eaLnBrk="1" latinLnBrk="0" hangingPunct="1">
              <a:spcBef>
                <a:spcPct val="0"/>
              </a:spcBef>
              <a:buNone/>
              <a:defRPr sz="2400" kern="1200">
                <a:solidFill>
                  <a:schemeClr val="bg1"/>
                </a:solidFill>
                <a:latin typeface="Times New Roman"/>
                <a:ea typeface="+mj-ea"/>
                <a:cs typeface="Times New Roman"/>
              </a:defRPr>
            </a:lvl1pPr>
          </a:lstStyle>
          <a:p>
            <a:r>
              <a:rPr lang="en-US" sz="1400" dirty="0">
                <a:solidFill>
                  <a:srgbClr val="FFFFFF"/>
                </a:solidFill>
              </a:rPr>
              <a:t>Table 1: Beta regression mixed models of the effect of antimicrobial consumption on the prevalence of beta-lactam and fluoroquinolone-resistant E. coli and Klebsiella spp. from bloodstream infections (the country was taken as a random effect)</a:t>
            </a:r>
          </a:p>
        </p:txBody>
      </p:sp>
      <p:graphicFrame>
        <p:nvGraphicFramePr>
          <p:cNvPr id="3" name="Table 2">
            <a:extLst>
              <a:ext uri="{FF2B5EF4-FFF2-40B4-BE49-F238E27FC236}">
                <a16:creationId xmlns:a16="http://schemas.microsoft.com/office/drawing/2014/main" id="{1E3ED5D3-FDEA-DBC7-AE65-6F8C43FAA210}"/>
              </a:ext>
            </a:extLst>
          </p:cNvPr>
          <p:cNvGraphicFramePr>
            <a:graphicFrameLocks noGrp="1"/>
          </p:cNvGraphicFramePr>
          <p:nvPr>
            <p:extLst>
              <p:ext uri="{D42A27DB-BD31-4B8C-83A1-F6EECF244321}">
                <p14:modId xmlns:p14="http://schemas.microsoft.com/office/powerpoint/2010/main" val="1407328207"/>
              </p:ext>
            </p:extLst>
          </p:nvPr>
        </p:nvGraphicFramePr>
        <p:xfrm>
          <a:off x="1127531" y="1532926"/>
          <a:ext cx="6304548" cy="3364812"/>
        </p:xfrm>
        <a:graphic>
          <a:graphicData uri="http://schemas.openxmlformats.org/drawingml/2006/table">
            <a:tbl>
              <a:tblPr firstRow="1" firstCol="1" bandRow="1"/>
              <a:tblGrid>
                <a:gridCol w="1798552">
                  <a:extLst>
                    <a:ext uri="{9D8B030D-6E8A-4147-A177-3AD203B41FA5}">
                      <a16:colId xmlns:a16="http://schemas.microsoft.com/office/drawing/2014/main" val="657305869"/>
                    </a:ext>
                  </a:extLst>
                </a:gridCol>
                <a:gridCol w="1309845">
                  <a:extLst>
                    <a:ext uri="{9D8B030D-6E8A-4147-A177-3AD203B41FA5}">
                      <a16:colId xmlns:a16="http://schemas.microsoft.com/office/drawing/2014/main" val="2258668478"/>
                    </a:ext>
                  </a:extLst>
                </a:gridCol>
                <a:gridCol w="1239132">
                  <a:extLst>
                    <a:ext uri="{9D8B030D-6E8A-4147-A177-3AD203B41FA5}">
                      <a16:colId xmlns:a16="http://schemas.microsoft.com/office/drawing/2014/main" val="976218139"/>
                    </a:ext>
                  </a:extLst>
                </a:gridCol>
                <a:gridCol w="1000059">
                  <a:extLst>
                    <a:ext uri="{9D8B030D-6E8A-4147-A177-3AD203B41FA5}">
                      <a16:colId xmlns:a16="http://schemas.microsoft.com/office/drawing/2014/main" val="791077912"/>
                    </a:ext>
                  </a:extLst>
                </a:gridCol>
                <a:gridCol w="956960">
                  <a:extLst>
                    <a:ext uri="{9D8B030D-6E8A-4147-A177-3AD203B41FA5}">
                      <a16:colId xmlns:a16="http://schemas.microsoft.com/office/drawing/2014/main" val="2813136450"/>
                    </a:ext>
                  </a:extLst>
                </a:gridCol>
              </a:tblGrid>
              <a:tr h="175249">
                <a:tc rowSpan="2">
                  <a:txBody>
                    <a:bodyPr/>
                    <a:lstStyle/>
                    <a:p>
                      <a:pPr marL="0" marR="0">
                        <a:lnSpc>
                          <a:spcPct val="107000"/>
                        </a:lnSpc>
                        <a:spcBef>
                          <a:spcPts val="0"/>
                        </a:spcBef>
                        <a:spcAft>
                          <a:spcPts val="0"/>
                        </a:spcAft>
                      </a:pPr>
                      <a:r>
                        <a:rPr lang="en-US" sz="1050" b="1" kern="0" dirty="0">
                          <a:effectLst/>
                          <a:latin typeface="Arial" panose="020B0604020202020204" pitchFamily="34" charset="0"/>
                          <a:ea typeface="Malgun Gothic" panose="020B0503020000020004" pitchFamily="34" charset="-127"/>
                          <a:cs typeface="Times New Roman" panose="02020603050405020304" pitchFamily="18" charset="0"/>
                        </a:rPr>
                        <a:t>Antimicrobial consumption (Variable)</a:t>
                      </a:r>
                      <a:endParaRPr lang="en-US" sz="1050" b="1" kern="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33562" marR="3356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a:lnSpc>
                          <a:spcPct val="107000"/>
                        </a:lnSpc>
                        <a:spcBef>
                          <a:spcPts val="0"/>
                        </a:spcBef>
                        <a:spcAft>
                          <a:spcPts val="0"/>
                        </a:spcAft>
                      </a:pPr>
                      <a:r>
                        <a:rPr lang="en-US" sz="1050" b="1" kern="0" dirty="0">
                          <a:effectLst/>
                          <a:latin typeface="Arial" panose="020B0604020202020204" pitchFamily="34" charset="0"/>
                          <a:ea typeface="Malgun Gothic" panose="020B0503020000020004" pitchFamily="34" charset="-127"/>
                          <a:cs typeface="Times New Roman" panose="02020603050405020304" pitchFamily="18" charset="0"/>
                        </a:rPr>
                        <a:t>Antimicrobial resistance (Outcome)</a:t>
                      </a:r>
                      <a:endParaRPr lang="en-US" sz="1050" b="1" kern="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33562" marR="3356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marL="0" marR="0" algn="ctr">
                        <a:lnSpc>
                          <a:spcPct val="107000"/>
                        </a:lnSpc>
                        <a:spcBef>
                          <a:spcPts val="0"/>
                        </a:spcBef>
                        <a:spcAft>
                          <a:spcPts val="0"/>
                        </a:spcAft>
                      </a:pPr>
                      <a:r>
                        <a:rPr lang="en-US" sz="1050" b="1" kern="0" dirty="0">
                          <a:effectLst/>
                          <a:latin typeface="Arial" panose="020B0604020202020204" pitchFamily="34" charset="0"/>
                          <a:ea typeface="Malgun Gothic" panose="020B0503020000020004" pitchFamily="34" charset="-127"/>
                          <a:cs typeface="Times New Roman" panose="02020603050405020304" pitchFamily="18" charset="0"/>
                        </a:rPr>
                        <a:t>Regression estimates</a:t>
                      </a:r>
                      <a:endParaRPr lang="en-US" sz="1050" b="1" kern="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33562" marR="3356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10201355"/>
                  </a:ext>
                </a:extLst>
              </a:tr>
              <a:tr h="544366">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050" b="1" kern="0" dirty="0">
                          <a:effectLst/>
                          <a:latin typeface="Arial" panose="020B0604020202020204" pitchFamily="34" charset="0"/>
                          <a:ea typeface="Malgun Gothic" panose="020B0503020000020004" pitchFamily="34" charset="-127"/>
                          <a:cs typeface="Times New Roman" panose="02020603050405020304" pitchFamily="18" charset="0"/>
                        </a:rPr>
                        <a:t>Odds ratio</a:t>
                      </a:r>
                      <a:endParaRPr lang="en-US" sz="1050" b="1" kern="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33562" marR="3356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1050" b="1" kern="0" dirty="0">
                          <a:effectLst/>
                          <a:latin typeface="Arial" panose="020B0604020202020204" pitchFamily="34" charset="0"/>
                          <a:ea typeface="Malgun Gothic" panose="020B0503020000020004" pitchFamily="34" charset="-127"/>
                          <a:cs typeface="Times New Roman" panose="02020603050405020304" pitchFamily="18" charset="0"/>
                        </a:rPr>
                        <a:t>95% Confidence interval</a:t>
                      </a:r>
                      <a:endParaRPr lang="en-US" sz="1050" b="1" kern="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33562" marR="3356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1050" b="1" kern="0" dirty="0">
                          <a:effectLst/>
                          <a:latin typeface="Arial" panose="020B0604020202020204" pitchFamily="34" charset="0"/>
                          <a:ea typeface="Malgun Gothic" panose="020B0503020000020004" pitchFamily="34" charset="-127"/>
                          <a:cs typeface="Times New Roman" panose="02020603050405020304" pitchFamily="18" charset="0"/>
                        </a:rPr>
                        <a:t>P-value</a:t>
                      </a:r>
                      <a:endParaRPr lang="en-US" sz="1050" b="1" kern="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33562" marR="3356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81819767"/>
                  </a:ext>
                </a:extLst>
              </a:tr>
              <a:tr h="304559">
                <a:tc>
                  <a:txBody>
                    <a:bodyPr/>
                    <a:lstStyle/>
                    <a:p>
                      <a:pPr marL="0" marR="0">
                        <a:lnSpc>
                          <a:spcPct val="107000"/>
                        </a:lnSpc>
                        <a:spcBef>
                          <a:spcPts val="0"/>
                        </a:spcBef>
                        <a:spcAft>
                          <a:spcPts val="0"/>
                        </a:spcAft>
                      </a:pPr>
                      <a:r>
                        <a:rPr lang="en-US" sz="900" kern="0" dirty="0">
                          <a:effectLst/>
                          <a:latin typeface="Arial" panose="020B0604020202020204" pitchFamily="34" charset="0"/>
                          <a:ea typeface="Malgun Gothic" panose="020B0503020000020004" pitchFamily="34" charset="-127"/>
                          <a:cs typeface="Times New Roman" panose="02020603050405020304" pitchFamily="18" charset="0"/>
                        </a:rPr>
                        <a:t>Beta-lactam/Cephalosporins Consumption</a:t>
                      </a:r>
                      <a:endParaRPr lang="en-US" sz="900" kern="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33562" marR="3356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900" kern="0">
                          <a:effectLst/>
                          <a:latin typeface="Arial" panose="020B0604020202020204" pitchFamily="34" charset="0"/>
                          <a:ea typeface="Malgun Gothic" panose="020B0503020000020004" pitchFamily="34" charset="-127"/>
                          <a:cs typeface="Times New Roman" panose="02020603050405020304" pitchFamily="18" charset="0"/>
                        </a:rPr>
                        <a:t>Bloodstream Ceftriaxone-R </a:t>
                      </a:r>
                      <a:r>
                        <a:rPr lang="en-US" sz="900" i="1" kern="0">
                          <a:effectLst/>
                          <a:latin typeface="Arial" panose="020B0604020202020204" pitchFamily="34" charset="0"/>
                          <a:ea typeface="Malgun Gothic" panose="020B0503020000020004" pitchFamily="34" charset="-127"/>
                          <a:cs typeface="Times New Roman" panose="02020603050405020304" pitchFamily="18" charset="0"/>
                        </a:rPr>
                        <a:t>E. coli</a:t>
                      </a:r>
                      <a:endParaRPr lang="en-US" sz="9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3562" marR="3356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900" kern="0" dirty="0">
                          <a:effectLst/>
                          <a:latin typeface="Arial" panose="020B0604020202020204" pitchFamily="34" charset="0"/>
                          <a:ea typeface="Malgun Gothic" panose="020B0503020000020004" pitchFamily="34" charset="-127"/>
                          <a:cs typeface="Times New Roman" panose="02020603050405020304" pitchFamily="18" charset="0"/>
                        </a:rPr>
                        <a:t>1.22</a:t>
                      </a:r>
                      <a:endParaRPr lang="en-US" sz="900" kern="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33562" marR="3356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900" kern="0">
                          <a:effectLst/>
                          <a:latin typeface="Arial" panose="020B0604020202020204" pitchFamily="34" charset="0"/>
                          <a:ea typeface="Malgun Gothic" panose="020B0503020000020004" pitchFamily="34" charset="-127"/>
                          <a:cs typeface="Times New Roman" panose="02020603050405020304" pitchFamily="18" charset="0"/>
                        </a:rPr>
                        <a:t>1.01-1.48</a:t>
                      </a:r>
                      <a:endParaRPr lang="en-US" sz="9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3562" marR="3356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900" b="1" kern="0" dirty="0">
                          <a:effectLst/>
                          <a:latin typeface="Arial" panose="020B0604020202020204" pitchFamily="34" charset="0"/>
                          <a:ea typeface="Malgun Gothic" panose="020B0503020000020004" pitchFamily="34" charset="-127"/>
                          <a:cs typeface="Times New Roman" panose="02020603050405020304" pitchFamily="18" charset="0"/>
                        </a:rPr>
                        <a:t>0.0395</a:t>
                      </a:r>
                      <a:endParaRPr lang="en-US" sz="900" kern="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33562" marR="3356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75436117"/>
                  </a:ext>
                </a:extLst>
              </a:tr>
              <a:tr h="378472">
                <a:tc>
                  <a:txBody>
                    <a:bodyPr/>
                    <a:lstStyle/>
                    <a:p>
                      <a:pPr marL="0" marR="0">
                        <a:lnSpc>
                          <a:spcPct val="107000"/>
                        </a:lnSpc>
                        <a:spcBef>
                          <a:spcPts val="0"/>
                        </a:spcBef>
                        <a:spcAft>
                          <a:spcPts val="0"/>
                        </a:spcAft>
                      </a:pPr>
                      <a:r>
                        <a:rPr lang="en-US" sz="900" kern="0" dirty="0">
                          <a:effectLst/>
                          <a:latin typeface="Arial" panose="020B0604020202020204" pitchFamily="34" charset="0"/>
                          <a:ea typeface="Malgun Gothic" panose="020B0503020000020004" pitchFamily="34" charset="-127"/>
                          <a:cs typeface="Times New Roman" panose="02020603050405020304" pitchFamily="18" charset="0"/>
                        </a:rPr>
                        <a:t>Beta-lactam/Cephalosporins Consumption</a:t>
                      </a:r>
                      <a:endParaRPr lang="en-US" sz="900" kern="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33562" marR="3356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900" kern="0" dirty="0">
                          <a:effectLst/>
                          <a:latin typeface="Arial" panose="020B0604020202020204" pitchFamily="34" charset="0"/>
                          <a:ea typeface="Malgun Gothic" panose="020B0503020000020004" pitchFamily="34" charset="-127"/>
                          <a:cs typeface="Times New Roman" panose="02020603050405020304" pitchFamily="18" charset="0"/>
                        </a:rPr>
                        <a:t>Bloodstream Ceftazidime-R </a:t>
                      </a:r>
                      <a:r>
                        <a:rPr lang="en-US" sz="900" i="1" kern="0" dirty="0">
                          <a:effectLst/>
                          <a:latin typeface="Arial" panose="020B0604020202020204" pitchFamily="34" charset="0"/>
                          <a:ea typeface="Malgun Gothic" panose="020B0503020000020004" pitchFamily="34" charset="-127"/>
                          <a:cs typeface="Times New Roman" panose="02020603050405020304" pitchFamily="18" charset="0"/>
                        </a:rPr>
                        <a:t>Klebsiella</a:t>
                      </a:r>
                      <a:r>
                        <a:rPr lang="en-US" sz="900" kern="0" dirty="0">
                          <a:effectLst/>
                          <a:latin typeface="Arial" panose="020B0604020202020204" pitchFamily="34" charset="0"/>
                          <a:ea typeface="Malgun Gothic" panose="020B0503020000020004" pitchFamily="34" charset="-127"/>
                          <a:cs typeface="Times New Roman" panose="02020603050405020304" pitchFamily="18" charset="0"/>
                        </a:rPr>
                        <a:t> spp.</a:t>
                      </a:r>
                      <a:endParaRPr lang="en-US" sz="900" kern="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33562" marR="3356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900" kern="0" dirty="0">
                          <a:effectLst/>
                          <a:latin typeface="Arial" panose="020B0604020202020204" pitchFamily="34" charset="0"/>
                          <a:ea typeface="Malgun Gothic" panose="020B0503020000020004" pitchFamily="34" charset="-127"/>
                          <a:cs typeface="Times New Roman" panose="02020603050405020304" pitchFamily="18" charset="0"/>
                        </a:rPr>
                        <a:t>1.20</a:t>
                      </a:r>
                      <a:endParaRPr lang="en-US" sz="900" kern="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33562" marR="3356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900" kern="0" dirty="0">
                          <a:effectLst/>
                          <a:latin typeface="Arial" panose="020B0604020202020204" pitchFamily="34" charset="0"/>
                          <a:ea typeface="Malgun Gothic" panose="020B0503020000020004" pitchFamily="34" charset="-127"/>
                          <a:cs typeface="Times New Roman" panose="02020603050405020304" pitchFamily="18" charset="0"/>
                        </a:rPr>
                        <a:t>0.98-1.47</a:t>
                      </a:r>
                      <a:endParaRPr lang="en-US" sz="900" kern="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33562" marR="3356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900" b="0" kern="0" dirty="0">
                          <a:effectLst/>
                          <a:latin typeface="Arial" panose="020B0604020202020204" pitchFamily="34" charset="0"/>
                          <a:ea typeface="Malgun Gothic" panose="020B0503020000020004" pitchFamily="34" charset="-127"/>
                          <a:cs typeface="Times New Roman" panose="02020603050405020304" pitchFamily="18" charset="0"/>
                        </a:rPr>
                        <a:t>0.0737</a:t>
                      </a:r>
                      <a:endParaRPr lang="en-US" sz="900" b="0" kern="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33562" marR="3356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54190553"/>
                  </a:ext>
                </a:extLst>
              </a:tr>
              <a:tr h="378472">
                <a:tc>
                  <a:txBody>
                    <a:bodyPr/>
                    <a:lstStyle/>
                    <a:p>
                      <a:pPr marL="0" marR="0">
                        <a:lnSpc>
                          <a:spcPct val="107000"/>
                        </a:lnSpc>
                        <a:spcBef>
                          <a:spcPts val="0"/>
                        </a:spcBef>
                        <a:spcAft>
                          <a:spcPts val="0"/>
                        </a:spcAft>
                      </a:pPr>
                      <a:r>
                        <a:rPr lang="en-US" sz="900" kern="0" dirty="0">
                          <a:effectLst/>
                          <a:latin typeface="Arial" panose="020B0604020202020204" pitchFamily="34" charset="0"/>
                          <a:ea typeface="Malgun Gothic" panose="020B0503020000020004" pitchFamily="34" charset="-127"/>
                          <a:cs typeface="Times New Roman" panose="02020603050405020304" pitchFamily="18" charset="0"/>
                        </a:rPr>
                        <a:t>Beta-lactam/Cephalosporins Consumption</a:t>
                      </a:r>
                      <a:endParaRPr lang="en-US" sz="900" kern="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33562" marR="3356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900" kern="0" dirty="0">
                          <a:effectLst/>
                          <a:latin typeface="Arial" panose="020B0604020202020204" pitchFamily="34" charset="0"/>
                          <a:ea typeface="Malgun Gothic" panose="020B0503020000020004" pitchFamily="34" charset="-127"/>
                          <a:cs typeface="Times New Roman" panose="02020603050405020304" pitchFamily="18" charset="0"/>
                        </a:rPr>
                        <a:t>Bloodstream Ceftriaxone-R </a:t>
                      </a:r>
                      <a:r>
                        <a:rPr lang="en-US" sz="900" i="1" kern="0" dirty="0">
                          <a:effectLst/>
                          <a:latin typeface="Arial" panose="020B0604020202020204" pitchFamily="34" charset="0"/>
                          <a:ea typeface="Malgun Gothic" panose="020B0503020000020004" pitchFamily="34" charset="-127"/>
                          <a:cs typeface="Times New Roman" panose="02020603050405020304" pitchFamily="18" charset="0"/>
                        </a:rPr>
                        <a:t>Klebsiella</a:t>
                      </a:r>
                      <a:r>
                        <a:rPr lang="en-US" sz="900" kern="0" dirty="0">
                          <a:effectLst/>
                          <a:latin typeface="Arial" panose="020B0604020202020204" pitchFamily="34" charset="0"/>
                          <a:ea typeface="Malgun Gothic" panose="020B0503020000020004" pitchFamily="34" charset="-127"/>
                          <a:cs typeface="Times New Roman" panose="02020603050405020304" pitchFamily="18" charset="0"/>
                        </a:rPr>
                        <a:t> spp.</a:t>
                      </a:r>
                      <a:endParaRPr lang="en-US" sz="900" kern="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33562" marR="3356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900" kern="0" dirty="0">
                          <a:effectLst/>
                          <a:latin typeface="Arial" panose="020B0604020202020204" pitchFamily="34" charset="0"/>
                          <a:ea typeface="Malgun Gothic" panose="020B0503020000020004" pitchFamily="34" charset="-127"/>
                          <a:cs typeface="Times New Roman" panose="02020603050405020304" pitchFamily="18" charset="0"/>
                        </a:rPr>
                        <a:t>1.11</a:t>
                      </a:r>
                      <a:endParaRPr lang="en-US" sz="900" kern="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33562" marR="3356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900" kern="0" dirty="0">
                          <a:effectLst/>
                          <a:latin typeface="Arial" panose="020B0604020202020204" pitchFamily="34" charset="0"/>
                          <a:ea typeface="Malgun Gothic" panose="020B0503020000020004" pitchFamily="34" charset="-127"/>
                          <a:cs typeface="Times New Roman" panose="02020603050405020304" pitchFamily="18" charset="0"/>
                        </a:rPr>
                        <a:t>0.99-1.25</a:t>
                      </a:r>
                      <a:endParaRPr lang="en-US" sz="900" kern="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33562" marR="3356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900" b="0" kern="0" dirty="0">
                          <a:effectLst/>
                          <a:latin typeface="Arial" panose="020B0604020202020204" pitchFamily="34" charset="0"/>
                          <a:ea typeface="Malgun Gothic" panose="020B0503020000020004" pitchFamily="34" charset="-127"/>
                          <a:cs typeface="Times New Roman" panose="02020603050405020304" pitchFamily="18" charset="0"/>
                        </a:rPr>
                        <a:t>0.0522</a:t>
                      </a:r>
                      <a:endParaRPr lang="en-US" sz="900" b="0" kern="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33562" marR="3356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7047412"/>
                  </a:ext>
                </a:extLst>
              </a:tr>
              <a:tr h="304559">
                <a:tc>
                  <a:txBody>
                    <a:bodyPr/>
                    <a:lstStyle/>
                    <a:p>
                      <a:pPr marL="0" marR="0">
                        <a:lnSpc>
                          <a:spcPct val="107000"/>
                        </a:lnSpc>
                        <a:spcBef>
                          <a:spcPts val="0"/>
                        </a:spcBef>
                        <a:spcAft>
                          <a:spcPts val="0"/>
                        </a:spcAft>
                      </a:pPr>
                      <a:r>
                        <a:rPr lang="en-US" sz="900" kern="0" dirty="0">
                          <a:effectLst/>
                          <a:latin typeface="Arial" panose="020B0604020202020204" pitchFamily="34" charset="0"/>
                          <a:ea typeface="Malgun Gothic" panose="020B0503020000020004" pitchFamily="34" charset="-127"/>
                          <a:cs typeface="Times New Roman" panose="02020603050405020304" pitchFamily="18" charset="0"/>
                        </a:rPr>
                        <a:t>Quinolone Consumption</a:t>
                      </a:r>
                      <a:endParaRPr lang="en-US" sz="900" kern="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33562" marR="3356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900" kern="0" dirty="0">
                          <a:effectLst/>
                          <a:latin typeface="Arial" panose="020B0604020202020204" pitchFamily="34" charset="0"/>
                          <a:ea typeface="Malgun Gothic" panose="020B0503020000020004" pitchFamily="34" charset="-127"/>
                          <a:cs typeface="Times New Roman" panose="02020603050405020304" pitchFamily="18" charset="0"/>
                        </a:rPr>
                        <a:t>Bloodstream Ciprofloxacin-R </a:t>
                      </a:r>
                      <a:r>
                        <a:rPr lang="en-US" sz="900" i="1" kern="0" dirty="0">
                          <a:effectLst/>
                          <a:latin typeface="Arial" panose="020B0604020202020204" pitchFamily="34" charset="0"/>
                          <a:ea typeface="Malgun Gothic" panose="020B0503020000020004" pitchFamily="34" charset="-127"/>
                          <a:cs typeface="Times New Roman" panose="02020603050405020304" pitchFamily="18" charset="0"/>
                        </a:rPr>
                        <a:t>E. coli</a:t>
                      </a:r>
                      <a:endParaRPr lang="en-US" sz="900" kern="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33562" marR="3356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900" kern="0" dirty="0">
                          <a:effectLst/>
                          <a:latin typeface="Arial" panose="020B0604020202020204" pitchFamily="34" charset="0"/>
                          <a:ea typeface="Malgun Gothic" panose="020B0503020000020004" pitchFamily="34" charset="-127"/>
                          <a:cs typeface="Times New Roman" panose="02020603050405020304" pitchFamily="18" charset="0"/>
                        </a:rPr>
                        <a:t>1.40</a:t>
                      </a:r>
                      <a:endParaRPr lang="en-US" sz="900" kern="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33562" marR="3356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900" kern="0" dirty="0">
                          <a:effectLst/>
                          <a:latin typeface="Arial" panose="020B0604020202020204" pitchFamily="34" charset="0"/>
                          <a:ea typeface="Malgun Gothic" panose="020B0503020000020004" pitchFamily="34" charset="-127"/>
                          <a:cs typeface="Times New Roman" panose="02020603050405020304" pitchFamily="18" charset="0"/>
                        </a:rPr>
                        <a:t>1.17-1.67</a:t>
                      </a:r>
                      <a:endParaRPr lang="en-US" sz="900" kern="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33562" marR="3356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900" b="1" kern="0" dirty="0">
                          <a:effectLst/>
                          <a:latin typeface="Arial" panose="020B0604020202020204" pitchFamily="34" charset="0"/>
                          <a:ea typeface="Malgun Gothic" panose="020B0503020000020004" pitchFamily="34" charset="-127"/>
                          <a:cs typeface="Times New Roman" panose="02020603050405020304" pitchFamily="18" charset="0"/>
                        </a:rPr>
                        <a:t>0.0002</a:t>
                      </a:r>
                      <a:endParaRPr lang="en-US" sz="900" kern="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33562" marR="3356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59342343"/>
                  </a:ext>
                </a:extLst>
              </a:tr>
              <a:tr h="304559">
                <a:tc>
                  <a:txBody>
                    <a:bodyPr/>
                    <a:lstStyle/>
                    <a:p>
                      <a:pPr marL="0" marR="0">
                        <a:lnSpc>
                          <a:spcPct val="107000"/>
                        </a:lnSpc>
                        <a:spcBef>
                          <a:spcPts val="0"/>
                        </a:spcBef>
                        <a:spcAft>
                          <a:spcPts val="0"/>
                        </a:spcAft>
                      </a:pPr>
                      <a:r>
                        <a:rPr lang="en-US" sz="900" kern="0" dirty="0">
                          <a:effectLst/>
                          <a:latin typeface="Arial" panose="020B0604020202020204" pitchFamily="34" charset="0"/>
                          <a:ea typeface="Malgun Gothic" panose="020B0503020000020004" pitchFamily="34" charset="-127"/>
                          <a:cs typeface="Times New Roman" panose="02020603050405020304" pitchFamily="18" charset="0"/>
                        </a:rPr>
                        <a:t>Quinolone Consumption</a:t>
                      </a:r>
                      <a:endParaRPr lang="en-US" sz="900" kern="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33562" marR="3356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900" kern="0">
                          <a:effectLst/>
                          <a:latin typeface="Arial" panose="020B0604020202020204" pitchFamily="34" charset="0"/>
                          <a:ea typeface="Malgun Gothic" panose="020B0503020000020004" pitchFamily="34" charset="-127"/>
                          <a:cs typeface="Times New Roman" panose="02020603050405020304" pitchFamily="18" charset="0"/>
                        </a:rPr>
                        <a:t>Bloodstream Levofloxacin-R </a:t>
                      </a:r>
                      <a:r>
                        <a:rPr lang="en-US" sz="900" i="1" kern="0">
                          <a:effectLst/>
                          <a:latin typeface="Arial" panose="020B0604020202020204" pitchFamily="34" charset="0"/>
                          <a:ea typeface="Malgun Gothic" panose="020B0503020000020004" pitchFamily="34" charset="-127"/>
                          <a:cs typeface="Times New Roman" panose="02020603050405020304" pitchFamily="18" charset="0"/>
                        </a:rPr>
                        <a:t>E. coli</a:t>
                      </a:r>
                      <a:endParaRPr lang="en-US" sz="9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3562" marR="3356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900" kern="0" dirty="0">
                          <a:effectLst/>
                          <a:latin typeface="Arial" panose="020B0604020202020204" pitchFamily="34" charset="0"/>
                          <a:ea typeface="Malgun Gothic" panose="020B0503020000020004" pitchFamily="34" charset="-127"/>
                          <a:cs typeface="Times New Roman" panose="02020603050405020304" pitchFamily="18" charset="0"/>
                        </a:rPr>
                        <a:t>1.31</a:t>
                      </a:r>
                      <a:endParaRPr lang="en-US" sz="900" kern="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33562" marR="3356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900" kern="0" dirty="0">
                          <a:effectLst/>
                          <a:latin typeface="Arial" panose="020B0604020202020204" pitchFamily="34" charset="0"/>
                          <a:ea typeface="Malgun Gothic" panose="020B0503020000020004" pitchFamily="34" charset="-127"/>
                          <a:cs typeface="Times New Roman" panose="02020603050405020304" pitchFamily="18" charset="0"/>
                        </a:rPr>
                        <a:t>1.15-1.50</a:t>
                      </a:r>
                      <a:endParaRPr lang="en-US" sz="900" kern="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33562" marR="3356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900" b="1" kern="0" dirty="0">
                          <a:effectLst/>
                          <a:latin typeface="Arial" panose="020B0604020202020204" pitchFamily="34" charset="0"/>
                          <a:ea typeface="Malgun Gothic" panose="020B0503020000020004" pitchFamily="34" charset="-127"/>
                          <a:cs typeface="Times New Roman" panose="02020603050405020304" pitchFamily="18" charset="0"/>
                        </a:rPr>
                        <a:t>&lt;0.0001</a:t>
                      </a:r>
                      <a:endParaRPr lang="en-US" sz="900" kern="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33562" marR="3356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20359282"/>
                  </a:ext>
                </a:extLst>
              </a:tr>
              <a:tr h="378472">
                <a:tc>
                  <a:txBody>
                    <a:bodyPr/>
                    <a:lstStyle/>
                    <a:p>
                      <a:pPr marL="0" marR="0">
                        <a:lnSpc>
                          <a:spcPct val="107000"/>
                        </a:lnSpc>
                        <a:spcBef>
                          <a:spcPts val="0"/>
                        </a:spcBef>
                        <a:spcAft>
                          <a:spcPts val="0"/>
                        </a:spcAft>
                      </a:pPr>
                      <a:r>
                        <a:rPr lang="en-US" sz="900" kern="0">
                          <a:effectLst/>
                          <a:latin typeface="Arial" panose="020B0604020202020204" pitchFamily="34" charset="0"/>
                          <a:ea typeface="Malgun Gothic" panose="020B0503020000020004" pitchFamily="34" charset="-127"/>
                          <a:cs typeface="Times New Roman" panose="02020603050405020304" pitchFamily="18" charset="0"/>
                        </a:rPr>
                        <a:t>Quinolone Consumption</a:t>
                      </a:r>
                      <a:endParaRPr lang="en-US" sz="9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3562" marR="3356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900" kern="0" dirty="0">
                          <a:effectLst/>
                          <a:latin typeface="Arial" panose="020B0604020202020204" pitchFamily="34" charset="0"/>
                          <a:ea typeface="Malgun Gothic" panose="020B0503020000020004" pitchFamily="34" charset="-127"/>
                          <a:cs typeface="Times New Roman" panose="02020603050405020304" pitchFamily="18" charset="0"/>
                        </a:rPr>
                        <a:t>Bloodstream Ciprofloxacin-R </a:t>
                      </a:r>
                      <a:r>
                        <a:rPr lang="en-US" sz="900" i="1" kern="0" dirty="0">
                          <a:effectLst/>
                          <a:latin typeface="Arial" panose="020B0604020202020204" pitchFamily="34" charset="0"/>
                          <a:ea typeface="Malgun Gothic" panose="020B0503020000020004" pitchFamily="34" charset="-127"/>
                          <a:cs typeface="Times New Roman" panose="02020603050405020304" pitchFamily="18" charset="0"/>
                        </a:rPr>
                        <a:t>Klebsiella</a:t>
                      </a:r>
                      <a:r>
                        <a:rPr lang="en-US" sz="900" kern="0" dirty="0">
                          <a:effectLst/>
                          <a:latin typeface="Arial" panose="020B0604020202020204" pitchFamily="34" charset="0"/>
                          <a:ea typeface="Malgun Gothic" panose="020B0503020000020004" pitchFamily="34" charset="-127"/>
                          <a:cs typeface="Times New Roman" panose="02020603050405020304" pitchFamily="18" charset="0"/>
                        </a:rPr>
                        <a:t> spp.</a:t>
                      </a:r>
                      <a:endParaRPr lang="en-US" sz="900" kern="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33562" marR="3356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900" kern="0" dirty="0">
                          <a:effectLst/>
                          <a:latin typeface="Arial" panose="020B0604020202020204" pitchFamily="34" charset="0"/>
                          <a:ea typeface="Malgun Gothic" panose="020B0503020000020004" pitchFamily="34" charset="-127"/>
                          <a:cs typeface="Times New Roman" panose="02020603050405020304" pitchFamily="18" charset="0"/>
                        </a:rPr>
                        <a:t>1.37</a:t>
                      </a:r>
                      <a:endParaRPr lang="en-US" sz="900" kern="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33562" marR="3356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900" kern="0" dirty="0">
                          <a:effectLst/>
                          <a:latin typeface="Arial" panose="020B0604020202020204" pitchFamily="34" charset="0"/>
                          <a:ea typeface="Malgun Gothic" panose="020B0503020000020004" pitchFamily="34" charset="-127"/>
                          <a:cs typeface="Times New Roman" panose="02020603050405020304" pitchFamily="18" charset="0"/>
                        </a:rPr>
                        <a:t>1.07-1.76</a:t>
                      </a:r>
                      <a:endParaRPr lang="en-US" sz="900" kern="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33562" marR="3356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900" b="1" kern="0" dirty="0">
                          <a:effectLst/>
                          <a:latin typeface="Arial" panose="020B0604020202020204" pitchFamily="34" charset="0"/>
                          <a:ea typeface="Malgun Gothic" panose="020B0503020000020004" pitchFamily="34" charset="-127"/>
                          <a:cs typeface="Times New Roman" panose="02020603050405020304" pitchFamily="18" charset="0"/>
                        </a:rPr>
                        <a:t>0.0118</a:t>
                      </a:r>
                      <a:endParaRPr lang="en-US" sz="900" kern="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33562" marR="3356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82573118"/>
                  </a:ext>
                </a:extLst>
              </a:tr>
              <a:tr h="378472">
                <a:tc>
                  <a:txBody>
                    <a:bodyPr/>
                    <a:lstStyle/>
                    <a:p>
                      <a:pPr marL="0" marR="0">
                        <a:lnSpc>
                          <a:spcPct val="107000"/>
                        </a:lnSpc>
                        <a:spcBef>
                          <a:spcPts val="0"/>
                        </a:spcBef>
                        <a:spcAft>
                          <a:spcPts val="0"/>
                        </a:spcAft>
                      </a:pPr>
                      <a:r>
                        <a:rPr lang="en-US" sz="900" kern="0" dirty="0">
                          <a:effectLst/>
                          <a:latin typeface="Arial" panose="020B0604020202020204" pitchFamily="34" charset="0"/>
                          <a:ea typeface="Malgun Gothic" panose="020B0503020000020004" pitchFamily="34" charset="-127"/>
                          <a:cs typeface="Times New Roman" panose="02020603050405020304" pitchFamily="18" charset="0"/>
                        </a:rPr>
                        <a:t>Quinolone Consumption</a:t>
                      </a:r>
                      <a:endParaRPr lang="en-US" sz="900" kern="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33562" marR="3356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900" kern="0" dirty="0">
                          <a:effectLst/>
                          <a:latin typeface="Arial" panose="020B0604020202020204" pitchFamily="34" charset="0"/>
                          <a:ea typeface="Malgun Gothic" panose="020B0503020000020004" pitchFamily="34" charset="-127"/>
                          <a:cs typeface="Times New Roman" panose="02020603050405020304" pitchFamily="18" charset="0"/>
                        </a:rPr>
                        <a:t>Bloodstream Levofloxacin-R </a:t>
                      </a:r>
                      <a:r>
                        <a:rPr lang="en-US" sz="900" i="1" kern="0" dirty="0">
                          <a:effectLst/>
                          <a:latin typeface="Arial" panose="020B0604020202020204" pitchFamily="34" charset="0"/>
                          <a:ea typeface="Malgun Gothic" panose="020B0503020000020004" pitchFamily="34" charset="-127"/>
                          <a:cs typeface="Times New Roman" panose="02020603050405020304" pitchFamily="18" charset="0"/>
                        </a:rPr>
                        <a:t>Klebsiella</a:t>
                      </a:r>
                      <a:r>
                        <a:rPr lang="en-US" sz="900" kern="0" dirty="0">
                          <a:effectLst/>
                          <a:latin typeface="Arial" panose="020B0604020202020204" pitchFamily="34" charset="0"/>
                          <a:ea typeface="Malgun Gothic" panose="020B0503020000020004" pitchFamily="34" charset="-127"/>
                          <a:cs typeface="Times New Roman" panose="02020603050405020304" pitchFamily="18" charset="0"/>
                        </a:rPr>
                        <a:t> spp.</a:t>
                      </a:r>
                      <a:endParaRPr lang="en-US" sz="900" kern="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33562" marR="3356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900" kern="0" dirty="0">
                          <a:effectLst/>
                          <a:latin typeface="Arial" panose="020B0604020202020204" pitchFamily="34" charset="0"/>
                          <a:ea typeface="Malgun Gothic" panose="020B0503020000020004" pitchFamily="34" charset="-127"/>
                          <a:cs typeface="Times New Roman" panose="02020603050405020304" pitchFamily="18" charset="0"/>
                        </a:rPr>
                        <a:t>1.31</a:t>
                      </a:r>
                      <a:endParaRPr lang="en-US" sz="900" kern="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33562" marR="3356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900" kern="0" dirty="0">
                          <a:effectLst/>
                          <a:latin typeface="Arial" panose="020B0604020202020204" pitchFamily="34" charset="0"/>
                          <a:ea typeface="Malgun Gothic" panose="020B0503020000020004" pitchFamily="34" charset="-127"/>
                          <a:cs typeface="Times New Roman" panose="02020603050405020304" pitchFamily="18" charset="0"/>
                        </a:rPr>
                        <a:t>1.02-1.68</a:t>
                      </a:r>
                      <a:endParaRPr lang="en-US" sz="900" kern="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33562" marR="3356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900" b="1" kern="0" dirty="0">
                          <a:effectLst/>
                          <a:latin typeface="Arial" panose="020B0604020202020204" pitchFamily="34" charset="0"/>
                          <a:ea typeface="Malgun Gothic" panose="020B0503020000020004" pitchFamily="34" charset="-127"/>
                          <a:cs typeface="Times New Roman" panose="02020603050405020304" pitchFamily="18" charset="0"/>
                        </a:rPr>
                        <a:t>0.0341</a:t>
                      </a:r>
                      <a:endParaRPr lang="en-US" sz="900" kern="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33562" marR="3356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22708535"/>
                  </a:ext>
                </a:extLst>
              </a:tr>
            </a:tbl>
          </a:graphicData>
        </a:graphic>
      </p:graphicFrame>
    </p:spTree>
    <p:extLst>
      <p:ext uri="{BB962C8B-B14F-4D97-AF65-F5344CB8AC3E}">
        <p14:creationId xmlns:p14="http://schemas.microsoft.com/office/powerpoint/2010/main" val="17837696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7FE31-E838-E28C-756C-CFBD400C7C04}"/>
              </a:ext>
            </a:extLst>
          </p:cNvPr>
          <p:cNvSpPr txBox="1">
            <a:spLocks/>
          </p:cNvSpPr>
          <p:nvPr/>
        </p:nvSpPr>
        <p:spPr>
          <a:xfrm>
            <a:off x="245407" y="-45490"/>
            <a:ext cx="7633558" cy="958383"/>
          </a:xfrm>
          <a:prstGeom prst="rect">
            <a:avLst/>
          </a:prstGeom>
        </p:spPr>
        <p:txBody>
          <a:bodyPr/>
          <a:lstStyle>
            <a:lvl1pPr algn="l" defTabSz="457200" rtl="0" eaLnBrk="1" latinLnBrk="0" hangingPunct="1">
              <a:spcBef>
                <a:spcPct val="0"/>
              </a:spcBef>
              <a:buNone/>
              <a:defRPr sz="2400" kern="1200">
                <a:solidFill>
                  <a:schemeClr val="bg1"/>
                </a:solidFill>
                <a:latin typeface="Times New Roman"/>
                <a:ea typeface="+mj-ea"/>
                <a:cs typeface="Times New Roman"/>
              </a:defRPr>
            </a:lvl1pPr>
          </a:lstStyle>
          <a:p>
            <a:r>
              <a:rPr lang="en-US" sz="1400" dirty="0">
                <a:solidFill>
                  <a:srgbClr val="FFFFFF"/>
                </a:solidFill>
              </a:rPr>
              <a:t>Figure 1: Linear association and Spearman correlation coefficients between selected extended-spectrum cephalosporin-resistant bacteria from bloodstream infections and beta-lactam/cephalosporin consumption among the countries.</a:t>
            </a:r>
          </a:p>
        </p:txBody>
      </p:sp>
      <p:graphicFrame>
        <p:nvGraphicFramePr>
          <p:cNvPr id="8" name="Table 7">
            <a:extLst>
              <a:ext uri="{FF2B5EF4-FFF2-40B4-BE49-F238E27FC236}">
                <a16:creationId xmlns:a16="http://schemas.microsoft.com/office/drawing/2014/main" id="{A0CA52C1-CB17-66DF-B75E-CC5ABBC4BD02}"/>
              </a:ext>
            </a:extLst>
          </p:cNvPr>
          <p:cNvGraphicFramePr>
            <a:graphicFrameLocks noGrp="1"/>
          </p:cNvGraphicFramePr>
          <p:nvPr>
            <p:extLst>
              <p:ext uri="{D42A27DB-BD31-4B8C-83A1-F6EECF244321}">
                <p14:modId xmlns:p14="http://schemas.microsoft.com/office/powerpoint/2010/main" val="1922552177"/>
              </p:ext>
            </p:extLst>
          </p:nvPr>
        </p:nvGraphicFramePr>
        <p:xfrm>
          <a:off x="561664" y="1338947"/>
          <a:ext cx="5151618" cy="3302066"/>
        </p:xfrm>
        <a:graphic>
          <a:graphicData uri="http://schemas.openxmlformats.org/drawingml/2006/table">
            <a:tbl>
              <a:tblPr firstRow="1" bandRow="1">
                <a:tableStyleId>{5940675A-B579-460E-94D1-54222C63F5DA}</a:tableStyleId>
              </a:tblPr>
              <a:tblGrid>
                <a:gridCol w="2575809">
                  <a:extLst>
                    <a:ext uri="{9D8B030D-6E8A-4147-A177-3AD203B41FA5}">
                      <a16:colId xmlns:a16="http://schemas.microsoft.com/office/drawing/2014/main" val="701549559"/>
                    </a:ext>
                  </a:extLst>
                </a:gridCol>
                <a:gridCol w="2575809">
                  <a:extLst>
                    <a:ext uri="{9D8B030D-6E8A-4147-A177-3AD203B41FA5}">
                      <a16:colId xmlns:a16="http://schemas.microsoft.com/office/drawing/2014/main" val="2475211857"/>
                    </a:ext>
                  </a:extLst>
                </a:gridCol>
              </a:tblGrid>
              <a:tr h="1651033">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857732160"/>
                  </a:ext>
                </a:extLst>
              </a:tr>
              <a:tr h="1651033">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871829776"/>
                  </a:ext>
                </a:extLst>
              </a:tr>
            </a:tbl>
          </a:graphicData>
        </a:graphic>
      </p:graphicFrame>
      <p:pic>
        <p:nvPicPr>
          <p:cNvPr id="9" name="Picture 8">
            <a:extLst>
              <a:ext uri="{FF2B5EF4-FFF2-40B4-BE49-F238E27FC236}">
                <a16:creationId xmlns:a16="http://schemas.microsoft.com/office/drawing/2014/main" id="{47DD9013-FC21-FC50-EDA6-0BB243974E6D}"/>
              </a:ext>
            </a:extLst>
          </p:cNvPr>
          <p:cNvPicPr>
            <a:picLocks noChangeAspect="1"/>
          </p:cNvPicPr>
          <p:nvPr/>
        </p:nvPicPr>
        <p:blipFill>
          <a:blip r:embed="rId2"/>
          <a:stretch>
            <a:fillRect/>
          </a:stretch>
        </p:blipFill>
        <p:spPr>
          <a:xfrm>
            <a:off x="764911" y="1474683"/>
            <a:ext cx="2294019" cy="1389730"/>
          </a:xfrm>
          <a:prstGeom prst="rect">
            <a:avLst/>
          </a:prstGeom>
        </p:spPr>
      </p:pic>
      <p:pic>
        <p:nvPicPr>
          <p:cNvPr id="10" name="Picture 9">
            <a:extLst>
              <a:ext uri="{FF2B5EF4-FFF2-40B4-BE49-F238E27FC236}">
                <a16:creationId xmlns:a16="http://schemas.microsoft.com/office/drawing/2014/main" id="{AE785146-12AD-DD0B-7BDF-7A883F16A8B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87204" y="1475068"/>
            <a:ext cx="2294020" cy="1455688"/>
          </a:xfrm>
          <a:prstGeom prst="rect">
            <a:avLst/>
          </a:prstGeom>
          <a:noFill/>
          <a:ln>
            <a:noFill/>
          </a:ln>
        </p:spPr>
      </p:pic>
      <p:pic>
        <p:nvPicPr>
          <p:cNvPr id="11" name="Picture 10">
            <a:extLst>
              <a:ext uri="{FF2B5EF4-FFF2-40B4-BE49-F238E27FC236}">
                <a16:creationId xmlns:a16="http://schemas.microsoft.com/office/drawing/2014/main" id="{922DA479-1D04-A8CF-8485-AF0388613C2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8028" y="3121898"/>
            <a:ext cx="2294018" cy="1389730"/>
          </a:xfrm>
          <a:prstGeom prst="rect">
            <a:avLst/>
          </a:prstGeom>
          <a:noFill/>
          <a:ln>
            <a:noFill/>
          </a:ln>
        </p:spPr>
      </p:pic>
      <p:pic>
        <p:nvPicPr>
          <p:cNvPr id="12" name="Picture 11">
            <a:extLst>
              <a:ext uri="{FF2B5EF4-FFF2-40B4-BE49-F238E27FC236}">
                <a16:creationId xmlns:a16="http://schemas.microsoft.com/office/drawing/2014/main" id="{29D4A79D-3650-08C0-F118-09D7F32A6F3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07140" y="3146401"/>
            <a:ext cx="2454148" cy="1398448"/>
          </a:xfrm>
          <a:prstGeom prst="rect">
            <a:avLst/>
          </a:prstGeom>
          <a:noFill/>
          <a:ln>
            <a:noFill/>
          </a:ln>
        </p:spPr>
      </p:pic>
      <p:sp>
        <p:nvSpPr>
          <p:cNvPr id="13" name="TextBox 12">
            <a:extLst>
              <a:ext uri="{FF2B5EF4-FFF2-40B4-BE49-F238E27FC236}">
                <a16:creationId xmlns:a16="http://schemas.microsoft.com/office/drawing/2014/main" id="{A929ED27-15FF-8B28-723D-074A2E6BADCB}"/>
              </a:ext>
            </a:extLst>
          </p:cNvPr>
          <p:cNvSpPr txBox="1"/>
          <p:nvPr/>
        </p:nvSpPr>
        <p:spPr>
          <a:xfrm>
            <a:off x="539987" y="1304820"/>
            <a:ext cx="169250" cy="369332"/>
          </a:xfrm>
          <a:prstGeom prst="rect">
            <a:avLst/>
          </a:prstGeom>
          <a:noFill/>
        </p:spPr>
        <p:txBody>
          <a:bodyPr wrap="square" rtlCol="0">
            <a:spAutoFit/>
          </a:bodyPr>
          <a:lstStyle/>
          <a:p>
            <a:r>
              <a:rPr lang="en-US" dirty="0"/>
              <a:t>A</a:t>
            </a:r>
          </a:p>
        </p:txBody>
      </p:sp>
      <p:sp>
        <p:nvSpPr>
          <p:cNvPr id="14" name="TextBox 13">
            <a:extLst>
              <a:ext uri="{FF2B5EF4-FFF2-40B4-BE49-F238E27FC236}">
                <a16:creationId xmlns:a16="http://schemas.microsoft.com/office/drawing/2014/main" id="{40CB5AB7-F5D4-6429-E115-7CCAE63878A6}"/>
              </a:ext>
            </a:extLst>
          </p:cNvPr>
          <p:cNvSpPr txBox="1"/>
          <p:nvPr/>
        </p:nvSpPr>
        <p:spPr>
          <a:xfrm>
            <a:off x="3132258" y="1335597"/>
            <a:ext cx="134903" cy="307777"/>
          </a:xfrm>
          <a:prstGeom prst="rect">
            <a:avLst/>
          </a:prstGeom>
          <a:noFill/>
        </p:spPr>
        <p:txBody>
          <a:bodyPr wrap="square" rtlCol="0">
            <a:spAutoFit/>
          </a:bodyPr>
          <a:lstStyle/>
          <a:p>
            <a:r>
              <a:rPr lang="en-US" sz="1400" dirty="0"/>
              <a:t>B</a:t>
            </a:r>
          </a:p>
        </p:txBody>
      </p:sp>
      <p:sp>
        <p:nvSpPr>
          <p:cNvPr id="15" name="TextBox 14">
            <a:extLst>
              <a:ext uri="{FF2B5EF4-FFF2-40B4-BE49-F238E27FC236}">
                <a16:creationId xmlns:a16="http://schemas.microsoft.com/office/drawing/2014/main" id="{21A0F1D1-5895-FC78-568E-D1DC11996BAF}"/>
              </a:ext>
            </a:extLst>
          </p:cNvPr>
          <p:cNvSpPr txBox="1"/>
          <p:nvPr/>
        </p:nvSpPr>
        <p:spPr>
          <a:xfrm>
            <a:off x="3098093" y="2963609"/>
            <a:ext cx="134903" cy="307777"/>
          </a:xfrm>
          <a:prstGeom prst="rect">
            <a:avLst/>
          </a:prstGeom>
          <a:noFill/>
        </p:spPr>
        <p:txBody>
          <a:bodyPr wrap="square" rtlCol="0">
            <a:spAutoFit/>
          </a:bodyPr>
          <a:lstStyle/>
          <a:p>
            <a:r>
              <a:rPr lang="en-US" sz="1400" dirty="0"/>
              <a:t>D</a:t>
            </a:r>
          </a:p>
        </p:txBody>
      </p:sp>
      <p:sp>
        <p:nvSpPr>
          <p:cNvPr id="16" name="TextBox 15">
            <a:extLst>
              <a:ext uri="{FF2B5EF4-FFF2-40B4-BE49-F238E27FC236}">
                <a16:creationId xmlns:a16="http://schemas.microsoft.com/office/drawing/2014/main" id="{1E35B99C-E272-C546-0E1C-9AAAB631AFB7}"/>
              </a:ext>
            </a:extLst>
          </p:cNvPr>
          <p:cNvSpPr txBox="1"/>
          <p:nvPr/>
        </p:nvSpPr>
        <p:spPr>
          <a:xfrm>
            <a:off x="544619" y="2992513"/>
            <a:ext cx="134903" cy="307777"/>
          </a:xfrm>
          <a:prstGeom prst="rect">
            <a:avLst/>
          </a:prstGeom>
          <a:noFill/>
        </p:spPr>
        <p:txBody>
          <a:bodyPr wrap="square" rtlCol="0">
            <a:spAutoFit/>
          </a:bodyPr>
          <a:lstStyle/>
          <a:p>
            <a:r>
              <a:rPr lang="en-US" sz="1400" dirty="0"/>
              <a:t>C</a:t>
            </a:r>
          </a:p>
        </p:txBody>
      </p:sp>
      <p:sp>
        <p:nvSpPr>
          <p:cNvPr id="3" name="Content Placeholder 3">
            <a:extLst>
              <a:ext uri="{FF2B5EF4-FFF2-40B4-BE49-F238E27FC236}">
                <a16:creationId xmlns:a16="http://schemas.microsoft.com/office/drawing/2014/main" id="{CD0EC9BC-BAE3-F273-9B8D-4457519861FC}"/>
              </a:ext>
            </a:extLst>
          </p:cNvPr>
          <p:cNvSpPr txBox="1">
            <a:spLocks/>
          </p:cNvSpPr>
          <p:nvPr/>
        </p:nvSpPr>
        <p:spPr>
          <a:xfrm>
            <a:off x="5888376" y="1338947"/>
            <a:ext cx="3028743" cy="3721191"/>
          </a:xfrm>
          <a:prstGeom prst="rect">
            <a:avLst/>
          </a:prstGeom>
        </p:spPr>
        <p:txBody>
          <a:bodyPr vert="horz" lIns="91440" tIns="45720" rIns="91440" bIns="45720" rtlCol="0">
            <a:normAutofit/>
          </a:bodyPr>
          <a:lstStyle>
            <a:lvl1pPr marL="0" indent="0" algn="l" defTabSz="457200" rtl="0" eaLnBrk="1" latinLnBrk="0" hangingPunct="1">
              <a:spcBef>
                <a:spcPct val="20000"/>
              </a:spcBef>
              <a:buFontTx/>
              <a:buNone/>
              <a:defRPr sz="3800" kern="1200">
                <a:solidFill>
                  <a:schemeClr val="tx1"/>
                </a:solidFill>
                <a:latin typeface="Times New Roman"/>
                <a:ea typeface="+mn-ea"/>
                <a:cs typeface="Times New Roman"/>
              </a:defRPr>
            </a:lvl1pPr>
            <a:lvl2pPr marL="742950" indent="-285750" algn="l" defTabSz="457200" rtl="0" eaLnBrk="1" latinLnBrk="0" hangingPunct="1">
              <a:spcBef>
                <a:spcPct val="20000"/>
              </a:spcBef>
              <a:buClr>
                <a:srgbClr val="CC0000"/>
              </a:buClr>
              <a:buSzPct val="90000"/>
              <a:buFont typeface="Wingdings" charset="2"/>
              <a:buChar char="§"/>
              <a:defRPr sz="3000" kern="1200">
                <a:solidFill>
                  <a:schemeClr val="tx1"/>
                </a:solidFill>
                <a:latin typeface="Times New Roman"/>
                <a:ea typeface="+mn-ea"/>
                <a:cs typeface="Times New Roman"/>
              </a:defRPr>
            </a:lvl2pPr>
            <a:lvl3pPr marL="1143000" indent="-228600" algn="l" defTabSz="457200" rtl="0" eaLnBrk="1" latinLnBrk="0" hangingPunct="1">
              <a:spcBef>
                <a:spcPct val="20000"/>
              </a:spcBef>
              <a:buFont typeface="Arial"/>
              <a:buChar char="•"/>
              <a:defRPr sz="1800" kern="1200">
                <a:solidFill>
                  <a:schemeClr val="tx1"/>
                </a:solidFill>
                <a:latin typeface="Times New Roman"/>
                <a:ea typeface="+mn-ea"/>
                <a:cs typeface="Times New Roman"/>
              </a:defRPr>
            </a:lvl3pPr>
            <a:lvl4pPr marL="1600200" indent="-228600" algn="l" defTabSz="457200" rtl="0" eaLnBrk="1" latinLnBrk="0" hangingPunct="1">
              <a:spcBef>
                <a:spcPct val="20000"/>
              </a:spcBef>
              <a:buFont typeface="Arial"/>
              <a:buChar char="–"/>
              <a:defRPr sz="1800" i="1" kern="1200">
                <a:solidFill>
                  <a:schemeClr val="tx1"/>
                </a:solidFill>
                <a:latin typeface="Times New Roman"/>
                <a:ea typeface="+mn-ea"/>
                <a:cs typeface="Times New Roman"/>
              </a:defRPr>
            </a:lvl4pPr>
            <a:lvl5pPr marL="1828800" indent="0" algn="l" defTabSz="457200" rtl="0" eaLnBrk="1" latinLnBrk="0" hangingPunct="1">
              <a:spcBef>
                <a:spcPct val="20000"/>
              </a:spcBef>
              <a:buFontTx/>
              <a:buNone/>
              <a:defRPr sz="1800" kern="1200">
                <a:solidFill>
                  <a:schemeClr val="tx1"/>
                </a:solidFill>
                <a:latin typeface="Times New Roman"/>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lnSpc>
                <a:spcPct val="150000"/>
              </a:lnSpc>
              <a:buFont typeface="Arial" panose="020B0604020202020204" pitchFamily="34" charset="0"/>
              <a:buChar char="•"/>
            </a:pPr>
            <a:r>
              <a:rPr lang="en-US" sz="1300" dirty="0"/>
              <a:t>We observed a statistically significant positive linear association between bloodstream-associated ceftriaxone-resistant </a:t>
            </a:r>
            <a:r>
              <a:rPr lang="en-US" sz="1300" i="1" dirty="0"/>
              <a:t>E. coli </a:t>
            </a:r>
            <a:r>
              <a:rPr lang="en-US" sz="1300" dirty="0"/>
              <a:t>or </a:t>
            </a:r>
            <a:r>
              <a:rPr lang="en-US" sz="1300" i="1" dirty="0"/>
              <a:t>Klebsiella</a:t>
            </a:r>
            <a:r>
              <a:rPr lang="en-US" sz="1300" dirty="0"/>
              <a:t> and bloodstream-associated ceftazidime-resistant </a:t>
            </a:r>
            <a:r>
              <a:rPr lang="en-US" sz="1300" i="1" dirty="0"/>
              <a:t>E. coli </a:t>
            </a:r>
            <a:r>
              <a:rPr lang="en-US" sz="1300" dirty="0"/>
              <a:t>or </a:t>
            </a:r>
            <a:r>
              <a:rPr lang="en-US" sz="1300" i="1" dirty="0"/>
              <a:t>Klebsiella</a:t>
            </a:r>
            <a:r>
              <a:rPr lang="en-US" sz="1300" dirty="0"/>
              <a:t> and beta-lactam drug consumption among the countries.  </a:t>
            </a:r>
          </a:p>
          <a:p>
            <a:pPr marL="285750" indent="-285750">
              <a:lnSpc>
                <a:spcPct val="150000"/>
              </a:lnSpc>
              <a:buFont typeface="Arial" panose="020B0604020202020204" pitchFamily="34" charset="0"/>
              <a:buChar char="•"/>
            </a:pPr>
            <a:r>
              <a:rPr lang="en-US" sz="1300" dirty="0"/>
              <a:t>Clustering observed in countries based on AMC pattern</a:t>
            </a:r>
          </a:p>
        </p:txBody>
      </p:sp>
    </p:spTree>
    <p:extLst>
      <p:ext uri="{BB962C8B-B14F-4D97-AF65-F5344CB8AC3E}">
        <p14:creationId xmlns:p14="http://schemas.microsoft.com/office/powerpoint/2010/main" val="21114587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7FE31-E838-E28C-756C-CFBD400C7C04}"/>
              </a:ext>
            </a:extLst>
          </p:cNvPr>
          <p:cNvSpPr txBox="1">
            <a:spLocks/>
          </p:cNvSpPr>
          <p:nvPr/>
        </p:nvSpPr>
        <p:spPr>
          <a:xfrm>
            <a:off x="101028" y="284280"/>
            <a:ext cx="7633558" cy="958383"/>
          </a:xfrm>
          <a:prstGeom prst="rect">
            <a:avLst/>
          </a:prstGeom>
        </p:spPr>
        <p:txBody>
          <a:bodyPr/>
          <a:lstStyle>
            <a:lvl1pPr algn="l" defTabSz="457200" rtl="0" eaLnBrk="1" latinLnBrk="0" hangingPunct="1">
              <a:spcBef>
                <a:spcPct val="0"/>
              </a:spcBef>
              <a:buNone/>
              <a:defRPr sz="2400" kern="1200">
                <a:solidFill>
                  <a:schemeClr val="bg1"/>
                </a:solidFill>
                <a:latin typeface="Times New Roman"/>
                <a:ea typeface="+mj-ea"/>
                <a:cs typeface="Times New Roman"/>
              </a:defRPr>
            </a:lvl1pPr>
          </a:lstStyle>
          <a:p>
            <a:r>
              <a:rPr lang="en-US" sz="1400" dirty="0">
                <a:solidFill>
                  <a:srgbClr val="FFFFFF"/>
                </a:solidFill>
              </a:rPr>
              <a:t>Figure 2: Linear association and Spearman correlation coefficients between selected fluoroquinolone-resistant bacteria from bloodstream infections and quinolone consumption among the countries. </a:t>
            </a:r>
          </a:p>
        </p:txBody>
      </p:sp>
      <p:graphicFrame>
        <p:nvGraphicFramePr>
          <p:cNvPr id="8" name="Table 7">
            <a:extLst>
              <a:ext uri="{FF2B5EF4-FFF2-40B4-BE49-F238E27FC236}">
                <a16:creationId xmlns:a16="http://schemas.microsoft.com/office/drawing/2014/main" id="{A0CA52C1-CB17-66DF-B75E-CC5ABBC4BD02}"/>
              </a:ext>
            </a:extLst>
          </p:cNvPr>
          <p:cNvGraphicFramePr>
            <a:graphicFrameLocks noGrp="1"/>
          </p:cNvGraphicFramePr>
          <p:nvPr>
            <p:extLst>
              <p:ext uri="{D42A27DB-BD31-4B8C-83A1-F6EECF244321}">
                <p14:modId xmlns:p14="http://schemas.microsoft.com/office/powerpoint/2010/main" val="1165992494"/>
              </p:ext>
            </p:extLst>
          </p:nvPr>
        </p:nvGraphicFramePr>
        <p:xfrm>
          <a:off x="433137" y="1282847"/>
          <a:ext cx="4633877" cy="3465094"/>
        </p:xfrm>
        <a:graphic>
          <a:graphicData uri="http://schemas.openxmlformats.org/drawingml/2006/table">
            <a:tbl>
              <a:tblPr firstRow="1" bandRow="1">
                <a:tableStyleId>{5940675A-B579-460E-94D1-54222C63F5DA}</a:tableStyleId>
              </a:tblPr>
              <a:tblGrid>
                <a:gridCol w="2325885">
                  <a:extLst>
                    <a:ext uri="{9D8B030D-6E8A-4147-A177-3AD203B41FA5}">
                      <a16:colId xmlns:a16="http://schemas.microsoft.com/office/drawing/2014/main" val="701549559"/>
                    </a:ext>
                  </a:extLst>
                </a:gridCol>
                <a:gridCol w="2307992">
                  <a:extLst>
                    <a:ext uri="{9D8B030D-6E8A-4147-A177-3AD203B41FA5}">
                      <a16:colId xmlns:a16="http://schemas.microsoft.com/office/drawing/2014/main" val="2475211857"/>
                    </a:ext>
                  </a:extLst>
                </a:gridCol>
              </a:tblGrid>
              <a:tr h="1732547">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857732160"/>
                  </a:ext>
                </a:extLst>
              </a:tr>
              <a:tr h="1732547">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871829776"/>
                  </a:ext>
                </a:extLst>
              </a:tr>
            </a:tbl>
          </a:graphicData>
        </a:graphic>
      </p:graphicFrame>
      <p:sp>
        <p:nvSpPr>
          <p:cNvPr id="13" name="TextBox 12">
            <a:extLst>
              <a:ext uri="{FF2B5EF4-FFF2-40B4-BE49-F238E27FC236}">
                <a16:creationId xmlns:a16="http://schemas.microsoft.com/office/drawing/2014/main" id="{A929ED27-15FF-8B28-723D-074A2E6BADCB}"/>
              </a:ext>
            </a:extLst>
          </p:cNvPr>
          <p:cNvSpPr txBox="1"/>
          <p:nvPr/>
        </p:nvSpPr>
        <p:spPr>
          <a:xfrm>
            <a:off x="345444" y="1259848"/>
            <a:ext cx="175386" cy="307777"/>
          </a:xfrm>
          <a:prstGeom prst="rect">
            <a:avLst/>
          </a:prstGeom>
          <a:noFill/>
        </p:spPr>
        <p:txBody>
          <a:bodyPr wrap="square" rtlCol="0">
            <a:spAutoFit/>
          </a:bodyPr>
          <a:lstStyle/>
          <a:p>
            <a:r>
              <a:rPr lang="en-US" sz="1400" dirty="0"/>
              <a:t>A</a:t>
            </a:r>
          </a:p>
        </p:txBody>
      </p:sp>
      <p:sp>
        <p:nvSpPr>
          <p:cNvPr id="14" name="TextBox 13">
            <a:extLst>
              <a:ext uri="{FF2B5EF4-FFF2-40B4-BE49-F238E27FC236}">
                <a16:creationId xmlns:a16="http://schemas.microsoft.com/office/drawing/2014/main" id="{40CB5AB7-F5D4-6429-E115-7CCAE63878A6}"/>
              </a:ext>
            </a:extLst>
          </p:cNvPr>
          <p:cNvSpPr txBox="1"/>
          <p:nvPr/>
        </p:nvSpPr>
        <p:spPr>
          <a:xfrm>
            <a:off x="2840503" y="1242663"/>
            <a:ext cx="139794" cy="307777"/>
          </a:xfrm>
          <a:prstGeom prst="rect">
            <a:avLst/>
          </a:prstGeom>
          <a:noFill/>
        </p:spPr>
        <p:txBody>
          <a:bodyPr wrap="square" rtlCol="0">
            <a:spAutoFit/>
          </a:bodyPr>
          <a:lstStyle/>
          <a:p>
            <a:r>
              <a:rPr lang="en-US" sz="1400" dirty="0"/>
              <a:t>B</a:t>
            </a:r>
          </a:p>
        </p:txBody>
      </p:sp>
      <p:sp>
        <p:nvSpPr>
          <p:cNvPr id="15" name="TextBox 14">
            <a:extLst>
              <a:ext uri="{FF2B5EF4-FFF2-40B4-BE49-F238E27FC236}">
                <a16:creationId xmlns:a16="http://schemas.microsoft.com/office/drawing/2014/main" id="{21A0F1D1-5895-FC78-568E-D1DC11996BAF}"/>
              </a:ext>
            </a:extLst>
          </p:cNvPr>
          <p:cNvSpPr txBox="1"/>
          <p:nvPr/>
        </p:nvSpPr>
        <p:spPr>
          <a:xfrm>
            <a:off x="2798572" y="3012175"/>
            <a:ext cx="139794" cy="307777"/>
          </a:xfrm>
          <a:prstGeom prst="rect">
            <a:avLst/>
          </a:prstGeom>
          <a:noFill/>
        </p:spPr>
        <p:txBody>
          <a:bodyPr wrap="square" rtlCol="0">
            <a:spAutoFit/>
          </a:bodyPr>
          <a:lstStyle/>
          <a:p>
            <a:r>
              <a:rPr lang="en-US" sz="1400" dirty="0"/>
              <a:t>D</a:t>
            </a:r>
          </a:p>
        </p:txBody>
      </p:sp>
      <p:sp>
        <p:nvSpPr>
          <p:cNvPr id="16" name="TextBox 15">
            <a:extLst>
              <a:ext uri="{FF2B5EF4-FFF2-40B4-BE49-F238E27FC236}">
                <a16:creationId xmlns:a16="http://schemas.microsoft.com/office/drawing/2014/main" id="{1E35B99C-E272-C546-0E1C-9AAAB631AFB7}"/>
              </a:ext>
            </a:extLst>
          </p:cNvPr>
          <p:cNvSpPr txBox="1"/>
          <p:nvPr/>
        </p:nvSpPr>
        <p:spPr>
          <a:xfrm>
            <a:off x="381036" y="3012176"/>
            <a:ext cx="139794" cy="307777"/>
          </a:xfrm>
          <a:prstGeom prst="rect">
            <a:avLst/>
          </a:prstGeom>
          <a:noFill/>
        </p:spPr>
        <p:txBody>
          <a:bodyPr wrap="square" rtlCol="0">
            <a:spAutoFit/>
          </a:bodyPr>
          <a:lstStyle/>
          <a:p>
            <a:r>
              <a:rPr lang="en-US" sz="1400" dirty="0"/>
              <a:t>C</a:t>
            </a:r>
          </a:p>
        </p:txBody>
      </p:sp>
      <p:pic>
        <p:nvPicPr>
          <p:cNvPr id="3" name="Picture 2">
            <a:extLst>
              <a:ext uri="{FF2B5EF4-FFF2-40B4-BE49-F238E27FC236}">
                <a16:creationId xmlns:a16="http://schemas.microsoft.com/office/drawing/2014/main" id="{E49308D7-C1C1-D398-6460-3E929C6804C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523" y="1378204"/>
            <a:ext cx="2126491" cy="1618778"/>
          </a:xfrm>
          <a:prstGeom prst="rect">
            <a:avLst/>
          </a:prstGeom>
          <a:noFill/>
          <a:ln>
            <a:noFill/>
          </a:ln>
        </p:spPr>
      </p:pic>
      <p:pic>
        <p:nvPicPr>
          <p:cNvPr id="4" name="Picture 3">
            <a:extLst>
              <a:ext uri="{FF2B5EF4-FFF2-40B4-BE49-F238E27FC236}">
                <a16:creationId xmlns:a16="http://schemas.microsoft.com/office/drawing/2014/main" id="{31CFFC27-11F4-877C-5A7C-5B4232F12E4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0400" y="1515177"/>
            <a:ext cx="2019110" cy="1481805"/>
          </a:xfrm>
          <a:prstGeom prst="rect">
            <a:avLst/>
          </a:prstGeom>
          <a:noFill/>
          <a:ln>
            <a:noFill/>
          </a:ln>
        </p:spPr>
      </p:pic>
      <p:pic>
        <p:nvPicPr>
          <p:cNvPr id="5" name="Picture 4">
            <a:extLst>
              <a:ext uri="{FF2B5EF4-FFF2-40B4-BE49-F238E27FC236}">
                <a16:creationId xmlns:a16="http://schemas.microsoft.com/office/drawing/2014/main" id="{61E75EC8-EC85-8103-9099-285D3676DA8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2931" y="3166064"/>
            <a:ext cx="2162083" cy="1545771"/>
          </a:xfrm>
          <a:prstGeom prst="rect">
            <a:avLst/>
          </a:prstGeom>
          <a:noFill/>
          <a:ln>
            <a:noFill/>
          </a:ln>
        </p:spPr>
      </p:pic>
      <p:pic>
        <p:nvPicPr>
          <p:cNvPr id="6" name="Picture 5">
            <a:extLst>
              <a:ext uri="{FF2B5EF4-FFF2-40B4-BE49-F238E27FC236}">
                <a16:creationId xmlns:a16="http://schemas.microsoft.com/office/drawing/2014/main" id="{792ECC59-83AF-394A-7B97-4F8A41D485C0}"/>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01924" y="3134083"/>
            <a:ext cx="2010832" cy="1609732"/>
          </a:xfrm>
          <a:prstGeom prst="rect">
            <a:avLst/>
          </a:prstGeom>
          <a:noFill/>
          <a:ln>
            <a:noFill/>
          </a:ln>
        </p:spPr>
      </p:pic>
      <p:sp>
        <p:nvSpPr>
          <p:cNvPr id="7" name="Content Placeholder 3">
            <a:extLst>
              <a:ext uri="{FF2B5EF4-FFF2-40B4-BE49-F238E27FC236}">
                <a16:creationId xmlns:a16="http://schemas.microsoft.com/office/drawing/2014/main" id="{64473514-4526-580E-1C34-8DC3474D1B39}"/>
              </a:ext>
            </a:extLst>
          </p:cNvPr>
          <p:cNvSpPr txBox="1">
            <a:spLocks/>
          </p:cNvSpPr>
          <p:nvPr/>
        </p:nvSpPr>
        <p:spPr>
          <a:xfrm>
            <a:off x="5410774" y="1305468"/>
            <a:ext cx="3506346" cy="3721191"/>
          </a:xfrm>
          <a:prstGeom prst="rect">
            <a:avLst/>
          </a:prstGeom>
        </p:spPr>
        <p:txBody>
          <a:bodyPr vert="horz" lIns="91440" tIns="45720" rIns="91440" bIns="45720" rtlCol="0">
            <a:normAutofit/>
          </a:bodyPr>
          <a:lstStyle>
            <a:lvl1pPr marL="0" indent="0" algn="l" defTabSz="457200" rtl="0" eaLnBrk="1" latinLnBrk="0" hangingPunct="1">
              <a:spcBef>
                <a:spcPct val="20000"/>
              </a:spcBef>
              <a:buFontTx/>
              <a:buNone/>
              <a:defRPr sz="3800" kern="1200">
                <a:solidFill>
                  <a:schemeClr val="tx1"/>
                </a:solidFill>
                <a:latin typeface="Times New Roman"/>
                <a:ea typeface="+mn-ea"/>
                <a:cs typeface="Times New Roman"/>
              </a:defRPr>
            </a:lvl1pPr>
            <a:lvl2pPr marL="742950" indent="-285750" algn="l" defTabSz="457200" rtl="0" eaLnBrk="1" latinLnBrk="0" hangingPunct="1">
              <a:spcBef>
                <a:spcPct val="20000"/>
              </a:spcBef>
              <a:buClr>
                <a:srgbClr val="CC0000"/>
              </a:buClr>
              <a:buSzPct val="90000"/>
              <a:buFont typeface="Wingdings" charset="2"/>
              <a:buChar char="§"/>
              <a:defRPr sz="3000" kern="1200">
                <a:solidFill>
                  <a:schemeClr val="tx1"/>
                </a:solidFill>
                <a:latin typeface="Times New Roman"/>
                <a:ea typeface="+mn-ea"/>
                <a:cs typeface="Times New Roman"/>
              </a:defRPr>
            </a:lvl2pPr>
            <a:lvl3pPr marL="1143000" indent="-228600" algn="l" defTabSz="457200" rtl="0" eaLnBrk="1" latinLnBrk="0" hangingPunct="1">
              <a:spcBef>
                <a:spcPct val="20000"/>
              </a:spcBef>
              <a:buFont typeface="Arial"/>
              <a:buChar char="•"/>
              <a:defRPr sz="1800" kern="1200">
                <a:solidFill>
                  <a:schemeClr val="tx1"/>
                </a:solidFill>
                <a:latin typeface="Times New Roman"/>
                <a:ea typeface="+mn-ea"/>
                <a:cs typeface="Times New Roman"/>
              </a:defRPr>
            </a:lvl3pPr>
            <a:lvl4pPr marL="1600200" indent="-228600" algn="l" defTabSz="457200" rtl="0" eaLnBrk="1" latinLnBrk="0" hangingPunct="1">
              <a:spcBef>
                <a:spcPct val="20000"/>
              </a:spcBef>
              <a:buFont typeface="Arial"/>
              <a:buChar char="–"/>
              <a:defRPr sz="1800" i="1" kern="1200">
                <a:solidFill>
                  <a:schemeClr val="tx1"/>
                </a:solidFill>
                <a:latin typeface="Times New Roman"/>
                <a:ea typeface="+mn-ea"/>
                <a:cs typeface="Times New Roman"/>
              </a:defRPr>
            </a:lvl4pPr>
            <a:lvl5pPr marL="1828800" indent="0" algn="l" defTabSz="457200" rtl="0" eaLnBrk="1" latinLnBrk="0" hangingPunct="1">
              <a:spcBef>
                <a:spcPct val="20000"/>
              </a:spcBef>
              <a:buFontTx/>
              <a:buNone/>
              <a:defRPr sz="1800" kern="1200">
                <a:solidFill>
                  <a:schemeClr val="tx1"/>
                </a:solidFill>
                <a:latin typeface="Times New Roman"/>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lnSpc>
                <a:spcPct val="150000"/>
              </a:lnSpc>
              <a:buFont typeface="Arial" panose="020B0604020202020204" pitchFamily="34" charset="0"/>
              <a:buChar char="•"/>
            </a:pPr>
            <a:r>
              <a:rPr lang="en-US" sz="1300" dirty="0"/>
              <a:t>we observed a statistically significant positive linear association between bloodstream-associated ciprofloxacin-resistant </a:t>
            </a:r>
            <a:r>
              <a:rPr lang="en-US" sz="1300" i="1" dirty="0"/>
              <a:t>E. coli or Klebsiella, and </a:t>
            </a:r>
            <a:r>
              <a:rPr lang="en-US" sz="1300" dirty="0"/>
              <a:t>bloodstream-associated levofloxacin-resistant </a:t>
            </a:r>
            <a:r>
              <a:rPr lang="en-US" sz="1300" i="1" dirty="0"/>
              <a:t>E. coli or Klebsiella </a:t>
            </a:r>
            <a:r>
              <a:rPr lang="en-US" sz="1300" dirty="0"/>
              <a:t>and quinolone consumption among the countries. </a:t>
            </a:r>
          </a:p>
          <a:p>
            <a:pPr marL="285750" indent="-285750">
              <a:lnSpc>
                <a:spcPct val="150000"/>
              </a:lnSpc>
              <a:buFont typeface="Arial" panose="020B0604020202020204" pitchFamily="34" charset="0"/>
              <a:buChar char="•"/>
            </a:pPr>
            <a:r>
              <a:rPr lang="en-US" sz="1300" dirty="0"/>
              <a:t>Clustering observed in countries based on AMC pattern</a:t>
            </a:r>
          </a:p>
          <a:p>
            <a:pPr marL="285750" indent="-285750">
              <a:lnSpc>
                <a:spcPct val="150000"/>
              </a:lnSpc>
              <a:buFont typeface="Arial" panose="020B0604020202020204" pitchFamily="34" charset="0"/>
              <a:buChar char="•"/>
            </a:pPr>
            <a:endParaRPr lang="en-US" sz="1400" dirty="0"/>
          </a:p>
        </p:txBody>
      </p:sp>
    </p:spTree>
    <p:extLst>
      <p:ext uri="{BB962C8B-B14F-4D97-AF65-F5344CB8AC3E}">
        <p14:creationId xmlns:p14="http://schemas.microsoft.com/office/powerpoint/2010/main" val="20906679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7FE31-E838-E28C-756C-CFBD400C7C04}"/>
              </a:ext>
            </a:extLst>
          </p:cNvPr>
          <p:cNvSpPr txBox="1">
            <a:spLocks/>
          </p:cNvSpPr>
          <p:nvPr/>
        </p:nvSpPr>
        <p:spPr>
          <a:xfrm>
            <a:off x="101028" y="284280"/>
            <a:ext cx="7633558" cy="958383"/>
          </a:xfrm>
          <a:prstGeom prst="rect">
            <a:avLst/>
          </a:prstGeom>
        </p:spPr>
        <p:txBody>
          <a:bodyPr/>
          <a:lstStyle>
            <a:lvl1pPr algn="l" defTabSz="457200" rtl="0" eaLnBrk="1" latinLnBrk="0" hangingPunct="1">
              <a:spcBef>
                <a:spcPct val="0"/>
              </a:spcBef>
              <a:buNone/>
              <a:defRPr sz="2400" kern="1200">
                <a:solidFill>
                  <a:schemeClr val="bg1"/>
                </a:solidFill>
                <a:latin typeface="Times New Roman"/>
                <a:ea typeface="+mj-ea"/>
                <a:cs typeface="Times New Roman"/>
              </a:defRPr>
            </a:lvl1pPr>
          </a:lstStyle>
          <a:p>
            <a:r>
              <a:rPr lang="en-US" sz="1400" dirty="0">
                <a:solidFill>
                  <a:srgbClr val="FFFFFF"/>
                </a:solidFill>
              </a:rPr>
              <a:t>Figure 2: Linear association and Spearman correlation coefficients between selected fluoroquinolone-resistant bacteria from bloodstream infections and quinolone consumption among the countries. </a:t>
            </a:r>
          </a:p>
        </p:txBody>
      </p:sp>
      <p:graphicFrame>
        <p:nvGraphicFramePr>
          <p:cNvPr id="7" name="Table 6">
            <a:extLst>
              <a:ext uri="{FF2B5EF4-FFF2-40B4-BE49-F238E27FC236}">
                <a16:creationId xmlns:a16="http://schemas.microsoft.com/office/drawing/2014/main" id="{AEFC5064-A548-A895-7529-7861AC0C5224}"/>
              </a:ext>
            </a:extLst>
          </p:cNvPr>
          <p:cNvGraphicFramePr>
            <a:graphicFrameLocks noGrp="1"/>
          </p:cNvGraphicFramePr>
          <p:nvPr>
            <p:extLst>
              <p:ext uri="{D42A27DB-BD31-4B8C-83A1-F6EECF244321}">
                <p14:modId xmlns:p14="http://schemas.microsoft.com/office/powerpoint/2010/main" val="240860854"/>
              </p:ext>
            </p:extLst>
          </p:nvPr>
        </p:nvGraphicFramePr>
        <p:xfrm>
          <a:off x="677205" y="1083774"/>
          <a:ext cx="7799902" cy="3834797"/>
        </p:xfrm>
        <a:graphic>
          <a:graphicData uri="http://schemas.openxmlformats.org/drawingml/2006/table">
            <a:tbl>
              <a:tblPr firstRow="1" firstCol="1" bandRow="1"/>
              <a:tblGrid>
                <a:gridCol w="4929898">
                  <a:extLst>
                    <a:ext uri="{9D8B030D-6E8A-4147-A177-3AD203B41FA5}">
                      <a16:colId xmlns:a16="http://schemas.microsoft.com/office/drawing/2014/main" val="2460558644"/>
                    </a:ext>
                  </a:extLst>
                </a:gridCol>
                <a:gridCol w="972452">
                  <a:extLst>
                    <a:ext uri="{9D8B030D-6E8A-4147-A177-3AD203B41FA5}">
                      <a16:colId xmlns:a16="http://schemas.microsoft.com/office/drawing/2014/main" val="1093341747"/>
                    </a:ext>
                  </a:extLst>
                </a:gridCol>
                <a:gridCol w="924822">
                  <a:extLst>
                    <a:ext uri="{9D8B030D-6E8A-4147-A177-3AD203B41FA5}">
                      <a16:colId xmlns:a16="http://schemas.microsoft.com/office/drawing/2014/main" val="1126630365"/>
                    </a:ext>
                  </a:extLst>
                </a:gridCol>
                <a:gridCol w="972730">
                  <a:extLst>
                    <a:ext uri="{9D8B030D-6E8A-4147-A177-3AD203B41FA5}">
                      <a16:colId xmlns:a16="http://schemas.microsoft.com/office/drawing/2014/main" val="2920257535"/>
                    </a:ext>
                  </a:extLst>
                </a:gridCol>
              </a:tblGrid>
              <a:tr h="277605">
                <a:tc>
                  <a:txBody>
                    <a:bodyPr/>
                    <a:lstStyle/>
                    <a:p>
                      <a:pPr marL="0" marR="0">
                        <a:lnSpc>
                          <a:spcPct val="107000"/>
                        </a:lnSpc>
                        <a:spcBef>
                          <a:spcPts val="0"/>
                        </a:spcBef>
                        <a:spcAft>
                          <a:spcPts val="0"/>
                        </a:spcAft>
                      </a:pPr>
                      <a:r>
                        <a:rPr lang="en-US" sz="900" b="1" kern="0" dirty="0">
                          <a:effectLst/>
                          <a:latin typeface="Arial" panose="020B0604020202020204" pitchFamily="34" charset="0"/>
                          <a:ea typeface="Malgun Gothic" panose="020B0503020000020004" pitchFamily="34" charset="-127"/>
                          <a:cs typeface="Times New Roman" panose="02020603050405020304" pitchFamily="18" charset="0"/>
                        </a:rPr>
                        <a:t>Antimicrobial group comparison</a:t>
                      </a:r>
                      <a:endParaRPr lang="en-US" sz="900" b="1" kern="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32979" marR="3297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900" b="1" kern="0" dirty="0">
                          <a:effectLst/>
                          <a:latin typeface="Arial" panose="020B0604020202020204" pitchFamily="34" charset="0"/>
                          <a:ea typeface="Malgun Gothic" panose="020B0503020000020004" pitchFamily="34" charset="-127"/>
                          <a:cs typeface="Times New Roman" panose="02020603050405020304" pitchFamily="18" charset="0"/>
                        </a:rPr>
                        <a:t>DDD difference</a:t>
                      </a:r>
                      <a:endParaRPr lang="en-US" sz="900" b="1" kern="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32979" marR="3297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900" b="1" kern="0" dirty="0">
                          <a:effectLst/>
                          <a:latin typeface="Arial" panose="020B0604020202020204" pitchFamily="34" charset="0"/>
                          <a:ea typeface="Malgun Gothic" panose="020B0503020000020004" pitchFamily="34" charset="-127"/>
                          <a:cs typeface="Times New Roman" panose="02020603050405020304" pitchFamily="18" charset="0"/>
                        </a:rPr>
                        <a:t>Standard error</a:t>
                      </a:r>
                      <a:endParaRPr lang="en-US" sz="900" b="1" kern="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32979" marR="3297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900" b="1" kern="0" dirty="0">
                          <a:effectLst/>
                          <a:latin typeface="Arial" panose="020B0604020202020204" pitchFamily="34" charset="0"/>
                          <a:ea typeface="Malgun Gothic" panose="020B0503020000020004" pitchFamily="34" charset="-127"/>
                          <a:cs typeface="Times New Roman" panose="02020603050405020304" pitchFamily="18" charset="0"/>
                        </a:rPr>
                        <a:t>P-value</a:t>
                      </a:r>
                      <a:endParaRPr lang="en-US" sz="900" b="1" kern="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32979" marR="3297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59008574"/>
                  </a:ext>
                </a:extLst>
              </a:tr>
              <a:tr h="183493">
                <a:tc>
                  <a:txBody>
                    <a:bodyPr/>
                    <a:lstStyle/>
                    <a:p>
                      <a:pPr marL="0" marR="0">
                        <a:lnSpc>
                          <a:spcPct val="107000"/>
                        </a:lnSpc>
                        <a:spcBef>
                          <a:spcPts val="0"/>
                        </a:spcBef>
                        <a:spcAft>
                          <a:spcPts val="0"/>
                        </a:spcAft>
                      </a:pPr>
                      <a:r>
                        <a:rPr lang="pt-BR" sz="800" kern="0" dirty="0">
                          <a:effectLst/>
                          <a:latin typeface="Arial" panose="020B0604020202020204" pitchFamily="34" charset="0"/>
                          <a:ea typeface="Malgun Gothic" panose="020B0503020000020004" pitchFamily="34" charset="-127"/>
                          <a:cs typeface="Times New Roman" panose="02020603050405020304" pitchFamily="18" charset="0"/>
                        </a:rPr>
                        <a:t>Beta-lactam antibacterials, penicillins (J01C) - Aminoglycoside antibacterials (J01G)</a:t>
                      </a:r>
                      <a:endParaRPr lang="en-US" sz="800" kern="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32979" marR="3297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800" kern="0">
                          <a:effectLst/>
                          <a:latin typeface="Arial" panose="020B0604020202020204" pitchFamily="34" charset="0"/>
                          <a:ea typeface="Malgun Gothic" panose="020B0503020000020004" pitchFamily="34" charset="-127"/>
                          <a:cs typeface="Times New Roman" panose="02020603050405020304" pitchFamily="18" charset="0"/>
                        </a:rPr>
                        <a:t>8.13</a:t>
                      </a:r>
                      <a:endParaRPr lang="en-US" sz="8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2979" marR="3297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800" kern="0" dirty="0">
                          <a:effectLst/>
                          <a:latin typeface="Arial" panose="020B0604020202020204" pitchFamily="34" charset="0"/>
                          <a:ea typeface="Malgun Gothic" panose="020B0503020000020004" pitchFamily="34" charset="-127"/>
                          <a:cs typeface="Times New Roman" panose="02020603050405020304" pitchFamily="18" charset="0"/>
                        </a:rPr>
                        <a:t>0.79</a:t>
                      </a:r>
                      <a:endParaRPr lang="en-US" sz="800" kern="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32979" marR="3297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800" b="1" kern="0">
                          <a:effectLst/>
                          <a:latin typeface="Arial" panose="020B0604020202020204" pitchFamily="34" charset="0"/>
                          <a:ea typeface="Malgun Gothic" panose="020B0503020000020004" pitchFamily="34" charset="-127"/>
                          <a:cs typeface="Times New Roman" panose="02020603050405020304" pitchFamily="18" charset="0"/>
                        </a:rPr>
                        <a:t>&lt;0.0001</a:t>
                      </a:r>
                      <a:endParaRPr lang="en-US" sz="8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2979" marR="3297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05185653"/>
                  </a:ext>
                </a:extLst>
              </a:tr>
              <a:tr h="183493">
                <a:tc>
                  <a:txBody>
                    <a:bodyPr/>
                    <a:lstStyle/>
                    <a:p>
                      <a:pPr marL="0" marR="0">
                        <a:lnSpc>
                          <a:spcPct val="107000"/>
                        </a:lnSpc>
                        <a:spcBef>
                          <a:spcPts val="0"/>
                        </a:spcBef>
                        <a:spcAft>
                          <a:spcPts val="0"/>
                        </a:spcAft>
                      </a:pPr>
                      <a:r>
                        <a:rPr lang="en-US" sz="800" kern="0">
                          <a:effectLst/>
                          <a:latin typeface="Arial" panose="020B0604020202020204" pitchFamily="34" charset="0"/>
                          <a:ea typeface="Malgun Gothic" panose="020B0503020000020004" pitchFamily="34" charset="-127"/>
                          <a:cs typeface="Times New Roman" panose="02020603050405020304" pitchFamily="18" charset="0"/>
                        </a:rPr>
                        <a:t>Other antibacterials (J01X) - Beta-lactam antibacterials, penicillins (J01C)</a:t>
                      </a:r>
                      <a:endParaRPr lang="en-US" sz="8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2979" marR="3297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800" kern="0">
                          <a:effectLst/>
                          <a:latin typeface="Arial" panose="020B0604020202020204" pitchFamily="34" charset="0"/>
                          <a:ea typeface="Malgun Gothic" panose="020B0503020000020004" pitchFamily="34" charset="-127"/>
                          <a:cs typeface="Times New Roman" panose="02020603050405020304" pitchFamily="18" charset="0"/>
                        </a:rPr>
                        <a:t>-7.70</a:t>
                      </a:r>
                      <a:endParaRPr lang="en-US" sz="8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2979" marR="3297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800" kern="0">
                          <a:effectLst/>
                          <a:latin typeface="Arial" panose="020B0604020202020204" pitchFamily="34" charset="0"/>
                          <a:ea typeface="Malgun Gothic" panose="020B0503020000020004" pitchFamily="34" charset="-127"/>
                          <a:cs typeface="Times New Roman" panose="02020603050405020304" pitchFamily="18" charset="0"/>
                        </a:rPr>
                        <a:t>0.78</a:t>
                      </a:r>
                      <a:endParaRPr lang="en-US" sz="8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2979" marR="3297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800" b="1" kern="0">
                          <a:effectLst/>
                          <a:latin typeface="Arial" panose="020B0604020202020204" pitchFamily="34" charset="0"/>
                          <a:ea typeface="Malgun Gothic" panose="020B0503020000020004" pitchFamily="34" charset="-127"/>
                          <a:cs typeface="Times New Roman" panose="02020603050405020304" pitchFamily="18" charset="0"/>
                        </a:rPr>
                        <a:t>&lt;0.0001</a:t>
                      </a:r>
                      <a:endParaRPr lang="en-US" sz="8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2979" marR="3297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73552209"/>
                  </a:ext>
                </a:extLst>
              </a:tr>
              <a:tr h="183493">
                <a:tc>
                  <a:txBody>
                    <a:bodyPr/>
                    <a:lstStyle/>
                    <a:p>
                      <a:pPr marL="0" marR="0">
                        <a:lnSpc>
                          <a:spcPct val="107000"/>
                        </a:lnSpc>
                        <a:spcBef>
                          <a:spcPts val="0"/>
                        </a:spcBef>
                        <a:spcAft>
                          <a:spcPts val="0"/>
                        </a:spcAft>
                      </a:pPr>
                      <a:r>
                        <a:rPr lang="pt-BR" sz="800" kern="0" dirty="0">
                          <a:effectLst/>
                          <a:latin typeface="Arial" panose="020B0604020202020204" pitchFamily="34" charset="0"/>
                          <a:ea typeface="Malgun Gothic" panose="020B0503020000020004" pitchFamily="34" charset="-127"/>
                          <a:cs typeface="Times New Roman" panose="02020603050405020304" pitchFamily="18" charset="0"/>
                        </a:rPr>
                        <a:t>Intestinal antiinfectives (A07A) - Beta-lactam antibacterials, penicillins (J01C)</a:t>
                      </a:r>
                      <a:endParaRPr lang="en-US" sz="800" kern="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32979" marR="3297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800" kern="0">
                          <a:effectLst/>
                          <a:latin typeface="Arial" panose="020B0604020202020204" pitchFamily="34" charset="0"/>
                          <a:ea typeface="Malgun Gothic" panose="020B0503020000020004" pitchFamily="34" charset="-127"/>
                          <a:cs typeface="Times New Roman" panose="02020603050405020304" pitchFamily="18" charset="0"/>
                        </a:rPr>
                        <a:t>-8.26</a:t>
                      </a:r>
                      <a:endParaRPr lang="en-US" sz="8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2979" marR="3297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800" kern="0">
                          <a:effectLst/>
                          <a:latin typeface="Arial" panose="020B0604020202020204" pitchFamily="34" charset="0"/>
                          <a:ea typeface="Malgun Gothic" panose="020B0503020000020004" pitchFamily="34" charset="-127"/>
                          <a:cs typeface="Times New Roman" panose="02020603050405020304" pitchFamily="18" charset="0"/>
                        </a:rPr>
                        <a:t>0.90</a:t>
                      </a:r>
                      <a:endParaRPr lang="en-US" sz="8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2979" marR="3297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800" b="1" kern="0">
                          <a:effectLst/>
                          <a:latin typeface="Arial" panose="020B0604020202020204" pitchFamily="34" charset="0"/>
                          <a:ea typeface="Malgun Gothic" panose="020B0503020000020004" pitchFamily="34" charset="-127"/>
                          <a:cs typeface="Times New Roman" panose="02020603050405020304" pitchFamily="18" charset="0"/>
                        </a:rPr>
                        <a:t>&lt;0.0001</a:t>
                      </a:r>
                      <a:endParaRPr lang="en-US" sz="8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2979" marR="3297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1006275"/>
                  </a:ext>
                </a:extLst>
              </a:tr>
              <a:tr h="183493">
                <a:tc>
                  <a:txBody>
                    <a:bodyPr/>
                    <a:lstStyle/>
                    <a:p>
                      <a:pPr marL="0" marR="0">
                        <a:lnSpc>
                          <a:spcPct val="107000"/>
                        </a:lnSpc>
                        <a:spcBef>
                          <a:spcPts val="0"/>
                        </a:spcBef>
                        <a:spcAft>
                          <a:spcPts val="0"/>
                        </a:spcAft>
                      </a:pPr>
                      <a:r>
                        <a:rPr lang="en-US" sz="800" kern="0" dirty="0">
                          <a:effectLst/>
                          <a:latin typeface="Arial" panose="020B0604020202020204" pitchFamily="34" charset="0"/>
                          <a:ea typeface="Malgun Gothic" panose="020B0503020000020004" pitchFamily="34" charset="-127"/>
                          <a:cs typeface="Times New Roman" panose="02020603050405020304" pitchFamily="18" charset="0"/>
                        </a:rPr>
                        <a:t>Sulfonamides and trimethoprim (J01E) - Beta-lactam antibacterials, penicillins (J01C)</a:t>
                      </a:r>
                      <a:endParaRPr lang="en-US" sz="800" kern="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32979" marR="3297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800" kern="0">
                          <a:effectLst/>
                          <a:latin typeface="Arial" panose="020B0604020202020204" pitchFamily="34" charset="0"/>
                          <a:ea typeface="Malgun Gothic" panose="020B0503020000020004" pitchFamily="34" charset="-127"/>
                          <a:cs typeface="Times New Roman" panose="02020603050405020304" pitchFamily="18" charset="0"/>
                        </a:rPr>
                        <a:t>-7.44</a:t>
                      </a:r>
                      <a:endParaRPr lang="en-US" sz="8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2979" marR="3297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800" kern="0">
                          <a:effectLst/>
                          <a:latin typeface="Arial" panose="020B0604020202020204" pitchFamily="34" charset="0"/>
                          <a:ea typeface="Malgun Gothic" panose="020B0503020000020004" pitchFamily="34" charset="-127"/>
                          <a:cs typeface="Times New Roman" panose="02020603050405020304" pitchFamily="18" charset="0"/>
                        </a:rPr>
                        <a:t>0.80</a:t>
                      </a:r>
                      <a:endParaRPr lang="en-US" sz="8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2979" marR="3297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800" b="1" kern="0">
                          <a:effectLst/>
                          <a:latin typeface="Arial" panose="020B0604020202020204" pitchFamily="34" charset="0"/>
                          <a:ea typeface="Malgun Gothic" panose="020B0503020000020004" pitchFamily="34" charset="-127"/>
                          <a:cs typeface="Times New Roman" panose="02020603050405020304" pitchFamily="18" charset="0"/>
                        </a:rPr>
                        <a:t>&lt;0.0001</a:t>
                      </a:r>
                      <a:endParaRPr lang="en-US" sz="8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2979" marR="3297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31333323"/>
                  </a:ext>
                </a:extLst>
              </a:tr>
              <a:tr h="183493">
                <a:tc>
                  <a:txBody>
                    <a:bodyPr/>
                    <a:lstStyle/>
                    <a:p>
                      <a:pPr marL="0" marR="0">
                        <a:lnSpc>
                          <a:spcPct val="107000"/>
                        </a:lnSpc>
                        <a:spcBef>
                          <a:spcPts val="0"/>
                        </a:spcBef>
                        <a:spcAft>
                          <a:spcPts val="0"/>
                        </a:spcAft>
                      </a:pPr>
                      <a:r>
                        <a:rPr lang="en-US" sz="800" kern="0">
                          <a:effectLst/>
                          <a:latin typeface="Arial" panose="020B0604020202020204" pitchFamily="34" charset="0"/>
                          <a:ea typeface="Malgun Gothic" panose="020B0503020000020004" pitchFamily="34" charset="-127"/>
                          <a:cs typeface="Times New Roman" panose="02020603050405020304" pitchFamily="18" charset="0"/>
                        </a:rPr>
                        <a:t>Beta-lactam antibacterials, penicillins (J01C) - Agents against amoebiasis and other protozoal diseases (P01A)</a:t>
                      </a:r>
                      <a:endParaRPr lang="en-US" sz="8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2979" marR="3297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800" kern="0">
                          <a:effectLst/>
                          <a:latin typeface="Arial" panose="020B0604020202020204" pitchFamily="34" charset="0"/>
                          <a:ea typeface="Malgun Gothic" panose="020B0503020000020004" pitchFamily="34" charset="-127"/>
                          <a:cs typeface="Times New Roman" panose="02020603050405020304" pitchFamily="18" charset="0"/>
                        </a:rPr>
                        <a:t>7.06</a:t>
                      </a:r>
                      <a:endParaRPr lang="en-US" sz="8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2979" marR="3297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800" kern="0">
                          <a:effectLst/>
                          <a:latin typeface="Arial" panose="020B0604020202020204" pitchFamily="34" charset="0"/>
                          <a:ea typeface="Malgun Gothic" panose="020B0503020000020004" pitchFamily="34" charset="-127"/>
                          <a:cs typeface="Times New Roman" panose="02020603050405020304" pitchFamily="18" charset="0"/>
                        </a:rPr>
                        <a:t>0.78</a:t>
                      </a:r>
                      <a:endParaRPr lang="en-US" sz="8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2979" marR="3297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800" b="1" kern="0">
                          <a:effectLst/>
                          <a:latin typeface="Arial" panose="020B0604020202020204" pitchFamily="34" charset="0"/>
                          <a:ea typeface="Malgun Gothic" panose="020B0503020000020004" pitchFamily="34" charset="-127"/>
                          <a:cs typeface="Times New Roman" panose="02020603050405020304" pitchFamily="18" charset="0"/>
                        </a:rPr>
                        <a:t>&lt;0.0001</a:t>
                      </a:r>
                      <a:endParaRPr lang="en-US" sz="8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2979" marR="3297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57235518"/>
                  </a:ext>
                </a:extLst>
              </a:tr>
              <a:tr h="183493">
                <a:tc>
                  <a:txBody>
                    <a:bodyPr/>
                    <a:lstStyle/>
                    <a:p>
                      <a:pPr marL="0" marR="0">
                        <a:lnSpc>
                          <a:spcPct val="107000"/>
                        </a:lnSpc>
                        <a:spcBef>
                          <a:spcPts val="0"/>
                        </a:spcBef>
                        <a:spcAft>
                          <a:spcPts val="0"/>
                        </a:spcAft>
                      </a:pPr>
                      <a:r>
                        <a:rPr lang="en-US" sz="800" kern="0">
                          <a:effectLst/>
                          <a:latin typeface="Arial" panose="020B0604020202020204" pitchFamily="34" charset="0"/>
                          <a:ea typeface="Malgun Gothic" panose="020B0503020000020004" pitchFamily="34" charset="-127"/>
                          <a:cs typeface="Times New Roman" panose="02020603050405020304" pitchFamily="18" charset="0"/>
                        </a:rPr>
                        <a:t>Beta-lactam antibacterials, penicillins (J01C) - Amphenicols (J01B)</a:t>
                      </a:r>
                      <a:endParaRPr lang="en-US" sz="8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2979" marR="3297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800" kern="0">
                          <a:effectLst/>
                          <a:latin typeface="Arial" panose="020B0604020202020204" pitchFamily="34" charset="0"/>
                          <a:ea typeface="Malgun Gothic" panose="020B0503020000020004" pitchFamily="34" charset="-127"/>
                          <a:cs typeface="Times New Roman" panose="02020603050405020304" pitchFamily="18" charset="0"/>
                        </a:rPr>
                        <a:t>8.32</a:t>
                      </a:r>
                      <a:endParaRPr lang="en-US" sz="8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2979" marR="3297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800" kern="0">
                          <a:effectLst/>
                          <a:latin typeface="Arial" panose="020B0604020202020204" pitchFamily="34" charset="0"/>
                          <a:ea typeface="Malgun Gothic" panose="020B0503020000020004" pitchFamily="34" charset="-127"/>
                          <a:cs typeface="Times New Roman" panose="02020603050405020304" pitchFamily="18" charset="0"/>
                        </a:rPr>
                        <a:t>0.95</a:t>
                      </a:r>
                      <a:endParaRPr lang="en-US" sz="8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2979" marR="3297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800" b="1" kern="0">
                          <a:effectLst/>
                          <a:latin typeface="Arial" panose="020B0604020202020204" pitchFamily="34" charset="0"/>
                          <a:ea typeface="Malgun Gothic" panose="020B0503020000020004" pitchFamily="34" charset="-127"/>
                          <a:cs typeface="Times New Roman" panose="02020603050405020304" pitchFamily="18" charset="0"/>
                        </a:rPr>
                        <a:t>&lt;0.0001</a:t>
                      </a:r>
                      <a:endParaRPr lang="en-US" sz="8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2979" marR="3297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7017118"/>
                  </a:ext>
                </a:extLst>
              </a:tr>
              <a:tr h="183493">
                <a:tc>
                  <a:txBody>
                    <a:bodyPr/>
                    <a:lstStyle/>
                    <a:p>
                      <a:pPr marL="0" marR="0">
                        <a:lnSpc>
                          <a:spcPct val="107000"/>
                        </a:lnSpc>
                        <a:spcBef>
                          <a:spcPts val="0"/>
                        </a:spcBef>
                        <a:spcAft>
                          <a:spcPts val="0"/>
                        </a:spcAft>
                      </a:pPr>
                      <a:r>
                        <a:rPr lang="en-US" sz="800" kern="0" dirty="0">
                          <a:effectLst/>
                          <a:latin typeface="Arial" panose="020B0604020202020204" pitchFamily="34" charset="0"/>
                          <a:ea typeface="Malgun Gothic" panose="020B0503020000020004" pitchFamily="34" charset="-127"/>
                          <a:cs typeface="Times New Roman" panose="02020603050405020304" pitchFamily="18" charset="0"/>
                        </a:rPr>
                        <a:t>Tetracyclines (J01A) - Beta-lactam antibacterials, penicillins (J01C)</a:t>
                      </a:r>
                      <a:endParaRPr lang="en-US" sz="800" kern="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32979" marR="3297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800" kern="0">
                          <a:effectLst/>
                          <a:latin typeface="Arial" panose="020B0604020202020204" pitchFamily="34" charset="0"/>
                          <a:ea typeface="Malgun Gothic" panose="020B0503020000020004" pitchFamily="34" charset="-127"/>
                          <a:cs typeface="Times New Roman" panose="02020603050405020304" pitchFamily="18" charset="0"/>
                        </a:rPr>
                        <a:t>-6.62</a:t>
                      </a:r>
                      <a:endParaRPr lang="en-US" sz="8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2979" marR="3297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800" kern="0" dirty="0">
                          <a:effectLst/>
                          <a:latin typeface="Arial" panose="020B0604020202020204" pitchFamily="34" charset="0"/>
                          <a:ea typeface="Malgun Gothic" panose="020B0503020000020004" pitchFamily="34" charset="-127"/>
                          <a:cs typeface="Times New Roman" panose="02020603050405020304" pitchFamily="18" charset="0"/>
                        </a:rPr>
                        <a:t>0.79</a:t>
                      </a:r>
                      <a:endParaRPr lang="en-US" sz="800" kern="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32979" marR="3297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800" b="1" kern="0">
                          <a:effectLst/>
                          <a:latin typeface="Arial" panose="020B0604020202020204" pitchFamily="34" charset="0"/>
                          <a:ea typeface="Malgun Gothic" panose="020B0503020000020004" pitchFamily="34" charset="-127"/>
                          <a:cs typeface="Times New Roman" panose="02020603050405020304" pitchFamily="18" charset="0"/>
                        </a:rPr>
                        <a:t>&lt;0.0001</a:t>
                      </a:r>
                      <a:endParaRPr lang="en-US" sz="8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2979" marR="3297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42479331"/>
                  </a:ext>
                </a:extLst>
              </a:tr>
              <a:tr h="183493">
                <a:tc>
                  <a:txBody>
                    <a:bodyPr/>
                    <a:lstStyle/>
                    <a:p>
                      <a:pPr marL="0" marR="0">
                        <a:lnSpc>
                          <a:spcPct val="107000"/>
                        </a:lnSpc>
                        <a:spcBef>
                          <a:spcPts val="0"/>
                        </a:spcBef>
                        <a:spcAft>
                          <a:spcPts val="0"/>
                        </a:spcAft>
                      </a:pPr>
                      <a:r>
                        <a:rPr lang="en-US" sz="800" kern="0">
                          <a:effectLst/>
                          <a:latin typeface="Arial" panose="020B0604020202020204" pitchFamily="34" charset="0"/>
                          <a:ea typeface="Malgun Gothic" panose="020B0503020000020004" pitchFamily="34" charset="-127"/>
                          <a:cs typeface="Times New Roman" panose="02020603050405020304" pitchFamily="18" charset="0"/>
                        </a:rPr>
                        <a:t>Quinolone antibacterials (J01M) - Beta-lactam antibacterials, penicillins (J01C)</a:t>
                      </a:r>
                      <a:endParaRPr lang="en-US" sz="8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2979" marR="3297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800" kern="0">
                          <a:effectLst/>
                          <a:latin typeface="Arial" panose="020B0604020202020204" pitchFamily="34" charset="0"/>
                          <a:ea typeface="Malgun Gothic" panose="020B0503020000020004" pitchFamily="34" charset="-127"/>
                          <a:cs typeface="Times New Roman" panose="02020603050405020304" pitchFamily="18" charset="0"/>
                        </a:rPr>
                        <a:t>-6.28</a:t>
                      </a:r>
                      <a:endParaRPr lang="en-US" sz="8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2979" marR="3297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800" kern="0">
                          <a:effectLst/>
                          <a:latin typeface="Arial" panose="020B0604020202020204" pitchFamily="34" charset="0"/>
                          <a:ea typeface="Malgun Gothic" panose="020B0503020000020004" pitchFamily="34" charset="-127"/>
                          <a:cs typeface="Times New Roman" panose="02020603050405020304" pitchFamily="18" charset="0"/>
                        </a:rPr>
                        <a:t>0.78</a:t>
                      </a:r>
                      <a:endParaRPr lang="en-US" sz="8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2979" marR="3297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800" b="1" kern="0">
                          <a:effectLst/>
                          <a:latin typeface="Arial" panose="020B0604020202020204" pitchFamily="34" charset="0"/>
                          <a:ea typeface="Malgun Gothic" panose="020B0503020000020004" pitchFamily="34" charset="-127"/>
                          <a:cs typeface="Times New Roman" panose="02020603050405020304" pitchFamily="18" charset="0"/>
                        </a:rPr>
                        <a:t>&lt;0.0001</a:t>
                      </a:r>
                      <a:endParaRPr lang="en-US" sz="8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2979" marR="3297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17553172"/>
                  </a:ext>
                </a:extLst>
              </a:tr>
              <a:tr h="183493">
                <a:tc>
                  <a:txBody>
                    <a:bodyPr/>
                    <a:lstStyle/>
                    <a:p>
                      <a:pPr marL="0" marR="0">
                        <a:lnSpc>
                          <a:spcPct val="107000"/>
                        </a:lnSpc>
                        <a:spcBef>
                          <a:spcPts val="0"/>
                        </a:spcBef>
                        <a:spcAft>
                          <a:spcPts val="0"/>
                        </a:spcAft>
                      </a:pPr>
                      <a:r>
                        <a:rPr lang="en-US" sz="800" kern="0" dirty="0">
                          <a:effectLst/>
                          <a:latin typeface="Arial" panose="020B0604020202020204" pitchFamily="34" charset="0"/>
                          <a:ea typeface="Malgun Gothic" panose="020B0503020000020004" pitchFamily="34" charset="-127"/>
                          <a:cs typeface="Times New Roman" panose="02020603050405020304" pitchFamily="18" charset="0"/>
                        </a:rPr>
                        <a:t>Combinations of antibacterials (J01R) - Beta-lactam antibacterials, penicillins (J01C)</a:t>
                      </a:r>
                      <a:endParaRPr lang="en-US" sz="800" kern="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32979" marR="3297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800" kern="0">
                          <a:effectLst/>
                          <a:latin typeface="Arial" panose="020B0604020202020204" pitchFamily="34" charset="0"/>
                          <a:ea typeface="Malgun Gothic" panose="020B0503020000020004" pitchFamily="34" charset="-127"/>
                          <a:cs typeface="Times New Roman" panose="02020603050405020304" pitchFamily="18" charset="0"/>
                        </a:rPr>
                        <a:t>-8.70</a:t>
                      </a:r>
                      <a:endParaRPr lang="en-US" sz="8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2979" marR="3297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800" kern="0">
                          <a:effectLst/>
                          <a:latin typeface="Arial" panose="020B0604020202020204" pitchFamily="34" charset="0"/>
                          <a:ea typeface="Malgun Gothic" panose="020B0503020000020004" pitchFamily="34" charset="-127"/>
                          <a:cs typeface="Times New Roman" panose="02020603050405020304" pitchFamily="18" charset="0"/>
                        </a:rPr>
                        <a:t>1.25</a:t>
                      </a:r>
                      <a:endParaRPr lang="en-US" sz="8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2979" marR="3297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800" b="1" kern="0">
                          <a:effectLst/>
                          <a:latin typeface="Arial" panose="020B0604020202020204" pitchFamily="34" charset="0"/>
                          <a:ea typeface="Malgun Gothic" panose="020B0503020000020004" pitchFamily="34" charset="-127"/>
                          <a:cs typeface="Times New Roman" panose="02020603050405020304" pitchFamily="18" charset="0"/>
                        </a:rPr>
                        <a:t>&lt;0.0001</a:t>
                      </a:r>
                      <a:endParaRPr lang="en-US" sz="8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2979" marR="3297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69909644"/>
                  </a:ext>
                </a:extLst>
              </a:tr>
              <a:tr h="183493">
                <a:tc>
                  <a:txBody>
                    <a:bodyPr/>
                    <a:lstStyle/>
                    <a:p>
                      <a:pPr marL="0" marR="0">
                        <a:lnSpc>
                          <a:spcPct val="107000"/>
                        </a:lnSpc>
                        <a:spcBef>
                          <a:spcPts val="0"/>
                        </a:spcBef>
                        <a:spcAft>
                          <a:spcPts val="0"/>
                        </a:spcAft>
                      </a:pPr>
                      <a:r>
                        <a:rPr lang="en-US" sz="800" kern="0" dirty="0">
                          <a:effectLst/>
                          <a:latin typeface="Arial" panose="020B0604020202020204" pitchFamily="34" charset="0"/>
                          <a:ea typeface="Malgun Gothic" panose="020B0503020000020004" pitchFamily="34" charset="-127"/>
                          <a:cs typeface="Times New Roman" panose="02020603050405020304" pitchFamily="18" charset="0"/>
                        </a:rPr>
                        <a:t>Macrolides, lincosamides and streptogramins (J01F) - Beta-lactam antibacterials, penicillins (J01C)</a:t>
                      </a:r>
                      <a:endParaRPr lang="en-US" sz="800" kern="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32979" marR="3297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800" kern="0">
                          <a:effectLst/>
                          <a:latin typeface="Arial" panose="020B0604020202020204" pitchFamily="34" charset="0"/>
                          <a:ea typeface="Malgun Gothic" panose="020B0503020000020004" pitchFamily="34" charset="-127"/>
                          <a:cs typeface="Times New Roman" panose="02020603050405020304" pitchFamily="18" charset="0"/>
                        </a:rPr>
                        <a:t>-5.23</a:t>
                      </a:r>
                      <a:endParaRPr lang="en-US" sz="8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2979" marR="3297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800" kern="0">
                          <a:effectLst/>
                          <a:latin typeface="Arial" panose="020B0604020202020204" pitchFamily="34" charset="0"/>
                          <a:ea typeface="Malgun Gothic" panose="020B0503020000020004" pitchFamily="34" charset="-127"/>
                          <a:cs typeface="Times New Roman" panose="02020603050405020304" pitchFamily="18" charset="0"/>
                        </a:rPr>
                        <a:t>0.78</a:t>
                      </a:r>
                      <a:endParaRPr lang="en-US" sz="8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2979" marR="3297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800" b="1" kern="0">
                          <a:effectLst/>
                          <a:latin typeface="Arial" panose="020B0604020202020204" pitchFamily="34" charset="0"/>
                          <a:ea typeface="Malgun Gothic" panose="020B0503020000020004" pitchFamily="34" charset="-127"/>
                          <a:cs typeface="Times New Roman" panose="02020603050405020304" pitchFamily="18" charset="0"/>
                        </a:rPr>
                        <a:t>&lt;0.0001</a:t>
                      </a:r>
                      <a:endParaRPr lang="en-US" sz="8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2979" marR="3297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39728476"/>
                  </a:ext>
                </a:extLst>
              </a:tr>
              <a:tr h="183493">
                <a:tc>
                  <a:txBody>
                    <a:bodyPr/>
                    <a:lstStyle/>
                    <a:p>
                      <a:pPr marL="0" marR="0">
                        <a:lnSpc>
                          <a:spcPct val="107000"/>
                        </a:lnSpc>
                        <a:spcBef>
                          <a:spcPts val="0"/>
                        </a:spcBef>
                        <a:spcAft>
                          <a:spcPts val="0"/>
                        </a:spcAft>
                      </a:pPr>
                      <a:r>
                        <a:rPr lang="en-US" sz="800" kern="0" dirty="0">
                          <a:effectLst/>
                          <a:latin typeface="Arial" panose="020B0604020202020204" pitchFamily="34" charset="0"/>
                          <a:ea typeface="Malgun Gothic" panose="020B0503020000020004" pitchFamily="34" charset="-127"/>
                          <a:cs typeface="Times New Roman" panose="02020603050405020304" pitchFamily="18" charset="0"/>
                        </a:rPr>
                        <a:t>Other beta-lactam antibacterials (J01D) - Beta-lactam antibacterials, penicillins (J01C)</a:t>
                      </a:r>
                      <a:endParaRPr lang="en-US" sz="800" kern="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32979" marR="3297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800" kern="0">
                          <a:effectLst/>
                          <a:latin typeface="Arial" panose="020B0604020202020204" pitchFamily="34" charset="0"/>
                          <a:ea typeface="Malgun Gothic" panose="020B0503020000020004" pitchFamily="34" charset="-127"/>
                          <a:cs typeface="Times New Roman" panose="02020603050405020304" pitchFamily="18" charset="0"/>
                        </a:rPr>
                        <a:t>-5.13</a:t>
                      </a:r>
                      <a:endParaRPr lang="en-US" sz="8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2979" marR="3297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800" kern="0">
                          <a:effectLst/>
                          <a:latin typeface="Arial" panose="020B0604020202020204" pitchFamily="34" charset="0"/>
                          <a:ea typeface="Malgun Gothic" panose="020B0503020000020004" pitchFamily="34" charset="-127"/>
                          <a:cs typeface="Times New Roman" panose="02020603050405020304" pitchFamily="18" charset="0"/>
                        </a:rPr>
                        <a:t>0.78</a:t>
                      </a:r>
                      <a:endParaRPr lang="en-US" sz="8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2979" marR="3297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800" b="1" kern="0">
                          <a:effectLst/>
                          <a:latin typeface="Arial" panose="020B0604020202020204" pitchFamily="34" charset="0"/>
                          <a:ea typeface="Malgun Gothic" panose="020B0503020000020004" pitchFamily="34" charset="-127"/>
                          <a:cs typeface="Times New Roman" panose="02020603050405020304" pitchFamily="18" charset="0"/>
                        </a:rPr>
                        <a:t>&lt;0.0001</a:t>
                      </a:r>
                      <a:endParaRPr lang="en-US" sz="8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2979" marR="3297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76168373"/>
                  </a:ext>
                </a:extLst>
              </a:tr>
              <a:tr h="183493">
                <a:tc>
                  <a:txBody>
                    <a:bodyPr/>
                    <a:lstStyle/>
                    <a:p>
                      <a:pPr marL="0" marR="0">
                        <a:lnSpc>
                          <a:spcPct val="107000"/>
                        </a:lnSpc>
                        <a:spcBef>
                          <a:spcPts val="0"/>
                        </a:spcBef>
                        <a:spcAft>
                          <a:spcPts val="0"/>
                        </a:spcAft>
                      </a:pPr>
                      <a:r>
                        <a:rPr lang="en-US" sz="800" kern="0" dirty="0">
                          <a:effectLst/>
                          <a:latin typeface="Arial" panose="020B0604020202020204" pitchFamily="34" charset="0"/>
                          <a:ea typeface="Malgun Gothic" panose="020B0503020000020004" pitchFamily="34" charset="-127"/>
                          <a:cs typeface="Times New Roman" panose="02020603050405020304" pitchFamily="18" charset="0"/>
                        </a:rPr>
                        <a:t>Other beta-lactam antibacterials (J01D) - Aminoglycoside antibacterials (J01G)</a:t>
                      </a:r>
                      <a:endParaRPr lang="en-US" sz="800" kern="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32979" marR="3297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800" kern="0">
                          <a:effectLst/>
                          <a:latin typeface="Arial" panose="020B0604020202020204" pitchFamily="34" charset="0"/>
                          <a:ea typeface="Malgun Gothic" panose="020B0503020000020004" pitchFamily="34" charset="-127"/>
                          <a:cs typeface="Times New Roman" panose="02020603050405020304" pitchFamily="18" charset="0"/>
                        </a:rPr>
                        <a:t>2.99</a:t>
                      </a:r>
                      <a:endParaRPr lang="en-US" sz="8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2979" marR="3297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800" kern="0">
                          <a:effectLst/>
                          <a:latin typeface="Arial" panose="020B0604020202020204" pitchFamily="34" charset="0"/>
                          <a:ea typeface="Malgun Gothic" panose="020B0503020000020004" pitchFamily="34" charset="-127"/>
                          <a:cs typeface="Times New Roman" panose="02020603050405020304" pitchFamily="18" charset="0"/>
                        </a:rPr>
                        <a:t>0.79</a:t>
                      </a:r>
                      <a:endParaRPr lang="en-US" sz="8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2979" marR="3297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800" kern="0">
                          <a:effectLst/>
                          <a:latin typeface="Arial" panose="020B0604020202020204" pitchFamily="34" charset="0"/>
                          <a:ea typeface="Malgun Gothic" panose="020B0503020000020004" pitchFamily="34" charset="-127"/>
                          <a:cs typeface="Times New Roman" panose="02020603050405020304" pitchFamily="18" charset="0"/>
                        </a:rPr>
                        <a:t>0.010</a:t>
                      </a:r>
                      <a:endParaRPr lang="en-US" sz="8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2979" marR="3297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47634042"/>
                  </a:ext>
                </a:extLst>
              </a:tr>
              <a:tr h="183493">
                <a:tc>
                  <a:txBody>
                    <a:bodyPr/>
                    <a:lstStyle/>
                    <a:p>
                      <a:pPr marL="0" marR="0">
                        <a:lnSpc>
                          <a:spcPct val="107000"/>
                        </a:lnSpc>
                        <a:spcBef>
                          <a:spcPts val="0"/>
                        </a:spcBef>
                        <a:spcAft>
                          <a:spcPts val="0"/>
                        </a:spcAft>
                      </a:pPr>
                      <a:r>
                        <a:rPr lang="en-US" sz="800" kern="0" dirty="0">
                          <a:effectLst/>
                          <a:latin typeface="Arial" panose="020B0604020202020204" pitchFamily="34" charset="0"/>
                          <a:ea typeface="Malgun Gothic" panose="020B0503020000020004" pitchFamily="34" charset="-127"/>
                          <a:cs typeface="Times New Roman" panose="02020603050405020304" pitchFamily="18" charset="0"/>
                        </a:rPr>
                        <a:t>Macrolides, lincosamides and streptogramins (J01F) - Aminoglycoside antibacterials (J01G)</a:t>
                      </a:r>
                      <a:endParaRPr lang="en-US" sz="800" kern="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32979" marR="3297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800" kern="0">
                          <a:effectLst/>
                          <a:latin typeface="Arial" panose="020B0604020202020204" pitchFamily="34" charset="0"/>
                          <a:ea typeface="Malgun Gothic" panose="020B0503020000020004" pitchFamily="34" charset="-127"/>
                          <a:cs typeface="Times New Roman" panose="02020603050405020304" pitchFamily="18" charset="0"/>
                        </a:rPr>
                        <a:t>2.89</a:t>
                      </a:r>
                      <a:endParaRPr lang="en-US" sz="8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2979" marR="3297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800" kern="0">
                          <a:effectLst/>
                          <a:latin typeface="Arial" panose="020B0604020202020204" pitchFamily="34" charset="0"/>
                          <a:ea typeface="Malgun Gothic" panose="020B0503020000020004" pitchFamily="34" charset="-127"/>
                          <a:cs typeface="Times New Roman" panose="02020603050405020304" pitchFamily="18" charset="0"/>
                        </a:rPr>
                        <a:t>0.79</a:t>
                      </a:r>
                      <a:endParaRPr lang="en-US" sz="8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2979" marR="3297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800" kern="0" dirty="0">
                          <a:effectLst/>
                          <a:latin typeface="Arial" panose="020B0604020202020204" pitchFamily="34" charset="0"/>
                          <a:ea typeface="Malgun Gothic" panose="020B0503020000020004" pitchFamily="34" charset="-127"/>
                          <a:cs typeface="Times New Roman" panose="02020603050405020304" pitchFamily="18" charset="0"/>
                        </a:rPr>
                        <a:t>0.017</a:t>
                      </a:r>
                      <a:endParaRPr lang="en-US" sz="800" kern="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32979" marR="3297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9766962"/>
                  </a:ext>
                </a:extLst>
              </a:tr>
              <a:tr h="183493">
                <a:tc>
                  <a:txBody>
                    <a:bodyPr/>
                    <a:lstStyle/>
                    <a:p>
                      <a:pPr marL="0" marR="0">
                        <a:lnSpc>
                          <a:spcPct val="107000"/>
                        </a:lnSpc>
                        <a:spcBef>
                          <a:spcPts val="0"/>
                        </a:spcBef>
                        <a:spcAft>
                          <a:spcPts val="0"/>
                        </a:spcAft>
                      </a:pPr>
                      <a:r>
                        <a:rPr lang="pt-BR" sz="800" kern="0" dirty="0">
                          <a:effectLst/>
                          <a:latin typeface="Arial" panose="020B0604020202020204" pitchFamily="34" charset="0"/>
                          <a:ea typeface="Malgun Gothic" panose="020B0503020000020004" pitchFamily="34" charset="-127"/>
                          <a:cs typeface="Times New Roman" panose="02020603050405020304" pitchFamily="18" charset="0"/>
                        </a:rPr>
                        <a:t>Other beta-lactam antibacterials (J01D) - Intestinal antiinfectives (A07A)</a:t>
                      </a:r>
                      <a:endParaRPr lang="en-US" sz="800" kern="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32979" marR="3297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800" kern="0">
                          <a:effectLst/>
                          <a:latin typeface="Arial" panose="020B0604020202020204" pitchFamily="34" charset="0"/>
                          <a:ea typeface="Malgun Gothic" panose="020B0503020000020004" pitchFamily="34" charset="-127"/>
                          <a:cs typeface="Times New Roman" panose="02020603050405020304" pitchFamily="18" charset="0"/>
                        </a:rPr>
                        <a:t>3.14</a:t>
                      </a:r>
                      <a:endParaRPr lang="en-US" sz="8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2979" marR="3297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800" kern="0" dirty="0">
                          <a:effectLst/>
                          <a:latin typeface="Arial" panose="020B0604020202020204" pitchFamily="34" charset="0"/>
                          <a:ea typeface="Malgun Gothic" panose="020B0503020000020004" pitchFamily="34" charset="-127"/>
                          <a:cs typeface="Times New Roman" panose="02020603050405020304" pitchFamily="18" charset="0"/>
                        </a:rPr>
                        <a:t>0.90</a:t>
                      </a:r>
                      <a:endParaRPr lang="en-US" sz="800" kern="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32979" marR="3297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800" kern="0" dirty="0">
                          <a:effectLst/>
                          <a:latin typeface="Arial" panose="020B0604020202020204" pitchFamily="34" charset="0"/>
                          <a:ea typeface="Malgun Gothic" panose="020B0503020000020004" pitchFamily="34" charset="-127"/>
                          <a:cs typeface="Times New Roman" panose="02020603050405020304" pitchFamily="18" charset="0"/>
                        </a:rPr>
                        <a:t>0.028</a:t>
                      </a:r>
                      <a:endParaRPr lang="en-US" sz="800" kern="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32979" marR="3297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85061007"/>
                  </a:ext>
                </a:extLst>
              </a:tr>
              <a:tr h="183493">
                <a:tc>
                  <a:txBody>
                    <a:bodyPr/>
                    <a:lstStyle/>
                    <a:p>
                      <a:pPr marL="0" marR="0">
                        <a:lnSpc>
                          <a:spcPct val="107000"/>
                        </a:lnSpc>
                        <a:spcBef>
                          <a:spcPts val="0"/>
                        </a:spcBef>
                        <a:spcAft>
                          <a:spcPts val="0"/>
                        </a:spcAft>
                      </a:pPr>
                      <a:r>
                        <a:rPr lang="en-US" sz="800" kern="0" dirty="0">
                          <a:effectLst/>
                          <a:latin typeface="Arial" panose="020B0604020202020204" pitchFamily="34" charset="0"/>
                          <a:ea typeface="Malgun Gothic" panose="020B0503020000020004" pitchFamily="34" charset="-127"/>
                          <a:cs typeface="Times New Roman" panose="02020603050405020304" pitchFamily="18" charset="0"/>
                        </a:rPr>
                        <a:t>Macrolides, lincosamides and streptogramins (J01F) - Intestinal antiinfectives (A07A)</a:t>
                      </a:r>
                      <a:endParaRPr lang="en-US" sz="800" kern="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32979" marR="3297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800" kern="0" dirty="0">
                          <a:effectLst/>
                          <a:latin typeface="Arial" panose="020B0604020202020204" pitchFamily="34" charset="0"/>
                          <a:ea typeface="Malgun Gothic" panose="020B0503020000020004" pitchFamily="34" charset="-127"/>
                          <a:cs typeface="Times New Roman" panose="02020603050405020304" pitchFamily="18" charset="0"/>
                        </a:rPr>
                        <a:t>3.03</a:t>
                      </a:r>
                      <a:endParaRPr lang="en-US" sz="800" kern="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32979" marR="3297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800" kern="0" dirty="0">
                          <a:effectLst/>
                          <a:latin typeface="Arial" panose="020B0604020202020204" pitchFamily="34" charset="0"/>
                          <a:ea typeface="Malgun Gothic" panose="020B0503020000020004" pitchFamily="34" charset="-127"/>
                          <a:cs typeface="Times New Roman" panose="02020603050405020304" pitchFamily="18" charset="0"/>
                        </a:rPr>
                        <a:t>0.90</a:t>
                      </a:r>
                      <a:endParaRPr lang="en-US" sz="800" kern="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32979" marR="3297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800" kern="0">
                          <a:effectLst/>
                          <a:latin typeface="Arial" panose="020B0604020202020204" pitchFamily="34" charset="0"/>
                          <a:ea typeface="Malgun Gothic" panose="020B0503020000020004" pitchFamily="34" charset="-127"/>
                          <a:cs typeface="Times New Roman" panose="02020603050405020304" pitchFamily="18" charset="0"/>
                        </a:rPr>
                        <a:t>0.040</a:t>
                      </a:r>
                      <a:endParaRPr lang="en-US" sz="8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2979" marR="3297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36789684"/>
                  </a:ext>
                </a:extLst>
              </a:tr>
              <a:tr h="183493">
                <a:tc>
                  <a:txBody>
                    <a:bodyPr/>
                    <a:lstStyle/>
                    <a:p>
                      <a:pPr marL="0" marR="0">
                        <a:lnSpc>
                          <a:spcPct val="107000"/>
                        </a:lnSpc>
                        <a:spcBef>
                          <a:spcPts val="0"/>
                        </a:spcBef>
                        <a:spcAft>
                          <a:spcPts val="0"/>
                        </a:spcAft>
                      </a:pPr>
                      <a:r>
                        <a:rPr lang="en-US" sz="800" kern="0" dirty="0">
                          <a:effectLst/>
                          <a:latin typeface="Arial" panose="020B0604020202020204" pitchFamily="34" charset="0"/>
                          <a:ea typeface="Malgun Gothic" panose="020B0503020000020004" pitchFamily="34" charset="-127"/>
                          <a:cs typeface="Times New Roman" panose="02020603050405020304" pitchFamily="18" charset="0"/>
                        </a:rPr>
                        <a:t>Other beta-lactam antibacterials (J01D) - Amphenicols (J01B)</a:t>
                      </a:r>
                      <a:endParaRPr lang="en-US" sz="800" kern="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32979" marR="3297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800" kern="0">
                          <a:effectLst/>
                          <a:latin typeface="Arial" panose="020B0604020202020204" pitchFamily="34" charset="0"/>
                          <a:ea typeface="Malgun Gothic" panose="020B0503020000020004" pitchFamily="34" charset="-127"/>
                          <a:cs typeface="Times New Roman" panose="02020603050405020304" pitchFamily="18" charset="0"/>
                        </a:rPr>
                        <a:t>3.19</a:t>
                      </a:r>
                      <a:endParaRPr lang="en-US" sz="8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2979" marR="3297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800" kern="0">
                          <a:effectLst/>
                          <a:latin typeface="Arial" panose="020B0604020202020204" pitchFamily="34" charset="0"/>
                          <a:ea typeface="Malgun Gothic" panose="020B0503020000020004" pitchFamily="34" charset="-127"/>
                          <a:cs typeface="Times New Roman" panose="02020603050405020304" pitchFamily="18" charset="0"/>
                        </a:rPr>
                        <a:t>0.95</a:t>
                      </a:r>
                      <a:endParaRPr lang="en-US" sz="8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2979" marR="3297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800" kern="0">
                          <a:effectLst/>
                          <a:latin typeface="Arial" panose="020B0604020202020204" pitchFamily="34" charset="0"/>
                          <a:ea typeface="Malgun Gothic" panose="020B0503020000020004" pitchFamily="34" charset="-127"/>
                          <a:cs typeface="Times New Roman" panose="02020603050405020304" pitchFamily="18" charset="0"/>
                        </a:rPr>
                        <a:t>0.044</a:t>
                      </a:r>
                      <a:endParaRPr lang="en-US" sz="8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2979" marR="3297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84928753"/>
                  </a:ext>
                </a:extLst>
              </a:tr>
              <a:tr h="183493">
                <a:tc>
                  <a:txBody>
                    <a:bodyPr/>
                    <a:lstStyle/>
                    <a:p>
                      <a:pPr marL="0" marR="0">
                        <a:lnSpc>
                          <a:spcPct val="107000"/>
                        </a:lnSpc>
                        <a:spcBef>
                          <a:spcPts val="0"/>
                        </a:spcBef>
                        <a:spcAft>
                          <a:spcPts val="0"/>
                        </a:spcAft>
                      </a:pPr>
                      <a:r>
                        <a:rPr lang="en-US" sz="800" kern="0" dirty="0">
                          <a:effectLst/>
                          <a:latin typeface="Arial" panose="020B0604020202020204" pitchFamily="34" charset="0"/>
                          <a:ea typeface="Malgun Gothic" panose="020B0503020000020004" pitchFamily="34" charset="-127"/>
                          <a:cs typeface="Times New Roman" panose="02020603050405020304" pitchFamily="18" charset="0"/>
                        </a:rPr>
                        <a:t>Other beta-lactam antibacterials (J01D) - Other antibacterials (J01X)</a:t>
                      </a:r>
                      <a:endParaRPr lang="en-US" sz="800" kern="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32979" marR="3297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800" kern="0">
                          <a:effectLst/>
                          <a:latin typeface="Arial" panose="020B0604020202020204" pitchFamily="34" charset="0"/>
                          <a:ea typeface="Malgun Gothic" panose="020B0503020000020004" pitchFamily="34" charset="-127"/>
                          <a:cs typeface="Times New Roman" panose="02020603050405020304" pitchFamily="18" charset="0"/>
                        </a:rPr>
                        <a:t>2.57</a:t>
                      </a:r>
                      <a:endParaRPr lang="en-US" sz="8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2979" marR="3297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800" kern="0" dirty="0">
                          <a:effectLst/>
                          <a:latin typeface="Arial" panose="020B0604020202020204" pitchFamily="34" charset="0"/>
                          <a:ea typeface="Malgun Gothic" panose="020B0503020000020004" pitchFamily="34" charset="-127"/>
                          <a:cs typeface="Times New Roman" panose="02020603050405020304" pitchFamily="18" charset="0"/>
                        </a:rPr>
                        <a:t>0.78</a:t>
                      </a:r>
                      <a:endParaRPr lang="en-US" sz="800" kern="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32979" marR="3297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800" kern="0">
                          <a:effectLst/>
                          <a:latin typeface="Arial" panose="020B0604020202020204" pitchFamily="34" charset="0"/>
                          <a:ea typeface="Malgun Gothic" panose="020B0503020000020004" pitchFamily="34" charset="-127"/>
                          <a:cs typeface="Times New Roman" panose="02020603050405020304" pitchFamily="18" charset="0"/>
                        </a:rPr>
                        <a:t>0.051</a:t>
                      </a:r>
                      <a:endParaRPr lang="en-US" sz="8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2979" marR="3297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73971777"/>
                  </a:ext>
                </a:extLst>
              </a:tr>
              <a:tr h="183493">
                <a:tc>
                  <a:txBody>
                    <a:bodyPr/>
                    <a:lstStyle/>
                    <a:p>
                      <a:pPr marL="0" marR="0">
                        <a:lnSpc>
                          <a:spcPct val="107000"/>
                        </a:lnSpc>
                        <a:spcBef>
                          <a:spcPts val="0"/>
                        </a:spcBef>
                        <a:spcAft>
                          <a:spcPts val="0"/>
                        </a:spcAft>
                      </a:pPr>
                      <a:r>
                        <a:rPr lang="en-US" sz="800" kern="0" dirty="0">
                          <a:effectLst/>
                          <a:latin typeface="Arial" panose="020B0604020202020204" pitchFamily="34" charset="0"/>
                          <a:ea typeface="Malgun Gothic" panose="020B0503020000020004" pitchFamily="34" charset="-127"/>
                          <a:cs typeface="Times New Roman" panose="02020603050405020304" pitchFamily="18" charset="0"/>
                        </a:rPr>
                        <a:t>Macrolides, lincosamides and streptogramins (J01F) - Amphenicols (J01B)</a:t>
                      </a:r>
                      <a:endParaRPr lang="en-US" sz="800" kern="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32979" marR="3297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800" kern="0">
                          <a:effectLst/>
                          <a:latin typeface="Arial" panose="020B0604020202020204" pitchFamily="34" charset="0"/>
                          <a:ea typeface="Malgun Gothic" panose="020B0503020000020004" pitchFamily="34" charset="-127"/>
                          <a:cs typeface="Times New Roman" panose="02020603050405020304" pitchFamily="18" charset="0"/>
                        </a:rPr>
                        <a:t>3.09</a:t>
                      </a:r>
                      <a:endParaRPr lang="en-US" sz="800" kern="100">
                        <a:effectLst/>
                        <a:latin typeface="Calibri" panose="020F0502020204030204" pitchFamily="34" charset="0"/>
                        <a:ea typeface="Malgun Gothic" panose="020B0503020000020004" pitchFamily="34" charset="-127"/>
                        <a:cs typeface="Times New Roman" panose="02020603050405020304" pitchFamily="18" charset="0"/>
                      </a:endParaRPr>
                    </a:p>
                  </a:txBody>
                  <a:tcPr marL="32979" marR="3297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800" kern="0" dirty="0">
                          <a:effectLst/>
                          <a:latin typeface="Arial" panose="020B0604020202020204" pitchFamily="34" charset="0"/>
                          <a:ea typeface="Malgun Gothic" panose="020B0503020000020004" pitchFamily="34" charset="-127"/>
                          <a:cs typeface="Times New Roman" panose="02020603050405020304" pitchFamily="18" charset="0"/>
                        </a:rPr>
                        <a:t>0.95</a:t>
                      </a:r>
                      <a:endParaRPr lang="en-US" sz="800" kern="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32979" marR="3297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800" kern="0" dirty="0">
                          <a:effectLst/>
                          <a:latin typeface="Arial" panose="020B0604020202020204" pitchFamily="34" charset="0"/>
                          <a:ea typeface="Malgun Gothic" panose="020B0503020000020004" pitchFamily="34" charset="-127"/>
                          <a:cs typeface="Times New Roman" panose="02020603050405020304" pitchFamily="18" charset="0"/>
                        </a:rPr>
                        <a:t>0.061</a:t>
                      </a:r>
                      <a:endParaRPr lang="en-US" sz="800" kern="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32979" marR="3297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53806124"/>
                  </a:ext>
                </a:extLst>
              </a:tr>
              <a:tr h="183493">
                <a:tc>
                  <a:txBody>
                    <a:bodyPr/>
                    <a:lstStyle/>
                    <a:p>
                      <a:pPr marL="0" marR="0">
                        <a:lnSpc>
                          <a:spcPct val="107000"/>
                        </a:lnSpc>
                        <a:spcBef>
                          <a:spcPts val="0"/>
                        </a:spcBef>
                        <a:spcAft>
                          <a:spcPts val="0"/>
                        </a:spcAft>
                      </a:pPr>
                      <a:r>
                        <a:rPr lang="en-US" sz="800" kern="0" dirty="0">
                          <a:effectLst/>
                          <a:latin typeface="Arial" panose="020B0604020202020204" pitchFamily="34" charset="0"/>
                          <a:ea typeface="Malgun Gothic" panose="020B0503020000020004" pitchFamily="34" charset="-127"/>
                          <a:cs typeface="Times New Roman" panose="02020603050405020304" pitchFamily="18" charset="0"/>
                        </a:rPr>
                        <a:t>Other antibacterials (J01X) - Macrolides, lincosamides and streptogramins (J01F)</a:t>
                      </a:r>
                      <a:endParaRPr lang="en-US" sz="800" kern="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32979" marR="3297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800" kern="0" dirty="0">
                          <a:effectLst/>
                          <a:latin typeface="Arial" panose="020B0604020202020204" pitchFamily="34" charset="0"/>
                          <a:ea typeface="Malgun Gothic" panose="020B0503020000020004" pitchFamily="34" charset="-127"/>
                          <a:cs typeface="Times New Roman" panose="02020603050405020304" pitchFamily="18" charset="0"/>
                        </a:rPr>
                        <a:t>-2.46</a:t>
                      </a:r>
                      <a:endParaRPr lang="en-US" sz="800" kern="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32979" marR="3297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800" kern="0" dirty="0">
                          <a:effectLst/>
                          <a:latin typeface="Arial" panose="020B0604020202020204" pitchFamily="34" charset="0"/>
                          <a:ea typeface="Malgun Gothic" panose="020B0503020000020004" pitchFamily="34" charset="-127"/>
                          <a:cs typeface="Times New Roman" panose="02020603050405020304" pitchFamily="18" charset="0"/>
                        </a:rPr>
                        <a:t>0.78</a:t>
                      </a:r>
                      <a:endParaRPr lang="en-US" sz="800" kern="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32979" marR="3297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800" kern="0" dirty="0">
                          <a:effectLst/>
                          <a:latin typeface="Arial" panose="020B0604020202020204" pitchFamily="34" charset="0"/>
                          <a:ea typeface="Malgun Gothic" panose="020B0503020000020004" pitchFamily="34" charset="-127"/>
                          <a:cs typeface="Times New Roman" panose="02020603050405020304" pitchFamily="18" charset="0"/>
                        </a:rPr>
                        <a:t>0.075</a:t>
                      </a:r>
                      <a:endParaRPr lang="en-US" sz="800" kern="100" dirty="0">
                        <a:effectLst/>
                        <a:latin typeface="Calibri" panose="020F0502020204030204" pitchFamily="34" charset="0"/>
                        <a:ea typeface="Malgun Gothic" panose="020B0503020000020004" pitchFamily="34" charset="-127"/>
                        <a:cs typeface="Times New Roman" panose="02020603050405020304" pitchFamily="18" charset="0"/>
                      </a:endParaRPr>
                    </a:p>
                  </a:txBody>
                  <a:tcPr marL="32979" marR="3297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02954558"/>
                  </a:ext>
                </a:extLst>
              </a:tr>
            </a:tbl>
          </a:graphicData>
        </a:graphic>
      </p:graphicFrame>
    </p:spTree>
    <p:extLst>
      <p:ext uri="{BB962C8B-B14F-4D97-AF65-F5344CB8AC3E}">
        <p14:creationId xmlns:p14="http://schemas.microsoft.com/office/powerpoint/2010/main" val="20032005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4294967295"/>
          </p:nvPr>
        </p:nvSpPr>
        <p:spPr>
          <a:xfrm>
            <a:off x="165005" y="1403396"/>
            <a:ext cx="7260198" cy="3285481"/>
          </a:xfrm>
        </p:spPr>
        <p:txBody>
          <a:bodyPr>
            <a:normAutofit/>
          </a:bodyPr>
          <a:lstStyle/>
          <a:p>
            <a:pPr marL="285750" indent="-285750">
              <a:lnSpc>
                <a:spcPct val="150000"/>
              </a:lnSpc>
              <a:buFont typeface="Arial" panose="020B0604020202020204" pitchFamily="34" charset="0"/>
              <a:buChar char="•"/>
            </a:pPr>
            <a:r>
              <a:rPr lang="en-US" sz="1400" dirty="0"/>
              <a:t>There was a consistently significant positive linear association between antimicrobial consumption and resistance in beta-lactam and fluoroquinolone-resistant </a:t>
            </a:r>
            <a:r>
              <a:rPr lang="en-US" sz="1400" i="1" dirty="0"/>
              <a:t>E. coli </a:t>
            </a:r>
            <a:r>
              <a:rPr lang="en-US" sz="1400" dirty="0"/>
              <a:t>and </a:t>
            </a:r>
            <a:r>
              <a:rPr lang="en-US" sz="1400" i="1" dirty="0"/>
              <a:t>Klebsiella spp. </a:t>
            </a:r>
            <a:r>
              <a:rPr lang="en-US" sz="1400" dirty="0"/>
              <a:t>from bloodstream infections.</a:t>
            </a:r>
          </a:p>
          <a:p>
            <a:pPr marL="285750" indent="-285750">
              <a:lnSpc>
                <a:spcPct val="150000"/>
              </a:lnSpc>
              <a:buFont typeface="Arial" panose="020B0604020202020204" pitchFamily="34" charset="0"/>
              <a:buChar char="•"/>
            </a:pPr>
            <a:r>
              <a:rPr lang="en-US" sz="1400" dirty="0"/>
              <a:t>These findings also emphasize the need to implement effective antimicrobial stewardship programs and policies to optimize antimicrobial use and lower the prevalence of resistant bacterial infections.</a:t>
            </a:r>
          </a:p>
          <a:p>
            <a:pPr marL="285750" indent="-285750">
              <a:lnSpc>
                <a:spcPct val="150000"/>
              </a:lnSpc>
              <a:buFont typeface="Arial" panose="020B0604020202020204" pitchFamily="34" charset="0"/>
              <a:buChar char="•"/>
            </a:pPr>
            <a:r>
              <a:rPr lang="en-US" sz="1400" dirty="0"/>
              <a:t>Also, this study emphasizes the importance of combined analysis of AMC and AMR data to effectively make policy decisions and take effective measures to fight the AMR menace.</a:t>
            </a:r>
          </a:p>
          <a:p>
            <a:pPr marL="285750" indent="-285750">
              <a:lnSpc>
                <a:spcPct val="150000"/>
              </a:lnSpc>
              <a:buFont typeface="Arial" panose="020B0604020202020204" pitchFamily="34" charset="0"/>
              <a:buChar char="•"/>
            </a:pPr>
            <a:endParaRPr lang="en-US" sz="1400" dirty="0"/>
          </a:p>
        </p:txBody>
      </p:sp>
      <p:sp>
        <p:nvSpPr>
          <p:cNvPr id="2" name="Title 1">
            <a:extLst>
              <a:ext uri="{FF2B5EF4-FFF2-40B4-BE49-F238E27FC236}">
                <a16:creationId xmlns:a16="http://schemas.microsoft.com/office/drawing/2014/main" id="{F207FE31-E838-E28C-756C-CFBD400C7C04}"/>
              </a:ext>
            </a:extLst>
          </p:cNvPr>
          <p:cNvSpPr txBox="1">
            <a:spLocks/>
          </p:cNvSpPr>
          <p:nvPr/>
        </p:nvSpPr>
        <p:spPr>
          <a:xfrm>
            <a:off x="596041" y="396029"/>
            <a:ext cx="5117240" cy="573373"/>
          </a:xfrm>
          <a:prstGeom prst="rect">
            <a:avLst/>
          </a:prstGeom>
        </p:spPr>
        <p:txBody>
          <a:bodyPr/>
          <a:lstStyle>
            <a:lvl1pPr algn="l" defTabSz="457200" rtl="0" eaLnBrk="1" latinLnBrk="0" hangingPunct="1">
              <a:spcBef>
                <a:spcPct val="0"/>
              </a:spcBef>
              <a:buNone/>
              <a:defRPr sz="2400" kern="1200">
                <a:solidFill>
                  <a:schemeClr val="bg1"/>
                </a:solidFill>
                <a:latin typeface="Times New Roman"/>
                <a:ea typeface="+mj-ea"/>
                <a:cs typeface="Times New Roman"/>
              </a:defRPr>
            </a:lvl1pPr>
          </a:lstStyle>
          <a:p>
            <a:r>
              <a:rPr lang="en-US" dirty="0">
                <a:solidFill>
                  <a:srgbClr val="FFFFFF"/>
                </a:solidFill>
              </a:rPr>
              <a:t>Summary and Conclusion</a:t>
            </a:r>
          </a:p>
        </p:txBody>
      </p:sp>
    </p:spTree>
    <p:extLst>
      <p:ext uri="{BB962C8B-B14F-4D97-AF65-F5344CB8AC3E}">
        <p14:creationId xmlns:p14="http://schemas.microsoft.com/office/powerpoint/2010/main" val="6319937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4294967295"/>
          </p:nvPr>
        </p:nvSpPr>
        <p:spPr>
          <a:xfrm>
            <a:off x="165004" y="1403396"/>
            <a:ext cx="4963885" cy="3285481"/>
          </a:xfrm>
        </p:spPr>
        <p:txBody>
          <a:bodyPr>
            <a:normAutofit/>
          </a:bodyPr>
          <a:lstStyle/>
          <a:p>
            <a:pPr marL="285750" indent="-285750">
              <a:lnSpc>
                <a:spcPct val="150000"/>
              </a:lnSpc>
              <a:buFont typeface="Arial" panose="020B0604020202020204" pitchFamily="34" charset="0"/>
              <a:buChar char="•"/>
            </a:pPr>
            <a:r>
              <a:rPr lang="en-US" sz="1400" dirty="0"/>
              <a:t>A key limitation of this study is based on the inconsistencies of the data from different CTAs. CTAs with robust surveillance were able to give robust reports, while CTAs with poor surveillance systems are associated with underreporting of either or both AMC and AMR data.</a:t>
            </a:r>
          </a:p>
          <a:p>
            <a:pPr marL="285750" indent="-285750">
              <a:lnSpc>
                <a:spcPct val="150000"/>
              </a:lnSpc>
              <a:buFont typeface="Arial" panose="020B0604020202020204" pitchFamily="34" charset="0"/>
              <a:buChar char="•"/>
            </a:pPr>
            <a:r>
              <a:rPr lang="en-US" sz="1400" dirty="0"/>
              <a:t>Although, this is the first time WHO will be reporting together both AMC and AMR data since GLASS started, with time this approach will get better and help to generate more insight to making more robust policies to fight AMR.</a:t>
            </a:r>
          </a:p>
          <a:p>
            <a:pPr marL="285750" indent="-285750">
              <a:lnSpc>
                <a:spcPct val="150000"/>
              </a:lnSpc>
              <a:buFont typeface="Arial" panose="020B0604020202020204" pitchFamily="34" charset="0"/>
              <a:buChar char="•"/>
            </a:pPr>
            <a:endParaRPr lang="en-US" sz="1400" dirty="0"/>
          </a:p>
          <a:p>
            <a:pPr marL="285750" indent="-285750">
              <a:lnSpc>
                <a:spcPct val="150000"/>
              </a:lnSpc>
              <a:buFont typeface="Arial" panose="020B0604020202020204" pitchFamily="34" charset="0"/>
              <a:buChar char="•"/>
            </a:pPr>
            <a:endParaRPr lang="en-US" sz="1400" dirty="0"/>
          </a:p>
        </p:txBody>
      </p:sp>
      <p:sp>
        <p:nvSpPr>
          <p:cNvPr id="2" name="Title 1">
            <a:extLst>
              <a:ext uri="{FF2B5EF4-FFF2-40B4-BE49-F238E27FC236}">
                <a16:creationId xmlns:a16="http://schemas.microsoft.com/office/drawing/2014/main" id="{F207FE31-E838-E28C-756C-CFBD400C7C04}"/>
              </a:ext>
            </a:extLst>
          </p:cNvPr>
          <p:cNvSpPr txBox="1">
            <a:spLocks/>
          </p:cNvSpPr>
          <p:nvPr/>
        </p:nvSpPr>
        <p:spPr>
          <a:xfrm>
            <a:off x="596041" y="396029"/>
            <a:ext cx="5117240" cy="573373"/>
          </a:xfrm>
          <a:prstGeom prst="rect">
            <a:avLst/>
          </a:prstGeom>
        </p:spPr>
        <p:txBody>
          <a:bodyPr/>
          <a:lstStyle>
            <a:lvl1pPr algn="l" defTabSz="457200" rtl="0" eaLnBrk="1" latinLnBrk="0" hangingPunct="1">
              <a:spcBef>
                <a:spcPct val="0"/>
              </a:spcBef>
              <a:buNone/>
              <a:defRPr sz="2400" kern="1200">
                <a:solidFill>
                  <a:schemeClr val="bg1"/>
                </a:solidFill>
                <a:latin typeface="Times New Roman"/>
                <a:ea typeface="+mj-ea"/>
                <a:cs typeface="Times New Roman"/>
              </a:defRPr>
            </a:lvl1pPr>
          </a:lstStyle>
          <a:p>
            <a:r>
              <a:rPr lang="en-US" dirty="0">
                <a:solidFill>
                  <a:srgbClr val="FFFFFF"/>
                </a:solidFill>
              </a:rPr>
              <a:t>Summary and Conclusion</a:t>
            </a:r>
          </a:p>
        </p:txBody>
      </p:sp>
      <p:sp>
        <p:nvSpPr>
          <p:cNvPr id="6" name="TextBox 5">
            <a:extLst>
              <a:ext uri="{FF2B5EF4-FFF2-40B4-BE49-F238E27FC236}">
                <a16:creationId xmlns:a16="http://schemas.microsoft.com/office/drawing/2014/main" id="{0FCC4838-8422-949B-8770-0ECFF1D82321}"/>
              </a:ext>
            </a:extLst>
          </p:cNvPr>
          <p:cNvSpPr txBox="1"/>
          <p:nvPr/>
        </p:nvSpPr>
        <p:spPr>
          <a:xfrm>
            <a:off x="6197981" y="4889584"/>
            <a:ext cx="2946019" cy="230832"/>
          </a:xfrm>
          <a:prstGeom prst="rect">
            <a:avLst/>
          </a:prstGeom>
          <a:noFill/>
        </p:spPr>
        <p:txBody>
          <a:bodyPr wrap="square" rtlCol="0">
            <a:spAutoFit/>
          </a:bodyPr>
          <a:lstStyle/>
          <a:p>
            <a:r>
              <a:rPr lang="en-US" sz="900" dirty="0"/>
              <a:t>Image source: https://www.who.int/initiatives/glass</a:t>
            </a:r>
          </a:p>
        </p:txBody>
      </p:sp>
      <p:pic>
        <p:nvPicPr>
          <p:cNvPr id="3" name="Picture 2">
            <a:extLst>
              <a:ext uri="{FF2B5EF4-FFF2-40B4-BE49-F238E27FC236}">
                <a16:creationId xmlns:a16="http://schemas.microsoft.com/office/drawing/2014/main" id="{1E33A72B-6B6C-0104-C81E-AF8BD24FDD33}"/>
              </a:ext>
            </a:extLst>
          </p:cNvPr>
          <p:cNvPicPr>
            <a:picLocks noChangeAspect="1"/>
          </p:cNvPicPr>
          <p:nvPr/>
        </p:nvPicPr>
        <p:blipFill>
          <a:blip r:embed="rId2"/>
          <a:stretch>
            <a:fillRect/>
          </a:stretch>
        </p:blipFill>
        <p:spPr>
          <a:xfrm>
            <a:off x="5128890" y="1403397"/>
            <a:ext cx="3290287" cy="2041072"/>
          </a:xfrm>
          <a:prstGeom prst="rect">
            <a:avLst/>
          </a:prstGeom>
        </p:spPr>
      </p:pic>
    </p:spTree>
    <p:extLst>
      <p:ext uri="{BB962C8B-B14F-4D97-AF65-F5344CB8AC3E}">
        <p14:creationId xmlns:p14="http://schemas.microsoft.com/office/powerpoint/2010/main" val="17335277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4294967295"/>
          </p:nvPr>
        </p:nvSpPr>
        <p:spPr>
          <a:xfrm>
            <a:off x="165004" y="1403396"/>
            <a:ext cx="8752115" cy="3285481"/>
          </a:xfrm>
        </p:spPr>
        <p:txBody>
          <a:bodyPr>
            <a:normAutofit/>
          </a:bodyPr>
          <a:lstStyle/>
          <a:p>
            <a:pPr marL="285750" indent="-285750">
              <a:lnSpc>
                <a:spcPct val="150000"/>
              </a:lnSpc>
              <a:buFont typeface="Arial" panose="020B0604020202020204" pitchFamily="34" charset="0"/>
              <a:buChar char="•"/>
            </a:pPr>
            <a:r>
              <a:rPr lang="en-US" sz="1100" dirty="0"/>
              <a:t>Murray, C.J.L., et al., Global burden of bacterial antimicrobial resistance in 2019: a systematic analysis. The Lancet, 2022. 399(10325): p. 629-655.</a:t>
            </a:r>
          </a:p>
          <a:p>
            <a:pPr marL="285750" indent="-285750">
              <a:lnSpc>
                <a:spcPct val="150000"/>
              </a:lnSpc>
              <a:buFont typeface="Arial" panose="020B0604020202020204" pitchFamily="34" charset="0"/>
              <a:buChar char="•"/>
            </a:pPr>
            <a:r>
              <a:rPr lang="en-US" sz="1100" dirty="0"/>
              <a:t>Jim, O.N., Tackling drug-resistant infections globally: final report and recommendations. 2016.</a:t>
            </a:r>
          </a:p>
          <a:p>
            <a:pPr marL="285750" indent="-285750">
              <a:lnSpc>
                <a:spcPct val="150000"/>
              </a:lnSpc>
              <a:buFont typeface="Arial" panose="020B0604020202020204" pitchFamily="34" charset="0"/>
              <a:buChar char="•"/>
            </a:pPr>
            <a:r>
              <a:rPr lang="en-US" sz="1100" dirty="0"/>
              <a:t>(WHO), W.H.O., Global Action Plan on Antimicrobial Resistance. 2015.</a:t>
            </a:r>
          </a:p>
          <a:p>
            <a:pPr marL="285750" indent="-285750">
              <a:lnSpc>
                <a:spcPct val="150000"/>
              </a:lnSpc>
              <a:buFont typeface="Arial" panose="020B0604020202020204" pitchFamily="34" charset="0"/>
              <a:buChar char="•"/>
            </a:pPr>
            <a:r>
              <a:rPr lang="en-US" sz="1100" dirty="0"/>
              <a:t>Collignon, P.C., et al., World Health Organization Ranking of Antimicrobials According to Their Importance in Human Medicine: A Critical Step for Developing Risk Management Strategies to Control Antimicrobial Resistance From Food Animal Production. Clinical Infectious Diseases, 2016. 63(8): p. 1087-1093.</a:t>
            </a:r>
          </a:p>
          <a:p>
            <a:pPr marL="285750" indent="-285750">
              <a:lnSpc>
                <a:spcPct val="150000"/>
              </a:lnSpc>
              <a:buFont typeface="Arial" panose="020B0604020202020204" pitchFamily="34" charset="0"/>
              <a:buChar char="•"/>
            </a:pPr>
            <a:r>
              <a:rPr lang="en-US" sz="1100" dirty="0"/>
              <a:t>(WHO), W.H.O., Global Antimicrobial Resistance and Use Surveillance System (GLASS) Report 2022. 2022.</a:t>
            </a:r>
          </a:p>
          <a:p>
            <a:pPr marL="285750" indent="-285750">
              <a:lnSpc>
                <a:spcPct val="150000"/>
              </a:lnSpc>
              <a:buFont typeface="Arial" panose="020B0604020202020204" pitchFamily="34" charset="0"/>
              <a:buChar char="•"/>
            </a:pPr>
            <a:r>
              <a:rPr lang="en-US" sz="1100" dirty="0"/>
              <a:t>Davies, J. and D. Davies, Origins and evolution of antibiotic resistance. </a:t>
            </a:r>
            <a:r>
              <a:rPr lang="en-US" sz="1100" dirty="0" err="1"/>
              <a:t>Microbiol</a:t>
            </a:r>
            <a:r>
              <a:rPr lang="en-US" sz="1100" dirty="0"/>
              <a:t> Mol Biol Rev, 2010. 74(3): p. 417-33.</a:t>
            </a:r>
          </a:p>
          <a:p>
            <a:pPr marL="285750" indent="-285750">
              <a:lnSpc>
                <a:spcPct val="150000"/>
              </a:lnSpc>
              <a:buFont typeface="Arial" panose="020B0604020202020204" pitchFamily="34" charset="0"/>
              <a:buChar char="•"/>
            </a:pPr>
            <a:r>
              <a:rPr lang="en-US" sz="1100" dirty="0"/>
              <a:t>World Health Organization (WHO), Critically important antimicrobials for human medicine: 6th revision, (AGISAR), Editor. 2019.</a:t>
            </a:r>
          </a:p>
          <a:p>
            <a:pPr marL="285750" indent="-285750">
              <a:lnSpc>
                <a:spcPct val="150000"/>
              </a:lnSpc>
              <a:buFont typeface="Arial" panose="020B0604020202020204" pitchFamily="34" charset="0"/>
              <a:buChar char="•"/>
            </a:pPr>
            <a:endParaRPr lang="en-US" sz="1100" dirty="0"/>
          </a:p>
          <a:p>
            <a:pPr marL="285750" indent="-285750">
              <a:lnSpc>
                <a:spcPct val="150000"/>
              </a:lnSpc>
              <a:buFont typeface="Arial" panose="020B0604020202020204" pitchFamily="34" charset="0"/>
              <a:buChar char="•"/>
            </a:pPr>
            <a:endParaRPr lang="en-US" sz="1100" dirty="0"/>
          </a:p>
          <a:p>
            <a:pPr marL="285750" indent="-285750">
              <a:lnSpc>
                <a:spcPct val="150000"/>
              </a:lnSpc>
              <a:buFont typeface="Arial" panose="020B0604020202020204" pitchFamily="34" charset="0"/>
              <a:buChar char="•"/>
            </a:pPr>
            <a:endParaRPr lang="en-US" sz="1000" dirty="0"/>
          </a:p>
          <a:p>
            <a:pPr marL="285750" indent="-285750">
              <a:lnSpc>
                <a:spcPct val="150000"/>
              </a:lnSpc>
              <a:buFont typeface="Arial" panose="020B0604020202020204" pitchFamily="34" charset="0"/>
              <a:buChar char="•"/>
            </a:pPr>
            <a:endParaRPr lang="en-US" sz="1400" i="1" dirty="0"/>
          </a:p>
          <a:p>
            <a:pPr marL="285750" indent="-285750">
              <a:lnSpc>
                <a:spcPct val="150000"/>
              </a:lnSpc>
              <a:buFont typeface="Arial" panose="020B0604020202020204" pitchFamily="34" charset="0"/>
              <a:buChar char="•"/>
            </a:pPr>
            <a:endParaRPr lang="en-US" sz="1400" dirty="0"/>
          </a:p>
        </p:txBody>
      </p:sp>
      <p:sp>
        <p:nvSpPr>
          <p:cNvPr id="2" name="Title 1">
            <a:extLst>
              <a:ext uri="{FF2B5EF4-FFF2-40B4-BE49-F238E27FC236}">
                <a16:creationId xmlns:a16="http://schemas.microsoft.com/office/drawing/2014/main" id="{F207FE31-E838-E28C-756C-CFBD400C7C04}"/>
              </a:ext>
            </a:extLst>
          </p:cNvPr>
          <p:cNvSpPr txBox="1">
            <a:spLocks/>
          </p:cNvSpPr>
          <p:nvPr/>
        </p:nvSpPr>
        <p:spPr>
          <a:xfrm>
            <a:off x="596041" y="396029"/>
            <a:ext cx="5117240" cy="573373"/>
          </a:xfrm>
          <a:prstGeom prst="rect">
            <a:avLst/>
          </a:prstGeom>
        </p:spPr>
        <p:txBody>
          <a:bodyPr/>
          <a:lstStyle>
            <a:lvl1pPr algn="l" defTabSz="457200" rtl="0" eaLnBrk="1" latinLnBrk="0" hangingPunct="1">
              <a:spcBef>
                <a:spcPct val="0"/>
              </a:spcBef>
              <a:buNone/>
              <a:defRPr sz="2400" kern="1200">
                <a:solidFill>
                  <a:schemeClr val="bg1"/>
                </a:solidFill>
                <a:latin typeface="Times New Roman"/>
                <a:ea typeface="+mj-ea"/>
                <a:cs typeface="Times New Roman"/>
              </a:defRPr>
            </a:lvl1pPr>
          </a:lstStyle>
          <a:p>
            <a:r>
              <a:rPr lang="en-US" dirty="0">
                <a:solidFill>
                  <a:srgbClr val="FFFFFF"/>
                </a:solidFill>
              </a:rPr>
              <a:t>References</a:t>
            </a:r>
          </a:p>
        </p:txBody>
      </p:sp>
    </p:spTree>
    <p:extLst>
      <p:ext uri="{BB962C8B-B14F-4D97-AF65-F5344CB8AC3E}">
        <p14:creationId xmlns:p14="http://schemas.microsoft.com/office/powerpoint/2010/main" val="12895279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711503" y="1772176"/>
            <a:ext cx="1149674" cy="1351642"/>
          </a:xfrm>
          <a:prstGeom prst="rect">
            <a:avLst/>
          </a:prstGeom>
        </p:spPr>
      </p:pic>
      <p:pic>
        <p:nvPicPr>
          <p:cNvPr id="2" name="Picture 1">
            <a:extLst>
              <a:ext uri="{FF2B5EF4-FFF2-40B4-BE49-F238E27FC236}">
                <a16:creationId xmlns:a16="http://schemas.microsoft.com/office/drawing/2014/main" id="{52AD16AE-8283-1593-2C5D-C4A20B061B28}"/>
              </a:ext>
            </a:extLst>
          </p:cNvPr>
          <p:cNvPicPr>
            <a:picLocks noChangeAspect="1"/>
          </p:cNvPicPr>
          <p:nvPr/>
        </p:nvPicPr>
        <p:blipFill>
          <a:blip r:embed="rId3"/>
          <a:stretch>
            <a:fillRect/>
          </a:stretch>
        </p:blipFill>
        <p:spPr>
          <a:xfrm>
            <a:off x="3997163" y="1925053"/>
            <a:ext cx="1149674" cy="1143564"/>
          </a:xfrm>
          <a:prstGeom prst="rect">
            <a:avLst/>
          </a:prstGeom>
        </p:spPr>
      </p:pic>
      <p:pic>
        <p:nvPicPr>
          <p:cNvPr id="3" name="Picture 2">
            <a:extLst>
              <a:ext uri="{FF2B5EF4-FFF2-40B4-BE49-F238E27FC236}">
                <a16:creationId xmlns:a16="http://schemas.microsoft.com/office/drawing/2014/main" id="{F67B246C-0483-9730-72F8-AE17AD00D2BA}"/>
              </a:ext>
            </a:extLst>
          </p:cNvPr>
          <p:cNvPicPr>
            <a:picLocks noChangeAspect="1"/>
          </p:cNvPicPr>
          <p:nvPr/>
        </p:nvPicPr>
        <p:blipFill rotWithShape="1">
          <a:blip r:embed="rId4"/>
          <a:srcRect l="2782" t="7564" r="85112" b="63733"/>
          <a:stretch/>
        </p:blipFill>
        <p:spPr>
          <a:xfrm>
            <a:off x="5348896" y="1925053"/>
            <a:ext cx="1292536" cy="1143563"/>
          </a:xfrm>
          <a:prstGeom prst="rect">
            <a:avLst/>
          </a:prstGeom>
        </p:spPr>
      </p:pic>
    </p:spTree>
    <p:extLst>
      <p:ext uri="{BB962C8B-B14F-4D97-AF65-F5344CB8AC3E}">
        <p14:creationId xmlns:p14="http://schemas.microsoft.com/office/powerpoint/2010/main" val="28789607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4294967295"/>
          </p:nvPr>
        </p:nvSpPr>
        <p:spPr>
          <a:xfrm>
            <a:off x="237528" y="1685280"/>
            <a:ext cx="4045714" cy="2453584"/>
          </a:xfrm>
        </p:spPr>
        <p:txBody>
          <a:bodyPr>
            <a:normAutofit/>
          </a:bodyPr>
          <a:lstStyle/>
          <a:p>
            <a:pPr lvl="1">
              <a:defRPr/>
            </a:pPr>
            <a:r>
              <a:rPr lang="en-US" sz="1800" dirty="0"/>
              <a:t>Background information</a:t>
            </a:r>
          </a:p>
          <a:p>
            <a:pPr lvl="1">
              <a:defRPr/>
            </a:pPr>
            <a:r>
              <a:rPr lang="en-US" sz="1800" dirty="0"/>
              <a:t>Objective of the study</a:t>
            </a:r>
          </a:p>
          <a:p>
            <a:pPr lvl="1">
              <a:defRPr/>
            </a:pPr>
            <a:r>
              <a:rPr lang="en-US" sz="1800" dirty="0"/>
              <a:t>Data source and statistical analysis</a:t>
            </a:r>
          </a:p>
          <a:p>
            <a:pPr lvl="1">
              <a:defRPr/>
            </a:pPr>
            <a:r>
              <a:rPr lang="en-US" sz="1800" dirty="0"/>
              <a:t>Results </a:t>
            </a:r>
          </a:p>
          <a:p>
            <a:pPr lvl="1">
              <a:defRPr/>
            </a:pPr>
            <a:r>
              <a:rPr lang="en-US" sz="1800" dirty="0"/>
              <a:t>Summary and Conclusion</a:t>
            </a:r>
          </a:p>
          <a:p>
            <a:endParaRPr lang="en-US" dirty="0"/>
          </a:p>
        </p:txBody>
      </p:sp>
      <p:sp>
        <p:nvSpPr>
          <p:cNvPr id="2" name="Title 1">
            <a:extLst>
              <a:ext uri="{FF2B5EF4-FFF2-40B4-BE49-F238E27FC236}">
                <a16:creationId xmlns:a16="http://schemas.microsoft.com/office/drawing/2014/main" id="{F207FE31-E838-E28C-756C-CFBD400C7C04}"/>
              </a:ext>
            </a:extLst>
          </p:cNvPr>
          <p:cNvSpPr txBox="1">
            <a:spLocks/>
          </p:cNvSpPr>
          <p:nvPr/>
        </p:nvSpPr>
        <p:spPr>
          <a:xfrm>
            <a:off x="596041" y="396029"/>
            <a:ext cx="1775899" cy="573373"/>
          </a:xfrm>
          <a:prstGeom prst="rect">
            <a:avLst/>
          </a:prstGeom>
        </p:spPr>
        <p:txBody>
          <a:bodyPr/>
          <a:lstStyle>
            <a:lvl1pPr algn="l" defTabSz="457200" rtl="0" eaLnBrk="1" latinLnBrk="0" hangingPunct="1">
              <a:spcBef>
                <a:spcPct val="0"/>
              </a:spcBef>
              <a:buNone/>
              <a:defRPr sz="2400" kern="1200">
                <a:solidFill>
                  <a:schemeClr val="bg1"/>
                </a:solidFill>
                <a:latin typeface="Times New Roman"/>
                <a:ea typeface="+mj-ea"/>
                <a:cs typeface="Times New Roman"/>
              </a:defRPr>
            </a:lvl1pPr>
          </a:lstStyle>
          <a:p>
            <a:r>
              <a:rPr lang="en-US">
                <a:solidFill>
                  <a:srgbClr val="FFFFFF"/>
                </a:solidFill>
              </a:rPr>
              <a:t>Outline</a:t>
            </a:r>
            <a:endParaRPr lang="en-US" dirty="0">
              <a:solidFill>
                <a:srgbClr val="FFFFFF"/>
              </a:solidFill>
            </a:endParaRPr>
          </a:p>
        </p:txBody>
      </p:sp>
      <p:pic>
        <p:nvPicPr>
          <p:cNvPr id="3" name="Picture 2">
            <a:extLst>
              <a:ext uri="{FF2B5EF4-FFF2-40B4-BE49-F238E27FC236}">
                <a16:creationId xmlns:a16="http://schemas.microsoft.com/office/drawing/2014/main" id="{DBA8B67C-A9BA-40FB-9EC8-91D1FB800836}"/>
              </a:ext>
            </a:extLst>
          </p:cNvPr>
          <p:cNvPicPr>
            <a:picLocks noChangeAspect="1"/>
          </p:cNvPicPr>
          <p:nvPr/>
        </p:nvPicPr>
        <p:blipFill>
          <a:blip r:embed="rId2"/>
          <a:stretch>
            <a:fillRect/>
          </a:stretch>
        </p:blipFill>
        <p:spPr>
          <a:xfrm>
            <a:off x="4967657" y="1388787"/>
            <a:ext cx="3938815" cy="3410093"/>
          </a:xfrm>
          <a:prstGeom prst="rect">
            <a:avLst/>
          </a:prstGeom>
        </p:spPr>
      </p:pic>
      <p:sp>
        <p:nvSpPr>
          <p:cNvPr id="6" name="TextBox 5">
            <a:extLst>
              <a:ext uri="{FF2B5EF4-FFF2-40B4-BE49-F238E27FC236}">
                <a16:creationId xmlns:a16="http://schemas.microsoft.com/office/drawing/2014/main" id="{0FCC4838-8422-949B-8770-0ECFF1D82321}"/>
              </a:ext>
            </a:extLst>
          </p:cNvPr>
          <p:cNvSpPr txBox="1"/>
          <p:nvPr/>
        </p:nvSpPr>
        <p:spPr>
          <a:xfrm>
            <a:off x="6197981" y="4889584"/>
            <a:ext cx="2946019" cy="230832"/>
          </a:xfrm>
          <a:prstGeom prst="rect">
            <a:avLst/>
          </a:prstGeom>
          <a:noFill/>
        </p:spPr>
        <p:txBody>
          <a:bodyPr wrap="square" rtlCol="0">
            <a:spAutoFit/>
          </a:bodyPr>
          <a:lstStyle/>
          <a:p>
            <a:r>
              <a:rPr lang="en-US" sz="900" dirty="0"/>
              <a:t>Image source: https://www.who.int/initiatives/glass</a:t>
            </a:r>
          </a:p>
        </p:txBody>
      </p:sp>
    </p:spTree>
    <p:extLst>
      <p:ext uri="{BB962C8B-B14F-4D97-AF65-F5344CB8AC3E}">
        <p14:creationId xmlns:p14="http://schemas.microsoft.com/office/powerpoint/2010/main" val="499292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4294967295"/>
          </p:nvPr>
        </p:nvSpPr>
        <p:spPr>
          <a:xfrm>
            <a:off x="122704" y="1314019"/>
            <a:ext cx="5459950" cy="3433451"/>
          </a:xfrm>
        </p:spPr>
        <p:txBody>
          <a:bodyPr>
            <a:normAutofit fontScale="92500" lnSpcReduction="10000"/>
          </a:bodyPr>
          <a:lstStyle/>
          <a:p>
            <a:pPr marL="285750" indent="-285750">
              <a:lnSpc>
                <a:spcPct val="150000"/>
              </a:lnSpc>
              <a:buFont typeface="Arial" panose="020B0604020202020204" pitchFamily="34" charset="0"/>
              <a:buChar char="•"/>
            </a:pPr>
            <a:r>
              <a:rPr lang="en-US" sz="1600" dirty="0"/>
              <a:t>Antimicrobial resistance (AMR) was responsible for about 1.3 million deaths in 2019 (</a:t>
            </a:r>
            <a:r>
              <a:rPr lang="en-US" sz="1600" i="1" dirty="0"/>
              <a:t>Murray et al., </a:t>
            </a:r>
            <a:r>
              <a:rPr lang="en-US" sz="1600" dirty="0"/>
              <a:t>2022) </a:t>
            </a:r>
          </a:p>
          <a:p>
            <a:pPr marL="285750" indent="-285750">
              <a:lnSpc>
                <a:spcPct val="150000"/>
              </a:lnSpc>
              <a:buFont typeface="Arial" panose="020B0604020202020204" pitchFamily="34" charset="0"/>
              <a:buChar char="•"/>
            </a:pPr>
            <a:r>
              <a:rPr lang="en-US" sz="1600" dirty="0"/>
              <a:t>This trend will increase and may result in about 10 million deaths annually by 2050 if nothing is done about it (</a:t>
            </a:r>
            <a:r>
              <a:rPr lang="en-US" sz="1600" i="1" dirty="0"/>
              <a:t>Jim O.N et al., </a:t>
            </a:r>
            <a:r>
              <a:rPr lang="en-US" sz="1600" dirty="0"/>
              <a:t>2016) </a:t>
            </a:r>
          </a:p>
          <a:p>
            <a:pPr marL="285750" indent="-285750">
              <a:lnSpc>
                <a:spcPct val="150000"/>
              </a:lnSpc>
              <a:buFont typeface="Arial" panose="020B0604020202020204" pitchFamily="34" charset="0"/>
              <a:buChar char="•"/>
            </a:pPr>
            <a:r>
              <a:rPr lang="en-US" sz="1600" dirty="0"/>
              <a:t>Antimicrobial selection pressure favors the development and persistence of AMR </a:t>
            </a:r>
          </a:p>
          <a:p>
            <a:pPr marL="285750" indent="-285750">
              <a:lnSpc>
                <a:spcPct val="150000"/>
              </a:lnSpc>
              <a:buFont typeface="Arial" panose="020B0604020202020204" pitchFamily="34" charset="0"/>
              <a:buChar char="•"/>
            </a:pPr>
            <a:r>
              <a:rPr lang="en-US" sz="1600" dirty="0"/>
              <a:t>The misuse of antimicrobials further accelerates this selection pressure and aggravates the development and dissemination of AMR (</a:t>
            </a:r>
            <a:r>
              <a:rPr lang="en-US" sz="1600" i="1" dirty="0"/>
              <a:t>Davies, J.et al., </a:t>
            </a:r>
            <a:r>
              <a:rPr lang="en-US" sz="1600" dirty="0"/>
              <a:t>2010)</a:t>
            </a:r>
          </a:p>
          <a:p>
            <a:pPr marL="285750" indent="-285750">
              <a:lnSpc>
                <a:spcPct val="150000"/>
              </a:lnSpc>
              <a:buFont typeface="Arial" panose="020B0604020202020204" pitchFamily="34" charset="0"/>
              <a:buChar char="•"/>
            </a:pPr>
            <a:endParaRPr lang="en-US" sz="1600" dirty="0"/>
          </a:p>
          <a:p>
            <a:endParaRPr lang="en-US" dirty="0"/>
          </a:p>
        </p:txBody>
      </p:sp>
      <p:sp>
        <p:nvSpPr>
          <p:cNvPr id="2" name="Title 1">
            <a:extLst>
              <a:ext uri="{FF2B5EF4-FFF2-40B4-BE49-F238E27FC236}">
                <a16:creationId xmlns:a16="http://schemas.microsoft.com/office/drawing/2014/main" id="{F207FE31-E838-E28C-756C-CFBD400C7C04}"/>
              </a:ext>
            </a:extLst>
          </p:cNvPr>
          <p:cNvSpPr txBox="1">
            <a:spLocks/>
          </p:cNvSpPr>
          <p:nvPr/>
        </p:nvSpPr>
        <p:spPr>
          <a:xfrm>
            <a:off x="596041" y="396029"/>
            <a:ext cx="3975959" cy="573373"/>
          </a:xfrm>
          <a:prstGeom prst="rect">
            <a:avLst/>
          </a:prstGeom>
        </p:spPr>
        <p:txBody>
          <a:bodyPr/>
          <a:lstStyle>
            <a:lvl1pPr algn="l" defTabSz="457200" rtl="0" eaLnBrk="1" latinLnBrk="0" hangingPunct="1">
              <a:spcBef>
                <a:spcPct val="0"/>
              </a:spcBef>
              <a:buNone/>
              <a:defRPr sz="2400" kern="1200">
                <a:solidFill>
                  <a:schemeClr val="bg1"/>
                </a:solidFill>
                <a:latin typeface="Times New Roman"/>
                <a:ea typeface="+mj-ea"/>
                <a:cs typeface="Times New Roman"/>
              </a:defRPr>
            </a:lvl1pPr>
          </a:lstStyle>
          <a:p>
            <a:r>
              <a:rPr lang="en-US" dirty="0">
                <a:solidFill>
                  <a:srgbClr val="FFFFFF"/>
                </a:solidFill>
              </a:rPr>
              <a:t>Background information 1</a:t>
            </a:r>
          </a:p>
        </p:txBody>
      </p:sp>
      <p:sp>
        <p:nvSpPr>
          <p:cNvPr id="6" name="TextBox 5">
            <a:extLst>
              <a:ext uri="{FF2B5EF4-FFF2-40B4-BE49-F238E27FC236}">
                <a16:creationId xmlns:a16="http://schemas.microsoft.com/office/drawing/2014/main" id="{0FCC4838-8422-949B-8770-0ECFF1D82321}"/>
              </a:ext>
            </a:extLst>
          </p:cNvPr>
          <p:cNvSpPr txBox="1"/>
          <p:nvPr/>
        </p:nvSpPr>
        <p:spPr>
          <a:xfrm>
            <a:off x="1519417" y="4912668"/>
            <a:ext cx="7576457" cy="369332"/>
          </a:xfrm>
          <a:prstGeom prst="rect">
            <a:avLst/>
          </a:prstGeom>
          <a:noFill/>
        </p:spPr>
        <p:txBody>
          <a:bodyPr wrap="square" rtlCol="0">
            <a:spAutoFit/>
          </a:bodyPr>
          <a:lstStyle/>
          <a:p>
            <a:r>
              <a:rPr lang="en-US" sz="900" dirty="0"/>
              <a:t>Image source: </a:t>
            </a:r>
            <a:r>
              <a:rPr lang="en-US" sz="900" dirty="0" err="1"/>
              <a:t>bioMérieux</a:t>
            </a:r>
            <a:r>
              <a:rPr lang="en-US" sz="900" dirty="0"/>
              <a:t> Connection, </a:t>
            </a:r>
            <a:r>
              <a:rPr lang="en-US" sz="900" dirty="0">
                <a:hlinkClick r:id="rId2"/>
              </a:rPr>
              <a:t>https://www.biomerieuxconnection.com/2018/07/12/explain-antimicrobial-resistance-friends-family-infographics/</a:t>
            </a:r>
            <a:endParaRPr lang="en-US" sz="900" dirty="0"/>
          </a:p>
          <a:p>
            <a:endParaRPr lang="en-US" sz="900" dirty="0"/>
          </a:p>
        </p:txBody>
      </p:sp>
      <p:pic>
        <p:nvPicPr>
          <p:cNvPr id="7" name="Picture 6">
            <a:extLst>
              <a:ext uri="{FF2B5EF4-FFF2-40B4-BE49-F238E27FC236}">
                <a16:creationId xmlns:a16="http://schemas.microsoft.com/office/drawing/2014/main" id="{15C25795-EF6B-90D1-CAAD-2E8370C29F19}"/>
              </a:ext>
            </a:extLst>
          </p:cNvPr>
          <p:cNvPicPr>
            <a:picLocks noChangeAspect="1"/>
          </p:cNvPicPr>
          <p:nvPr/>
        </p:nvPicPr>
        <p:blipFill>
          <a:blip r:embed="rId3"/>
          <a:stretch>
            <a:fillRect/>
          </a:stretch>
        </p:blipFill>
        <p:spPr>
          <a:xfrm>
            <a:off x="5661408" y="1905716"/>
            <a:ext cx="3359888" cy="1518557"/>
          </a:xfrm>
          <a:prstGeom prst="rect">
            <a:avLst/>
          </a:prstGeom>
        </p:spPr>
      </p:pic>
    </p:spTree>
    <p:extLst>
      <p:ext uri="{BB962C8B-B14F-4D97-AF65-F5344CB8AC3E}">
        <p14:creationId xmlns:p14="http://schemas.microsoft.com/office/powerpoint/2010/main" val="433982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4294967295"/>
          </p:nvPr>
        </p:nvSpPr>
        <p:spPr>
          <a:xfrm>
            <a:off x="165005" y="1300270"/>
            <a:ext cx="7734586" cy="2900470"/>
          </a:xfrm>
        </p:spPr>
        <p:txBody>
          <a:bodyPr>
            <a:normAutofit/>
          </a:bodyPr>
          <a:lstStyle/>
          <a:p>
            <a:pPr marL="285750" indent="-285750">
              <a:lnSpc>
                <a:spcPct val="150000"/>
              </a:lnSpc>
              <a:buFont typeface="Arial" panose="020B0604020202020204" pitchFamily="34" charset="0"/>
              <a:buChar char="•"/>
            </a:pPr>
            <a:r>
              <a:rPr lang="en-US" sz="1600" dirty="0"/>
              <a:t>Certain antimicrobials are classified as classified as critically important by WHO to human medicine to tackle AMR.</a:t>
            </a:r>
          </a:p>
          <a:p>
            <a:pPr marL="285750" indent="-285750">
              <a:lnSpc>
                <a:spcPct val="150000"/>
              </a:lnSpc>
              <a:buFont typeface="Arial" panose="020B0604020202020204" pitchFamily="34" charset="0"/>
              <a:buChar char="•"/>
            </a:pPr>
            <a:r>
              <a:rPr lang="en-US" sz="1600" dirty="0"/>
              <a:t>Within the class mentioned above, a subclass considered as the highest priority to treat multi-drug resistant (MDR) bacterial infection are quinolones, third and fourth-generation cephalosporins, macrolides and ketolides, and glycopeptides (</a:t>
            </a:r>
            <a:r>
              <a:rPr lang="en-US" sz="1600" i="1" dirty="0"/>
              <a:t>WHO, </a:t>
            </a:r>
            <a:r>
              <a:rPr lang="en-US" sz="1600" dirty="0"/>
              <a:t>2019)</a:t>
            </a:r>
          </a:p>
          <a:p>
            <a:pPr marL="285750" indent="-285750">
              <a:lnSpc>
                <a:spcPct val="150000"/>
              </a:lnSpc>
              <a:buFont typeface="Arial" panose="020B0604020202020204" pitchFamily="34" charset="0"/>
              <a:buChar char="•"/>
            </a:pPr>
            <a:r>
              <a:rPr lang="en-US" sz="1600" dirty="0"/>
              <a:t>It is alarming that there are increasing reports of resistance to these highest-priority antimicrobials too (</a:t>
            </a:r>
            <a:r>
              <a:rPr lang="en-US" sz="1600" i="1" dirty="0"/>
              <a:t>Collignon et. al, </a:t>
            </a:r>
            <a:r>
              <a:rPr lang="en-US" sz="1600" dirty="0"/>
              <a:t>2016)</a:t>
            </a:r>
          </a:p>
          <a:p>
            <a:endParaRPr lang="en-US" dirty="0"/>
          </a:p>
        </p:txBody>
      </p:sp>
      <p:sp>
        <p:nvSpPr>
          <p:cNvPr id="2" name="Title 1">
            <a:extLst>
              <a:ext uri="{FF2B5EF4-FFF2-40B4-BE49-F238E27FC236}">
                <a16:creationId xmlns:a16="http://schemas.microsoft.com/office/drawing/2014/main" id="{F207FE31-E838-E28C-756C-CFBD400C7C04}"/>
              </a:ext>
            </a:extLst>
          </p:cNvPr>
          <p:cNvSpPr txBox="1">
            <a:spLocks/>
          </p:cNvSpPr>
          <p:nvPr/>
        </p:nvSpPr>
        <p:spPr>
          <a:xfrm>
            <a:off x="596041" y="396029"/>
            <a:ext cx="3975959" cy="573373"/>
          </a:xfrm>
          <a:prstGeom prst="rect">
            <a:avLst/>
          </a:prstGeom>
        </p:spPr>
        <p:txBody>
          <a:bodyPr/>
          <a:lstStyle>
            <a:lvl1pPr algn="l" defTabSz="457200" rtl="0" eaLnBrk="1" latinLnBrk="0" hangingPunct="1">
              <a:spcBef>
                <a:spcPct val="0"/>
              </a:spcBef>
              <a:buNone/>
              <a:defRPr sz="2400" kern="1200">
                <a:solidFill>
                  <a:schemeClr val="bg1"/>
                </a:solidFill>
                <a:latin typeface="Times New Roman"/>
                <a:ea typeface="+mj-ea"/>
                <a:cs typeface="Times New Roman"/>
              </a:defRPr>
            </a:lvl1pPr>
          </a:lstStyle>
          <a:p>
            <a:r>
              <a:rPr lang="en-US" dirty="0">
                <a:solidFill>
                  <a:srgbClr val="FFFFFF"/>
                </a:solidFill>
              </a:rPr>
              <a:t>Background information 2</a:t>
            </a:r>
          </a:p>
        </p:txBody>
      </p:sp>
    </p:spTree>
    <p:extLst>
      <p:ext uri="{BB962C8B-B14F-4D97-AF65-F5344CB8AC3E}">
        <p14:creationId xmlns:p14="http://schemas.microsoft.com/office/powerpoint/2010/main" val="2865526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4294967295"/>
          </p:nvPr>
        </p:nvSpPr>
        <p:spPr>
          <a:xfrm>
            <a:off x="165004" y="1148155"/>
            <a:ext cx="8483981" cy="3599315"/>
          </a:xfrm>
        </p:spPr>
        <p:txBody>
          <a:bodyPr>
            <a:normAutofit fontScale="32500" lnSpcReduction="20000"/>
          </a:bodyPr>
          <a:lstStyle/>
          <a:p>
            <a:pPr marL="285750" indent="-285750">
              <a:lnSpc>
                <a:spcPct val="150000"/>
              </a:lnSpc>
              <a:buFont typeface="Arial" panose="020B0604020202020204" pitchFamily="34" charset="0"/>
              <a:buChar char="•"/>
            </a:pPr>
            <a:r>
              <a:rPr lang="en-US" sz="4600" dirty="0"/>
              <a:t>In 2015, as part of the global fight against AMR, the Global Antimicrobial Resistance and Use Surveillance System (GLASS) was established by the World Health Organization (WHO) (</a:t>
            </a:r>
            <a:r>
              <a:rPr lang="en-US" sz="4600" i="1" dirty="0"/>
              <a:t>WHO, </a:t>
            </a:r>
            <a:r>
              <a:rPr lang="en-US" sz="4600" dirty="0"/>
              <a:t>2015).</a:t>
            </a:r>
          </a:p>
          <a:p>
            <a:pPr marL="285750" indent="-285750">
              <a:lnSpc>
                <a:spcPct val="150000"/>
              </a:lnSpc>
              <a:buFont typeface="Arial" panose="020B0604020202020204" pitchFamily="34" charset="0"/>
              <a:buChar char="•"/>
            </a:pPr>
            <a:r>
              <a:rPr lang="en-US" sz="4600" dirty="0"/>
              <a:t>In the 2022 report, for the first time WHO reported both AMC and AMR data from participating countries, although only a few countries participated in reporting both AMR and AMC data (</a:t>
            </a:r>
            <a:r>
              <a:rPr lang="en-US" sz="4600" i="1" dirty="0"/>
              <a:t>WHO, </a:t>
            </a:r>
            <a:r>
              <a:rPr lang="en-US" sz="4600" dirty="0"/>
              <a:t>2022).</a:t>
            </a:r>
          </a:p>
          <a:p>
            <a:pPr marL="285750" indent="-285750">
              <a:lnSpc>
                <a:spcPct val="150000"/>
              </a:lnSpc>
              <a:buFont typeface="Arial" panose="020B0604020202020204" pitchFamily="34" charset="0"/>
              <a:buChar char="•"/>
            </a:pPr>
            <a:r>
              <a:rPr lang="en-US" sz="4600" dirty="0"/>
              <a:t>This framework was aimed to harmonize the reporting of quality and representative data of AMR and AMU on a global scale.</a:t>
            </a:r>
          </a:p>
          <a:p>
            <a:pPr marL="285750" indent="-285750">
              <a:lnSpc>
                <a:spcPct val="150000"/>
              </a:lnSpc>
              <a:buFont typeface="Arial" panose="020B0604020202020204" pitchFamily="34" charset="0"/>
              <a:buChar char="•"/>
            </a:pPr>
            <a:r>
              <a:rPr lang="en-US" sz="4600" dirty="0"/>
              <a:t>The GLASS has also led to improvements in surveillance systems in several countries, territories, and areas (CTAs), however, many CTAs still have poor surveillance systems and are still associated with data underreporting. </a:t>
            </a:r>
          </a:p>
          <a:p>
            <a:endParaRPr lang="en-US" dirty="0"/>
          </a:p>
        </p:txBody>
      </p:sp>
      <p:sp>
        <p:nvSpPr>
          <p:cNvPr id="2" name="Title 1">
            <a:extLst>
              <a:ext uri="{FF2B5EF4-FFF2-40B4-BE49-F238E27FC236}">
                <a16:creationId xmlns:a16="http://schemas.microsoft.com/office/drawing/2014/main" id="{F207FE31-E838-E28C-756C-CFBD400C7C04}"/>
              </a:ext>
            </a:extLst>
          </p:cNvPr>
          <p:cNvSpPr txBox="1">
            <a:spLocks/>
          </p:cNvSpPr>
          <p:nvPr/>
        </p:nvSpPr>
        <p:spPr>
          <a:xfrm>
            <a:off x="596041" y="396029"/>
            <a:ext cx="3975959" cy="573373"/>
          </a:xfrm>
          <a:prstGeom prst="rect">
            <a:avLst/>
          </a:prstGeom>
        </p:spPr>
        <p:txBody>
          <a:bodyPr/>
          <a:lstStyle>
            <a:lvl1pPr algn="l" defTabSz="457200" rtl="0" eaLnBrk="1" latinLnBrk="0" hangingPunct="1">
              <a:spcBef>
                <a:spcPct val="0"/>
              </a:spcBef>
              <a:buNone/>
              <a:defRPr sz="2400" kern="1200">
                <a:solidFill>
                  <a:schemeClr val="bg1"/>
                </a:solidFill>
                <a:latin typeface="Times New Roman"/>
                <a:ea typeface="+mj-ea"/>
                <a:cs typeface="Times New Roman"/>
              </a:defRPr>
            </a:lvl1pPr>
          </a:lstStyle>
          <a:p>
            <a:r>
              <a:rPr lang="en-US" dirty="0">
                <a:solidFill>
                  <a:srgbClr val="FFFFFF"/>
                </a:solidFill>
              </a:rPr>
              <a:t>Background information 3</a:t>
            </a:r>
          </a:p>
        </p:txBody>
      </p:sp>
    </p:spTree>
    <p:extLst>
      <p:ext uri="{BB962C8B-B14F-4D97-AF65-F5344CB8AC3E}">
        <p14:creationId xmlns:p14="http://schemas.microsoft.com/office/powerpoint/2010/main" val="31449135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4294967295"/>
          </p:nvPr>
        </p:nvSpPr>
        <p:spPr>
          <a:xfrm>
            <a:off x="165005" y="1685280"/>
            <a:ext cx="8820866" cy="2900470"/>
          </a:xfrm>
        </p:spPr>
        <p:txBody>
          <a:bodyPr>
            <a:normAutofit/>
          </a:bodyPr>
          <a:lstStyle/>
          <a:p>
            <a:pPr marL="285750" indent="-285750">
              <a:lnSpc>
                <a:spcPct val="150000"/>
              </a:lnSpc>
              <a:buFont typeface="Arial" panose="020B0604020202020204" pitchFamily="34" charset="0"/>
              <a:buChar char="•"/>
            </a:pPr>
            <a:r>
              <a:rPr lang="en-US" sz="1800" dirty="0">
                <a:latin typeface="Times New Roman" panose="02020603050405020304" pitchFamily="18" charset="0"/>
                <a:ea typeface="Malgun Gothic" panose="020B0503020000020004" pitchFamily="34" charset="-127"/>
              </a:rPr>
              <a:t>T</a:t>
            </a:r>
            <a:r>
              <a:rPr lang="en-US" sz="1800" dirty="0">
                <a:effectLst/>
                <a:latin typeface="Times New Roman" panose="02020603050405020304" pitchFamily="18" charset="0"/>
                <a:ea typeface="Malgun Gothic" panose="020B0503020000020004" pitchFamily="34" charset="-127"/>
              </a:rPr>
              <a:t>he objective of this study was to associate the reported AMR data with the AMC data in different countries and regions based on the reported GLASS data, focusing on beta-lactam/cephalosporin and quinolones AMC data and beta-lactam/cephalosporin and quinolones resistant </a:t>
            </a:r>
            <a:r>
              <a:rPr lang="en-US" sz="1800" i="1" dirty="0">
                <a:effectLst/>
                <a:latin typeface="Times New Roman" panose="02020603050405020304" pitchFamily="18" charset="0"/>
                <a:ea typeface="Malgun Gothic" panose="020B0503020000020004" pitchFamily="34" charset="-127"/>
              </a:rPr>
              <a:t>E. coli</a:t>
            </a:r>
            <a:r>
              <a:rPr lang="en-US" sz="1800" dirty="0">
                <a:effectLst/>
                <a:latin typeface="Times New Roman" panose="02020603050405020304" pitchFamily="18" charset="0"/>
                <a:ea typeface="Malgun Gothic" panose="020B0503020000020004" pitchFamily="34" charset="-127"/>
              </a:rPr>
              <a:t> and </a:t>
            </a:r>
            <a:r>
              <a:rPr lang="en-US" sz="1800" i="1" dirty="0">
                <a:effectLst/>
                <a:latin typeface="Times New Roman" panose="02020603050405020304" pitchFamily="18" charset="0"/>
                <a:ea typeface="Malgun Gothic" panose="020B0503020000020004" pitchFamily="34" charset="-127"/>
              </a:rPr>
              <a:t>Klebsiella </a:t>
            </a:r>
            <a:r>
              <a:rPr lang="en-US" sz="1800" i="1" kern="0" dirty="0">
                <a:solidFill>
                  <a:srgbClr val="000000"/>
                </a:solidFill>
                <a:effectLst/>
                <a:latin typeface="Times New Roman" panose="02020603050405020304" pitchFamily="18" charset="0"/>
                <a:ea typeface="Times New Roman" panose="02020603050405020304" pitchFamily="18" charset="0"/>
              </a:rPr>
              <a:t>pneumoniae</a:t>
            </a:r>
            <a:r>
              <a:rPr lang="en-US" sz="1800" dirty="0">
                <a:effectLst/>
                <a:latin typeface="Times New Roman" panose="02020603050405020304" pitchFamily="18" charset="0"/>
                <a:ea typeface="Malgun Gothic" panose="020B0503020000020004" pitchFamily="34" charset="-127"/>
              </a:rPr>
              <a:t> and also explore the relationship and differences between the AMC data reported among the participating countries.</a:t>
            </a:r>
            <a:endParaRPr lang="en-US" sz="1500" dirty="0"/>
          </a:p>
          <a:p>
            <a:endParaRPr lang="en-US" dirty="0"/>
          </a:p>
        </p:txBody>
      </p:sp>
      <p:sp>
        <p:nvSpPr>
          <p:cNvPr id="2" name="Title 1">
            <a:extLst>
              <a:ext uri="{FF2B5EF4-FFF2-40B4-BE49-F238E27FC236}">
                <a16:creationId xmlns:a16="http://schemas.microsoft.com/office/drawing/2014/main" id="{F207FE31-E838-E28C-756C-CFBD400C7C04}"/>
              </a:ext>
            </a:extLst>
          </p:cNvPr>
          <p:cNvSpPr txBox="1">
            <a:spLocks/>
          </p:cNvSpPr>
          <p:nvPr/>
        </p:nvSpPr>
        <p:spPr>
          <a:xfrm>
            <a:off x="596041" y="396029"/>
            <a:ext cx="3975959" cy="573373"/>
          </a:xfrm>
          <a:prstGeom prst="rect">
            <a:avLst/>
          </a:prstGeom>
        </p:spPr>
        <p:txBody>
          <a:bodyPr/>
          <a:lstStyle>
            <a:lvl1pPr algn="l" defTabSz="457200" rtl="0" eaLnBrk="1" latinLnBrk="0" hangingPunct="1">
              <a:spcBef>
                <a:spcPct val="0"/>
              </a:spcBef>
              <a:buNone/>
              <a:defRPr sz="2400" kern="1200">
                <a:solidFill>
                  <a:schemeClr val="bg1"/>
                </a:solidFill>
                <a:latin typeface="Times New Roman"/>
                <a:ea typeface="+mj-ea"/>
                <a:cs typeface="Times New Roman"/>
              </a:defRPr>
            </a:lvl1pPr>
          </a:lstStyle>
          <a:p>
            <a:r>
              <a:rPr lang="en-US" dirty="0">
                <a:solidFill>
                  <a:srgbClr val="FFFFFF"/>
                </a:solidFill>
              </a:rPr>
              <a:t>Study Objective</a:t>
            </a:r>
          </a:p>
        </p:txBody>
      </p:sp>
    </p:spTree>
    <p:extLst>
      <p:ext uri="{BB962C8B-B14F-4D97-AF65-F5344CB8AC3E}">
        <p14:creationId xmlns:p14="http://schemas.microsoft.com/office/powerpoint/2010/main" val="553066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4294967295"/>
          </p:nvPr>
        </p:nvSpPr>
        <p:spPr>
          <a:xfrm>
            <a:off x="268132" y="1520275"/>
            <a:ext cx="8387729" cy="3333608"/>
          </a:xfrm>
        </p:spPr>
        <p:txBody>
          <a:bodyPr>
            <a:normAutofit fontScale="92500" lnSpcReduction="20000"/>
          </a:bodyPr>
          <a:lstStyle/>
          <a:p>
            <a:pPr marL="285750" indent="-285750">
              <a:lnSpc>
                <a:spcPct val="150000"/>
              </a:lnSpc>
              <a:buFont typeface="Arial" panose="020B0604020202020204" pitchFamily="34" charset="0"/>
              <a:buChar char="•"/>
            </a:pPr>
            <a:r>
              <a:rPr lang="en-US" sz="1700" dirty="0"/>
              <a:t>The data used in this study was extracted from the WHO GLASS report published for 2022 (</a:t>
            </a:r>
            <a:r>
              <a:rPr lang="en-US" sz="1700" i="1" dirty="0"/>
              <a:t>WHO, 2022</a:t>
            </a:r>
            <a:r>
              <a:rPr lang="en-US" sz="1700" dirty="0"/>
              <a:t>) </a:t>
            </a:r>
          </a:p>
          <a:p>
            <a:pPr marL="285750" indent="-285750">
              <a:lnSpc>
                <a:spcPct val="150000"/>
              </a:lnSpc>
              <a:buFont typeface="Arial" panose="020B0604020202020204" pitchFamily="34" charset="0"/>
              <a:buChar char="•"/>
            </a:pPr>
            <a:r>
              <a:rPr lang="en-US" sz="1700" dirty="0">
                <a:effectLst/>
                <a:latin typeface="Times New Roman" panose="02020603050405020304" pitchFamily="18" charset="0"/>
                <a:ea typeface="Malgun Gothic" panose="020B0503020000020004" pitchFamily="34" charset="-127"/>
              </a:rPr>
              <a:t>216 countries, territories, and areas (CTAs) were enrolled in the GLASS program however, data availability varied from country to country.</a:t>
            </a:r>
          </a:p>
          <a:p>
            <a:pPr marL="285750" indent="-285750">
              <a:lnSpc>
                <a:spcPct val="150000"/>
              </a:lnSpc>
              <a:buFont typeface="Arial" panose="020B0604020202020204" pitchFamily="34" charset="0"/>
              <a:buChar char="•"/>
            </a:pPr>
            <a:r>
              <a:rPr lang="en-US" sz="1700" dirty="0"/>
              <a:t>Only 26 CTAs presented AMC data for the data collection cycle and data were presented as both adjusted and unadjusted measurements.</a:t>
            </a:r>
          </a:p>
          <a:p>
            <a:pPr marL="285750" indent="-285750">
              <a:lnSpc>
                <a:spcPct val="150000"/>
              </a:lnSpc>
              <a:buFont typeface="Arial" panose="020B0604020202020204" pitchFamily="34" charset="0"/>
              <a:buChar char="•"/>
            </a:pPr>
            <a:r>
              <a:rPr lang="en-US" sz="1700" dirty="0"/>
              <a:t>AMR data were presented as percentage-resistant bacteria isolated from total bacteriologically confirmed infections.</a:t>
            </a:r>
          </a:p>
          <a:p>
            <a:pPr marL="285750" indent="-285750">
              <a:lnSpc>
                <a:spcPct val="150000"/>
              </a:lnSpc>
              <a:buFont typeface="Arial" panose="020B0604020202020204" pitchFamily="34" charset="0"/>
              <a:buChar char="•"/>
            </a:pPr>
            <a:r>
              <a:rPr lang="en-US" sz="1700" dirty="0"/>
              <a:t> The data collection round for this report was designated 2020 but spanned till 2021.</a:t>
            </a:r>
          </a:p>
          <a:p>
            <a:pPr marL="285750" indent="-285750">
              <a:lnSpc>
                <a:spcPct val="150000"/>
              </a:lnSpc>
              <a:buFont typeface="Arial" panose="020B0604020202020204" pitchFamily="34" charset="0"/>
              <a:buChar char="•"/>
            </a:pPr>
            <a:endParaRPr lang="en-US" sz="1600" dirty="0"/>
          </a:p>
          <a:p>
            <a:endParaRPr lang="en-US" dirty="0"/>
          </a:p>
        </p:txBody>
      </p:sp>
      <p:sp>
        <p:nvSpPr>
          <p:cNvPr id="2" name="Title 1">
            <a:extLst>
              <a:ext uri="{FF2B5EF4-FFF2-40B4-BE49-F238E27FC236}">
                <a16:creationId xmlns:a16="http://schemas.microsoft.com/office/drawing/2014/main" id="{F207FE31-E838-E28C-756C-CFBD400C7C04}"/>
              </a:ext>
            </a:extLst>
          </p:cNvPr>
          <p:cNvSpPr txBox="1">
            <a:spLocks/>
          </p:cNvSpPr>
          <p:nvPr/>
        </p:nvSpPr>
        <p:spPr>
          <a:xfrm>
            <a:off x="596041" y="396029"/>
            <a:ext cx="5117240" cy="573373"/>
          </a:xfrm>
          <a:prstGeom prst="rect">
            <a:avLst/>
          </a:prstGeom>
        </p:spPr>
        <p:txBody>
          <a:bodyPr/>
          <a:lstStyle>
            <a:lvl1pPr algn="l" defTabSz="457200" rtl="0" eaLnBrk="1" latinLnBrk="0" hangingPunct="1">
              <a:spcBef>
                <a:spcPct val="0"/>
              </a:spcBef>
              <a:buNone/>
              <a:defRPr sz="2400" kern="1200">
                <a:solidFill>
                  <a:schemeClr val="bg1"/>
                </a:solidFill>
                <a:latin typeface="Times New Roman"/>
                <a:ea typeface="+mj-ea"/>
                <a:cs typeface="Times New Roman"/>
              </a:defRPr>
            </a:lvl1pPr>
          </a:lstStyle>
          <a:p>
            <a:r>
              <a:rPr lang="en-US" dirty="0">
                <a:solidFill>
                  <a:srgbClr val="FFFFFF"/>
                </a:solidFill>
              </a:rPr>
              <a:t>Data source and statistical analysis 1</a:t>
            </a:r>
          </a:p>
        </p:txBody>
      </p:sp>
    </p:spTree>
    <p:extLst>
      <p:ext uri="{BB962C8B-B14F-4D97-AF65-F5344CB8AC3E}">
        <p14:creationId xmlns:p14="http://schemas.microsoft.com/office/powerpoint/2010/main" val="988309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4294967295"/>
          </p:nvPr>
        </p:nvSpPr>
        <p:spPr>
          <a:xfrm>
            <a:off x="165004" y="1403396"/>
            <a:ext cx="8098971" cy="3285481"/>
          </a:xfrm>
        </p:spPr>
        <p:txBody>
          <a:bodyPr>
            <a:normAutofit/>
          </a:bodyPr>
          <a:lstStyle/>
          <a:p>
            <a:pPr marL="285750" indent="-285750">
              <a:lnSpc>
                <a:spcPct val="150000"/>
              </a:lnSpc>
              <a:buFont typeface="Arial" panose="020B0604020202020204" pitchFamily="34" charset="0"/>
              <a:buChar char="•"/>
            </a:pPr>
            <a:r>
              <a:rPr lang="en-US" sz="1400" dirty="0"/>
              <a:t>For this study we extracted AMC data expressed </a:t>
            </a:r>
            <a:r>
              <a:rPr lang="en-US" sz="1400" dirty="0">
                <a:effectLst/>
                <a:latin typeface="Times New Roman" panose="02020603050405020304" pitchFamily="18" charset="0"/>
                <a:ea typeface="Malgun Gothic" panose="020B0503020000020004" pitchFamily="34" charset="-127"/>
              </a:rPr>
              <a:t>as a defined daily dose (DDD) adjusted by the population size of each participating country for Beta-lactam antibacterials, penicillins group (J01C), Other beta-lactam antibacterials group (J01D), and Quinolone antibacterials group (J01M)</a:t>
            </a:r>
            <a:endParaRPr lang="en-US" sz="1400" dirty="0"/>
          </a:p>
          <a:p>
            <a:pPr marL="285750" indent="-285750">
              <a:lnSpc>
                <a:spcPct val="150000"/>
              </a:lnSpc>
              <a:buFont typeface="Arial" panose="020B0604020202020204" pitchFamily="34" charset="0"/>
              <a:buChar char="•"/>
            </a:pPr>
            <a:r>
              <a:rPr lang="en-US" sz="1400" dirty="0">
                <a:effectLst/>
                <a:latin typeface="Times New Roman" panose="02020603050405020304" pitchFamily="18" charset="0"/>
                <a:ea typeface="Malgun Gothic" panose="020B0503020000020004" pitchFamily="34" charset="-127"/>
              </a:rPr>
              <a:t>For the AMR data, we extracted data on bloodstream infection for beta-lactam and fluoroquinolone-resistant Escherichia coli and Klebsiella pneumoniae</a:t>
            </a:r>
            <a:endParaRPr lang="en-US" sz="1400" dirty="0"/>
          </a:p>
          <a:p>
            <a:endParaRPr lang="en-US" dirty="0"/>
          </a:p>
        </p:txBody>
      </p:sp>
      <p:sp>
        <p:nvSpPr>
          <p:cNvPr id="2" name="Title 1">
            <a:extLst>
              <a:ext uri="{FF2B5EF4-FFF2-40B4-BE49-F238E27FC236}">
                <a16:creationId xmlns:a16="http://schemas.microsoft.com/office/drawing/2014/main" id="{F207FE31-E838-E28C-756C-CFBD400C7C04}"/>
              </a:ext>
            </a:extLst>
          </p:cNvPr>
          <p:cNvSpPr txBox="1">
            <a:spLocks/>
          </p:cNvSpPr>
          <p:nvPr/>
        </p:nvSpPr>
        <p:spPr>
          <a:xfrm>
            <a:off x="596041" y="396029"/>
            <a:ext cx="5117240" cy="573373"/>
          </a:xfrm>
          <a:prstGeom prst="rect">
            <a:avLst/>
          </a:prstGeom>
        </p:spPr>
        <p:txBody>
          <a:bodyPr/>
          <a:lstStyle>
            <a:lvl1pPr algn="l" defTabSz="457200" rtl="0" eaLnBrk="1" latinLnBrk="0" hangingPunct="1">
              <a:spcBef>
                <a:spcPct val="0"/>
              </a:spcBef>
              <a:buNone/>
              <a:defRPr sz="2400" kern="1200">
                <a:solidFill>
                  <a:schemeClr val="bg1"/>
                </a:solidFill>
                <a:latin typeface="Times New Roman"/>
                <a:ea typeface="+mj-ea"/>
                <a:cs typeface="Times New Roman"/>
              </a:defRPr>
            </a:lvl1pPr>
          </a:lstStyle>
          <a:p>
            <a:r>
              <a:rPr lang="en-US" dirty="0">
                <a:solidFill>
                  <a:srgbClr val="FFFFFF"/>
                </a:solidFill>
              </a:rPr>
              <a:t>Data source and statistical analysis 2</a:t>
            </a:r>
          </a:p>
        </p:txBody>
      </p:sp>
    </p:spTree>
    <p:extLst>
      <p:ext uri="{BB962C8B-B14F-4D97-AF65-F5344CB8AC3E}">
        <p14:creationId xmlns:p14="http://schemas.microsoft.com/office/powerpoint/2010/main" val="2383822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4294967295"/>
          </p:nvPr>
        </p:nvSpPr>
        <p:spPr>
          <a:xfrm>
            <a:off x="488140" y="1295550"/>
            <a:ext cx="3293214" cy="3622366"/>
          </a:xfrm>
        </p:spPr>
        <p:txBody>
          <a:bodyPr>
            <a:normAutofit fontScale="85000" lnSpcReduction="10000"/>
          </a:bodyPr>
          <a:lstStyle/>
          <a:p>
            <a:pPr marL="285750" indent="-285750">
              <a:lnSpc>
                <a:spcPct val="150000"/>
              </a:lnSpc>
              <a:buFont typeface="Arial" panose="020B0604020202020204" pitchFamily="34" charset="0"/>
              <a:buChar char="•"/>
            </a:pPr>
            <a:r>
              <a:rPr lang="en-US" sz="1400" b="1" dirty="0"/>
              <a:t>Datasets</a:t>
            </a:r>
          </a:p>
          <a:p>
            <a:pPr marL="285750" indent="-285750">
              <a:lnSpc>
                <a:spcPct val="150000"/>
              </a:lnSpc>
              <a:buFont typeface="Arial" panose="020B0604020202020204" pitchFamily="34" charset="0"/>
              <a:buChar char="•"/>
            </a:pPr>
            <a:r>
              <a:rPr lang="en-US" sz="1400" dirty="0"/>
              <a:t>AMC data expressed </a:t>
            </a:r>
            <a:r>
              <a:rPr lang="en-US" sz="1400" dirty="0">
                <a:effectLst/>
                <a:latin typeface="Times New Roman" panose="02020603050405020304" pitchFamily="18" charset="0"/>
                <a:ea typeface="Malgun Gothic" panose="020B0503020000020004" pitchFamily="34" charset="-127"/>
              </a:rPr>
              <a:t>as a defined daily dose (DDD) adjusted by the population size of each participating country for</a:t>
            </a:r>
          </a:p>
          <a:p>
            <a:pPr marL="1028700" lvl="1">
              <a:lnSpc>
                <a:spcPct val="150000"/>
              </a:lnSpc>
              <a:buFont typeface="Arial" panose="020B0604020202020204" pitchFamily="34" charset="0"/>
              <a:buChar char="•"/>
            </a:pPr>
            <a:r>
              <a:rPr lang="en-US" sz="600" dirty="0">
                <a:effectLst/>
                <a:latin typeface="Times New Roman" panose="02020603050405020304" pitchFamily="18" charset="0"/>
                <a:ea typeface="Malgun Gothic" panose="020B0503020000020004" pitchFamily="34" charset="-127"/>
              </a:rPr>
              <a:t> </a:t>
            </a:r>
            <a:r>
              <a:rPr lang="en-US" sz="1300" dirty="0">
                <a:effectLst/>
                <a:latin typeface="Times New Roman" panose="02020603050405020304" pitchFamily="18" charset="0"/>
                <a:ea typeface="Malgun Gothic" panose="020B0503020000020004" pitchFamily="34" charset="-127"/>
              </a:rPr>
              <a:t>Beta-lactam antibacterials, penicillins group (J01C), </a:t>
            </a:r>
          </a:p>
          <a:p>
            <a:pPr marL="1028700" lvl="1">
              <a:lnSpc>
                <a:spcPct val="150000"/>
              </a:lnSpc>
              <a:buFont typeface="Arial" panose="020B0604020202020204" pitchFamily="34" charset="0"/>
              <a:buChar char="•"/>
            </a:pPr>
            <a:r>
              <a:rPr lang="en-US" sz="1300" dirty="0">
                <a:effectLst/>
                <a:latin typeface="Times New Roman" panose="02020603050405020304" pitchFamily="18" charset="0"/>
                <a:ea typeface="Malgun Gothic" panose="020B0503020000020004" pitchFamily="34" charset="-127"/>
              </a:rPr>
              <a:t>Other beta-lactam antibacterials group (J01D), and </a:t>
            </a:r>
          </a:p>
          <a:p>
            <a:pPr marL="1028700" lvl="1">
              <a:lnSpc>
                <a:spcPct val="150000"/>
              </a:lnSpc>
              <a:buFont typeface="Arial" panose="020B0604020202020204" pitchFamily="34" charset="0"/>
              <a:buChar char="•"/>
            </a:pPr>
            <a:r>
              <a:rPr lang="en-US" sz="1300" dirty="0">
                <a:effectLst/>
                <a:latin typeface="Times New Roman" panose="02020603050405020304" pitchFamily="18" charset="0"/>
                <a:ea typeface="Malgun Gothic" panose="020B0503020000020004" pitchFamily="34" charset="-127"/>
              </a:rPr>
              <a:t>Quinolone antibacterials group (J01M)</a:t>
            </a:r>
            <a:endParaRPr lang="en-US" sz="1300" dirty="0"/>
          </a:p>
          <a:p>
            <a:pPr marL="285750" indent="-285750">
              <a:lnSpc>
                <a:spcPct val="150000"/>
              </a:lnSpc>
              <a:buFont typeface="Arial" panose="020B0604020202020204" pitchFamily="34" charset="0"/>
              <a:buChar char="•"/>
            </a:pPr>
            <a:r>
              <a:rPr lang="en-US" sz="1400" dirty="0">
                <a:effectLst/>
                <a:latin typeface="Times New Roman" panose="02020603050405020304" pitchFamily="18" charset="0"/>
                <a:ea typeface="Malgun Gothic" panose="020B0503020000020004" pitchFamily="34" charset="-127"/>
              </a:rPr>
              <a:t>AMR data on bloodstream infection for beta-lactam and fluoroquinolone-resistant Escherichia coli and Klebsiella pneumoniae</a:t>
            </a:r>
            <a:endParaRPr lang="en-US" sz="1400" dirty="0"/>
          </a:p>
          <a:p>
            <a:endParaRPr lang="en-US" dirty="0"/>
          </a:p>
        </p:txBody>
      </p:sp>
      <p:sp>
        <p:nvSpPr>
          <p:cNvPr id="2" name="Title 1">
            <a:extLst>
              <a:ext uri="{FF2B5EF4-FFF2-40B4-BE49-F238E27FC236}">
                <a16:creationId xmlns:a16="http://schemas.microsoft.com/office/drawing/2014/main" id="{F207FE31-E838-E28C-756C-CFBD400C7C04}"/>
              </a:ext>
            </a:extLst>
          </p:cNvPr>
          <p:cNvSpPr txBox="1">
            <a:spLocks/>
          </p:cNvSpPr>
          <p:nvPr/>
        </p:nvSpPr>
        <p:spPr>
          <a:xfrm>
            <a:off x="596041" y="396029"/>
            <a:ext cx="5117240" cy="573373"/>
          </a:xfrm>
          <a:prstGeom prst="rect">
            <a:avLst/>
          </a:prstGeom>
        </p:spPr>
        <p:txBody>
          <a:bodyPr/>
          <a:lstStyle>
            <a:lvl1pPr algn="l" defTabSz="457200" rtl="0" eaLnBrk="1" latinLnBrk="0" hangingPunct="1">
              <a:spcBef>
                <a:spcPct val="0"/>
              </a:spcBef>
              <a:buNone/>
              <a:defRPr sz="2400" kern="1200">
                <a:solidFill>
                  <a:schemeClr val="bg1"/>
                </a:solidFill>
                <a:latin typeface="Times New Roman"/>
                <a:ea typeface="+mj-ea"/>
                <a:cs typeface="Times New Roman"/>
              </a:defRPr>
            </a:lvl1pPr>
          </a:lstStyle>
          <a:p>
            <a:r>
              <a:rPr lang="en-US" dirty="0">
                <a:solidFill>
                  <a:srgbClr val="FFFFFF"/>
                </a:solidFill>
              </a:rPr>
              <a:t>Data source and statistical analysis 2</a:t>
            </a:r>
          </a:p>
        </p:txBody>
      </p:sp>
      <p:sp>
        <p:nvSpPr>
          <p:cNvPr id="3" name="Content Placeholder 3">
            <a:extLst>
              <a:ext uri="{FF2B5EF4-FFF2-40B4-BE49-F238E27FC236}">
                <a16:creationId xmlns:a16="http://schemas.microsoft.com/office/drawing/2014/main" id="{5AFC4415-2C5C-6154-D026-88E505892C94}"/>
              </a:ext>
            </a:extLst>
          </p:cNvPr>
          <p:cNvSpPr txBox="1">
            <a:spLocks/>
          </p:cNvSpPr>
          <p:nvPr/>
        </p:nvSpPr>
        <p:spPr>
          <a:xfrm>
            <a:off x="4758775" y="1311892"/>
            <a:ext cx="3580827" cy="3713870"/>
          </a:xfrm>
          <a:prstGeom prst="rect">
            <a:avLst/>
          </a:prstGeom>
        </p:spPr>
        <p:txBody>
          <a:bodyPr vert="horz" lIns="91440" tIns="45720" rIns="91440" bIns="45720" rtlCol="0">
            <a:normAutofit fontScale="47500" lnSpcReduction="20000"/>
          </a:bodyPr>
          <a:lstStyle>
            <a:lvl1pPr marL="0" indent="0" algn="l" defTabSz="457200" rtl="0" eaLnBrk="1" latinLnBrk="0" hangingPunct="1">
              <a:spcBef>
                <a:spcPct val="20000"/>
              </a:spcBef>
              <a:buFontTx/>
              <a:buNone/>
              <a:defRPr sz="3800" kern="1200">
                <a:solidFill>
                  <a:schemeClr val="tx1"/>
                </a:solidFill>
                <a:latin typeface="Times New Roman"/>
                <a:ea typeface="+mn-ea"/>
                <a:cs typeface="Times New Roman"/>
              </a:defRPr>
            </a:lvl1pPr>
            <a:lvl2pPr marL="742950" indent="-285750" algn="l" defTabSz="457200" rtl="0" eaLnBrk="1" latinLnBrk="0" hangingPunct="1">
              <a:spcBef>
                <a:spcPct val="20000"/>
              </a:spcBef>
              <a:buClr>
                <a:srgbClr val="CC0000"/>
              </a:buClr>
              <a:buSzPct val="90000"/>
              <a:buFont typeface="Wingdings" charset="2"/>
              <a:buChar char="§"/>
              <a:defRPr sz="3000" kern="1200">
                <a:solidFill>
                  <a:schemeClr val="tx1"/>
                </a:solidFill>
                <a:latin typeface="Times New Roman"/>
                <a:ea typeface="+mn-ea"/>
                <a:cs typeface="Times New Roman"/>
              </a:defRPr>
            </a:lvl2pPr>
            <a:lvl3pPr marL="1143000" indent="-228600" algn="l" defTabSz="457200" rtl="0" eaLnBrk="1" latinLnBrk="0" hangingPunct="1">
              <a:spcBef>
                <a:spcPct val="20000"/>
              </a:spcBef>
              <a:buFont typeface="Arial"/>
              <a:buChar char="•"/>
              <a:defRPr sz="1800" kern="1200">
                <a:solidFill>
                  <a:schemeClr val="tx1"/>
                </a:solidFill>
                <a:latin typeface="Times New Roman"/>
                <a:ea typeface="+mn-ea"/>
                <a:cs typeface="Times New Roman"/>
              </a:defRPr>
            </a:lvl3pPr>
            <a:lvl4pPr marL="1600200" indent="-228600" algn="l" defTabSz="457200" rtl="0" eaLnBrk="1" latinLnBrk="0" hangingPunct="1">
              <a:spcBef>
                <a:spcPct val="20000"/>
              </a:spcBef>
              <a:buFont typeface="Arial"/>
              <a:buChar char="–"/>
              <a:defRPr sz="1800" i="1" kern="1200">
                <a:solidFill>
                  <a:schemeClr val="tx1"/>
                </a:solidFill>
                <a:latin typeface="Times New Roman"/>
                <a:ea typeface="+mn-ea"/>
                <a:cs typeface="Times New Roman"/>
              </a:defRPr>
            </a:lvl4pPr>
            <a:lvl5pPr marL="1828800" indent="0" algn="l" defTabSz="457200" rtl="0" eaLnBrk="1" latinLnBrk="0" hangingPunct="1">
              <a:spcBef>
                <a:spcPct val="20000"/>
              </a:spcBef>
              <a:buFontTx/>
              <a:buNone/>
              <a:defRPr sz="1800" kern="1200">
                <a:solidFill>
                  <a:schemeClr val="tx1"/>
                </a:solidFill>
                <a:latin typeface="Times New Roman"/>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lnSpc>
                <a:spcPct val="150000"/>
              </a:lnSpc>
              <a:buFont typeface="Arial" panose="020B0604020202020204" pitchFamily="34" charset="0"/>
              <a:buChar char="•"/>
            </a:pPr>
            <a:r>
              <a:rPr lang="en-US" sz="2300" b="1" dirty="0"/>
              <a:t>Statistical Analysis </a:t>
            </a:r>
          </a:p>
          <a:p>
            <a:pPr marL="285750" indent="-285750">
              <a:lnSpc>
                <a:spcPct val="150000"/>
              </a:lnSpc>
              <a:buFont typeface="Arial" panose="020B0604020202020204" pitchFamily="34" charset="0"/>
              <a:buChar char="•"/>
            </a:pPr>
            <a:r>
              <a:rPr lang="en-US" sz="2500" dirty="0"/>
              <a:t>mixed-effect regression model with the beta distribution:</a:t>
            </a:r>
          </a:p>
          <a:p>
            <a:pPr marL="1028700" lvl="1">
              <a:lnSpc>
                <a:spcPct val="150000"/>
              </a:lnSpc>
              <a:buFont typeface="Arial" panose="020B0604020202020204" pitchFamily="34" charset="0"/>
              <a:buChar char="•"/>
            </a:pPr>
            <a:r>
              <a:rPr lang="en-US" sz="2300" dirty="0"/>
              <a:t>Effect of AMC on the prevalence of beta-lactam and fluoroquinolone-resistant E. coli and Klebsiella pneumoniae </a:t>
            </a:r>
          </a:p>
          <a:p>
            <a:pPr marL="285750" indent="-285750">
              <a:lnSpc>
                <a:spcPct val="150000"/>
              </a:lnSpc>
              <a:buFont typeface="Arial" panose="020B0604020202020204" pitchFamily="34" charset="0"/>
              <a:buChar char="•"/>
            </a:pPr>
            <a:r>
              <a:rPr lang="en-US" sz="2300" dirty="0">
                <a:latin typeface="Times New Roman" panose="02020603050405020304" pitchFamily="18" charset="0"/>
                <a:ea typeface="Malgun Gothic" panose="020B0503020000020004" pitchFamily="34" charset="-127"/>
              </a:rPr>
              <a:t>multivariable linear regression model and adjustment for multiple comparisons using Tukey’s method:</a:t>
            </a:r>
          </a:p>
          <a:p>
            <a:pPr marL="1028700" lvl="1">
              <a:lnSpc>
                <a:spcPct val="150000"/>
              </a:lnSpc>
              <a:buFont typeface="Arial" panose="020B0604020202020204" pitchFamily="34" charset="0"/>
              <a:buChar char="•"/>
            </a:pPr>
            <a:r>
              <a:rPr lang="en-US" sz="2300" dirty="0">
                <a:latin typeface="Times New Roman" panose="02020603050405020304" pitchFamily="18" charset="0"/>
                <a:ea typeface="Malgun Gothic" panose="020B0503020000020004" pitchFamily="34" charset="-127"/>
              </a:rPr>
              <a:t>Explore the relationship and differences in the antimicrobial consumption data (DDD) reported among the participating countries</a:t>
            </a:r>
          </a:p>
          <a:p>
            <a:pPr marL="285750" indent="-285750">
              <a:lnSpc>
                <a:spcPct val="150000"/>
              </a:lnSpc>
              <a:buFont typeface="Arial" panose="020B0604020202020204" pitchFamily="34" charset="0"/>
              <a:buChar char="•"/>
            </a:pPr>
            <a:r>
              <a:rPr lang="en-US" sz="2300" dirty="0">
                <a:latin typeface="Times New Roman" panose="02020603050405020304" pitchFamily="18" charset="0"/>
                <a:ea typeface="Malgun Gothic" panose="020B0503020000020004" pitchFamily="34" charset="-127"/>
              </a:rPr>
              <a:t>Statistical significance was set at P&lt;0.05, and all statistical analyses were performed using R software (R version 4.1.1)</a:t>
            </a:r>
          </a:p>
          <a:p>
            <a:pPr marL="285750" indent="-285750">
              <a:lnSpc>
                <a:spcPct val="150000"/>
              </a:lnSpc>
              <a:buFont typeface="Arial" panose="020B0604020202020204" pitchFamily="34" charset="0"/>
              <a:buChar char="•"/>
            </a:pPr>
            <a:endParaRPr lang="en-US" sz="1600" dirty="0">
              <a:latin typeface="Times New Roman" panose="02020603050405020304" pitchFamily="18" charset="0"/>
              <a:ea typeface="Malgun Gothic" panose="020B0503020000020004" pitchFamily="34" charset="-127"/>
            </a:endParaRPr>
          </a:p>
          <a:p>
            <a:pPr marL="285750" indent="-285750">
              <a:lnSpc>
                <a:spcPct val="150000"/>
              </a:lnSpc>
              <a:buFont typeface="Arial" panose="020B0604020202020204" pitchFamily="34" charset="0"/>
              <a:buChar char="•"/>
            </a:pPr>
            <a:endParaRPr lang="en-US" sz="1400" dirty="0">
              <a:latin typeface="Times New Roman" panose="02020603050405020304" pitchFamily="18" charset="0"/>
              <a:ea typeface="Malgun Gothic" panose="020B0503020000020004" pitchFamily="34" charset="-127"/>
            </a:endParaRPr>
          </a:p>
          <a:p>
            <a:pPr marL="285750" indent="-285750">
              <a:lnSpc>
                <a:spcPct val="150000"/>
              </a:lnSpc>
              <a:buFont typeface="Arial" panose="020B0604020202020204" pitchFamily="34" charset="0"/>
              <a:buChar char="•"/>
            </a:pPr>
            <a:endParaRPr lang="en-US" sz="1400" dirty="0">
              <a:latin typeface="Times New Roman" panose="02020603050405020304" pitchFamily="18" charset="0"/>
              <a:ea typeface="Malgun Gothic" panose="020B0503020000020004" pitchFamily="34" charset="-127"/>
            </a:endParaRPr>
          </a:p>
          <a:p>
            <a:pPr marL="285750">
              <a:lnSpc>
                <a:spcPct val="150000"/>
              </a:lnSpc>
            </a:pPr>
            <a:endParaRPr lang="en-US" sz="1900" dirty="0">
              <a:latin typeface="Times New Roman" panose="02020603050405020304" pitchFamily="18" charset="0"/>
              <a:ea typeface="Malgun Gothic" panose="020B0503020000020004" pitchFamily="34" charset="-127"/>
            </a:endParaRPr>
          </a:p>
          <a:p>
            <a:endParaRPr lang="en-US" dirty="0"/>
          </a:p>
        </p:txBody>
      </p:sp>
    </p:spTree>
    <p:extLst>
      <p:ext uri="{BB962C8B-B14F-4D97-AF65-F5344CB8AC3E}">
        <p14:creationId xmlns:p14="http://schemas.microsoft.com/office/powerpoint/2010/main" val="2525778213"/>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TTUS_PPT_9-16wide_WHITE.thmx</Template>
  <TotalTime>408</TotalTime>
  <Words>1838</Words>
  <Application>Microsoft Office PowerPoint</Application>
  <PresentationFormat>On-screen Show (16:9)</PresentationFormat>
  <Paragraphs>209</Paragraphs>
  <Slides>17</Slides>
  <Notes>0</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17</vt:i4>
      </vt:variant>
    </vt:vector>
  </HeadingPairs>
  <TitlesOfParts>
    <vt:vector size="26" baseType="lpstr">
      <vt:lpstr>Arial</vt:lpstr>
      <vt:lpstr>Calibri</vt:lpstr>
      <vt:lpstr>Times New Roman</vt:lpstr>
      <vt:lpstr>Wingdings</vt:lpstr>
      <vt:lpstr>1_Custom Design</vt:lpstr>
      <vt:lpstr>4_Custom Design</vt:lpstr>
      <vt:lpstr>5_Custom Design</vt:lpstr>
      <vt:lpstr>6_Custom Design</vt:lpstr>
      <vt:lpstr>7_Custom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Husmann, Kaitlyn</dc:creator>
  <cp:lastModifiedBy>Ajulo, Samuel</cp:lastModifiedBy>
  <cp:revision>17</cp:revision>
  <dcterms:created xsi:type="dcterms:W3CDTF">2013-08-02T17:45:05Z</dcterms:created>
  <dcterms:modified xsi:type="dcterms:W3CDTF">2023-10-31T04:45:16Z</dcterms:modified>
</cp:coreProperties>
</file>