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1"/>
  </p:sldMasterIdLst>
  <p:notesMasterIdLst>
    <p:notesMasterId r:id="rId15"/>
  </p:notesMasterIdLst>
  <p:sldIdLst>
    <p:sldId id="258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292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5" autoAdjust="0"/>
    <p:restoredTop sz="94673" autoAdjust="0"/>
  </p:normalViewPr>
  <p:slideViewPr>
    <p:cSldViewPr snapToGrid="0">
      <p:cViewPr varScale="1">
        <p:scale>
          <a:sx n="59" d="100"/>
          <a:sy n="59" d="100"/>
        </p:scale>
        <p:origin x="102" y="34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AC2B9-8D34-4A59-A2BD-4177A4AAB789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015F7-FF3A-494F-A464-040D6058E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015F7-FF3A-494F-A464-040D6058EB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7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9153" y="-42862"/>
            <a:ext cx="10018183" cy="1143001"/>
          </a:xfrm>
        </p:spPr>
        <p:txBody>
          <a:bodyPr/>
          <a:lstStyle>
            <a:lvl1pPr>
              <a:lnSpc>
                <a:spcPct val="120000"/>
              </a:lnSpc>
              <a:spcAft>
                <a:spcPct val="20000"/>
              </a:spcAft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1" y="3076575"/>
            <a:ext cx="8534400" cy="1752600"/>
          </a:xfrm>
        </p:spPr>
        <p:txBody>
          <a:bodyPr/>
          <a:lstStyle>
            <a:lvl1pPr>
              <a:spcBef>
                <a:spcPct val="0"/>
              </a:spcBef>
              <a:spcAft>
                <a:spcPct val="0"/>
              </a:spcAft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665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9153" y="-25400"/>
            <a:ext cx="10020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884" y="2130425"/>
            <a:ext cx="109728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3427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1"/>
          <p:cNvSpPr>
            <a:spLocks noGrp="1"/>
          </p:cNvSpPr>
          <p:nvPr>
            <p:ph type="title" orient="vert"/>
          </p:nvPr>
        </p:nvSpPr>
        <p:spPr>
          <a:xfrm>
            <a:off x="8989484" y="-25399"/>
            <a:ext cx="2743200" cy="6681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884" y="-25399"/>
            <a:ext cx="8026400" cy="6681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27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9153" y="-25400"/>
            <a:ext cx="10020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9884" y="213042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47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49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19153" y="-25400"/>
            <a:ext cx="10020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59884" y="21304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47884" y="21304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52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9483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19153" y="-25400"/>
            <a:ext cx="100203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4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14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2C4546-3293-4354-ACB6-A15FD0269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666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1146175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733">
              <a:solidFill>
                <a:srgbClr val="CC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9884" y="213042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84A14FB-791C-594D-B873-71C7DACCC6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9453" y="24871"/>
            <a:ext cx="1107015" cy="11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5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733" kern="1200">
          <a:solidFill>
            <a:schemeClr val="bg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Times New Roman" charset="0"/>
          <a:ea typeface="ＭＳ Ｐゴシック" charset="0"/>
        </a:defRPr>
      </a:lvl9pPr>
    </p:titleStyle>
    <p:bodyStyle>
      <a:lvl1pPr marL="457189" indent="-457189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1pPr>
      <a:lvl2pPr marL="800080" indent="-342891" algn="l" defTabSz="457189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2pPr>
      <a:lvl3pPr marL="1200121" indent="-285744" algn="l" defTabSz="457189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i="1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3pPr>
      <a:lvl4pPr marL="1657309" indent="-285744" algn="l" defTabSz="457189" rtl="0" eaLnBrk="1" fontAlgn="base" hangingPunct="1">
        <a:spcBef>
          <a:spcPct val="20000"/>
        </a:spcBef>
        <a:spcAft>
          <a:spcPct val="0"/>
        </a:spcAft>
        <a:buFont typeface="Lucida Grande" pitchFamily="-84" charset="0"/>
        <a:buChar char="-"/>
        <a:defRPr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4pPr>
      <a:lvl5pPr marL="1828754" algn="l" defTabSz="457189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defRPr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Calibri" panose="020F0502020204030204" pitchFamily="34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463421E-82A1-C3FA-FC63-E2074D8A716E}"/>
              </a:ext>
            </a:extLst>
          </p:cNvPr>
          <p:cNvSpPr txBox="1"/>
          <p:nvPr/>
        </p:nvSpPr>
        <p:spPr>
          <a:xfrm>
            <a:off x="651933" y="1309070"/>
            <a:ext cx="108881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cs typeface="Arial" panose="020B0604020202020204" pitchFamily="34" charset="0"/>
              </a:rPr>
              <a:t>Genomic characterization of fecal Escherichia coli isolates with reduced susceptibility to beta-lactam antimicrobials from wild hogs and Coyotes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B9ABA-A208-C27E-4342-1E869E96513C}"/>
              </a:ext>
            </a:extLst>
          </p:cNvPr>
          <p:cNvSpPr txBox="1"/>
          <p:nvPr/>
        </p:nvSpPr>
        <p:spPr>
          <a:xfrm>
            <a:off x="1083733" y="3803071"/>
            <a:ext cx="104563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Md. Kaisar Rahman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, Babafela Awosile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 , Jason </a:t>
            </a:r>
            <a:r>
              <a:rPr lang="en-US" sz="2000" dirty="0" err="1">
                <a:cs typeface="Arial" panose="020B0604020202020204" pitchFamily="34" charset="0"/>
              </a:rPr>
              <a:t>Fritzler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 , Gizem Levent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, Samuel </a:t>
            </a:r>
            <a:r>
              <a:rPr lang="en-US" sz="2000" dirty="0" err="1">
                <a:cs typeface="Arial" panose="020B0604020202020204" pitchFamily="34" charset="0"/>
              </a:rPr>
              <a:t>Ajulo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 , Ian Daniel </a:t>
            </a:r>
            <a:r>
              <a:rPr lang="en-US" sz="2000" baseline="30000" dirty="0">
                <a:cs typeface="Arial" panose="020B0604020202020204" pitchFamily="34" charset="0"/>
              </a:rPr>
              <a:t>1,2</a:t>
            </a:r>
            <a:r>
              <a:rPr lang="en-US" sz="2000" dirty="0">
                <a:cs typeface="Arial" panose="020B0604020202020204" pitchFamily="34" charset="0"/>
              </a:rPr>
              <a:t> , </a:t>
            </a:r>
            <a:r>
              <a:rPr lang="en-US" sz="2000" dirty="0" err="1">
                <a:cs typeface="Arial" panose="020B0604020202020204" pitchFamily="34" charset="0"/>
              </a:rPr>
              <a:t>Yamima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Tasnim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 and </a:t>
            </a:r>
            <a:r>
              <a:rPr lang="en-US" sz="2000" dirty="0" err="1">
                <a:cs typeface="Arial" panose="020B0604020202020204" pitchFamily="34" charset="0"/>
              </a:rPr>
              <a:t>Sumon</a:t>
            </a:r>
            <a:r>
              <a:rPr lang="en-US" sz="2000" dirty="0">
                <a:cs typeface="Arial" panose="020B0604020202020204" pitchFamily="34" charset="0"/>
              </a:rPr>
              <a:t> Sarkar </a:t>
            </a:r>
            <a:r>
              <a:rPr lang="en-US" sz="2000" baseline="30000" dirty="0">
                <a:cs typeface="Arial" panose="020B0604020202020204" pitchFamily="34" charset="0"/>
              </a:rPr>
              <a:t>1</a:t>
            </a:r>
            <a:r>
              <a:rPr lang="en-US" sz="2000" dirty="0"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1 School of Veterinary Medicine, Texas Tech University, Amarillo, TX 79106, USA; </a:t>
            </a:r>
          </a:p>
          <a:p>
            <a:r>
              <a:rPr lang="en-US" sz="2000" dirty="0">
                <a:cs typeface="Arial" panose="020B0604020202020204" pitchFamily="34" charset="0"/>
              </a:rPr>
              <a:t>2 School of Veterinary Medicine &amp; Biomedical Sciences, Texas A&amp;M University, College Station, TX 77843, USA</a:t>
            </a:r>
          </a:p>
        </p:txBody>
      </p:sp>
    </p:spTree>
    <p:extLst>
      <p:ext uri="{BB962C8B-B14F-4D97-AF65-F5344CB8AC3E}">
        <p14:creationId xmlns:p14="http://schemas.microsoft.com/office/powerpoint/2010/main" val="369093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5AF564-7CD1-6565-DF62-5A82C78159F9}"/>
              </a:ext>
            </a:extLst>
          </p:cNvPr>
          <p:cNvSpPr txBox="1"/>
          <p:nvPr/>
        </p:nvSpPr>
        <p:spPr>
          <a:xfrm>
            <a:off x="372533" y="1354667"/>
            <a:ext cx="111929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10 isolates showed chromosomal mutations in the promoter region G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ampC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beta-lactamase, with mutation in the amino acid G &gt; 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Additional chromosomal mutations observed in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ampC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beta-lactamase include promoter region P with change in amino acid C &gt; T (7/16) and R25H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cgc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&gt;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cac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(1/16)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Three isolates showed chromosomal mutations in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gyrA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(3/16),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parC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(2/16), and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parE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(1/16) quinolone resistance-determining regions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IncF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(13/16) was the most common plasmid groups among the isolates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9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3F83EF-F153-7F2B-227C-71A2DAABD236}"/>
              </a:ext>
            </a:extLst>
          </p:cNvPr>
          <p:cNvSpPr txBox="1"/>
          <p:nvPr/>
        </p:nvSpPr>
        <p:spPr>
          <a:xfrm>
            <a:off x="499533" y="2065867"/>
            <a:ext cx="111929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Various virulence genes were detected: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fimH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yehA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yehB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yehC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yehD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and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fdec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One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bla</a:t>
            </a:r>
            <a:r>
              <a:rPr kumimoji="0" lang="en-US" sz="2400" b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CMY-2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 positive E. coli isolated from a wild hog was Shiga toxin-producing stx2A virulence toxin subtype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prstClr val="black"/>
                </a:solidFill>
              </a:rPr>
              <a:t>Few isolates identified enterotoxin producing genes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ast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eltIIAB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-c3, and 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cdt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-IIB)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34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178B8A-7E2F-E6B0-0064-6C52E642D887}"/>
              </a:ext>
            </a:extLst>
          </p:cNvPr>
          <p:cNvSpPr txBox="1"/>
          <p:nvPr/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189"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Conclusion</a:t>
            </a:r>
            <a:r>
              <a:rPr lang="en-US" sz="3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s</a:t>
            </a:r>
            <a:endParaRPr lang="en-US" sz="3200" b="1" kern="1200" dirty="0">
              <a:solidFill>
                <a:schemeClr val="bg1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D48DD9-3F23-39F8-44B6-972F5C0617B1}"/>
              </a:ext>
            </a:extLst>
          </p:cNvPr>
          <p:cNvSpPr txBox="1"/>
          <p:nvPr/>
        </p:nvSpPr>
        <p:spPr>
          <a:xfrm>
            <a:off x="381000" y="1693334"/>
            <a:ext cx="1119293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Coyotes and wild hogs in the Texas panhandle region harbor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E. coli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strains with virulence factors, antimicrobial resistance genes, and mobile genetic elements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Wildlife's role in disseminating multidrug-resistant bacteria can carry important consequences for human and animal well-being, as well as environmental health.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Environmental contamination with bodily secretions can taint water, soil, and vegetation, potentially driving the proliferation of multidrug-resistant bacteria in wildlife or vice versa.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lettering Vectors &amp; Illustrations for Free ...">
            <a:extLst>
              <a:ext uri="{FF2B5EF4-FFF2-40B4-BE49-F238E27FC236}">
                <a16:creationId xmlns:a16="http://schemas.microsoft.com/office/drawing/2014/main" id="{3FF5C3E1-0E87-1E53-DD58-A4992C510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319213"/>
            <a:ext cx="596265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2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E84D1-D00C-B9CE-B203-646615B213F4}"/>
              </a:ext>
            </a:extLst>
          </p:cNvPr>
          <p:cNvSpPr txBox="1"/>
          <p:nvPr/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189"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A3A6D-38E4-ED2E-D967-A4053C96AE55}"/>
              </a:ext>
            </a:extLst>
          </p:cNvPr>
          <p:cNvSpPr txBox="1"/>
          <p:nvPr/>
        </p:nvSpPr>
        <p:spPr bwMode="auto">
          <a:xfrm>
            <a:off x="376769" y="1570037"/>
            <a:ext cx="6125631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Antimicrobial resistant (AMR) genes is the most significant global health threats</a:t>
            </a: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It could be threat in one health interface- Human, animal, industry and environment</a:t>
            </a: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i="1" dirty="0">
                <a:ea typeface="ＭＳ Ｐゴシック" charset="0"/>
                <a:cs typeface="Arial" panose="020B0604020202020204" pitchFamily="34" charset="0"/>
              </a:rPr>
              <a:t>E. coli</a:t>
            </a: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 is a commensal, colonizes the gastrointestinal tract of mammalian and avian hosts</a:t>
            </a: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i="1" dirty="0">
                <a:ea typeface="ＭＳ Ｐゴシック" charset="0"/>
                <a:cs typeface="Arial" panose="020B0604020202020204" pitchFamily="34" charset="0"/>
              </a:rPr>
              <a:t>E. coli</a:t>
            </a: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 is also a highly ubiquitous environmental microbe</a:t>
            </a: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 coli: What is the bacteria and what are the symptoms of infection? | The  Independent | The Independent">
            <a:extLst>
              <a:ext uri="{FF2B5EF4-FFF2-40B4-BE49-F238E27FC236}">
                <a16:creationId xmlns:a16="http://schemas.microsoft.com/office/drawing/2014/main" id="{515D094B-D743-1515-F8C3-F8F53A5ED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r="7946" b="-1"/>
          <a:stretch/>
        </p:blipFill>
        <p:spPr bwMode="auto">
          <a:xfrm>
            <a:off x="6778255" y="1780491"/>
            <a:ext cx="5203481" cy="43735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38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6EBB41-78AA-8A08-9716-9ED5E7B6D88D}"/>
              </a:ext>
            </a:extLst>
          </p:cNvPr>
          <p:cNvSpPr txBox="1"/>
          <p:nvPr/>
        </p:nvSpPr>
        <p:spPr bwMode="auto">
          <a:xfrm>
            <a:off x="345579" y="2200100"/>
            <a:ext cx="6307989" cy="348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i="1" dirty="0">
                <a:ea typeface="ＭＳ Ｐゴシック" charset="0"/>
                <a:cs typeface="Arial" panose="020B0604020202020204" pitchFamily="34" charset="0"/>
              </a:rPr>
              <a:t>E. coli</a:t>
            </a: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's genome adapts and thrives through mobile genetic elements like plasmids and transposons</a:t>
            </a: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Enhancing adaptability and survival in various hosts and environments, including horizontal gene transfer</a:t>
            </a:r>
          </a:p>
        </p:txBody>
      </p:sp>
      <p:pic>
        <p:nvPicPr>
          <p:cNvPr id="2050" name="Picture 2" descr="Horizontal gene transfer | New Zealand Geographic">
            <a:extLst>
              <a:ext uri="{FF2B5EF4-FFF2-40B4-BE49-F238E27FC236}">
                <a16:creationId xmlns:a16="http://schemas.microsoft.com/office/drawing/2014/main" id="{834A93C3-B817-32F3-A8BD-AC9E83707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r="3" b="14064"/>
          <a:stretch/>
        </p:blipFill>
        <p:spPr bwMode="auto">
          <a:xfrm>
            <a:off x="6536266" y="1443974"/>
            <a:ext cx="53848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50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49012F-6FD5-3F1C-73A4-FC937418399E}"/>
              </a:ext>
            </a:extLst>
          </p:cNvPr>
          <p:cNvSpPr txBox="1"/>
          <p:nvPr/>
        </p:nvSpPr>
        <p:spPr bwMode="auto">
          <a:xfrm>
            <a:off x="197032" y="1305855"/>
            <a:ext cx="6412775" cy="555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Wildlife encountering clinically employed antimicrobial treatments is an uncommon event</a:t>
            </a: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However, wild animals can acquire resistant bacteria by encountering humans, domesticated animals, and the environment</a:t>
            </a: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2400" dirty="0">
              <a:ea typeface="ＭＳ Ｐゴシック" charset="0"/>
              <a:cs typeface="Arial" panose="020B0604020202020204" pitchFamily="34" charset="0"/>
            </a:endParaRPr>
          </a:p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Coyotes and feral hogs influence AMR resistance dynamics at the wildlife-livestock interface</a:t>
            </a:r>
          </a:p>
        </p:txBody>
      </p:sp>
      <p:pic>
        <p:nvPicPr>
          <p:cNvPr id="3074" name="Picture 2" descr="Orphaned coyote pup looks for friends in California kennel | The Sacramento  Bee">
            <a:extLst>
              <a:ext uri="{FF2B5EF4-FFF2-40B4-BE49-F238E27FC236}">
                <a16:creationId xmlns:a16="http://schemas.microsoft.com/office/drawing/2014/main" id="{1F9CE6A7-F3F7-2699-1E31-FC2D6D687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r="10249" b="14978"/>
          <a:stretch/>
        </p:blipFill>
        <p:spPr bwMode="auto">
          <a:xfrm>
            <a:off x="6662026" y="1504948"/>
            <a:ext cx="2763371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ld Hogs | Cedar Hill, TX - Official Website">
            <a:extLst>
              <a:ext uri="{FF2B5EF4-FFF2-40B4-BE49-F238E27FC236}">
                <a16:creationId xmlns:a16="http://schemas.microsoft.com/office/drawing/2014/main" id="{D2F876D7-44AE-934B-8EEC-C45FBADA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2" r="22810"/>
          <a:stretch/>
        </p:blipFill>
        <p:spPr bwMode="auto">
          <a:xfrm>
            <a:off x="9428629" y="1504948"/>
            <a:ext cx="2763371" cy="384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19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4753B-1EA9-CDAB-09B1-FDB3231990CD}"/>
              </a:ext>
            </a:extLst>
          </p:cNvPr>
          <p:cNvSpPr txBox="1"/>
          <p:nvPr/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189">
              <a:spcAft>
                <a:spcPts val="600"/>
              </a:spcAft>
            </a:pPr>
            <a:r>
              <a:rPr lang="en-US" sz="3200" b="1" kern="1200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D308D-F791-3FC5-DF2D-8794B9FE38EF}"/>
              </a:ext>
            </a:extLst>
          </p:cNvPr>
          <p:cNvSpPr txBox="1"/>
          <p:nvPr/>
        </p:nvSpPr>
        <p:spPr bwMode="auto">
          <a:xfrm>
            <a:off x="499327" y="2254123"/>
            <a:ext cx="11438673" cy="135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 defTabSz="457189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To characterize AMR genes and Mobile genetic elements of </a:t>
            </a:r>
            <a:r>
              <a:rPr lang="en-US" sz="2400" i="1" dirty="0">
                <a:ea typeface="ＭＳ Ｐゴシック" charset="0"/>
                <a:cs typeface="Arial" panose="020B0604020202020204" pitchFamily="34" charset="0"/>
              </a:rPr>
              <a:t>E. coli </a:t>
            </a:r>
            <a:r>
              <a:rPr lang="en-US" sz="2400" dirty="0">
                <a:ea typeface="ＭＳ Ｐゴシック" charset="0"/>
                <a:cs typeface="Arial" panose="020B0604020202020204" pitchFamily="34" charset="0"/>
              </a:rPr>
              <a:t>isolates that were recovered from the fecal samples of coyotes and wild hogs from West Texas.</a:t>
            </a:r>
          </a:p>
        </p:txBody>
      </p:sp>
    </p:spTree>
    <p:extLst>
      <p:ext uri="{BB962C8B-B14F-4D97-AF65-F5344CB8AC3E}">
        <p14:creationId xmlns:p14="http://schemas.microsoft.com/office/powerpoint/2010/main" val="41685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ED24E-4BFD-872A-E783-878189AF53A7}"/>
              </a:ext>
            </a:extLst>
          </p:cNvPr>
          <p:cNvSpPr txBox="1"/>
          <p:nvPr/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189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Methods</a:t>
            </a:r>
            <a:endParaRPr lang="en-US" sz="3200" b="1" kern="1200" dirty="0">
              <a:solidFill>
                <a:schemeClr val="bg1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MDWFP - Recognizing Wild Hog Sign">
            <a:extLst>
              <a:ext uri="{FF2B5EF4-FFF2-40B4-BE49-F238E27FC236}">
                <a16:creationId xmlns:a16="http://schemas.microsoft.com/office/drawing/2014/main" id="{FECD12BE-1E26-3F62-FD15-9FE29788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23" y="1946754"/>
            <a:ext cx="2438400" cy="138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ild boar, facts and information">
            <a:extLst>
              <a:ext uri="{FF2B5EF4-FFF2-40B4-BE49-F238E27FC236}">
                <a16:creationId xmlns:a16="http://schemas.microsoft.com/office/drawing/2014/main" id="{1FE10026-E3C2-AFA1-F988-62598ECE0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1" b="10388"/>
          <a:stretch/>
        </p:blipFill>
        <p:spPr bwMode="auto">
          <a:xfrm>
            <a:off x="409574" y="2603394"/>
            <a:ext cx="1513416" cy="13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yote | Size, Habitat, Howling, &amp; Facts | Britannica">
            <a:extLst>
              <a:ext uri="{FF2B5EF4-FFF2-40B4-BE49-F238E27FC236}">
                <a16:creationId xmlns:a16="http://schemas.microsoft.com/office/drawing/2014/main" id="{46C625F6-F958-F339-72FC-E450DD8A1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18900" r="22918" b="12346"/>
          <a:stretch/>
        </p:blipFill>
        <p:spPr bwMode="auto">
          <a:xfrm>
            <a:off x="409574" y="1352177"/>
            <a:ext cx="1513417" cy="13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uffered peptone water broth media after incubation of 100 mg of dust... |  Download Scientific Diagram">
            <a:extLst>
              <a:ext uri="{FF2B5EF4-FFF2-40B4-BE49-F238E27FC236}">
                <a16:creationId xmlns:a16="http://schemas.microsoft.com/office/drawing/2014/main" id="{8E59528B-FC88-9659-8C23-8D1FD14E4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/>
          <a:stretch/>
        </p:blipFill>
        <p:spPr bwMode="auto">
          <a:xfrm>
            <a:off x="6068406" y="1946754"/>
            <a:ext cx="1829575" cy="138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C25365-1D0A-0211-3943-ECF2149203D2}"/>
              </a:ext>
            </a:extLst>
          </p:cNvPr>
          <p:cNvCxnSpPr>
            <a:cxnSpLocks/>
          </p:cNvCxnSpPr>
          <p:nvPr/>
        </p:nvCxnSpPr>
        <p:spPr>
          <a:xfrm>
            <a:off x="1956856" y="2650478"/>
            <a:ext cx="498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F2EBC7-A84B-3DDE-FA85-83B87F31F038}"/>
              </a:ext>
            </a:extLst>
          </p:cNvPr>
          <p:cNvCxnSpPr>
            <a:cxnSpLocks/>
          </p:cNvCxnSpPr>
          <p:nvPr/>
        </p:nvCxnSpPr>
        <p:spPr>
          <a:xfrm>
            <a:off x="5330826" y="2603394"/>
            <a:ext cx="498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06" name="Picture 10">
            <a:extLst>
              <a:ext uri="{FF2B5EF4-FFF2-40B4-BE49-F238E27FC236}">
                <a16:creationId xmlns:a16="http://schemas.microsoft.com/office/drawing/2014/main" id="{600C89DD-C687-D4FB-0A98-3125E570E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26250"/>
          <a:stretch/>
        </p:blipFill>
        <p:spPr bwMode="auto">
          <a:xfrm>
            <a:off x="9083974" y="1946754"/>
            <a:ext cx="1403812" cy="13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D415F-79F7-5885-DE07-6209097D464A}"/>
              </a:ext>
            </a:extLst>
          </p:cNvPr>
          <p:cNvSpPr txBox="1"/>
          <p:nvPr/>
        </p:nvSpPr>
        <p:spPr>
          <a:xfrm>
            <a:off x="8736463" y="3328265"/>
            <a:ext cx="2577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MacConkey agar with 1 ug/mL of ceftazidime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EE70F-956D-7036-0FDB-562AC332CED8}"/>
              </a:ext>
            </a:extLst>
          </p:cNvPr>
          <p:cNvSpPr txBox="1"/>
          <p:nvPr/>
        </p:nvSpPr>
        <p:spPr>
          <a:xfrm>
            <a:off x="5829303" y="3334494"/>
            <a:ext cx="2695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Pre-enrichment in buffered peptone water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77940A-ADA4-6917-DA4D-F7C121E20ADF}"/>
              </a:ext>
            </a:extLst>
          </p:cNvPr>
          <p:cNvSpPr txBox="1"/>
          <p:nvPr/>
        </p:nvSpPr>
        <p:spPr>
          <a:xfrm>
            <a:off x="3496730" y="3403600"/>
            <a:ext cx="1094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Feces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9F2ED1-90E1-6D2F-3DE7-4D7E20A89E1F}"/>
              </a:ext>
            </a:extLst>
          </p:cNvPr>
          <p:cNvCxnSpPr>
            <a:cxnSpLocks/>
          </p:cNvCxnSpPr>
          <p:nvPr/>
        </p:nvCxnSpPr>
        <p:spPr>
          <a:xfrm>
            <a:off x="8025874" y="2637884"/>
            <a:ext cx="498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08" name="Picture 12" descr="E.coli streaked on MacConkey agar : r/microbiology">
            <a:extLst>
              <a:ext uri="{FF2B5EF4-FFF2-40B4-BE49-F238E27FC236}">
                <a16:creationId xmlns:a16="http://schemas.microsoft.com/office/drawing/2014/main" id="{E844E4B6-EC28-DDC5-AF6B-C2E2D7095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r="12479" b="15308"/>
          <a:stretch/>
        </p:blipFill>
        <p:spPr bwMode="auto">
          <a:xfrm>
            <a:off x="9135156" y="4620927"/>
            <a:ext cx="1500860" cy="14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ED52E1-2CAE-BFAA-4868-5E8FD9F8C6FE}"/>
              </a:ext>
            </a:extLst>
          </p:cNvPr>
          <p:cNvSpPr txBox="1"/>
          <p:nvPr/>
        </p:nvSpPr>
        <p:spPr>
          <a:xfrm>
            <a:off x="8524351" y="6185261"/>
            <a:ext cx="3667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sub-cultured on fresh MacConkey agar without ceftazidime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F5F2EF-1691-7B10-CF87-17C5A2F26863}"/>
              </a:ext>
            </a:extLst>
          </p:cNvPr>
          <p:cNvSpPr txBox="1"/>
          <p:nvPr/>
        </p:nvSpPr>
        <p:spPr>
          <a:xfrm>
            <a:off x="10712593" y="5056046"/>
            <a:ext cx="1675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Presumptive ESBL-</a:t>
            </a:r>
            <a:r>
              <a:rPr lang="en-US" i="1" dirty="0"/>
              <a:t>E. coli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3D463B-702E-B2C7-322B-22412276ABDB}"/>
              </a:ext>
            </a:extLst>
          </p:cNvPr>
          <p:cNvCxnSpPr/>
          <p:nvPr/>
        </p:nvCxnSpPr>
        <p:spPr>
          <a:xfrm>
            <a:off x="9885586" y="3974596"/>
            <a:ext cx="0" cy="474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FE2C7B-6D55-ECBA-6EB4-BDF799E5B225}"/>
              </a:ext>
            </a:extLst>
          </p:cNvPr>
          <p:cNvCxnSpPr>
            <a:cxnSpLocks/>
          </p:cNvCxnSpPr>
          <p:nvPr/>
        </p:nvCxnSpPr>
        <p:spPr>
          <a:xfrm flipH="1">
            <a:off x="8211166" y="5379211"/>
            <a:ext cx="5252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10" name="Picture 14" descr="Petri dish with E.coli on triptic soy agar (TSA).">
            <a:extLst>
              <a:ext uri="{FF2B5EF4-FFF2-40B4-BE49-F238E27FC236}">
                <a16:creationId xmlns:a16="http://schemas.microsoft.com/office/drawing/2014/main" id="{97CBFC8C-FE89-A322-BF32-915157C8C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13375" r="19007" b="15139"/>
          <a:stretch/>
        </p:blipFill>
        <p:spPr bwMode="auto">
          <a:xfrm>
            <a:off x="6163036" y="4483831"/>
            <a:ext cx="1649437" cy="15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82C032-2047-4D9B-DA5A-265B4CD9ED90}"/>
              </a:ext>
            </a:extLst>
          </p:cNvPr>
          <p:cNvSpPr txBox="1"/>
          <p:nvPr/>
        </p:nvSpPr>
        <p:spPr>
          <a:xfrm>
            <a:off x="6014595" y="6197719"/>
            <a:ext cx="2196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Further purified on Tryptic soy agar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FDAF23-D0C3-2EF0-4827-AE9CB774E3AB}"/>
              </a:ext>
            </a:extLst>
          </p:cNvPr>
          <p:cNvCxnSpPr>
            <a:cxnSpLocks/>
          </p:cNvCxnSpPr>
          <p:nvPr/>
        </p:nvCxnSpPr>
        <p:spPr>
          <a:xfrm flipH="1">
            <a:off x="5330826" y="5363744"/>
            <a:ext cx="5252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112" name="Picture 16" descr="MALDI TOF-TOF Mass Spectrometer | AXIMA | AntTeknik.com">
            <a:extLst>
              <a:ext uri="{FF2B5EF4-FFF2-40B4-BE49-F238E27FC236}">
                <a16:creationId xmlns:a16="http://schemas.microsoft.com/office/drawing/2014/main" id="{2CD51E2E-04CD-D473-E5B1-8A8A33AD6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19717" r="32320" b="9628"/>
          <a:stretch/>
        </p:blipFill>
        <p:spPr bwMode="auto">
          <a:xfrm>
            <a:off x="3812109" y="4158168"/>
            <a:ext cx="1505355" cy="222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MALDI-Based Instruments and Solutions : SHIMADZU (Shimadzu Corporation)">
            <a:extLst>
              <a:ext uri="{FF2B5EF4-FFF2-40B4-BE49-F238E27FC236}">
                <a16:creationId xmlns:a16="http://schemas.microsoft.com/office/drawing/2014/main" id="{3693E506-1FE6-2F0E-6971-D29DD7439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1" t="53187" r="6358"/>
          <a:stretch/>
        </p:blipFill>
        <p:spPr bwMode="auto">
          <a:xfrm>
            <a:off x="2472144" y="4987321"/>
            <a:ext cx="1464894" cy="13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8A42CE0-6FF4-F012-E6C3-A52A76C20415}"/>
              </a:ext>
            </a:extLst>
          </p:cNvPr>
          <p:cNvSpPr txBox="1"/>
          <p:nvPr/>
        </p:nvSpPr>
        <p:spPr>
          <a:xfrm>
            <a:off x="465124" y="4962375"/>
            <a:ext cx="19687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E. coli </a:t>
            </a:r>
            <a:r>
              <a:rPr lang="en-US" dirty="0"/>
              <a:t>isolates were further</a:t>
            </a:r>
          </a:p>
          <a:p>
            <a:r>
              <a:rPr lang="en-US" dirty="0"/>
              <a:t>confirmed using MALDI-TOF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2C889A-0C31-F1CD-54A0-0502966929CB}"/>
              </a:ext>
            </a:extLst>
          </p:cNvPr>
          <p:cNvSpPr txBox="1"/>
          <p:nvPr/>
        </p:nvSpPr>
        <p:spPr>
          <a:xfrm>
            <a:off x="1922990" y="1743877"/>
            <a:ext cx="94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0224A0-8493-D716-5077-872109DA947A}"/>
              </a:ext>
            </a:extLst>
          </p:cNvPr>
          <p:cNvSpPr txBox="1"/>
          <p:nvPr/>
        </p:nvSpPr>
        <p:spPr>
          <a:xfrm>
            <a:off x="1922990" y="3078815"/>
            <a:ext cx="73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 7</a:t>
            </a:r>
          </a:p>
        </p:txBody>
      </p:sp>
    </p:spTree>
    <p:extLst>
      <p:ext uri="{BB962C8B-B14F-4D97-AF65-F5344CB8AC3E}">
        <p14:creationId xmlns:p14="http://schemas.microsoft.com/office/powerpoint/2010/main" val="368223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verview of DNA Extraction Methods | AAT Bioquest">
            <a:extLst>
              <a:ext uri="{FF2B5EF4-FFF2-40B4-BE49-F238E27FC236}">
                <a16:creationId xmlns:a16="http://schemas.microsoft.com/office/drawing/2014/main" id="{E21A82D6-4642-A3DA-0117-A0EEDA8F6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7" b="22243"/>
          <a:stretch/>
        </p:blipFill>
        <p:spPr bwMode="auto">
          <a:xfrm>
            <a:off x="441812" y="1295400"/>
            <a:ext cx="3785090" cy="140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EE914-6171-B5D4-417A-099253B96609}"/>
              </a:ext>
            </a:extLst>
          </p:cNvPr>
          <p:cNvSpPr txBox="1"/>
          <p:nvPr/>
        </p:nvSpPr>
        <p:spPr>
          <a:xfrm>
            <a:off x="441812" y="2696872"/>
            <a:ext cx="378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Genomic DNA of </a:t>
            </a:r>
            <a:r>
              <a:rPr lang="en-US" i="1" dirty="0"/>
              <a:t>E. coli </a:t>
            </a:r>
            <a:r>
              <a:rPr lang="en-US" dirty="0"/>
              <a:t>extracted using the </a:t>
            </a:r>
            <a:r>
              <a:rPr lang="en-US" dirty="0" err="1"/>
              <a:t>InstaGene</a:t>
            </a:r>
            <a:r>
              <a:rPr lang="en-US" dirty="0"/>
              <a:t>™ Matrix</a:t>
            </a:r>
          </a:p>
        </p:txBody>
      </p:sp>
      <p:pic>
        <p:nvPicPr>
          <p:cNvPr id="6148" name="Picture 4" descr="Thermo Scientific NanoDrop OneC Microvolume UV-Vis Spectrophotometer NanoDrop">
            <a:extLst>
              <a:ext uri="{FF2B5EF4-FFF2-40B4-BE49-F238E27FC236}">
                <a16:creationId xmlns:a16="http://schemas.microsoft.com/office/drawing/2014/main" id="{4FDF5536-957A-AB63-CFF3-37FC19DF2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t="12034" r="13077" b="9172"/>
          <a:stretch/>
        </p:blipFill>
        <p:spPr bwMode="auto">
          <a:xfrm>
            <a:off x="4852880" y="1295400"/>
            <a:ext cx="1666454" cy="17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184FB-EDE5-FF9E-BE79-56F1075C963E}"/>
              </a:ext>
            </a:extLst>
          </p:cNvPr>
          <p:cNvSpPr txBox="1"/>
          <p:nvPr/>
        </p:nvSpPr>
        <p:spPr>
          <a:xfrm>
            <a:off x="4886746" y="3081869"/>
            <a:ext cx="1869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DNA quantified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77F0C4-1493-BBCE-8772-FB4D88407EFD}"/>
              </a:ext>
            </a:extLst>
          </p:cNvPr>
          <p:cNvCxnSpPr>
            <a:cxnSpLocks/>
          </p:cNvCxnSpPr>
          <p:nvPr/>
        </p:nvCxnSpPr>
        <p:spPr>
          <a:xfrm>
            <a:off x="4388269" y="2230861"/>
            <a:ext cx="498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50" name="Picture 6" descr="Order MiSeq">
            <a:extLst>
              <a:ext uri="{FF2B5EF4-FFF2-40B4-BE49-F238E27FC236}">
                <a16:creationId xmlns:a16="http://schemas.microsoft.com/office/drawing/2014/main" id="{ADAC9A0B-7802-252F-B47E-B830645A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52" y="1244106"/>
            <a:ext cx="2751759" cy="17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70316A-CDFB-923C-C1D1-20E3B1A6D9B8}"/>
              </a:ext>
            </a:extLst>
          </p:cNvPr>
          <p:cNvCxnSpPr>
            <a:cxnSpLocks/>
          </p:cNvCxnSpPr>
          <p:nvPr/>
        </p:nvCxnSpPr>
        <p:spPr>
          <a:xfrm>
            <a:off x="6756399" y="2179026"/>
            <a:ext cx="4984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E91DB5-FCF5-3734-9271-20F8E08ECF08}"/>
              </a:ext>
            </a:extLst>
          </p:cNvPr>
          <p:cNvSpPr txBox="1"/>
          <p:nvPr/>
        </p:nvSpPr>
        <p:spPr>
          <a:xfrm>
            <a:off x="7624507" y="3059674"/>
            <a:ext cx="4125681" cy="36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WGS on the Illumina </a:t>
            </a:r>
            <a:r>
              <a:rPr lang="en-US" dirty="0" err="1"/>
              <a:t>MiSeq</a:t>
            </a:r>
            <a:r>
              <a:rPr lang="en-US" dirty="0"/>
              <a:t> platform</a:t>
            </a:r>
          </a:p>
        </p:txBody>
      </p:sp>
      <p:pic>
        <p:nvPicPr>
          <p:cNvPr id="6152" name="Picture 8" descr="Scale up NGS bioinformatics analysis throughput with QIAGEN CLC Genomics  cloud computing - Bioinformatics Software | QIAGEN Digital Insights">
            <a:extLst>
              <a:ext uri="{FF2B5EF4-FFF2-40B4-BE49-F238E27FC236}">
                <a16:creationId xmlns:a16="http://schemas.microsoft.com/office/drawing/2014/main" id="{E5B013A2-6D4F-95BD-3F90-67376D5E6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3531" r="35185"/>
          <a:stretch/>
        </p:blipFill>
        <p:spPr bwMode="auto">
          <a:xfrm>
            <a:off x="4418641" y="4006792"/>
            <a:ext cx="2902587" cy="214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213FC2-05B1-7C3A-1F5B-571E77F856AF}"/>
              </a:ext>
            </a:extLst>
          </p:cNvPr>
          <p:cNvSpPr txBox="1"/>
          <p:nvPr/>
        </p:nvSpPr>
        <p:spPr>
          <a:xfrm>
            <a:off x="2902587" y="62850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Finally, bioinformatics analyses was done</a:t>
            </a:r>
          </a:p>
        </p:txBody>
      </p:sp>
    </p:spTree>
    <p:extLst>
      <p:ext uri="{BB962C8B-B14F-4D97-AF65-F5344CB8AC3E}">
        <p14:creationId xmlns:p14="http://schemas.microsoft.com/office/powerpoint/2010/main" val="128827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C0C375-723C-BE47-47A6-0C0941F04795}"/>
              </a:ext>
            </a:extLst>
          </p:cNvPr>
          <p:cNvSpPr txBox="1"/>
          <p:nvPr/>
        </p:nvSpPr>
        <p:spPr bwMode="auto">
          <a:xfrm>
            <a:off x="819153" y="-25400"/>
            <a:ext cx="10020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457189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</a:rPr>
              <a:t>Results</a:t>
            </a:r>
            <a:endParaRPr lang="en-US" sz="3200" b="1" kern="1200" dirty="0">
              <a:solidFill>
                <a:schemeClr val="bg1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08ED1C-A849-D5A4-BECD-337F13943372}"/>
              </a:ext>
            </a:extLst>
          </p:cNvPr>
          <p:cNvSpPr txBox="1"/>
          <p:nvPr/>
        </p:nvSpPr>
        <p:spPr>
          <a:xfrm>
            <a:off x="491568" y="1646111"/>
            <a:ext cx="10526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All the 16 </a:t>
            </a:r>
            <a:r>
              <a:rPr lang="en-US" sz="2400" i="1" dirty="0"/>
              <a:t>E. coli </a:t>
            </a:r>
            <a:r>
              <a:rPr lang="en-US" sz="2400" dirty="0"/>
              <a:t>isolates were carriers of the </a:t>
            </a:r>
            <a:r>
              <a:rPr lang="en-US" sz="2400" i="1" dirty="0" err="1"/>
              <a:t>mdf</a:t>
            </a:r>
            <a:r>
              <a:rPr lang="en-US" sz="2400" i="1" dirty="0"/>
              <a:t>(A) </a:t>
            </a:r>
            <a:r>
              <a:rPr lang="en-US" sz="2400" dirty="0"/>
              <a:t>resistance gene</a:t>
            </a:r>
            <a:endParaRPr lang="en-US" sz="2400" i="1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5 isolates harbored at least 1 beta-lactamase gene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/>
              <a:t>bla</a:t>
            </a:r>
            <a:r>
              <a:rPr lang="en-US" sz="2400" baseline="-25000" dirty="0"/>
              <a:t>CMY-2</a:t>
            </a:r>
            <a:r>
              <a:rPr lang="en-US" sz="2400" dirty="0"/>
              <a:t> – 1 coyote and 1 wild hog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/>
              <a:t>bla</a:t>
            </a:r>
            <a:r>
              <a:rPr lang="en-US" sz="2400" baseline="-25000" dirty="0"/>
              <a:t>CTX-M-55</a:t>
            </a:r>
            <a:r>
              <a:rPr lang="en-US" sz="2400" dirty="0"/>
              <a:t> – 2 coyotes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/>
              <a:t>bla</a:t>
            </a:r>
            <a:r>
              <a:rPr lang="en-US" sz="2400" baseline="-25000" dirty="0"/>
              <a:t>CTX-M-27</a:t>
            </a:r>
            <a:r>
              <a:rPr lang="en-US" sz="2400" dirty="0"/>
              <a:t> – 1 coyote 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several isolates were carried tetracycline resistant genes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 err="1"/>
              <a:t>tet</a:t>
            </a:r>
            <a:r>
              <a:rPr lang="en-US" sz="2400" i="1" dirty="0"/>
              <a:t>(A)</a:t>
            </a:r>
            <a:r>
              <a:rPr lang="en-US" sz="2400" dirty="0"/>
              <a:t> –2 coyotes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 err="1"/>
              <a:t>tet</a:t>
            </a:r>
            <a:r>
              <a:rPr lang="en-US" sz="2400" i="1" dirty="0"/>
              <a:t>(B)</a:t>
            </a:r>
            <a:r>
              <a:rPr lang="en-US" sz="2400" dirty="0"/>
              <a:t> –1 coyotes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sz="2400" i="1" dirty="0" err="1"/>
              <a:t>tet</a:t>
            </a:r>
            <a:r>
              <a:rPr lang="en-US" sz="2400" i="1" dirty="0"/>
              <a:t>(C)</a:t>
            </a:r>
            <a:r>
              <a:rPr lang="en-US" sz="2400" dirty="0"/>
              <a:t> –1 wild hog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8146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D352FB-9DDC-0F18-DC30-065978BE0617}"/>
              </a:ext>
            </a:extLst>
          </p:cNvPr>
          <p:cNvSpPr txBox="1"/>
          <p:nvPr/>
        </p:nvSpPr>
        <p:spPr>
          <a:xfrm>
            <a:off x="372533" y="1405467"/>
            <a:ext cx="1043093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11 isolates were positive for aminoglycoside resistance genes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aac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(3)-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IId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(2/16)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aadA5(2/16)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ant(3″)-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(2/16)</a:t>
            </a:r>
            <a:endParaRPr lang="en-US" sz="2400" dirty="0">
              <a:solidFill>
                <a:srgbClr val="222222"/>
              </a:solidFill>
            </a:endParaRP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aph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(3′)-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Ia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(1/16)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aph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(3″)-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lb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(2/16)</a:t>
            </a:r>
            <a:endParaRPr lang="en-US" sz="2400" dirty="0">
              <a:solidFill>
                <a:srgbClr val="222222"/>
              </a:solidFill>
            </a:endParaRP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aph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(6)-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ld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(2/16)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Some other resistance genes were identified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Sulfonamide resistance- </a:t>
            </a:r>
            <a:r>
              <a:rPr lang="en-US" sz="2400" i="1" dirty="0">
                <a:solidFill>
                  <a:srgbClr val="222222"/>
                </a:solidFill>
              </a:rPr>
              <a:t>sul1, sul2, and sul3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Amphenicol resistance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US" sz="24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flo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</a:t>
            </a:r>
            <a:endParaRPr lang="en-US" sz="2400" b="0" i="1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400" dirty="0">
                <a:solidFill>
                  <a:srgbClr val="222222"/>
                </a:solidFill>
              </a:rPr>
              <a:t>Trimethoprim resistance- dfrA1 and dfrA17</a:t>
            </a:r>
          </a:p>
          <a:p>
            <a:pPr marL="1714500" marR="0" lvl="3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macrolide, </a:t>
            </a: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lincosamide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-84" charset="-128"/>
                <a:cs typeface="+mn-cs"/>
              </a:rPr>
              <a:t>, streptogramin B resistance- </a:t>
            </a:r>
            <a:r>
              <a:rPr lang="en-US" sz="2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Inu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(F), 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erm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(B), and </a:t>
            </a:r>
            <a:r>
              <a:rPr lang="en-US" sz="2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mph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(A)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05639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kaisar</Template>
  <TotalTime>5117</TotalTime>
  <Words>697</Words>
  <Application>Microsoft Office PowerPoint</Application>
  <PresentationFormat>Widescreen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Lucida Grande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 review, meta-analysis and distribution of beta-lactamase producing Enterobacteriaceae  across the human-animal-environment (One Health) interface in the United States</dc:title>
  <dc:creator>Rahman, Kaisar</dc:creator>
  <cp:lastModifiedBy>Rahman, Kaisar</cp:lastModifiedBy>
  <cp:revision>157</cp:revision>
  <dcterms:created xsi:type="dcterms:W3CDTF">2022-03-14T20:50:37Z</dcterms:created>
  <dcterms:modified xsi:type="dcterms:W3CDTF">2023-10-25T17:00:06Z</dcterms:modified>
</cp:coreProperties>
</file>