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6" r:id="rId6"/>
    <p:sldId id="306" r:id="rId7"/>
    <p:sldId id="259" r:id="rId8"/>
    <p:sldId id="311" r:id="rId9"/>
    <p:sldId id="314" r:id="rId10"/>
    <p:sldId id="316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D6"/>
    <a:srgbClr val="A9D7D9"/>
    <a:srgbClr val="93D3D9"/>
    <a:srgbClr val="AAD6FF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ia Galgano" userId="d6588c8403b9a920" providerId="LiveId" clId="{13D0F198-E809-4690-A8B3-6010467C80F0}"/>
    <pc:docChg chg="modSld">
      <pc:chgData name="Micheia Galgano" userId="d6588c8403b9a920" providerId="LiveId" clId="{13D0F198-E809-4690-A8B3-6010467C80F0}" dt="2023-10-10T09:54:19.187" v="27" actId="20577"/>
      <pc:docMkLst>
        <pc:docMk/>
      </pc:docMkLst>
      <pc:sldChg chg="addSp modSp modTransition">
        <pc:chgData name="Micheia Galgano" userId="d6588c8403b9a920" providerId="LiveId" clId="{13D0F198-E809-4690-A8B3-6010467C80F0}" dt="2023-10-10T09:53:49.753" v="7"/>
        <pc:sldMkLst>
          <pc:docMk/>
          <pc:sldMk cId="3446797337" sldId="259"/>
        </pc:sldMkLst>
        <pc:picChg chg="add mod">
          <ac:chgData name="Micheia Galgano" userId="d6588c8403b9a920" providerId="LiveId" clId="{13D0F198-E809-4690-A8B3-6010467C80F0}" dt="2023-10-10T09:53:49.753" v="7"/>
          <ac:picMkLst>
            <pc:docMk/>
            <pc:sldMk cId="3446797337" sldId="259"/>
            <ac:picMk id="3" creationId="{237D2ABF-47FA-A52B-5FE5-B13DEC08C19F}"/>
          </ac:picMkLst>
        </pc:picChg>
      </pc:sldChg>
      <pc:sldChg chg="addSp delSp modSp modTransition modAnim">
        <pc:chgData name="Micheia Galgano" userId="d6588c8403b9a920" providerId="LiveId" clId="{13D0F198-E809-4690-A8B3-6010467C80F0}" dt="2023-10-10T09:53:49.753" v="7"/>
        <pc:sldMkLst>
          <pc:docMk/>
          <pc:sldMk cId="1859527893" sldId="296"/>
        </pc:sldMkLst>
        <pc:picChg chg="add del mod">
          <ac:chgData name="Micheia Galgano" userId="d6588c8403b9a920" providerId="LiveId" clId="{13D0F198-E809-4690-A8B3-6010467C80F0}" dt="2023-10-10T09:37:50.214" v="2"/>
          <ac:picMkLst>
            <pc:docMk/>
            <pc:sldMk cId="1859527893" sldId="296"/>
            <ac:picMk id="2" creationId="{5771B8B4-DDE6-37FB-6453-08879DC45759}"/>
          </ac:picMkLst>
        </pc:picChg>
        <pc:picChg chg="add mod">
          <ac:chgData name="Micheia Galgano" userId="d6588c8403b9a920" providerId="LiveId" clId="{13D0F198-E809-4690-A8B3-6010467C80F0}" dt="2023-10-10T09:53:49.753" v="7"/>
          <ac:picMkLst>
            <pc:docMk/>
            <pc:sldMk cId="1859527893" sldId="296"/>
            <ac:picMk id="5" creationId="{444E8240-2569-BA3A-E352-03CE55ED9423}"/>
          </ac:picMkLst>
        </pc:picChg>
      </pc:sldChg>
      <pc:sldChg chg="addSp delSp modSp modTransition modAnim">
        <pc:chgData name="Micheia Galgano" userId="d6588c8403b9a920" providerId="LiveId" clId="{13D0F198-E809-4690-A8B3-6010467C80F0}" dt="2023-10-10T09:53:49.753" v="7"/>
        <pc:sldMkLst>
          <pc:docMk/>
          <pc:sldMk cId="317718070" sldId="305"/>
        </pc:sldMkLst>
        <pc:picChg chg="add del mod">
          <ac:chgData name="Micheia Galgano" userId="d6588c8403b9a920" providerId="LiveId" clId="{13D0F198-E809-4690-A8B3-6010467C80F0}" dt="2023-10-10T09:37:37.376" v="1"/>
          <ac:picMkLst>
            <pc:docMk/>
            <pc:sldMk cId="317718070" sldId="305"/>
            <ac:picMk id="3" creationId="{5BD3CB0C-9C0F-F5B6-BF8F-5AD1EC878AA0}"/>
          </ac:picMkLst>
        </pc:picChg>
        <pc:picChg chg="add del mod">
          <ac:chgData name="Micheia Galgano" userId="d6588c8403b9a920" providerId="LiveId" clId="{13D0F198-E809-4690-A8B3-6010467C80F0}" dt="2023-10-10T09:38:51.944" v="4"/>
          <ac:picMkLst>
            <pc:docMk/>
            <pc:sldMk cId="317718070" sldId="305"/>
            <ac:picMk id="4" creationId="{8BDA2FF1-5EB9-6DAF-F93E-1F0BA3DD3C25}"/>
          </ac:picMkLst>
        </pc:picChg>
        <pc:picChg chg="add del mod">
          <ac:chgData name="Micheia Galgano" userId="d6588c8403b9a920" providerId="LiveId" clId="{13D0F198-E809-4690-A8B3-6010467C80F0}" dt="2023-10-10T09:40:10.456" v="6"/>
          <ac:picMkLst>
            <pc:docMk/>
            <pc:sldMk cId="317718070" sldId="305"/>
            <ac:picMk id="5" creationId="{4D50C73A-FC37-9EF7-9292-8C5EE2DE2909}"/>
          </ac:picMkLst>
        </pc:picChg>
        <pc:picChg chg="add mod">
          <ac:chgData name="Micheia Galgano" userId="d6588c8403b9a920" providerId="LiveId" clId="{13D0F198-E809-4690-A8B3-6010467C80F0}" dt="2023-10-10T09:53:49.753" v="7"/>
          <ac:picMkLst>
            <pc:docMk/>
            <pc:sldMk cId="317718070" sldId="305"/>
            <ac:picMk id="6" creationId="{794D66B2-C99C-7B14-E540-5B78FE8B3CC2}"/>
          </ac:picMkLst>
        </pc:picChg>
      </pc:sldChg>
      <pc:sldChg chg="addSp modSp mod modTransition">
        <pc:chgData name="Micheia Galgano" userId="d6588c8403b9a920" providerId="LiveId" clId="{13D0F198-E809-4690-A8B3-6010467C80F0}" dt="2023-10-10T09:54:19.187" v="27" actId="20577"/>
        <pc:sldMkLst>
          <pc:docMk/>
          <pc:sldMk cId="1732999477" sldId="306"/>
        </pc:sldMkLst>
        <pc:spChg chg="mod">
          <ac:chgData name="Micheia Galgano" userId="d6588c8403b9a920" providerId="LiveId" clId="{13D0F198-E809-4690-A8B3-6010467C80F0}" dt="2023-10-10T09:54:19.187" v="27" actId="20577"/>
          <ac:spMkLst>
            <pc:docMk/>
            <pc:sldMk cId="1732999477" sldId="306"/>
            <ac:spMk id="4" creationId="{A3609A75-5E9A-C165-5A1D-764F9E96B722}"/>
          </ac:spMkLst>
        </pc:spChg>
        <pc:picChg chg="add mod">
          <ac:chgData name="Micheia Galgano" userId="d6588c8403b9a920" providerId="LiveId" clId="{13D0F198-E809-4690-A8B3-6010467C80F0}" dt="2023-10-10T09:53:49.753" v="7"/>
          <ac:picMkLst>
            <pc:docMk/>
            <pc:sldMk cId="1732999477" sldId="306"/>
            <ac:picMk id="2" creationId="{0DC6265E-2C78-D676-23B0-4D63417428EC}"/>
          </ac:picMkLst>
        </pc:picChg>
      </pc:sldChg>
      <pc:sldChg chg="modTransition">
        <pc:chgData name="Micheia Galgano" userId="d6588c8403b9a920" providerId="LiveId" clId="{13D0F198-E809-4690-A8B3-6010467C80F0}" dt="2023-10-10T09:53:49.753" v="7"/>
        <pc:sldMkLst>
          <pc:docMk/>
          <pc:sldMk cId="941015171" sldId="311"/>
        </pc:sldMkLst>
      </pc:sldChg>
      <pc:sldChg chg="addSp modSp modTransition">
        <pc:chgData name="Micheia Galgano" userId="d6588c8403b9a920" providerId="LiveId" clId="{13D0F198-E809-4690-A8B3-6010467C80F0}" dt="2023-10-10T09:53:49.753" v="7"/>
        <pc:sldMkLst>
          <pc:docMk/>
          <pc:sldMk cId="1563980609" sldId="314"/>
        </pc:sldMkLst>
        <pc:picChg chg="add mod">
          <ac:chgData name="Micheia Galgano" userId="d6588c8403b9a920" providerId="LiveId" clId="{13D0F198-E809-4690-A8B3-6010467C80F0}" dt="2023-10-10T09:53:49.753" v="7"/>
          <ac:picMkLst>
            <pc:docMk/>
            <pc:sldMk cId="1563980609" sldId="314"/>
            <ac:picMk id="3" creationId="{2988D750-3A6A-A171-B7F8-51B7C13460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8514C793-379C-4589-BDA5-15E62DDA6539}" type="datetime1">
              <a:rPr lang="it-IT" smtClean="0"/>
              <a:t>10/10/2023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17369B77-94AB-0344-9EBF-9DB9EE8D3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A45C4AF7-BF3C-4556-8742-3E762E9CA019}" type="datetime1">
              <a:rPr lang="it-IT" smtClean="0"/>
              <a:pPr/>
              <a:t>10/10/2023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r>
              <a:rPr lang="en-IN" dirty="0"/>
              <a:t>a</a:t>
            </a:r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0775476F-A808-1F46-A368-07984F6DA22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55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88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5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1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tenente testo, pianta&#10;&#10;Descrizione generata automaticament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 descr="Immagine con testo&#10;&#10;Descrizione generata automaticament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Un'immagine contenente articoli di ceramica, porcellana&#10;&#10;Descrizione generata automaticament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it-IT" sz="4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9" name="Immagine 8" descr="Immagine con tessuto&#10;&#10;Descrizione generata automaticament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36" name="Immagine 35" descr="Primo piano di un albero&#10;&#10;Descrizione generata automaticamente con affidabilità media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contenuto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2" name="Segnaposto contenut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38" name="Immagine 37" descr="Un mazzo di fiori&#10;&#10;Descrizione generata automaticamente con affidabilità bassa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it-IT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nfron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on tessuto&#10;&#10;Descrizione generata automa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8" name="Immagine 7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magine 9" descr="Primo piano di un fiore&#10;&#10;Descrizione generata automaticamente con affidabilità bass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magine 11" descr="Primo piano di un fiore&#10;&#10;Descrizione generata automaticamente con affidabilità bass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it-IT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it-IT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it-IT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7" name="Immagine 6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&#10;&#10;Descrizione generata automa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Un mazzo di fiori&#10;&#10;Descrizione generata automaticamente con affidabilità bass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32" name="Segnaposto contenut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it-IT" sz="2400"/>
            </a:lvl1pPr>
            <a:lvl2pPr marL="228600">
              <a:buClr>
                <a:srgbClr val="73292A"/>
              </a:buClr>
              <a:defRPr lang="it-IT" sz="2000"/>
            </a:lvl2pPr>
            <a:lvl3pPr marL="685800">
              <a:buClr>
                <a:srgbClr val="73292A"/>
              </a:buClr>
              <a:defRPr lang="it-IT" sz="1800"/>
            </a:lvl3pPr>
            <a:lvl4pPr marL="1143000">
              <a:buClr>
                <a:srgbClr val="73292A"/>
              </a:buClr>
              <a:defRPr lang="it-IT" sz="1600"/>
            </a:lvl4pPr>
            <a:lvl5pPr marL="1600200">
              <a:buClr>
                <a:srgbClr val="73292A"/>
              </a:buClr>
              <a:defRPr lang="it-IT"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6" name="Immagine 5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Segnaposto tes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it-IT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it-IT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it-IT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it-IT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Primo piano di una pianta&#10;&#10;Descrizione generata automaticamente con affidabilità bassa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magine 8" descr="Immagine contenente lenzuola, tessuto&#10;&#10;Descrizione generata automaticament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magine 14" descr="Un'immagine contenente articoli di ceramica, porcellana&#10;&#10;Descrizione generata automaticament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magine 16" descr="Immagine con testo&#10;&#10;Descrizione generata automaticament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it-IT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ver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8" name="Immagine 7" descr="Immagine con tessuto&#10;&#10;Descrizione generata automa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6" name="Immagine 15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magine 18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it-IT" sz="2400">
                <a:solidFill>
                  <a:schemeClr val="accent3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7" name="Segnaposto tes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immagin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immagin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immagin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9" name="Segnaposto immagin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immagin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6" name="Segnaposto immagin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5" name="Segnaposto testo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4" name="Segnaposto testo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immagin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immagin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immagin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immagin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9" name="Segnaposto immagin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7" name="Segnaposto immagin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1" name="Segnaposto testo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it-IT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a.galgano@izspb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485" y="3021631"/>
            <a:ext cx="4317029" cy="111414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-US" sz="2800" dirty="0"/>
              <a:t>Antimicrobial effects of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/>
              <a:t>Thyme Essential Oil </a:t>
            </a:r>
            <a:r>
              <a:rPr lang="en-US" sz="2800" dirty="0"/>
              <a:t>(</a:t>
            </a:r>
            <a:r>
              <a:rPr lang="en-US" sz="2800" i="1" dirty="0"/>
              <a:t>Thymus vulgaris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in combination with </a:t>
            </a:r>
            <a:br>
              <a:rPr lang="en-US" sz="2800" dirty="0"/>
            </a:br>
            <a:r>
              <a:rPr lang="en-US" sz="2800" b="1" dirty="0"/>
              <a:t>Sodium Hypochlorite </a:t>
            </a:r>
            <a:r>
              <a:rPr lang="en-US" sz="2800" dirty="0"/>
              <a:t>(</a:t>
            </a:r>
            <a:r>
              <a:rPr lang="en-US" sz="2800" dirty="0" err="1"/>
              <a:t>NaOCl</a:t>
            </a:r>
            <a:r>
              <a:rPr lang="en-US" sz="2800" dirty="0"/>
              <a:t>)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B99259-6E44-9343-190E-C21CA0D5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4791" y="6122600"/>
            <a:ext cx="538932" cy="442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C596240-D422-A71A-ED48-F0C7F63ED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91" y="6122600"/>
            <a:ext cx="538932" cy="485858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CA5E7E9-F627-05B7-536F-327294B22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85" y="6122600"/>
            <a:ext cx="1559138" cy="4858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1EEA91A-BCB7-0115-FC25-CCC0B07264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791" y="6122600"/>
            <a:ext cx="521864" cy="4858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937230B-58A3-F2B7-1812-0A0C232FC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1909" y="-1"/>
            <a:ext cx="1820091" cy="66582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AE2E33E-2A49-BB9F-99C6-39793D31D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0"/>
            <a:ext cx="5268686" cy="76183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5D6BDB1-0066-DA96-9CAB-D3153ACFED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7096" y="4426270"/>
            <a:ext cx="2055223" cy="15384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FBADFB-334F-36B5-6587-28CB9C6996AC}"/>
              </a:ext>
            </a:extLst>
          </p:cNvPr>
          <p:cNvSpPr txBox="1"/>
          <p:nvPr/>
        </p:nvSpPr>
        <p:spPr>
          <a:xfrm>
            <a:off x="0" y="6007559"/>
            <a:ext cx="4317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Michela Galgano, Daniela </a:t>
            </a:r>
            <a:r>
              <a:rPr lang="it-IT" sz="12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Mrenoshki</a:t>
            </a:r>
            <a:r>
              <a:rPr lang="it-IT" sz="12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Francesco Pellegrini, Alessio Sposato, Laura del Sambro, Loredana Pozzi, </a:t>
            </a:r>
          </a:p>
          <a:p>
            <a:r>
              <a:rPr lang="it-IT" sz="12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Angelica Bianco, Lisa Eramo, Giulia Schino, Elisabetta Catalano, Alessio Buonavoglia, Annamaria Pratelli, Antonio Parisi.</a:t>
            </a:r>
            <a:endParaRPr lang="it-IT" sz="1200" dirty="0">
              <a:solidFill>
                <a:schemeClr val="accent6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94D66B2-C99C-7B14-E540-5B78FE8B3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4"/>
    </mc:Choice>
    <mc:Fallback>
      <p:transition spd="slow" advTm="14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</a:t>
            </a:r>
          </a:p>
        </p:txBody>
      </p:sp>
      <p:pic>
        <p:nvPicPr>
          <p:cNvPr id="10" name="Immagine 9" descr="Colore foglia di fiori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magine 1928" descr="Colore foglia di fiori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5857" y="573506"/>
            <a:ext cx="4444884" cy="285549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mutans 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aureus: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the most important pathogens for </a:t>
            </a:r>
            <a:r>
              <a:rPr lang="en-US" sz="16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caries 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implants</a:t>
            </a:r>
            <a:endParaRPr lang="it-IT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2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250A7D2-E1F1-310B-0D98-D33D203D5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822" y="1833162"/>
            <a:ext cx="3225491" cy="24881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68A055C-0C5C-A8DB-6E90-6F0CD93A7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708" y="4227045"/>
            <a:ext cx="2857500" cy="16002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4B7391-FCC9-3E63-1675-E23C79AB3C4F}"/>
              </a:ext>
            </a:extLst>
          </p:cNvPr>
          <p:cNvSpPr txBox="1"/>
          <p:nvPr/>
        </p:nvSpPr>
        <p:spPr>
          <a:xfrm>
            <a:off x="635" y="136525"/>
            <a:ext cx="598497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(5%)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recommended as disinfectant solution in root canal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system  during the endodontic treatments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caustic and may result in hypersensitivity reactions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FCD09E7-EA5D-6F05-BD7B-929B83C3FE58}"/>
              </a:ext>
            </a:extLst>
          </p:cNvPr>
          <p:cNvSpPr/>
          <p:nvPr/>
        </p:nvSpPr>
        <p:spPr>
          <a:xfrm>
            <a:off x="2094956" y="792067"/>
            <a:ext cx="1684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4000" b="1" dirty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5BC3226-7AB8-E7C9-434A-30F85D963A4A}"/>
              </a:ext>
            </a:extLst>
          </p:cNvPr>
          <p:cNvSpPr txBox="1"/>
          <p:nvPr/>
        </p:nvSpPr>
        <p:spPr>
          <a:xfrm>
            <a:off x="0" y="4999395"/>
            <a:ext cx="5817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studies indicate that Essential Oils (EOs)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used as novel endodontic materials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irrigants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medicaments)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875FCA3-5B1A-1E2C-2830-ED281E94D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143" y="5861182"/>
            <a:ext cx="1683069" cy="94251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4E8240-2569-BA3A-E352-03CE55ED9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96"/>
    </mc:Choice>
    <mc:Fallback>
      <p:transition spd="slow" advTm="3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1502704"/>
            <a:ext cx="7744968" cy="26974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work was to evaluate the use of Thyme Essential Oil (TEO,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Thymus vulgaris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synergistic combination with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concentrations of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oral therapies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antiseptic efficacy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side effects</a:t>
            </a:r>
            <a:endPara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E2C5F3-048D-DE92-91B4-D5293B2E2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696" y="23314"/>
            <a:ext cx="1810077" cy="128430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E66515-42E7-9474-FD28-EBE9B4568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209" y="3429000"/>
            <a:ext cx="4204839" cy="154236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1325B43-CD24-004A-F95A-272DA3808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288" y="2693638"/>
            <a:ext cx="1810871" cy="87854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B70D88-17AE-EFF5-F0E9-12FFE3352DEC}"/>
              </a:ext>
            </a:extLst>
          </p:cNvPr>
          <p:cNvSpPr txBox="1"/>
          <p:nvPr/>
        </p:nvSpPr>
        <p:spPr>
          <a:xfrm>
            <a:off x="2029944" y="3332787"/>
            <a:ext cx="720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Thymol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84A1848-DC1A-2032-4870-293276AD7D8A}"/>
              </a:ext>
            </a:extLst>
          </p:cNvPr>
          <p:cNvSpPr txBox="1"/>
          <p:nvPr/>
        </p:nvSpPr>
        <p:spPr>
          <a:xfrm>
            <a:off x="2612820" y="3312300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Cymene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7B453B-2E6C-D526-9010-F087557F2E47}"/>
              </a:ext>
            </a:extLst>
          </p:cNvPr>
          <p:cNvSpPr txBox="1"/>
          <p:nvPr/>
        </p:nvSpPr>
        <p:spPr>
          <a:xfrm>
            <a:off x="3244072" y="3312299"/>
            <a:ext cx="13641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Terpinene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C6265E-2C78-D676-23B0-4D6341742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2"/>
    </mc:Choice>
    <mc:Fallback>
      <p:transition spd="slow" advTm="19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585754"/>
            <a:ext cx="9884664" cy="698863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3200" dirty="0" err="1">
                <a:solidFill>
                  <a:schemeClr val="accent6">
                    <a:lumMod val="25000"/>
                  </a:schemeClr>
                </a:solidFill>
              </a:rPr>
              <a:t>Microbroth</a:t>
            </a:r>
            <a:r>
              <a:rPr lang="it-IT" sz="32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6">
                    <a:lumMod val="25000"/>
                  </a:schemeClr>
                </a:solidFill>
              </a:rPr>
              <a:t>Dilution</a:t>
            </a:r>
            <a:r>
              <a:rPr lang="it-IT" sz="3200" dirty="0">
                <a:solidFill>
                  <a:schemeClr val="accent6">
                    <a:lumMod val="25000"/>
                  </a:schemeClr>
                </a:solidFill>
              </a:rPr>
              <a:t> Method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402BB1-B5F5-74C8-554C-12BD22966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313" y="325228"/>
            <a:ext cx="3592017" cy="2415433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563291"/>
            <a:ext cx="9884664" cy="505098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>
              <a:lnSpc>
                <a:spcPct val="70000"/>
              </a:lnSpc>
            </a:pP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9,28mg/mL TEO and 1% </a:t>
            </a:r>
            <a:r>
              <a:rPr lang="en-US" sz="16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presence of 6% sheep blood</a:t>
            </a:r>
          </a:p>
          <a:p>
            <a:pPr rtl="0">
              <a:lnSpc>
                <a:spcPct val="70000"/>
              </a:lnSpc>
            </a:pP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 rtl="0">
              <a:lnSpc>
                <a:spcPct val="70000"/>
              </a:lnSpc>
            </a:pPr>
            <a:r>
              <a:rPr lang="en-US" sz="1600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S. mutans 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(ATCC70061) and </a:t>
            </a:r>
            <a:r>
              <a:rPr lang="en-US" sz="1600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S. aureus 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(ATCC43300)</a:t>
            </a:r>
            <a:endParaRPr lang="it-IT" sz="1600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FC9F616-D913-1655-5974-3EA4CF103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898"/>
            <a:ext cx="5334462" cy="185334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9EC9E4-5BAD-7CED-E8AA-6AADB0146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29" y="1297577"/>
            <a:ext cx="548293" cy="412111"/>
          </a:xfrm>
          <a:prstGeom prst="rect">
            <a:avLst/>
          </a:prstGeom>
        </p:spPr>
      </p:pic>
      <p:sp>
        <p:nvSpPr>
          <p:cNvPr id="15" name="Freccia destra con strisce 14">
            <a:extLst>
              <a:ext uri="{FF2B5EF4-FFF2-40B4-BE49-F238E27FC236}">
                <a16:creationId xmlns:a16="http://schemas.microsoft.com/office/drawing/2014/main" id="{4FEA2CF3-A8E7-6044-2ECC-D84E355C182F}"/>
              </a:ext>
            </a:extLst>
          </p:cNvPr>
          <p:cNvSpPr/>
          <p:nvPr/>
        </p:nvSpPr>
        <p:spPr>
          <a:xfrm>
            <a:off x="5622191" y="902820"/>
            <a:ext cx="2102312" cy="911433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 &amp; MBC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37D2ABF-47FA-A52B-5FE5-B13DEC08C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19"/>
    </mc:Choice>
    <mc:Fallback>
      <p:transition spd="slow" advTm="19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it-IT" dirty="0"/>
            </a:br>
            <a:br>
              <a:rPr lang="it-IT" dirty="0"/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 activity of TEO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presence of 6% erythrocytes against ATCC bacterial strains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1C75E96-FBBC-96BD-7508-D300D404F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9" y="1831153"/>
            <a:ext cx="7976851" cy="4059967"/>
          </a:xfrm>
          <a:prstGeom prst="rect">
            <a:avLst/>
          </a:prstGeom>
          <a:gradFill flip="none" rotWithShape="1">
            <a:gsLst>
              <a:gs pos="83000">
                <a:schemeClr val="accent4">
                  <a:lumMod val="75000"/>
                </a:schemeClr>
              </a:gs>
              <a:gs pos="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"/>
    </mc:Choice>
    <mc:Fallback>
      <p:transition spd="slow" advTm="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99" y="2427732"/>
            <a:ext cx="8979813" cy="1936750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data confirm the efficacy of TEO as antimicrobial compound with possible applications as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endodontic treatments in association with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NaOCl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reducing its concentration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"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"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988D750-3A6A-A171-B7F8-51B7C1346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13"/>
    </mc:Choice>
    <mc:Fallback>
      <p:transition spd="slow" advTm="27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your attention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710" y="4947713"/>
            <a:ext cx="4502331" cy="1798320"/>
          </a:xfrm>
        </p:spPr>
        <p:txBody>
          <a:bodyPr rtlCol="0">
            <a:normAutofit fontScale="77500" lnSpcReduction="20000"/>
          </a:bodyPr>
          <a:lstStyle>
            <a:defPPr>
              <a:defRPr lang="it-IT"/>
            </a:defPPr>
          </a:lstStyle>
          <a:p>
            <a:pPr algn="ctr" rtl="0"/>
            <a:r>
              <a:rPr lang="en-US" sz="1600" dirty="0"/>
              <a:t>For any question or additional information about this study, contact.</a:t>
            </a:r>
          </a:p>
          <a:p>
            <a:pPr algn="ctr" rtl="0"/>
            <a:r>
              <a:rPr lang="it-IT" sz="1600" dirty="0"/>
              <a:t>Galgano Michela ​</a:t>
            </a:r>
          </a:p>
          <a:p>
            <a:pPr algn="ctr" rtl="0"/>
            <a:r>
              <a:rPr lang="it-IT" sz="1600" dirty="0">
                <a:hlinkClick r:id="rId3"/>
              </a:rPr>
              <a:t>michela.galgano@izspb.it</a:t>
            </a:r>
            <a:endParaRPr lang="it-IT" sz="1600" dirty="0"/>
          </a:p>
          <a:p>
            <a:pPr algn="ctr" rtl="0"/>
            <a:r>
              <a:rPr lang="it-IT" sz="1600" dirty="0"/>
              <a:t>www.izsfg.it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CC466D-AF26-A894-4955-E5800523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12" y="2212751"/>
            <a:ext cx="2852929" cy="24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9_TF56410444_Win32" id="{EE7940D4-0BE8-4674-BAFD-9C93CE18609A}" vid="{9FB19BFA-8F7F-4AD5-A084-31C7F78805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{0C4192E6-6F50-4BF5-8142-3AFAF4E8FC5A}tf56410444_win32</Template>
  <TotalTime>161</TotalTime>
  <Words>310</Words>
  <Application>Microsoft Office PowerPoint</Application>
  <PresentationFormat>Widescreen</PresentationFormat>
  <Paragraphs>57</Paragraphs>
  <Slides>7</Slides>
  <Notes>7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Algerian</vt:lpstr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Tema di Office</vt:lpstr>
      <vt:lpstr>Antimicrobial effects of  Thyme Essential Oil (Thymus vulgaris)  in combination with  Sodium Hypochlorite (NaOCl) </vt:lpstr>
      <vt:lpstr>Presentazione standard di PowerPoint</vt:lpstr>
      <vt:lpstr>Presentazione standard di PowerPoint</vt:lpstr>
      <vt:lpstr>Microbroth Dilution Method </vt:lpstr>
      <vt:lpstr>RESULTS  Antibacterial activity of TEO and NaOCl in the presence of 6% erythrocytes against ATCC bacterial strains</vt:lpstr>
      <vt:lpstr>Our data confirm the efficacy of TEO as antimicrobial compound with possible applications as irrigant in endodontic treatments in association with NaOCl, reducing its concentration </vt:lpstr>
      <vt:lpstr>Thanks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effects of  Thyme Essential Oil (Thymus vulgaris)  in combination with  Sodium Hypochlorite (NaOCl)</dc:title>
  <dc:creator>Micheia Galgano</dc:creator>
  <cp:lastModifiedBy>Micheia Galgano</cp:lastModifiedBy>
  <cp:revision>5</cp:revision>
  <dcterms:created xsi:type="dcterms:W3CDTF">2023-10-06T08:20:51Z</dcterms:created>
  <dcterms:modified xsi:type="dcterms:W3CDTF">2023-10-10T09:54:25Z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