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79" r:id="rId6"/>
    <p:sldId id="260" r:id="rId7"/>
    <p:sldId id="278" r:id="rId8"/>
    <p:sldId id="270" r:id="rId9"/>
    <p:sldId id="274" r:id="rId10"/>
    <p:sldId id="267" r:id="rId11"/>
    <p:sldId id="277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y" initials="c" lastIdx="1" clrIdx="0">
    <p:extLst>
      <p:ext uri="{19B8F6BF-5375-455C-9EA6-DF929625EA0E}">
        <p15:presenceInfo xmlns:p15="http://schemas.microsoft.com/office/powerpoint/2012/main" userId="christy" providerId="None"/>
      </p:ext>
    </p:extLst>
  </p:cmAuthor>
  <p:cmAuthor id="2" name="Stefan Schmidt" initials="SS" lastIdx="1" clrIdx="1">
    <p:extLst>
      <p:ext uri="{19B8F6BF-5375-455C-9EA6-DF929625EA0E}">
        <p15:presenceInfo xmlns:p15="http://schemas.microsoft.com/office/powerpoint/2012/main" userId="S-1-5-21-2192172037-3510142257-2222540262-52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228AD-9EFA-13D3-7C89-BDF2C417F715}" v="290" dt="2023-10-13T07:34:52.932"/>
    <p1510:client id="{1898F335-C7BE-00E2-3A1A-EED898ACA49A}" v="2" dt="2023-09-01T09:02:03.567"/>
    <p1510:client id="{1BF6FD05-18EC-49B0-A6F9-A1248B72F31F}" v="1992" dt="2023-08-21T17:32:58.273"/>
    <p1510:client id="{311D7461-EA14-83C9-9D5A-50ADF0431870}" v="534" dt="2023-09-05T09:03:30.428"/>
    <p1510:client id="{4F4CD348-6333-E6FF-C040-2EFA16F8827B}" v="13" dt="2023-08-23T15:30:11.244"/>
    <p1510:client id="{8C8D65CA-E460-7C03-91A1-6D714C6435A7}" v="2" dt="2023-08-23T15:06:37.731"/>
    <p1510:client id="{B481BC24-C636-6D05-0E69-5AA0E8AAC0D9}" v="25" dt="2023-08-31T15:40:24.495"/>
    <p1510:client id="{BDD09F5B-79A0-89E0-8236-1BB2B62EA0B5}" v="19" dt="2023-09-05T06:56:17.186"/>
    <p1510:client id="{BE4C974B-1A62-78B6-EB5A-F23933404A4D}" v="2077" dt="2023-08-23T15:27:32.056"/>
    <p1510:client id="{F2F99C4F-17BF-CC6D-6F73-F347E7B5A568}" v="702" dt="2023-08-22T13:49:16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10-13T14:33:00.107" idx="1">
    <p:pos x="10" y="10"/>
    <p:text>Pfu/ml ...?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7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7.svg"/><Relationship Id="rId1" Type="http://schemas.openxmlformats.org/officeDocument/2006/relationships/image" Target="../media/image22.png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78034-0284-4E43-A703-6774B07561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B5CE4-E7A4-4673-8CD8-53228D1D983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u="none" dirty="0">
              <a:latin typeface="Georgia Pro"/>
            </a:rPr>
            <a:t> </a:t>
          </a:r>
          <a:r>
            <a:rPr lang="en-US" u="none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SCF </a:t>
          </a:r>
          <a:r>
            <a:rPr lang="en-US" u="none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is a promising biocontrol tool</a:t>
          </a:r>
        </a:p>
      </dgm:t>
    </dgm:pt>
    <dgm:pt modelId="{D39CD459-BA4B-4EE4-9DEB-2859E8F281AD}" type="parTrans" cxnId="{502D0EB7-0A30-4C75-AD52-DA789ADEFE53}">
      <dgm:prSet/>
      <dgm:spPr/>
      <dgm:t>
        <a:bodyPr/>
        <a:lstStyle/>
        <a:p>
          <a:endParaRPr lang="en-US"/>
        </a:p>
      </dgm:t>
    </dgm:pt>
    <dgm:pt modelId="{B2431105-0ED9-4060-826E-8EA4BBD1106E}" type="sibTrans" cxnId="{502D0EB7-0A30-4C75-AD52-DA789ADEFE53}">
      <dgm:prSet/>
      <dgm:spPr/>
      <dgm:t>
        <a:bodyPr/>
        <a:lstStyle/>
        <a:p>
          <a:endParaRPr lang="en-US"/>
        </a:p>
      </dgm:t>
    </dgm:pt>
    <dgm:pt modelId="{52375DB3-47B3-4BFA-A1F3-22E1A48B8A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</a:t>
          </a: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SCF </a:t>
          </a:r>
          <a:r>
            <a: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is </a:t>
          </a: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host specific </a:t>
          </a:r>
          <a:r>
            <a: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and stable</a:t>
          </a:r>
        </a:p>
      </dgm:t>
    </dgm:pt>
    <dgm:pt modelId="{FDF6B705-1765-4A88-A05E-289809DC4CBC}" type="parTrans" cxnId="{4C288769-CC63-439F-AA1E-66C88BE5101D}">
      <dgm:prSet/>
      <dgm:spPr/>
      <dgm:t>
        <a:bodyPr/>
        <a:lstStyle/>
        <a:p>
          <a:endParaRPr lang="en-US"/>
        </a:p>
      </dgm:t>
    </dgm:pt>
    <dgm:pt modelId="{EB33A117-4388-44BB-ADF5-F8BD221C641A}" type="sibTrans" cxnId="{4C288769-CC63-439F-AA1E-66C88BE5101D}">
      <dgm:prSet/>
      <dgm:spPr/>
      <dgm:t>
        <a:bodyPr/>
        <a:lstStyle/>
        <a:p>
          <a:endParaRPr lang="en-US"/>
        </a:p>
      </dgm:t>
    </dgm:pt>
    <dgm:pt modelId="{7F4D2AF5-8E55-48F0-8913-072F4C63AE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The </a:t>
          </a:r>
          <a:r>
            <a: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does not possess any known </a:t>
          </a:r>
          <a:r>
            <a:rPr lang="en-US" dirty="0" err="1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lysogeny</a:t>
          </a: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,</a:t>
          </a:r>
          <a:r>
            <a: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 virulence or antimicrobial resistance genes</a:t>
          </a:r>
        </a:p>
      </dgm:t>
    </dgm:pt>
    <dgm:pt modelId="{02711B76-3C53-4F98-B7E7-1B573A0034EA}" type="parTrans" cxnId="{E9B68118-FA14-4498-AF96-46462819D759}">
      <dgm:prSet/>
      <dgm:spPr/>
      <dgm:t>
        <a:bodyPr/>
        <a:lstStyle/>
        <a:p>
          <a:endParaRPr lang="en-US"/>
        </a:p>
      </dgm:t>
    </dgm:pt>
    <dgm:pt modelId="{29EF398A-981E-41FE-A715-0562318F760D}" type="sibTrans" cxnId="{E9B68118-FA14-4498-AF96-46462819D759}">
      <dgm:prSet/>
      <dgm:spPr/>
      <dgm:t>
        <a:bodyPr/>
        <a:lstStyle/>
        <a:p>
          <a:endParaRPr lang="en-US"/>
        </a:p>
      </dgm:t>
    </dgm:pt>
    <dgm:pt modelId="{D7EB4D6A-0C6B-4972-A67B-76A09A51954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0" i="0" dirty="0" smtClean="0">
              <a:solidFill>
                <a:schemeClr val="tx2">
                  <a:lumMod val="95000"/>
                  <a:lumOff val="5000"/>
                </a:schemeClr>
              </a:solidFill>
            </a:rPr>
            <a:t>≥</a:t>
          </a: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5 log reduction (99.999%) of </a:t>
          </a:r>
          <a:r>
            <a:rPr lang="en-US" i="1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S. </a:t>
          </a:r>
          <a:r>
            <a:rPr lang="en-US" i="0" dirty="0" err="1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Enteritidis</a:t>
          </a:r>
          <a:r>
            <a:rPr lang="en-US" i="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 </a:t>
          </a:r>
          <a:r>
            <a: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viable cell count achieved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Georgia Pro"/>
          </a:endParaRPr>
        </a:p>
      </dgm:t>
    </dgm:pt>
    <dgm:pt modelId="{0AC2F93D-8944-4323-8A27-C6405FBEB17F}" type="parTrans" cxnId="{88104DC8-CD3D-4B93-A308-E5D59297919D}">
      <dgm:prSet/>
      <dgm:spPr/>
      <dgm:t>
        <a:bodyPr/>
        <a:lstStyle/>
        <a:p>
          <a:endParaRPr lang="en-US"/>
        </a:p>
      </dgm:t>
    </dgm:pt>
    <dgm:pt modelId="{21A54155-AE79-455F-A464-CB0650C2F4DB}" type="sibTrans" cxnId="{88104DC8-CD3D-4B93-A308-E5D59297919D}">
      <dgm:prSet/>
      <dgm:spPr/>
      <dgm:t>
        <a:bodyPr/>
        <a:lstStyle/>
        <a:p>
          <a:endParaRPr lang="en-US"/>
        </a:p>
      </dgm:t>
    </dgm:pt>
    <dgm:pt modelId="{9CC2C45E-6A0D-4F6A-9BE5-956546DDB347}" type="pres">
      <dgm:prSet presAssocID="{26178034-0284-4E43-A703-6774B075616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91A13-4F00-425C-A3D0-E7C632759DB7}" type="pres">
      <dgm:prSet presAssocID="{A4FB5CE4-E7A4-4673-8CD8-53228D1D983E}" presName="compNode" presStyleCnt="0"/>
      <dgm:spPr/>
    </dgm:pt>
    <dgm:pt modelId="{EF568EA9-DE75-4748-AFC9-4411AFBD6E68}" type="pres">
      <dgm:prSet presAssocID="{A4FB5CE4-E7A4-4673-8CD8-53228D1D983E}" presName="bgRect" presStyleLbl="bgShp" presStyleIdx="0" presStyleCnt="4"/>
      <dgm:spPr/>
    </dgm:pt>
    <dgm:pt modelId="{18FFEC8B-652B-44EB-9B79-74B97D82123E}" type="pres">
      <dgm:prSet presAssocID="{A4FB5CE4-E7A4-4673-8CD8-53228D1D983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4E61A4D-9620-420A-9E08-42C57E316A49}" type="pres">
      <dgm:prSet presAssocID="{A4FB5CE4-E7A4-4673-8CD8-53228D1D983E}" presName="spaceRect" presStyleCnt="0"/>
      <dgm:spPr/>
    </dgm:pt>
    <dgm:pt modelId="{F76B1D26-5F19-4054-AA6C-3B11A1853F2A}" type="pres">
      <dgm:prSet presAssocID="{A4FB5CE4-E7A4-4673-8CD8-53228D1D983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72A1DB-A2E3-4F5D-8AA3-44A3F0885213}" type="pres">
      <dgm:prSet presAssocID="{B2431105-0ED9-4060-826E-8EA4BBD1106E}" presName="sibTrans" presStyleCnt="0"/>
      <dgm:spPr/>
    </dgm:pt>
    <dgm:pt modelId="{DAE7A1DE-2A6D-432F-9433-A01B8A9E8013}" type="pres">
      <dgm:prSet presAssocID="{52375DB3-47B3-4BFA-A1F3-22E1A48B8AAD}" presName="compNode" presStyleCnt="0"/>
      <dgm:spPr/>
    </dgm:pt>
    <dgm:pt modelId="{B5BC2015-6459-48B6-A75C-88595F49411A}" type="pres">
      <dgm:prSet presAssocID="{52375DB3-47B3-4BFA-A1F3-22E1A48B8AAD}" presName="bgRect" presStyleLbl="bgShp" presStyleIdx="1" presStyleCnt="4"/>
      <dgm:spPr/>
    </dgm:pt>
    <dgm:pt modelId="{0CA0C0A7-1961-4DE7-8B99-9666DD3ECDFE}" type="pres">
      <dgm:prSet presAssocID="{52375DB3-47B3-4BFA-A1F3-22E1A48B8AA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902D5C0-A10F-4282-9155-38A13CF1B3A1}" type="pres">
      <dgm:prSet presAssocID="{52375DB3-47B3-4BFA-A1F3-22E1A48B8AAD}" presName="spaceRect" presStyleCnt="0"/>
      <dgm:spPr/>
    </dgm:pt>
    <dgm:pt modelId="{6B7FE639-E7E1-446A-BEFC-06A392C75CB0}" type="pres">
      <dgm:prSet presAssocID="{52375DB3-47B3-4BFA-A1F3-22E1A48B8AA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3339F7-420E-4493-BE7E-7F3590327DA9}" type="pres">
      <dgm:prSet presAssocID="{EB33A117-4388-44BB-ADF5-F8BD221C641A}" presName="sibTrans" presStyleCnt="0"/>
      <dgm:spPr/>
    </dgm:pt>
    <dgm:pt modelId="{78D17DDB-AC4B-4E80-837E-F1C2C4E94277}" type="pres">
      <dgm:prSet presAssocID="{7F4D2AF5-8E55-48F0-8913-072F4C63AE7D}" presName="compNode" presStyleCnt="0"/>
      <dgm:spPr/>
    </dgm:pt>
    <dgm:pt modelId="{A439EF53-AF70-4C41-815F-9970E88A02E2}" type="pres">
      <dgm:prSet presAssocID="{7F4D2AF5-8E55-48F0-8913-072F4C63AE7D}" presName="bgRect" presStyleLbl="bgShp" presStyleIdx="2" presStyleCnt="4"/>
      <dgm:spPr/>
    </dgm:pt>
    <dgm:pt modelId="{BFE95309-59F9-41B9-B513-375B565A4301}" type="pres">
      <dgm:prSet presAssocID="{7F4D2AF5-8E55-48F0-8913-072F4C63AE7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810FD59E-7E04-4CA2-93C9-ACF5269E941C}" type="pres">
      <dgm:prSet presAssocID="{7F4D2AF5-8E55-48F0-8913-072F4C63AE7D}" presName="spaceRect" presStyleCnt="0"/>
      <dgm:spPr/>
    </dgm:pt>
    <dgm:pt modelId="{2D88E1BD-A4C7-4BA0-8ACD-14C9FCA6957A}" type="pres">
      <dgm:prSet presAssocID="{7F4D2AF5-8E55-48F0-8913-072F4C63AE7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9D9216-866F-493A-9826-3DD9D7A360FE}" type="pres">
      <dgm:prSet presAssocID="{29EF398A-981E-41FE-A715-0562318F760D}" presName="sibTrans" presStyleCnt="0"/>
      <dgm:spPr/>
    </dgm:pt>
    <dgm:pt modelId="{14CB2D02-3D07-41C0-A113-16EA3922A283}" type="pres">
      <dgm:prSet presAssocID="{D7EB4D6A-0C6B-4972-A67B-76A09A519543}" presName="compNode" presStyleCnt="0"/>
      <dgm:spPr/>
    </dgm:pt>
    <dgm:pt modelId="{DBF08A19-0632-4D2C-8D00-FC22B02098DB}" type="pres">
      <dgm:prSet presAssocID="{D7EB4D6A-0C6B-4972-A67B-76A09A519543}" presName="bgRect" presStyleLbl="bgShp" presStyleIdx="3" presStyleCnt="4" custLinFactNeighborX="1598" custLinFactNeighborY="-833"/>
      <dgm:spPr/>
    </dgm:pt>
    <dgm:pt modelId="{8805CCB0-F9EA-4635-A6AC-EC0633B2843F}" type="pres">
      <dgm:prSet presAssocID="{D7EB4D6A-0C6B-4972-A67B-76A09A519543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C29FA53-A0DE-4388-8022-2DD33156786E}" type="pres">
      <dgm:prSet presAssocID="{D7EB4D6A-0C6B-4972-A67B-76A09A519543}" presName="spaceRect" presStyleCnt="0"/>
      <dgm:spPr/>
    </dgm:pt>
    <dgm:pt modelId="{90655365-771B-43BF-9DBC-570439F42CB5}" type="pres">
      <dgm:prSet presAssocID="{D7EB4D6A-0C6B-4972-A67B-76A09A519543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D0EB7-0A30-4C75-AD52-DA789ADEFE53}" srcId="{26178034-0284-4E43-A703-6774B0756168}" destId="{A4FB5CE4-E7A4-4673-8CD8-53228D1D983E}" srcOrd="0" destOrd="0" parTransId="{D39CD459-BA4B-4EE4-9DEB-2859E8F281AD}" sibTransId="{B2431105-0ED9-4060-826E-8EA4BBD1106E}"/>
    <dgm:cxn modelId="{88104DC8-CD3D-4B93-A308-E5D59297919D}" srcId="{26178034-0284-4E43-A703-6774B0756168}" destId="{D7EB4D6A-0C6B-4972-A67B-76A09A519543}" srcOrd="3" destOrd="0" parTransId="{0AC2F93D-8944-4323-8A27-C6405FBEB17F}" sibTransId="{21A54155-AE79-455F-A464-CB0650C2F4DB}"/>
    <dgm:cxn modelId="{BA0AD811-D54F-439D-A68E-6895524C21BC}" type="presOf" srcId="{26178034-0284-4E43-A703-6774B0756168}" destId="{9CC2C45E-6A0D-4F6A-9BE5-956546DDB347}" srcOrd="0" destOrd="0" presId="urn:microsoft.com/office/officeart/2018/2/layout/IconVerticalSolidList"/>
    <dgm:cxn modelId="{A5B11572-51D9-4954-8459-64C6160C4EF6}" type="presOf" srcId="{D7EB4D6A-0C6B-4972-A67B-76A09A519543}" destId="{90655365-771B-43BF-9DBC-570439F42CB5}" srcOrd="0" destOrd="0" presId="urn:microsoft.com/office/officeart/2018/2/layout/IconVerticalSolidList"/>
    <dgm:cxn modelId="{3270880F-5636-48E8-B1EF-92D5A9A2F214}" type="presOf" srcId="{A4FB5CE4-E7A4-4673-8CD8-53228D1D983E}" destId="{F76B1D26-5F19-4054-AA6C-3B11A1853F2A}" srcOrd="0" destOrd="0" presId="urn:microsoft.com/office/officeart/2018/2/layout/IconVerticalSolidList"/>
    <dgm:cxn modelId="{0B808EED-028F-4658-B20C-E2B0A1254CE5}" type="presOf" srcId="{52375DB3-47B3-4BFA-A1F3-22E1A48B8AAD}" destId="{6B7FE639-E7E1-446A-BEFC-06A392C75CB0}" srcOrd="0" destOrd="0" presId="urn:microsoft.com/office/officeart/2018/2/layout/IconVerticalSolidList"/>
    <dgm:cxn modelId="{F30B863E-A038-4C56-AFF0-BCF31054D1BB}" type="presOf" srcId="{7F4D2AF5-8E55-48F0-8913-072F4C63AE7D}" destId="{2D88E1BD-A4C7-4BA0-8ACD-14C9FCA6957A}" srcOrd="0" destOrd="0" presId="urn:microsoft.com/office/officeart/2018/2/layout/IconVerticalSolidList"/>
    <dgm:cxn modelId="{4C288769-CC63-439F-AA1E-66C88BE5101D}" srcId="{26178034-0284-4E43-A703-6774B0756168}" destId="{52375DB3-47B3-4BFA-A1F3-22E1A48B8AAD}" srcOrd="1" destOrd="0" parTransId="{FDF6B705-1765-4A88-A05E-289809DC4CBC}" sibTransId="{EB33A117-4388-44BB-ADF5-F8BD221C641A}"/>
    <dgm:cxn modelId="{E9B68118-FA14-4498-AF96-46462819D759}" srcId="{26178034-0284-4E43-A703-6774B0756168}" destId="{7F4D2AF5-8E55-48F0-8913-072F4C63AE7D}" srcOrd="2" destOrd="0" parTransId="{02711B76-3C53-4F98-B7E7-1B573A0034EA}" sibTransId="{29EF398A-981E-41FE-A715-0562318F760D}"/>
    <dgm:cxn modelId="{BE0EE5EA-636B-4119-A95D-C4639CD8A0E4}" type="presParOf" srcId="{9CC2C45E-6A0D-4F6A-9BE5-956546DDB347}" destId="{EE591A13-4F00-425C-A3D0-E7C632759DB7}" srcOrd="0" destOrd="0" presId="urn:microsoft.com/office/officeart/2018/2/layout/IconVerticalSolidList"/>
    <dgm:cxn modelId="{5A8A845D-B4C5-4C21-8D40-968CE8DB7B9C}" type="presParOf" srcId="{EE591A13-4F00-425C-A3D0-E7C632759DB7}" destId="{EF568EA9-DE75-4748-AFC9-4411AFBD6E68}" srcOrd="0" destOrd="0" presId="urn:microsoft.com/office/officeart/2018/2/layout/IconVerticalSolidList"/>
    <dgm:cxn modelId="{B56B334E-E40C-4152-8DAA-A7B10ED33AE1}" type="presParOf" srcId="{EE591A13-4F00-425C-A3D0-E7C632759DB7}" destId="{18FFEC8B-652B-44EB-9B79-74B97D82123E}" srcOrd="1" destOrd="0" presId="urn:microsoft.com/office/officeart/2018/2/layout/IconVerticalSolidList"/>
    <dgm:cxn modelId="{FE9136E5-9E9A-42B1-BCC4-B463A1E67548}" type="presParOf" srcId="{EE591A13-4F00-425C-A3D0-E7C632759DB7}" destId="{D4E61A4D-9620-420A-9E08-42C57E316A49}" srcOrd="2" destOrd="0" presId="urn:microsoft.com/office/officeart/2018/2/layout/IconVerticalSolidList"/>
    <dgm:cxn modelId="{0FCFF9E6-0831-444C-8655-AF7D6059A5D1}" type="presParOf" srcId="{EE591A13-4F00-425C-A3D0-E7C632759DB7}" destId="{F76B1D26-5F19-4054-AA6C-3B11A1853F2A}" srcOrd="3" destOrd="0" presId="urn:microsoft.com/office/officeart/2018/2/layout/IconVerticalSolidList"/>
    <dgm:cxn modelId="{A948BEAB-EB86-485E-B6D3-5913C8C5C280}" type="presParOf" srcId="{9CC2C45E-6A0D-4F6A-9BE5-956546DDB347}" destId="{E372A1DB-A2E3-4F5D-8AA3-44A3F0885213}" srcOrd="1" destOrd="0" presId="urn:microsoft.com/office/officeart/2018/2/layout/IconVerticalSolidList"/>
    <dgm:cxn modelId="{19BE6CAB-0E64-4B06-84B4-718579058E03}" type="presParOf" srcId="{9CC2C45E-6A0D-4F6A-9BE5-956546DDB347}" destId="{DAE7A1DE-2A6D-432F-9433-A01B8A9E8013}" srcOrd="2" destOrd="0" presId="urn:microsoft.com/office/officeart/2018/2/layout/IconVerticalSolidList"/>
    <dgm:cxn modelId="{50B3F819-B438-4EC5-A4F6-AB7358D5BCEF}" type="presParOf" srcId="{DAE7A1DE-2A6D-432F-9433-A01B8A9E8013}" destId="{B5BC2015-6459-48B6-A75C-88595F49411A}" srcOrd="0" destOrd="0" presId="urn:microsoft.com/office/officeart/2018/2/layout/IconVerticalSolidList"/>
    <dgm:cxn modelId="{CE4BC90E-BA77-4761-A4BA-7964E401A1EE}" type="presParOf" srcId="{DAE7A1DE-2A6D-432F-9433-A01B8A9E8013}" destId="{0CA0C0A7-1961-4DE7-8B99-9666DD3ECDFE}" srcOrd="1" destOrd="0" presId="urn:microsoft.com/office/officeart/2018/2/layout/IconVerticalSolidList"/>
    <dgm:cxn modelId="{CB583ADE-42D1-4E63-B2FD-75B1E0885711}" type="presParOf" srcId="{DAE7A1DE-2A6D-432F-9433-A01B8A9E8013}" destId="{8902D5C0-A10F-4282-9155-38A13CF1B3A1}" srcOrd="2" destOrd="0" presId="urn:microsoft.com/office/officeart/2018/2/layout/IconVerticalSolidList"/>
    <dgm:cxn modelId="{C0468F7C-85B0-4493-BE74-C9EC3FD107B9}" type="presParOf" srcId="{DAE7A1DE-2A6D-432F-9433-A01B8A9E8013}" destId="{6B7FE639-E7E1-446A-BEFC-06A392C75CB0}" srcOrd="3" destOrd="0" presId="urn:microsoft.com/office/officeart/2018/2/layout/IconVerticalSolidList"/>
    <dgm:cxn modelId="{45D76B73-B7E3-4484-AB06-99A21A75F77F}" type="presParOf" srcId="{9CC2C45E-6A0D-4F6A-9BE5-956546DDB347}" destId="{B33339F7-420E-4493-BE7E-7F3590327DA9}" srcOrd="3" destOrd="0" presId="urn:microsoft.com/office/officeart/2018/2/layout/IconVerticalSolidList"/>
    <dgm:cxn modelId="{152E28A5-FD87-4486-907D-026C1816EC56}" type="presParOf" srcId="{9CC2C45E-6A0D-4F6A-9BE5-956546DDB347}" destId="{78D17DDB-AC4B-4E80-837E-F1C2C4E94277}" srcOrd="4" destOrd="0" presId="urn:microsoft.com/office/officeart/2018/2/layout/IconVerticalSolidList"/>
    <dgm:cxn modelId="{16B21A7C-9A4A-45A2-ADE1-70F413C0FFF1}" type="presParOf" srcId="{78D17DDB-AC4B-4E80-837E-F1C2C4E94277}" destId="{A439EF53-AF70-4C41-815F-9970E88A02E2}" srcOrd="0" destOrd="0" presId="urn:microsoft.com/office/officeart/2018/2/layout/IconVerticalSolidList"/>
    <dgm:cxn modelId="{BBBB2BC5-2C98-4AD3-9490-E3718633EA17}" type="presParOf" srcId="{78D17DDB-AC4B-4E80-837E-F1C2C4E94277}" destId="{BFE95309-59F9-41B9-B513-375B565A4301}" srcOrd="1" destOrd="0" presId="urn:microsoft.com/office/officeart/2018/2/layout/IconVerticalSolidList"/>
    <dgm:cxn modelId="{7767CCF7-8FFD-4E9D-A11D-CD9F48253FC2}" type="presParOf" srcId="{78D17DDB-AC4B-4E80-837E-F1C2C4E94277}" destId="{810FD59E-7E04-4CA2-93C9-ACF5269E941C}" srcOrd="2" destOrd="0" presId="urn:microsoft.com/office/officeart/2018/2/layout/IconVerticalSolidList"/>
    <dgm:cxn modelId="{AA4C6B97-AE22-4ADF-B60A-BD6EDC3AF0DA}" type="presParOf" srcId="{78D17DDB-AC4B-4E80-837E-F1C2C4E94277}" destId="{2D88E1BD-A4C7-4BA0-8ACD-14C9FCA6957A}" srcOrd="3" destOrd="0" presId="urn:microsoft.com/office/officeart/2018/2/layout/IconVerticalSolidList"/>
    <dgm:cxn modelId="{19358AF4-DDE6-49A7-B2A8-97A54656893B}" type="presParOf" srcId="{9CC2C45E-6A0D-4F6A-9BE5-956546DDB347}" destId="{289D9216-866F-493A-9826-3DD9D7A360FE}" srcOrd="5" destOrd="0" presId="urn:microsoft.com/office/officeart/2018/2/layout/IconVerticalSolidList"/>
    <dgm:cxn modelId="{1C60B3FA-F029-4B36-A119-122AAABFA9E2}" type="presParOf" srcId="{9CC2C45E-6A0D-4F6A-9BE5-956546DDB347}" destId="{14CB2D02-3D07-41C0-A113-16EA3922A283}" srcOrd="6" destOrd="0" presId="urn:microsoft.com/office/officeart/2018/2/layout/IconVerticalSolidList"/>
    <dgm:cxn modelId="{F765DF99-A0CA-4850-9766-674365352057}" type="presParOf" srcId="{14CB2D02-3D07-41C0-A113-16EA3922A283}" destId="{DBF08A19-0632-4D2C-8D00-FC22B02098DB}" srcOrd="0" destOrd="0" presId="urn:microsoft.com/office/officeart/2018/2/layout/IconVerticalSolidList"/>
    <dgm:cxn modelId="{45796312-BFFC-4716-8677-FA6D1CFAC16B}" type="presParOf" srcId="{14CB2D02-3D07-41C0-A113-16EA3922A283}" destId="{8805CCB0-F9EA-4635-A6AC-EC0633B2843F}" srcOrd="1" destOrd="0" presId="urn:microsoft.com/office/officeart/2018/2/layout/IconVerticalSolidList"/>
    <dgm:cxn modelId="{DCDB4ED1-8272-4F7D-9A28-1BD71E16B9B6}" type="presParOf" srcId="{14CB2D02-3D07-41C0-A113-16EA3922A283}" destId="{6C29FA53-A0DE-4388-8022-2DD33156786E}" srcOrd="2" destOrd="0" presId="urn:microsoft.com/office/officeart/2018/2/layout/IconVerticalSolidList"/>
    <dgm:cxn modelId="{2E67339B-F724-42A5-A567-09690A3BBBDE}" type="presParOf" srcId="{14CB2D02-3D07-41C0-A113-16EA3922A283}" destId="{90655365-771B-43BF-9DBC-570439F42C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68EA9-DE75-4748-AFC9-4411AFBD6E68}">
      <dsp:nvSpPr>
        <dsp:cNvPr id="0" name=""/>
        <dsp:cNvSpPr/>
      </dsp:nvSpPr>
      <dsp:spPr>
        <a:xfrm>
          <a:off x="0" y="2693"/>
          <a:ext cx="11773052" cy="1364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FEC8B-652B-44EB-9B79-74B97D82123E}">
      <dsp:nvSpPr>
        <dsp:cNvPr id="0" name=""/>
        <dsp:cNvSpPr/>
      </dsp:nvSpPr>
      <dsp:spPr>
        <a:xfrm>
          <a:off x="412912" y="309818"/>
          <a:ext cx="750749" cy="7507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B1D26-5F19-4054-AA6C-3B11A1853F2A}">
      <dsp:nvSpPr>
        <dsp:cNvPr id="0" name=""/>
        <dsp:cNvSpPr/>
      </dsp:nvSpPr>
      <dsp:spPr>
        <a:xfrm>
          <a:off x="1576574" y="2693"/>
          <a:ext cx="10196477" cy="136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2" tIns="144462" rIns="144462" bIns="144462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dirty="0">
              <a:latin typeface="Georgia Pro"/>
            </a:rPr>
            <a:t> </a:t>
          </a:r>
          <a:r>
            <a:rPr lang="en-US" sz="2200" u="none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SCF </a:t>
          </a:r>
          <a:r>
            <a:rPr lang="en-US" sz="2200" u="none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is a promising biocontrol tool</a:t>
          </a:r>
        </a:p>
      </dsp:txBody>
      <dsp:txXfrm>
        <a:off x="1576574" y="2693"/>
        <a:ext cx="10196477" cy="1364999"/>
      </dsp:txXfrm>
    </dsp:sp>
    <dsp:sp modelId="{B5BC2015-6459-48B6-A75C-88595F49411A}">
      <dsp:nvSpPr>
        <dsp:cNvPr id="0" name=""/>
        <dsp:cNvSpPr/>
      </dsp:nvSpPr>
      <dsp:spPr>
        <a:xfrm>
          <a:off x="0" y="1708942"/>
          <a:ext cx="11773052" cy="1364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0C0A7-1961-4DE7-8B99-9666DD3ECDFE}">
      <dsp:nvSpPr>
        <dsp:cNvPr id="0" name=""/>
        <dsp:cNvSpPr/>
      </dsp:nvSpPr>
      <dsp:spPr>
        <a:xfrm>
          <a:off x="412912" y="2016067"/>
          <a:ext cx="750749" cy="7507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FE639-E7E1-446A-BEFC-06A392C75CB0}">
      <dsp:nvSpPr>
        <dsp:cNvPr id="0" name=""/>
        <dsp:cNvSpPr/>
      </dsp:nvSpPr>
      <dsp:spPr>
        <a:xfrm>
          <a:off x="1576574" y="1708942"/>
          <a:ext cx="10196477" cy="136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2" tIns="144462" rIns="144462" bIns="14446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</a:t>
          </a: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SCF </a:t>
          </a:r>
          <a:r>
            <a:rPr lang="en-US" sz="2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is </a:t>
          </a: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host specific </a:t>
          </a:r>
          <a:r>
            <a:rPr lang="en-US" sz="2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and stable</a:t>
          </a:r>
        </a:p>
      </dsp:txBody>
      <dsp:txXfrm>
        <a:off x="1576574" y="1708942"/>
        <a:ext cx="10196477" cy="1364999"/>
      </dsp:txXfrm>
    </dsp:sp>
    <dsp:sp modelId="{A439EF53-AF70-4C41-815F-9970E88A02E2}">
      <dsp:nvSpPr>
        <dsp:cNvPr id="0" name=""/>
        <dsp:cNvSpPr/>
      </dsp:nvSpPr>
      <dsp:spPr>
        <a:xfrm>
          <a:off x="0" y="3415191"/>
          <a:ext cx="11773052" cy="1364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95309-59F9-41B9-B513-375B565A4301}">
      <dsp:nvSpPr>
        <dsp:cNvPr id="0" name=""/>
        <dsp:cNvSpPr/>
      </dsp:nvSpPr>
      <dsp:spPr>
        <a:xfrm>
          <a:off x="412912" y="3722316"/>
          <a:ext cx="750749" cy="75074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E1BD-A4C7-4BA0-8ACD-14C9FCA6957A}">
      <dsp:nvSpPr>
        <dsp:cNvPr id="0" name=""/>
        <dsp:cNvSpPr/>
      </dsp:nvSpPr>
      <dsp:spPr>
        <a:xfrm>
          <a:off x="1576574" y="3415191"/>
          <a:ext cx="10196477" cy="136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2" tIns="144462" rIns="144462" bIns="14446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The </a:t>
          </a:r>
          <a:r>
            <a:rPr lang="en-US" sz="2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phage does not possess any known </a:t>
          </a:r>
          <a:r>
            <a:rPr lang="en-US" sz="2200" kern="12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lysogeny</a:t>
          </a: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,</a:t>
          </a:r>
          <a:r>
            <a:rPr lang="en-US" sz="2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 virulence or antimicrobial resistance genes</a:t>
          </a:r>
        </a:p>
      </dsp:txBody>
      <dsp:txXfrm>
        <a:off x="1576574" y="3415191"/>
        <a:ext cx="10196477" cy="1364999"/>
      </dsp:txXfrm>
    </dsp:sp>
    <dsp:sp modelId="{DBF08A19-0632-4D2C-8D00-FC22B02098DB}">
      <dsp:nvSpPr>
        <dsp:cNvPr id="0" name=""/>
        <dsp:cNvSpPr/>
      </dsp:nvSpPr>
      <dsp:spPr>
        <a:xfrm>
          <a:off x="0" y="5110070"/>
          <a:ext cx="11773052" cy="1364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5CCB0-F9EA-4635-A6AC-EC0633B2843F}">
      <dsp:nvSpPr>
        <dsp:cNvPr id="0" name=""/>
        <dsp:cNvSpPr/>
      </dsp:nvSpPr>
      <dsp:spPr>
        <a:xfrm>
          <a:off x="412912" y="5428565"/>
          <a:ext cx="750749" cy="75074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55365-771B-43BF-9DBC-570439F42CB5}">
      <dsp:nvSpPr>
        <dsp:cNvPr id="0" name=""/>
        <dsp:cNvSpPr/>
      </dsp:nvSpPr>
      <dsp:spPr>
        <a:xfrm>
          <a:off x="1576574" y="5121440"/>
          <a:ext cx="10196477" cy="136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2" tIns="144462" rIns="144462" bIns="144462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≥</a:t>
          </a: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5 log reduction (99.999%) of </a:t>
          </a:r>
          <a:r>
            <a:rPr lang="en-US" sz="2200" i="1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S. </a:t>
          </a:r>
          <a:r>
            <a:rPr lang="en-US" sz="2200" i="0" kern="12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Enteritidis</a:t>
          </a:r>
          <a:r>
            <a:rPr lang="en-US" sz="2200" i="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 </a:t>
          </a:r>
          <a:r>
            <a:rPr lang="en-US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rPr>
            <a:t>viable cell count achieved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  <a:latin typeface="Georgia Pro"/>
          </a:endParaRPr>
        </a:p>
      </dsp:txBody>
      <dsp:txXfrm>
        <a:off x="1576574" y="5121440"/>
        <a:ext cx="10196477" cy="136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04" y="3713348"/>
            <a:ext cx="9371947" cy="29376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Biocontrol of </a:t>
            </a:r>
            <a:r>
              <a:rPr lang="en-US" sz="3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Salmonella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E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n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teritidis 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on fresh produce using lytic bacteriophage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 Pro"/>
              </a:rPr>
              <a:t>  </a:t>
            </a:r>
            <a:r>
              <a:rPr lang="en-US" sz="3600" b="1" kern="1200" dirty="0">
                <a:latin typeface="Georgia Pro"/>
              </a:rPr>
              <a:t/>
            </a:r>
            <a:br>
              <a:rPr lang="en-US" sz="3600" b="1" kern="1200" dirty="0">
                <a:latin typeface="Georgia Pro"/>
              </a:rPr>
            </a:br>
            <a:r>
              <a:rPr lang="en-US" sz="36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                            </a:t>
            </a:r>
            <a:r>
              <a:rPr lang="en-US" sz="3600" b="1" kern="1200" dirty="0"/>
              <a:t/>
            </a:r>
            <a:br>
              <a:rPr lang="en-US" sz="3600" b="1" kern="1200" dirty="0"/>
            </a:br>
            <a:r>
              <a:rPr lang="en-US" sz="3200" b="1" kern="1200" dirty="0"/>
              <a:t/>
            </a:r>
            <a:br>
              <a:rPr lang="en-US" sz="3200" b="1" kern="1200" dirty="0"/>
            </a:b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Christiana Dapuliga</a:t>
            </a:r>
            <a:b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</a:br>
            <a:r>
              <a:rPr lang="en-US" sz="32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Stefan </a:t>
            </a:r>
            <a:r>
              <a:rPr lang="en-US" sz="32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Schmidt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  <a:p>
            <a:pPr algn="ctr">
              <a:lnSpc>
                <a:spcPct val="90000"/>
              </a:lnSpc>
            </a:pPr>
            <a:r>
              <a:rPr lang="en-US" sz="32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School of Life </a:t>
            </a:r>
            <a:r>
              <a:rPr lang="en-US" sz="32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Sciences</a:t>
            </a:r>
            <a:r>
              <a:rPr lang="en-US" sz="32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/>
            </a:r>
            <a:br>
              <a:rPr lang="en-US" sz="32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</a:br>
            <a:r>
              <a:rPr lang="en-US" sz="32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Discipline of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Microbiology</a:t>
            </a:r>
            <a:endParaRPr lang="en-US" sz="3200" kern="1200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  <a:p>
            <a:pPr algn="ctr">
              <a:lnSpc>
                <a:spcPct val="90000"/>
              </a:lnSpc>
            </a:pPr>
            <a:endParaRPr lang="en-US" sz="3200" kern="12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28901-F85A-F3EA-F32F-2A14D6E816EB}"/>
              </a:ext>
            </a:extLst>
          </p:cNvPr>
          <p:cNvSpPr txBox="1"/>
          <p:nvPr/>
        </p:nvSpPr>
        <p:spPr>
          <a:xfrm>
            <a:off x="777097" y="3180922"/>
            <a:ext cx="10964891" cy="29960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ts val="900"/>
              </a:spcBef>
            </a:pPr>
            <a:endParaRPr lang="en-US" sz="2200"/>
          </a:p>
        </p:txBody>
      </p:sp>
      <p:pic>
        <p:nvPicPr>
          <p:cNvPr id="4" name="Picture 3" descr="A logo with a globe and a book&#10;&#10;Description automatically generated">
            <a:extLst>
              <a:ext uri="{FF2B5EF4-FFF2-40B4-BE49-F238E27FC236}">
                <a16:creationId xmlns:a16="http://schemas.microsoft.com/office/drawing/2014/main" id="{3CDCC796-0243-79E2-6D00-CE8F80D1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445" y="3916994"/>
            <a:ext cx="2553813" cy="253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90745C-2C30-EC84-3779-D36A693D852B}"/>
              </a:ext>
            </a:extLst>
          </p:cNvPr>
          <p:cNvSpPr txBox="1"/>
          <p:nvPr/>
        </p:nvSpPr>
        <p:spPr>
          <a:xfrm>
            <a:off x="4682890" y="4755200"/>
            <a:ext cx="440396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7 outbreaks  (2013-2015) in SA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Salmonella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</a:t>
            </a:r>
            <a:r>
              <a:rPr lang="en-US" sz="20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nteritidis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(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8.3 × 10</a:t>
            </a:r>
            <a:r>
              <a:rPr lang="en-GB" sz="2000" b="1" baseline="30000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4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 </a:t>
            </a:r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S.E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per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serving)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Produce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biofilms 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Multidrug-resistant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  <a:latin typeface="Georgia Pro"/>
            </a:endParaRPr>
          </a:p>
          <a:p>
            <a:pPr algn="ctr"/>
            <a:endParaRPr lang="en-US" sz="2000" b="1" dirty="0">
              <a:latin typeface="Georgia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FE120-032B-AD75-1E4E-98999EAB8D13}"/>
              </a:ext>
            </a:extLst>
          </p:cNvPr>
          <p:cNvSpPr txBox="1"/>
          <p:nvPr/>
        </p:nvSpPr>
        <p:spPr>
          <a:xfrm>
            <a:off x="392968" y="5082116"/>
            <a:ext cx="41275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Fresh produce consumed with minimal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processing</a:t>
            </a:r>
          </a:p>
          <a:p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35% of outbreak cases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has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been linked to </a:t>
            </a:r>
            <a:r>
              <a:rPr lang="en-GB" sz="2000" b="1" i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Salmonella 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Enteritidis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F1231-B5A8-2788-EC6D-386D888F03CE}"/>
              </a:ext>
            </a:extLst>
          </p:cNvPr>
          <p:cNvSpPr txBox="1"/>
          <p:nvPr/>
        </p:nvSpPr>
        <p:spPr>
          <a:xfrm>
            <a:off x="9086850" y="4961357"/>
            <a:ext cx="29337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Novel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antibacterial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(MDR pathogens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Ecofriendly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 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Host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specific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975D86C-CDCB-50BB-34D4-776F38754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026" y="2981698"/>
            <a:ext cx="3560233" cy="1984996"/>
          </a:xfrm>
        </p:spPr>
      </p:pic>
      <p:pic>
        <p:nvPicPr>
          <p:cNvPr id="27" name="Content Placeholder 4" descr="A purple and blue object with a diamond&#10;&#10;Description automatically generated">
            <a:extLst>
              <a:ext uri="{FF2B5EF4-FFF2-40B4-BE49-F238E27FC236}">
                <a16:creationId xmlns:a16="http://schemas.microsoft.com/office/drawing/2014/main" id="{E4D6EA13-32B8-6F64-74DD-CBA96B6C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0" y="779050"/>
            <a:ext cx="2692400" cy="3355184"/>
          </a:xfrm>
          <a:prstGeom prst="rect">
            <a:avLst/>
          </a:prstGeom>
        </p:spPr>
      </p:pic>
      <p:pic>
        <p:nvPicPr>
          <p:cNvPr id="2" name="Picture 1" descr="A shelf full of vegetables&#10;&#10;Description automatically generated">
            <a:extLst>
              <a:ext uri="{FF2B5EF4-FFF2-40B4-BE49-F238E27FC236}">
                <a16:creationId xmlns:a16="http://schemas.microsoft.com/office/drawing/2014/main" id="{D97A6654-9AFE-D54C-306D-A9ADF0F5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6" y="519085"/>
            <a:ext cx="3560233" cy="2462613"/>
          </a:xfrm>
          <a:prstGeom prst="rect">
            <a:avLst/>
          </a:prstGeom>
        </p:spPr>
      </p:pic>
      <p:pic>
        <p:nvPicPr>
          <p:cNvPr id="7" name="Picture 6" descr="A close-up of a microscope&#10;&#10;Description automatically generated">
            <a:extLst>
              <a:ext uri="{FF2B5EF4-FFF2-40B4-BE49-F238E27FC236}">
                <a16:creationId xmlns:a16="http://schemas.microsoft.com/office/drawing/2014/main" id="{70FB7284-16D8-40EE-9096-419D0C42F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249" y="519085"/>
            <a:ext cx="3896911" cy="38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327E2E5-E750-833F-B18B-1586F798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65" y="175446"/>
            <a:ext cx="10694665" cy="809755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Isolation of </a:t>
            </a:r>
            <a:r>
              <a:rPr lang="en-US" sz="4000" b="1" i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Salmonella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phage 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SCF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TextBox 41" descr="Morphological characterization using TEM​​&#10;Capsid: 54.6 ± 2nm&#10;Tail: 49.2 ±2nm &#10;order:caudoviricetes&#10;Genus: Myosmavirus&#10;&#10;">
            <a:extLst>
              <a:ext uri="{FF2B5EF4-FFF2-40B4-BE49-F238E27FC236}">
                <a16:creationId xmlns:a16="http://schemas.microsoft.com/office/drawing/2014/main" id="{7F86AED5-27A4-3AFE-9AFB-0A39323D9F7F}"/>
              </a:ext>
            </a:extLst>
          </p:cNvPr>
          <p:cNvSpPr txBox="1"/>
          <p:nvPr/>
        </p:nvSpPr>
        <p:spPr>
          <a:xfrm>
            <a:off x="4446856" y="4901065"/>
            <a:ext cx="332554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TEM  analysis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Order: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Caudovirales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 </a:t>
            </a: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Genus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: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Tequintavirus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F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lexible thin tail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F0E414-8624-FA1A-BB89-6F9AE8AF42D2}"/>
              </a:ext>
            </a:extLst>
          </p:cNvPr>
          <p:cNvSpPr txBox="1"/>
          <p:nvPr/>
        </p:nvSpPr>
        <p:spPr>
          <a:xfrm>
            <a:off x="246150" y="4901065"/>
            <a:ext cx="3641906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Salmonella phage SCF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 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Tiny plaques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 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Phage lysed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S.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Enteritidis 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    and 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S.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Typhimurium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​ 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  <a:p>
            <a:endParaRPr lang="en-US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990" r="11178" b="17308"/>
          <a:stretch/>
        </p:blipFill>
        <p:spPr>
          <a:xfrm rot="421735">
            <a:off x="360260" y="1238975"/>
            <a:ext cx="3339519" cy="3282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56" y="1343330"/>
            <a:ext cx="3668444" cy="3316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32181"/>
            <a:ext cx="3644899" cy="332741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04200" y="5285295"/>
            <a:ext cx="4025900" cy="133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Phage SCF lytic cycle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Phage attached to  bacterial host SE </a:t>
            </a:r>
            <a:endParaRPr lang="en-GB" sz="2000" b="1" dirty="0">
              <a:solidFill>
                <a:schemeClr val="tx1">
                  <a:lumMod val="50000"/>
                </a:schemeClr>
              </a:solidFill>
              <a:latin typeface="Georgia Pr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482818" y="1610898"/>
            <a:ext cx="393896" cy="492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44000" y="3563963"/>
            <a:ext cx="788474" cy="107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270942"/>
            <a:ext cx="8210754" cy="641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FB196F-C95E-7D29-B95D-CDDAC6CD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7" y="-307994"/>
            <a:ext cx="9371949" cy="104022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Genomic analysis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Georgia Pro"/>
              </a:rPr>
              <a:t>of  Phage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SCF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259B7-05AF-71B3-2B71-EE2CC2393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2323" y="1212619"/>
            <a:ext cx="2775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Genome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108.5 kb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39.02 GC%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capsid, tail, </a:t>
            </a: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lysin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, and </a:t>
            </a: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terminase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 protein </a:t>
            </a:r>
            <a:r>
              <a:rPr lang="en-GB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coding</a:t>
            </a:r>
            <a:r>
              <a:rPr lang="en-GB" sz="2400" b="1" dirty="0" smtClean="0">
                <a:solidFill>
                  <a:srgbClr val="FF0000"/>
                </a:solidFill>
                <a:latin typeface="Georgia Pro"/>
              </a:rPr>
              <a:t> </a:t>
            </a:r>
            <a:r>
              <a:rPr lang="en-GB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genes</a:t>
            </a:r>
            <a:r>
              <a:rPr lang="en-GB" sz="2400" b="1" dirty="0" smtClean="0">
                <a:solidFill>
                  <a:srgbClr val="FF0000"/>
                </a:solidFill>
                <a:latin typeface="Georgia Pro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Georgia Pro"/>
              </a:rPr>
              <a:t>identified</a:t>
            </a:r>
          </a:p>
          <a:p>
            <a:endParaRPr lang="en-GB" sz="2400" b="1" dirty="0" smtClean="0">
              <a:solidFill>
                <a:srgbClr val="C00000"/>
              </a:solidFill>
              <a:latin typeface="Georgia Pro"/>
            </a:endParaRPr>
          </a:p>
          <a:p>
            <a:endParaRPr lang="en-GB" sz="2400" b="1" dirty="0">
              <a:solidFill>
                <a:srgbClr val="C00000"/>
              </a:solidFill>
              <a:latin typeface="Georgia Pro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Georgia Pro"/>
              </a:rPr>
              <a:t>No </a:t>
            </a:r>
            <a:r>
              <a:rPr lang="en-GB" sz="2400" b="1" dirty="0" err="1" smtClean="0">
                <a:solidFill>
                  <a:srgbClr val="C00000"/>
                </a:solidFill>
                <a:latin typeface="Georgia Pro"/>
              </a:rPr>
              <a:t>lysogeny</a:t>
            </a:r>
            <a:r>
              <a:rPr lang="en-GB" sz="2400" b="1" dirty="0" smtClean="0">
                <a:solidFill>
                  <a:srgbClr val="C00000"/>
                </a:solidFill>
                <a:latin typeface="Georgia Pro"/>
              </a:rPr>
              <a:t>, virulence and AMR genes found </a:t>
            </a:r>
            <a:endParaRPr lang="en-GB" sz="2400" b="1" dirty="0">
              <a:solidFill>
                <a:srgbClr val="C00000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6836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25" y="174255"/>
            <a:ext cx="6190083" cy="924553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Thermal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 Stability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5051" y="238135"/>
            <a:ext cx="4610100" cy="82391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pH Stability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13" y="1098808"/>
            <a:ext cx="5170487" cy="533012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2" y="1098807"/>
            <a:ext cx="5275308" cy="53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2E9506-AFAF-2D24-8268-8DF6A1393565}"/>
              </a:ext>
            </a:extLst>
          </p:cNvPr>
          <p:cNvSpPr txBox="1"/>
          <p:nvPr/>
        </p:nvSpPr>
        <p:spPr>
          <a:xfrm>
            <a:off x="-422900" y="90701"/>
            <a:ext cx="12400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Anti-biofilm activity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 </a:t>
            </a: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of Phage SCF</a:t>
            </a:r>
            <a:endParaRPr lang="en-US" sz="3600" b="1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948"/>
          <a:stretch>
            <a:fillRect/>
          </a:stretch>
        </p:blipFill>
        <p:spPr>
          <a:xfrm>
            <a:off x="7099300" y="839708"/>
            <a:ext cx="3532842" cy="2626024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872993"/>
            <a:ext cx="3532842" cy="2619097"/>
          </a:xfrm>
        </p:spPr>
      </p:pic>
      <p:sp>
        <p:nvSpPr>
          <p:cNvPr id="13" name="TextBox 12"/>
          <p:cNvSpPr txBox="1"/>
          <p:nvPr/>
        </p:nvSpPr>
        <p:spPr>
          <a:xfrm>
            <a:off x="7148565" y="3485428"/>
            <a:ext cx="397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Georgia Pro"/>
              </a:rPr>
              <a:t>72 hr biofilm on stainless coupon</a:t>
            </a:r>
            <a:endParaRPr lang="en-GB" sz="1600" b="1" dirty="0">
              <a:solidFill>
                <a:schemeClr val="tx2"/>
              </a:solidFill>
              <a:latin typeface="Georgia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300" y="6546424"/>
            <a:ext cx="400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  <a:latin typeface="Georgia Pro"/>
              </a:rPr>
              <a:t>12 hr phage treatment </a:t>
            </a:r>
            <a:r>
              <a:rPr lang="en-GB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(MOI= 0.01)</a:t>
            </a:r>
            <a:endParaRPr lang="en-GB" sz="1600" b="1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1" y="737032"/>
            <a:ext cx="5253299" cy="54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206500"/>
            <a:ext cx="3937000" cy="36466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025" y="292099"/>
            <a:ext cx="9371949" cy="621453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Georgia Pro"/>
              </a:rPr>
              <a:t>Lytic activity of phage on tomato surface</a:t>
            </a:r>
            <a:endParaRPr lang="en-GB" sz="3600" b="1" dirty="0">
              <a:solidFill>
                <a:schemeClr val="tx2"/>
              </a:solidFill>
              <a:latin typeface="Georgia Pr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3" y="1206500"/>
            <a:ext cx="4064001" cy="3680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1400" y="4887105"/>
            <a:ext cx="433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Tomato surface contaminated with S.E (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10</a:t>
            </a:r>
            <a:r>
              <a:rPr lang="en-GB" b="1" baseline="30000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8</a:t>
            </a:r>
            <a:r>
              <a:rPr lang="en-GB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) for 72 h</a:t>
            </a:r>
            <a:endParaRPr lang="en-GB" b="1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7973" y="4946615"/>
            <a:ext cx="448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Contaminated tomato surface treated with phage SCF (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10</a:t>
            </a:r>
            <a:r>
              <a:rPr lang="en-GB" b="1" baseline="30000" dirty="0" smtClean="0">
                <a:solidFill>
                  <a:schemeClr val="tx1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6</a:t>
            </a:r>
            <a:r>
              <a:rPr lang="en-GB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Georgia Pro"/>
              </a:rPr>
              <a:t>) for 6 h</a:t>
            </a:r>
            <a:endParaRPr lang="en-GB" b="1" dirty="0">
              <a:solidFill>
                <a:schemeClr val="tx2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" y="5715000"/>
            <a:ext cx="1104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Georgia Pro"/>
              </a:rPr>
              <a:t>No viable SE cells were detected after 2 hrs treatment when MOI was increased (MOI=1, 10 and 100)</a:t>
            </a:r>
            <a:endParaRPr lang="en-GB" b="1" dirty="0">
              <a:solidFill>
                <a:srgbClr val="C00000"/>
              </a:solidFill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extBox 6">
            <a:extLst>
              <a:ext uri="{FF2B5EF4-FFF2-40B4-BE49-F238E27FC236}">
                <a16:creationId xmlns:a16="http://schemas.microsoft.com/office/drawing/2014/main" id="{448AE3CA-A01B-B834-948C-CA238F6F0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584178"/>
              </p:ext>
            </p:extLst>
          </p:nvPr>
        </p:nvGraphicFramePr>
        <p:xfrm>
          <a:off x="230756" y="197056"/>
          <a:ext cx="11773052" cy="64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50C0AF21-2E97-0E9F-FC1D-CF594E88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3910" y="689550"/>
            <a:ext cx="4155622" cy="2535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210185" indent="-210185"/>
            <a:endParaRPr lang="en-US" dirty="0"/>
          </a:p>
          <a:p>
            <a:endParaRPr lang="en-US" dirty="0"/>
          </a:p>
        </p:txBody>
      </p:sp>
      <p:pic>
        <p:nvPicPr>
          <p:cNvPr id="32" name="Picture 31" descr="A logo with a globe and a book&#10;&#10;Description automatically generated">
            <a:extLst>
              <a:ext uri="{FF2B5EF4-FFF2-40B4-BE49-F238E27FC236}">
                <a16:creationId xmlns:a16="http://schemas.microsoft.com/office/drawing/2014/main" id="{5EEBC64B-8E52-00D4-A264-701A4387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23" y="273814"/>
            <a:ext cx="2548831" cy="2188061"/>
          </a:xfrm>
          <a:prstGeom prst="rect">
            <a:avLst/>
          </a:prstGeom>
        </p:spPr>
      </p:pic>
      <p:pic>
        <p:nvPicPr>
          <p:cNvPr id="33" name="Picture 32" descr="A logo for a company&#10;&#10;Description automatically generated">
            <a:extLst>
              <a:ext uri="{FF2B5EF4-FFF2-40B4-BE49-F238E27FC236}">
                <a16:creationId xmlns:a16="http://schemas.microsoft.com/office/drawing/2014/main" id="{2E41E3EC-8682-CB42-58AF-B37A2363D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951" y="4870509"/>
            <a:ext cx="2487581" cy="1775950"/>
          </a:xfrm>
          <a:prstGeom prst="rect">
            <a:avLst/>
          </a:prstGeom>
        </p:spPr>
      </p:pic>
      <p:sp>
        <p:nvSpPr>
          <p:cNvPr id="6" name="AutoShape 2" descr="TWAS-NRF Doctoral Programme To Study In South Africa 2022 (Funded) –  Opportunities"/>
          <p:cNvSpPr>
            <a:spLocks noChangeAspect="1" noChangeArrowheads="1"/>
          </p:cNvSpPr>
          <p:nvPr/>
        </p:nvSpPr>
        <p:spPr bwMode="auto">
          <a:xfrm>
            <a:off x="155574" y="-144463"/>
            <a:ext cx="6191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223" y="2506801"/>
            <a:ext cx="2685309" cy="1857009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b="11775"/>
          <a:stretch>
            <a:fillRect/>
          </a:stretch>
        </p:blipFill>
        <p:spPr>
          <a:xfrm>
            <a:off x="460375" y="699447"/>
            <a:ext cx="8480347" cy="5615716"/>
          </a:xfrm>
        </p:spPr>
      </p:pic>
      <p:sp>
        <p:nvSpPr>
          <p:cNvPr id="2" name="AutoShape 2" descr="C:\Users\christy\Desktop\PHAGE STICK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EC9E49B7-4EF5-484D-A5C3-E44E8A0091EA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18307F-863E-465D-9426-B14DA0CBD25E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4F6EFD-5A76-4C77-A0A3-4BA9EAEE14E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F2847D-96C7-4634-93AB-D232DDB6E5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202</Words>
  <Application>Microsoft Office PowerPoint</Application>
  <PresentationFormat>Widescreen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Georgia Pro</vt:lpstr>
      <vt:lpstr>Custom</vt:lpstr>
      <vt:lpstr>Biocontrol of Salmonella Enteritidis on fresh produce using lytic bacteriophage                                 Christiana Dapuliga Stefan Schmidt School of Life Sciences Discipline of Microbiology  </vt:lpstr>
      <vt:lpstr>PowerPoint Presentation</vt:lpstr>
      <vt:lpstr>Isolation of Salmonella phage SCF</vt:lpstr>
      <vt:lpstr>Genomic analysis of  Phage SCF</vt:lpstr>
      <vt:lpstr>PowerPoint Presentation</vt:lpstr>
      <vt:lpstr>PowerPoint Presentation</vt:lpstr>
      <vt:lpstr>Lytic activity of phage on tomato surface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Stefan Schmidt</dc:creator>
  <cp:lastModifiedBy>christy</cp:lastModifiedBy>
  <cp:revision>402</cp:revision>
  <dcterms:created xsi:type="dcterms:W3CDTF">2023-08-21T10:58:55Z</dcterms:created>
  <dcterms:modified xsi:type="dcterms:W3CDTF">2023-10-13T17:30:34Z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