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0802E-9797-FFA3-8D93-93D73BEC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D7D2BE-9997-6D17-C10C-23572EC7A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1EAEC9-1B41-2271-CABC-436DD0DA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DCBC-CC29-4E2D-95E3-FB35BF2597D3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3FD063-FFFA-A5EB-E007-D76FC8CB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263D4A-3A22-E13B-6D6D-4D51B655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2D72-7838-4D5B-A199-52FCE6FA6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00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8C5010-7344-556E-5E2F-DA5481F6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F11E3E-0329-F67C-272C-A621CE8A6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D40A0E-6BAC-ADAE-0882-185A41B9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DCBC-CC29-4E2D-95E3-FB35BF2597D3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A3E1BD-B265-BCA4-A660-A0F01FD8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4EBEE3-72CA-2CAC-D717-B6A1DBB0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2D72-7838-4D5B-A199-52FCE6FA6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64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45CC9-16AF-A8F1-B90C-35E4D3E85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4995DB-7CF9-8381-46B4-7C071B71C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C6A119-B32A-AF43-73CE-CEB4AF94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DCBC-CC29-4E2D-95E3-FB35BF2597D3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127886-E94D-3207-A2F2-5C38FEFF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A772A7-D781-4DAB-B6A4-7DD1DD66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2D72-7838-4D5B-A199-52FCE6FA6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29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cop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199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544BE1-83B4-94F1-779D-66A7E21A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86F5CE-D9C3-0D65-2BE3-FDFBEE596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CFB0D2-7A2C-AB90-7258-C2F62B4B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DCBC-CC29-4E2D-95E3-FB35BF2597D3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AE0E08-7B07-D77B-F90B-D9934BF3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A56CB3-79CB-DE4A-BEEE-D71011C9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2D72-7838-4D5B-A199-52FCE6FA6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36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EF9401-275A-7635-179E-824AA15A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AAE5C1-C29C-C927-D141-718CCA2B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BDD188-1ABD-1006-0282-CE417E60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DCBC-CC29-4E2D-95E3-FB35BF2597D3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BD7282-020D-9722-A0E9-3A6681A0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242661-E535-1206-C174-022F102A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2D72-7838-4D5B-A199-52FCE6FA6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12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927D8-9857-F1AE-D9C2-C7935FF7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8325BD-65DE-B5AC-6ABD-6BB304DD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F7DB5E-764B-D8E2-ED21-9B9BD9C6D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63C622-EC43-FF39-D513-BDB12E17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DCBC-CC29-4E2D-95E3-FB35BF2597D3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8BBEF4-5F7B-3EC5-CBD5-4C1DED3B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357D70-60E6-F9A0-B733-45AE1160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2D72-7838-4D5B-A199-52FCE6FA6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47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EF7950-0058-5828-31ED-D3E7ACD0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33DD5B-CC8F-5576-0462-6B5CEEE0E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93F3A8-6338-7DC1-E93F-C40BF1E80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F8E641-A11B-150B-5EB9-7D7AF782E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0A9BC0D-5CF3-E81F-68D8-B935595C5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C5D89F-EF49-B976-962E-F2CB9FF13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DCBC-CC29-4E2D-95E3-FB35BF2597D3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E12E37B-CE65-F9A0-DE23-F43BB4D9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CD69AB4-3BD4-43E8-FBB0-ECD04308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2D72-7838-4D5B-A199-52FCE6FA6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4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057403-F378-0454-7111-D112A55B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FA7DDB-611E-72F4-2208-F2A91825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DCBC-CC29-4E2D-95E3-FB35BF2597D3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21070D-E6AA-C557-C9A9-F3E2C511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086E86-0D30-358C-85E8-E8489165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2D72-7838-4D5B-A199-52FCE6FA6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89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2C5E04-2AEB-9285-2B11-C2BAB645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DCBC-CC29-4E2D-95E3-FB35BF2597D3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B21AA5-5891-B5AC-18E2-3E028288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6EA2A6-6F67-EBC1-447A-861AE4A7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2D72-7838-4D5B-A199-52FCE6FA6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83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0F03C4-7DB3-510A-3DBD-E4FEA474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3CF7C2-2D4D-AA2B-C084-CB9899018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975CE0-2D3E-8501-EBB5-590C66BB7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82A9F5-9DC0-E6BD-9027-A366C6FD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DCBC-CC29-4E2D-95E3-FB35BF2597D3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EA41AF-A251-352F-243A-E479168C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A167AB-9383-B083-DBCD-3DC5F9B9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2D72-7838-4D5B-A199-52FCE6FA6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71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77B514-B547-EE37-89CB-2E302C44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24A911E-B988-9D31-DA7D-B475C3A98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9F37D5-BB63-7ECF-EF47-E775E20B2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163D3E-C449-CD40-18D7-8A022D96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DCBC-CC29-4E2D-95E3-FB35BF2597D3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2F4636-8FCE-659E-5F6E-43509247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354A35-254C-61E0-DF2B-4CB2C9CD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2D72-7838-4D5B-A199-52FCE6FA6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64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EDD87C9-F769-3B3A-405F-CED6674A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6D5637-F319-F1D5-78C1-5CDFAA00B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0E7E72-63F9-D998-EDCF-6A1F20880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0DCBC-CC29-4E2D-95E3-FB35BF2597D3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68929D-A489-FE09-1A91-95F3CFA0F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AF99F3-8CC6-800F-13E5-40E284773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2D72-7838-4D5B-A199-52FCE6FA6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14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D1C76A-6386-4411-2168-ADA8C9144C87}"/>
              </a:ext>
            </a:extLst>
          </p:cNvPr>
          <p:cNvSpPr txBox="1"/>
          <p:nvPr/>
        </p:nvSpPr>
        <p:spPr>
          <a:xfrm>
            <a:off x="1524000" y="594347"/>
            <a:ext cx="9144000" cy="3139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116E70"/>
                </a:solidFill>
                <a:effectLst/>
                <a:uFillTx/>
                <a:latin typeface="Tw Cen MT" panose="020B0602020104020603" pitchFamily="34" charset="0"/>
                <a:ea typeface="+mn-ea"/>
                <a:cs typeface="+mn-cs"/>
                <a:sym typeface="Helvetica"/>
              </a:rPr>
              <a:t>Bluetongue virus in the Campania region (southern Italy): high seroprevalence in both SBV exposed and non-exposed ruminants.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b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F1F6D2-099A-0BB0-9647-9E66DE27392F}"/>
              </a:ext>
            </a:extLst>
          </p:cNvPr>
          <p:cNvSpPr txBox="1"/>
          <p:nvPr/>
        </p:nvSpPr>
        <p:spPr>
          <a:xfrm>
            <a:off x="2015612" y="2796074"/>
            <a:ext cx="7957971" cy="12658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i="1" dirty="0">
                <a:effectLst/>
                <a:latin typeface="Cambria" panose="020405030504060302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Gianmarco Ferrara </a:t>
            </a:r>
            <a:endParaRPr lang="it-IT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effectLst/>
                <a:latin typeface="Cambria" panose="020405030504060302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Department of Veterinary Medicine and Animal Productions, University of Naples Federico II, Via Federico </a:t>
            </a:r>
            <a:r>
              <a:rPr lang="en-US" dirty="0" err="1">
                <a:effectLst/>
                <a:latin typeface="Cambria" panose="020405030504060302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Delpino</a:t>
            </a:r>
            <a:r>
              <a:rPr lang="en-US" dirty="0">
                <a:effectLst/>
                <a:latin typeface="Cambria" panose="020405030504060302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n.1, 80137 Naples, Italy.</a:t>
            </a: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1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7761" y="0"/>
            <a:ext cx="6385994" cy="644012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da-DK" sz="2000" dirty="0"/>
              <a:t> </a:t>
            </a:r>
            <a:r>
              <a:rPr lang="en-US" sz="2000" dirty="0"/>
              <a:t>BTV outbreaks in the late 1990s and early 2000s caused economic losses and impacts the international cattle trade (estimated to be up to US$ 3 billion).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BTV is now considered an endemic and re-emerging virus throughout Europe. </a:t>
            </a:r>
            <a:endParaRPr lang="da-DK" sz="2000" dirty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sz="2000" dirty="0"/>
              <a:t> </a:t>
            </a:r>
            <a:r>
              <a:rPr lang="en-US" sz="2000" dirty="0"/>
              <a:t>Although BTV mostly results in clinical symptoms in sheep, cattle act as reservoir hosts and play an important role in BT transmission and epidemiology because they exhibit prolonged viremia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Bluetongue is endemic among ruminant populations in Italy, and repeated outbreaks are described, especially in small ruminants, while information on circulation in other species is more lacking </a:t>
            </a:r>
            <a:endParaRPr lang="da-DK" sz="2000" b="1" dirty="0">
              <a:latin typeface="Arial Rounded MT Bold" panose="020F07040305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DBFE86-06B3-A961-D306-B6D6BFE04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819" y="4351415"/>
            <a:ext cx="2390233" cy="24599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015E308-7D98-C723-F3BF-D354D571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820" y="46636"/>
            <a:ext cx="5124594" cy="406971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E090C09-A723-A83B-E043-588470DB7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180" y="4351415"/>
            <a:ext cx="2390233" cy="24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4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mappa&#10;&#10;Descrizione generata automaticamente">
            <a:extLst>
              <a:ext uri="{FF2B5EF4-FFF2-40B4-BE49-F238E27FC236}">
                <a16:creationId xmlns:a16="http://schemas.microsoft.com/office/drawing/2014/main" id="{0C4DD7E9-BF78-4ECD-9120-47A505E22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5" y="361562"/>
            <a:ext cx="2437964" cy="293317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7097427-8B5B-4051-A99F-863B3A372A5D}"/>
              </a:ext>
            </a:extLst>
          </p:cNvPr>
          <p:cNvSpPr/>
          <p:nvPr/>
        </p:nvSpPr>
        <p:spPr>
          <a:xfrm>
            <a:off x="943876" y="70777"/>
            <a:ext cx="2014989" cy="3223959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/>
          <a:p>
            <a:pPr algn="ctr"/>
            <a:r>
              <a:rPr lang="it-IT" sz="206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49EA830D-6FEB-4953-A795-63CC6A5816AE}"/>
              </a:ext>
            </a:extLst>
          </p:cNvPr>
          <p:cNvSpPr/>
          <p:nvPr/>
        </p:nvSpPr>
        <p:spPr>
          <a:xfrm>
            <a:off x="3486868" y="2833454"/>
            <a:ext cx="2049236" cy="733655"/>
          </a:xfrm>
          <a:prstGeom prst="rightArrow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 hangingPunct="0"/>
            <a:endParaRPr lang="it-IT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59452E52-4863-4B73-89A6-80E32444C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5" y="3467100"/>
            <a:ext cx="2524125" cy="276251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F609F94-2914-467D-BE54-8DCF3D4FAF1F}"/>
              </a:ext>
            </a:extLst>
          </p:cNvPr>
          <p:cNvSpPr/>
          <p:nvPr/>
        </p:nvSpPr>
        <p:spPr>
          <a:xfrm>
            <a:off x="859673" y="2899913"/>
            <a:ext cx="2014989" cy="3223959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/>
          <a:p>
            <a:pPr algn="ctr"/>
            <a:r>
              <a:rPr lang="it-IT" sz="206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7833B3-A91D-46C0-83AC-AE66030C84D5}"/>
              </a:ext>
            </a:extLst>
          </p:cNvPr>
          <p:cNvSpPr txBox="1"/>
          <p:nvPr/>
        </p:nvSpPr>
        <p:spPr>
          <a:xfrm>
            <a:off x="0" y="133967"/>
            <a:ext cx="12192000" cy="600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457200" hangingPunct="0"/>
            <a:r>
              <a:rPr lang="it-IT" sz="3300" dirty="0" err="1">
                <a:solidFill>
                  <a:srgbClr val="116E70"/>
                </a:solidFill>
                <a:latin typeface="Tw Cen MT" panose="020B0602020104020603" pitchFamily="34" charset="0"/>
                <a:sym typeface="Calibri"/>
              </a:rPr>
              <a:t>Materials</a:t>
            </a:r>
            <a:r>
              <a:rPr lang="it-IT" sz="3300" dirty="0">
                <a:solidFill>
                  <a:srgbClr val="116E70"/>
                </a:solidFill>
                <a:latin typeface="Tw Cen MT" panose="020B0602020104020603" pitchFamily="34" charset="0"/>
                <a:sym typeface="Calibri"/>
              </a:rPr>
              <a:t> and </a:t>
            </a:r>
            <a:r>
              <a:rPr lang="it-IT" sz="3300" dirty="0" err="1">
                <a:solidFill>
                  <a:srgbClr val="116E70"/>
                </a:solidFill>
                <a:latin typeface="Tw Cen MT" panose="020B0602020104020603" pitchFamily="34" charset="0"/>
                <a:sym typeface="Calibri"/>
              </a:rPr>
              <a:t>Methods</a:t>
            </a:r>
            <a:endParaRPr lang="it-IT" sz="3300" dirty="0">
              <a:solidFill>
                <a:srgbClr val="116E70"/>
              </a:solidFill>
              <a:latin typeface="Tw Cen MT" panose="020B0602020104020603" pitchFamily="34" charset="0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CACE5F-D217-EA6B-899B-2F45BD1CE4BD}"/>
              </a:ext>
            </a:extLst>
          </p:cNvPr>
          <p:cNvSpPr txBox="1"/>
          <p:nvPr/>
        </p:nvSpPr>
        <p:spPr>
          <a:xfrm>
            <a:off x="3467208" y="526298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aim of this study was to investigate the BTV seroprevalence in the Campania region, southern Italy. </a:t>
            </a:r>
            <a:endParaRPr lang="it-IT" sz="24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D873FA9-5D07-2A28-05AF-49974D633173}"/>
              </a:ext>
            </a:extLst>
          </p:cNvPr>
          <p:cNvSpPr txBox="1"/>
          <p:nvPr/>
        </p:nvSpPr>
        <p:spPr>
          <a:xfrm>
            <a:off x="9822137" y="661749"/>
            <a:ext cx="21472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218 buffaloes and 250 cattle were sampled. Animals came from 31 separate districts and four provinces (21 cattle herds and 20 water buffalo herds), none of which practiced BTV immunization</a:t>
            </a:r>
            <a:endParaRPr lang="it-IT" sz="2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F298A3-074B-E031-DEFD-DAF7756A5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341" y="931976"/>
            <a:ext cx="2847221" cy="177189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3940FF9-EEFE-9FB8-6C41-23BF73F25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41" y="2899913"/>
            <a:ext cx="2847221" cy="17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80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E184343-18B4-DD12-AAD4-CD7E98AFD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99" y="0"/>
            <a:ext cx="6597156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70EB04-3B28-C3FC-55F5-604DA3C077D7}"/>
              </a:ext>
            </a:extLst>
          </p:cNvPr>
          <p:cNvSpPr txBox="1"/>
          <p:nvPr/>
        </p:nvSpPr>
        <p:spPr>
          <a:xfrm>
            <a:off x="7364362" y="559442"/>
            <a:ext cx="46703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We observed an individual seroprevalence of 43.6% and a herd prevalence of 85.4% </a:t>
            </a:r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2E846A-70EB-881A-AA01-C269AAB72E64}"/>
              </a:ext>
            </a:extLst>
          </p:cNvPr>
          <p:cNvSpPr txBox="1"/>
          <p:nvPr/>
        </p:nvSpPr>
        <p:spPr>
          <a:xfrm>
            <a:off x="7133155" y="2311880"/>
            <a:ext cx="5279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Age and mean annual temperature were the most significant risk variables in univariate analysis.</a:t>
            </a: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1E921BD-2E68-9395-4C8A-B95D23E246F1}"/>
              </a:ext>
            </a:extLst>
          </p:cNvPr>
          <p:cNvSpPr txBox="1"/>
          <p:nvPr/>
        </p:nvSpPr>
        <p:spPr>
          <a:xfrm>
            <a:off x="6641543" y="3914272"/>
            <a:ext cx="6263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BTV prevalence is not affected </a:t>
            </a:r>
          </a:p>
          <a:p>
            <a:pPr algn="ctr"/>
            <a:r>
              <a:rPr lang="en-US" sz="2000" dirty="0"/>
              <a:t>by SBV seropositivity.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21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E29324-80AA-177A-B342-6F2224023C65}"/>
              </a:ext>
            </a:extLst>
          </p:cNvPr>
          <p:cNvSpPr txBox="1"/>
          <p:nvPr/>
        </p:nvSpPr>
        <p:spPr>
          <a:xfrm>
            <a:off x="1159991" y="0"/>
            <a:ext cx="9460384" cy="1200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6600" b="0" i="0" u="none" strike="noStrike" cap="none" spc="0" normalizeH="0" baseline="0" dirty="0" err="1">
                <a:ln>
                  <a:noFill/>
                </a:ln>
                <a:solidFill>
                  <a:srgbClr val="116E70"/>
                </a:solidFill>
                <a:effectLst/>
                <a:uFillTx/>
                <a:latin typeface="Tw Cen MT" panose="020B0602020104020603" pitchFamily="34" charset="0"/>
                <a:sym typeface="Calibri"/>
              </a:rPr>
              <a:t>Conclusion</a:t>
            </a:r>
            <a:endParaRPr kumimoji="0" lang="it-IT" sz="6600" b="0" i="0" u="none" strike="noStrike" cap="none" spc="0" normalizeH="0" baseline="0" dirty="0">
              <a:ln>
                <a:noFill/>
              </a:ln>
              <a:solidFill>
                <a:srgbClr val="116E70"/>
              </a:solidFill>
              <a:effectLst/>
              <a:uFillTx/>
              <a:latin typeface="Tw Cen MT" panose="020B0602020104020603" pitchFamily="34" charset="0"/>
              <a:sym typeface="Calibri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2B98CDA-F4D5-20DA-4B7E-2D07BBF49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823" y="1743075"/>
            <a:ext cx="5980720" cy="3609975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Our data, consistent with those in the literature, suggest the transversal spread of bluetongue virus in the Mediterranean area, and indicate a limited co-exposure rate between Bluetongue and </a:t>
            </a:r>
            <a:r>
              <a:rPr lang="en-US" sz="2000" b="1" dirty="0" err="1"/>
              <a:t>Schmallenberg</a:t>
            </a:r>
            <a:r>
              <a:rPr lang="en-US" sz="2000" b="1" dirty="0"/>
              <a:t> virus.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Cattle serve as key sentinels to anticipate outbreaks in sheep and goats, in addition to being the major res-</a:t>
            </a:r>
            <a:r>
              <a:rPr lang="en-US" sz="2000" b="1" dirty="0" err="1"/>
              <a:t>ervoir</a:t>
            </a:r>
            <a:r>
              <a:rPr lang="en-US" sz="2000" b="1" dirty="0"/>
              <a:t> of infection due to extensive viremia. Further studies are needed to evaluate the dura-</a:t>
            </a:r>
            <a:r>
              <a:rPr lang="en-US" sz="2000" b="1" dirty="0" err="1"/>
              <a:t>tion</a:t>
            </a:r>
            <a:r>
              <a:rPr lang="en-US" sz="2000" b="1" dirty="0"/>
              <a:t> of viraemia in buffalo and to establish the precise epidemiological role of this species.</a:t>
            </a:r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a-DK" sz="2000" b="1" dirty="0"/>
          </a:p>
          <a:p>
            <a:pPr marL="0" indent="0" algn="just">
              <a:buClr>
                <a:schemeClr val="tx1"/>
              </a:buClr>
              <a:buNone/>
            </a:pPr>
            <a:endParaRPr lang="da-DK" sz="2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51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333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Cambria</vt:lpstr>
      <vt:lpstr>Gill Sans MT</vt:lpstr>
      <vt:lpstr>Tw Cen MT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Gianmarco Ferrara</dc:creator>
  <cp:lastModifiedBy>Gianmarco Ferrara</cp:lastModifiedBy>
  <cp:revision>11</cp:revision>
  <dcterms:created xsi:type="dcterms:W3CDTF">2023-10-02T14:46:25Z</dcterms:created>
  <dcterms:modified xsi:type="dcterms:W3CDTF">2023-10-08T11:14:50Z</dcterms:modified>
</cp:coreProperties>
</file>