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30" r:id="rId3"/>
    <p:sldId id="331" r:id="rId4"/>
    <p:sldId id="328" r:id="rId5"/>
    <p:sldId id="303" r:id="rId6"/>
    <p:sldId id="267" r:id="rId7"/>
    <p:sldId id="333" r:id="rId8"/>
    <p:sldId id="334" r:id="rId9"/>
    <p:sldId id="31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E5235F"/>
    <a:srgbClr val="43B6C5"/>
    <a:srgbClr val="D2DEEF"/>
    <a:srgbClr val="5405F1"/>
    <a:srgbClr val="FFE699"/>
    <a:srgbClr val="DCDDDE"/>
    <a:srgbClr val="BCC4D3"/>
    <a:srgbClr val="EB67A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84E17-F054-417A-B45A-471C3A70ED3D}" v="4" dt="2023-10-12T09:06:09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6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4:27.215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0 0 24575,'4'4'0,"4"0"0,5 4 0,4 1 0,-1 2 0,0-1 0,1-2 0,1-3 0,-2 2 0,-4 3 0,-5 4 0,-2 3 0,-3 2 0,-1 1 0,-5 1 0,-2 1 0,1-4-8191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14.704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1 0 24575,'0'4'0,"0"4"0,0 5 0,4 0 0,0 1 0,1 2 0,2-1 0,0 0 0,0 1 0,1-3 0,-1-6 0,3-5 0,0-6 0,-3-6 0,-2-5 0,-1-4 0,-6 2 0,-3 4-8191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17.078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37 0 24575,'-4'4'0,"-4"4"0,-5 2 0,4-6 0,6-2 0,8-3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22.457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19 0 24575,'-4'0'0,"-4"0"0,2 0 0,6 0 0,7 0 0,5 0 0,1 0-8191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25.042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0 0 24575,'4'0'0,"4"0"0,5 0 0,0 0-8191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30.452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0 107 24575,'0'-4'0,"0"-4"0,4-1 0,1-3 0,-1-3 0,4 1 0,-1 0 0,3 2 0,3 3 0,3 3 0,2 2 0,2 6 0,1 2 0,-3 1-8191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32.127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0 18 24575,'0'-4'0,"0"-4"0,0 2 0,0 7 0,0 5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03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03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04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05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4:32.514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170 0 24575,'-1'4'0,"-1"-1"0,0 1 0,1 0 0,-2-1 0,1 0 0,0 1 0,0-1 0,-1 0 0,0 0 0,0 0 0,0-1 0,0 1 0,-5 3 0,-3 4 0,1-2 0,1 0 0,-2 0 0,1-1 0,-21 10 0,12-6 0,17-10 0,-1 1 0,1-1 0,0 1 0,0 0 0,0 0 0,0 0 0,0 0 0,1 0 0,-1 0 0,1 1 0,-1-1 0,1 1 0,0-1 0,0 1 0,0-1 0,0 1 0,0-1 0,1 1 0,-1 0 0,1-1 0,0 1 0,0 0 0,0 0 0,0-1 0,0 1 0,0 0 0,1 0 0,-1-1 0,1 1 0,0 0 0,0-1 0,0 1 0,0-1 0,0 1 0,1-1 0,-1 0 0,1 1 0,-1-1 0,1 0 0,0 0 0,0 0 0,0 0 0,0 0 0,0-1 0,0 1 0,1-1 0,-1 1 0,1-1 0,-1 0 0,4 1 0,33 4-1365,-21-6-5461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0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08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0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11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11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12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13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14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9:16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4:43.464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0 0 24575,'2'30'0,"1"-1"0,10 45 0,-11-60 0,-1-11 0,-1-1 0,1 1 0,0-1 0,-1 1 0,1-1 0,0 0 0,0 1 0,1-1 0,-1 0 0,0 0 0,1 0 0,-1 0 0,1 0 0,2 2 0,-3-3 0,0 0 0,0-1 0,1 1 0,-1 0 0,1 0 0,-1-1 0,0 1 0,1-1 0,-1 0 0,1 1 0,-1-1 0,1 0 0,-1 0 0,1 0 0,-1 0 0,1 0 0,2-1 0,0 0 0,-1 0 0,1 0 0,-1 0 0,0-1 0,0 0 0,1 0 0,-1 0 0,0 0 0,-1 0 0,1 0 0,0-1 0,-1 0 0,1 1 0,-1-1 0,0 0 0,0 0 0,3-6 0,-1 2-170,0 0-1,0 0 0,1 1 1,0-1-1,0 1 0,0 0 1,12-9-1,-7 7-6655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4:57.817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0 61 24575,'7'-1'0,"1"0"0,-1-1 0,0 0 0,0 0 0,0 0 0,0-1 0,-1 0 0,1 0 0,10-8 0,-10 6 0,1 1 0,-1 0 0,1 0 0,-1 1 0,1 0 0,0 0 0,11-1 0,-17 4 1,0 0 0,0 0 0,0 0 1,0 1-1,0-1 0,0 1 0,0-1 0,0 1 0,0 0 0,-1 0 0,1 0 0,0 0 0,0 0 0,-1 0 0,1 0 1,0 1-1,-1-1 0,0 0 0,1 1 0,-1-1 0,2 3 0,26 45-87,-13-21-1217,-1-8-5523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00.255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0 1 24575,'4'0'0,"4"0"0,5 0 0,3 0 0,3 0 0,2 0 0,1 0 0,0 0 0,-3 4 0,-6 4 0,-4 5 0,-1 0 0,-1 2 0,2-2 0,-1 0 0,-2 2 0,2-2 0,0-3-8191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02.547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0 28 24575,'9'0'0,"19"0"0,0 1 0,31 5 0,-50-5 0,1 2 0,0-1 0,-1 1 0,0 1 0,0 0 0,0 0 0,0 1 0,-1 0 0,14 10 0,-21-13 0,0-1 0,1 0 0,-1 0 0,0 0 0,1 0 0,-1 0 0,0 0 0,1-1 0,-1 1 0,1 0 0,-1-1 0,1 1 0,0-1 0,-1 1 0,1-1 0,0 0 0,-1 0 0,1 0 0,0 0 0,-1 0 0,1 0 0,0 0 0,-1 0 0,1-1 0,1 0 0,0 0 0,-1-1 0,0 0 0,0 0 0,-1 1 0,1-1 0,0 0 0,-1-1 0,1 1 0,-1 0 0,0 0 0,1-1 0,-1 1 0,0-1 0,-1 1 0,2-5 0,14-31-1365,-6 23-5461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07.927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10.045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24 35 24575,'-4'0'0,"-4"0"0,2 0 0,3-4 0,1-4 0,2-5 0,0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7:45:12.884"/>
    </inkml:context>
    <inkml:brush xml:id="br0">
      <inkml:brushProperty name="width" value="0.05" units="cm"/>
      <inkml:brushProperty name="height" value="0.05" units="cm"/>
      <inkml:brushProperty name="color" value="#6B6B6B"/>
    </inkml:brush>
  </inkml:definitions>
  <inkml:trace contextRef="#ctx0" brushRef="#br0">14 83 24575,'4'0'0,"4"0"0,-2 4 0,-6 0 0,-7 1 0,-2-5 0,1-6 0,1-5 0,6-1 0,6 1 0,3 0 0,0-2 0,-2-4 0,-2 3-8191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3E56-E3DE-C635-9C04-560CAC1B3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878EB-1A8B-9F47-411B-704BE75E6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148D6-DB08-0532-54E8-4AA80FFE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October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2D48D-0377-0A07-77F8-39947721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66D-5521-74EE-5481-3CED02B9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8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8196-634C-781B-D85C-14104912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23718-DA82-7061-D0FD-EBAE6E26B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06130-A3D4-0A5E-E34C-5B6A9C74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October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2534-58E3-30E9-9026-E607B480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9749B-D054-45AF-8172-999758B0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4B09D-1EE6-1934-BADD-F9BB38DB6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D056E-71FB-78CA-98ED-058CE9100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971FD-2CC6-70D9-2192-E16F2CB1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October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62F1-3430-7722-FD53-89F87B60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D912-C981-686F-7022-7CE05773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D1AA-7D14-5337-853A-2FAF054A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64C1-326D-B8CC-CEA9-DC3705D8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E990A-D3AF-0B5A-B888-6DA530F8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October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8DC8D-761C-B876-8CB1-89CEEBD3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C95D7-2924-6119-DC3F-021223FB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2F36-1720-CBFE-88AB-83753465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D8B41-1694-8848-3982-79782DFC0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37EFE-94FD-3FB0-BF26-2ED4E161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October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C2D4C-C910-DC5B-DD18-F9168CD9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C2E3-D78A-3D33-60E5-12338117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6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BC0B-2992-8777-FF33-27B5A052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9D79E-8BF2-DE94-B282-5B23C592D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F5919-6076-229B-7DA8-180B3E09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80BC6-003C-E392-8A03-97BED57A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October 27,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BFEB0-67F6-069B-9B00-87CE33B0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AE165-3DDF-3908-96AF-3202B34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4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756B-18B0-7B0C-9163-491A5B85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4DAEC-235E-7DCE-616C-18D40A5C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31659-67AC-EDEE-5460-67E48BAF3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DFDA4-DEE3-BCB9-6AEE-02EDBF253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F74E5-8C93-D902-FC63-F52A6C48E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7A165-DE61-E86C-1620-18D6D705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October 27,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EB38C-C42D-7299-BC2E-A37758EA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077C9-D574-2929-AEE3-7A4A2619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5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C1D1-9998-9309-50BA-A020C72D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139E2-9B69-AC61-BFAA-02B76EFD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October 27,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F1746-6461-EA36-0E76-886D3DA7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4276F-5741-CB10-1FB9-7BA62D90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1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4E965-A753-7565-9D32-7B3C9EF9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October 27,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774EE-6E71-7D5E-106A-E66B16DF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EF116-E14C-0229-D4F2-8E68DA85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A42C-CD52-A2F3-EC7D-C51A1029C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1B66B-B34A-6152-8D74-72FF0D15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C4F64-67EA-A967-1A2E-B16C8A8D3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9D3F1-5D25-D9EE-F721-1D55876A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October 27,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1CB67-DA38-B627-32A4-1662A427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E6487-6EDF-819E-E156-4BFEAEA3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3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DEB6-6910-C397-F3EE-DDE8A499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549C15-F9AA-C458-4513-8E4B11597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CB889-ED91-3B50-B8AD-1368F1160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99646-2B76-EFA9-819B-B024221C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October 27,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801C5-E892-FF7D-057F-2134D640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4A44F-9C6F-C679-DDA1-2EC331C6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CF58B-293D-31A0-1507-52FFA1FC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C430F-BAA7-FE51-5AF9-968386AE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D3E6B-4F4A-60CF-3F6D-9A1FF061D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37F78-636A-8537-E851-DD5D4C65D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5BA3D-1CBA-9B93-87D6-44C48CE8D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028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customXml" Target="../ink/ink20.xml"/><Relationship Id="rId21" Type="http://schemas.openxmlformats.org/officeDocument/2006/relationships/image" Target="../media/image15.png"/><Relationship Id="rId34" Type="http://schemas.openxmlformats.org/officeDocument/2006/relationships/image" Target="../media/image21.png"/><Relationship Id="rId42" Type="http://schemas.openxmlformats.org/officeDocument/2006/relationships/customXml" Target="../ink/ink23.xml"/><Relationship Id="rId47" Type="http://schemas.openxmlformats.org/officeDocument/2006/relationships/customXml" Target="../ink/ink28.xml"/><Relationship Id="rId50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6" Type="http://schemas.openxmlformats.org/officeDocument/2006/relationships/customXml" Target="../ink/ink7.xml"/><Relationship Id="rId29" Type="http://schemas.openxmlformats.org/officeDocument/2006/relationships/customXml" Target="../ink/ink14.xml"/><Relationship Id="rId11" Type="http://schemas.openxmlformats.org/officeDocument/2006/relationships/image" Target="../media/image10.png"/><Relationship Id="rId24" Type="http://schemas.openxmlformats.org/officeDocument/2006/relationships/customXml" Target="../ink/ink11.xml"/><Relationship Id="rId32" Type="http://schemas.openxmlformats.org/officeDocument/2006/relationships/image" Target="../media/image20.png"/><Relationship Id="rId37" Type="http://schemas.openxmlformats.org/officeDocument/2006/relationships/customXml" Target="../ink/ink18.xml"/><Relationship Id="rId40" Type="http://schemas.openxmlformats.org/officeDocument/2006/relationships/customXml" Target="../ink/ink21.xml"/><Relationship Id="rId45" Type="http://schemas.openxmlformats.org/officeDocument/2006/relationships/customXml" Target="../ink/ink26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3.xml"/><Relationship Id="rId36" Type="http://schemas.openxmlformats.org/officeDocument/2006/relationships/image" Target="../media/image22.png"/><Relationship Id="rId49" Type="http://schemas.openxmlformats.org/officeDocument/2006/relationships/image" Target="../media/image24.png"/><Relationship Id="rId10" Type="http://schemas.openxmlformats.org/officeDocument/2006/relationships/customXml" Target="../ink/ink4.xml"/><Relationship Id="rId19" Type="http://schemas.openxmlformats.org/officeDocument/2006/relationships/image" Target="../media/image14.png"/><Relationship Id="rId31" Type="http://schemas.openxmlformats.org/officeDocument/2006/relationships/customXml" Target="../ink/ink15.xml"/><Relationship Id="rId44" Type="http://schemas.openxmlformats.org/officeDocument/2006/relationships/customXml" Target="../ink/ink25.xml"/><Relationship Id="rId4" Type="http://schemas.openxmlformats.org/officeDocument/2006/relationships/customXml" Target="../ink/ink1.xml"/><Relationship Id="rId9" Type="http://schemas.openxmlformats.org/officeDocument/2006/relationships/image" Target="../media/image9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8.png"/><Relationship Id="rId30" Type="http://schemas.openxmlformats.org/officeDocument/2006/relationships/image" Target="../media/image19.png"/><Relationship Id="rId35" Type="http://schemas.openxmlformats.org/officeDocument/2006/relationships/customXml" Target="../ink/ink17.xml"/><Relationship Id="rId43" Type="http://schemas.openxmlformats.org/officeDocument/2006/relationships/customXml" Target="../ink/ink24.xml"/><Relationship Id="rId48" Type="http://schemas.openxmlformats.org/officeDocument/2006/relationships/image" Target="../media/image23.png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3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customXml" Target="../ink/ink16.xml"/><Relationship Id="rId38" Type="http://schemas.openxmlformats.org/officeDocument/2006/relationships/customXml" Target="../ink/ink19.xml"/><Relationship Id="rId46" Type="http://schemas.openxmlformats.org/officeDocument/2006/relationships/customXml" Target="../ink/ink27.xml"/><Relationship Id="rId20" Type="http://schemas.openxmlformats.org/officeDocument/2006/relationships/customXml" Target="../ink/ink9.xml"/><Relationship Id="rId41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24DA7-6878-DD81-32BC-238F4F45F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8" r="23642"/>
          <a:stretch/>
        </p:blipFill>
        <p:spPr>
          <a:xfrm>
            <a:off x="3500438" y="0"/>
            <a:ext cx="8691562" cy="68762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E42952-92F9-60BD-3924-FDE444787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04" y="914012"/>
            <a:ext cx="9373209" cy="1806220"/>
          </a:xfrm>
        </p:spPr>
        <p:txBody>
          <a:bodyPr anchor="b"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Diversity of immunoglobulin-coated archaea in human colostrum and neonatal stool from Mexican individuals</a:t>
            </a:r>
            <a:endParaRPr lang="en-US" sz="2800" dirty="0">
              <a:solidFill>
                <a:schemeClr val="bg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D57F4-3221-EB04-CFC5-0BB3464883EF}"/>
              </a:ext>
            </a:extLst>
          </p:cNvPr>
          <p:cNvSpPr txBox="1"/>
          <p:nvPr/>
        </p:nvSpPr>
        <p:spPr>
          <a:xfrm>
            <a:off x="290486" y="4307102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0" lvl="0" indent="-90170" algn="just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s-E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de Genética y Biología Molecular, Cinvestav.</a:t>
            </a:r>
          </a:p>
          <a:p>
            <a:pPr marL="90170" marR="0" lvl="0" indent="-90170" algn="just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1400" b="0" i="0" u="none" strike="noStrike" kern="1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s-E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de Biomedicina Molecular, Cinvestav.</a:t>
            </a:r>
          </a:p>
          <a:p>
            <a:pPr marL="90170" marR="0" lvl="0" indent="-90170" algn="just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s-E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 de Ginecología y Obstetricia, Hospital Regional de Alta Especialidad de Ixtapaluca</a:t>
            </a:r>
            <a:r>
              <a:rPr lang="es-ES" sz="1400" kern="100" dirty="0">
                <a:solidFill>
                  <a:schemeClr val="bg1"/>
                </a:solidFill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0170" marR="0" lvl="0" indent="-90170" algn="just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s-E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Dirección de Planeación, Enseñanza e Investigación, Hospital Regional de Alta Especialidad de Ixtapaluca.</a:t>
            </a:r>
          </a:p>
          <a:p>
            <a:pPr marL="90170" marR="0" lvl="0" indent="-90170" algn="just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es-E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 de Investigación en Salud, Hospital Regional de Alta Especialidad de Ixtapaluca</a:t>
            </a:r>
            <a:r>
              <a:rPr lang="es-ES" sz="1400" kern="100" dirty="0">
                <a:solidFill>
                  <a:schemeClr val="bg1"/>
                </a:solidFill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0170" marR="0" lvl="0" indent="-90170" algn="just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s-ES" sz="1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Laboratorio de Medicina Traslacional, Escuela Superior de Medicina, Instituto Politécnico Nacional.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EB01F-BCC7-7CD9-BC8A-CE43B0718594}"/>
              </a:ext>
            </a:extLst>
          </p:cNvPr>
          <p:cNvSpPr txBox="1"/>
          <p:nvPr/>
        </p:nvSpPr>
        <p:spPr>
          <a:xfrm>
            <a:off x="325886" y="2728968"/>
            <a:ext cx="8676599" cy="8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Diana Laura Rojas-Guerrero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Karina Corona-Cervantes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Carmen Josefina Juárez-Castelán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Alberto Piña-Escobedo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Bulmaro Cisneros-Vega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Leopoldo Santos-Argumedo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Tito Ramírez-Lozada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Gustavo Acosta-Altamirano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Mónica Sierra-Martínez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Paola Berenice Zárate-Segura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Jaime García-Mena</a:t>
            </a:r>
            <a:r>
              <a:rPr kumimoji="0" lang="es-ES" sz="1600" b="0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s-E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5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2CB7F-AE06-5A83-67B7-8DD69EE8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3" y="1785837"/>
            <a:ext cx="5504009" cy="49436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010548-054E-906F-4B7D-FE989ED26684}"/>
              </a:ext>
            </a:extLst>
          </p:cNvPr>
          <p:cNvSpPr/>
          <p:nvPr/>
        </p:nvSpPr>
        <p:spPr>
          <a:xfrm>
            <a:off x="-2" y="-175664"/>
            <a:ext cx="12562115" cy="1037892"/>
          </a:xfrm>
          <a:custGeom>
            <a:avLst/>
            <a:gdLst>
              <a:gd name="connsiteX0" fmla="*/ 0 w 12562115"/>
              <a:gd name="connsiteY0" fmla="*/ 0 h 1037892"/>
              <a:gd name="connsiteX1" fmla="*/ 849438 w 12562115"/>
              <a:gd name="connsiteY1" fmla="*/ 0 h 1037892"/>
              <a:gd name="connsiteX2" fmla="*/ 1196392 w 12562115"/>
              <a:gd name="connsiteY2" fmla="*/ 0 h 1037892"/>
              <a:gd name="connsiteX3" fmla="*/ 1417724 w 12562115"/>
              <a:gd name="connsiteY3" fmla="*/ 0 h 1037892"/>
              <a:gd name="connsiteX4" fmla="*/ 2267163 w 12562115"/>
              <a:gd name="connsiteY4" fmla="*/ 0 h 1037892"/>
              <a:gd name="connsiteX5" fmla="*/ 2990980 w 12562115"/>
              <a:gd name="connsiteY5" fmla="*/ 0 h 1037892"/>
              <a:gd name="connsiteX6" fmla="*/ 3463555 w 12562115"/>
              <a:gd name="connsiteY6" fmla="*/ 0 h 1037892"/>
              <a:gd name="connsiteX7" fmla="*/ 4187372 w 12562115"/>
              <a:gd name="connsiteY7" fmla="*/ 0 h 1037892"/>
              <a:gd name="connsiteX8" fmla="*/ 4785568 w 12562115"/>
              <a:gd name="connsiteY8" fmla="*/ 0 h 1037892"/>
              <a:gd name="connsiteX9" fmla="*/ 5006900 w 12562115"/>
              <a:gd name="connsiteY9" fmla="*/ 0 h 1037892"/>
              <a:gd name="connsiteX10" fmla="*/ 5856338 w 12562115"/>
              <a:gd name="connsiteY10" fmla="*/ 0 h 1037892"/>
              <a:gd name="connsiteX11" fmla="*/ 6580155 w 12562115"/>
              <a:gd name="connsiteY11" fmla="*/ 0 h 1037892"/>
              <a:gd name="connsiteX12" fmla="*/ 7429594 w 12562115"/>
              <a:gd name="connsiteY12" fmla="*/ 0 h 1037892"/>
              <a:gd name="connsiteX13" fmla="*/ 8279032 w 12562115"/>
              <a:gd name="connsiteY13" fmla="*/ 0 h 1037892"/>
              <a:gd name="connsiteX14" fmla="*/ 9002849 w 12562115"/>
              <a:gd name="connsiteY14" fmla="*/ 0 h 1037892"/>
              <a:gd name="connsiteX15" fmla="*/ 9852287 w 12562115"/>
              <a:gd name="connsiteY15" fmla="*/ 0 h 1037892"/>
              <a:gd name="connsiteX16" fmla="*/ 10701726 w 12562115"/>
              <a:gd name="connsiteY16" fmla="*/ 0 h 1037892"/>
              <a:gd name="connsiteX17" fmla="*/ 11048679 w 12562115"/>
              <a:gd name="connsiteY17" fmla="*/ 0 h 1037892"/>
              <a:gd name="connsiteX18" fmla="*/ 11898117 w 12562115"/>
              <a:gd name="connsiteY18" fmla="*/ 0 h 1037892"/>
              <a:gd name="connsiteX19" fmla="*/ 12562115 w 12562115"/>
              <a:gd name="connsiteY19" fmla="*/ 0 h 1037892"/>
              <a:gd name="connsiteX20" fmla="*/ 12562115 w 12562115"/>
              <a:gd name="connsiteY20" fmla="*/ 518946 h 1037892"/>
              <a:gd name="connsiteX21" fmla="*/ 12562115 w 12562115"/>
              <a:gd name="connsiteY21" fmla="*/ 1037892 h 1037892"/>
              <a:gd name="connsiteX22" fmla="*/ 11963919 w 12562115"/>
              <a:gd name="connsiteY22" fmla="*/ 1037892 h 1037892"/>
              <a:gd name="connsiteX23" fmla="*/ 11114481 w 12562115"/>
              <a:gd name="connsiteY23" fmla="*/ 1037892 h 1037892"/>
              <a:gd name="connsiteX24" fmla="*/ 10641906 w 12562115"/>
              <a:gd name="connsiteY24" fmla="*/ 1037892 h 1037892"/>
              <a:gd name="connsiteX25" fmla="*/ 9918089 w 12562115"/>
              <a:gd name="connsiteY25" fmla="*/ 1037892 h 1037892"/>
              <a:gd name="connsiteX26" fmla="*/ 9068651 w 12562115"/>
              <a:gd name="connsiteY26" fmla="*/ 1037892 h 1037892"/>
              <a:gd name="connsiteX27" fmla="*/ 8344834 w 12562115"/>
              <a:gd name="connsiteY27" fmla="*/ 1037892 h 1037892"/>
              <a:gd name="connsiteX28" fmla="*/ 7746638 w 12562115"/>
              <a:gd name="connsiteY28" fmla="*/ 1037892 h 1037892"/>
              <a:gd name="connsiteX29" fmla="*/ 6897199 w 12562115"/>
              <a:gd name="connsiteY29" fmla="*/ 1037892 h 1037892"/>
              <a:gd name="connsiteX30" fmla="*/ 6047761 w 12562115"/>
              <a:gd name="connsiteY30" fmla="*/ 1037892 h 1037892"/>
              <a:gd name="connsiteX31" fmla="*/ 5575186 w 12562115"/>
              <a:gd name="connsiteY31" fmla="*/ 1037892 h 1037892"/>
              <a:gd name="connsiteX32" fmla="*/ 4976990 w 12562115"/>
              <a:gd name="connsiteY32" fmla="*/ 1037892 h 1037892"/>
              <a:gd name="connsiteX33" fmla="*/ 4755658 w 12562115"/>
              <a:gd name="connsiteY33" fmla="*/ 1037892 h 1037892"/>
              <a:gd name="connsiteX34" fmla="*/ 3906220 w 12562115"/>
              <a:gd name="connsiteY34" fmla="*/ 1037892 h 1037892"/>
              <a:gd name="connsiteX35" fmla="*/ 3684887 w 12562115"/>
              <a:gd name="connsiteY35" fmla="*/ 1037892 h 1037892"/>
              <a:gd name="connsiteX36" fmla="*/ 3463555 w 12562115"/>
              <a:gd name="connsiteY36" fmla="*/ 1037892 h 1037892"/>
              <a:gd name="connsiteX37" fmla="*/ 2739737 w 12562115"/>
              <a:gd name="connsiteY37" fmla="*/ 1037892 h 1037892"/>
              <a:gd name="connsiteX38" fmla="*/ 2518405 w 12562115"/>
              <a:gd name="connsiteY38" fmla="*/ 1037892 h 1037892"/>
              <a:gd name="connsiteX39" fmla="*/ 2171451 w 12562115"/>
              <a:gd name="connsiteY39" fmla="*/ 1037892 h 1037892"/>
              <a:gd name="connsiteX40" fmla="*/ 1824498 w 12562115"/>
              <a:gd name="connsiteY40" fmla="*/ 1037892 h 1037892"/>
              <a:gd name="connsiteX41" fmla="*/ 1351923 w 12562115"/>
              <a:gd name="connsiteY41" fmla="*/ 1037892 h 1037892"/>
              <a:gd name="connsiteX42" fmla="*/ 1004969 w 12562115"/>
              <a:gd name="connsiteY42" fmla="*/ 1037892 h 1037892"/>
              <a:gd name="connsiteX43" fmla="*/ 0 w 12562115"/>
              <a:gd name="connsiteY43" fmla="*/ 1037892 h 1037892"/>
              <a:gd name="connsiteX44" fmla="*/ 0 w 12562115"/>
              <a:gd name="connsiteY44" fmla="*/ 508567 h 1037892"/>
              <a:gd name="connsiteX45" fmla="*/ 0 w 12562115"/>
              <a:gd name="connsiteY45" fmla="*/ 0 h 103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562115" h="1037892" fill="none" extrusionOk="0">
                <a:moveTo>
                  <a:pt x="0" y="0"/>
                </a:moveTo>
                <a:cubicBezTo>
                  <a:pt x="193490" y="-59087"/>
                  <a:pt x="627306" y="75158"/>
                  <a:pt x="849438" y="0"/>
                </a:cubicBezTo>
                <a:cubicBezTo>
                  <a:pt x="1071570" y="-75158"/>
                  <a:pt x="1119518" y="9316"/>
                  <a:pt x="1196392" y="0"/>
                </a:cubicBezTo>
                <a:cubicBezTo>
                  <a:pt x="1273266" y="-9316"/>
                  <a:pt x="1312713" y="13542"/>
                  <a:pt x="1417724" y="0"/>
                </a:cubicBezTo>
                <a:cubicBezTo>
                  <a:pt x="1522735" y="-13542"/>
                  <a:pt x="1843378" y="94849"/>
                  <a:pt x="2267163" y="0"/>
                </a:cubicBezTo>
                <a:cubicBezTo>
                  <a:pt x="2690948" y="-94849"/>
                  <a:pt x="2829358" y="69244"/>
                  <a:pt x="2990980" y="0"/>
                </a:cubicBezTo>
                <a:cubicBezTo>
                  <a:pt x="3152602" y="-69244"/>
                  <a:pt x="3285795" y="53011"/>
                  <a:pt x="3463555" y="0"/>
                </a:cubicBezTo>
                <a:cubicBezTo>
                  <a:pt x="3641315" y="-53011"/>
                  <a:pt x="4011503" y="10053"/>
                  <a:pt x="4187372" y="0"/>
                </a:cubicBezTo>
                <a:cubicBezTo>
                  <a:pt x="4363241" y="-10053"/>
                  <a:pt x="4487377" y="58095"/>
                  <a:pt x="4785568" y="0"/>
                </a:cubicBezTo>
                <a:cubicBezTo>
                  <a:pt x="5083759" y="-58095"/>
                  <a:pt x="4922705" y="19167"/>
                  <a:pt x="5006900" y="0"/>
                </a:cubicBezTo>
                <a:cubicBezTo>
                  <a:pt x="5091095" y="-19167"/>
                  <a:pt x="5466966" y="24798"/>
                  <a:pt x="5856338" y="0"/>
                </a:cubicBezTo>
                <a:cubicBezTo>
                  <a:pt x="6245710" y="-24798"/>
                  <a:pt x="6391909" y="9176"/>
                  <a:pt x="6580155" y="0"/>
                </a:cubicBezTo>
                <a:cubicBezTo>
                  <a:pt x="6768401" y="-9176"/>
                  <a:pt x="7107269" y="53211"/>
                  <a:pt x="7429594" y="0"/>
                </a:cubicBezTo>
                <a:cubicBezTo>
                  <a:pt x="7751919" y="-53211"/>
                  <a:pt x="8100038" y="39637"/>
                  <a:pt x="8279032" y="0"/>
                </a:cubicBezTo>
                <a:cubicBezTo>
                  <a:pt x="8458026" y="-39637"/>
                  <a:pt x="8704214" y="37869"/>
                  <a:pt x="9002849" y="0"/>
                </a:cubicBezTo>
                <a:cubicBezTo>
                  <a:pt x="9301484" y="-37869"/>
                  <a:pt x="9650482" y="4786"/>
                  <a:pt x="9852287" y="0"/>
                </a:cubicBezTo>
                <a:cubicBezTo>
                  <a:pt x="10054092" y="-4786"/>
                  <a:pt x="10369606" y="82151"/>
                  <a:pt x="10701726" y="0"/>
                </a:cubicBezTo>
                <a:cubicBezTo>
                  <a:pt x="11033846" y="-82151"/>
                  <a:pt x="10957438" y="36502"/>
                  <a:pt x="11048679" y="0"/>
                </a:cubicBezTo>
                <a:cubicBezTo>
                  <a:pt x="11139920" y="-36502"/>
                  <a:pt x="11715074" y="94834"/>
                  <a:pt x="11898117" y="0"/>
                </a:cubicBezTo>
                <a:cubicBezTo>
                  <a:pt x="12081160" y="-94834"/>
                  <a:pt x="12263527" y="57180"/>
                  <a:pt x="12562115" y="0"/>
                </a:cubicBezTo>
                <a:cubicBezTo>
                  <a:pt x="12588589" y="231307"/>
                  <a:pt x="12561418" y="395586"/>
                  <a:pt x="12562115" y="518946"/>
                </a:cubicBezTo>
                <a:cubicBezTo>
                  <a:pt x="12562812" y="642306"/>
                  <a:pt x="12546348" y="867776"/>
                  <a:pt x="12562115" y="1037892"/>
                </a:cubicBezTo>
                <a:cubicBezTo>
                  <a:pt x="12344272" y="1092509"/>
                  <a:pt x="12140688" y="1035135"/>
                  <a:pt x="11963919" y="1037892"/>
                </a:cubicBezTo>
                <a:cubicBezTo>
                  <a:pt x="11787150" y="1040649"/>
                  <a:pt x="11318384" y="972835"/>
                  <a:pt x="11114481" y="1037892"/>
                </a:cubicBezTo>
                <a:cubicBezTo>
                  <a:pt x="10910578" y="1102949"/>
                  <a:pt x="10740025" y="1031639"/>
                  <a:pt x="10641906" y="1037892"/>
                </a:cubicBezTo>
                <a:cubicBezTo>
                  <a:pt x="10543788" y="1044145"/>
                  <a:pt x="10250209" y="1001275"/>
                  <a:pt x="9918089" y="1037892"/>
                </a:cubicBezTo>
                <a:cubicBezTo>
                  <a:pt x="9585969" y="1074509"/>
                  <a:pt x="9486592" y="981018"/>
                  <a:pt x="9068651" y="1037892"/>
                </a:cubicBezTo>
                <a:cubicBezTo>
                  <a:pt x="8650710" y="1094766"/>
                  <a:pt x="8554619" y="980740"/>
                  <a:pt x="8344834" y="1037892"/>
                </a:cubicBezTo>
                <a:cubicBezTo>
                  <a:pt x="8135049" y="1095044"/>
                  <a:pt x="8000650" y="1010824"/>
                  <a:pt x="7746638" y="1037892"/>
                </a:cubicBezTo>
                <a:cubicBezTo>
                  <a:pt x="7492626" y="1064960"/>
                  <a:pt x="7126650" y="968171"/>
                  <a:pt x="6897199" y="1037892"/>
                </a:cubicBezTo>
                <a:cubicBezTo>
                  <a:pt x="6667748" y="1107613"/>
                  <a:pt x="6248247" y="1029179"/>
                  <a:pt x="6047761" y="1037892"/>
                </a:cubicBezTo>
                <a:cubicBezTo>
                  <a:pt x="5847275" y="1046605"/>
                  <a:pt x="5803865" y="1007545"/>
                  <a:pt x="5575186" y="1037892"/>
                </a:cubicBezTo>
                <a:cubicBezTo>
                  <a:pt x="5346508" y="1068239"/>
                  <a:pt x="5231873" y="996348"/>
                  <a:pt x="4976990" y="1037892"/>
                </a:cubicBezTo>
                <a:cubicBezTo>
                  <a:pt x="4722107" y="1079436"/>
                  <a:pt x="4810072" y="1021121"/>
                  <a:pt x="4755658" y="1037892"/>
                </a:cubicBezTo>
                <a:cubicBezTo>
                  <a:pt x="4701244" y="1054663"/>
                  <a:pt x="4228537" y="1034216"/>
                  <a:pt x="3906220" y="1037892"/>
                </a:cubicBezTo>
                <a:cubicBezTo>
                  <a:pt x="3583903" y="1041568"/>
                  <a:pt x="3770227" y="1031649"/>
                  <a:pt x="3684887" y="1037892"/>
                </a:cubicBezTo>
                <a:cubicBezTo>
                  <a:pt x="3599547" y="1044135"/>
                  <a:pt x="3525453" y="1021340"/>
                  <a:pt x="3463555" y="1037892"/>
                </a:cubicBezTo>
                <a:cubicBezTo>
                  <a:pt x="3401657" y="1054444"/>
                  <a:pt x="3072267" y="1023659"/>
                  <a:pt x="2739737" y="1037892"/>
                </a:cubicBezTo>
                <a:cubicBezTo>
                  <a:pt x="2407207" y="1052125"/>
                  <a:pt x="2581918" y="1018458"/>
                  <a:pt x="2518405" y="1037892"/>
                </a:cubicBezTo>
                <a:cubicBezTo>
                  <a:pt x="2454892" y="1057326"/>
                  <a:pt x="2321115" y="1028151"/>
                  <a:pt x="2171451" y="1037892"/>
                </a:cubicBezTo>
                <a:cubicBezTo>
                  <a:pt x="2021787" y="1047633"/>
                  <a:pt x="1927312" y="1032662"/>
                  <a:pt x="1824498" y="1037892"/>
                </a:cubicBezTo>
                <a:cubicBezTo>
                  <a:pt x="1721684" y="1043122"/>
                  <a:pt x="1547948" y="1018672"/>
                  <a:pt x="1351923" y="1037892"/>
                </a:cubicBezTo>
                <a:cubicBezTo>
                  <a:pt x="1155899" y="1057112"/>
                  <a:pt x="1100344" y="1012534"/>
                  <a:pt x="1004969" y="1037892"/>
                </a:cubicBezTo>
                <a:cubicBezTo>
                  <a:pt x="909594" y="1063250"/>
                  <a:pt x="269537" y="972036"/>
                  <a:pt x="0" y="1037892"/>
                </a:cubicBezTo>
                <a:cubicBezTo>
                  <a:pt x="-21516" y="801082"/>
                  <a:pt x="36334" y="646854"/>
                  <a:pt x="0" y="508567"/>
                </a:cubicBezTo>
                <a:cubicBezTo>
                  <a:pt x="-36334" y="370280"/>
                  <a:pt x="45023" y="249345"/>
                  <a:pt x="0" y="0"/>
                </a:cubicBezTo>
                <a:close/>
              </a:path>
              <a:path w="12562115" h="1037892" stroke="0" extrusionOk="0">
                <a:moveTo>
                  <a:pt x="0" y="0"/>
                </a:moveTo>
                <a:cubicBezTo>
                  <a:pt x="70277" y="-24989"/>
                  <a:pt x="143143" y="2474"/>
                  <a:pt x="221333" y="0"/>
                </a:cubicBezTo>
                <a:cubicBezTo>
                  <a:pt x="299523" y="-2474"/>
                  <a:pt x="366942" y="6263"/>
                  <a:pt x="442665" y="0"/>
                </a:cubicBezTo>
                <a:cubicBezTo>
                  <a:pt x="518388" y="-6263"/>
                  <a:pt x="588983" y="19452"/>
                  <a:pt x="663998" y="0"/>
                </a:cubicBezTo>
                <a:cubicBezTo>
                  <a:pt x="739013" y="-19452"/>
                  <a:pt x="809008" y="7180"/>
                  <a:pt x="885330" y="0"/>
                </a:cubicBezTo>
                <a:cubicBezTo>
                  <a:pt x="961652" y="-7180"/>
                  <a:pt x="1323032" y="26953"/>
                  <a:pt x="1609147" y="0"/>
                </a:cubicBezTo>
                <a:cubicBezTo>
                  <a:pt x="1895262" y="-26953"/>
                  <a:pt x="2064232" y="91685"/>
                  <a:pt x="2458585" y="0"/>
                </a:cubicBezTo>
                <a:cubicBezTo>
                  <a:pt x="2852938" y="-91685"/>
                  <a:pt x="2814416" y="50278"/>
                  <a:pt x="2931160" y="0"/>
                </a:cubicBezTo>
                <a:cubicBezTo>
                  <a:pt x="3047905" y="-50278"/>
                  <a:pt x="3246683" y="32875"/>
                  <a:pt x="3403735" y="0"/>
                </a:cubicBezTo>
                <a:cubicBezTo>
                  <a:pt x="3560788" y="-32875"/>
                  <a:pt x="4060203" y="10052"/>
                  <a:pt x="4253173" y="0"/>
                </a:cubicBezTo>
                <a:cubicBezTo>
                  <a:pt x="4446143" y="-10052"/>
                  <a:pt x="4597329" y="8865"/>
                  <a:pt x="4725748" y="0"/>
                </a:cubicBezTo>
                <a:cubicBezTo>
                  <a:pt x="4854167" y="-8865"/>
                  <a:pt x="4970941" y="42502"/>
                  <a:pt x="5198323" y="0"/>
                </a:cubicBezTo>
                <a:cubicBezTo>
                  <a:pt x="5425706" y="-42502"/>
                  <a:pt x="5622416" y="86848"/>
                  <a:pt x="5922140" y="0"/>
                </a:cubicBezTo>
                <a:cubicBezTo>
                  <a:pt x="6221864" y="-86848"/>
                  <a:pt x="6135003" y="10256"/>
                  <a:pt x="6269094" y="0"/>
                </a:cubicBezTo>
                <a:cubicBezTo>
                  <a:pt x="6403185" y="-10256"/>
                  <a:pt x="6573938" y="31799"/>
                  <a:pt x="6741668" y="0"/>
                </a:cubicBezTo>
                <a:cubicBezTo>
                  <a:pt x="6909398" y="-31799"/>
                  <a:pt x="6855808" y="12593"/>
                  <a:pt x="6963001" y="0"/>
                </a:cubicBezTo>
                <a:cubicBezTo>
                  <a:pt x="7070194" y="-12593"/>
                  <a:pt x="7143533" y="17167"/>
                  <a:pt x="7309955" y="0"/>
                </a:cubicBezTo>
                <a:cubicBezTo>
                  <a:pt x="7476377" y="-17167"/>
                  <a:pt x="7664634" y="38115"/>
                  <a:pt x="7782529" y="0"/>
                </a:cubicBezTo>
                <a:cubicBezTo>
                  <a:pt x="7900424" y="-38115"/>
                  <a:pt x="8175208" y="11440"/>
                  <a:pt x="8506346" y="0"/>
                </a:cubicBezTo>
                <a:cubicBezTo>
                  <a:pt x="8837484" y="-11440"/>
                  <a:pt x="8945329" y="80509"/>
                  <a:pt x="9230164" y="0"/>
                </a:cubicBezTo>
                <a:cubicBezTo>
                  <a:pt x="9514999" y="-80509"/>
                  <a:pt x="9781150" y="30636"/>
                  <a:pt x="9953981" y="0"/>
                </a:cubicBezTo>
                <a:cubicBezTo>
                  <a:pt x="10126812" y="-30636"/>
                  <a:pt x="10605886" y="18611"/>
                  <a:pt x="10803419" y="0"/>
                </a:cubicBezTo>
                <a:cubicBezTo>
                  <a:pt x="11000952" y="-18611"/>
                  <a:pt x="11013849" y="22214"/>
                  <a:pt x="11150373" y="0"/>
                </a:cubicBezTo>
                <a:cubicBezTo>
                  <a:pt x="11286897" y="-22214"/>
                  <a:pt x="11263821" y="18222"/>
                  <a:pt x="11371705" y="0"/>
                </a:cubicBezTo>
                <a:cubicBezTo>
                  <a:pt x="11479589" y="-18222"/>
                  <a:pt x="11600048" y="34472"/>
                  <a:pt x="11718659" y="0"/>
                </a:cubicBezTo>
                <a:cubicBezTo>
                  <a:pt x="11837270" y="-34472"/>
                  <a:pt x="12194628" y="35797"/>
                  <a:pt x="12562115" y="0"/>
                </a:cubicBezTo>
                <a:cubicBezTo>
                  <a:pt x="12609348" y="192852"/>
                  <a:pt x="12511352" y="345946"/>
                  <a:pt x="12562115" y="508567"/>
                </a:cubicBezTo>
                <a:cubicBezTo>
                  <a:pt x="12612878" y="671188"/>
                  <a:pt x="12500392" y="846631"/>
                  <a:pt x="12562115" y="1037892"/>
                </a:cubicBezTo>
                <a:cubicBezTo>
                  <a:pt x="12465068" y="1050289"/>
                  <a:pt x="12420604" y="1019189"/>
                  <a:pt x="12340782" y="1037892"/>
                </a:cubicBezTo>
                <a:cubicBezTo>
                  <a:pt x="12260960" y="1056595"/>
                  <a:pt x="11701441" y="959559"/>
                  <a:pt x="11491344" y="1037892"/>
                </a:cubicBezTo>
                <a:cubicBezTo>
                  <a:pt x="11281247" y="1116225"/>
                  <a:pt x="11196031" y="983007"/>
                  <a:pt x="11018769" y="1037892"/>
                </a:cubicBezTo>
                <a:cubicBezTo>
                  <a:pt x="10841508" y="1092777"/>
                  <a:pt x="10748462" y="1003489"/>
                  <a:pt x="10671816" y="1037892"/>
                </a:cubicBezTo>
                <a:cubicBezTo>
                  <a:pt x="10595170" y="1072295"/>
                  <a:pt x="10495761" y="1035611"/>
                  <a:pt x="10324862" y="1037892"/>
                </a:cubicBezTo>
                <a:cubicBezTo>
                  <a:pt x="10153963" y="1040173"/>
                  <a:pt x="10181538" y="1028368"/>
                  <a:pt x="10103530" y="1037892"/>
                </a:cubicBezTo>
                <a:cubicBezTo>
                  <a:pt x="10025522" y="1047416"/>
                  <a:pt x="9991698" y="1026667"/>
                  <a:pt x="9882197" y="1037892"/>
                </a:cubicBezTo>
                <a:cubicBezTo>
                  <a:pt x="9772696" y="1049117"/>
                  <a:pt x="9715588" y="1023834"/>
                  <a:pt x="9660865" y="1037892"/>
                </a:cubicBezTo>
                <a:cubicBezTo>
                  <a:pt x="9606142" y="1051950"/>
                  <a:pt x="9353241" y="997245"/>
                  <a:pt x="9062669" y="1037892"/>
                </a:cubicBezTo>
                <a:cubicBezTo>
                  <a:pt x="8772097" y="1078539"/>
                  <a:pt x="8729477" y="994963"/>
                  <a:pt x="8590094" y="1037892"/>
                </a:cubicBezTo>
                <a:cubicBezTo>
                  <a:pt x="8450711" y="1080821"/>
                  <a:pt x="8253560" y="1012768"/>
                  <a:pt x="8117519" y="1037892"/>
                </a:cubicBezTo>
                <a:cubicBezTo>
                  <a:pt x="7981478" y="1063016"/>
                  <a:pt x="7737320" y="975374"/>
                  <a:pt x="7519323" y="1037892"/>
                </a:cubicBezTo>
                <a:cubicBezTo>
                  <a:pt x="7301326" y="1100410"/>
                  <a:pt x="7095868" y="975900"/>
                  <a:pt x="6921127" y="1037892"/>
                </a:cubicBezTo>
                <a:cubicBezTo>
                  <a:pt x="6746386" y="1099884"/>
                  <a:pt x="6438709" y="957304"/>
                  <a:pt x="6071689" y="1037892"/>
                </a:cubicBezTo>
                <a:cubicBezTo>
                  <a:pt x="5704669" y="1118480"/>
                  <a:pt x="5459945" y="951696"/>
                  <a:pt x="5222251" y="1037892"/>
                </a:cubicBezTo>
                <a:cubicBezTo>
                  <a:pt x="4984557" y="1124088"/>
                  <a:pt x="4986254" y="1035706"/>
                  <a:pt x="4875297" y="1037892"/>
                </a:cubicBezTo>
                <a:cubicBezTo>
                  <a:pt x="4764340" y="1040078"/>
                  <a:pt x="4717019" y="1019482"/>
                  <a:pt x="4653965" y="1037892"/>
                </a:cubicBezTo>
                <a:cubicBezTo>
                  <a:pt x="4590911" y="1056302"/>
                  <a:pt x="4398927" y="998237"/>
                  <a:pt x="4307011" y="1037892"/>
                </a:cubicBezTo>
                <a:cubicBezTo>
                  <a:pt x="4215095" y="1077547"/>
                  <a:pt x="3735370" y="965460"/>
                  <a:pt x="3583194" y="1037892"/>
                </a:cubicBezTo>
                <a:cubicBezTo>
                  <a:pt x="3431018" y="1110324"/>
                  <a:pt x="3115292" y="1012187"/>
                  <a:pt x="2984998" y="1037892"/>
                </a:cubicBezTo>
                <a:cubicBezTo>
                  <a:pt x="2854704" y="1063597"/>
                  <a:pt x="2811587" y="1025558"/>
                  <a:pt x="2763665" y="1037892"/>
                </a:cubicBezTo>
                <a:cubicBezTo>
                  <a:pt x="2715743" y="1050226"/>
                  <a:pt x="2227292" y="972544"/>
                  <a:pt x="1914227" y="1037892"/>
                </a:cubicBezTo>
                <a:cubicBezTo>
                  <a:pt x="1601162" y="1103240"/>
                  <a:pt x="1553090" y="1017456"/>
                  <a:pt x="1316031" y="1037892"/>
                </a:cubicBezTo>
                <a:cubicBezTo>
                  <a:pt x="1078972" y="1058328"/>
                  <a:pt x="1060174" y="1000582"/>
                  <a:pt x="969077" y="1037892"/>
                </a:cubicBezTo>
                <a:cubicBezTo>
                  <a:pt x="877980" y="1075202"/>
                  <a:pt x="811871" y="1030245"/>
                  <a:pt x="747745" y="1037892"/>
                </a:cubicBezTo>
                <a:cubicBezTo>
                  <a:pt x="683619" y="1045539"/>
                  <a:pt x="360549" y="1013598"/>
                  <a:pt x="0" y="1037892"/>
                </a:cubicBezTo>
                <a:cubicBezTo>
                  <a:pt x="-45959" y="798636"/>
                  <a:pt x="53469" y="752445"/>
                  <a:pt x="0" y="539704"/>
                </a:cubicBezTo>
                <a:cubicBezTo>
                  <a:pt x="-53469" y="326963"/>
                  <a:pt x="33418" y="256101"/>
                  <a:pt x="0" y="0"/>
                </a:cubicBezTo>
                <a:close/>
              </a:path>
            </a:pathLst>
          </a:custGeom>
          <a:solidFill>
            <a:srgbClr val="DCDDDE"/>
          </a:solidFill>
          <a:ln>
            <a:solidFill>
              <a:srgbClr val="DCDDDE"/>
            </a:solidFill>
            <a:extLst>
              <a:ext uri="{C807C97D-BFC1-408E-A445-0C87EB9F89A2}">
                <ask:lineSketchStyleProps xmlns:ask="http://schemas.microsoft.com/office/drawing/2018/sketchyshapes" sd="293182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3686D-8D38-6076-EB8F-9A8895BE1519}"/>
              </a:ext>
            </a:extLst>
          </p:cNvPr>
          <p:cNvSpPr txBox="1"/>
          <p:nvPr/>
        </p:nvSpPr>
        <p:spPr>
          <a:xfrm>
            <a:off x="121928" y="275338"/>
            <a:ext cx="1194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latin typeface="Aptos Narrow" panose="020B0004020202020204" pitchFamily="34" charset="0"/>
              </a:rPr>
              <a:t>There</a:t>
            </a:r>
            <a:r>
              <a:rPr lang="es-ES" sz="2800" b="1" dirty="0">
                <a:latin typeface="Aptos Narrow" panose="020B0004020202020204" pitchFamily="34" charset="0"/>
              </a:rPr>
              <a:t> </a:t>
            </a:r>
            <a:r>
              <a:rPr lang="es-ES" sz="2800" b="1" dirty="0" err="1">
                <a:latin typeface="Aptos Narrow" panose="020B0004020202020204" pitchFamily="34" charset="0"/>
              </a:rPr>
              <a:t>is</a:t>
            </a:r>
            <a:r>
              <a:rPr lang="es-ES" sz="2800" b="1" dirty="0">
                <a:latin typeface="Aptos Narrow" panose="020B0004020202020204" pitchFamily="34" charset="0"/>
              </a:rPr>
              <a:t> a </a:t>
            </a:r>
            <a:r>
              <a:rPr lang="es-ES" sz="2800" b="1" dirty="0" err="1">
                <a:latin typeface="Aptos Narrow" panose="020B0004020202020204" pitchFamily="34" charset="0"/>
              </a:rPr>
              <a:t>syntrophic</a:t>
            </a:r>
            <a:r>
              <a:rPr lang="es-ES" sz="2800" b="1" dirty="0">
                <a:latin typeface="Aptos Narrow" panose="020B0004020202020204" pitchFamily="34" charset="0"/>
              </a:rPr>
              <a:t> </a:t>
            </a:r>
            <a:r>
              <a:rPr lang="es-ES" sz="2800" b="1" dirty="0" err="1">
                <a:latin typeface="Aptos Narrow" panose="020B0004020202020204" pitchFamily="34" charset="0"/>
              </a:rPr>
              <a:t>relationship</a:t>
            </a:r>
            <a:r>
              <a:rPr lang="es-ES" sz="2800" b="1" dirty="0">
                <a:latin typeface="Aptos Narrow" panose="020B0004020202020204" pitchFamily="34" charset="0"/>
              </a:rPr>
              <a:t> </a:t>
            </a:r>
            <a:r>
              <a:rPr lang="es-ES" sz="2800" b="1" dirty="0" err="1">
                <a:latin typeface="Aptos Narrow" panose="020B0004020202020204" pitchFamily="34" charset="0"/>
              </a:rPr>
              <a:t>between</a:t>
            </a:r>
            <a:r>
              <a:rPr lang="es-ES" sz="2800" b="1" dirty="0">
                <a:latin typeface="Aptos Narrow" panose="020B0004020202020204" pitchFamily="34" charset="0"/>
              </a:rPr>
              <a:t> bacteria and </a:t>
            </a:r>
            <a:r>
              <a:rPr lang="es-ES" sz="2800" b="1" dirty="0" err="1">
                <a:latin typeface="Aptos Narrow" panose="020B0004020202020204" pitchFamily="34" charset="0"/>
              </a:rPr>
              <a:t>archea</a:t>
            </a:r>
            <a:r>
              <a:rPr lang="es-ES" sz="2800" b="1" dirty="0">
                <a:latin typeface="Aptos Narrow" panose="020B0004020202020204" pitchFamily="34" charset="0"/>
              </a:rPr>
              <a:t> in </a:t>
            </a:r>
            <a:r>
              <a:rPr lang="es-ES" sz="2800" b="1" dirty="0" err="1">
                <a:latin typeface="Aptos Narrow" panose="020B0004020202020204" pitchFamily="34" charset="0"/>
              </a:rPr>
              <a:t>the</a:t>
            </a:r>
            <a:r>
              <a:rPr lang="es-ES" sz="2800" b="1" dirty="0">
                <a:latin typeface="Aptos Narrow" panose="020B0004020202020204" pitchFamily="34" charset="0"/>
              </a:rPr>
              <a:t> human </a:t>
            </a:r>
            <a:r>
              <a:rPr lang="es-ES" sz="2800" b="1" dirty="0" err="1">
                <a:latin typeface="Aptos Narrow" panose="020B0004020202020204" pitchFamily="34" charset="0"/>
              </a:rPr>
              <a:t>gut</a:t>
            </a:r>
            <a:endParaRPr lang="es-MX" sz="2800" b="1" dirty="0">
              <a:latin typeface="Aptos Narrow" panose="020B00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2FE0A-FCCF-1E17-EABE-036379F29CB0}"/>
              </a:ext>
            </a:extLst>
          </p:cNvPr>
          <p:cNvSpPr/>
          <p:nvPr/>
        </p:nvSpPr>
        <p:spPr>
          <a:xfrm>
            <a:off x="6286429" y="1165351"/>
            <a:ext cx="5384984" cy="124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There is a potential route for the transfer of bacteria and microbial components from the maternal gut to the mammary glands (breasts) during breastfeeding.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CF9AA-F832-1018-95D1-49AB78470283}"/>
              </a:ext>
            </a:extLst>
          </p:cNvPr>
          <p:cNvSpPr txBox="1"/>
          <p:nvPr/>
        </p:nvSpPr>
        <p:spPr>
          <a:xfrm>
            <a:off x="6286429" y="11028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EB67A0"/>
                </a:solidFill>
                <a:latin typeface="Aptos Narrow" panose="020B0004020202020204" pitchFamily="34" charset="0"/>
              </a:rPr>
              <a:t>The entero-mammary pathway </a:t>
            </a:r>
            <a:endParaRPr lang="en-US" b="1" dirty="0">
              <a:solidFill>
                <a:srgbClr val="EB67A0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1D884F25-1895-DA2A-DADB-DC775A610792}"/>
              </a:ext>
            </a:extLst>
          </p:cNvPr>
          <p:cNvSpPr/>
          <p:nvPr/>
        </p:nvSpPr>
        <p:spPr>
          <a:xfrm>
            <a:off x="6096000" y="1165351"/>
            <a:ext cx="167141" cy="1000328"/>
          </a:xfrm>
          <a:prstGeom prst="chevron">
            <a:avLst/>
          </a:prstGeom>
          <a:solidFill>
            <a:srgbClr val="EB67A0"/>
          </a:solidFill>
          <a:ln>
            <a:solidFill>
              <a:srgbClr val="EB67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2BDB43-7593-AC00-9B78-D74D4BE4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41" y="2406322"/>
            <a:ext cx="5589885" cy="41332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30832A-5412-E67C-ADAD-1BB8A9187C02}"/>
              </a:ext>
            </a:extLst>
          </p:cNvPr>
          <p:cNvSpPr txBox="1"/>
          <p:nvPr/>
        </p:nvSpPr>
        <p:spPr>
          <a:xfrm>
            <a:off x="328706" y="1373127"/>
            <a:ext cx="401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latin typeface="Aptos Narrow" panose="020B0004020202020204" pitchFamily="34" charset="0"/>
              </a:rPr>
              <a:t>Interactions</a:t>
            </a:r>
            <a:r>
              <a:rPr lang="es-ES" sz="1600" b="1" dirty="0">
                <a:latin typeface="Aptos Narrow" panose="020B0004020202020204" pitchFamily="34" charset="0"/>
              </a:rPr>
              <a:t> </a:t>
            </a:r>
            <a:r>
              <a:rPr lang="es-ES" sz="1600" b="1" dirty="0" err="1">
                <a:latin typeface="Aptos Narrow" panose="020B0004020202020204" pitchFamily="34" charset="0"/>
              </a:rPr>
              <a:t>between</a:t>
            </a:r>
            <a:r>
              <a:rPr lang="es-ES" sz="1600" b="1" dirty="0">
                <a:latin typeface="Aptos Narrow" panose="020B0004020202020204" pitchFamily="34" charset="0"/>
              </a:rPr>
              <a:t> </a:t>
            </a:r>
            <a:r>
              <a:rPr lang="es-ES" sz="1600" b="1" dirty="0" err="1">
                <a:latin typeface="Aptos Narrow" panose="020B0004020202020204" pitchFamily="34" charset="0"/>
              </a:rPr>
              <a:t>archaea</a:t>
            </a:r>
            <a:r>
              <a:rPr lang="es-ES" sz="1600" b="1" dirty="0">
                <a:latin typeface="Aptos Narrow" panose="020B0004020202020204" pitchFamily="34" charset="0"/>
              </a:rPr>
              <a:t> and bacteria in the </a:t>
            </a:r>
            <a:r>
              <a:rPr lang="es-ES" sz="1600" b="1" dirty="0" err="1">
                <a:latin typeface="Aptos Narrow" panose="020B0004020202020204" pitchFamily="34" charset="0"/>
              </a:rPr>
              <a:t>gut</a:t>
            </a:r>
            <a:r>
              <a:rPr lang="es-ES" sz="1600" b="1" dirty="0">
                <a:latin typeface="Aptos Narrow" panose="020B0004020202020204" pitchFamily="34" charset="0"/>
              </a:rPr>
              <a:t> </a:t>
            </a:r>
            <a:r>
              <a:rPr lang="es-ES" sz="1600" b="1" dirty="0" err="1">
                <a:latin typeface="Aptos Narrow" panose="020B0004020202020204" pitchFamily="34" charset="0"/>
              </a:rPr>
              <a:t>of</a:t>
            </a:r>
            <a:r>
              <a:rPr lang="es-ES" sz="1600" b="1" dirty="0">
                <a:latin typeface="Aptos Narrow" panose="020B0004020202020204" pitchFamily="34" charset="0"/>
              </a:rPr>
              <a:t> </a:t>
            </a:r>
            <a:r>
              <a:rPr lang="es-ES" sz="1600" b="1" dirty="0" err="1">
                <a:latin typeface="Aptos Narrow" panose="020B0004020202020204" pitchFamily="34" charset="0"/>
              </a:rPr>
              <a:t>healthy</a:t>
            </a:r>
            <a:r>
              <a:rPr lang="es-ES" sz="1600" b="1" dirty="0">
                <a:latin typeface="Aptos Narrow" panose="020B0004020202020204" pitchFamily="34" charset="0"/>
              </a:rPr>
              <a:t> </a:t>
            </a:r>
            <a:r>
              <a:rPr lang="es-ES" sz="1600" b="1" dirty="0" err="1">
                <a:latin typeface="Aptos Narrow" panose="020B0004020202020204" pitchFamily="34" charset="0"/>
              </a:rPr>
              <a:t>people</a:t>
            </a:r>
            <a:r>
              <a:rPr lang="es-ES" sz="1600" b="1" dirty="0">
                <a:latin typeface="Aptos Narrow" panose="020B0004020202020204" pitchFamily="34" charset="0"/>
              </a:rPr>
              <a:t>:</a:t>
            </a:r>
            <a:endParaRPr lang="en-US" sz="1600" b="1" dirty="0">
              <a:latin typeface="Aptos Narrow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008AD-87C1-EDB9-EFC4-495D454D38C2}"/>
              </a:ext>
            </a:extLst>
          </p:cNvPr>
          <p:cNvSpPr txBox="1"/>
          <p:nvPr/>
        </p:nvSpPr>
        <p:spPr>
          <a:xfrm>
            <a:off x="7129081" y="6657945"/>
            <a:ext cx="5956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b="0" dirty="0">
                <a:solidFill>
                  <a:srgbClr val="242021"/>
                </a:solidFill>
                <a:effectLst/>
              </a:rPr>
              <a:t>Corona-Cervantes et al., 2020, </a:t>
            </a:r>
            <a:r>
              <a:rPr lang="es-MX" sz="1000" b="0" i="1" dirty="0" err="1">
                <a:solidFill>
                  <a:srgbClr val="242021"/>
                </a:solidFill>
                <a:effectLst/>
              </a:rPr>
              <a:t>PeerJ</a:t>
            </a:r>
            <a:r>
              <a:rPr lang="es-MX" sz="1000" b="0" i="1" dirty="0">
                <a:solidFill>
                  <a:srgbClr val="242021"/>
                </a:solidFill>
                <a:effectLst/>
              </a:rPr>
              <a:t> </a:t>
            </a:r>
            <a:r>
              <a:rPr lang="es-MX" sz="1000" b="0" i="0" dirty="0">
                <a:solidFill>
                  <a:srgbClr val="212121"/>
                </a:solidFill>
                <a:effectLst/>
              </a:rPr>
              <a:t>8:e9205; </a:t>
            </a:r>
            <a:r>
              <a:rPr lang="es-MX" sz="1000" b="0" i="0" dirty="0" err="1">
                <a:solidFill>
                  <a:srgbClr val="212121"/>
                </a:solidFill>
                <a:effectLst/>
              </a:rPr>
              <a:t>Jeurink</a:t>
            </a:r>
            <a:r>
              <a:rPr lang="es-MX" sz="1000" b="0" i="0" dirty="0">
                <a:solidFill>
                  <a:srgbClr val="212121"/>
                </a:solidFill>
                <a:effectLst/>
              </a:rPr>
              <a:t> et al., 2013, </a:t>
            </a:r>
            <a:r>
              <a:rPr lang="es-MX" sz="1000" b="0" i="1" dirty="0">
                <a:solidFill>
                  <a:srgbClr val="212121"/>
                </a:solidFill>
                <a:effectLst/>
              </a:rPr>
              <a:t>Beneficial </a:t>
            </a:r>
            <a:r>
              <a:rPr lang="es-MX" sz="1000" b="0" i="1" dirty="0" err="1">
                <a:solidFill>
                  <a:srgbClr val="212121"/>
                </a:solidFill>
                <a:effectLst/>
              </a:rPr>
              <a:t>microbes</a:t>
            </a:r>
            <a:r>
              <a:rPr lang="es-MX" sz="1000" i="1" dirty="0">
                <a:solidFill>
                  <a:srgbClr val="212121"/>
                </a:solidFill>
              </a:rPr>
              <a:t> </a:t>
            </a:r>
            <a:r>
              <a:rPr lang="es-MX" sz="1000" dirty="0">
                <a:solidFill>
                  <a:srgbClr val="212121"/>
                </a:solidFill>
              </a:rPr>
              <a:t>41:17-30.</a:t>
            </a:r>
            <a:br>
              <a:rPr lang="es-MX" sz="1000" dirty="0"/>
            </a:br>
            <a:r>
              <a:rPr lang="es-MX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825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D91449-D9A9-4AB5-50ED-C92034786EFE}"/>
              </a:ext>
            </a:extLst>
          </p:cNvPr>
          <p:cNvSpPr/>
          <p:nvPr/>
        </p:nvSpPr>
        <p:spPr>
          <a:xfrm>
            <a:off x="-2" y="-175664"/>
            <a:ext cx="12562115" cy="1037892"/>
          </a:xfrm>
          <a:custGeom>
            <a:avLst/>
            <a:gdLst>
              <a:gd name="connsiteX0" fmla="*/ 0 w 12562115"/>
              <a:gd name="connsiteY0" fmla="*/ 0 h 1037892"/>
              <a:gd name="connsiteX1" fmla="*/ 849438 w 12562115"/>
              <a:gd name="connsiteY1" fmla="*/ 0 h 1037892"/>
              <a:gd name="connsiteX2" fmla="*/ 1196392 w 12562115"/>
              <a:gd name="connsiteY2" fmla="*/ 0 h 1037892"/>
              <a:gd name="connsiteX3" fmla="*/ 1417724 w 12562115"/>
              <a:gd name="connsiteY3" fmla="*/ 0 h 1037892"/>
              <a:gd name="connsiteX4" fmla="*/ 2267163 w 12562115"/>
              <a:gd name="connsiteY4" fmla="*/ 0 h 1037892"/>
              <a:gd name="connsiteX5" fmla="*/ 2990980 w 12562115"/>
              <a:gd name="connsiteY5" fmla="*/ 0 h 1037892"/>
              <a:gd name="connsiteX6" fmla="*/ 3463555 w 12562115"/>
              <a:gd name="connsiteY6" fmla="*/ 0 h 1037892"/>
              <a:gd name="connsiteX7" fmla="*/ 4187372 w 12562115"/>
              <a:gd name="connsiteY7" fmla="*/ 0 h 1037892"/>
              <a:gd name="connsiteX8" fmla="*/ 4785568 w 12562115"/>
              <a:gd name="connsiteY8" fmla="*/ 0 h 1037892"/>
              <a:gd name="connsiteX9" fmla="*/ 5006900 w 12562115"/>
              <a:gd name="connsiteY9" fmla="*/ 0 h 1037892"/>
              <a:gd name="connsiteX10" fmla="*/ 5856338 w 12562115"/>
              <a:gd name="connsiteY10" fmla="*/ 0 h 1037892"/>
              <a:gd name="connsiteX11" fmla="*/ 6580155 w 12562115"/>
              <a:gd name="connsiteY11" fmla="*/ 0 h 1037892"/>
              <a:gd name="connsiteX12" fmla="*/ 7429594 w 12562115"/>
              <a:gd name="connsiteY12" fmla="*/ 0 h 1037892"/>
              <a:gd name="connsiteX13" fmla="*/ 8279032 w 12562115"/>
              <a:gd name="connsiteY13" fmla="*/ 0 h 1037892"/>
              <a:gd name="connsiteX14" fmla="*/ 9002849 w 12562115"/>
              <a:gd name="connsiteY14" fmla="*/ 0 h 1037892"/>
              <a:gd name="connsiteX15" fmla="*/ 9852287 w 12562115"/>
              <a:gd name="connsiteY15" fmla="*/ 0 h 1037892"/>
              <a:gd name="connsiteX16" fmla="*/ 10701726 w 12562115"/>
              <a:gd name="connsiteY16" fmla="*/ 0 h 1037892"/>
              <a:gd name="connsiteX17" fmla="*/ 11048679 w 12562115"/>
              <a:gd name="connsiteY17" fmla="*/ 0 h 1037892"/>
              <a:gd name="connsiteX18" fmla="*/ 11898117 w 12562115"/>
              <a:gd name="connsiteY18" fmla="*/ 0 h 1037892"/>
              <a:gd name="connsiteX19" fmla="*/ 12562115 w 12562115"/>
              <a:gd name="connsiteY19" fmla="*/ 0 h 1037892"/>
              <a:gd name="connsiteX20" fmla="*/ 12562115 w 12562115"/>
              <a:gd name="connsiteY20" fmla="*/ 518946 h 1037892"/>
              <a:gd name="connsiteX21" fmla="*/ 12562115 w 12562115"/>
              <a:gd name="connsiteY21" fmla="*/ 1037892 h 1037892"/>
              <a:gd name="connsiteX22" fmla="*/ 11963919 w 12562115"/>
              <a:gd name="connsiteY22" fmla="*/ 1037892 h 1037892"/>
              <a:gd name="connsiteX23" fmla="*/ 11114481 w 12562115"/>
              <a:gd name="connsiteY23" fmla="*/ 1037892 h 1037892"/>
              <a:gd name="connsiteX24" fmla="*/ 10641906 w 12562115"/>
              <a:gd name="connsiteY24" fmla="*/ 1037892 h 1037892"/>
              <a:gd name="connsiteX25" fmla="*/ 9918089 w 12562115"/>
              <a:gd name="connsiteY25" fmla="*/ 1037892 h 1037892"/>
              <a:gd name="connsiteX26" fmla="*/ 9068651 w 12562115"/>
              <a:gd name="connsiteY26" fmla="*/ 1037892 h 1037892"/>
              <a:gd name="connsiteX27" fmla="*/ 8344834 w 12562115"/>
              <a:gd name="connsiteY27" fmla="*/ 1037892 h 1037892"/>
              <a:gd name="connsiteX28" fmla="*/ 7746638 w 12562115"/>
              <a:gd name="connsiteY28" fmla="*/ 1037892 h 1037892"/>
              <a:gd name="connsiteX29" fmla="*/ 6897199 w 12562115"/>
              <a:gd name="connsiteY29" fmla="*/ 1037892 h 1037892"/>
              <a:gd name="connsiteX30" fmla="*/ 6047761 w 12562115"/>
              <a:gd name="connsiteY30" fmla="*/ 1037892 h 1037892"/>
              <a:gd name="connsiteX31" fmla="*/ 5575186 w 12562115"/>
              <a:gd name="connsiteY31" fmla="*/ 1037892 h 1037892"/>
              <a:gd name="connsiteX32" fmla="*/ 4976990 w 12562115"/>
              <a:gd name="connsiteY32" fmla="*/ 1037892 h 1037892"/>
              <a:gd name="connsiteX33" fmla="*/ 4755658 w 12562115"/>
              <a:gd name="connsiteY33" fmla="*/ 1037892 h 1037892"/>
              <a:gd name="connsiteX34" fmla="*/ 3906220 w 12562115"/>
              <a:gd name="connsiteY34" fmla="*/ 1037892 h 1037892"/>
              <a:gd name="connsiteX35" fmla="*/ 3684887 w 12562115"/>
              <a:gd name="connsiteY35" fmla="*/ 1037892 h 1037892"/>
              <a:gd name="connsiteX36" fmla="*/ 3463555 w 12562115"/>
              <a:gd name="connsiteY36" fmla="*/ 1037892 h 1037892"/>
              <a:gd name="connsiteX37" fmla="*/ 2739737 w 12562115"/>
              <a:gd name="connsiteY37" fmla="*/ 1037892 h 1037892"/>
              <a:gd name="connsiteX38" fmla="*/ 2518405 w 12562115"/>
              <a:gd name="connsiteY38" fmla="*/ 1037892 h 1037892"/>
              <a:gd name="connsiteX39" fmla="*/ 2171451 w 12562115"/>
              <a:gd name="connsiteY39" fmla="*/ 1037892 h 1037892"/>
              <a:gd name="connsiteX40" fmla="*/ 1824498 w 12562115"/>
              <a:gd name="connsiteY40" fmla="*/ 1037892 h 1037892"/>
              <a:gd name="connsiteX41" fmla="*/ 1351923 w 12562115"/>
              <a:gd name="connsiteY41" fmla="*/ 1037892 h 1037892"/>
              <a:gd name="connsiteX42" fmla="*/ 1004969 w 12562115"/>
              <a:gd name="connsiteY42" fmla="*/ 1037892 h 1037892"/>
              <a:gd name="connsiteX43" fmla="*/ 0 w 12562115"/>
              <a:gd name="connsiteY43" fmla="*/ 1037892 h 1037892"/>
              <a:gd name="connsiteX44" fmla="*/ 0 w 12562115"/>
              <a:gd name="connsiteY44" fmla="*/ 508567 h 1037892"/>
              <a:gd name="connsiteX45" fmla="*/ 0 w 12562115"/>
              <a:gd name="connsiteY45" fmla="*/ 0 h 103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562115" h="1037892" fill="none" extrusionOk="0">
                <a:moveTo>
                  <a:pt x="0" y="0"/>
                </a:moveTo>
                <a:cubicBezTo>
                  <a:pt x="193490" y="-59087"/>
                  <a:pt x="627306" y="75158"/>
                  <a:pt x="849438" y="0"/>
                </a:cubicBezTo>
                <a:cubicBezTo>
                  <a:pt x="1071570" y="-75158"/>
                  <a:pt x="1119518" y="9316"/>
                  <a:pt x="1196392" y="0"/>
                </a:cubicBezTo>
                <a:cubicBezTo>
                  <a:pt x="1273266" y="-9316"/>
                  <a:pt x="1312713" y="13542"/>
                  <a:pt x="1417724" y="0"/>
                </a:cubicBezTo>
                <a:cubicBezTo>
                  <a:pt x="1522735" y="-13542"/>
                  <a:pt x="1843378" y="94849"/>
                  <a:pt x="2267163" y="0"/>
                </a:cubicBezTo>
                <a:cubicBezTo>
                  <a:pt x="2690948" y="-94849"/>
                  <a:pt x="2829358" y="69244"/>
                  <a:pt x="2990980" y="0"/>
                </a:cubicBezTo>
                <a:cubicBezTo>
                  <a:pt x="3152602" y="-69244"/>
                  <a:pt x="3285795" y="53011"/>
                  <a:pt x="3463555" y="0"/>
                </a:cubicBezTo>
                <a:cubicBezTo>
                  <a:pt x="3641315" y="-53011"/>
                  <a:pt x="4011503" y="10053"/>
                  <a:pt x="4187372" y="0"/>
                </a:cubicBezTo>
                <a:cubicBezTo>
                  <a:pt x="4363241" y="-10053"/>
                  <a:pt x="4487377" y="58095"/>
                  <a:pt x="4785568" y="0"/>
                </a:cubicBezTo>
                <a:cubicBezTo>
                  <a:pt x="5083759" y="-58095"/>
                  <a:pt x="4922705" y="19167"/>
                  <a:pt x="5006900" y="0"/>
                </a:cubicBezTo>
                <a:cubicBezTo>
                  <a:pt x="5091095" y="-19167"/>
                  <a:pt x="5466966" y="24798"/>
                  <a:pt x="5856338" y="0"/>
                </a:cubicBezTo>
                <a:cubicBezTo>
                  <a:pt x="6245710" y="-24798"/>
                  <a:pt x="6391909" y="9176"/>
                  <a:pt x="6580155" y="0"/>
                </a:cubicBezTo>
                <a:cubicBezTo>
                  <a:pt x="6768401" y="-9176"/>
                  <a:pt x="7107269" y="53211"/>
                  <a:pt x="7429594" y="0"/>
                </a:cubicBezTo>
                <a:cubicBezTo>
                  <a:pt x="7751919" y="-53211"/>
                  <a:pt x="8100038" y="39637"/>
                  <a:pt x="8279032" y="0"/>
                </a:cubicBezTo>
                <a:cubicBezTo>
                  <a:pt x="8458026" y="-39637"/>
                  <a:pt x="8704214" y="37869"/>
                  <a:pt x="9002849" y="0"/>
                </a:cubicBezTo>
                <a:cubicBezTo>
                  <a:pt x="9301484" y="-37869"/>
                  <a:pt x="9650482" y="4786"/>
                  <a:pt x="9852287" y="0"/>
                </a:cubicBezTo>
                <a:cubicBezTo>
                  <a:pt x="10054092" y="-4786"/>
                  <a:pt x="10369606" y="82151"/>
                  <a:pt x="10701726" y="0"/>
                </a:cubicBezTo>
                <a:cubicBezTo>
                  <a:pt x="11033846" y="-82151"/>
                  <a:pt x="10957438" y="36502"/>
                  <a:pt x="11048679" y="0"/>
                </a:cubicBezTo>
                <a:cubicBezTo>
                  <a:pt x="11139920" y="-36502"/>
                  <a:pt x="11715074" y="94834"/>
                  <a:pt x="11898117" y="0"/>
                </a:cubicBezTo>
                <a:cubicBezTo>
                  <a:pt x="12081160" y="-94834"/>
                  <a:pt x="12263527" y="57180"/>
                  <a:pt x="12562115" y="0"/>
                </a:cubicBezTo>
                <a:cubicBezTo>
                  <a:pt x="12588589" y="231307"/>
                  <a:pt x="12561418" y="395586"/>
                  <a:pt x="12562115" y="518946"/>
                </a:cubicBezTo>
                <a:cubicBezTo>
                  <a:pt x="12562812" y="642306"/>
                  <a:pt x="12546348" y="867776"/>
                  <a:pt x="12562115" y="1037892"/>
                </a:cubicBezTo>
                <a:cubicBezTo>
                  <a:pt x="12344272" y="1092509"/>
                  <a:pt x="12140688" y="1035135"/>
                  <a:pt x="11963919" y="1037892"/>
                </a:cubicBezTo>
                <a:cubicBezTo>
                  <a:pt x="11787150" y="1040649"/>
                  <a:pt x="11318384" y="972835"/>
                  <a:pt x="11114481" y="1037892"/>
                </a:cubicBezTo>
                <a:cubicBezTo>
                  <a:pt x="10910578" y="1102949"/>
                  <a:pt x="10740025" y="1031639"/>
                  <a:pt x="10641906" y="1037892"/>
                </a:cubicBezTo>
                <a:cubicBezTo>
                  <a:pt x="10543788" y="1044145"/>
                  <a:pt x="10250209" y="1001275"/>
                  <a:pt x="9918089" y="1037892"/>
                </a:cubicBezTo>
                <a:cubicBezTo>
                  <a:pt x="9585969" y="1074509"/>
                  <a:pt x="9486592" y="981018"/>
                  <a:pt x="9068651" y="1037892"/>
                </a:cubicBezTo>
                <a:cubicBezTo>
                  <a:pt x="8650710" y="1094766"/>
                  <a:pt x="8554619" y="980740"/>
                  <a:pt x="8344834" y="1037892"/>
                </a:cubicBezTo>
                <a:cubicBezTo>
                  <a:pt x="8135049" y="1095044"/>
                  <a:pt x="8000650" y="1010824"/>
                  <a:pt x="7746638" y="1037892"/>
                </a:cubicBezTo>
                <a:cubicBezTo>
                  <a:pt x="7492626" y="1064960"/>
                  <a:pt x="7126650" y="968171"/>
                  <a:pt x="6897199" y="1037892"/>
                </a:cubicBezTo>
                <a:cubicBezTo>
                  <a:pt x="6667748" y="1107613"/>
                  <a:pt x="6248247" y="1029179"/>
                  <a:pt x="6047761" y="1037892"/>
                </a:cubicBezTo>
                <a:cubicBezTo>
                  <a:pt x="5847275" y="1046605"/>
                  <a:pt x="5803865" y="1007545"/>
                  <a:pt x="5575186" y="1037892"/>
                </a:cubicBezTo>
                <a:cubicBezTo>
                  <a:pt x="5346508" y="1068239"/>
                  <a:pt x="5231873" y="996348"/>
                  <a:pt x="4976990" y="1037892"/>
                </a:cubicBezTo>
                <a:cubicBezTo>
                  <a:pt x="4722107" y="1079436"/>
                  <a:pt x="4810072" y="1021121"/>
                  <a:pt x="4755658" y="1037892"/>
                </a:cubicBezTo>
                <a:cubicBezTo>
                  <a:pt x="4701244" y="1054663"/>
                  <a:pt x="4228537" y="1034216"/>
                  <a:pt x="3906220" y="1037892"/>
                </a:cubicBezTo>
                <a:cubicBezTo>
                  <a:pt x="3583903" y="1041568"/>
                  <a:pt x="3770227" y="1031649"/>
                  <a:pt x="3684887" y="1037892"/>
                </a:cubicBezTo>
                <a:cubicBezTo>
                  <a:pt x="3599547" y="1044135"/>
                  <a:pt x="3525453" y="1021340"/>
                  <a:pt x="3463555" y="1037892"/>
                </a:cubicBezTo>
                <a:cubicBezTo>
                  <a:pt x="3401657" y="1054444"/>
                  <a:pt x="3072267" y="1023659"/>
                  <a:pt x="2739737" y="1037892"/>
                </a:cubicBezTo>
                <a:cubicBezTo>
                  <a:pt x="2407207" y="1052125"/>
                  <a:pt x="2581918" y="1018458"/>
                  <a:pt x="2518405" y="1037892"/>
                </a:cubicBezTo>
                <a:cubicBezTo>
                  <a:pt x="2454892" y="1057326"/>
                  <a:pt x="2321115" y="1028151"/>
                  <a:pt x="2171451" y="1037892"/>
                </a:cubicBezTo>
                <a:cubicBezTo>
                  <a:pt x="2021787" y="1047633"/>
                  <a:pt x="1927312" y="1032662"/>
                  <a:pt x="1824498" y="1037892"/>
                </a:cubicBezTo>
                <a:cubicBezTo>
                  <a:pt x="1721684" y="1043122"/>
                  <a:pt x="1547948" y="1018672"/>
                  <a:pt x="1351923" y="1037892"/>
                </a:cubicBezTo>
                <a:cubicBezTo>
                  <a:pt x="1155899" y="1057112"/>
                  <a:pt x="1100344" y="1012534"/>
                  <a:pt x="1004969" y="1037892"/>
                </a:cubicBezTo>
                <a:cubicBezTo>
                  <a:pt x="909594" y="1063250"/>
                  <a:pt x="269537" y="972036"/>
                  <a:pt x="0" y="1037892"/>
                </a:cubicBezTo>
                <a:cubicBezTo>
                  <a:pt x="-21516" y="801082"/>
                  <a:pt x="36334" y="646854"/>
                  <a:pt x="0" y="508567"/>
                </a:cubicBezTo>
                <a:cubicBezTo>
                  <a:pt x="-36334" y="370280"/>
                  <a:pt x="45023" y="249345"/>
                  <a:pt x="0" y="0"/>
                </a:cubicBezTo>
                <a:close/>
              </a:path>
              <a:path w="12562115" h="1037892" stroke="0" extrusionOk="0">
                <a:moveTo>
                  <a:pt x="0" y="0"/>
                </a:moveTo>
                <a:cubicBezTo>
                  <a:pt x="70277" y="-24989"/>
                  <a:pt x="143143" y="2474"/>
                  <a:pt x="221333" y="0"/>
                </a:cubicBezTo>
                <a:cubicBezTo>
                  <a:pt x="299523" y="-2474"/>
                  <a:pt x="366942" y="6263"/>
                  <a:pt x="442665" y="0"/>
                </a:cubicBezTo>
                <a:cubicBezTo>
                  <a:pt x="518388" y="-6263"/>
                  <a:pt x="588983" y="19452"/>
                  <a:pt x="663998" y="0"/>
                </a:cubicBezTo>
                <a:cubicBezTo>
                  <a:pt x="739013" y="-19452"/>
                  <a:pt x="809008" y="7180"/>
                  <a:pt x="885330" y="0"/>
                </a:cubicBezTo>
                <a:cubicBezTo>
                  <a:pt x="961652" y="-7180"/>
                  <a:pt x="1323032" y="26953"/>
                  <a:pt x="1609147" y="0"/>
                </a:cubicBezTo>
                <a:cubicBezTo>
                  <a:pt x="1895262" y="-26953"/>
                  <a:pt x="2064232" y="91685"/>
                  <a:pt x="2458585" y="0"/>
                </a:cubicBezTo>
                <a:cubicBezTo>
                  <a:pt x="2852938" y="-91685"/>
                  <a:pt x="2814416" y="50278"/>
                  <a:pt x="2931160" y="0"/>
                </a:cubicBezTo>
                <a:cubicBezTo>
                  <a:pt x="3047905" y="-50278"/>
                  <a:pt x="3246683" y="32875"/>
                  <a:pt x="3403735" y="0"/>
                </a:cubicBezTo>
                <a:cubicBezTo>
                  <a:pt x="3560788" y="-32875"/>
                  <a:pt x="4060203" y="10052"/>
                  <a:pt x="4253173" y="0"/>
                </a:cubicBezTo>
                <a:cubicBezTo>
                  <a:pt x="4446143" y="-10052"/>
                  <a:pt x="4597329" y="8865"/>
                  <a:pt x="4725748" y="0"/>
                </a:cubicBezTo>
                <a:cubicBezTo>
                  <a:pt x="4854167" y="-8865"/>
                  <a:pt x="4970941" y="42502"/>
                  <a:pt x="5198323" y="0"/>
                </a:cubicBezTo>
                <a:cubicBezTo>
                  <a:pt x="5425706" y="-42502"/>
                  <a:pt x="5622416" y="86848"/>
                  <a:pt x="5922140" y="0"/>
                </a:cubicBezTo>
                <a:cubicBezTo>
                  <a:pt x="6221864" y="-86848"/>
                  <a:pt x="6135003" y="10256"/>
                  <a:pt x="6269094" y="0"/>
                </a:cubicBezTo>
                <a:cubicBezTo>
                  <a:pt x="6403185" y="-10256"/>
                  <a:pt x="6573938" y="31799"/>
                  <a:pt x="6741668" y="0"/>
                </a:cubicBezTo>
                <a:cubicBezTo>
                  <a:pt x="6909398" y="-31799"/>
                  <a:pt x="6855808" y="12593"/>
                  <a:pt x="6963001" y="0"/>
                </a:cubicBezTo>
                <a:cubicBezTo>
                  <a:pt x="7070194" y="-12593"/>
                  <a:pt x="7143533" y="17167"/>
                  <a:pt x="7309955" y="0"/>
                </a:cubicBezTo>
                <a:cubicBezTo>
                  <a:pt x="7476377" y="-17167"/>
                  <a:pt x="7664634" y="38115"/>
                  <a:pt x="7782529" y="0"/>
                </a:cubicBezTo>
                <a:cubicBezTo>
                  <a:pt x="7900424" y="-38115"/>
                  <a:pt x="8175208" y="11440"/>
                  <a:pt x="8506346" y="0"/>
                </a:cubicBezTo>
                <a:cubicBezTo>
                  <a:pt x="8837484" y="-11440"/>
                  <a:pt x="8945329" y="80509"/>
                  <a:pt x="9230164" y="0"/>
                </a:cubicBezTo>
                <a:cubicBezTo>
                  <a:pt x="9514999" y="-80509"/>
                  <a:pt x="9781150" y="30636"/>
                  <a:pt x="9953981" y="0"/>
                </a:cubicBezTo>
                <a:cubicBezTo>
                  <a:pt x="10126812" y="-30636"/>
                  <a:pt x="10605886" y="18611"/>
                  <a:pt x="10803419" y="0"/>
                </a:cubicBezTo>
                <a:cubicBezTo>
                  <a:pt x="11000952" y="-18611"/>
                  <a:pt x="11013849" y="22214"/>
                  <a:pt x="11150373" y="0"/>
                </a:cubicBezTo>
                <a:cubicBezTo>
                  <a:pt x="11286897" y="-22214"/>
                  <a:pt x="11263821" y="18222"/>
                  <a:pt x="11371705" y="0"/>
                </a:cubicBezTo>
                <a:cubicBezTo>
                  <a:pt x="11479589" y="-18222"/>
                  <a:pt x="11600048" y="34472"/>
                  <a:pt x="11718659" y="0"/>
                </a:cubicBezTo>
                <a:cubicBezTo>
                  <a:pt x="11837270" y="-34472"/>
                  <a:pt x="12194628" y="35797"/>
                  <a:pt x="12562115" y="0"/>
                </a:cubicBezTo>
                <a:cubicBezTo>
                  <a:pt x="12609348" y="192852"/>
                  <a:pt x="12511352" y="345946"/>
                  <a:pt x="12562115" y="508567"/>
                </a:cubicBezTo>
                <a:cubicBezTo>
                  <a:pt x="12612878" y="671188"/>
                  <a:pt x="12500392" y="846631"/>
                  <a:pt x="12562115" y="1037892"/>
                </a:cubicBezTo>
                <a:cubicBezTo>
                  <a:pt x="12465068" y="1050289"/>
                  <a:pt x="12420604" y="1019189"/>
                  <a:pt x="12340782" y="1037892"/>
                </a:cubicBezTo>
                <a:cubicBezTo>
                  <a:pt x="12260960" y="1056595"/>
                  <a:pt x="11701441" y="959559"/>
                  <a:pt x="11491344" y="1037892"/>
                </a:cubicBezTo>
                <a:cubicBezTo>
                  <a:pt x="11281247" y="1116225"/>
                  <a:pt x="11196031" y="983007"/>
                  <a:pt x="11018769" y="1037892"/>
                </a:cubicBezTo>
                <a:cubicBezTo>
                  <a:pt x="10841508" y="1092777"/>
                  <a:pt x="10748462" y="1003489"/>
                  <a:pt x="10671816" y="1037892"/>
                </a:cubicBezTo>
                <a:cubicBezTo>
                  <a:pt x="10595170" y="1072295"/>
                  <a:pt x="10495761" y="1035611"/>
                  <a:pt x="10324862" y="1037892"/>
                </a:cubicBezTo>
                <a:cubicBezTo>
                  <a:pt x="10153963" y="1040173"/>
                  <a:pt x="10181538" y="1028368"/>
                  <a:pt x="10103530" y="1037892"/>
                </a:cubicBezTo>
                <a:cubicBezTo>
                  <a:pt x="10025522" y="1047416"/>
                  <a:pt x="9991698" y="1026667"/>
                  <a:pt x="9882197" y="1037892"/>
                </a:cubicBezTo>
                <a:cubicBezTo>
                  <a:pt x="9772696" y="1049117"/>
                  <a:pt x="9715588" y="1023834"/>
                  <a:pt x="9660865" y="1037892"/>
                </a:cubicBezTo>
                <a:cubicBezTo>
                  <a:pt x="9606142" y="1051950"/>
                  <a:pt x="9353241" y="997245"/>
                  <a:pt x="9062669" y="1037892"/>
                </a:cubicBezTo>
                <a:cubicBezTo>
                  <a:pt x="8772097" y="1078539"/>
                  <a:pt x="8729477" y="994963"/>
                  <a:pt x="8590094" y="1037892"/>
                </a:cubicBezTo>
                <a:cubicBezTo>
                  <a:pt x="8450711" y="1080821"/>
                  <a:pt x="8253560" y="1012768"/>
                  <a:pt x="8117519" y="1037892"/>
                </a:cubicBezTo>
                <a:cubicBezTo>
                  <a:pt x="7981478" y="1063016"/>
                  <a:pt x="7737320" y="975374"/>
                  <a:pt x="7519323" y="1037892"/>
                </a:cubicBezTo>
                <a:cubicBezTo>
                  <a:pt x="7301326" y="1100410"/>
                  <a:pt x="7095868" y="975900"/>
                  <a:pt x="6921127" y="1037892"/>
                </a:cubicBezTo>
                <a:cubicBezTo>
                  <a:pt x="6746386" y="1099884"/>
                  <a:pt x="6438709" y="957304"/>
                  <a:pt x="6071689" y="1037892"/>
                </a:cubicBezTo>
                <a:cubicBezTo>
                  <a:pt x="5704669" y="1118480"/>
                  <a:pt x="5459945" y="951696"/>
                  <a:pt x="5222251" y="1037892"/>
                </a:cubicBezTo>
                <a:cubicBezTo>
                  <a:pt x="4984557" y="1124088"/>
                  <a:pt x="4986254" y="1035706"/>
                  <a:pt x="4875297" y="1037892"/>
                </a:cubicBezTo>
                <a:cubicBezTo>
                  <a:pt x="4764340" y="1040078"/>
                  <a:pt x="4717019" y="1019482"/>
                  <a:pt x="4653965" y="1037892"/>
                </a:cubicBezTo>
                <a:cubicBezTo>
                  <a:pt x="4590911" y="1056302"/>
                  <a:pt x="4398927" y="998237"/>
                  <a:pt x="4307011" y="1037892"/>
                </a:cubicBezTo>
                <a:cubicBezTo>
                  <a:pt x="4215095" y="1077547"/>
                  <a:pt x="3735370" y="965460"/>
                  <a:pt x="3583194" y="1037892"/>
                </a:cubicBezTo>
                <a:cubicBezTo>
                  <a:pt x="3431018" y="1110324"/>
                  <a:pt x="3115292" y="1012187"/>
                  <a:pt x="2984998" y="1037892"/>
                </a:cubicBezTo>
                <a:cubicBezTo>
                  <a:pt x="2854704" y="1063597"/>
                  <a:pt x="2811587" y="1025558"/>
                  <a:pt x="2763665" y="1037892"/>
                </a:cubicBezTo>
                <a:cubicBezTo>
                  <a:pt x="2715743" y="1050226"/>
                  <a:pt x="2227292" y="972544"/>
                  <a:pt x="1914227" y="1037892"/>
                </a:cubicBezTo>
                <a:cubicBezTo>
                  <a:pt x="1601162" y="1103240"/>
                  <a:pt x="1553090" y="1017456"/>
                  <a:pt x="1316031" y="1037892"/>
                </a:cubicBezTo>
                <a:cubicBezTo>
                  <a:pt x="1078972" y="1058328"/>
                  <a:pt x="1060174" y="1000582"/>
                  <a:pt x="969077" y="1037892"/>
                </a:cubicBezTo>
                <a:cubicBezTo>
                  <a:pt x="877980" y="1075202"/>
                  <a:pt x="811871" y="1030245"/>
                  <a:pt x="747745" y="1037892"/>
                </a:cubicBezTo>
                <a:cubicBezTo>
                  <a:pt x="683619" y="1045539"/>
                  <a:pt x="360549" y="1013598"/>
                  <a:pt x="0" y="1037892"/>
                </a:cubicBezTo>
                <a:cubicBezTo>
                  <a:pt x="-45959" y="798636"/>
                  <a:pt x="53469" y="752445"/>
                  <a:pt x="0" y="539704"/>
                </a:cubicBezTo>
                <a:cubicBezTo>
                  <a:pt x="-53469" y="326963"/>
                  <a:pt x="33418" y="256101"/>
                  <a:pt x="0" y="0"/>
                </a:cubicBezTo>
                <a:close/>
              </a:path>
            </a:pathLst>
          </a:custGeom>
          <a:solidFill>
            <a:srgbClr val="FFE699"/>
          </a:solidFill>
          <a:ln>
            <a:solidFill>
              <a:srgbClr val="FFE699"/>
            </a:solidFill>
            <a:extLst>
              <a:ext uri="{C807C97D-BFC1-408E-A445-0C87EB9F89A2}">
                <ask:lineSketchStyleProps xmlns:ask="http://schemas.microsoft.com/office/drawing/2018/sketchyshapes" sd="293182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5561E60-D1BA-9769-B0C7-1025BDB1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74" y="261881"/>
            <a:ext cx="10515600" cy="53975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err="1">
                <a:latin typeface="Aptos Narrow" panose="020B0004020202020204" pitchFamily="34" charset="0"/>
              </a:rPr>
              <a:t>Breast</a:t>
            </a:r>
            <a:r>
              <a:rPr lang="es-ES" sz="2800" b="1" dirty="0">
                <a:latin typeface="Aptos Narrow" panose="020B0004020202020204" pitchFamily="34" charset="0"/>
              </a:rPr>
              <a:t> </a:t>
            </a:r>
            <a:r>
              <a:rPr lang="es-ES" sz="2800" b="1" dirty="0" err="1">
                <a:latin typeface="Aptos Narrow" panose="020B0004020202020204" pitchFamily="34" charset="0"/>
              </a:rPr>
              <a:t>milk</a:t>
            </a:r>
            <a:r>
              <a:rPr lang="es-ES" sz="2800" b="1" dirty="0">
                <a:latin typeface="Aptos Narrow" panose="020B0004020202020204" pitchFamily="34" charset="0"/>
              </a:rPr>
              <a:t> </a:t>
            </a:r>
            <a:r>
              <a:rPr lang="es-ES" sz="2800" b="1" dirty="0" err="1">
                <a:latin typeface="Aptos Narrow" panose="020B0004020202020204" pitchFamily="34" charset="0"/>
              </a:rPr>
              <a:t>confers</a:t>
            </a:r>
            <a:r>
              <a:rPr lang="es-ES" sz="2800" b="1" dirty="0">
                <a:latin typeface="Aptos Narrow" panose="020B0004020202020204" pitchFamily="34" charset="0"/>
              </a:rPr>
              <a:t> </a:t>
            </a:r>
            <a:r>
              <a:rPr lang="es-ES" sz="2800" b="1" dirty="0" err="1">
                <a:latin typeface="Aptos Narrow" panose="020B0004020202020204" pitchFamily="34" charset="0"/>
              </a:rPr>
              <a:t>passive</a:t>
            </a:r>
            <a:r>
              <a:rPr lang="es-ES" sz="2800" b="1" dirty="0">
                <a:latin typeface="Aptos Narrow" panose="020B0004020202020204" pitchFamily="34" charset="0"/>
              </a:rPr>
              <a:t> </a:t>
            </a:r>
            <a:r>
              <a:rPr lang="es-ES" sz="2800" b="1" dirty="0" err="1">
                <a:latin typeface="Aptos Narrow" panose="020B0004020202020204" pitchFamily="34" charset="0"/>
              </a:rPr>
              <a:t>immunization</a:t>
            </a:r>
            <a:r>
              <a:rPr lang="es-ES" sz="2800" b="1" dirty="0">
                <a:latin typeface="Aptos Narrow" panose="020B0004020202020204" pitchFamily="34" charset="0"/>
              </a:rPr>
              <a:t> </a:t>
            </a:r>
            <a:r>
              <a:rPr lang="es-ES" sz="2800" b="1" dirty="0" err="1">
                <a:latin typeface="Aptos Narrow" panose="020B0004020202020204" pitchFamily="34" charset="0"/>
              </a:rPr>
              <a:t>to</a:t>
            </a:r>
            <a:r>
              <a:rPr lang="es-ES" sz="2800" b="1" dirty="0">
                <a:latin typeface="Aptos Narrow" panose="020B0004020202020204" pitchFamily="34" charset="0"/>
              </a:rPr>
              <a:t> </a:t>
            </a:r>
            <a:r>
              <a:rPr lang="es-ES" sz="2800" b="1" dirty="0" err="1">
                <a:latin typeface="Aptos Narrow" panose="020B0004020202020204" pitchFamily="34" charset="0"/>
              </a:rPr>
              <a:t>the</a:t>
            </a:r>
            <a:r>
              <a:rPr lang="es-ES" sz="2800" b="1" dirty="0">
                <a:latin typeface="Aptos Narrow" panose="020B0004020202020204" pitchFamily="34" charset="0"/>
              </a:rPr>
              <a:t> </a:t>
            </a:r>
            <a:r>
              <a:rPr lang="es-ES" sz="2800" b="1" dirty="0" err="1">
                <a:latin typeface="Aptos Narrow" panose="020B0004020202020204" pitchFamily="34" charset="0"/>
              </a:rPr>
              <a:t>newborn</a:t>
            </a:r>
            <a:endParaRPr lang="es-MX" sz="2800" b="1" dirty="0">
              <a:latin typeface="Aptos Narrow" panose="020B00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DEF75C-FD8C-7976-F30F-7C0B0303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885" y="1265722"/>
            <a:ext cx="6720389" cy="5359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EF766F-0235-1639-3E8E-B823B0DF1754}"/>
              </a:ext>
            </a:extLst>
          </p:cNvPr>
          <p:cNvSpPr txBox="1"/>
          <p:nvPr/>
        </p:nvSpPr>
        <p:spPr>
          <a:xfrm>
            <a:off x="9500697" y="6628305"/>
            <a:ext cx="5956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b="0" dirty="0">
                <a:solidFill>
                  <a:srgbClr val="242021"/>
                </a:solidFill>
                <a:effectLst/>
              </a:rPr>
              <a:t>Chen et al. 2020, </a:t>
            </a:r>
            <a:r>
              <a:rPr lang="es-MX" sz="1000" b="0" dirty="0" err="1">
                <a:solidFill>
                  <a:srgbClr val="242021"/>
                </a:solidFill>
                <a:effectLst/>
              </a:rPr>
              <a:t>Nat</a:t>
            </a:r>
            <a:r>
              <a:rPr lang="es-MX" sz="1000" b="0" dirty="0">
                <a:solidFill>
                  <a:srgbClr val="242021"/>
                </a:solidFill>
                <a:effectLst/>
              </a:rPr>
              <a:t> </a:t>
            </a:r>
            <a:r>
              <a:rPr lang="es-MX" sz="1000" b="0" dirty="0" err="1">
                <a:solidFill>
                  <a:srgbClr val="242021"/>
                </a:solidFill>
                <a:effectLst/>
              </a:rPr>
              <a:t>Rev</a:t>
            </a:r>
            <a:r>
              <a:rPr lang="es-MX" sz="1000" b="0" dirty="0">
                <a:solidFill>
                  <a:srgbClr val="242021"/>
                </a:solidFill>
                <a:effectLst/>
              </a:rPr>
              <a:t> </a:t>
            </a:r>
            <a:r>
              <a:rPr lang="es-MX" sz="1000" b="0" dirty="0" err="1">
                <a:solidFill>
                  <a:srgbClr val="242021"/>
                </a:solidFill>
                <a:effectLst/>
              </a:rPr>
              <a:t>Immunol</a:t>
            </a:r>
            <a:r>
              <a:rPr lang="es-MX" sz="1000" b="0" dirty="0">
                <a:solidFill>
                  <a:srgbClr val="242021"/>
                </a:solidFill>
                <a:effectLst/>
              </a:rPr>
              <a:t> 20:427-441.</a:t>
            </a:r>
            <a:br>
              <a:rPr lang="es-MX" sz="1000" dirty="0"/>
            </a:br>
            <a:r>
              <a:rPr lang="es-MX" sz="1000" dirty="0"/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77B4A5-0E22-2073-85AC-661948BA63DC}"/>
              </a:ext>
            </a:extLst>
          </p:cNvPr>
          <p:cNvSpPr/>
          <p:nvPr/>
        </p:nvSpPr>
        <p:spPr>
          <a:xfrm>
            <a:off x="277343" y="1141063"/>
            <a:ext cx="2847975" cy="3202334"/>
          </a:xfrm>
          <a:prstGeom prst="roundRect">
            <a:avLst>
              <a:gd name="adj" fmla="val 9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err="1">
                <a:solidFill>
                  <a:srgbClr val="FF0000"/>
                </a:solidFill>
                <a:latin typeface="Aptos Narrow" panose="020B0004020202020204" pitchFamily="34" charset="0"/>
              </a:rPr>
              <a:t>Cells</a:t>
            </a:r>
            <a:r>
              <a:rPr lang="es-ES" sz="1600" b="1" dirty="0">
                <a:solidFill>
                  <a:srgbClr val="FF0000"/>
                </a:solidFill>
                <a:latin typeface="Aptos Narrow" panose="020B0004020202020204" pitchFamily="34" charset="0"/>
              </a:rPr>
              <a:t>:</a:t>
            </a:r>
          </a:p>
          <a:p>
            <a:r>
              <a:rPr lang="es-E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Bacteria / </a:t>
            </a:r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Fungi</a:t>
            </a:r>
            <a:r>
              <a:rPr lang="es-E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 / </a:t>
            </a:r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Archaea</a:t>
            </a:r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Immune</a:t>
            </a:r>
            <a:r>
              <a:rPr lang="es-E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cells</a:t>
            </a:r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Stem</a:t>
            </a:r>
            <a:r>
              <a:rPr lang="es-E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cells</a:t>
            </a:r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r>
              <a:rPr lang="es-ES" sz="1600" b="1" dirty="0" err="1">
                <a:solidFill>
                  <a:srgbClr val="5405F1"/>
                </a:solidFill>
                <a:latin typeface="Aptos Narrow" panose="020B0004020202020204" pitchFamily="34" charset="0"/>
              </a:rPr>
              <a:t>Nutrients</a:t>
            </a:r>
            <a:r>
              <a:rPr lang="es-ES" sz="1600" b="1" dirty="0">
                <a:solidFill>
                  <a:srgbClr val="5405F1"/>
                </a:solidFill>
                <a:latin typeface="Aptos Narrow" panose="020B0004020202020204" pitchFamily="34" charset="0"/>
              </a:rPr>
              <a:t>:</a:t>
            </a:r>
          </a:p>
          <a:p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Carbohydrates</a:t>
            </a:r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Lipids</a:t>
            </a:r>
            <a:r>
              <a:rPr lang="es-E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 &amp; </a:t>
            </a:r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Fatty</a:t>
            </a:r>
            <a:r>
              <a:rPr lang="es-E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Acids</a:t>
            </a:r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Proteins</a:t>
            </a:r>
            <a:r>
              <a:rPr lang="es-E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 &amp; Amino </a:t>
            </a:r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Acids</a:t>
            </a:r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Minerals</a:t>
            </a:r>
            <a:r>
              <a:rPr lang="es-E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 &amp; </a:t>
            </a:r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Vitamins</a:t>
            </a:r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FFDF7-3AC0-17F0-5D04-05B218C46157}"/>
              </a:ext>
            </a:extLst>
          </p:cNvPr>
          <p:cNvSpPr txBox="1"/>
          <p:nvPr/>
        </p:nvSpPr>
        <p:spPr>
          <a:xfrm>
            <a:off x="277343" y="1130496"/>
            <a:ext cx="4016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latin typeface="Aptos Narrow" panose="020B0004020202020204" pitchFamily="34" charset="0"/>
              </a:rPr>
              <a:t>Colostrum</a:t>
            </a:r>
            <a:r>
              <a:rPr lang="es-ES" sz="1600" b="1" dirty="0">
                <a:latin typeface="Aptos Narrow" panose="020B0004020202020204" pitchFamily="34" charset="0"/>
              </a:rPr>
              <a:t>/</a:t>
            </a:r>
            <a:r>
              <a:rPr lang="es-ES" sz="1600" b="1" dirty="0" err="1">
                <a:latin typeface="Aptos Narrow" panose="020B0004020202020204" pitchFamily="34" charset="0"/>
              </a:rPr>
              <a:t>Breast</a:t>
            </a:r>
            <a:r>
              <a:rPr lang="es-ES" sz="1600" b="1" dirty="0">
                <a:latin typeface="Aptos Narrow" panose="020B0004020202020204" pitchFamily="34" charset="0"/>
              </a:rPr>
              <a:t> </a:t>
            </a:r>
            <a:r>
              <a:rPr lang="es-ES" sz="1600" b="1" dirty="0" err="1">
                <a:latin typeface="Aptos Narrow" panose="020B0004020202020204" pitchFamily="34" charset="0"/>
              </a:rPr>
              <a:t>milk</a:t>
            </a:r>
            <a:r>
              <a:rPr lang="es-ES" sz="1600" b="1" dirty="0">
                <a:latin typeface="Aptos Narrow" panose="020B0004020202020204" pitchFamily="34" charset="0"/>
              </a:rPr>
              <a:t> </a:t>
            </a:r>
            <a:r>
              <a:rPr lang="es-ES" sz="1600" b="1" dirty="0" err="1">
                <a:latin typeface="Aptos Narrow" panose="020B0004020202020204" pitchFamily="34" charset="0"/>
              </a:rPr>
              <a:t>composition</a:t>
            </a:r>
            <a:r>
              <a:rPr lang="es-ES" sz="1600" b="1" dirty="0">
                <a:latin typeface="Aptos Narrow" panose="020B0004020202020204" pitchFamily="34" charset="0"/>
              </a:rPr>
              <a:t>:</a:t>
            </a:r>
            <a:endParaRPr lang="en-US" sz="1600" b="1" dirty="0">
              <a:latin typeface="Aptos Narrow" panose="020B00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8E1435-AF65-961A-A9B4-F81038F31205}"/>
              </a:ext>
            </a:extLst>
          </p:cNvPr>
          <p:cNvSpPr/>
          <p:nvPr/>
        </p:nvSpPr>
        <p:spPr>
          <a:xfrm>
            <a:off x="2752044" y="2707586"/>
            <a:ext cx="2847975" cy="1151982"/>
          </a:xfrm>
          <a:prstGeom prst="roundRect">
            <a:avLst>
              <a:gd name="adj" fmla="val 962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r>
              <a:rPr lang="es-ES" sz="1600" b="1" dirty="0">
                <a:solidFill>
                  <a:srgbClr val="00B050"/>
                </a:solidFill>
                <a:latin typeface="Aptos Narrow" panose="020B0004020202020204" pitchFamily="34" charset="0"/>
              </a:rPr>
              <a:t>Bioactive </a:t>
            </a:r>
            <a:r>
              <a:rPr lang="es-ES" sz="1600" b="1" dirty="0" err="1">
                <a:solidFill>
                  <a:srgbClr val="00B050"/>
                </a:solidFill>
                <a:latin typeface="Aptos Narrow" panose="020B0004020202020204" pitchFamily="34" charset="0"/>
              </a:rPr>
              <a:t>molecules</a:t>
            </a:r>
            <a:r>
              <a:rPr lang="es-ES" sz="1600" b="1" dirty="0">
                <a:solidFill>
                  <a:srgbClr val="00B050"/>
                </a:solidFill>
                <a:latin typeface="Aptos Narrow" panose="020B0004020202020204" pitchFamily="34" charset="0"/>
              </a:rPr>
              <a:t>:</a:t>
            </a:r>
          </a:p>
          <a:p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Oligosaccharides</a:t>
            </a:r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Lactoferrin</a:t>
            </a:r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  <a:p>
            <a:r>
              <a:rPr lang="es-E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Hormones</a:t>
            </a:r>
          </a:p>
          <a:p>
            <a:r>
              <a:rPr lang="es-ES" sz="1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Immunoglobulins</a:t>
            </a:r>
            <a:endParaRPr lang="es-ES" sz="16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ACD97058-83DF-3A26-E781-426047C0C0C2}"/>
              </a:ext>
            </a:extLst>
          </p:cNvPr>
          <p:cNvSpPr/>
          <p:nvPr/>
        </p:nvSpPr>
        <p:spPr>
          <a:xfrm>
            <a:off x="4836084" y="4434293"/>
            <a:ext cx="334282" cy="1316457"/>
          </a:xfrm>
          <a:prstGeom prst="chevron">
            <a:avLst>
              <a:gd name="adj" fmla="val 69539"/>
            </a:avLst>
          </a:prstGeom>
          <a:solidFill>
            <a:srgbClr val="5405F1"/>
          </a:solidFill>
          <a:ln>
            <a:solidFill>
              <a:srgbClr val="5405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651F1-6B9A-0CA4-EC38-02253AE3C3B0}"/>
              </a:ext>
            </a:extLst>
          </p:cNvPr>
          <p:cNvSpPr txBox="1"/>
          <p:nvPr/>
        </p:nvSpPr>
        <p:spPr>
          <a:xfrm>
            <a:off x="681597" y="4424158"/>
            <a:ext cx="415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5405F1"/>
                </a:solidFill>
                <a:latin typeface="Aptos Narrow" panose="020B0004020202020204" pitchFamily="34" charset="0"/>
              </a:rPr>
              <a:t>Microbiota-</a:t>
            </a:r>
            <a:r>
              <a:rPr lang="es-ES" b="1" dirty="0" err="1">
                <a:solidFill>
                  <a:srgbClr val="5405F1"/>
                </a:solidFill>
                <a:latin typeface="Aptos Narrow" panose="020B0004020202020204" pitchFamily="34" charset="0"/>
              </a:rPr>
              <a:t>immune</a:t>
            </a:r>
            <a:r>
              <a:rPr lang="es-ES" b="1" dirty="0">
                <a:solidFill>
                  <a:srgbClr val="5405F1"/>
                </a:solidFill>
                <a:latin typeface="Aptos Narrow" panose="020B0004020202020204" pitchFamily="34" charset="0"/>
              </a:rPr>
              <a:t> </a:t>
            </a:r>
            <a:r>
              <a:rPr lang="es-ES" b="1" dirty="0" err="1">
                <a:solidFill>
                  <a:srgbClr val="5405F1"/>
                </a:solidFill>
                <a:latin typeface="Aptos Narrow" panose="020B0004020202020204" pitchFamily="34" charset="0"/>
              </a:rPr>
              <a:t>system</a:t>
            </a:r>
            <a:r>
              <a:rPr lang="es-ES" b="1" dirty="0">
                <a:solidFill>
                  <a:srgbClr val="5405F1"/>
                </a:solidFill>
                <a:latin typeface="Aptos Narrow" panose="020B0004020202020204" pitchFamily="34" charset="0"/>
              </a:rPr>
              <a:t> </a:t>
            </a:r>
            <a:r>
              <a:rPr lang="es-ES" b="1" dirty="0" err="1">
                <a:solidFill>
                  <a:srgbClr val="5405F1"/>
                </a:solidFill>
                <a:latin typeface="Aptos Narrow" panose="020B0004020202020204" pitchFamily="34" charset="0"/>
              </a:rPr>
              <a:t>interactions</a:t>
            </a:r>
            <a:r>
              <a:rPr lang="es-ES" b="1" dirty="0">
                <a:solidFill>
                  <a:srgbClr val="5405F1"/>
                </a:solidFill>
                <a:latin typeface="Aptos Narrow" panose="020B0004020202020204" pitchFamily="34" charset="0"/>
              </a:rPr>
              <a:t> in the </a:t>
            </a:r>
            <a:r>
              <a:rPr lang="es-ES" b="1" dirty="0" err="1">
                <a:solidFill>
                  <a:srgbClr val="5405F1"/>
                </a:solidFill>
                <a:latin typeface="Aptos Narrow" panose="020B0004020202020204" pitchFamily="34" charset="0"/>
              </a:rPr>
              <a:t>developed</a:t>
            </a:r>
            <a:r>
              <a:rPr lang="es-ES" b="1" dirty="0">
                <a:solidFill>
                  <a:srgbClr val="5405F1"/>
                </a:solidFill>
                <a:latin typeface="Aptos Narrow" panose="020B0004020202020204" pitchFamily="34" charset="0"/>
              </a:rPr>
              <a:t> </a:t>
            </a:r>
            <a:r>
              <a:rPr lang="es-ES" b="1" dirty="0" err="1">
                <a:solidFill>
                  <a:srgbClr val="5405F1"/>
                </a:solidFill>
                <a:latin typeface="Aptos Narrow" panose="020B0004020202020204" pitchFamily="34" charset="0"/>
              </a:rPr>
              <a:t>gut</a:t>
            </a:r>
            <a:r>
              <a:rPr lang="es-ES" b="1" dirty="0">
                <a:solidFill>
                  <a:srgbClr val="5405F1"/>
                </a:solidFill>
                <a:latin typeface="Aptos Narrow" panose="020B0004020202020204" pitchFamily="34" charset="0"/>
              </a:rPr>
              <a:t>.</a:t>
            </a:r>
            <a:endParaRPr lang="en-US" b="1" dirty="0">
              <a:solidFill>
                <a:srgbClr val="5405F1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A455E-E332-0736-8F69-1D5BD767F783}"/>
              </a:ext>
            </a:extLst>
          </p:cNvPr>
          <p:cNvSpPr txBox="1"/>
          <p:nvPr/>
        </p:nvSpPr>
        <p:spPr>
          <a:xfrm>
            <a:off x="802247" y="4967483"/>
            <a:ext cx="77397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Clr>
                <a:srgbClr val="5405F1"/>
              </a:buClr>
              <a:buSzPct val="116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 Narrow" panose="020B0004020202020204" pitchFamily="34" charset="0"/>
              </a:rPr>
              <a:t>Selection of microorganisms</a:t>
            </a:r>
          </a:p>
          <a:p>
            <a:pPr marL="174625" indent="-174625">
              <a:buClr>
                <a:srgbClr val="5405F1"/>
              </a:buClr>
              <a:buSzPct val="116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 Narrow" panose="020B0004020202020204" pitchFamily="34" charset="0"/>
              </a:rPr>
              <a:t>Attenuation of pro-inflammatory responses</a:t>
            </a:r>
          </a:p>
          <a:p>
            <a:pPr marL="174625" indent="-174625">
              <a:buClr>
                <a:srgbClr val="5405F1"/>
              </a:buClr>
              <a:buSzPct val="116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 Narrow" panose="020B0004020202020204" pitchFamily="34" charset="0"/>
              </a:rPr>
              <a:t>Homeostasis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146EF09-DDD6-8860-C140-E3F3C84AB1CF}"/>
              </a:ext>
            </a:extLst>
          </p:cNvPr>
          <p:cNvSpPr/>
          <p:nvPr/>
        </p:nvSpPr>
        <p:spPr>
          <a:xfrm>
            <a:off x="2403702" y="5829256"/>
            <a:ext cx="1003527" cy="292681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23830-CF5D-50F9-7009-81B164C79F3C}"/>
              </a:ext>
            </a:extLst>
          </p:cNvPr>
          <p:cNvSpPr txBox="1"/>
          <p:nvPr/>
        </p:nvSpPr>
        <p:spPr>
          <a:xfrm>
            <a:off x="986397" y="6178404"/>
            <a:ext cx="401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0B050"/>
                </a:solidFill>
                <a:latin typeface="Aptos Narrow" panose="020B0004020202020204" pitchFamily="34" charset="0"/>
              </a:rPr>
              <a:t>Intervention</a:t>
            </a:r>
            <a:r>
              <a:rPr lang="es-ES" b="1" dirty="0">
                <a:solidFill>
                  <a:srgbClr val="00B050"/>
                </a:solidFill>
                <a:latin typeface="Aptos Narrow" panose="020B0004020202020204" pitchFamily="34" charset="0"/>
              </a:rPr>
              <a:t> </a:t>
            </a:r>
            <a:r>
              <a:rPr lang="es-ES" b="1" dirty="0" err="1">
                <a:solidFill>
                  <a:srgbClr val="00B050"/>
                </a:solidFill>
                <a:latin typeface="Aptos Narrow" panose="020B0004020202020204" pitchFamily="34" charset="0"/>
              </a:rPr>
              <a:t>of</a:t>
            </a:r>
            <a:r>
              <a:rPr lang="es-ES" b="1" dirty="0">
                <a:solidFill>
                  <a:srgbClr val="00B050"/>
                </a:solidFill>
                <a:latin typeface="Aptos Narrow" panose="020B0004020202020204" pitchFamily="34" charset="0"/>
              </a:rPr>
              <a:t> maternal </a:t>
            </a:r>
            <a:r>
              <a:rPr lang="es-ES" b="1" dirty="0" err="1">
                <a:solidFill>
                  <a:srgbClr val="00B050"/>
                </a:solidFill>
                <a:latin typeface="Aptos Narrow" panose="020B0004020202020204" pitchFamily="34" charset="0"/>
              </a:rPr>
              <a:t>immunoglobulins</a:t>
            </a:r>
            <a:r>
              <a:rPr lang="es-ES" b="1" dirty="0">
                <a:solidFill>
                  <a:srgbClr val="00B050"/>
                </a:solidFill>
                <a:latin typeface="Aptos Narrow" panose="020B0004020202020204" pitchFamily="34" charset="0"/>
              </a:rPr>
              <a:t> </a:t>
            </a:r>
            <a:r>
              <a:rPr lang="es-ES" b="1" dirty="0" err="1">
                <a:solidFill>
                  <a:srgbClr val="00B050"/>
                </a:solidFill>
                <a:latin typeface="Aptos Narrow" panose="020B0004020202020204" pitchFamily="34" charset="0"/>
              </a:rPr>
              <a:t>during</a:t>
            </a:r>
            <a:r>
              <a:rPr lang="es-ES" b="1" dirty="0">
                <a:solidFill>
                  <a:srgbClr val="00B050"/>
                </a:solidFill>
                <a:latin typeface="Aptos Narrow" panose="020B0004020202020204" pitchFamily="34" charset="0"/>
              </a:rPr>
              <a:t> </a:t>
            </a:r>
            <a:r>
              <a:rPr lang="es-ES" b="1" dirty="0" err="1">
                <a:solidFill>
                  <a:srgbClr val="00B050"/>
                </a:solidFill>
                <a:latin typeface="Aptos Narrow" panose="020B0004020202020204" pitchFamily="34" charset="0"/>
              </a:rPr>
              <a:t>infancy</a:t>
            </a:r>
            <a:endParaRPr lang="en-US" b="1" dirty="0">
              <a:solidFill>
                <a:srgbClr val="00B050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3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92B492-4541-7CA2-75D2-A5A157A83021}"/>
              </a:ext>
            </a:extLst>
          </p:cNvPr>
          <p:cNvSpPr/>
          <p:nvPr/>
        </p:nvSpPr>
        <p:spPr>
          <a:xfrm>
            <a:off x="-2" y="-175664"/>
            <a:ext cx="12562115" cy="1037892"/>
          </a:xfrm>
          <a:custGeom>
            <a:avLst/>
            <a:gdLst>
              <a:gd name="connsiteX0" fmla="*/ 0 w 12562115"/>
              <a:gd name="connsiteY0" fmla="*/ 0 h 1037892"/>
              <a:gd name="connsiteX1" fmla="*/ 849438 w 12562115"/>
              <a:gd name="connsiteY1" fmla="*/ 0 h 1037892"/>
              <a:gd name="connsiteX2" fmla="*/ 1196392 w 12562115"/>
              <a:gd name="connsiteY2" fmla="*/ 0 h 1037892"/>
              <a:gd name="connsiteX3" fmla="*/ 1417724 w 12562115"/>
              <a:gd name="connsiteY3" fmla="*/ 0 h 1037892"/>
              <a:gd name="connsiteX4" fmla="*/ 2267163 w 12562115"/>
              <a:gd name="connsiteY4" fmla="*/ 0 h 1037892"/>
              <a:gd name="connsiteX5" fmla="*/ 2990980 w 12562115"/>
              <a:gd name="connsiteY5" fmla="*/ 0 h 1037892"/>
              <a:gd name="connsiteX6" fmla="*/ 3463555 w 12562115"/>
              <a:gd name="connsiteY6" fmla="*/ 0 h 1037892"/>
              <a:gd name="connsiteX7" fmla="*/ 4187372 w 12562115"/>
              <a:gd name="connsiteY7" fmla="*/ 0 h 1037892"/>
              <a:gd name="connsiteX8" fmla="*/ 4785568 w 12562115"/>
              <a:gd name="connsiteY8" fmla="*/ 0 h 1037892"/>
              <a:gd name="connsiteX9" fmla="*/ 5006900 w 12562115"/>
              <a:gd name="connsiteY9" fmla="*/ 0 h 1037892"/>
              <a:gd name="connsiteX10" fmla="*/ 5856338 w 12562115"/>
              <a:gd name="connsiteY10" fmla="*/ 0 h 1037892"/>
              <a:gd name="connsiteX11" fmla="*/ 6580155 w 12562115"/>
              <a:gd name="connsiteY11" fmla="*/ 0 h 1037892"/>
              <a:gd name="connsiteX12" fmla="*/ 7429594 w 12562115"/>
              <a:gd name="connsiteY12" fmla="*/ 0 h 1037892"/>
              <a:gd name="connsiteX13" fmla="*/ 8279032 w 12562115"/>
              <a:gd name="connsiteY13" fmla="*/ 0 h 1037892"/>
              <a:gd name="connsiteX14" fmla="*/ 9002849 w 12562115"/>
              <a:gd name="connsiteY14" fmla="*/ 0 h 1037892"/>
              <a:gd name="connsiteX15" fmla="*/ 9852287 w 12562115"/>
              <a:gd name="connsiteY15" fmla="*/ 0 h 1037892"/>
              <a:gd name="connsiteX16" fmla="*/ 10701726 w 12562115"/>
              <a:gd name="connsiteY16" fmla="*/ 0 h 1037892"/>
              <a:gd name="connsiteX17" fmla="*/ 11048679 w 12562115"/>
              <a:gd name="connsiteY17" fmla="*/ 0 h 1037892"/>
              <a:gd name="connsiteX18" fmla="*/ 11898117 w 12562115"/>
              <a:gd name="connsiteY18" fmla="*/ 0 h 1037892"/>
              <a:gd name="connsiteX19" fmla="*/ 12562115 w 12562115"/>
              <a:gd name="connsiteY19" fmla="*/ 0 h 1037892"/>
              <a:gd name="connsiteX20" fmla="*/ 12562115 w 12562115"/>
              <a:gd name="connsiteY20" fmla="*/ 518946 h 1037892"/>
              <a:gd name="connsiteX21" fmla="*/ 12562115 w 12562115"/>
              <a:gd name="connsiteY21" fmla="*/ 1037892 h 1037892"/>
              <a:gd name="connsiteX22" fmla="*/ 11963919 w 12562115"/>
              <a:gd name="connsiteY22" fmla="*/ 1037892 h 1037892"/>
              <a:gd name="connsiteX23" fmla="*/ 11114481 w 12562115"/>
              <a:gd name="connsiteY23" fmla="*/ 1037892 h 1037892"/>
              <a:gd name="connsiteX24" fmla="*/ 10641906 w 12562115"/>
              <a:gd name="connsiteY24" fmla="*/ 1037892 h 1037892"/>
              <a:gd name="connsiteX25" fmla="*/ 9918089 w 12562115"/>
              <a:gd name="connsiteY25" fmla="*/ 1037892 h 1037892"/>
              <a:gd name="connsiteX26" fmla="*/ 9068651 w 12562115"/>
              <a:gd name="connsiteY26" fmla="*/ 1037892 h 1037892"/>
              <a:gd name="connsiteX27" fmla="*/ 8344834 w 12562115"/>
              <a:gd name="connsiteY27" fmla="*/ 1037892 h 1037892"/>
              <a:gd name="connsiteX28" fmla="*/ 7746638 w 12562115"/>
              <a:gd name="connsiteY28" fmla="*/ 1037892 h 1037892"/>
              <a:gd name="connsiteX29" fmla="*/ 6897199 w 12562115"/>
              <a:gd name="connsiteY29" fmla="*/ 1037892 h 1037892"/>
              <a:gd name="connsiteX30" fmla="*/ 6047761 w 12562115"/>
              <a:gd name="connsiteY30" fmla="*/ 1037892 h 1037892"/>
              <a:gd name="connsiteX31" fmla="*/ 5575186 w 12562115"/>
              <a:gd name="connsiteY31" fmla="*/ 1037892 h 1037892"/>
              <a:gd name="connsiteX32" fmla="*/ 4976990 w 12562115"/>
              <a:gd name="connsiteY32" fmla="*/ 1037892 h 1037892"/>
              <a:gd name="connsiteX33" fmla="*/ 4755658 w 12562115"/>
              <a:gd name="connsiteY33" fmla="*/ 1037892 h 1037892"/>
              <a:gd name="connsiteX34" fmla="*/ 3906220 w 12562115"/>
              <a:gd name="connsiteY34" fmla="*/ 1037892 h 1037892"/>
              <a:gd name="connsiteX35" fmla="*/ 3684887 w 12562115"/>
              <a:gd name="connsiteY35" fmla="*/ 1037892 h 1037892"/>
              <a:gd name="connsiteX36" fmla="*/ 3463555 w 12562115"/>
              <a:gd name="connsiteY36" fmla="*/ 1037892 h 1037892"/>
              <a:gd name="connsiteX37" fmla="*/ 2739737 w 12562115"/>
              <a:gd name="connsiteY37" fmla="*/ 1037892 h 1037892"/>
              <a:gd name="connsiteX38" fmla="*/ 2518405 w 12562115"/>
              <a:gd name="connsiteY38" fmla="*/ 1037892 h 1037892"/>
              <a:gd name="connsiteX39" fmla="*/ 2171451 w 12562115"/>
              <a:gd name="connsiteY39" fmla="*/ 1037892 h 1037892"/>
              <a:gd name="connsiteX40" fmla="*/ 1824498 w 12562115"/>
              <a:gd name="connsiteY40" fmla="*/ 1037892 h 1037892"/>
              <a:gd name="connsiteX41" fmla="*/ 1351923 w 12562115"/>
              <a:gd name="connsiteY41" fmla="*/ 1037892 h 1037892"/>
              <a:gd name="connsiteX42" fmla="*/ 1004969 w 12562115"/>
              <a:gd name="connsiteY42" fmla="*/ 1037892 h 1037892"/>
              <a:gd name="connsiteX43" fmla="*/ 0 w 12562115"/>
              <a:gd name="connsiteY43" fmla="*/ 1037892 h 1037892"/>
              <a:gd name="connsiteX44" fmla="*/ 0 w 12562115"/>
              <a:gd name="connsiteY44" fmla="*/ 508567 h 1037892"/>
              <a:gd name="connsiteX45" fmla="*/ 0 w 12562115"/>
              <a:gd name="connsiteY45" fmla="*/ 0 h 103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562115" h="1037892" fill="none" extrusionOk="0">
                <a:moveTo>
                  <a:pt x="0" y="0"/>
                </a:moveTo>
                <a:cubicBezTo>
                  <a:pt x="193490" y="-59087"/>
                  <a:pt x="627306" y="75158"/>
                  <a:pt x="849438" y="0"/>
                </a:cubicBezTo>
                <a:cubicBezTo>
                  <a:pt x="1071570" y="-75158"/>
                  <a:pt x="1119518" y="9316"/>
                  <a:pt x="1196392" y="0"/>
                </a:cubicBezTo>
                <a:cubicBezTo>
                  <a:pt x="1273266" y="-9316"/>
                  <a:pt x="1312713" y="13542"/>
                  <a:pt x="1417724" y="0"/>
                </a:cubicBezTo>
                <a:cubicBezTo>
                  <a:pt x="1522735" y="-13542"/>
                  <a:pt x="1843378" y="94849"/>
                  <a:pt x="2267163" y="0"/>
                </a:cubicBezTo>
                <a:cubicBezTo>
                  <a:pt x="2690948" y="-94849"/>
                  <a:pt x="2829358" y="69244"/>
                  <a:pt x="2990980" y="0"/>
                </a:cubicBezTo>
                <a:cubicBezTo>
                  <a:pt x="3152602" y="-69244"/>
                  <a:pt x="3285795" y="53011"/>
                  <a:pt x="3463555" y="0"/>
                </a:cubicBezTo>
                <a:cubicBezTo>
                  <a:pt x="3641315" y="-53011"/>
                  <a:pt x="4011503" y="10053"/>
                  <a:pt x="4187372" y="0"/>
                </a:cubicBezTo>
                <a:cubicBezTo>
                  <a:pt x="4363241" y="-10053"/>
                  <a:pt x="4487377" y="58095"/>
                  <a:pt x="4785568" y="0"/>
                </a:cubicBezTo>
                <a:cubicBezTo>
                  <a:pt x="5083759" y="-58095"/>
                  <a:pt x="4922705" y="19167"/>
                  <a:pt x="5006900" y="0"/>
                </a:cubicBezTo>
                <a:cubicBezTo>
                  <a:pt x="5091095" y="-19167"/>
                  <a:pt x="5466966" y="24798"/>
                  <a:pt x="5856338" y="0"/>
                </a:cubicBezTo>
                <a:cubicBezTo>
                  <a:pt x="6245710" y="-24798"/>
                  <a:pt x="6391909" y="9176"/>
                  <a:pt x="6580155" y="0"/>
                </a:cubicBezTo>
                <a:cubicBezTo>
                  <a:pt x="6768401" y="-9176"/>
                  <a:pt x="7107269" y="53211"/>
                  <a:pt x="7429594" y="0"/>
                </a:cubicBezTo>
                <a:cubicBezTo>
                  <a:pt x="7751919" y="-53211"/>
                  <a:pt x="8100038" y="39637"/>
                  <a:pt x="8279032" y="0"/>
                </a:cubicBezTo>
                <a:cubicBezTo>
                  <a:pt x="8458026" y="-39637"/>
                  <a:pt x="8704214" y="37869"/>
                  <a:pt x="9002849" y="0"/>
                </a:cubicBezTo>
                <a:cubicBezTo>
                  <a:pt x="9301484" y="-37869"/>
                  <a:pt x="9650482" y="4786"/>
                  <a:pt x="9852287" y="0"/>
                </a:cubicBezTo>
                <a:cubicBezTo>
                  <a:pt x="10054092" y="-4786"/>
                  <a:pt x="10369606" y="82151"/>
                  <a:pt x="10701726" y="0"/>
                </a:cubicBezTo>
                <a:cubicBezTo>
                  <a:pt x="11033846" y="-82151"/>
                  <a:pt x="10957438" y="36502"/>
                  <a:pt x="11048679" y="0"/>
                </a:cubicBezTo>
                <a:cubicBezTo>
                  <a:pt x="11139920" y="-36502"/>
                  <a:pt x="11715074" y="94834"/>
                  <a:pt x="11898117" y="0"/>
                </a:cubicBezTo>
                <a:cubicBezTo>
                  <a:pt x="12081160" y="-94834"/>
                  <a:pt x="12263527" y="57180"/>
                  <a:pt x="12562115" y="0"/>
                </a:cubicBezTo>
                <a:cubicBezTo>
                  <a:pt x="12588589" y="231307"/>
                  <a:pt x="12561418" y="395586"/>
                  <a:pt x="12562115" y="518946"/>
                </a:cubicBezTo>
                <a:cubicBezTo>
                  <a:pt x="12562812" y="642306"/>
                  <a:pt x="12546348" y="867776"/>
                  <a:pt x="12562115" y="1037892"/>
                </a:cubicBezTo>
                <a:cubicBezTo>
                  <a:pt x="12344272" y="1092509"/>
                  <a:pt x="12140688" y="1035135"/>
                  <a:pt x="11963919" y="1037892"/>
                </a:cubicBezTo>
                <a:cubicBezTo>
                  <a:pt x="11787150" y="1040649"/>
                  <a:pt x="11318384" y="972835"/>
                  <a:pt x="11114481" y="1037892"/>
                </a:cubicBezTo>
                <a:cubicBezTo>
                  <a:pt x="10910578" y="1102949"/>
                  <a:pt x="10740025" y="1031639"/>
                  <a:pt x="10641906" y="1037892"/>
                </a:cubicBezTo>
                <a:cubicBezTo>
                  <a:pt x="10543788" y="1044145"/>
                  <a:pt x="10250209" y="1001275"/>
                  <a:pt x="9918089" y="1037892"/>
                </a:cubicBezTo>
                <a:cubicBezTo>
                  <a:pt x="9585969" y="1074509"/>
                  <a:pt x="9486592" y="981018"/>
                  <a:pt x="9068651" y="1037892"/>
                </a:cubicBezTo>
                <a:cubicBezTo>
                  <a:pt x="8650710" y="1094766"/>
                  <a:pt x="8554619" y="980740"/>
                  <a:pt x="8344834" y="1037892"/>
                </a:cubicBezTo>
                <a:cubicBezTo>
                  <a:pt x="8135049" y="1095044"/>
                  <a:pt x="8000650" y="1010824"/>
                  <a:pt x="7746638" y="1037892"/>
                </a:cubicBezTo>
                <a:cubicBezTo>
                  <a:pt x="7492626" y="1064960"/>
                  <a:pt x="7126650" y="968171"/>
                  <a:pt x="6897199" y="1037892"/>
                </a:cubicBezTo>
                <a:cubicBezTo>
                  <a:pt x="6667748" y="1107613"/>
                  <a:pt x="6248247" y="1029179"/>
                  <a:pt x="6047761" y="1037892"/>
                </a:cubicBezTo>
                <a:cubicBezTo>
                  <a:pt x="5847275" y="1046605"/>
                  <a:pt x="5803865" y="1007545"/>
                  <a:pt x="5575186" y="1037892"/>
                </a:cubicBezTo>
                <a:cubicBezTo>
                  <a:pt x="5346508" y="1068239"/>
                  <a:pt x="5231873" y="996348"/>
                  <a:pt x="4976990" y="1037892"/>
                </a:cubicBezTo>
                <a:cubicBezTo>
                  <a:pt x="4722107" y="1079436"/>
                  <a:pt x="4810072" y="1021121"/>
                  <a:pt x="4755658" y="1037892"/>
                </a:cubicBezTo>
                <a:cubicBezTo>
                  <a:pt x="4701244" y="1054663"/>
                  <a:pt x="4228537" y="1034216"/>
                  <a:pt x="3906220" y="1037892"/>
                </a:cubicBezTo>
                <a:cubicBezTo>
                  <a:pt x="3583903" y="1041568"/>
                  <a:pt x="3770227" y="1031649"/>
                  <a:pt x="3684887" y="1037892"/>
                </a:cubicBezTo>
                <a:cubicBezTo>
                  <a:pt x="3599547" y="1044135"/>
                  <a:pt x="3525453" y="1021340"/>
                  <a:pt x="3463555" y="1037892"/>
                </a:cubicBezTo>
                <a:cubicBezTo>
                  <a:pt x="3401657" y="1054444"/>
                  <a:pt x="3072267" y="1023659"/>
                  <a:pt x="2739737" y="1037892"/>
                </a:cubicBezTo>
                <a:cubicBezTo>
                  <a:pt x="2407207" y="1052125"/>
                  <a:pt x="2581918" y="1018458"/>
                  <a:pt x="2518405" y="1037892"/>
                </a:cubicBezTo>
                <a:cubicBezTo>
                  <a:pt x="2454892" y="1057326"/>
                  <a:pt x="2321115" y="1028151"/>
                  <a:pt x="2171451" y="1037892"/>
                </a:cubicBezTo>
                <a:cubicBezTo>
                  <a:pt x="2021787" y="1047633"/>
                  <a:pt x="1927312" y="1032662"/>
                  <a:pt x="1824498" y="1037892"/>
                </a:cubicBezTo>
                <a:cubicBezTo>
                  <a:pt x="1721684" y="1043122"/>
                  <a:pt x="1547948" y="1018672"/>
                  <a:pt x="1351923" y="1037892"/>
                </a:cubicBezTo>
                <a:cubicBezTo>
                  <a:pt x="1155899" y="1057112"/>
                  <a:pt x="1100344" y="1012534"/>
                  <a:pt x="1004969" y="1037892"/>
                </a:cubicBezTo>
                <a:cubicBezTo>
                  <a:pt x="909594" y="1063250"/>
                  <a:pt x="269537" y="972036"/>
                  <a:pt x="0" y="1037892"/>
                </a:cubicBezTo>
                <a:cubicBezTo>
                  <a:pt x="-21516" y="801082"/>
                  <a:pt x="36334" y="646854"/>
                  <a:pt x="0" y="508567"/>
                </a:cubicBezTo>
                <a:cubicBezTo>
                  <a:pt x="-36334" y="370280"/>
                  <a:pt x="45023" y="249345"/>
                  <a:pt x="0" y="0"/>
                </a:cubicBezTo>
                <a:close/>
              </a:path>
              <a:path w="12562115" h="1037892" stroke="0" extrusionOk="0">
                <a:moveTo>
                  <a:pt x="0" y="0"/>
                </a:moveTo>
                <a:cubicBezTo>
                  <a:pt x="70277" y="-24989"/>
                  <a:pt x="143143" y="2474"/>
                  <a:pt x="221333" y="0"/>
                </a:cubicBezTo>
                <a:cubicBezTo>
                  <a:pt x="299523" y="-2474"/>
                  <a:pt x="366942" y="6263"/>
                  <a:pt x="442665" y="0"/>
                </a:cubicBezTo>
                <a:cubicBezTo>
                  <a:pt x="518388" y="-6263"/>
                  <a:pt x="588983" y="19452"/>
                  <a:pt x="663998" y="0"/>
                </a:cubicBezTo>
                <a:cubicBezTo>
                  <a:pt x="739013" y="-19452"/>
                  <a:pt x="809008" y="7180"/>
                  <a:pt x="885330" y="0"/>
                </a:cubicBezTo>
                <a:cubicBezTo>
                  <a:pt x="961652" y="-7180"/>
                  <a:pt x="1323032" y="26953"/>
                  <a:pt x="1609147" y="0"/>
                </a:cubicBezTo>
                <a:cubicBezTo>
                  <a:pt x="1895262" y="-26953"/>
                  <a:pt x="2064232" y="91685"/>
                  <a:pt x="2458585" y="0"/>
                </a:cubicBezTo>
                <a:cubicBezTo>
                  <a:pt x="2852938" y="-91685"/>
                  <a:pt x="2814416" y="50278"/>
                  <a:pt x="2931160" y="0"/>
                </a:cubicBezTo>
                <a:cubicBezTo>
                  <a:pt x="3047905" y="-50278"/>
                  <a:pt x="3246683" y="32875"/>
                  <a:pt x="3403735" y="0"/>
                </a:cubicBezTo>
                <a:cubicBezTo>
                  <a:pt x="3560788" y="-32875"/>
                  <a:pt x="4060203" y="10052"/>
                  <a:pt x="4253173" y="0"/>
                </a:cubicBezTo>
                <a:cubicBezTo>
                  <a:pt x="4446143" y="-10052"/>
                  <a:pt x="4597329" y="8865"/>
                  <a:pt x="4725748" y="0"/>
                </a:cubicBezTo>
                <a:cubicBezTo>
                  <a:pt x="4854167" y="-8865"/>
                  <a:pt x="4970941" y="42502"/>
                  <a:pt x="5198323" y="0"/>
                </a:cubicBezTo>
                <a:cubicBezTo>
                  <a:pt x="5425706" y="-42502"/>
                  <a:pt x="5622416" y="86848"/>
                  <a:pt x="5922140" y="0"/>
                </a:cubicBezTo>
                <a:cubicBezTo>
                  <a:pt x="6221864" y="-86848"/>
                  <a:pt x="6135003" y="10256"/>
                  <a:pt x="6269094" y="0"/>
                </a:cubicBezTo>
                <a:cubicBezTo>
                  <a:pt x="6403185" y="-10256"/>
                  <a:pt x="6573938" y="31799"/>
                  <a:pt x="6741668" y="0"/>
                </a:cubicBezTo>
                <a:cubicBezTo>
                  <a:pt x="6909398" y="-31799"/>
                  <a:pt x="6855808" y="12593"/>
                  <a:pt x="6963001" y="0"/>
                </a:cubicBezTo>
                <a:cubicBezTo>
                  <a:pt x="7070194" y="-12593"/>
                  <a:pt x="7143533" y="17167"/>
                  <a:pt x="7309955" y="0"/>
                </a:cubicBezTo>
                <a:cubicBezTo>
                  <a:pt x="7476377" y="-17167"/>
                  <a:pt x="7664634" y="38115"/>
                  <a:pt x="7782529" y="0"/>
                </a:cubicBezTo>
                <a:cubicBezTo>
                  <a:pt x="7900424" y="-38115"/>
                  <a:pt x="8175208" y="11440"/>
                  <a:pt x="8506346" y="0"/>
                </a:cubicBezTo>
                <a:cubicBezTo>
                  <a:pt x="8837484" y="-11440"/>
                  <a:pt x="8945329" y="80509"/>
                  <a:pt x="9230164" y="0"/>
                </a:cubicBezTo>
                <a:cubicBezTo>
                  <a:pt x="9514999" y="-80509"/>
                  <a:pt x="9781150" y="30636"/>
                  <a:pt x="9953981" y="0"/>
                </a:cubicBezTo>
                <a:cubicBezTo>
                  <a:pt x="10126812" y="-30636"/>
                  <a:pt x="10605886" y="18611"/>
                  <a:pt x="10803419" y="0"/>
                </a:cubicBezTo>
                <a:cubicBezTo>
                  <a:pt x="11000952" y="-18611"/>
                  <a:pt x="11013849" y="22214"/>
                  <a:pt x="11150373" y="0"/>
                </a:cubicBezTo>
                <a:cubicBezTo>
                  <a:pt x="11286897" y="-22214"/>
                  <a:pt x="11263821" y="18222"/>
                  <a:pt x="11371705" y="0"/>
                </a:cubicBezTo>
                <a:cubicBezTo>
                  <a:pt x="11479589" y="-18222"/>
                  <a:pt x="11600048" y="34472"/>
                  <a:pt x="11718659" y="0"/>
                </a:cubicBezTo>
                <a:cubicBezTo>
                  <a:pt x="11837270" y="-34472"/>
                  <a:pt x="12194628" y="35797"/>
                  <a:pt x="12562115" y="0"/>
                </a:cubicBezTo>
                <a:cubicBezTo>
                  <a:pt x="12609348" y="192852"/>
                  <a:pt x="12511352" y="345946"/>
                  <a:pt x="12562115" y="508567"/>
                </a:cubicBezTo>
                <a:cubicBezTo>
                  <a:pt x="12612878" y="671188"/>
                  <a:pt x="12500392" y="846631"/>
                  <a:pt x="12562115" y="1037892"/>
                </a:cubicBezTo>
                <a:cubicBezTo>
                  <a:pt x="12465068" y="1050289"/>
                  <a:pt x="12420604" y="1019189"/>
                  <a:pt x="12340782" y="1037892"/>
                </a:cubicBezTo>
                <a:cubicBezTo>
                  <a:pt x="12260960" y="1056595"/>
                  <a:pt x="11701441" y="959559"/>
                  <a:pt x="11491344" y="1037892"/>
                </a:cubicBezTo>
                <a:cubicBezTo>
                  <a:pt x="11281247" y="1116225"/>
                  <a:pt x="11196031" y="983007"/>
                  <a:pt x="11018769" y="1037892"/>
                </a:cubicBezTo>
                <a:cubicBezTo>
                  <a:pt x="10841508" y="1092777"/>
                  <a:pt x="10748462" y="1003489"/>
                  <a:pt x="10671816" y="1037892"/>
                </a:cubicBezTo>
                <a:cubicBezTo>
                  <a:pt x="10595170" y="1072295"/>
                  <a:pt x="10495761" y="1035611"/>
                  <a:pt x="10324862" y="1037892"/>
                </a:cubicBezTo>
                <a:cubicBezTo>
                  <a:pt x="10153963" y="1040173"/>
                  <a:pt x="10181538" y="1028368"/>
                  <a:pt x="10103530" y="1037892"/>
                </a:cubicBezTo>
                <a:cubicBezTo>
                  <a:pt x="10025522" y="1047416"/>
                  <a:pt x="9991698" y="1026667"/>
                  <a:pt x="9882197" y="1037892"/>
                </a:cubicBezTo>
                <a:cubicBezTo>
                  <a:pt x="9772696" y="1049117"/>
                  <a:pt x="9715588" y="1023834"/>
                  <a:pt x="9660865" y="1037892"/>
                </a:cubicBezTo>
                <a:cubicBezTo>
                  <a:pt x="9606142" y="1051950"/>
                  <a:pt x="9353241" y="997245"/>
                  <a:pt x="9062669" y="1037892"/>
                </a:cubicBezTo>
                <a:cubicBezTo>
                  <a:pt x="8772097" y="1078539"/>
                  <a:pt x="8729477" y="994963"/>
                  <a:pt x="8590094" y="1037892"/>
                </a:cubicBezTo>
                <a:cubicBezTo>
                  <a:pt x="8450711" y="1080821"/>
                  <a:pt x="8253560" y="1012768"/>
                  <a:pt x="8117519" y="1037892"/>
                </a:cubicBezTo>
                <a:cubicBezTo>
                  <a:pt x="7981478" y="1063016"/>
                  <a:pt x="7737320" y="975374"/>
                  <a:pt x="7519323" y="1037892"/>
                </a:cubicBezTo>
                <a:cubicBezTo>
                  <a:pt x="7301326" y="1100410"/>
                  <a:pt x="7095868" y="975900"/>
                  <a:pt x="6921127" y="1037892"/>
                </a:cubicBezTo>
                <a:cubicBezTo>
                  <a:pt x="6746386" y="1099884"/>
                  <a:pt x="6438709" y="957304"/>
                  <a:pt x="6071689" y="1037892"/>
                </a:cubicBezTo>
                <a:cubicBezTo>
                  <a:pt x="5704669" y="1118480"/>
                  <a:pt x="5459945" y="951696"/>
                  <a:pt x="5222251" y="1037892"/>
                </a:cubicBezTo>
                <a:cubicBezTo>
                  <a:pt x="4984557" y="1124088"/>
                  <a:pt x="4986254" y="1035706"/>
                  <a:pt x="4875297" y="1037892"/>
                </a:cubicBezTo>
                <a:cubicBezTo>
                  <a:pt x="4764340" y="1040078"/>
                  <a:pt x="4717019" y="1019482"/>
                  <a:pt x="4653965" y="1037892"/>
                </a:cubicBezTo>
                <a:cubicBezTo>
                  <a:pt x="4590911" y="1056302"/>
                  <a:pt x="4398927" y="998237"/>
                  <a:pt x="4307011" y="1037892"/>
                </a:cubicBezTo>
                <a:cubicBezTo>
                  <a:pt x="4215095" y="1077547"/>
                  <a:pt x="3735370" y="965460"/>
                  <a:pt x="3583194" y="1037892"/>
                </a:cubicBezTo>
                <a:cubicBezTo>
                  <a:pt x="3431018" y="1110324"/>
                  <a:pt x="3115292" y="1012187"/>
                  <a:pt x="2984998" y="1037892"/>
                </a:cubicBezTo>
                <a:cubicBezTo>
                  <a:pt x="2854704" y="1063597"/>
                  <a:pt x="2811587" y="1025558"/>
                  <a:pt x="2763665" y="1037892"/>
                </a:cubicBezTo>
                <a:cubicBezTo>
                  <a:pt x="2715743" y="1050226"/>
                  <a:pt x="2227292" y="972544"/>
                  <a:pt x="1914227" y="1037892"/>
                </a:cubicBezTo>
                <a:cubicBezTo>
                  <a:pt x="1601162" y="1103240"/>
                  <a:pt x="1553090" y="1017456"/>
                  <a:pt x="1316031" y="1037892"/>
                </a:cubicBezTo>
                <a:cubicBezTo>
                  <a:pt x="1078972" y="1058328"/>
                  <a:pt x="1060174" y="1000582"/>
                  <a:pt x="969077" y="1037892"/>
                </a:cubicBezTo>
                <a:cubicBezTo>
                  <a:pt x="877980" y="1075202"/>
                  <a:pt x="811871" y="1030245"/>
                  <a:pt x="747745" y="1037892"/>
                </a:cubicBezTo>
                <a:cubicBezTo>
                  <a:pt x="683619" y="1045539"/>
                  <a:pt x="360549" y="1013598"/>
                  <a:pt x="0" y="1037892"/>
                </a:cubicBezTo>
                <a:cubicBezTo>
                  <a:pt x="-45959" y="798636"/>
                  <a:pt x="53469" y="752445"/>
                  <a:pt x="0" y="539704"/>
                </a:cubicBezTo>
                <a:cubicBezTo>
                  <a:pt x="-53469" y="326963"/>
                  <a:pt x="33418" y="256101"/>
                  <a:pt x="0" y="0"/>
                </a:cubicBezTo>
                <a:close/>
              </a:path>
            </a:pathLst>
          </a:custGeom>
          <a:solidFill>
            <a:srgbClr val="DCDDDE"/>
          </a:solidFill>
          <a:ln>
            <a:solidFill>
              <a:srgbClr val="DCDDDE"/>
            </a:solidFill>
            <a:extLst>
              <a:ext uri="{C807C97D-BFC1-408E-A445-0C87EB9F89A2}">
                <ask:lineSketchStyleProps xmlns:ask="http://schemas.microsoft.com/office/drawing/2018/sketchyshapes" sd="293182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8D913-AC93-1D68-990E-96E78ED951DB}"/>
              </a:ext>
            </a:extLst>
          </p:cNvPr>
          <p:cNvSpPr/>
          <p:nvPr/>
        </p:nvSpPr>
        <p:spPr>
          <a:xfrm>
            <a:off x="0" y="4027406"/>
            <a:ext cx="12551229" cy="2830594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13670A-FF6A-1534-2B38-8FB87B738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49" t="32461" r="15070" b="36805"/>
          <a:stretch/>
        </p:blipFill>
        <p:spPr>
          <a:xfrm>
            <a:off x="6061096" y="4883366"/>
            <a:ext cx="1770898" cy="13659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00DB04-8F73-EAF0-9BC1-3F9DBB0FD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51" t="31554" r="15893" b="37590"/>
          <a:stretch/>
        </p:blipFill>
        <p:spPr>
          <a:xfrm>
            <a:off x="3193655" y="4926012"/>
            <a:ext cx="1976551" cy="15710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A3DECD-A3E3-4B81-F595-5F5742C36EBC}"/>
                  </a:ext>
                </a:extLst>
              </p14:cNvPr>
              <p14:cNvContentPartPr/>
              <p14:nvPr/>
            </p14:nvContentPartPr>
            <p14:xfrm>
              <a:off x="4226774" y="5620078"/>
              <a:ext cx="55080" cy="74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A3DECD-A3E3-4B81-F595-5F5742C36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7774" y="5611078"/>
                <a:ext cx="72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02EB29-2450-4C3F-348B-CA1982EBAA77}"/>
                  </a:ext>
                </a:extLst>
              </p14:cNvPr>
              <p14:cNvContentPartPr/>
              <p14:nvPr/>
            </p14:nvContentPartPr>
            <p14:xfrm>
              <a:off x="3754094" y="5711518"/>
              <a:ext cx="61200" cy="8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02EB29-2450-4C3F-348B-CA1982EBAA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5094" y="5702518"/>
                <a:ext cx="78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8AD0F4-B3D2-96A6-BC41-6FF6478F56C5}"/>
                  </a:ext>
                </a:extLst>
              </p14:cNvPr>
              <p14:cNvContentPartPr/>
              <p14:nvPr/>
            </p14:nvContentPartPr>
            <p14:xfrm>
              <a:off x="3777134" y="6153238"/>
              <a:ext cx="65160" cy="68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8AD0F4-B3D2-96A6-BC41-6FF6478F56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8134" y="6144238"/>
                <a:ext cx="82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D5B5DB1-650D-AD1A-B258-7CA32425198B}"/>
                  </a:ext>
                </a:extLst>
              </p14:cNvPr>
              <p14:cNvContentPartPr/>
              <p14:nvPr/>
            </p14:nvContentPartPr>
            <p14:xfrm>
              <a:off x="5072774" y="5636278"/>
              <a:ext cx="91080" cy="4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D5B5DB1-650D-AD1A-B258-7CA3242519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3774" y="5627278"/>
                <a:ext cx="108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34D2AD7-5986-4304-CF7B-F528189EEF13}"/>
                  </a:ext>
                </a:extLst>
              </p14:cNvPr>
              <p14:cNvContentPartPr/>
              <p14:nvPr/>
            </p14:nvContentPartPr>
            <p14:xfrm>
              <a:off x="5301374" y="5787118"/>
              <a:ext cx="79560" cy="42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34D2AD7-5986-4304-CF7B-F528189EEF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92374" y="5778118"/>
                <a:ext cx="972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474BD02-84A0-C1BC-06CB-B7029E6A8E41}"/>
                  </a:ext>
                </a:extLst>
              </p14:cNvPr>
              <p14:cNvContentPartPr/>
              <p14:nvPr/>
            </p14:nvContentPartPr>
            <p14:xfrm>
              <a:off x="4943174" y="6318478"/>
              <a:ext cx="115560" cy="34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474BD02-84A0-C1BC-06CB-B7029E6A8E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34174" y="6309382"/>
                <a:ext cx="133200" cy="52028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3DA6ABDA-3386-07BB-008B-5ECD1A9D7C3B}"/>
              </a:ext>
            </a:extLst>
          </p:cNvPr>
          <p:cNvGrpSpPr/>
          <p:nvPr/>
        </p:nvGrpSpPr>
        <p:grpSpPr>
          <a:xfrm>
            <a:off x="5132534" y="5607478"/>
            <a:ext cx="8640" cy="12960"/>
            <a:chOff x="9721860" y="5031780"/>
            <a:chExt cx="8640" cy="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BBCBCC-3CED-924B-3C7F-EDE7AF3B2E35}"/>
                    </a:ext>
                  </a:extLst>
                </p14:cNvPr>
                <p14:cNvContentPartPr/>
                <p14:nvPr/>
              </p14:nvContentPartPr>
              <p14:xfrm>
                <a:off x="9722580" y="5036820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BBCBCC-3CED-924B-3C7F-EDE7AF3B2E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713580" y="50278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BE3B81-F7FF-C1D2-6195-33CF17421C38}"/>
                    </a:ext>
                  </a:extLst>
                </p14:cNvPr>
                <p14:cNvContentPartPr/>
                <p14:nvPr/>
              </p14:nvContentPartPr>
              <p14:xfrm>
                <a:off x="9721860" y="5031780"/>
                <a:ext cx="8640" cy="1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BE3B81-F7FF-C1D2-6195-33CF17421C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12860" y="5022780"/>
                  <a:ext cx="2628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4DC23F3-CA74-3CFF-3A88-6D257057207D}"/>
                  </a:ext>
                </a:extLst>
              </p14:cNvPr>
              <p14:cNvContentPartPr/>
              <p14:nvPr/>
            </p14:nvContentPartPr>
            <p14:xfrm>
              <a:off x="5364734" y="5750038"/>
              <a:ext cx="11880" cy="3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4DC23F3-CA74-3CFF-3A88-6D25705720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55734" y="5741038"/>
                <a:ext cx="29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43BC4FB-EE54-6A0B-30B3-4426A9C084EC}"/>
                  </a:ext>
                </a:extLst>
              </p14:cNvPr>
              <p14:cNvContentPartPr/>
              <p14:nvPr/>
            </p14:nvContentPartPr>
            <p14:xfrm>
              <a:off x="5034254" y="6351598"/>
              <a:ext cx="30960" cy="49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43BC4FB-EE54-6A0B-30B3-4426A9C084E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5254" y="6342598"/>
                <a:ext cx="486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74BCBA-01D6-B18F-4CCD-4EFD0D3F3B37}"/>
                  </a:ext>
                </a:extLst>
              </p14:cNvPr>
              <p14:cNvContentPartPr/>
              <p14:nvPr/>
            </p14:nvContentPartPr>
            <p14:xfrm>
              <a:off x="3794414" y="6237118"/>
              <a:ext cx="13680" cy="10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74BCBA-01D6-B18F-4CCD-4EFD0D3F3B3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85414" y="6228118"/>
                <a:ext cx="313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9B1830-0157-515F-6076-05D240ECB416}"/>
                  </a:ext>
                </a:extLst>
              </p14:cNvPr>
              <p14:cNvContentPartPr/>
              <p14:nvPr/>
            </p14:nvContentPartPr>
            <p14:xfrm>
              <a:off x="3732494" y="5779918"/>
              <a:ext cx="1188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9B1830-0157-515F-6076-05D240ECB4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23494" y="5770918"/>
                <a:ext cx="29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8D1870-318A-A0D3-963E-2C2668A1EC04}"/>
                  </a:ext>
                </a:extLst>
              </p14:cNvPr>
              <p14:cNvContentPartPr/>
              <p14:nvPr/>
            </p14:nvContentPartPr>
            <p14:xfrm>
              <a:off x="4287974" y="5658238"/>
              <a:ext cx="1404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8D1870-318A-A0D3-963E-2C2668A1EC0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78974" y="5649238"/>
                <a:ext cx="316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BE1A6B2-1EBC-E98C-CF7E-C00D111CF013}"/>
              </a:ext>
            </a:extLst>
          </p:cNvPr>
          <p:cNvGrpSpPr/>
          <p:nvPr/>
        </p:nvGrpSpPr>
        <p:grpSpPr>
          <a:xfrm>
            <a:off x="4097174" y="5072518"/>
            <a:ext cx="52200" cy="52560"/>
            <a:chOff x="8686500" y="4496820"/>
            <a:chExt cx="52200" cy="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DE6F49B-42EA-49A4-ECBB-69D8BB6104FB}"/>
                    </a:ext>
                  </a:extLst>
                </p14:cNvPr>
                <p14:cNvContentPartPr/>
                <p14:nvPr/>
              </p14:nvContentPartPr>
              <p14:xfrm>
                <a:off x="8686500" y="4510500"/>
                <a:ext cx="52200" cy="38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DE6F49B-42EA-49A4-ECBB-69D8BB6104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77500" y="4501500"/>
                  <a:ext cx="69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B6CBCC-70B7-EE7D-30CF-5AFB1C082DCB}"/>
                    </a:ext>
                  </a:extLst>
                </p14:cNvPr>
                <p14:cNvContentPartPr/>
                <p14:nvPr/>
              </p14:nvContentPartPr>
              <p14:xfrm>
                <a:off x="8701980" y="4496820"/>
                <a:ext cx="360" cy="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1B6CBCC-70B7-EE7D-30CF-5AFB1C082D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92980" y="4487820"/>
                  <a:ext cx="180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85F166-D161-46E1-BD1A-592FADFCDAC7}"/>
              </a:ext>
            </a:extLst>
          </p:cNvPr>
          <p:cNvGrpSpPr/>
          <p:nvPr/>
        </p:nvGrpSpPr>
        <p:grpSpPr>
          <a:xfrm>
            <a:off x="7698225" y="4937973"/>
            <a:ext cx="23040" cy="23400"/>
            <a:chOff x="9623580" y="2788620"/>
            <a:chExt cx="23040" cy="2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645E92-09CD-DDC7-D2AA-2C11B30FAEA5}"/>
                    </a:ext>
                  </a:extLst>
                </p14:cNvPr>
                <p14:cNvContentPartPr/>
                <p14:nvPr/>
              </p14:nvContentPartPr>
              <p14:xfrm>
                <a:off x="9623940" y="2811660"/>
                <a:ext cx="180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645E92-09CD-DDC7-D2AA-2C11B30FAE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14940" y="2802660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28CEA9-AA2A-0539-F1E4-8F762AA0C081}"/>
                    </a:ext>
                  </a:extLst>
                </p14:cNvPr>
                <p14:cNvContentPartPr/>
                <p14:nvPr/>
              </p14:nvContentPartPr>
              <p14:xfrm>
                <a:off x="9646260" y="2811660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28CEA9-AA2A-0539-F1E4-8F762AA0C0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37260" y="28026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693BEA-FA18-F639-6859-A2D3E82112C0}"/>
                    </a:ext>
                  </a:extLst>
                </p14:cNvPr>
                <p14:cNvContentPartPr/>
                <p14:nvPr/>
              </p14:nvContentPartPr>
              <p14:xfrm>
                <a:off x="9646260" y="2788620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693BEA-FA18-F639-6859-A2D3E82112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37260" y="27796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E3F951-24D4-FF3A-EBED-ABA69B255731}"/>
                    </a:ext>
                  </a:extLst>
                </p14:cNvPr>
                <p14:cNvContentPartPr/>
                <p14:nvPr/>
              </p14:nvContentPartPr>
              <p14:xfrm>
                <a:off x="9623580" y="2811660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E3F951-24D4-FF3A-EBED-ABA69B25573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14580" y="28026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830432D-39A4-E2E9-05CD-088A2D506E7E}"/>
                    </a:ext>
                  </a:extLst>
                </p14:cNvPr>
                <p14:cNvContentPartPr/>
                <p14:nvPr/>
              </p14:nvContentPartPr>
              <p14:xfrm>
                <a:off x="9631500" y="2804100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830432D-39A4-E2E9-05CD-088A2D506E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22500" y="27951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8133978-2EEC-B85A-76D7-21E8DF7E8254}"/>
              </a:ext>
            </a:extLst>
          </p:cNvPr>
          <p:cNvGrpSpPr/>
          <p:nvPr/>
        </p:nvGrpSpPr>
        <p:grpSpPr>
          <a:xfrm>
            <a:off x="7474402" y="5462550"/>
            <a:ext cx="23400" cy="7920"/>
            <a:chOff x="8709180" y="2255460"/>
            <a:chExt cx="23400" cy="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B1F656-75E5-31F8-9A22-2F113EDA88E7}"/>
                    </a:ext>
                  </a:extLst>
                </p14:cNvPr>
                <p14:cNvContentPartPr/>
                <p14:nvPr/>
              </p14:nvContentPartPr>
              <p14:xfrm>
                <a:off x="8732220" y="2263020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B1F656-75E5-31F8-9A22-2F113EDA88E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23220" y="22540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19E6F91-CFD1-81EF-962F-92DA7649ECC8}"/>
                    </a:ext>
                  </a:extLst>
                </p14:cNvPr>
                <p14:cNvContentPartPr/>
                <p14:nvPr/>
              </p14:nvContentPartPr>
              <p14:xfrm>
                <a:off x="8709180" y="2255460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19E6F91-CFD1-81EF-962F-92DA7649EC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00180" y="22464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0" name="Arrow: Up 69">
            <a:extLst>
              <a:ext uri="{FF2B5EF4-FFF2-40B4-BE49-F238E27FC236}">
                <a16:creationId xmlns:a16="http://schemas.microsoft.com/office/drawing/2014/main" id="{75B2440D-3367-986D-73AC-B2C442D95BD3}"/>
              </a:ext>
            </a:extLst>
          </p:cNvPr>
          <p:cNvSpPr/>
          <p:nvPr/>
        </p:nvSpPr>
        <p:spPr>
          <a:xfrm rot="5400000">
            <a:off x="5554290" y="4964890"/>
            <a:ext cx="296395" cy="44279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FA1333F-F64F-AFA9-E902-11F7FF7B0341}"/>
              </a:ext>
            </a:extLst>
          </p:cNvPr>
          <p:cNvGrpSpPr/>
          <p:nvPr/>
        </p:nvGrpSpPr>
        <p:grpSpPr>
          <a:xfrm>
            <a:off x="6438944" y="5501895"/>
            <a:ext cx="15480" cy="30600"/>
            <a:chOff x="8305620" y="2849820"/>
            <a:chExt cx="15480" cy="3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89C2C6-E754-3B78-3E31-9E0029904517}"/>
                    </a:ext>
                  </a:extLst>
                </p14:cNvPr>
                <p14:cNvContentPartPr/>
                <p14:nvPr/>
              </p14:nvContentPartPr>
              <p14:xfrm>
                <a:off x="8320740" y="2872500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89C2C6-E754-3B78-3E31-9E00299045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11740" y="28635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67B587E-608C-7F94-D84C-346A877142D8}"/>
                    </a:ext>
                  </a:extLst>
                </p14:cNvPr>
                <p14:cNvContentPartPr/>
                <p14:nvPr/>
              </p14:nvContentPartPr>
              <p14:xfrm>
                <a:off x="8313180" y="2849820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67B587E-608C-7F94-D84C-346A877142D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04180" y="28408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868B68C-6797-8A0D-E924-86EB82A4357B}"/>
                    </a:ext>
                  </a:extLst>
                </p14:cNvPr>
                <p14:cNvContentPartPr/>
                <p14:nvPr/>
              </p14:nvContentPartPr>
              <p14:xfrm>
                <a:off x="8305620" y="2880060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868B68C-6797-8A0D-E924-86EB82A435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96620" y="28710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2F268A-B2AF-9990-762C-0EDD7540EAA0}"/>
                    </a:ext>
                  </a:extLst>
                </p14:cNvPr>
                <p14:cNvContentPartPr/>
                <p14:nvPr/>
              </p14:nvContentPartPr>
              <p14:xfrm>
                <a:off x="8313180" y="2857380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2F268A-B2AF-9990-762C-0EDD7540EA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04180" y="2848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C2B0947-F92A-7D0F-5D17-3B58A50709D9}"/>
                    </a:ext>
                  </a:extLst>
                </p14:cNvPr>
                <p14:cNvContentPartPr/>
                <p14:nvPr/>
              </p14:nvContentPartPr>
              <p14:xfrm>
                <a:off x="8320740" y="2880060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C2B0947-F92A-7D0F-5D17-3B58A50709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11740" y="28710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646FC1-6197-7BF7-E350-5336C23EEF8E}"/>
                    </a:ext>
                  </a:extLst>
                </p14:cNvPr>
                <p14:cNvContentPartPr/>
                <p14:nvPr/>
              </p14:nvContentPartPr>
              <p14:xfrm>
                <a:off x="8313180" y="2864940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646FC1-6197-7BF7-E350-5336C23EEF8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04180" y="28559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BF521790-5211-7E82-B405-D7A9321AF01D}"/>
              </a:ext>
            </a:extLst>
          </p:cNvPr>
          <p:cNvSpPr/>
          <p:nvPr/>
        </p:nvSpPr>
        <p:spPr>
          <a:xfrm>
            <a:off x="4319948" y="4688885"/>
            <a:ext cx="1459571" cy="443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Streptavidin</a:t>
            </a:r>
            <a:r>
              <a:rPr lang="es-ES" sz="1400" dirty="0"/>
              <a:t>+ </a:t>
            </a:r>
            <a:r>
              <a:rPr lang="es-ES" sz="1400" dirty="0" err="1"/>
              <a:t>fluorochrome</a:t>
            </a:r>
            <a:endParaRPr lang="es-MX" sz="1400" dirty="0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B581D22B-3F40-676F-2C29-1D1BD4FD712E}"/>
              </a:ext>
            </a:extLst>
          </p:cNvPr>
          <p:cNvSpPr/>
          <p:nvPr/>
        </p:nvSpPr>
        <p:spPr>
          <a:xfrm>
            <a:off x="8592347" y="5235402"/>
            <a:ext cx="652953" cy="320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A27A32-71BB-45FF-078C-D3B9E80552C9}"/>
              </a:ext>
            </a:extLst>
          </p:cNvPr>
          <p:cNvSpPr/>
          <p:nvPr/>
        </p:nvSpPr>
        <p:spPr>
          <a:xfrm>
            <a:off x="7696785" y="4902829"/>
            <a:ext cx="1235041" cy="44351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Anti-fluoroc</a:t>
            </a:r>
            <a:r>
              <a:rPr lang="es-ES" sz="1400" dirty="0"/>
              <a:t>. + </a:t>
            </a:r>
            <a:r>
              <a:rPr lang="es-ES" sz="1400" dirty="0" err="1"/>
              <a:t>microbead</a:t>
            </a:r>
            <a:endParaRPr lang="es-MX" sz="1400" dirty="0"/>
          </a:p>
        </p:txBody>
      </p:sp>
      <p:pic>
        <p:nvPicPr>
          <p:cNvPr id="75" name="Picture 74" descr="A picture containing mobile phone, child art, design, illustration&#10;&#10;Description automatically generated">
            <a:extLst>
              <a:ext uri="{FF2B5EF4-FFF2-40B4-BE49-F238E27FC236}">
                <a16:creationId xmlns:a16="http://schemas.microsoft.com/office/drawing/2014/main" id="{060F0800-6CA3-46AF-D0FA-43332C5AFF7A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4325" r="38041" b="14193"/>
          <a:stretch/>
        </p:blipFill>
        <p:spPr>
          <a:xfrm>
            <a:off x="9268340" y="4545944"/>
            <a:ext cx="2405281" cy="1789634"/>
          </a:xfrm>
          <a:prstGeom prst="rect">
            <a:avLst/>
          </a:prstGeom>
        </p:spPr>
      </p:pic>
      <p:pic>
        <p:nvPicPr>
          <p:cNvPr id="77" name="Picture 76" descr="A picture containing mobile phone, child art, illustration, design&#10;&#10;Description automatically generated">
            <a:extLst>
              <a:ext uri="{FF2B5EF4-FFF2-40B4-BE49-F238E27FC236}">
                <a16:creationId xmlns:a16="http://schemas.microsoft.com/office/drawing/2014/main" id="{C618BFD4-8EA3-4BC9-2EDE-D6BCC22DE05E}"/>
              </a:ext>
            </a:extLst>
          </p:cNvPr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r="66739"/>
          <a:stretch/>
        </p:blipFill>
        <p:spPr>
          <a:xfrm>
            <a:off x="9244720" y="4545944"/>
            <a:ext cx="1187387" cy="2033501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C2EDA70E-7398-0756-8157-1D78F37C78A3}"/>
              </a:ext>
            </a:extLst>
          </p:cNvPr>
          <p:cNvSpPr/>
          <p:nvPr/>
        </p:nvSpPr>
        <p:spPr>
          <a:xfrm>
            <a:off x="9238368" y="4545944"/>
            <a:ext cx="2428576" cy="17896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4E304CD-2A9D-537A-92C1-08D5FAD845E9}"/>
              </a:ext>
            </a:extLst>
          </p:cNvPr>
          <p:cNvSpPr txBox="1"/>
          <p:nvPr/>
        </p:nvSpPr>
        <p:spPr>
          <a:xfrm rot="16200000">
            <a:off x="9568430" y="5326009"/>
            <a:ext cx="1244386" cy="369332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MAGNET</a:t>
            </a:r>
            <a:endParaRPr lang="es-MX" b="1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A9244B91-B5D2-2301-4AD3-C618648B8253}"/>
              </a:ext>
            </a:extLst>
          </p:cNvPr>
          <p:cNvPicPr>
            <a:picLocks noChangeAspect="1"/>
          </p:cNvPicPr>
          <p:nvPr/>
        </p:nvPicPr>
        <p:blipFill rotWithShape="1">
          <a:blip r:embed="rId50"/>
          <a:srcRect l="79823" b="15586"/>
          <a:stretch/>
        </p:blipFill>
        <p:spPr>
          <a:xfrm>
            <a:off x="9268340" y="4138355"/>
            <a:ext cx="1181547" cy="250014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C843706-910A-0E2A-F4B5-5AE5D161F8DF}"/>
              </a:ext>
            </a:extLst>
          </p:cNvPr>
          <p:cNvSpPr txBox="1"/>
          <p:nvPr/>
        </p:nvSpPr>
        <p:spPr>
          <a:xfrm>
            <a:off x="10654346" y="6484233"/>
            <a:ext cx="1331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Aptos Narrow" panose="020B0004020202020204" pitchFamily="34" charset="0"/>
              </a:rPr>
              <a:t>Fraction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Ig</a:t>
            </a:r>
            <a:r>
              <a:rPr lang="es-ES" sz="1600" dirty="0">
                <a:latin typeface="Aptos Narrow" panose="020B0004020202020204" pitchFamily="34" charset="0"/>
              </a:rPr>
              <a:t>+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631C7E-B16C-2D15-C35E-E2B6ED6A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3" t="19864" r="6057" b="36054"/>
          <a:stretch/>
        </p:blipFill>
        <p:spPr>
          <a:xfrm>
            <a:off x="144973" y="4741396"/>
            <a:ext cx="2052038" cy="1755627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2074D63C-B1BD-C7A5-C551-607999048795}"/>
              </a:ext>
            </a:extLst>
          </p:cNvPr>
          <p:cNvSpPr/>
          <p:nvPr/>
        </p:nvSpPr>
        <p:spPr>
          <a:xfrm>
            <a:off x="2253894" y="5025261"/>
            <a:ext cx="774441" cy="2752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F165BF-FFA9-280D-5B3D-BC74366E0DFC}"/>
              </a:ext>
            </a:extLst>
          </p:cNvPr>
          <p:cNvSpPr txBox="1"/>
          <p:nvPr/>
        </p:nvSpPr>
        <p:spPr>
          <a:xfrm>
            <a:off x="2036658" y="5193666"/>
            <a:ext cx="774442" cy="43088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Anti-</a:t>
            </a:r>
            <a:r>
              <a:rPr lang="es-ES" sz="1400" dirty="0" err="1">
                <a:solidFill>
                  <a:schemeClr val="bg1"/>
                </a:solidFill>
              </a:rPr>
              <a:t>Ig</a:t>
            </a:r>
            <a:r>
              <a:rPr lang="es-ES" sz="1400" dirty="0">
                <a:solidFill>
                  <a:schemeClr val="bg1"/>
                </a:solidFill>
              </a:rPr>
              <a:t> + </a:t>
            </a:r>
            <a:r>
              <a:rPr lang="es-ES" sz="1400" dirty="0" err="1">
                <a:solidFill>
                  <a:schemeClr val="bg1"/>
                </a:solidFill>
              </a:rPr>
              <a:t>biotin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360E112-53A1-D202-889B-7B5F413994F5}"/>
              </a:ext>
            </a:extLst>
          </p:cNvPr>
          <p:cNvSpPr/>
          <p:nvPr/>
        </p:nvSpPr>
        <p:spPr>
          <a:xfrm>
            <a:off x="10508542" y="4651312"/>
            <a:ext cx="709126" cy="1474237"/>
          </a:xfrm>
          <a:custGeom>
            <a:avLst/>
            <a:gdLst>
              <a:gd name="connsiteX0" fmla="*/ 597159 w 709126"/>
              <a:gd name="connsiteY0" fmla="*/ 27992 h 1474237"/>
              <a:gd name="connsiteX1" fmla="*/ 653143 w 709126"/>
              <a:gd name="connsiteY1" fmla="*/ 102637 h 1474237"/>
              <a:gd name="connsiteX2" fmla="*/ 690465 w 709126"/>
              <a:gd name="connsiteY2" fmla="*/ 167951 h 1474237"/>
              <a:gd name="connsiteX3" fmla="*/ 690465 w 709126"/>
              <a:gd name="connsiteY3" fmla="*/ 401216 h 1474237"/>
              <a:gd name="connsiteX4" fmla="*/ 671804 w 709126"/>
              <a:gd name="connsiteY4" fmla="*/ 438539 h 1474237"/>
              <a:gd name="connsiteX5" fmla="*/ 662473 w 709126"/>
              <a:gd name="connsiteY5" fmla="*/ 466531 h 1474237"/>
              <a:gd name="connsiteX6" fmla="*/ 681135 w 709126"/>
              <a:gd name="connsiteY6" fmla="*/ 634482 h 1474237"/>
              <a:gd name="connsiteX7" fmla="*/ 699796 w 709126"/>
              <a:gd name="connsiteY7" fmla="*/ 709127 h 1474237"/>
              <a:gd name="connsiteX8" fmla="*/ 709126 w 709126"/>
              <a:gd name="connsiteY8" fmla="*/ 746449 h 1474237"/>
              <a:gd name="connsiteX9" fmla="*/ 690465 w 709126"/>
              <a:gd name="connsiteY9" fmla="*/ 802433 h 1474237"/>
              <a:gd name="connsiteX10" fmla="*/ 681135 w 709126"/>
              <a:gd name="connsiteY10" fmla="*/ 839755 h 1474237"/>
              <a:gd name="connsiteX11" fmla="*/ 662473 w 709126"/>
              <a:gd name="connsiteY11" fmla="*/ 867747 h 1474237"/>
              <a:gd name="connsiteX12" fmla="*/ 643812 w 709126"/>
              <a:gd name="connsiteY12" fmla="*/ 923731 h 1474237"/>
              <a:gd name="connsiteX13" fmla="*/ 615820 w 709126"/>
              <a:gd name="connsiteY13" fmla="*/ 1091682 h 1474237"/>
              <a:gd name="connsiteX14" fmla="*/ 569167 w 709126"/>
              <a:gd name="connsiteY14" fmla="*/ 1194318 h 1474237"/>
              <a:gd name="connsiteX15" fmla="*/ 550506 w 709126"/>
              <a:gd name="connsiteY15" fmla="*/ 1222310 h 1474237"/>
              <a:gd name="connsiteX16" fmla="*/ 522514 w 709126"/>
              <a:gd name="connsiteY16" fmla="*/ 1315616 h 1474237"/>
              <a:gd name="connsiteX17" fmla="*/ 503853 w 709126"/>
              <a:gd name="connsiteY17" fmla="*/ 1343608 h 1474237"/>
              <a:gd name="connsiteX18" fmla="*/ 494522 w 709126"/>
              <a:gd name="connsiteY18" fmla="*/ 1380931 h 1474237"/>
              <a:gd name="connsiteX19" fmla="*/ 475861 w 709126"/>
              <a:gd name="connsiteY19" fmla="*/ 1408923 h 1474237"/>
              <a:gd name="connsiteX20" fmla="*/ 429208 w 709126"/>
              <a:gd name="connsiteY20" fmla="*/ 1474237 h 1474237"/>
              <a:gd name="connsiteX21" fmla="*/ 298580 w 709126"/>
              <a:gd name="connsiteY21" fmla="*/ 1464906 h 1474237"/>
              <a:gd name="connsiteX22" fmla="*/ 270588 w 709126"/>
              <a:gd name="connsiteY22" fmla="*/ 1436914 h 1474237"/>
              <a:gd name="connsiteX23" fmla="*/ 242596 w 709126"/>
              <a:gd name="connsiteY23" fmla="*/ 1418253 h 1474237"/>
              <a:gd name="connsiteX24" fmla="*/ 186612 w 709126"/>
              <a:gd name="connsiteY24" fmla="*/ 1362269 h 1474237"/>
              <a:gd name="connsiteX25" fmla="*/ 139959 w 709126"/>
              <a:gd name="connsiteY25" fmla="*/ 1287625 h 1474237"/>
              <a:gd name="connsiteX26" fmla="*/ 74645 w 709126"/>
              <a:gd name="connsiteY26" fmla="*/ 1184988 h 1474237"/>
              <a:gd name="connsiteX27" fmla="*/ 55984 w 709126"/>
              <a:gd name="connsiteY27" fmla="*/ 1156996 h 1474237"/>
              <a:gd name="connsiteX28" fmla="*/ 37322 w 709126"/>
              <a:gd name="connsiteY28" fmla="*/ 1129004 h 1474237"/>
              <a:gd name="connsiteX29" fmla="*/ 18661 w 709126"/>
              <a:gd name="connsiteY29" fmla="*/ 1091682 h 1474237"/>
              <a:gd name="connsiteX30" fmla="*/ 0 w 709126"/>
              <a:gd name="connsiteY30" fmla="*/ 1026367 h 1474237"/>
              <a:gd name="connsiteX31" fmla="*/ 9331 w 709126"/>
              <a:gd name="connsiteY31" fmla="*/ 765110 h 1474237"/>
              <a:gd name="connsiteX32" fmla="*/ 37322 w 709126"/>
              <a:gd name="connsiteY32" fmla="*/ 727788 h 1474237"/>
              <a:gd name="connsiteX33" fmla="*/ 74645 w 709126"/>
              <a:gd name="connsiteY33" fmla="*/ 671804 h 1474237"/>
              <a:gd name="connsiteX34" fmla="*/ 93306 w 709126"/>
              <a:gd name="connsiteY34" fmla="*/ 503853 h 1474237"/>
              <a:gd name="connsiteX35" fmla="*/ 102637 w 709126"/>
              <a:gd name="connsiteY35" fmla="*/ 214604 h 1474237"/>
              <a:gd name="connsiteX36" fmla="*/ 130628 w 709126"/>
              <a:gd name="connsiteY36" fmla="*/ 93306 h 1474237"/>
              <a:gd name="connsiteX37" fmla="*/ 149290 w 709126"/>
              <a:gd name="connsiteY37" fmla="*/ 74645 h 1474237"/>
              <a:gd name="connsiteX38" fmla="*/ 205273 w 709126"/>
              <a:gd name="connsiteY38" fmla="*/ 18661 h 1474237"/>
              <a:gd name="connsiteX39" fmla="*/ 279918 w 709126"/>
              <a:gd name="connsiteY39" fmla="*/ 0 h 1474237"/>
              <a:gd name="connsiteX40" fmla="*/ 475861 w 709126"/>
              <a:gd name="connsiteY40" fmla="*/ 9331 h 1474237"/>
              <a:gd name="connsiteX41" fmla="*/ 550506 w 709126"/>
              <a:gd name="connsiteY41" fmla="*/ 37323 h 1474237"/>
              <a:gd name="connsiteX42" fmla="*/ 597159 w 709126"/>
              <a:gd name="connsiteY42" fmla="*/ 27992 h 147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09126" h="1474237">
                <a:moveTo>
                  <a:pt x="597159" y="27992"/>
                </a:moveTo>
                <a:cubicBezTo>
                  <a:pt x="614265" y="38878"/>
                  <a:pt x="638287" y="76639"/>
                  <a:pt x="653143" y="102637"/>
                </a:cubicBezTo>
                <a:cubicBezTo>
                  <a:pt x="700495" y="185504"/>
                  <a:pt x="645000" y="99753"/>
                  <a:pt x="690465" y="167951"/>
                </a:cubicBezTo>
                <a:cubicBezTo>
                  <a:pt x="704646" y="267215"/>
                  <a:pt x="708868" y="266265"/>
                  <a:pt x="690465" y="401216"/>
                </a:cubicBezTo>
                <a:cubicBezTo>
                  <a:pt x="688586" y="414998"/>
                  <a:pt x="677283" y="425754"/>
                  <a:pt x="671804" y="438539"/>
                </a:cubicBezTo>
                <a:cubicBezTo>
                  <a:pt x="667930" y="447579"/>
                  <a:pt x="665583" y="457200"/>
                  <a:pt x="662473" y="466531"/>
                </a:cubicBezTo>
                <a:cubicBezTo>
                  <a:pt x="668694" y="522515"/>
                  <a:pt x="672570" y="578809"/>
                  <a:pt x="681135" y="634482"/>
                </a:cubicBezTo>
                <a:cubicBezTo>
                  <a:pt x="685035" y="659831"/>
                  <a:pt x="693576" y="684245"/>
                  <a:pt x="699796" y="709127"/>
                </a:cubicBezTo>
                <a:lnTo>
                  <a:pt x="709126" y="746449"/>
                </a:lnTo>
                <a:cubicBezTo>
                  <a:pt x="702906" y="765110"/>
                  <a:pt x="696117" y="783592"/>
                  <a:pt x="690465" y="802433"/>
                </a:cubicBezTo>
                <a:cubicBezTo>
                  <a:pt x="686780" y="814716"/>
                  <a:pt x="686186" y="827968"/>
                  <a:pt x="681135" y="839755"/>
                </a:cubicBezTo>
                <a:cubicBezTo>
                  <a:pt x="676717" y="850062"/>
                  <a:pt x="668694" y="858416"/>
                  <a:pt x="662473" y="867747"/>
                </a:cubicBezTo>
                <a:cubicBezTo>
                  <a:pt x="656253" y="886408"/>
                  <a:pt x="645769" y="904158"/>
                  <a:pt x="643812" y="923731"/>
                </a:cubicBezTo>
                <a:cubicBezTo>
                  <a:pt x="636497" y="996884"/>
                  <a:pt x="638316" y="1024190"/>
                  <a:pt x="615820" y="1091682"/>
                </a:cubicBezTo>
                <a:cubicBezTo>
                  <a:pt x="602609" y="1131317"/>
                  <a:pt x="596985" y="1152590"/>
                  <a:pt x="569167" y="1194318"/>
                </a:cubicBezTo>
                <a:cubicBezTo>
                  <a:pt x="562947" y="1203649"/>
                  <a:pt x="555521" y="1212280"/>
                  <a:pt x="550506" y="1222310"/>
                </a:cubicBezTo>
                <a:cubicBezTo>
                  <a:pt x="497737" y="1327849"/>
                  <a:pt x="561848" y="1210725"/>
                  <a:pt x="522514" y="1315616"/>
                </a:cubicBezTo>
                <a:cubicBezTo>
                  <a:pt x="518576" y="1326116"/>
                  <a:pt x="510073" y="1334277"/>
                  <a:pt x="503853" y="1343608"/>
                </a:cubicBezTo>
                <a:cubicBezTo>
                  <a:pt x="500743" y="1356049"/>
                  <a:pt x="499574" y="1369144"/>
                  <a:pt x="494522" y="1380931"/>
                </a:cubicBezTo>
                <a:cubicBezTo>
                  <a:pt x="490105" y="1391238"/>
                  <a:pt x="481425" y="1399186"/>
                  <a:pt x="475861" y="1408923"/>
                </a:cubicBezTo>
                <a:cubicBezTo>
                  <a:pt x="443112" y="1466234"/>
                  <a:pt x="474802" y="1428643"/>
                  <a:pt x="429208" y="1474237"/>
                </a:cubicBezTo>
                <a:cubicBezTo>
                  <a:pt x="385665" y="1471127"/>
                  <a:pt x="341073" y="1474905"/>
                  <a:pt x="298580" y="1464906"/>
                </a:cubicBezTo>
                <a:cubicBezTo>
                  <a:pt x="285735" y="1461884"/>
                  <a:pt x="280725" y="1445362"/>
                  <a:pt x="270588" y="1436914"/>
                </a:cubicBezTo>
                <a:cubicBezTo>
                  <a:pt x="261973" y="1429735"/>
                  <a:pt x="251927" y="1424473"/>
                  <a:pt x="242596" y="1418253"/>
                </a:cubicBezTo>
                <a:cubicBezTo>
                  <a:pt x="198619" y="1352287"/>
                  <a:pt x="256051" y="1431707"/>
                  <a:pt x="186612" y="1362269"/>
                </a:cubicBezTo>
                <a:cubicBezTo>
                  <a:pt x="155776" y="1331433"/>
                  <a:pt x="160654" y="1323102"/>
                  <a:pt x="139959" y="1287625"/>
                </a:cubicBezTo>
                <a:cubicBezTo>
                  <a:pt x="115417" y="1245552"/>
                  <a:pt x="98860" y="1221311"/>
                  <a:pt x="74645" y="1184988"/>
                </a:cubicBezTo>
                <a:lnTo>
                  <a:pt x="55984" y="1156996"/>
                </a:lnTo>
                <a:cubicBezTo>
                  <a:pt x="49763" y="1147665"/>
                  <a:pt x="42337" y="1139034"/>
                  <a:pt x="37322" y="1129004"/>
                </a:cubicBezTo>
                <a:cubicBezTo>
                  <a:pt x="31102" y="1116563"/>
                  <a:pt x="24140" y="1104467"/>
                  <a:pt x="18661" y="1091682"/>
                </a:cubicBezTo>
                <a:cubicBezTo>
                  <a:pt x="10632" y="1072947"/>
                  <a:pt x="4733" y="1045300"/>
                  <a:pt x="0" y="1026367"/>
                </a:cubicBezTo>
                <a:cubicBezTo>
                  <a:pt x="3110" y="939281"/>
                  <a:pt x="-1477" y="851578"/>
                  <a:pt x="9331" y="765110"/>
                </a:cubicBezTo>
                <a:cubicBezTo>
                  <a:pt x="11260" y="749679"/>
                  <a:pt x="28404" y="740528"/>
                  <a:pt x="37322" y="727788"/>
                </a:cubicBezTo>
                <a:cubicBezTo>
                  <a:pt x="50184" y="709414"/>
                  <a:pt x="74645" y="671804"/>
                  <a:pt x="74645" y="671804"/>
                </a:cubicBezTo>
                <a:cubicBezTo>
                  <a:pt x="97920" y="601975"/>
                  <a:pt x="87315" y="641642"/>
                  <a:pt x="93306" y="503853"/>
                </a:cubicBezTo>
                <a:cubicBezTo>
                  <a:pt x="97496" y="407478"/>
                  <a:pt x="97820" y="310950"/>
                  <a:pt x="102637" y="214604"/>
                </a:cubicBezTo>
                <a:cubicBezTo>
                  <a:pt x="105332" y="160709"/>
                  <a:pt x="103408" y="134136"/>
                  <a:pt x="130628" y="93306"/>
                </a:cubicBezTo>
                <a:cubicBezTo>
                  <a:pt x="135508" y="85986"/>
                  <a:pt x="143658" y="81403"/>
                  <a:pt x="149290" y="74645"/>
                </a:cubicBezTo>
                <a:cubicBezTo>
                  <a:pt x="177107" y="41266"/>
                  <a:pt x="169321" y="36637"/>
                  <a:pt x="205273" y="18661"/>
                </a:cubicBezTo>
                <a:cubicBezTo>
                  <a:pt x="224396" y="9099"/>
                  <a:pt x="262181" y="3547"/>
                  <a:pt x="279918" y="0"/>
                </a:cubicBezTo>
                <a:cubicBezTo>
                  <a:pt x="345232" y="3110"/>
                  <a:pt x="410665" y="4316"/>
                  <a:pt x="475861" y="9331"/>
                </a:cubicBezTo>
                <a:cubicBezTo>
                  <a:pt x="605803" y="19326"/>
                  <a:pt x="458199" y="10948"/>
                  <a:pt x="550506" y="37323"/>
                </a:cubicBezTo>
                <a:cubicBezTo>
                  <a:pt x="562468" y="40741"/>
                  <a:pt x="580053" y="17106"/>
                  <a:pt x="597159" y="27992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A2A1A1A-904C-FAD8-1D97-F3BA155295E9}"/>
              </a:ext>
            </a:extLst>
          </p:cNvPr>
          <p:cNvCxnSpPr>
            <a:cxnSpLocks/>
          </p:cNvCxnSpPr>
          <p:nvPr/>
        </p:nvCxnSpPr>
        <p:spPr>
          <a:xfrm flipV="1">
            <a:off x="10891097" y="4302279"/>
            <a:ext cx="250591" cy="349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124B3F4-EA70-4687-6301-6BE94B9FF505}"/>
              </a:ext>
            </a:extLst>
          </p:cNvPr>
          <p:cNvSpPr txBox="1"/>
          <p:nvPr/>
        </p:nvSpPr>
        <p:spPr>
          <a:xfrm>
            <a:off x="10606984" y="4027406"/>
            <a:ext cx="178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Aptos Narrow" panose="020B0004020202020204" pitchFamily="34" charset="0"/>
              </a:rPr>
              <a:t>Fraction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Ig</a:t>
            </a:r>
            <a:r>
              <a:rPr lang="es-ES" sz="1600" dirty="0">
                <a:latin typeface="Aptos Narrow" panose="020B0004020202020204" pitchFamily="34" charset="0"/>
              </a:rPr>
              <a:t>-</a:t>
            </a:r>
            <a:endParaRPr lang="es-MX" sz="1600" dirty="0">
              <a:latin typeface="Aptos Narrow" panose="020B00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DAF77C-5021-79EB-067D-0BD762C47D2E}"/>
              </a:ext>
            </a:extLst>
          </p:cNvPr>
          <p:cNvCxnSpPr/>
          <p:nvPr/>
        </p:nvCxnSpPr>
        <p:spPr>
          <a:xfrm>
            <a:off x="11450934" y="5891481"/>
            <a:ext cx="0" cy="621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7863AFB-B650-A957-ADE4-D6B5CA0520D9}"/>
              </a:ext>
            </a:extLst>
          </p:cNvPr>
          <p:cNvSpPr/>
          <p:nvPr/>
        </p:nvSpPr>
        <p:spPr>
          <a:xfrm>
            <a:off x="3193655" y="13140"/>
            <a:ext cx="5275717" cy="104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>
                <a:solidFill>
                  <a:schemeClr val="tx1"/>
                </a:solidFill>
                <a:latin typeface="Aptos Narrow" panose="020B0004020202020204" pitchFamily="34" charset="0"/>
              </a:rPr>
              <a:t>Methodology</a:t>
            </a:r>
            <a:endParaRPr lang="en-US" sz="2800" b="1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36116-9199-9BE3-F9BC-DFC6373CD067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01632" y="875938"/>
            <a:ext cx="11244504" cy="29531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9D909C-9AB3-91FE-C3D8-A4AF9F3F16D5}"/>
              </a:ext>
            </a:extLst>
          </p:cNvPr>
          <p:cNvSpPr/>
          <p:nvPr/>
        </p:nvSpPr>
        <p:spPr>
          <a:xfrm>
            <a:off x="-1695377" y="3709826"/>
            <a:ext cx="8749320" cy="104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Aptos Narrow" panose="020B0004020202020204" pitchFamily="34" charset="0"/>
              </a:rPr>
              <a:t>MACS &gt; </a:t>
            </a:r>
            <a:r>
              <a:rPr lang="es-ES" sz="2000" b="1" dirty="0" err="1">
                <a:solidFill>
                  <a:schemeClr val="tx1"/>
                </a:solidFill>
                <a:latin typeface="Aptos Narrow" panose="020B0004020202020204" pitchFamily="34" charset="0"/>
              </a:rPr>
              <a:t>isolation</a:t>
            </a:r>
            <a:r>
              <a:rPr lang="es-ES" sz="2000" b="1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ptos Narrow" panose="020B0004020202020204" pitchFamily="34" charset="0"/>
              </a:rPr>
              <a:t>of</a:t>
            </a:r>
            <a:r>
              <a:rPr lang="es-ES" sz="2000" b="1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ptos Narrow" panose="020B0004020202020204" pitchFamily="34" charset="0"/>
              </a:rPr>
              <a:t>immunoglobulin-bound</a:t>
            </a:r>
            <a:r>
              <a:rPr lang="es-ES" sz="2000" b="1" dirty="0">
                <a:solidFill>
                  <a:schemeClr val="tx1"/>
                </a:solidFill>
                <a:latin typeface="Aptos Narrow" panose="020B0004020202020204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ptos Narrow" panose="020B0004020202020204" pitchFamily="34" charset="0"/>
              </a:rPr>
              <a:t>cells</a:t>
            </a:r>
            <a:endParaRPr lang="en-US" sz="2000" b="1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1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75DA0C6-618B-F8DC-849C-5DDAEA039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1" t="54826" b="24242"/>
          <a:stretch/>
        </p:blipFill>
        <p:spPr>
          <a:xfrm>
            <a:off x="7835704" y="5732354"/>
            <a:ext cx="1400778" cy="7398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FEFFEB-543E-1234-E932-1ACE14E4BA75}"/>
              </a:ext>
            </a:extLst>
          </p:cNvPr>
          <p:cNvSpPr/>
          <p:nvPr/>
        </p:nvSpPr>
        <p:spPr>
          <a:xfrm>
            <a:off x="0" y="-106795"/>
            <a:ext cx="12562115" cy="1472610"/>
          </a:xfrm>
          <a:custGeom>
            <a:avLst/>
            <a:gdLst>
              <a:gd name="connsiteX0" fmla="*/ 0 w 12562115"/>
              <a:gd name="connsiteY0" fmla="*/ 0 h 1472610"/>
              <a:gd name="connsiteX1" fmla="*/ 346954 w 12562115"/>
              <a:gd name="connsiteY1" fmla="*/ 0 h 1472610"/>
              <a:gd name="connsiteX2" fmla="*/ 1070771 w 12562115"/>
              <a:gd name="connsiteY2" fmla="*/ 0 h 1472610"/>
              <a:gd name="connsiteX3" fmla="*/ 1543346 w 12562115"/>
              <a:gd name="connsiteY3" fmla="*/ 0 h 1472610"/>
              <a:gd name="connsiteX4" fmla="*/ 2267163 w 12562115"/>
              <a:gd name="connsiteY4" fmla="*/ 0 h 1472610"/>
              <a:gd name="connsiteX5" fmla="*/ 2865359 w 12562115"/>
              <a:gd name="connsiteY5" fmla="*/ 0 h 1472610"/>
              <a:gd name="connsiteX6" fmla="*/ 3086691 w 12562115"/>
              <a:gd name="connsiteY6" fmla="*/ 0 h 1472610"/>
              <a:gd name="connsiteX7" fmla="*/ 3936129 w 12562115"/>
              <a:gd name="connsiteY7" fmla="*/ 0 h 1472610"/>
              <a:gd name="connsiteX8" fmla="*/ 4659946 w 12562115"/>
              <a:gd name="connsiteY8" fmla="*/ 0 h 1472610"/>
              <a:gd name="connsiteX9" fmla="*/ 5509385 w 12562115"/>
              <a:gd name="connsiteY9" fmla="*/ 0 h 1472610"/>
              <a:gd name="connsiteX10" fmla="*/ 6358823 w 12562115"/>
              <a:gd name="connsiteY10" fmla="*/ 0 h 1472610"/>
              <a:gd name="connsiteX11" fmla="*/ 7082640 w 12562115"/>
              <a:gd name="connsiteY11" fmla="*/ 0 h 1472610"/>
              <a:gd name="connsiteX12" fmla="*/ 7932078 w 12562115"/>
              <a:gd name="connsiteY12" fmla="*/ 0 h 1472610"/>
              <a:gd name="connsiteX13" fmla="*/ 8781517 w 12562115"/>
              <a:gd name="connsiteY13" fmla="*/ 0 h 1472610"/>
              <a:gd name="connsiteX14" fmla="*/ 9128470 w 12562115"/>
              <a:gd name="connsiteY14" fmla="*/ 0 h 1472610"/>
              <a:gd name="connsiteX15" fmla="*/ 9977908 w 12562115"/>
              <a:gd name="connsiteY15" fmla="*/ 0 h 1472610"/>
              <a:gd name="connsiteX16" fmla="*/ 10827347 w 12562115"/>
              <a:gd name="connsiteY16" fmla="*/ 0 h 1472610"/>
              <a:gd name="connsiteX17" fmla="*/ 11425543 w 12562115"/>
              <a:gd name="connsiteY17" fmla="*/ 0 h 1472610"/>
              <a:gd name="connsiteX18" fmla="*/ 12023739 w 12562115"/>
              <a:gd name="connsiteY18" fmla="*/ 0 h 1472610"/>
              <a:gd name="connsiteX19" fmla="*/ 12562115 w 12562115"/>
              <a:gd name="connsiteY19" fmla="*/ 0 h 1472610"/>
              <a:gd name="connsiteX20" fmla="*/ 12562115 w 12562115"/>
              <a:gd name="connsiteY20" fmla="*/ 446692 h 1472610"/>
              <a:gd name="connsiteX21" fmla="*/ 12562115 w 12562115"/>
              <a:gd name="connsiteY21" fmla="*/ 893383 h 1472610"/>
              <a:gd name="connsiteX22" fmla="*/ 12562115 w 12562115"/>
              <a:gd name="connsiteY22" fmla="*/ 1472610 h 1472610"/>
              <a:gd name="connsiteX23" fmla="*/ 11712677 w 12562115"/>
              <a:gd name="connsiteY23" fmla="*/ 1472610 h 1472610"/>
              <a:gd name="connsiteX24" fmla="*/ 10988860 w 12562115"/>
              <a:gd name="connsiteY24" fmla="*/ 1472610 h 1472610"/>
              <a:gd name="connsiteX25" fmla="*/ 10390664 w 12562115"/>
              <a:gd name="connsiteY25" fmla="*/ 1472610 h 1472610"/>
              <a:gd name="connsiteX26" fmla="*/ 9541225 w 12562115"/>
              <a:gd name="connsiteY26" fmla="*/ 1472610 h 1472610"/>
              <a:gd name="connsiteX27" fmla="*/ 8691787 w 12562115"/>
              <a:gd name="connsiteY27" fmla="*/ 1472610 h 1472610"/>
              <a:gd name="connsiteX28" fmla="*/ 8219212 w 12562115"/>
              <a:gd name="connsiteY28" fmla="*/ 1472610 h 1472610"/>
              <a:gd name="connsiteX29" fmla="*/ 7621016 w 12562115"/>
              <a:gd name="connsiteY29" fmla="*/ 1472610 h 1472610"/>
              <a:gd name="connsiteX30" fmla="*/ 7399684 w 12562115"/>
              <a:gd name="connsiteY30" fmla="*/ 1472610 h 1472610"/>
              <a:gd name="connsiteX31" fmla="*/ 6550246 w 12562115"/>
              <a:gd name="connsiteY31" fmla="*/ 1472610 h 1472610"/>
              <a:gd name="connsiteX32" fmla="*/ 6328913 w 12562115"/>
              <a:gd name="connsiteY32" fmla="*/ 1472610 h 1472610"/>
              <a:gd name="connsiteX33" fmla="*/ 6107581 w 12562115"/>
              <a:gd name="connsiteY33" fmla="*/ 1472610 h 1472610"/>
              <a:gd name="connsiteX34" fmla="*/ 5383764 w 12562115"/>
              <a:gd name="connsiteY34" fmla="*/ 1472610 h 1472610"/>
              <a:gd name="connsiteX35" fmla="*/ 5162431 w 12562115"/>
              <a:gd name="connsiteY35" fmla="*/ 1472610 h 1472610"/>
              <a:gd name="connsiteX36" fmla="*/ 4815477 w 12562115"/>
              <a:gd name="connsiteY36" fmla="*/ 1472610 h 1472610"/>
              <a:gd name="connsiteX37" fmla="*/ 4468524 w 12562115"/>
              <a:gd name="connsiteY37" fmla="*/ 1472610 h 1472610"/>
              <a:gd name="connsiteX38" fmla="*/ 3995949 w 12562115"/>
              <a:gd name="connsiteY38" fmla="*/ 1472610 h 1472610"/>
              <a:gd name="connsiteX39" fmla="*/ 3648995 w 12562115"/>
              <a:gd name="connsiteY39" fmla="*/ 1472610 h 1472610"/>
              <a:gd name="connsiteX40" fmla="*/ 2925178 w 12562115"/>
              <a:gd name="connsiteY40" fmla="*/ 1472610 h 1472610"/>
              <a:gd name="connsiteX41" fmla="*/ 2201361 w 12562115"/>
              <a:gd name="connsiteY41" fmla="*/ 1472610 h 1472610"/>
              <a:gd name="connsiteX42" fmla="*/ 1980029 w 12562115"/>
              <a:gd name="connsiteY42" fmla="*/ 1472610 h 1472610"/>
              <a:gd name="connsiteX43" fmla="*/ 1633075 w 12562115"/>
              <a:gd name="connsiteY43" fmla="*/ 1472610 h 1472610"/>
              <a:gd name="connsiteX44" fmla="*/ 1286121 w 12562115"/>
              <a:gd name="connsiteY44" fmla="*/ 1472610 h 1472610"/>
              <a:gd name="connsiteX45" fmla="*/ 1064789 w 12562115"/>
              <a:gd name="connsiteY45" fmla="*/ 1472610 h 1472610"/>
              <a:gd name="connsiteX46" fmla="*/ 0 w 12562115"/>
              <a:gd name="connsiteY46" fmla="*/ 1472610 h 1472610"/>
              <a:gd name="connsiteX47" fmla="*/ 0 w 12562115"/>
              <a:gd name="connsiteY47" fmla="*/ 967014 h 1472610"/>
              <a:gd name="connsiteX48" fmla="*/ 0 w 12562115"/>
              <a:gd name="connsiteY48" fmla="*/ 476144 h 1472610"/>
              <a:gd name="connsiteX49" fmla="*/ 0 w 12562115"/>
              <a:gd name="connsiteY49" fmla="*/ 0 h 14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62115" h="1472610" fill="none" extrusionOk="0">
                <a:moveTo>
                  <a:pt x="0" y="0"/>
                </a:moveTo>
                <a:cubicBezTo>
                  <a:pt x="115551" y="-40555"/>
                  <a:pt x="239222" y="8509"/>
                  <a:pt x="346954" y="0"/>
                </a:cubicBezTo>
                <a:cubicBezTo>
                  <a:pt x="454686" y="-8509"/>
                  <a:pt x="909149" y="69244"/>
                  <a:pt x="1070771" y="0"/>
                </a:cubicBezTo>
                <a:cubicBezTo>
                  <a:pt x="1232393" y="-69244"/>
                  <a:pt x="1365586" y="53011"/>
                  <a:pt x="1543346" y="0"/>
                </a:cubicBezTo>
                <a:cubicBezTo>
                  <a:pt x="1721106" y="-53011"/>
                  <a:pt x="2091294" y="10053"/>
                  <a:pt x="2267163" y="0"/>
                </a:cubicBezTo>
                <a:cubicBezTo>
                  <a:pt x="2443032" y="-10053"/>
                  <a:pt x="2567168" y="58095"/>
                  <a:pt x="2865359" y="0"/>
                </a:cubicBezTo>
                <a:cubicBezTo>
                  <a:pt x="3163550" y="-58095"/>
                  <a:pt x="3002496" y="19167"/>
                  <a:pt x="3086691" y="0"/>
                </a:cubicBezTo>
                <a:cubicBezTo>
                  <a:pt x="3170886" y="-19167"/>
                  <a:pt x="3546757" y="24798"/>
                  <a:pt x="3936129" y="0"/>
                </a:cubicBezTo>
                <a:cubicBezTo>
                  <a:pt x="4325501" y="-24798"/>
                  <a:pt x="4471700" y="9176"/>
                  <a:pt x="4659946" y="0"/>
                </a:cubicBezTo>
                <a:cubicBezTo>
                  <a:pt x="4848192" y="-9176"/>
                  <a:pt x="5187060" y="53211"/>
                  <a:pt x="5509385" y="0"/>
                </a:cubicBezTo>
                <a:cubicBezTo>
                  <a:pt x="5831710" y="-53211"/>
                  <a:pt x="6179829" y="39637"/>
                  <a:pt x="6358823" y="0"/>
                </a:cubicBezTo>
                <a:cubicBezTo>
                  <a:pt x="6537817" y="-39637"/>
                  <a:pt x="6784005" y="37869"/>
                  <a:pt x="7082640" y="0"/>
                </a:cubicBezTo>
                <a:cubicBezTo>
                  <a:pt x="7381275" y="-37869"/>
                  <a:pt x="7730273" y="4786"/>
                  <a:pt x="7932078" y="0"/>
                </a:cubicBezTo>
                <a:cubicBezTo>
                  <a:pt x="8133883" y="-4786"/>
                  <a:pt x="8449397" y="82151"/>
                  <a:pt x="8781517" y="0"/>
                </a:cubicBezTo>
                <a:cubicBezTo>
                  <a:pt x="9113637" y="-82151"/>
                  <a:pt x="9037229" y="36502"/>
                  <a:pt x="9128470" y="0"/>
                </a:cubicBezTo>
                <a:cubicBezTo>
                  <a:pt x="9219711" y="-36502"/>
                  <a:pt x="9794865" y="94834"/>
                  <a:pt x="9977908" y="0"/>
                </a:cubicBezTo>
                <a:cubicBezTo>
                  <a:pt x="10160951" y="-94834"/>
                  <a:pt x="10518893" y="94077"/>
                  <a:pt x="10827347" y="0"/>
                </a:cubicBezTo>
                <a:cubicBezTo>
                  <a:pt x="11135801" y="-94077"/>
                  <a:pt x="11232010" y="28900"/>
                  <a:pt x="11425543" y="0"/>
                </a:cubicBezTo>
                <a:cubicBezTo>
                  <a:pt x="11619076" y="-28900"/>
                  <a:pt x="11748966" y="1559"/>
                  <a:pt x="12023739" y="0"/>
                </a:cubicBezTo>
                <a:cubicBezTo>
                  <a:pt x="12298512" y="-1559"/>
                  <a:pt x="12434284" y="52756"/>
                  <a:pt x="12562115" y="0"/>
                </a:cubicBezTo>
                <a:cubicBezTo>
                  <a:pt x="12584584" y="157124"/>
                  <a:pt x="12519591" y="228180"/>
                  <a:pt x="12562115" y="446692"/>
                </a:cubicBezTo>
                <a:cubicBezTo>
                  <a:pt x="12604639" y="665204"/>
                  <a:pt x="12526378" y="688345"/>
                  <a:pt x="12562115" y="893383"/>
                </a:cubicBezTo>
                <a:cubicBezTo>
                  <a:pt x="12597852" y="1098421"/>
                  <a:pt x="12515713" y="1346576"/>
                  <a:pt x="12562115" y="1472610"/>
                </a:cubicBezTo>
                <a:cubicBezTo>
                  <a:pt x="12222887" y="1539995"/>
                  <a:pt x="12130618" y="1415736"/>
                  <a:pt x="11712677" y="1472610"/>
                </a:cubicBezTo>
                <a:cubicBezTo>
                  <a:pt x="11294736" y="1529484"/>
                  <a:pt x="11198645" y="1415458"/>
                  <a:pt x="10988860" y="1472610"/>
                </a:cubicBezTo>
                <a:cubicBezTo>
                  <a:pt x="10779075" y="1529762"/>
                  <a:pt x="10644676" y="1445542"/>
                  <a:pt x="10390664" y="1472610"/>
                </a:cubicBezTo>
                <a:cubicBezTo>
                  <a:pt x="10136652" y="1499678"/>
                  <a:pt x="9770676" y="1402889"/>
                  <a:pt x="9541225" y="1472610"/>
                </a:cubicBezTo>
                <a:cubicBezTo>
                  <a:pt x="9311774" y="1542331"/>
                  <a:pt x="8892273" y="1463897"/>
                  <a:pt x="8691787" y="1472610"/>
                </a:cubicBezTo>
                <a:cubicBezTo>
                  <a:pt x="8491301" y="1481323"/>
                  <a:pt x="8447891" y="1442263"/>
                  <a:pt x="8219212" y="1472610"/>
                </a:cubicBezTo>
                <a:cubicBezTo>
                  <a:pt x="7990534" y="1502957"/>
                  <a:pt x="7875899" y="1431066"/>
                  <a:pt x="7621016" y="1472610"/>
                </a:cubicBezTo>
                <a:cubicBezTo>
                  <a:pt x="7366133" y="1514154"/>
                  <a:pt x="7454098" y="1455839"/>
                  <a:pt x="7399684" y="1472610"/>
                </a:cubicBezTo>
                <a:cubicBezTo>
                  <a:pt x="7345270" y="1489381"/>
                  <a:pt x="6872563" y="1468934"/>
                  <a:pt x="6550246" y="1472610"/>
                </a:cubicBezTo>
                <a:cubicBezTo>
                  <a:pt x="6227929" y="1476286"/>
                  <a:pt x="6414253" y="1466367"/>
                  <a:pt x="6328913" y="1472610"/>
                </a:cubicBezTo>
                <a:cubicBezTo>
                  <a:pt x="6243573" y="1478853"/>
                  <a:pt x="6169479" y="1456058"/>
                  <a:pt x="6107581" y="1472610"/>
                </a:cubicBezTo>
                <a:cubicBezTo>
                  <a:pt x="6045683" y="1489162"/>
                  <a:pt x="5715246" y="1457514"/>
                  <a:pt x="5383764" y="1472610"/>
                </a:cubicBezTo>
                <a:cubicBezTo>
                  <a:pt x="5052282" y="1487706"/>
                  <a:pt x="5229485" y="1472092"/>
                  <a:pt x="5162431" y="1472610"/>
                </a:cubicBezTo>
                <a:cubicBezTo>
                  <a:pt x="5095377" y="1473128"/>
                  <a:pt x="4965141" y="1462869"/>
                  <a:pt x="4815477" y="1472610"/>
                </a:cubicBezTo>
                <a:cubicBezTo>
                  <a:pt x="4665813" y="1482351"/>
                  <a:pt x="4571338" y="1467380"/>
                  <a:pt x="4468524" y="1472610"/>
                </a:cubicBezTo>
                <a:cubicBezTo>
                  <a:pt x="4365710" y="1477840"/>
                  <a:pt x="4191974" y="1453390"/>
                  <a:pt x="3995949" y="1472610"/>
                </a:cubicBezTo>
                <a:cubicBezTo>
                  <a:pt x="3799925" y="1491830"/>
                  <a:pt x="3744370" y="1447252"/>
                  <a:pt x="3648995" y="1472610"/>
                </a:cubicBezTo>
                <a:cubicBezTo>
                  <a:pt x="3553620" y="1497968"/>
                  <a:pt x="3215686" y="1445575"/>
                  <a:pt x="2925178" y="1472610"/>
                </a:cubicBezTo>
                <a:cubicBezTo>
                  <a:pt x="2634670" y="1499645"/>
                  <a:pt x="2523857" y="1470362"/>
                  <a:pt x="2201361" y="1472610"/>
                </a:cubicBezTo>
                <a:cubicBezTo>
                  <a:pt x="1878865" y="1474858"/>
                  <a:pt x="2052701" y="1446570"/>
                  <a:pt x="1980029" y="1472610"/>
                </a:cubicBezTo>
                <a:cubicBezTo>
                  <a:pt x="1907357" y="1498650"/>
                  <a:pt x="1738797" y="1448269"/>
                  <a:pt x="1633075" y="1472610"/>
                </a:cubicBezTo>
                <a:cubicBezTo>
                  <a:pt x="1527353" y="1496951"/>
                  <a:pt x="1376007" y="1445117"/>
                  <a:pt x="1286121" y="1472610"/>
                </a:cubicBezTo>
                <a:cubicBezTo>
                  <a:pt x="1196235" y="1500103"/>
                  <a:pt x="1127572" y="1469919"/>
                  <a:pt x="1064789" y="1472610"/>
                </a:cubicBezTo>
                <a:cubicBezTo>
                  <a:pt x="1002006" y="1475301"/>
                  <a:pt x="221045" y="1384300"/>
                  <a:pt x="0" y="1472610"/>
                </a:cubicBezTo>
                <a:cubicBezTo>
                  <a:pt x="-42222" y="1246062"/>
                  <a:pt x="41084" y="1068805"/>
                  <a:pt x="0" y="967014"/>
                </a:cubicBezTo>
                <a:cubicBezTo>
                  <a:pt x="-41084" y="865223"/>
                  <a:pt x="18944" y="674243"/>
                  <a:pt x="0" y="476144"/>
                </a:cubicBezTo>
                <a:cubicBezTo>
                  <a:pt x="-18944" y="278045"/>
                  <a:pt x="53645" y="194675"/>
                  <a:pt x="0" y="0"/>
                </a:cubicBezTo>
                <a:close/>
              </a:path>
              <a:path w="12562115" h="1472610" stroke="0" extrusionOk="0">
                <a:moveTo>
                  <a:pt x="0" y="0"/>
                </a:moveTo>
                <a:cubicBezTo>
                  <a:pt x="70277" y="-24989"/>
                  <a:pt x="143143" y="2474"/>
                  <a:pt x="221333" y="0"/>
                </a:cubicBezTo>
                <a:cubicBezTo>
                  <a:pt x="299523" y="-2474"/>
                  <a:pt x="366942" y="6263"/>
                  <a:pt x="442665" y="0"/>
                </a:cubicBezTo>
                <a:cubicBezTo>
                  <a:pt x="518388" y="-6263"/>
                  <a:pt x="588983" y="19452"/>
                  <a:pt x="663998" y="0"/>
                </a:cubicBezTo>
                <a:cubicBezTo>
                  <a:pt x="739013" y="-19452"/>
                  <a:pt x="809008" y="7180"/>
                  <a:pt x="885330" y="0"/>
                </a:cubicBezTo>
                <a:cubicBezTo>
                  <a:pt x="961652" y="-7180"/>
                  <a:pt x="1323032" y="26953"/>
                  <a:pt x="1609147" y="0"/>
                </a:cubicBezTo>
                <a:cubicBezTo>
                  <a:pt x="1895262" y="-26953"/>
                  <a:pt x="2064232" y="91685"/>
                  <a:pt x="2458585" y="0"/>
                </a:cubicBezTo>
                <a:cubicBezTo>
                  <a:pt x="2852938" y="-91685"/>
                  <a:pt x="2814416" y="50278"/>
                  <a:pt x="2931160" y="0"/>
                </a:cubicBezTo>
                <a:cubicBezTo>
                  <a:pt x="3047905" y="-50278"/>
                  <a:pt x="3246683" y="32875"/>
                  <a:pt x="3403735" y="0"/>
                </a:cubicBezTo>
                <a:cubicBezTo>
                  <a:pt x="3560788" y="-32875"/>
                  <a:pt x="4060203" y="10052"/>
                  <a:pt x="4253173" y="0"/>
                </a:cubicBezTo>
                <a:cubicBezTo>
                  <a:pt x="4446143" y="-10052"/>
                  <a:pt x="4597329" y="8865"/>
                  <a:pt x="4725748" y="0"/>
                </a:cubicBezTo>
                <a:cubicBezTo>
                  <a:pt x="4854167" y="-8865"/>
                  <a:pt x="4970941" y="42502"/>
                  <a:pt x="5198323" y="0"/>
                </a:cubicBezTo>
                <a:cubicBezTo>
                  <a:pt x="5425706" y="-42502"/>
                  <a:pt x="5622416" y="86848"/>
                  <a:pt x="5922140" y="0"/>
                </a:cubicBezTo>
                <a:cubicBezTo>
                  <a:pt x="6221864" y="-86848"/>
                  <a:pt x="6135003" y="10256"/>
                  <a:pt x="6269094" y="0"/>
                </a:cubicBezTo>
                <a:cubicBezTo>
                  <a:pt x="6403185" y="-10256"/>
                  <a:pt x="6573938" y="31799"/>
                  <a:pt x="6741668" y="0"/>
                </a:cubicBezTo>
                <a:cubicBezTo>
                  <a:pt x="6909398" y="-31799"/>
                  <a:pt x="6855808" y="12593"/>
                  <a:pt x="6963001" y="0"/>
                </a:cubicBezTo>
                <a:cubicBezTo>
                  <a:pt x="7070194" y="-12593"/>
                  <a:pt x="7143533" y="17167"/>
                  <a:pt x="7309955" y="0"/>
                </a:cubicBezTo>
                <a:cubicBezTo>
                  <a:pt x="7476377" y="-17167"/>
                  <a:pt x="7664634" y="38115"/>
                  <a:pt x="7782529" y="0"/>
                </a:cubicBezTo>
                <a:cubicBezTo>
                  <a:pt x="7900424" y="-38115"/>
                  <a:pt x="8175208" y="11440"/>
                  <a:pt x="8506346" y="0"/>
                </a:cubicBezTo>
                <a:cubicBezTo>
                  <a:pt x="8837484" y="-11440"/>
                  <a:pt x="8945329" y="80509"/>
                  <a:pt x="9230164" y="0"/>
                </a:cubicBezTo>
                <a:cubicBezTo>
                  <a:pt x="9514999" y="-80509"/>
                  <a:pt x="9781150" y="30636"/>
                  <a:pt x="9953981" y="0"/>
                </a:cubicBezTo>
                <a:cubicBezTo>
                  <a:pt x="10126812" y="-30636"/>
                  <a:pt x="10605886" y="18611"/>
                  <a:pt x="10803419" y="0"/>
                </a:cubicBezTo>
                <a:cubicBezTo>
                  <a:pt x="11000952" y="-18611"/>
                  <a:pt x="11013849" y="22214"/>
                  <a:pt x="11150373" y="0"/>
                </a:cubicBezTo>
                <a:cubicBezTo>
                  <a:pt x="11286897" y="-22214"/>
                  <a:pt x="11263821" y="18222"/>
                  <a:pt x="11371705" y="0"/>
                </a:cubicBezTo>
                <a:cubicBezTo>
                  <a:pt x="11479589" y="-18222"/>
                  <a:pt x="11600048" y="34472"/>
                  <a:pt x="11718659" y="0"/>
                </a:cubicBezTo>
                <a:cubicBezTo>
                  <a:pt x="11837270" y="-34472"/>
                  <a:pt x="12194628" y="35797"/>
                  <a:pt x="12562115" y="0"/>
                </a:cubicBezTo>
                <a:cubicBezTo>
                  <a:pt x="12570066" y="95253"/>
                  <a:pt x="12532356" y="250623"/>
                  <a:pt x="12562115" y="476144"/>
                </a:cubicBezTo>
                <a:cubicBezTo>
                  <a:pt x="12591874" y="701665"/>
                  <a:pt x="12520166" y="782162"/>
                  <a:pt x="12562115" y="922836"/>
                </a:cubicBezTo>
                <a:cubicBezTo>
                  <a:pt x="12604064" y="1063510"/>
                  <a:pt x="12502880" y="1237763"/>
                  <a:pt x="12562115" y="1472610"/>
                </a:cubicBezTo>
                <a:cubicBezTo>
                  <a:pt x="12500629" y="1499026"/>
                  <a:pt x="12449768" y="1464701"/>
                  <a:pt x="12340782" y="1472610"/>
                </a:cubicBezTo>
                <a:cubicBezTo>
                  <a:pt x="12231796" y="1480519"/>
                  <a:pt x="12041907" y="1416150"/>
                  <a:pt x="11868208" y="1472610"/>
                </a:cubicBezTo>
                <a:cubicBezTo>
                  <a:pt x="11694509" y="1529070"/>
                  <a:pt x="11607261" y="1439596"/>
                  <a:pt x="11521254" y="1472610"/>
                </a:cubicBezTo>
                <a:cubicBezTo>
                  <a:pt x="11435247" y="1505624"/>
                  <a:pt x="11345199" y="1470329"/>
                  <a:pt x="11174300" y="1472610"/>
                </a:cubicBezTo>
                <a:cubicBezTo>
                  <a:pt x="11003401" y="1474891"/>
                  <a:pt x="11030976" y="1463086"/>
                  <a:pt x="10952968" y="1472610"/>
                </a:cubicBezTo>
                <a:cubicBezTo>
                  <a:pt x="10874960" y="1482134"/>
                  <a:pt x="10841136" y="1461385"/>
                  <a:pt x="10731635" y="1472610"/>
                </a:cubicBezTo>
                <a:cubicBezTo>
                  <a:pt x="10622134" y="1483835"/>
                  <a:pt x="10565026" y="1458552"/>
                  <a:pt x="10510303" y="1472610"/>
                </a:cubicBezTo>
                <a:cubicBezTo>
                  <a:pt x="10455580" y="1486668"/>
                  <a:pt x="10202679" y="1431963"/>
                  <a:pt x="9912107" y="1472610"/>
                </a:cubicBezTo>
                <a:cubicBezTo>
                  <a:pt x="9621535" y="1513257"/>
                  <a:pt x="9578915" y="1429681"/>
                  <a:pt x="9439532" y="1472610"/>
                </a:cubicBezTo>
                <a:cubicBezTo>
                  <a:pt x="9300149" y="1515539"/>
                  <a:pt x="9102998" y="1447486"/>
                  <a:pt x="8966957" y="1472610"/>
                </a:cubicBezTo>
                <a:cubicBezTo>
                  <a:pt x="8830916" y="1497734"/>
                  <a:pt x="8586758" y="1410092"/>
                  <a:pt x="8368761" y="1472610"/>
                </a:cubicBezTo>
                <a:cubicBezTo>
                  <a:pt x="8150764" y="1535128"/>
                  <a:pt x="7945306" y="1410618"/>
                  <a:pt x="7770565" y="1472610"/>
                </a:cubicBezTo>
                <a:cubicBezTo>
                  <a:pt x="7595824" y="1534602"/>
                  <a:pt x="7288147" y="1392022"/>
                  <a:pt x="6921127" y="1472610"/>
                </a:cubicBezTo>
                <a:cubicBezTo>
                  <a:pt x="6554107" y="1553198"/>
                  <a:pt x="6309383" y="1386414"/>
                  <a:pt x="6071689" y="1472610"/>
                </a:cubicBezTo>
                <a:cubicBezTo>
                  <a:pt x="5833995" y="1558806"/>
                  <a:pt x="5835692" y="1470424"/>
                  <a:pt x="5724735" y="1472610"/>
                </a:cubicBezTo>
                <a:cubicBezTo>
                  <a:pt x="5613778" y="1474796"/>
                  <a:pt x="5566457" y="1454200"/>
                  <a:pt x="5503403" y="1472610"/>
                </a:cubicBezTo>
                <a:cubicBezTo>
                  <a:pt x="5440349" y="1491020"/>
                  <a:pt x="5248365" y="1432955"/>
                  <a:pt x="5156449" y="1472610"/>
                </a:cubicBezTo>
                <a:cubicBezTo>
                  <a:pt x="5064533" y="1512265"/>
                  <a:pt x="4584808" y="1400178"/>
                  <a:pt x="4432632" y="1472610"/>
                </a:cubicBezTo>
                <a:cubicBezTo>
                  <a:pt x="4280456" y="1545042"/>
                  <a:pt x="3964730" y="1446905"/>
                  <a:pt x="3834436" y="1472610"/>
                </a:cubicBezTo>
                <a:cubicBezTo>
                  <a:pt x="3704142" y="1498315"/>
                  <a:pt x="3718236" y="1472069"/>
                  <a:pt x="3613104" y="1472610"/>
                </a:cubicBezTo>
                <a:cubicBezTo>
                  <a:pt x="3507972" y="1473151"/>
                  <a:pt x="3081369" y="1412153"/>
                  <a:pt x="2763665" y="1472610"/>
                </a:cubicBezTo>
                <a:cubicBezTo>
                  <a:pt x="2445961" y="1533067"/>
                  <a:pt x="2402528" y="1452174"/>
                  <a:pt x="2165469" y="1472610"/>
                </a:cubicBezTo>
                <a:cubicBezTo>
                  <a:pt x="1928410" y="1493046"/>
                  <a:pt x="1899032" y="1433743"/>
                  <a:pt x="1818516" y="1472610"/>
                </a:cubicBezTo>
                <a:cubicBezTo>
                  <a:pt x="1738000" y="1511477"/>
                  <a:pt x="1678934" y="1446318"/>
                  <a:pt x="1597183" y="1472610"/>
                </a:cubicBezTo>
                <a:cubicBezTo>
                  <a:pt x="1515432" y="1498902"/>
                  <a:pt x="1351195" y="1446517"/>
                  <a:pt x="1124608" y="1472610"/>
                </a:cubicBezTo>
                <a:cubicBezTo>
                  <a:pt x="898021" y="1498703"/>
                  <a:pt x="886508" y="1459700"/>
                  <a:pt x="777655" y="1472610"/>
                </a:cubicBezTo>
                <a:cubicBezTo>
                  <a:pt x="668802" y="1485520"/>
                  <a:pt x="248295" y="1438785"/>
                  <a:pt x="0" y="1472610"/>
                </a:cubicBezTo>
                <a:cubicBezTo>
                  <a:pt x="-45712" y="1339773"/>
                  <a:pt x="23811" y="1144317"/>
                  <a:pt x="0" y="1011192"/>
                </a:cubicBezTo>
                <a:cubicBezTo>
                  <a:pt x="-23811" y="878067"/>
                  <a:pt x="39913" y="729199"/>
                  <a:pt x="0" y="490870"/>
                </a:cubicBezTo>
                <a:cubicBezTo>
                  <a:pt x="-39913" y="252541"/>
                  <a:pt x="42187" y="137121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solidFill>
              <a:srgbClr val="FFCCCC"/>
            </a:solidFill>
            <a:extLst>
              <a:ext uri="{C807C97D-BFC1-408E-A445-0C87EB9F89A2}">
                <ask:lineSketchStyleProps xmlns:ask="http://schemas.microsoft.com/office/drawing/2018/sketchyshapes" sd="293182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diagram, screenshot, plot&#10;&#10;Description automatically generated">
            <a:extLst>
              <a:ext uri="{FF2B5EF4-FFF2-40B4-BE49-F238E27FC236}">
                <a16:creationId xmlns:a16="http://schemas.microsoft.com/office/drawing/2014/main" id="{A71C67D9-5663-914C-B9DE-AC5BEDB97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5"/>
          <a:stretch/>
        </p:blipFill>
        <p:spPr>
          <a:xfrm>
            <a:off x="5640310" y="1657111"/>
            <a:ext cx="6415710" cy="41563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011C67-5BB9-9428-3C61-814E55AD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45" y="247464"/>
            <a:ext cx="11672274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ptos Narrow" panose="020B0004020202020204" pitchFamily="34" charset="0"/>
              </a:rPr>
              <a:t>Haloarchaea and non-</a:t>
            </a:r>
            <a:r>
              <a:rPr lang="en-US" sz="2800" b="1" dirty="0" err="1">
                <a:latin typeface="Aptos Narrow" panose="020B0004020202020204" pitchFamily="34" charset="0"/>
              </a:rPr>
              <a:t>euryarchaea</a:t>
            </a:r>
            <a:r>
              <a:rPr lang="en-US" sz="2800" b="1" dirty="0">
                <a:latin typeface="Aptos Narrow" panose="020B0004020202020204" pitchFamily="34" charset="0"/>
              </a:rPr>
              <a:t> predominate in the archaeal community found in total samples and in association with immunoglobulin fractions
</a:t>
            </a:r>
            <a:endParaRPr lang="es-MX" sz="2800" b="1" dirty="0">
              <a:latin typeface="Aptos Narrow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7E1AA-199A-0BE5-CE9F-6BE8320EAB81}"/>
              </a:ext>
            </a:extLst>
          </p:cNvPr>
          <p:cNvSpPr txBox="1"/>
          <p:nvPr/>
        </p:nvSpPr>
        <p:spPr>
          <a:xfrm rot="16200000">
            <a:off x="4877684" y="3453632"/>
            <a:ext cx="1833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Abundance</a:t>
            </a:r>
            <a:r>
              <a:rPr lang="es-ES" sz="1400" b="1" dirty="0"/>
              <a:t> (%)</a:t>
            </a:r>
            <a:endParaRPr lang="es-MX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4737B-A1D8-9556-79F2-3460D9D6CE49}"/>
              </a:ext>
            </a:extLst>
          </p:cNvPr>
          <p:cNvSpPr txBox="1"/>
          <p:nvPr/>
        </p:nvSpPr>
        <p:spPr>
          <a:xfrm rot="5400000">
            <a:off x="10496671" y="3448281"/>
            <a:ext cx="2800215" cy="318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Colostrum</a:t>
            </a:r>
            <a:r>
              <a:rPr lang="es-ES" sz="1400" b="1" dirty="0"/>
              <a:t>                                 </a:t>
            </a:r>
            <a:r>
              <a:rPr lang="es-ES" sz="1400" b="1" dirty="0" err="1"/>
              <a:t>Stool</a:t>
            </a:r>
            <a:endParaRPr lang="es-MX" sz="1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1D394-7C10-C6A5-9BC7-896B60C1997C}"/>
              </a:ext>
            </a:extLst>
          </p:cNvPr>
          <p:cNvSpPr/>
          <p:nvPr/>
        </p:nvSpPr>
        <p:spPr>
          <a:xfrm>
            <a:off x="1350818" y="5715000"/>
            <a:ext cx="363682" cy="26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F17B8-977E-D804-089D-FE57D0948794}"/>
              </a:ext>
            </a:extLst>
          </p:cNvPr>
          <p:cNvSpPr/>
          <p:nvPr/>
        </p:nvSpPr>
        <p:spPr>
          <a:xfrm>
            <a:off x="2649682" y="5787736"/>
            <a:ext cx="732749" cy="197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DECA09-31DA-FBC9-EFF2-2E01572D7092}"/>
              </a:ext>
            </a:extLst>
          </p:cNvPr>
          <p:cNvSpPr/>
          <p:nvPr/>
        </p:nvSpPr>
        <p:spPr>
          <a:xfrm>
            <a:off x="1948763" y="5715000"/>
            <a:ext cx="403689" cy="197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977D5-D26F-63A1-7072-83EADAF6E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93" y="1521633"/>
            <a:ext cx="4862125" cy="36850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405A17-F888-3BD8-137C-EAA4EE40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1" t="76375"/>
          <a:stretch/>
        </p:blipFill>
        <p:spPr>
          <a:xfrm>
            <a:off x="9071059" y="5928455"/>
            <a:ext cx="1400778" cy="835009"/>
          </a:xfrm>
          <a:prstGeom prst="rect">
            <a:avLst/>
          </a:prstGeom>
        </p:spPr>
      </p:pic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7FDC6F98-05BD-B019-5E05-61BA662A99FE}"/>
              </a:ext>
            </a:extLst>
          </p:cNvPr>
          <p:cNvSpPr/>
          <p:nvPr/>
        </p:nvSpPr>
        <p:spPr>
          <a:xfrm>
            <a:off x="5209576" y="5517511"/>
            <a:ext cx="293429" cy="934476"/>
          </a:xfrm>
          <a:prstGeom prst="chevron">
            <a:avLst>
              <a:gd name="adj" fmla="val 6953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DC1469-3B66-6187-ACA1-93D7410F0D1D}"/>
              </a:ext>
            </a:extLst>
          </p:cNvPr>
          <p:cNvSpPr txBox="1"/>
          <p:nvPr/>
        </p:nvSpPr>
        <p:spPr>
          <a:xfrm>
            <a:off x="9407980" y="6617839"/>
            <a:ext cx="6308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Geesink</a:t>
            </a:r>
            <a:r>
              <a:rPr lang="en-US" sz="1000" dirty="0"/>
              <a:t> &amp; </a:t>
            </a:r>
            <a:r>
              <a:rPr lang="en-US" sz="1000" dirty="0" err="1"/>
              <a:t>Ettema</a:t>
            </a:r>
            <a:r>
              <a:rPr lang="en-US" sz="1000" dirty="0"/>
              <a:t>, 2022, Nature Microbiology 7(1).</a:t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5AB7B-2514-CE20-098C-E34429380433}"/>
              </a:ext>
            </a:extLst>
          </p:cNvPr>
          <p:cNvSpPr txBox="1"/>
          <p:nvPr/>
        </p:nvSpPr>
        <p:spPr>
          <a:xfrm>
            <a:off x="513380" y="5466790"/>
            <a:ext cx="4724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>
                <a:latin typeface="Aptos Narrow" panose="020B0004020202020204" pitchFamily="34" charset="0"/>
              </a:rPr>
              <a:t>Predominant</a:t>
            </a:r>
            <a:r>
              <a:rPr lang="es-ES" dirty="0">
                <a:latin typeface="Aptos Narrow" panose="020B0004020202020204" pitchFamily="34" charset="0"/>
              </a:rPr>
              <a:t> </a:t>
            </a:r>
            <a:r>
              <a:rPr lang="es-ES" dirty="0" err="1">
                <a:latin typeface="Aptos Narrow" panose="020B0004020202020204" pitchFamily="34" charset="0"/>
              </a:rPr>
              <a:t>phyla</a:t>
            </a:r>
            <a:r>
              <a:rPr lang="es-ES" dirty="0">
                <a:latin typeface="Aptos Narrow" panose="020B0004020202020204" pitchFamily="34" charset="0"/>
              </a:rPr>
              <a:t> in the </a:t>
            </a:r>
            <a:r>
              <a:rPr lang="es-ES" dirty="0" err="1">
                <a:latin typeface="Aptos Narrow" panose="020B0004020202020204" pitchFamily="34" charset="0"/>
              </a:rPr>
              <a:t>colostrum</a:t>
            </a:r>
            <a:r>
              <a:rPr lang="es-ES" dirty="0">
                <a:latin typeface="Aptos Narrow" panose="020B0004020202020204" pitchFamily="34" charset="0"/>
              </a:rPr>
              <a:t> </a:t>
            </a:r>
            <a:r>
              <a:rPr lang="es-ES" dirty="0" err="1">
                <a:latin typeface="Aptos Narrow" panose="020B0004020202020204" pitchFamily="34" charset="0"/>
              </a:rPr>
              <a:t>of</a:t>
            </a:r>
            <a:r>
              <a:rPr lang="es-ES" dirty="0">
                <a:latin typeface="Aptos Narrow" panose="020B0004020202020204" pitchFamily="34" charset="0"/>
              </a:rPr>
              <a:t> 7 </a:t>
            </a:r>
            <a:r>
              <a:rPr lang="es-ES" dirty="0" err="1">
                <a:latin typeface="Aptos Narrow" panose="020B0004020202020204" pitchFamily="34" charset="0"/>
              </a:rPr>
              <a:t>mexican</a:t>
            </a:r>
            <a:r>
              <a:rPr lang="es-ES" dirty="0">
                <a:latin typeface="Aptos Narrow" panose="020B0004020202020204" pitchFamily="34" charset="0"/>
              </a:rPr>
              <a:t> </a:t>
            </a:r>
            <a:r>
              <a:rPr lang="es-ES" dirty="0" err="1">
                <a:latin typeface="Aptos Narrow" panose="020B0004020202020204" pitchFamily="34" charset="0"/>
              </a:rPr>
              <a:t>women</a:t>
            </a:r>
            <a:r>
              <a:rPr lang="es-ES" dirty="0">
                <a:latin typeface="Aptos Narrow" panose="020B0004020202020204" pitchFamily="34" charset="0"/>
              </a:rPr>
              <a:t> and the </a:t>
            </a:r>
            <a:r>
              <a:rPr lang="es-ES" dirty="0" err="1">
                <a:latin typeface="Aptos Narrow" panose="020B0004020202020204" pitchFamily="34" charset="0"/>
              </a:rPr>
              <a:t>stool</a:t>
            </a:r>
            <a:r>
              <a:rPr lang="es-ES" dirty="0">
                <a:latin typeface="Aptos Narrow" panose="020B0004020202020204" pitchFamily="34" charset="0"/>
              </a:rPr>
              <a:t> </a:t>
            </a:r>
            <a:r>
              <a:rPr lang="es-ES" dirty="0" err="1">
                <a:latin typeface="Aptos Narrow" panose="020B0004020202020204" pitchFamily="34" charset="0"/>
              </a:rPr>
              <a:t>of</a:t>
            </a:r>
            <a:r>
              <a:rPr lang="es-ES" dirty="0">
                <a:latin typeface="Aptos Narrow" panose="020B0004020202020204" pitchFamily="34" charset="0"/>
              </a:rPr>
              <a:t> 7 </a:t>
            </a:r>
            <a:r>
              <a:rPr lang="es-ES" dirty="0" err="1">
                <a:latin typeface="Aptos Narrow" panose="020B0004020202020204" pitchFamily="34" charset="0"/>
              </a:rPr>
              <a:t>newborns</a:t>
            </a:r>
            <a:r>
              <a:rPr lang="es-ES" dirty="0">
                <a:latin typeface="Aptos Narrow" panose="020B0004020202020204" pitchFamily="34" charset="0"/>
              </a:rPr>
              <a:t> – </a:t>
            </a:r>
            <a:r>
              <a:rPr lang="es-ES" dirty="0" err="1">
                <a:latin typeface="Aptos Narrow" panose="020B0004020202020204" pitchFamily="34" charset="0"/>
              </a:rPr>
              <a:t>fed</a:t>
            </a:r>
            <a:r>
              <a:rPr lang="es-ES" dirty="0">
                <a:latin typeface="Aptos Narrow" panose="020B0004020202020204" pitchFamily="34" charset="0"/>
              </a:rPr>
              <a:t> </a:t>
            </a:r>
            <a:r>
              <a:rPr lang="es-ES" dirty="0" err="1">
                <a:latin typeface="Aptos Narrow" panose="020B0004020202020204" pitchFamily="34" charset="0"/>
              </a:rPr>
              <a:t>exclusively</a:t>
            </a:r>
            <a:r>
              <a:rPr lang="es-ES" dirty="0">
                <a:latin typeface="Aptos Narrow" panose="020B0004020202020204" pitchFamily="34" charset="0"/>
              </a:rPr>
              <a:t> </a:t>
            </a:r>
            <a:r>
              <a:rPr lang="es-ES" dirty="0" err="1">
                <a:latin typeface="Aptos Narrow" panose="020B0004020202020204" pitchFamily="34" charset="0"/>
              </a:rPr>
              <a:t>with</a:t>
            </a:r>
            <a:r>
              <a:rPr lang="es-ES" dirty="0">
                <a:latin typeface="Aptos Narrow" panose="020B0004020202020204" pitchFamily="34" charset="0"/>
              </a:rPr>
              <a:t> human </a:t>
            </a:r>
            <a:r>
              <a:rPr lang="es-ES" dirty="0" err="1">
                <a:latin typeface="Aptos Narrow" panose="020B0004020202020204" pitchFamily="34" charset="0"/>
              </a:rPr>
              <a:t>colostrum</a:t>
            </a:r>
            <a:r>
              <a:rPr lang="es-ES" dirty="0">
                <a:latin typeface="Aptos Narrow" panose="020B0004020202020204" pitchFamily="34" charset="0"/>
              </a:rPr>
              <a:t>. </a:t>
            </a:r>
            <a:endParaRPr lang="en-US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7BD401-38B0-AF38-4429-A893B64D2719}"/>
              </a:ext>
            </a:extLst>
          </p:cNvPr>
          <p:cNvSpPr/>
          <p:nvPr/>
        </p:nvSpPr>
        <p:spPr>
          <a:xfrm>
            <a:off x="-2" y="-175664"/>
            <a:ext cx="12562115" cy="1508104"/>
          </a:xfrm>
          <a:custGeom>
            <a:avLst/>
            <a:gdLst>
              <a:gd name="connsiteX0" fmla="*/ 0 w 12562115"/>
              <a:gd name="connsiteY0" fmla="*/ 0 h 1508104"/>
              <a:gd name="connsiteX1" fmla="*/ 346954 w 12562115"/>
              <a:gd name="connsiteY1" fmla="*/ 0 h 1508104"/>
              <a:gd name="connsiteX2" fmla="*/ 1070771 w 12562115"/>
              <a:gd name="connsiteY2" fmla="*/ 0 h 1508104"/>
              <a:gd name="connsiteX3" fmla="*/ 1543346 w 12562115"/>
              <a:gd name="connsiteY3" fmla="*/ 0 h 1508104"/>
              <a:gd name="connsiteX4" fmla="*/ 2267163 w 12562115"/>
              <a:gd name="connsiteY4" fmla="*/ 0 h 1508104"/>
              <a:gd name="connsiteX5" fmla="*/ 2865359 w 12562115"/>
              <a:gd name="connsiteY5" fmla="*/ 0 h 1508104"/>
              <a:gd name="connsiteX6" fmla="*/ 3086691 w 12562115"/>
              <a:gd name="connsiteY6" fmla="*/ 0 h 1508104"/>
              <a:gd name="connsiteX7" fmla="*/ 3936129 w 12562115"/>
              <a:gd name="connsiteY7" fmla="*/ 0 h 1508104"/>
              <a:gd name="connsiteX8" fmla="*/ 4659946 w 12562115"/>
              <a:gd name="connsiteY8" fmla="*/ 0 h 1508104"/>
              <a:gd name="connsiteX9" fmla="*/ 5509385 w 12562115"/>
              <a:gd name="connsiteY9" fmla="*/ 0 h 1508104"/>
              <a:gd name="connsiteX10" fmla="*/ 6358823 w 12562115"/>
              <a:gd name="connsiteY10" fmla="*/ 0 h 1508104"/>
              <a:gd name="connsiteX11" fmla="*/ 7082640 w 12562115"/>
              <a:gd name="connsiteY11" fmla="*/ 0 h 1508104"/>
              <a:gd name="connsiteX12" fmla="*/ 7932078 w 12562115"/>
              <a:gd name="connsiteY12" fmla="*/ 0 h 1508104"/>
              <a:gd name="connsiteX13" fmla="*/ 8781517 w 12562115"/>
              <a:gd name="connsiteY13" fmla="*/ 0 h 1508104"/>
              <a:gd name="connsiteX14" fmla="*/ 9128470 w 12562115"/>
              <a:gd name="connsiteY14" fmla="*/ 0 h 1508104"/>
              <a:gd name="connsiteX15" fmla="*/ 9977908 w 12562115"/>
              <a:gd name="connsiteY15" fmla="*/ 0 h 1508104"/>
              <a:gd name="connsiteX16" fmla="*/ 10827347 w 12562115"/>
              <a:gd name="connsiteY16" fmla="*/ 0 h 1508104"/>
              <a:gd name="connsiteX17" fmla="*/ 11425543 w 12562115"/>
              <a:gd name="connsiteY17" fmla="*/ 0 h 1508104"/>
              <a:gd name="connsiteX18" fmla="*/ 12023739 w 12562115"/>
              <a:gd name="connsiteY18" fmla="*/ 0 h 1508104"/>
              <a:gd name="connsiteX19" fmla="*/ 12562115 w 12562115"/>
              <a:gd name="connsiteY19" fmla="*/ 0 h 1508104"/>
              <a:gd name="connsiteX20" fmla="*/ 12562115 w 12562115"/>
              <a:gd name="connsiteY20" fmla="*/ 457458 h 1508104"/>
              <a:gd name="connsiteX21" fmla="*/ 12562115 w 12562115"/>
              <a:gd name="connsiteY21" fmla="*/ 914916 h 1508104"/>
              <a:gd name="connsiteX22" fmla="*/ 12562115 w 12562115"/>
              <a:gd name="connsiteY22" fmla="*/ 1508104 h 1508104"/>
              <a:gd name="connsiteX23" fmla="*/ 11712677 w 12562115"/>
              <a:gd name="connsiteY23" fmla="*/ 1508104 h 1508104"/>
              <a:gd name="connsiteX24" fmla="*/ 10988860 w 12562115"/>
              <a:gd name="connsiteY24" fmla="*/ 1508104 h 1508104"/>
              <a:gd name="connsiteX25" fmla="*/ 10390664 w 12562115"/>
              <a:gd name="connsiteY25" fmla="*/ 1508104 h 1508104"/>
              <a:gd name="connsiteX26" fmla="*/ 9541225 w 12562115"/>
              <a:gd name="connsiteY26" fmla="*/ 1508104 h 1508104"/>
              <a:gd name="connsiteX27" fmla="*/ 8691787 w 12562115"/>
              <a:gd name="connsiteY27" fmla="*/ 1508104 h 1508104"/>
              <a:gd name="connsiteX28" fmla="*/ 8219212 w 12562115"/>
              <a:gd name="connsiteY28" fmla="*/ 1508104 h 1508104"/>
              <a:gd name="connsiteX29" fmla="*/ 7621016 w 12562115"/>
              <a:gd name="connsiteY29" fmla="*/ 1508104 h 1508104"/>
              <a:gd name="connsiteX30" fmla="*/ 7399684 w 12562115"/>
              <a:gd name="connsiteY30" fmla="*/ 1508104 h 1508104"/>
              <a:gd name="connsiteX31" fmla="*/ 6550246 w 12562115"/>
              <a:gd name="connsiteY31" fmla="*/ 1508104 h 1508104"/>
              <a:gd name="connsiteX32" fmla="*/ 6328913 w 12562115"/>
              <a:gd name="connsiteY32" fmla="*/ 1508104 h 1508104"/>
              <a:gd name="connsiteX33" fmla="*/ 6107581 w 12562115"/>
              <a:gd name="connsiteY33" fmla="*/ 1508104 h 1508104"/>
              <a:gd name="connsiteX34" fmla="*/ 5383764 w 12562115"/>
              <a:gd name="connsiteY34" fmla="*/ 1508104 h 1508104"/>
              <a:gd name="connsiteX35" fmla="*/ 5162431 w 12562115"/>
              <a:gd name="connsiteY35" fmla="*/ 1508104 h 1508104"/>
              <a:gd name="connsiteX36" fmla="*/ 4815477 w 12562115"/>
              <a:gd name="connsiteY36" fmla="*/ 1508104 h 1508104"/>
              <a:gd name="connsiteX37" fmla="*/ 4468524 w 12562115"/>
              <a:gd name="connsiteY37" fmla="*/ 1508104 h 1508104"/>
              <a:gd name="connsiteX38" fmla="*/ 3995949 w 12562115"/>
              <a:gd name="connsiteY38" fmla="*/ 1508104 h 1508104"/>
              <a:gd name="connsiteX39" fmla="*/ 3648995 w 12562115"/>
              <a:gd name="connsiteY39" fmla="*/ 1508104 h 1508104"/>
              <a:gd name="connsiteX40" fmla="*/ 2925178 w 12562115"/>
              <a:gd name="connsiteY40" fmla="*/ 1508104 h 1508104"/>
              <a:gd name="connsiteX41" fmla="*/ 2201361 w 12562115"/>
              <a:gd name="connsiteY41" fmla="*/ 1508104 h 1508104"/>
              <a:gd name="connsiteX42" fmla="*/ 1980029 w 12562115"/>
              <a:gd name="connsiteY42" fmla="*/ 1508104 h 1508104"/>
              <a:gd name="connsiteX43" fmla="*/ 1633075 w 12562115"/>
              <a:gd name="connsiteY43" fmla="*/ 1508104 h 1508104"/>
              <a:gd name="connsiteX44" fmla="*/ 1286121 w 12562115"/>
              <a:gd name="connsiteY44" fmla="*/ 1508104 h 1508104"/>
              <a:gd name="connsiteX45" fmla="*/ 1064789 w 12562115"/>
              <a:gd name="connsiteY45" fmla="*/ 1508104 h 1508104"/>
              <a:gd name="connsiteX46" fmla="*/ 0 w 12562115"/>
              <a:gd name="connsiteY46" fmla="*/ 1508104 h 1508104"/>
              <a:gd name="connsiteX47" fmla="*/ 0 w 12562115"/>
              <a:gd name="connsiteY47" fmla="*/ 990322 h 1508104"/>
              <a:gd name="connsiteX48" fmla="*/ 0 w 12562115"/>
              <a:gd name="connsiteY48" fmla="*/ 487620 h 1508104"/>
              <a:gd name="connsiteX49" fmla="*/ 0 w 12562115"/>
              <a:gd name="connsiteY49" fmla="*/ 0 h 150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62115" h="1508104" fill="none" extrusionOk="0">
                <a:moveTo>
                  <a:pt x="0" y="0"/>
                </a:moveTo>
                <a:cubicBezTo>
                  <a:pt x="115551" y="-40555"/>
                  <a:pt x="239222" y="8509"/>
                  <a:pt x="346954" y="0"/>
                </a:cubicBezTo>
                <a:cubicBezTo>
                  <a:pt x="454686" y="-8509"/>
                  <a:pt x="909149" y="69244"/>
                  <a:pt x="1070771" y="0"/>
                </a:cubicBezTo>
                <a:cubicBezTo>
                  <a:pt x="1232393" y="-69244"/>
                  <a:pt x="1365586" y="53011"/>
                  <a:pt x="1543346" y="0"/>
                </a:cubicBezTo>
                <a:cubicBezTo>
                  <a:pt x="1721106" y="-53011"/>
                  <a:pt x="2091294" y="10053"/>
                  <a:pt x="2267163" y="0"/>
                </a:cubicBezTo>
                <a:cubicBezTo>
                  <a:pt x="2443032" y="-10053"/>
                  <a:pt x="2567168" y="58095"/>
                  <a:pt x="2865359" y="0"/>
                </a:cubicBezTo>
                <a:cubicBezTo>
                  <a:pt x="3163550" y="-58095"/>
                  <a:pt x="3002496" y="19167"/>
                  <a:pt x="3086691" y="0"/>
                </a:cubicBezTo>
                <a:cubicBezTo>
                  <a:pt x="3170886" y="-19167"/>
                  <a:pt x="3546757" y="24798"/>
                  <a:pt x="3936129" y="0"/>
                </a:cubicBezTo>
                <a:cubicBezTo>
                  <a:pt x="4325501" y="-24798"/>
                  <a:pt x="4471700" y="9176"/>
                  <a:pt x="4659946" y="0"/>
                </a:cubicBezTo>
                <a:cubicBezTo>
                  <a:pt x="4848192" y="-9176"/>
                  <a:pt x="5187060" y="53211"/>
                  <a:pt x="5509385" y="0"/>
                </a:cubicBezTo>
                <a:cubicBezTo>
                  <a:pt x="5831710" y="-53211"/>
                  <a:pt x="6179829" y="39637"/>
                  <a:pt x="6358823" y="0"/>
                </a:cubicBezTo>
                <a:cubicBezTo>
                  <a:pt x="6537817" y="-39637"/>
                  <a:pt x="6784005" y="37869"/>
                  <a:pt x="7082640" y="0"/>
                </a:cubicBezTo>
                <a:cubicBezTo>
                  <a:pt x="7381275" y="-37869"/>
                  <a:pt x="7730273" y="4786"/>
                  <a:pt x="7932078" y="0"/>
                </a:cubicBezTo>
                <a:cubicBezTo>
                  <a:pt x="8133883" y="-4786"/>
                  <a:pt x="8449397" y="82151"/>
                  <a:pt x="8781517" y="0"/>
                </a:cubicBezTo>
                <a:cubicBezTo>
                  <a:pt x="9113637" y="-82151"/>
                  <a:pt x="9037229" y="36502"/>
                  <a:pt x="9128470" y="0"/>
                </a:cubicBezTo>
                <a:cubicBezTo>
                  <a:pt x="9219711" y="-36502"/>
                  <a:pt x="9794865" y="94834"/>
                  <a:pt x="9977908" y="0"/>
                </a:cubicBezTo>
                <a:cubicBezTo>
                  <a:pt x="10160951" y="-94834"/>
                  <a:pt x="10518893" y="94077"/>
                  <a:pt x="10827347" y="0"/>
                </a:cubicBezTo>
                <a:cubicBezTo>
                  <a:pt x="11135801" y="-94077"/>
                  <a:pt x="11232010" y="28900"/>
                  <a:pt x="11425543" y="0"/>
                </a:cubicBezTo>
                <a:cubicBezTo>
                  <a:pt x="11619076" y="-28900"/>
                  <a:pt x="11748966" y="1559"/>
                  <a:pt x="12023739" y="0"/>
                </a:cubicBezTo>
                <a:cubicBezTo>
                  <a:pt x="12298512" y="-1559"/>
                  <a:pt x="12434284" y="52756"/>
                  <a:pt x="12562115" y="0"/>
                </a:cubicBezTo>
                <a:cubicBezTo>
                  <a:pt x="12572469" y="110335"/>
                  <a:pt x="12553816" y="302546"/>
                  <a:pt x="12562115" y="457458"/>
                </a:cubicBezTo>
                <a:cubicBezTo>
                  <a:pt x="12570414" y="612370"/>
                  <a:pt x="12534486" y="768983"/>
                  <a:pt x="12562115" y="914916"/>
                </a:cubicBezTo>
                <a:cubicBezTo>
                  <a:pt x="12589744" y="1060849"/>
                  <a:pt x="12499244" y="1291692"/>
                  <a:pt x="12562115" y="1508104"/>
                </a:cubicBezTo>
                <a:cubicBezTo>
                  <a:pt x="12222887" y="1575489"/>
                  <a:pt x="12130618" y="1451230"/>
                  <a:pt x="11712677" y="1508104"/>
                </a:cubicBezTo>
                <a:cubicBezTo>
                  <a:pt x="11294736" y="1564978"/>
                  <a:pt x="11198645" y="1450952"/>
                  <a:pt x="10988860" y="1508104"/>
                </a:cubicBezTo>
                <a:cubicBezTo>
                  <a:pt x="10779075" y="1565256"/>
                  <a:pt x="10644676" y="1481036"/>
                  <a:pt x="10390664" y="1508104"/>
                </a:cubicBezTo>
                <a:cubicBezTo>
                  <a:pt x="10136652" y="1535172"/>
                  <a:pt x="9770676" y="1438383"/>
                  <a:pt x="9541225" y="1508104"/>
                </a:cubicBezTo>
                <a:cubicBezTo>
                  <a:pt x="9311774" y="1577825"/>
                  <a:pt x="8892273" y="1499391"/>
                  <a:pt x="8691787" y="1508104"/>
                </a:cubicBezTo>
                <a:cubicBezTo>
                  <a:pt x="8491301" y="1516817"/>
                  <a:pt x="8447891" y="1477757"/>
                  <a:pt x="8219212" y="1508104"/>
                </a:cubicBezTo>
                <a:cubicBezTo>
                  <a:pt x="7990534" y="1538451"/>
                  <a:pt x="7875899" y="1466560"/>
                  <a:pt x="7621016" y="1508104"/>
                </a:cubicBezTo>
                <a:cubicBezTo>
                  <a:pt x="7366133" y="1549648"/>
                  <a:pt x="7454098" y="1491333"/>
                  <a:pt x="7399684" y="1508104"/>
                </a:cubicBezTo>
                <a:cubicBezTo>
                  <a:pt x="7345270" y="1524875"/>
                  <a:pt x="6872563" y="1504428"/>
                  <a:pt x="6550246" y="1508104"/>
                </a:cubicBezTo>
                <a:cubicBezTo>
                  <a:pt x="6227929" y="1511780"/>
                  <a:pt x="6414253" y="1501861"/>
                  <a:pt x="6328913" y="1508104"/>
                </a:cubicBezTo>
                <a:cubicBezTo>
                  <a:pt x="6243573" y="1514347"/>
                  <a:pt x="6169479" y="1491552"/>
                  <a:pt x="6107581" y="1508104"/>
                </a:cubicBezTo>
                <a:cubicBezTo>
                  <a:pt x="6045683" y="1524656"/>
                  <a:pt x="5715246" y="1493008"/>
                  <a:pt x="5383764" y="1508104"/>
                </a:cubicBezTo>
                <a:cubicBezTo>
                  <a:pt x="5052282" y="1523200"/>
                  <a:pt x="5229485" y="1507586"/>
                  <a:pt x="5162431" y="1508104"/>
                </a:cubicBezTo>
                <a:cubicBezTo>
                  <a:pt x="5095377" y="1508622"/>
                  <a:pt x="4965141" y="1498363"/>
                  <a:pt x="4815477" y="1508104"/>
                </a:cubicBezTo>
                <a:cubicBezTo>
                  <a:pt x="4665813" y="1517845"/>
                  <a:pt x="4571338" y="1502874"/>
                  <a:pt x="4468524" y="1508104"/>
                </a:cubicBezTo>
                <a:cubicBezTo>
                  <a:pt x="4365710" y="1513334"/>
                  <a:pt x="4191974" y="1488884"/>
                  <a:pt x="3995949" y="1508104"/>
                </a:cubicBezTo>
                <a:cubicBezTo>
                  <a:pt x="3799925" y="1527324"/>
                  <a:pt x="3744370" y="1482746"/>
                  <a:pt x="3648995" y="1508104"/>
                </a:cubicBezTo>
                <a:cubicBezTo>
                  <a:pt x="3553620" y="1533462"/>
                  <a:pt x="3215686" y="1481069"/>
                  <a:pt x="2925178" y="1508104"/>
                </a:cubicBezTo>
                <a:cubicBezTo>
                  <a:pt x="2634670" y="1535139"/>
                  <a:pt x="2523857" y="1505856"/>
                  <a:pt x="2201361" y="1508104"/>
                </a:cubicBezTo>
                <a:cubicBezTo>
                  <a:pt x="1878865" y="1510352"/>
                  <a:pt x="2052701" y="1482064"/>
                  <a:pt x="1980029" y="1508104"/>
                </a:cubicBezTo>
                <a:cubicBezTo>
                  <a:pt x="1907357" y="1534144"/>
                  <a:pt x="1738797" y="1483763"/>
                  <a:pt x="1633075" y="1508104"/>
                </a:cubicBezTo>
                <a:cubicBezTo>
                  <a:pt x="1527353" y="1532445"/>
                  <a:pt x="1376007" y="1480611"/>
                  <a:pt x="1286121" y="1508104"/>
                </a:cubicBezTo>
                <a:cubicBezTo>
                  <a:pt x="1196235" y="1535597"/>
                  <a:pt x="1127572" y="1505413"/>
                  <a:pt x="1064789" y="1508104"/>
                </a:cubicBezTo>
                <a:cubicBezTo>
                  <a:pt x="1002006" y="1510795"/>
                  <a:pt x="221045" y="1419794"/>
                  <a:pt x="0" y="1508104"/>
                </a:cubicBezTo>
                <a:cubicBezTo>
                  <a:pt x="-61289" y="1387321"/>
                  <a:pt x="59668" y="1244091"/>
                  <a:pt x="0" y="990322"/>
                </a:cubicBezTo>
                <a:cubicBezTo>
                  <a:pt x="-59668" y="736553"/>
                  <a:pt x="25079" y="588534"/>
                  <a:pt x="0" y="487620"/>
                </a:cubicBezTo>
                <a:cubicBezTo>
                  <a:pt x="-25079" y="386706"/>
                  <a:pt x="44839" y="233856"/>
                  <a:pt x="0" y="0"/>
                </a:cubicBezTo>
                <a:close/>
              </a:path>
              <a:path w="12562115" h="1508104" stroke="0" extrusionOk="0">
                <a:moveTo>
                  <a:pt x="0" y="0"/>
                </a:moveTo>
                <a:cubicBezTo>
                  <a:pt x="70277" y="-24989"/>
                  <a:pt x="143143" y="2474"/>
                  <a:pt x="221333" y="0"/>
                </a:cubicBezTo>
                <a:cubicBezTo>
                  <a:pt x="299523" y="-2474"/>
                  <a:pt x="366942" y="6263"/>
                  <a:pt x="442665" y="0"/>
                </a:cubicBezTo>
                <a:cubicBezTo>
                  <a:pt x="518388" y="-6263"/>
                  <a:pt x="588983" y="19452"/>
                  <a:pt x="663998" y="0"/>
                </a:cubicBezTo>
                <a:cubicBezTo>
                  <a:pt x="739013" y="-19452"/>
                  <a:pt x="809008" y="7180"/>
                  <a:pt x="885330" y="0"/>
                </a:cubicBezTo>
                <a:cubicBezTo>
                  <a:pt x="961652" y="-7180"/>
                  <a:pt x="1323032" y="26953"/>
                  <a:pt x="1609147" y="0"/>
                </a:cubicBezTo>
                <a:cubicBezTo>
                  <a:pt x="1895262" y="-26953"/>
                  <a:pt x="2064232" y="91685"/>
                  <a:pt x="2458585" y="0"/>
                </a:cubicBezTo>
                <a:cubicBezTo>
                  <a:pt x="2852938" y="-91685"/>
                  <a:pt x="2814416" y="50278"/>
                  <a:pt x="2931160" y="0"/>
                </a:cubicBezTo>
                <a:cubicBezTo>
                  <a:pt x="3047905" y="-50278"/>
                  <a:pt x="3246683" y="32875"/>
                  <a:pt x="3403735" y="0"/>
                </a:cubicBezTo>
                <a:cubicBezTo>
                  <a:pt x="3560788" y="-32875"/>
                  <a:pt x="4060203" y="10052"/>
                  <a:pt x="4253173" y="0"/>
                </a:cubicBezTo>
                <a:cubicBezTo>
                  <a:pt x="4446143" y="-10052"/>
                  <a:pt x="4597329" y="8865"/>
                  <a:pt x="4725748" y="0"/>
                </a:cubicBezTo>
                <a:cubicBezTo>
                  <a:pt x="4854167" y="-8865"/>
                  <a:pt x="4970941" y="42502"/>
                  <a:pt x="5198323" y="0"/>
                </a:cubicBezTo>
                <a:cubicBezTo>
                  <a:pt x="5425706" y="-42502"/>
                  <a:pt x="5622416" y="86848"/>
                  <a:pt x="5922140" y="0"/>
                </a:cubicBezTo>
                <a:cubicBezTo>
                  <a:pt x="6221864" y="-86848"/>
                  <a:pt x="6135003" y="10256"/>
                  <a:pt x="6269094" y="0"/>
                </a:cubicBezTo>
                <a:cubicBezTo>
                  <a:pt x="6403185" y="-10256"/>
                  <a:pt x="6573938" y="31799"/>
                  <a:pt x="6741668" y="0"/>
                </a:cubicBezTo>
                <a:cubicBezTo>
                  <a:pt x="6909398" y="-31799"/>
                  <a:pt x="6855808" y="12593"/>
                  <a:pt x="6963001" y="0"/>
                </a:cubicBezTo>
                <a:cubicBezTo>
                  <a:pt x="7070194" y="-12593"/>
                  <a:pt x="7143533" y="17167"/>
                  <a:pt x="7309955" y="0"/>
                </a:cubicBezTo>
                <a:cubicBezTo>
                  <a:pt x="7476377" y="-17167"/>
                  <a:pt x="7664634" y="38115"/>
                  <a:pt x="7782529" y="0"/>
                </a:cubicBezTo>
                <a:cubicBezTo>
                  <a:pt x="7900424" y="-38115"/>
                  <a:pt x="8175208" y="11440"/>
                  <a:pt x="8506346" y="0"/>
                </a:cubicBezTo>
                <a:cubicBezTo>
                  <a:pt x="8837484" y="-11440"/>
                  <a:pt x="8945329" y="80509"/>
                  <a:pt x="9230164" y="0"/>
                </a:cubicBezTo>
                <a:cubicBezTo>
                  <a:pt x="9514999" y="-80509"/>
                  <a:pt x="9781150" y="30636"/>
                  <a:pt x="9953981" y="0"/>
                </a:cubicBezTo>
                <a:cubicBezTo>
                  <a:pt x="10126812" y="-30636"/>
                  <a:pt x="10605886" y="18611"/>
                  <a:pt x="10803419" y="0"/>
                </a:cubicBezTo>
                <a:cubicBezTo>
                  <a:pt x="11000952" y="-18611"/>
                  <a:pt x="11013849" y="22214"/>
                  <a:pt x="11150373" y="0"/>
                </a:cubicBezTo>
                <a:cubicBezTo>
                  <a:pt x="11286897" y="-22214"/>
                  <a:pt x="11263821" y="18222"/>
                  <a:pt x="11371705" y="0"/>
                </a:cubicBezTo>
                <a:cubicBezTo>
                  <a:pt x="11479589" y="-18222"/>
                  <a:pt x="11600048" y="34472"/>
                  <a:pt x="11718659" y="0"/>
                </a:cubicBezTo>
                <a:cubicBezTo>
                  <a:pt x="11837270" y="-34472"/>
                  <a:pt x="12194628" y="35797"/>
                  <a:pt x="12562115" y="0"/>
                </a:cubicBezTo>
                <a:cubicBezTo>
                  <a:pt x="12583171" y="172124"/>
                  <a:pt x="12507608" y="254939"/>
                  <a:pt x="12562115" y="487620"/>
                </a:cubicBezTo>
                <a:cubicBezTo>
                  <a:pt x="12616622" y="720301"/>
                  <a:pt x="12507964" y="765704"/>
                  <a:pt x="12562115" y="945079"/>
                </a:cubicBezTo>
                <a:cubicBezTo>
                  <a:pt x="12616266" y="1124454"/>
                  <a:pt x="12502481" y="1251308"/>
                  <a:pt x="12562115" y="1508104"/>
                </a:cubicBezTo>
                <a:cubicBezTo>
                  <a:pt x="12500629" y="1534520"/>
                  <a:pt x="12449768" y="1500195"/>
                  <a:pt x="12340782" y="1508104"/>
                </a:cubicBezTo>
                <a:cubicBezTo>
                  <a:pt x="12231796" y="1516013"/>
                  <a:pt x="12041907" y="1451644"/>
                  <a:pt x="11868208" y="1508104"/>
                </a:cubicBezTo>
                <a:cubicBezTo>
                  <a:pt x="11694509" y="1564564"/>
                  <a:pt x="11607261" y="1475090"/>
                  <a:pt x="11521254" y="1508104"/>
                </a:cubicBezTo>
                <a:cubicBezTo>
                  <a:pt x="11435247" y="1541118"/>
                  <a:pt x="11345199" y="1505823"/>
                  <a:pt x="11174300" y="1508104"/>
                </a:cubicBezTo>
                <a:cubicBezTo>
                  <a:pt x="11003401" y="1510385"/>
                  <a:pt x="11030976" y="1498580"/>
                  <a:pt x="10952968" y="1508104"/>
                </a:cubicBezTo>
                <a:cubicBezTo>
                  <a:pt x="10874960" y="1517628"/>
                  <a:pt x="10841136" y="1496879"/>
                  <a:pt x="10731635" y="1508104"/>
                </a:cubicBezTo>
                <a:cubicBezTo>
                  <a:pt x="10622134" y="1519329"/>
                  <a:pt x="10565026" y="1494046"/>
                  <a:pt x="10510303" y="1508104"/>
                </a:cubicBezTo>
                <a:cubicBezTo>
                  <a:pt x="10455580" y="1522162"/>
                  <a:pt x="10202679" y="1467457"/>
                  <a:pt x="9912107" y="1508104"/>
                </a:cubicBezTo>
                <a:cubicBezTo>
                  <a:pt x="9621535" y="1548751"/>
                  <a:pt x="9578915" y="1465175"/>
                  <a:pt x="9439532" y="1508104"/>
                </a:cubicBezTo>
                <a:cubicBezTo>
                  <a:pt x="9300149" y="1551033"/>
                  <a:pt x="9102998" y="1482980"/>
                  <a:pt x="8966957" y="1508104"/>
                </a:cubicBezTo>
                <a:cubicBezTo>
                  <a:pt x="8830916" y="1533228"/>
                  <a:pt x="8586758" y="1445586"/>
                  <a:pt x="8368761" y="1508104"/>
                </a:cubicBezTo>
                <a:cubicBezTo>
                  <a:pt x="8150764" y="1570622"/>
                  <a:pt x="7945306" y="1446112"/>
                  <a:pt x="7770565" y="1508104"/>
                </a:cubicBezTo>
                <a:cubicBezTo>
                  <a:pt x="7595824" y="1570096"/>
                  <a:pt x="7288147" y="1427516"/>
                  <a:pt x="6921127" y="1508104"/>
                </a:cubicBezTo>
                <a:cubicBezTo>
                  <a:pt x="6554107" y="1588692"/>
                  <a:pt x="6309383" y="1421908"/>
                  <a:pt x="6071689" y="1508104"/>
                </a:cubicBezTo>
                <a:cubicBezTo>
                  <a:pt x="5833995" y="1594300"/>
                  <a:pt x="5835692" y="1505918"/>
                  <a:pt x="5724735" y="1508104"/>
                </a:cubicBezTo>
                <a:cubicBezTo>
                  <a:pt x="5613778" y="1510290"/>
                  <a:pt x="5566457" y="1489694"/>
                  <a:pt x="5503403" y="1508104"/>
                </a:cubicBezTo>
                <a:cubicBezTo>
                  <a:pt x="5440349" y="1526514"/>
                  <a:pt x="5248365" y="1468449"/>
                  <a:pt x="5156449" y="1508104"/>
                </a:cubicBezTo>
                <a:cubicBezTo>
                  <a:pt x="5064533" y="1547759"/>
                  <a:pt x="4584808" y="1435672"/>
                  <a:pt x="4432632" y="1508104"/>
                </a:cubicBezTo>
                <a:cubicBezTo>
                  <a:pt x="4280456" y="1580536"/>
                  <a:pt x="3964730" y="1482399"/>
                  <a:pt x="3834436" y="1508104"/>
                </a:cubicBezTo>
                <a:cubicBezTo>
                  <a:pt x="3704142" y="1533809"/>
                  <a:pt x="3718236" y="1507563"/>
                  <a:pt x="3613104" y="1508104"/>
                </a:cubicBezTo>
                <a:cubicBezTo>
                  <a:pt x="3507972" y="1508645"/>
                  <a:pt x="3081369" y="1447647"/>
                  <a:pt x="2763665" y="1508104"/>
                </a:cubicBezTo>
                <a:cubicBezTo>
                  <a:pt x="2445961" y="1568561"/>
                  <a:pt x="2402528" y="1487668"/>
                  <a:pt x="2165469" y="1508104"/>
                </a:cubicBezTo>
                <a:cubicBezTo>
                  <a:pt x="1928410" y="1528540"/>
                  <a:pt x="1899032" y="1469237"/>
                  <a:pt x="1818516" y="1508104"/>
                </a:cubicBezTo>
                <a:cubicBezTo>
                  <a:pt x="1738000" y="1546971"/>
                  <a:pt x="1678934" y="1481812"/>
                  <a:pt x="1597183" y="1508104"/>
                </a:cubicBezTo>
                <a:cubicBezTo>
                  <a:pt x="1515432" y="1534396"/>
                  <a:pt x="1351195" y="1482011"/>
                  <a:pt x="1124608" y="1508104"/>
                </a:cubicBezTo>
                <a:cubicBezTo>
                  <a:pt x="898021" y="1534197"/>
                  <a:pt x="886508" y="1495194"/>
                  <a:pt x="777655" y="1508104"/>
                </a:cubicBezTo>
                <a:cubicBezTo>
                  <a:pt x="668802" y="1521014"/>
                  <a:pt x="248295" y="1474279"/>
                  <a:pt x="0" y="1508104"/>
                </a:cubicBezTo>
                <a:cubicBezTo>
                  <a:pt x="-39273" y="1402737"/>
                  <a:pt x="49455" y="1204317"/>
                  <a:pt x="0" y="1035565"/>
                </a:cubicBezTo>
                <a:cubicBezTo>
                  <a:pt x="-49455" y="866813"/>
                  <a:pt x="24126" y="611907"/>
                  <a:pt x="0" y="502701"/>
                </a:cubicBezTo>
                <a:cubicBezTo>
                  <a:pt x="-24126" y="393495"/>
                  <a:pt x="5734" y="210776"/>
                  <a:pt x="0" y="0"/>
                </a:cubicBezTo>
                <a:close/>
              </a:path>
            </a:pathLst>
          </a:custGeom>
          <a:solidFill>
            <a:srgbClr val="DCDDDE"/>
          </a:solidFill>
          <a:ln>
            <a:solidFill>
              <a:srgbClr val="DCDDDE"/>
            </a:solidFill>
            <a:extLst>
              <a:ext uri="{C807C97D-BFC1-408E-A445-0C87EB9F89A2}">
                <ask:lineSketchStyleProps xmlns:ask="http://schemas.microsoft.com/office/drawing/2018/sketchyshapes" sd="293182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011C67-5BB9-9428-3C61-814E55AD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12" y="200875"/>
            <a:ext cx="11032388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Nova" panose="020B0504020202020204" pitchFamily="34" charset="0"/>
              </a:rPr>
              <a:t>The community of archaea bound by IgA2 is the most diverse in colostrum and neonate feces
</a:t>
            </a:r>
            <a:endParaRPr lang="es-MX" sz="2800" b="1" dirty="0">
              <a:latin typeface="Arial Nova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37D21-673E-71E1-C759-CE738C67EED7}"/>
              </a:ext>
            </a:extLst>
          </p:cNvPr>
          <p:cNvSpPr txBox="1"/>
          <p:nvPr/>
        </p:nvSpPr>
        <p:spPr>
          <a:xfrm>
            <a:off x="7690097" y="4879973"/>
            <a:ext cx="3155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latin typeface="Aptos Narrow" panose="020B0004020202020204" pitchFamily="34" charset="0"/>
              </a:rPr>
              <a:t>1,246,659 </a:t>
            </a:r>
            <a:r>
              <a:rPr lang="es-MX" sz="1400" dirty="0" err="1">
                <a:latin typeface="Aptos Narrow" panose="020B0004020202020204" pitchFamily="34" charset="0"/>
              </a:rPr>
              <a:t>reads</a:t>
            </a:r>
            <a:r>
              <a:rPr lang="es-MX" sz="1400" dirty="0">
                <a:latin typeface="Aptos Narrow" panose="020B0004020202020204" pitchFamily="34" charset="0"/>
              </a:rPr>
              <a:t> -&gt; </a:t>
            </a:r>
            <a:r>
              <a:rPr lang="es-MX" sz="1400" b="1" dirty="0" err="1">
                <a:solidFill>
                  <a:srgbClr val="FF0000"/>
                </a:solidFill>
                <a:latin typeface="Aptos Narrow" panose="020B0004020202020204" pitchFamily="34" charset="0"/>
              </a:rPr>
              <a:t>Rarefaction</a:t>
            </a:r>
            <a:endParaRPr lang="es-MX" sz="1400" b="1" dirty="0">
              <a:solidFill>
                <a:srgbClr val="FF0000"/>
              </a:solidFill>
              <a:latin typeface="Aptos Narrow" panose="020B0004020202020204" pitchFamily="34" charset="0"/>
            </a:endParaRPr>
          </a:p>
          <a:p>
            <a:r>
              <a:rPr lang="es-MX" sz="1400" dirty="0">
                <a:latin typeface="Aptos Narrow" panose="020B0004020202020204" pitchFamily="34" charset="0"/>
              </a:rPr>
              <a:t>12.31 % </a:t>
            </a:r>
            <a:r>
              <a:rPr lang="es-MX" sz="1400" dirty="0" err="1">
                <a:latin typeface="Aptos Narrow" panose="020B0004020202020204" pitchFamily="34" charset="0"/>
              </a:rPr>
              <a:t>reads</a:t>
            </a:r>
            <a:endParaRPr lang="es-MX" sz="1400" dirty="0">
              <a:latin typeface="Aptos Narrow" panose="020B0004020202020204" pitchFamily="34" charset="0"/>
            </a:endParaRPr>
          </a:p>
          <a:p>
            <a:r>
              <a:rPr lang="es-MX" sz="1400" dirty="0">
                <a:latin typeface="Aptos Narrow" panose="020B0004020202020204" pitchFamily="34" charset="0"/>
              </a:rPr>
              <a:t>72.92% </a:t>
            </a:r>
            <a:r>
              <a:rPr lang="es-MX" sz="1400" dirty="0" err="1">
                <a:latin typeface="Aptos Narrow" panose="020B0004020202020204" pitchFamily="34" charset="0"/>
              </a:rPr>
              <a:t>samples</a:t>
            </a:r>
            <a:r>
              <a:rPr lang="es-MX" sz="1400" dirty="0">
                <a:latin typeface="Aptos Narrow" panose="020B0004020202020204" pitchFamily="34" charset="0"/>
              </a:rPr>
              <a:t> (19 </a:t>
            </a:r>
            <a:r>
              <a:rPr lang="es-MX" sz="1400" dirty="0" err="1">
                <a:latin typeface="Aptos Narrow" panose="020B0004020202020204" pitchFamily="34" charset="0"/>
              </a:rPr>
              <a:t>colostrum</a:t>
            </a:r>
            <a:r>
              <a:rPr lang="es-MX" sz="1400" dirty="0">
                <a:latin typeface="Aptos Narrow" panose="020B0004020202020204" pitchFamily="34" charset="0"/>
              </a:rPr>
              <a:t>, 15 </a:t>
            </a:r>
            <a:r>
              <a:rPr lang="es-MX" sz="1400" dirty="0" err="1">
                <a:latin typeface="Aptos Narrow" panose="020B0004020202020204" pitchFamily="34" charset="0"/>
              </a:rPr>
              <a:t>feces</a:t>
            </a:r>
            <a:r>
              <a:rPr lang="es-MX" sz="1400" dirty="0">
                <a:latin typeface="Aptos Narrow" panose="020B0004020202020204" pitchFamily="34" charset="0"/>
              </a:rPr>
              <a:t>)</a:t>
            </a:r>
          </a:p>
          <a:p>
            <a:endParaRPr lang="es-MX" sz="1400" dirty="0">
              <a:latin typeface="Aptos Narrow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9B5EE-48CB-353C-5329-08E1CE22FF65}"/>
              </a:ext>
            </a:extLst>
          </p:cNvPr>
          <p:cNvSpPr/>
          <p:nvPr/>
        </p:nvSpPr>
        <p:spPr>
          <a:xfrm>
            <a:off x="5151934" y="3422025"/>
            <a:ext cx="459157" cy="266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0B993E15-F153-5F26-33E6-5CE9AA2E69F6}"/>
              </a:ext>
            </a:extLst>
          </p:cNvPr>
          <p:cNvSpPr/>
          <p:nvPr/>
        </p:nvSpPr>
        <p:spPr>
          <a:xfrm>
            <a:off x="7385297" y="1978894"/>
            <a:ext cx="202046" cy="611906"/>
          </a:xfrm>
          <a:prstGeom prst="chevron">
            <a:avLst/>
          </a:prstGeom>
          <a:solidFill>
            <a:srgbClr val="43B6C5"/>
          </a:solidFill>
          <a:ln>
            <a:solidFill>
              <a:srgbClr val="43B6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7D14B-6DAD-08C8-C3D6-720C58C508AE}"/>
              </a:ext>
            </a:extLst>
          </p:cNvPr>
          <p:cNvSpPr txBox="1"/>
          <p:nvPr/>
        </p:nvSpPr>
        <p:spPr>
          <a:xfrm>
            <a:off x="7690097" y="1886251"/>
            <a:ext cx="161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3B6C5"/>
                </a:solidFill>
                <a:latin typeface="Aptos Narrow" panose="020B0004020202020204" pitchFamily="34" charset="0"/>
              </a:rPr>
              <a:t>Alpha </a:t>
            </a:r>
            <a:r>
              <a:rPr lang="es-ES" b="1" dirty="0" err="1">
                <a:solidFill>
                  <a:srgbClr val="43B6C5"/>
                </a:solidFill>
                <a:latin typeface="Aptos Narrow" panose="020B0004020202020204" pitchFamily="34" charset="0"/>
              </a:rPr>
              <a:t>diversity</a:t>
            </a:r>
            <a:endParaRPr lang="en-US" b="1" dirty="0">
              <a:solidFill>
                <a:srgbClr val="43B6C5"/>
              </a:solidFill>
              <a:latin typeface="Aptos Narrow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9A970-357D-9766-6E58-88DE604C522F}"/>
              </a:ext>
            </a:extLst>
          </p:cNvPr>
          <p:cNvSpPr txBox="1"/>
          <p:nvPr/>
        </p:nvSpPr>
        <p:spPr>
          <a:xfrm>
            <a:off x="7690633" y="2251755"/>
            <a:ext cx="373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43B6C5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latin typeface="Aptos Narrow" panose="020B0004020202020204" pitchFamily="34" charset="0"/>
              </a:rPr>
              <a:t>Differences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among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immunoglobulins</a:t>
            </a:r>
            <a:r>
              <a:rPr lang="es-ES" sz="1600" dirty="0">
                <a:latin typeface="Aptos Narrow" panose="020B0004020202020204" pitchFamily="34" charset="0"/>
              </a:rPr>
              <a:t> and </a:t>
            </a:r>
            <a:r>
              <a:rPr lang="es-ES" sz="1600" dirty="0" err="1">
                <a:latin typeface="Aptos Narrow" panose="020B0004020202020204" pitchFamily="34" charset="0"/>
              </a:rPr>
              <a:t>between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sample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type</a:t>
            </a:r>
            <a:endParaRPr lang="es-ES" sz="1600" dirty="0">
              <a:latin typeface="Aptos Narrow" panose="020B0004020202020204" pitchFamily="34" charset="0"/>
            </a:endParaRPr>
          </a:p>
          <a:p>
            <a:pPr marL="174625" indent="-174625">
              <a:buClr>
                <a:srgbClr val="43B6C5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>
                <a:latin typeface="Aptos Narrow" panose="020B0004020202020204" pitchFamily="34" charset="0"/>
              </a:rPr>
              <a:t>Variable </a:t>
            </a:r>
            <a:r>
              <a:rPr lang="es-ES" sz="1600" dirty="0" err="1">
                <a:latin typeface="Aptos Narrow" panose="020B0004020202020204" pitchFamily="34" charset="0"/>
              </a:rPr>
              <a:t>distribution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of</a:t>
            </a:r>
            <a:r>
              <a:rPr lang="es-ES" sz="1600" dirty="0">
                <a:latin typeface="Aptos Narrow" panose="020B0004020202020204" pitchFamily="34" charset="0"/>
              </a:rPr>
              <a:t> taxa</a:t>
            </a:r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A18C7D4B-C235-A3BF-691C-F5D1702E7BF8}"/>
              </a:ext>
            </a:extLst>
          </p:cNvPr>
          <p:cNvSpPr/>
          <p:nvPr/>
        </p:nvSpPr>
        <p:spPr>
          <a:xfrm>
            <a:off x="7385297" y="4268558"/>
            <a:ext cx="202046" cy="611906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D61F4-8507-9587-94FF-EA2DCAB02EDF}"/>
              </a:ext>
            </a:extLst>
          </p:cNvPr>
          <p:cNvSpPr txBox="1"/>
          <p:nvPr/>
        </p:nvSpPr>
        <p:spPr>
          <a:xfrm>
            <a:off x="7690097" y="4175915"/>
            <a:ext cx="147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92D050"/>
                </a:solidFill>
                <a:latin typeface="Aptos Narrow" panose="020B0004020202020204" pitchFamily="34" charset="0"/>
              </a:rPr>
              <a:t>Beta </a:t>
            </a:r>
            <a:r>
              <a:rPr lang="es-ES" b="1" dirty="0" err="1">
                <a:solidFill>
                  <a:srgbClr val="92D050"/>
                </a:solidFill>
                <a:latin typeface="Aptos Narrow" panose="020B0004020202020204" pitchFamily="34" charset="0"/>
              </a:rPr>
              <a:t>diversity</a:t>
            </a:r>
            <a:endParaRPr lang="en-US" b="1" dirty="0">
              <a:solidFill>
                <a:srgbClr val="92D050"/>
              </a:solidFill>
              <a:latin typeface="Aptos Narrow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581C95-DF5B-BD75-F8BE-3E42195EAA43}"/>
              </a:ext>
            </a:extLst>
          </p:cNvPr>
          <p:cNvSpPr txBox="1"/>
          <p:nvPr/>
        </p:nvSpPr>
        <p:spPr>
          <a:xfrm>
            <a:off x="7690633" y="4541419"/>
            <a:ext cx="37393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latin typeface="Aptos Narrow" panose="020B0004020202020204" pitchFamily="34" charset="0"/>
              </a:rPr>
              <a:t>Analysis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parameters</a:t>
            </a:r>
            <a:r>
              <a:rPr lang="es-ES" sz="1600" dirty="0">
                <a:latin typeface="Aptos Narrow" panose="020B0004020202020204" pitchFamily="34" charset="0"/>
              </a:rPr>
              <a:t>:</a:t>
            </a:r>
          </a:p>
          <a:p>
            <a:pPr marL="174625" indent="-174625"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ptos Narrow" panose="020B0004020202020204" pitchFamily="34" charset="0"/>
            </a:endParaRPr>
          </a:p>
          <a:p>
            <a:pPr marL="174625" indent="-174625"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ptos Narrow" panose="020B0004020202020204" pitchFamily="34" charset="0"/>
            </a:endParaRPr>
          </a:p>
          <a:p>
            <a:pPr marL="174625" indent="-174625"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endParaRPr lang="es-ES" sz="1600" dirty="0">
              <a:latin typeface="Aptos Narrow" panose="020B0004020202020204" pitchFamily="34" charset="0"/>
            </a:endParaRPr>
          </a:p>
          <a:p>
            <a:pPr marL="174625" indent="-174625"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endParaRPr lang="es-ES" sz="1100" dirty="0">
              <a:latin typeface="Aptos Narrow" panose="020B0004020202020204" pitchFamily="34" charset="0"/>
            </a:endParaRPr>
          </a:p>
          <a:p>
            <a:pPr marL="174625" indent="-174625"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latin typeface="Aptos Narrow" panose="020B0004020202020204" pitchFamily="34" charset="0"/>
              </a:rPr>
              <a:t>Similarities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among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dyads</a:t>
            </a:r>
            <a:r>
              <a:rPr lang="es-ES" sz="1600" dirty="0">
                <a:latin typeface="Aptos Narrow" panose="020B0004020202020204" pitchFamily="34" charset="0"/>
              </a:rPr>
              <a:t>.</a:t>
            </a:r>
            <a:endParaRPr lang="en-US" sz="1600" dirty="0">
              <a:latin typeface="Aptos Narrow" panose="020B00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9BFE4F-4402-5257-9D0D-B312CEDA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12" y="1425709"/>
            <a:ext cx="6983342" cy="53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3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7BD401-38B0-AF38-4429-A893B64D2719}"/>
              </a:ext>
            </a:extLst>
          </p:cNvPr>
          <p:cNvSpPr/>
          <p:nvPr/>
        </p:nvSpPr>
        <p:spPr>
          <a:xfrm>
            <a:off x="-2" y="-175664"/>
            <a:ext cx="12562115" cy="1508104"/>
          </a:xfrm>
          <a:custGeom>
            <a:avLst/>
            <a:gdLst>
              <a:gd name="connsiteX0" fmla="*/ 0 w 12562115"/>
              <a:gd name="connsiteY0" fmla="*/ 0 h 1508104"/>
              <a:gd name="connsiteX1" fmla="*/ 346954 w 12562115"/>
              <a:gd name="connsiteY1" fmla="*/ 0 h 1508104"/>
              <a:gd name="connsiteX2" fmla="*/ 1070771 w 12562115"/>
              <a:gd name="connsiteY2" fmla="*/ 0 h 1508104"/>
              <a:gd name="connsiteX3" fmla="*/ 1543346 w 12562115"/>
              <a:gd name="connsiteY3" fmla="*/ 0 h 1508104"/>
              <a:gd name="connsiteX4" fmla="*/ 2267163 w 12562115"/>
              <a:gd name="connsiteY4" fmla="*/ 0 h 1508104"/>
              <a:gd name="connsiteX5" fmla="*/ 2865359 w 12562115"/>
              <a:gd name="connsiteY5" fmla="*/ 0 h 1508104"/>
              <a:gd name="connsiteX6" fmla="*/ 3086691 w 12562115"/>
              <a:gd name="connsiteY6" fmla="*/ 0 h 1508104"/>
              <a:gd name="connsiteX7" fmla="*/ 3936129 w 12562115"/>
              <a:gd name="connsiteY7" fmla="*/ 0 h 1508104"/>
              <a:gd name="connsiteX8" fmla="*/ 4659946 w 12562115"/>
              <a:gd name="connsiteY8" fmla="*/ 0 h 1508104"/>
              <a:gd name="connsiteX9" fmla="*/ 5509385 w 12562115"/>
              <a:gd name="connsiteY9" fmla="*/ 0 h 1508104"/>
              <a:gd name="connsiteX10" fmla="*/ 6358823 w 12562115"/>
              <a:gd name="connsiteY10" fmla="*/ 0 h 1508104"/>
              <a:gd name="connsiteX11" fmla="*/ 7082640 w 12562115"/>
              <a:gd name="connsiteY11" fmla="*/ 0 h 1508104"/>
              <a:gd name="connsiteX12" fmla="*/ 7932078 w 12562115"/>
              <a:gd name="connsiteY12" fmla="*/ 0 h 1508104"/>
              <a:gd name="connsiteX13" fmla="*/ 8781517 w 12562115"/>
              <a:gd name="connsiteY13" fmla="*/ 0 h 1508104"/>
              <a:gd name="connsiteX14" fmla="*/ 9128470 w 12562115"/>
              <a:gd name="connsiteY14" fmla="*/ 0 h 1508104"/>
              <a:gd name="connsiteX15" fmla="*/ 9977908 w 12562115"/>
              <a:gd name="connsiteY15" fmla="*/ 0 h 1508104"/>
              <a:gd name="connsiteX16" fmla="*/ 10827347 w 12562115"/>
              <a:gd name="connsiteY16" fmla="*/ 0 h 1508104"/>
              <a:gd name="connsiteX17" fmla="*/ 11425543 w 12562115"/>
              <a:gd name="connsiteY17" fmla="*/ 0 h 1508104"/>
              <a:gd name="connsiteX18" fmla="*/ 12023739 w 12562115"/>
              <a:gd name="connsiteY18" fmla="*/ 0 h 1508104"/>
              <a:gd name="connsiteX19" fmla="*/ 12562115 w 12562115"/>
              <a:gd name="connsiteY19" fmla="*/ 0 h 1508104"/>
              <a:gd name="connsiteX20" fmla="*/ 12562115 w 12562115"/>
              <a:gd name="connsiteY20" fmla="*/ 457458 h 1508104"/>
              <a:gd name="connsiteX21" fmla="*/ 12562115 w 12562115"/>
              <a:gd name="connsiteY21" fmla="*/ 914916 h 1508104"/>
              <a:gd name="connsiteX22" fmla="*/ 12562115 w 12562115"/>
              <a:gd name="connsiteY22" fmla="*/ 1508104 h 1508104"/>
              <a:gd name="connsiteX23" fmla="*/ 11712677 w 12562115"/>
              <a:gd name="connsiteY23" fmla="*/ 1508104 h 1508104"/>
              <a:gd name="connsiteX24" fmla="*/ 10988860 w 12562115"/>
              <a:gd name="connsiteY24" fmla="*/ 1508104 h 1508104"/>
              <a:gd name="connsiteX25" fmla="*/ 10390664 w 12562115"/>
              <a:gd name="connsiteY25" fmla="*/ 1508104 h 1508104"/>
              <a:gd name="connsiteX26" fmla="*/ 9541225 w 12562115"/>
              <a:gd name="connsiteY26" fmla="*/ 1508104 h 1508104"/>
              <a:gd name="connsiteX27" fmla="*/ 8691787 w 12562115"/>
              <a:gd name="connsiteY27" fmla="*/ 1508104 h 1508104"/>
              <a:gd name="connsiteX28" fmla="*/ 8219212 w 12562115"/>
              <a:gd name="connsiteY28" fmla="*/ 1508104 h 1508104"/>
              <a:gd name="connsiteX29" fmla="*/ 7621016 w 12562115"/>
              <a:gd name="connsiteY29" fmla="*/ 1508104 h 1508104"/>
              <a:gd name="connsiteX30" fmla="*/ 7399684 w 12562115"/>
              <a:gd name="connsiteY30" fmla="*/ 1508104 h 1508104"/>
              <a:gd name="connsiteX31" fmla="*/ 6550246 w 12562115"/>
              <a:gd name="connsiteY31" fmla="*/ 1508104 h 1508104"/>
              <a:gd name="connsiteX32" fmla="*/ 6328913 w 12562115"/>
              <a:gd name="connsiteY32" fmla="*/ 1508104 h 1508104"/>
              <a:gd name="connsiteX33" fmla="*/ 6107581 w 12562115"/>
              <a:gd name="connsiteY33" fmla="*/ 1508104 h 1508104"/>
              <a:gd name="connsiteX34" fmla="*/ 5383764 w 12562115"/>
              <a:gd name="connsiteY34" fmla="*/ 1508104 h 1508104"/>
              <a:gd name="connsiteX35" fmla="*/ 5162431 w 12562115"/>
              <a:gd name="connsiteY35" fmla="*/ 1508104 h 1508104"/>
              <a:gd name="connsiteX36" fmla="*/ 4815477 w 12562115"/>
              <a:gd name="connsiteY36" fmla="*/ 1508104 h 1508104"/>
              <a:gd name="connsiteX37" fmla="*/ 4468524 w 12562115"/>
              <a:gd name="connsiteY37" fmla="*/ 1508104 h 1508104"/>
              <a:gd name="connsiteX38" fmla="*/ 3995949 w 12562115"/>
              <a:gd name="connsiteY38" fmla="*/ 1508104 h 1508104"/>
              <a:gd name="connsiteX39" fmla="*/ 3648995 w 12562115"/>
              <a:gd name="connsiteY39" fmla="*/ 1508104 h 1508104"/>
              <a:gd name="connsiteX40" fmla="*/ 2925178 w 12562115"/>
              <a:gd name="connsiteY40" fmla="*/ 1508104 h 1508104"/>
              <a:gd name="connsiteX41" fmla="*/ 2201361 w 12562115"/>
              <a:gd name="connsiteY41" fmla="*/ 1508104 h 1508104"/>
              <a:gd name="connsiteX42" fmla="*/ 1980029 w 12562115"/>
              <a:gd name="connsiteY42" fmla="*/ 1508104 h 1508104"/>
              <a:gd name="connsiteX43" fmla="*/ 1633075 w 12562115"/>
              <a:gd name="connsiteY43" fmla="*/ 1508104 h 1508104"/>
              <a:gd name="connsiteX44" fmla="*/ 1286121 w 12562115"/>
              <a:gd name="connsiteY44" fmla="*/ 1508104 h 1508104"/>
              <a:gd name="connsiteX45" fmla="*/ 1064789 w 12562115"/>
              <a:gd name="connsiteY45" fmla="*/ 1508104 h 1508104"/>
              <a:gd name="connsiteX46" fmla="*/ 0 w 12562115"/>
              <a:gd name="connsiteY46" fmla="*/ 1508104 h 1508104"/>
              <a:gd name="connsiteX47" fmla="*/ 0 w 12562115"/>
              <a:gd name="connsiteY47" fmla="*/ 990322 h 1508104"/>
              <a:gd name="connsiteX48" fmla="*/ 0 w 12562115"/>
              <a:gd name="connsiteY48" fmla="*/ 487620 h 1508104"/>
              <a:gd name="connsiteX49" fmla="*/ 0 w 12562115"/>
              <a:gd name="connsiteY49" fmla="*/ 0 h 150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62115" h="1508104" fill="none" extrusionOk="0">
                <a:moveTo>
                  <a:pt x="0" y="0"/>
                </a:moveTo>
                <a:cubicBezTo>
                  <a:pt x="115551" y="-40555"/>
                  <a:pt x="239222" y="8509"/>
                  <a:pt x="346954" y="0"/>
                </a:cubicBezTo>
                <a:cubicBezTo>
                  <a:pt x="454686" y="-8509"/>
                  <a:pt x="909149" y="69244"/>
                  <a:pt x="1070771" y="0"/>
                </a:cubicBezTo>
                <a:cubicBezTo>
                  <a:pt x="1232393" y="-69244"/>
                  <a:pt x="1365586" y="53011"/>
                  <a:pt x="1543346" y="0"/>
                </a:cubicBezTo>
                <a:cubicBezTo>
                  <a:pt x="1721106" y="-53011"/>
                  <a:pt x="2091294" y="10053"/>
                  <a:pt x="2267163" y="0"/>
                </a:cubicBezTo>
                <a:cubicBezTo>
                  <a:pt x="2443032" y="-10053"/>
                  <a:pt x="2567168" y="58095"/>
                  <a:pt x="2865359" y="0"/>
                </a:cubicBezTo>
                <a:cubicBezTo>
                  <a:pt x="3163550" y="-58095"/>
                  <a:pt x="3002496" y="19167"/>
                  <a:pt x="3086691" y="0"/>
                </a:cubicBezTo>
                <a:cubicBezTo>
                  <a:pt x="3170886" y="-19167"/>
                  <a:pt x="3546757" y="24798"/>
                  <a:pt x="3936129" y="0"/>
                </a:cubicBezTo>
                <a:cubicBezTo>
                  <a:pt x="4325501" y="-24798"/>
                  <a:pt x="4471700" y="9176"/>
                  <a:pt x="4659946" y="0"/>
                </a:cubicBezTo>
                <a:cubicBezTo>
                  <a:pt x="4848192" y="-9176"/>
                  <a:pt x="5187060" y="53211"/>
                  <a:pt x="5509385" y="0"/>
                </a:cubicBezTo>
                <a:cubicBezTo>
                  <a:pt x="5831710" y="-53211"/>
                  <a:pt x="6179829" y="39637"/>
                  <a:pt x="6358823" y="0"/>
                </a:cubicBezTo>
                <a:cubicBezTo>
                  <a:pt x="6537817" y="-39637"/>
                  <a:pt x="6784005" y="37869"/>
                  <a:pt x="7082640" y="0"/>
                </a:cubicBezTo>
                <a:cubicBezTo>
                  <a:pt x="7381275" y="-37869"/>
                  <a:pt x="7730273" y="4786"/>
                  <a:pt x="7932078" y="0"/>
                </a:cubicBezTo>
                <a:cubicBezTo>
                  <a:pt x="8133883" y="-4786"/>
                  <a:pt x="8449397" y="82151"/>
                  <a:pt x="8781517" y="0"/>
                </a:cubicBezTo>
                <a:cubicBezTo>
                  <a:pt x="9113637" y="-82151"/>
                  <a:pt x="9037229" y="36502"/>
                  <a:pt x="9128470" y="0"/>
                </a:cubicBezTo>
                <a:cubicBezTo>
                  <a:pt x="9219711" y="-36502"/>
                  <a:pt x="9794865" y="94834"/>
                  <a:pt x="9977908" y="0"/>
                </a:cubicBezTo>
                <a:cubicBezTo>
                  <a:pt x="10160951" y="-94834"/>
                  <a:pt x="10518893" y="94077"/>
                  <a:pt x="10827347" y="0"/>
                </a:cubicBezTo>
                <a:cubicBezTo>
                  <a:pt x="11135801" y="-94077"/>
                  <a:pt x="11232010" y="28900"/>
                  <a:pt x="11425543" y="0"/>
                </a:cubicBezTo>
                <a:cubicBezTo>
                  <a:pt x="11619076" y="-28900"/>
                  <a:pt x="11748966" y="1559"/>
                  <a:pt x="12023739" y="0"/>
                </a:cubicBezTo>
                <a:cubicBezTo>
                  <a:pt x="12298512" y="-1559"/>
                  <a:pt x="12434284" y="52756"/>
                  <a:pt x="12562115" y="0"/>
                </a:cubicBezTo>
                <a:cubicBezTo>
                  <a:pt x="12572469" y="110335"/>
                  <a:pt x="12553816" y="302546"/>
                  <a:pt x="12562115" y="457458"/>
                </a:cubicBezTo>
                <a:cubicBezTo>
                  <a:pt x="12570414" y="612370"/>
                  <a:pt x="12534486" y="768983"/>
                  <a:pt x="12562115" y="914916"/>
                </a:cubicBezTo>
                <a:cubicBezTo>
                  <a:pt x="12589744" y="1060849"/>
                  <a:pt x="12499244" y="1291692"/>
                  <a:pt x="12562115" y="1508104"/>
                </a:cubicBezTo>
                <a:cubicBezTo>
                  <a:pt x="12222887" y="1575489"/>
                  <a:pt x="12130618" y="1451230"/>
                  <a:pt x="11712677" y="1508104"/>
                </a:cubicBezTo>
                <a:cubicBezTo>
                  <a:pt x="11294736" y="1564978"/>
                  <a:pt x="11198645" y="1450952"/>
                  <a:pt x="10988860" y="1508104"/>
                </a:cubicBezTo>
                <a:cubicBezTo>
                  <a:pt x="10779075" y="1565256"/>
                  <a:pt x="10644676" y="1481036"/>
                  <a:pt x="10390664" y="1508104"/>
                </a:cubicBezTo>
                <a:cubicBezTo>
                  <a:pt x="10136652" y="1535172"/>
                  <a:pt x="9770676" y="1438383"/>
                  <a:pt x="9541225" y="1508104"/>
                </a:cubicBezTo>
                <a:cubicBezTo>
                  <a:pt x="9311774" y="1577825"/>
                  <a:pt x="8892273" y="1499391"/>
                  <a:pt x="8691787" y="1508104"/>
                </a:cubicBezTo>
                <a:cubicBezTo>
                  <a:pt x="8491301" y="1516817"/>
                  <a:pt x="8447891" y="1477757"/>
                  <a:pt x="8219212" y="1508104"/>
                </a:cubicBezTo>
                <a:cubicBezTo>
                  <a:pt x="7990534" y="1538451"/>
                  <a:pt x="7875899" y="1466560"/>
                  <a:pt x="7621016" y="1508104"/>
                </a:cubicBezTo>
                <a:cubicBezTo>
                  <a:pt x="7366133" y="1549648"/>
                  <a:pt x="7454098" y="1491333"/>
                  <a:pt x="7399684" y="1508104"/>
                </a:cubicBezTo>
                <a:cubicBezTo>
                  <a:pt x="7345270" y="1524875"/>
                  <a:pt x="6872563" y="1504428"/>
                  <a:pt x="6550246" y="1508104"/>
                </a:cubicBezTo>
                <a:cubicBezTo>
                  <a:pt x="6227929" y="1511780"/>
                  <a:pt x="6414253" y="1501861"/>
                  <a:pt x="6328913" y="1508104"/>
                </a:cubicBezTo>
                <a:cubicBezTo>
                  <a:pt x="6243573" y="1514347"/>
                  <a:pt x="6169479" y="1491552"/>
                  <a:pt x="6107581" y="1508104"/>
                </a:cubicBezTo>
                <a:cubicBezTo>
                  <a:pt x="6045683" y="1524656"/>
                  <a:pt x="5715246" y="1493008"/>
                  <a:pt x="5383764" y="1508104"/>
                </a:cubicBezTo>
                <a:cubicBezTo>
                  <a:pt x="5052282" y="1523200"/>
                  <a:pt x="5229485" y="1507586"/>
                  <a:pt x="5162431" y="1508104"/>
                </a:cubicBezTo>
                <a:cubicBezTo>
                  <a:pt x="5095377" y="1508622"/>
                  <a:pt x="4965141" y="1498363"/>
                  <a:pt x="4815477" y="1508104"/>
                </a:cubicBezTo>
                <a:cubicBezTo>
                  <a:pt x="4665813" y="1517845"/>
                  <a:pt x="4571338" y="1502874"/>
                  <a:pt x="4468524" y="1508104"/>
                </a:cubicBezTo>
                <a:cubicBezTo>
                  <a:pt x="4365710" y="1513334"/>
                  <a:pt x="4191974" y="1488884"/>
                  <a:pt x="3995949" y="1508104"/>
                </a:cubicBezTo>
                <a:cubicBezTo>
                  <a:pt x="3799925" y="1527324"/>
                  <a:pt x="3744370" y="1482746"/>
                  <a:pt x="3648995" y="1508104"/>
                </a:cubicBezTo>
                <a:cubicBezTo>
                  <a:pt x="3553620" y="1533462"/>
                  <a:pt x="3215686" y="1481069"/>
                  <a:pt x="2925178" y="1508104"/>
                </a:cubicBezTo>
                <a:cubicBezTo>
                  <a:pt x="2634670" y="1535139"/>
                  <a:pt x="2523857" y="1505856"/>
                  <a:pt x="2201361" y="1508104"/>
                </a:cubicBezTo>
                <a:cubicBezTo>
                  <a:pt x="1878865" y="1510352"/>
                  <a:pt x="2052701" y="1482064"/>
                  <a:pt x="1980029" y="1508104"/>
                </a:cubicBezTo>
                <a:cubicBezTo>
                  <a:pt x="1907357" y="1534144"/>
                  <a:pt x="1738797" y="1483763"/>
                  <a:pt x="1633075" y="1508104"/>
                </a:cubicBezTo>
                <a:cubicBezTo>
                  <a:pt x="1527353" y="1532445"/>
                  <a:pt x="1376007" y="1480611"/>
                  <a:pt x="1286121" y="1508104"/>
                </a:cubicBezTo>
                <a:cubicBezTo>
                  <a:pt x="1196235" y="1535597"/>
                  <a:pt x="1127572" y="1505413"/>
                  <a:pt x="1064789" y="1508104"/>
                </a:cubicBezTo>
                <a:cubicBezTo>
                  <a:pt x="1002006" y="1510795"/>
                  <a:pt x="221045" y="1419794"/>
                  <a:pt x="0" y="1508104"/>
                </a:cubicBezTo>
                <a:cubicBezTo>
                  <a:pt x="-61289" y="1387321"/>
                  <a:pt x="59668" y="1244091"/>
                  <a:pt x="0" y="990322"/>
                </a:cubicBezTo>
                <a:cubicBezTo>
                  <a:pt x="-59668" y="736553"/>
                  <a:pt x="25079" y="588534"/>
                  <a:pt x="0" y="487620"/>
                </a:cubicBezTo>
                <a:cubicBezTo>
                  <a:pt x="-25079" y="386706"/>
                  <a:pt x="44839" y="233856"/>
                  <a:pt x="0" y="0"/>
                </a:cubicBezTo>
                <a:close/>
              </a:path>
              <a:path w="12562115" h="1508104" stroke="0" extrusionOk="0">
                <a:moveTo>
                  <a:pt x="0" y="0"/>
                </a:moveTo>
                <a:cubicBezTo>
                  <a:pt x="70277" y="-24989"/>
                  <a:pt x="143143" y="2474"/>
                  <a:pt x="221333" y="0"/>
                </a:cubicBezTo>
                <a:cubicBezTo>
                  <a:pt x="299523" y="-2474"/>
                  <a:pt x="366942" y="6263"/>
                  <a:pt x="442665" y="0"/>
                </a:cubicBezTo>
                <a:cubicBezTo>
                  <a:pt x="518388" y="-6263"/>
                  <a:pt x="588983" y="19452"/>
                  <a:pt x="663998" y="0"/>
                </a:cubicBezTo>
                <a:cubicBezTo>
                  <a:pt x="739013" y="-19452"/>
                  <a:pt x="809008" y="7180"/>
                  <a:pt x="885330" y="0"/>
                </a:cubicBezTo>
                <a:cubicBezTo>
                  <a:pt x="961652" y="-7180"/>
                  <a:pt x="1323032" y="26953"/>
                  <a:pt x="1609147" y="0"/>
                </a:cubicBezTo>
                <a:cubicBezTo>
                  <a:pt x="1895262" y="-26953"/>
                  <a:pt x="2064232" y="91685"/>
                  <a:pt x="2458585" y="0"/>
                </a:cubicBezTo>
                <a:cubicBezTo>
                  <a:pt x="2852938" y="-91685"/>
                  <a:pt x="2814416" y="50278"/>
                  <a:pt x="2931160" y="0"/>
                </a:cubicBezTo>
                <a:cubicBezTo>
                  <a:pt x="3047905" y="-50278"/>
                  <a:pt x="3246683" y="32875"/>
                  <a:pt x="3403735" y="0"/>
                </a:cubicBezTo>
                <a:cubicBezTo>
                  <a:pt x="3560788" y="-32875"/>
                  <a:pt x="4060203" y="10052"/>
                  <a:pt x="4253173" y="0"/>
                </a:cubicBezTo>
                <a:cubicBezTo>
                  <a:pt x="4446143" y="-10052"/>
                  <a:pt x="4597329" y="8865"/>
                  <a:pt x="4725748" y="0"/>
                </a:cubicBezTo>
                <a:cubicBezTo>
                  <a:pt x="4854167" y="-8865"/>
                  <a:pt x="4970941" y="42502"/>
                  <a:pt x="5198323" y="0"/>
                </a:cubicBezTo>
                <a:cubicBezTo>
                  <a:pt x="5425706" y="-42502"/>
                  <a:pt x="5622416" y="86848"/>
                  <a:pt x="5922140" y="0"/>
                </a:cubicBezTo>
                <a:cubicBezTo>
                  <a:pt x="6221864" y="-86848"/>
                  <a:pt x="6135003" y="10256"/>
                  <a:pt x="6269094" y="0"/>
                </a:cubicBezTo>
                <a:cubicBezTo>
                  <a:pt x="6403185" y="-10256"/>
                  <a:pt x="6573938" y="31799"/>
                  <a:pt x="6741668" y="0"/>
                </a:cubicBezTo>
                <a:cubicBezTo>
                  <a:pt x="6909398" y="-31799"/>
                  <a:pt x="6855808" y="12593"/>
                  <a:pt x="6963001" y="0"/>
                </a:cubicBezTo>
                <a:cubicBezTo>
                  <a:pt x="7070194" y="-12593"/>
                  <a:pt x="7143533" y="17167"/>
                  <a:pt x="7309955" y="0"/>
                </a:cubicBezTo>
                <a:cubicBezTo>
                  <a:pt x="7476377" y="-17167"/>
                  <a:pt x="7664634" y="38115"/>
                  <a:pt x="7782529" y="0"/>
                </a:cubicBezTo>
                <a:cubicBezTo>
                  <a:pt x="7900424" y="-38115"/>
                  <a:pt x="8175208" y="11440"/>
                  <a:pt x="8506346" y="0"/>
                </a:cubicBezTo>
                <a:cubicBezTo>
                  <a:pt x="8837484" y="-11440"/>
                  <a:pt x="8945329" y="80509"/>
                  <a:pt x="9230164" y="0"/>
                </a:cubicBezTo>
                <a:cubicBezTo>
                  <a:pt x="9514999" y="-80509"/>
                  <a:pt x="9781150" y="30636"/>
                  <a:pt x="9953981" y="0"/>
                </a:cubicBezTo>
                <a:cubicBezTo>
                  <a:pt x="10126812" y="-30636"/>
                  <a:pt x="10605886" y="18611"/>
                  <a:pt x="10803419" y="0"/>
                </a:cubicBezTo>
                <a:cubicBezTo>
                  <a:pt x="11000952" y="-18611"/>
                  <a:pt x="11013849" y="22214"/>
                  <a:pt x="11150373" y="0"/>
                </a:cubicBezTo>
                <a:cubicBezTo>
                  <a:pt x="11286897" y="-22214"/>
                  <a:pt x="11263821" y="18222"/>
                  <a:pt x="11371705" y="0"/>
                </a:cubicBezTo>
                <a:cubicBezTo>
                  <a:pt x="11479589" y="-18222"/>
                  <a:pt x="11600048" y="34472"/>
                  <a:pt x="11718659" y="0"/>
                </a:cubicBezTo>
                <a:cubicBezTo>
                  <a:pt x="11837270" y="-34472"/>
                  <a:pt x="12194628" y="35797"/>
                  <a:pt x="12562115" y="0"/>
                </a:cubicBezTo>
                <a:cubicBezTo>
                  <a:pt x="12583171" y="172124"/>
                  <a:pt x="12507608" y="254939"/>
                  <a:pt x="12562115" y="487620"/>
                </a:cubicBezTo>
                <a:cubicBezTo>
                  <a:pt x="12616622" y="720301"/>
                  <a:pt x="12507964" y="765704"/>
                  <a:pt x="12562115" y="945079"/>
                </a:cubicBezTo>
                <a:cubicBezTo>
                  <a:pt x="12616266" y="1124454"/>
                  <a:pt x="12502481" y="1251308"/>
                  <a:pt x="12562115" y="1508104"/>
                </a:cubicBezTo>
                <a:cubicBezTo>
                  <a:pt x="12500629" y="1534520"/>
                  <a:pt x="12449768" y="1500195"/>
                  <a:pt x="12340782" y="1508104"/>
                </a:cubicBezTo>
                <a:cubicBezTo>
                  <a:pt x="12231796" y="1516013"/>
                  <a:pt x="12041907" y="1451644"/>
                  <a:pt x="11868208" y="1508104"/>
                </a:cubicBezTo>
                <a:cubicBezTo>
                  <a:pt x="11694509" y="1564564"/>
                  <a:pt x="11607261" y="1475090"/>
                  <a:pt x="11521254" y="1508104"/>
                </a:cubicBezTo>
                <a:cubicBezTo>
                  <a:pt x="11435247" y="1541118"/>
                  <a:pt x="11345199" y="1505823"/>
                  <a:pt x="11174300" y="1508104"/>
                </a:cubicBezTo>
                <a:cubicBezTo>
                  <a:pt x="11003401" y="1510385"/>
                  <a:pt x="11030976" y="1498580"/>
                  <a:pt x="10952968" y="1508104"/>
                </a:cubicBezTo>
                <a:cubicBezTo>
                  <a:pt x="10874960" y="1517628"/>
                  <a:pt x="10841136" y="1496879"/>
                  <a:pt x="10731635" y="1508104"/>
                </a:cubicBezTo>
                <a:cubicBezTo>
                  <a:pt x="10622134" y="1519329"/>
                  <a:pt x="10565026" y="1494046"/>
                  <a:pt x="10510303" y="1508104"/>
                </a:cubicBezTo>
                <a:cubicBezTo>
                  <a:pt x="10455580" y="1522162"/>
                  <a:pt x="10202679" y="1467457"/>
                  <a:pt x="9912107" y="1508104"/>
                </a:cubicBezTo>
                <a:cubicBezTo>
                  <a:pt x="9621535" y="1548751"/>
                  <a:pt x="9578915" y="1465175"/>
                  <a:pt x="9439532" y="1508104"/>
                </a:cubicBezTo>
                <a:cubicBezTo>
                  <a:pt x="9300149" y="1551033"/>
                  <a:pt x="9102998" y="1482980"/>
                  <a:pt x="8966957" y="1508104"/>
                </a:cubicBezTo>
                <a:cubicBezTo>
                  <a:pt x="8830916" y="1533228"/>
                  <a:pt x="8586758" y="1445586"/>
                  <a:pt x="8368761" y="1508104"/>
                </a:cubicBezTo>
                <a:cubicBezTo>
                  <a:pt x="8150764" y="1570622"/>
                  <a:pt x="7945306" y="1446112"/>
                  <a:pt x="7770565" y="1508104"/>
                </a:cubicBezTo>
                <a:cubicBezTo>
                  <a:pt x="7595824" y="1570096"/>
                  <a:pt x="7288147" y="1427516"/>
                  <a:pt x="6921127" y="1508104"/>
                </a:cubicBezTo>
                <a:cubicBezTo>
                  <a:pt x="6554107" y="1588692"/>
                  <a:pt x="6309383" y="1421908"/>
                  <a:pt x="6071689" y="1508104"/>
                </a:cubicBezTo>
                <a:cubicBezTo>
                  <a:pt x="5833995" y="1594300"/>
                  <a:pt x="5835692" y="1505918"/>
                  <a:pt x="5724735" y="1508104"/>
                </a:cubicBezTo>
                <a:cubicBezTo>
                  <a:pt x="5613778" y="1510290"/>
                  <a:pt x="5566457" y="1489694"/>
                  <a:pt x="5503403" y="1508104"/>
                </a:cubicBezTo>
                <a:cubicBezTo>
                  <a:pt x="5440349" y="1526514"/>
                  <a:pt x="5248365" y="1468449"/>
                  <a:pt x="5156449" y="1508104"/>
                </a:cubicBezTo>
                <a:cubicBezTo>
                  <a:pt x="5064533" y="1547759"/>
                  <a:pt x="4584808" y="1435672"/>
                  <a:pt x="4432632" y="1508104"/>
                </a:cubicBezTo>
                <a:cubicBezTo>
                  <a:pt x="4280456" y="1580536"/>
                  <a:pt x="3964730" y="1482399"/>
                  <a:pt x="3834436" y="1508104"/>
                </a:cubicBezTo>
                <a:cubicBezTo>
                  <a:pt x="3704142" y="1533809"/>
                  <a:pt x="3718236" y="1507563"/>
                  <a:pt x="3613104" y="1508104"/>
                </a:cubicBezTo>
                <a:cubicBezTo>
                  <a:pt x="3507972" y="1508645"/>
                  <a:pt x="3081369" y="1447647"/>
                  <a:pt x="2763665" y="1508104"/>
                </a:cubicBezTo>
                <a:cubicBezTo>
                  <a:pt x="2445961" y="1568561"/>
                  <a:pt x="2402528" y="1487668"/>
                  <a:pt x="2165469" y="1508104"/>
                </a:cubicBezTo>
                <a:cubicBezTo>
                  <a:pt x="1928410" y="1528540"/>
                  <a:pt x="1899032" y="1469237"/>
                  <a:pt x="1818516" y="1508104"/>
                </a:cubicBezTo>
                <a:cubicBezTo>
                  <a:pt x="1738000" y="1546971"/>
                  <a:pt x="1678934" y="1481812"/>
                  <a:pt x="1597183" y="1508104"/>
                </a:cubicBezTo>
                <a:cubicBezTo>
                  <a:pt x="1515432" y="1534396"/>
                  <a:pt x="1351195" y="1482011"/>
                  <a:pt x="1124608" y="1508104"/>
                </a:cubicBezTo>
                <a:cubicBezTo>
                  <a:pt x="898021" y="1534197"/>
                  <a:pt x="886508" y="1495194"/>
                  <a:pt x="777655" y="1508104"/>
                </a:cubicBezTo>
                <a:cubicBezTo>
                  <a:pt x="668802" y="1521014"/>
                  <a:pt x="248295" y="1474279"/>
                  <a:pt x="0" y="1508104"/>
                </a:cubicBezTo>
                <a:cubicBezTo>
                  <a:pt x="-39273" y="1402737"/>
                  <a:pt x="49455" y="1204317"/>
                  <a:pt x="0" y="1035565"/>
                </a:cubicBezTo>
                <a:cubicBezTo>
                  <a:pt x="-49455" y="866813"/>
                  <a:pt x="24126" y="611907"/>
                  <a:pt x="0" y="502701"/>
                </a:cubicBezTo>
                <a:cubicBezTo>
                  <a:pt x="-24126" y="393495"/>
                  <a:pt x="5734" y="210776"/>
                  <a:pt x="0" y="0"/>
                </a:cubicBezTo>
                <a:close/>
              </a:path>
            </a:pathLst>
          </a:custGeom>
          <a:solidFill>
            <a:srgbClr val="DCDDDE"/>
          </a:solidFill>
          <a:ln>
            <a:solidFill>
              <a:srgbClr val="DCDDDE"/>
            </a:solidFill>
            <a:extLst>
              <a:ext uri="{C807C97D-BFC1-408E-A445-0C87EB9F89A2}">
                <ask:lineSketchStyleProps xmlns:ask="http://schemas.microsoft.com/office/drawing/2018/sketchyshapes" sd="293182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011C67-5BB9-9428-3C61-814E55AD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12" y="200875"/>
            <a:ext cx="11032388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Nova" panose="020B0504020202020204" pitchFamily="34" charset="0"/>
              </a:rPr>
              <a:t>The community of archaea bound by IgA2 is the most diverse in colostrum and neonate feces
</a:t>
            </a:r>
            <a:endParaRPr lang="es-MX" sz="2800" b="1" dirty="0">
              <a:latin typeface="Arial Nova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9B5EE-48CB-353C-5329-08E1CE22FF65}"/>
              </a:ext>
            </a:extLst>
          </p:cNvPr>
          <p:cNvSpPr/>
          <p:nvPr/>
        </p:nvSpPr>
        <p:spPr>
          <a:xfrm>
            <a:off x="5815605" y="4438000"/>
            <a:ext cx="421844" cy="266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20F7A-DBD3-8DD8-578F-34041DEAB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20"/>
          <a:stretch/>
        </p:blipFill>
        <p:spPr>
          <a:xfrm>
            <a:off x="306869" y="2101844"/>
            <a:ext cx="5789131" cy="4322978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6207C780-7CAD-245B-08AF-95972E256F66}"/>
              </a:ext>
            </a:extLst>
          </p:cNvPr>
          <p:cNvSpPr/>
          <p:nvPr/>
        </p:nvSpPr>
        <p:spPr>
          <a:xfrm>
            <a:off x="6059488" y="2670672"/>
            <a:ext cx="190021" cy="1423864"/>
          </a:xfrm>
          <a:prstGeom prst="chevron">
            <a:avLst/>
          </a:prstGeom>
          <a:solidFill>
            <a:srgbClr val="E5235F"/>
          </a:solidFill>
          <a:ln>
            <a:solidFill>
              <a:srgbClr val="E523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5EDEE-719E-E4DE-D893-1B95E1F20DC0}"/>
              </a:ext>
            </a:extLst>
          </p:cNvPr>
          <p:cNvSpPr txBox="1"/>
          <p:nvPr/>
        </p:nvSpPr>
        <p:spPr>
          <a:xfrm>
            <a:off x="6358187" y="2578029"/>
            <a:ext cx="231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5235F"/>
                </a:solidFill>
                <a:latin typeface="Aptos Narrow" panose="020B0004020202020204" pitchFamily="34" charset="0"/>
              </a:rPr>
              <a:t>Relative </a:t>
            </a:r>
            <a:r>
              <a:rPr lang="es-ES" b="1" dirty="0" err="1">
                <a:solidFill>
                  <a:srgbClr val="E5235F"/>
                </a:solidFill>
                <a:latin typeface="Aptos Narrow" panose="020B0004020202020204" pitchFamily="34" charset="0"/>
              </a:rPr>
              <a:t>abundance</a:t>
            </a:r>
            <a:endParaRPr lang="en-US" b="1" dirty="0">
              <a:solidFill>
                <a:srgbClr val="E5235F"/>
              </a:solidFill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127EF-558A-1996-941C-46EF86C693C4}"/>
              </a:ext>
            </a:extLst>
          </p:cNvPr>
          <p:cNvSpPr txBox="1"/>
          <p:nvPr/>
        </p:nvSpPr>
        <p:spPr>
          <a:xfrm>
            <a:off x="6299175" y="2966936"/>
            <a:ext cx="498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E5235F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latin typeface="Aptos Narrow" panose="020B0004020202020204" pitchFamily="34" charset="0"/>
              </a:rPr>
              <a:t>Highest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diversity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associated</a:t>
            </a:r>
            <a:r>
              <a:rPr lang="es-ES" sz="1600" dirty="0">
                <a:latin typeface="Aptos Narrow" panose="020B0004020202020204" pitchFamily="34" charset="0"/>
              </a:rPr>
              <a:t> to IgA2 in </a:t>
            </a:r>
            <a:r>
              <a:rPr lang="es-ES" sz="1600" dirty="0" err="1">
                <a:latin typeface="Aptos Narrow" panose="020B0004020202020204" pitchFamily="34" charset="0"/>
              </a:rPr>
              <a:t>both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sample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types</a:t>
            </a:r>
            <a:r>
              <a:rPr lang="es-ES" sz="1600" dirty="0">
                <a:latin typeface="Aptos Narrow" panose="020B0004020202020204" pitchFamily="34" charset="0"/>
              </a:rPr>
              <a:t>.</a:t>
            </a:r>
          </a:p>
          <a:p>
            <a:pPr marL="174625" indent="-174625">
              <a:buClr>
                <a:srgbClr val="E5235F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latin typeface="Aptos Narrow" panose="020B0004020202020204" pitchFamily="34" charset="0"/>
              </a:rPr>
              <a:t>Less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common</a:t>
            </a:r>
            <a:r>
              <a:rPr lang="es-ES" sz="1600" dirty="0">
                <a:latin typeface="Aptos Narrow" panose="020B0004020202020204" pitchFamily="34" charset="0"/>
              </a:rPr>
              <a:t> genera </a:t>
            </a:r>
            <a:r>
              <a:rPr lang="es-ES" sz="1600" dirty="0" err="1">
                <a:latin typeface="Aptos Narrow" panose="020B0004020202020204" pitchFamily="34" charset="0"/>
              </a:rPr>
              <a:t>associated</a:t>
            </a:r>
            <a:r>
              <a:rPr lang="es-ES" sz="1600" dirty="0">
                <a:latin typeface="Aptos Narrow" panose="020B0004020202020204" pitchFamily="34" charset="0"/>
              </a:rPr>
              <a:t> to IgM in </a:t>
            </a:r>
            <a:r>
              <a:rPr lang="es-ES" sz="1600" dirty="0" err="1">
                <a:latin typeface="Aptos Narrow" panose="020B0004020202020204" pitchFamily="34" charset="0"/>
              </a:rPr>
              <a:t>colostrum</a:t>
            </a:r>
            <a:r>
              <a:rPr lang="es-ES" sz="1600" dirty="0">
                <a:latin typeface="Aptos Narrow" panose="020B0004020202020204" pitchFamily="34" charset="0"/>
              </a:rPr>
              <a:t> / - to IgG in </a:t>
            </a:r>
            <a:r>
              <a:rPr lang="es-ES" sz="1600" dirty="0" err="1">
                <a:latin typeface="Aptos Narrow" panose="020B0004020202020204" pitchFamily="34" charset="0"/>
              </a:rPr>
              <a:t>newborn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feces</a:t>
            </a:r>
            <a:r>
              <a:rPr lang="es-ES" sz="1600" dirty="0">
                <a:latin typeface="Aptos Narrow" panose="020B0004020202020204" pitchFamily="34" charset="0"/>
              </a:rPr>
              <a:t>.</a:t>
            </a:r>
          </a:p>
          <a:p>
            <a:pPr marL="174625" indent="-174625">
              <a:buClr>
                <a:srgbClr val="E5235F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latin typeface="Aptos Narrow" panose="020B0004020202020204" pitchFamily="34" charset="0"/>
              </a:rPr>
              <a:t>Possible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avoidance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of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immunoglobulin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coated</a:t>
            </a:r>
            <a:r>
              <a:rPr lang="es-ES" sz="1600" dirty="0">
                <a:latin typeface="Aptos Narrow" panose="020B0004020202020204" pitchFamily="34" charset="0"/>
              </a:rPr>
              <a:t>.</a:t>
            </a:r>
            <a:endParaRPr lang="en-US" sz="1600" dirty="0">
              <a:latin typeface="Aptos Narrow" panose="020B00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DDA893-5818-CAE7-7BBA-D4D38DEDE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53"/>
          <a:stretch/>
        </p:blipFill>
        <p:spPr>
          <a:xfrm>
            <a:off x="5643975" y="4669942"/>
            <a:ext cx="4985657" cy="18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5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31B7484-655A-F42C-6676-0046D7A76FEE}"/>
              </a:ext>
            </a:extLst>
          </p:cNvPr>
          <p:cNvSpPr/>
          <p:nvPr/>
        </p:nvSpPr>
        <p:spPr>
          <a:xfrm>
            <a:off x="712402" y="5456468"/>
            <a:ext cx="4725638" cy="824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7BD401-38B0-AF38-4429-A893B64D2719}"/>
              </a:ext>
            </a:extLst>
          </p:cNvPr>
          <p:cNvSpPr/>
          <p:nvPr/>
        </p:nvSpPr>
        <p:spPr>
          <a:xfrm>
            <a:off x="-2" y="-175664"/>
            <a:ext cx="12562115" cy="1508104"/>
          </a:xfrm>
          <a:custGeom>
            <a:avLst/>
            <a:gdLst>
              <a:gd name="connsiteX0" fmla="*/ 0 w 12562115"/>
              <a:gd name="connsiteY0" fmla="*/ 0 h 1508104"/>
              <a:gd name="connsiteX1" fmla="*/ 346954 w 12562115"/>
              <a:gd name="connsiteY1" fmla="*/ 0 h 1508104"/>
              <a:gd name="connsiteX2" fmla="*/ 1070771 w 12562115"/>
              <a:gd name="connsiteY2" fmla="*/ 0 h 1508104"/>
              <a:gd name="connsiteX3" fmla="*/ 1543346 w 12562115"/>
              <a:gd name="connsiteY3" fmla="*/ 0 h 1508104"/>
              <a:gd name="connsiteX4" fmla="*/ 2267163 w 12562115"/>
              <a:gd name="connsiteY4" fmla="*/ 0 h 1508104"/>
              <a:gd name="connsiteX5" fmla="*/ 2865359 w 12562115"/>
              <a:gd name="connsiteY5" fmla="*/ 0 h 1508104"/>
              <a:gd name="connsiteX6" fmla="*/ 3086691 w 12562115"/>
              <a:gd name="connsiteY6" fmla="*/ 0 h 1508104"/>
              <a:gd name="connsiteX7" fmla="*/ 3936129 w 12562115"/>
              <a:gd name="connsiteY7" fmla="*/ 0 h 1508104"/>
              <a:gd name="connsiteX8" fmla="*/ 4659946 w 12562115"/>
              <a:gd name="connsiteY8" fmla="*/ 0 h 1508104"/>
              <a:gd name="connsiteX9" fmla="*/ 5509385 w 12562115"/>
              <a:gd name="connsiteY9" fmla="*/ 0 h 1508104"/>
              <a:gd name="connsiteX10" fmla="*/ 6358823 w 12562115"/>
              <a:gd name="connsiteY10" fmla="*/ 0 h 1508104"/>
              <a:gd name="connsiteX11" fmla="*/ 7082640 w 12562115"/>
              <a:gd name="connsiteY11" fmla="*/ 0 h 1508104"/>
              <a:gd name="connsiteX12" fmla="*/ 7932078 w 12562115"/>
              <a:gd name="connsiteY12" fmla="*/ 0 h 1508104"/>
              <a:gd name="connsiteX13" fmla="*/ 8781517 w 12562115"/>
              <a:gd name="connsiteY13" fmla="*/ 0 h 1508104"/>
              <a:gd name="connsiteX14" fmla="*/ 9128470 w 12562115"/>
              <a:gd name="connsiteY14" fmla="*/ 0 h 1508104"/>
              <a:gd name="connsiteX15" fmla="*/ 9977908 w 12562115"/>
              <a:gd name="connsiteY15" fmla="*/ 0 h 1508104"/>
              <a:gd name="connsiteX16" fmla="*/ 10827347 w 12562115"/>
              <a:gd name="connsiteY16" fmla="*/ 0 h 1508104"/>
              <a:gd name="connsiteX17" fmla="*/ 11425543 w 12562115"/>
              <a:gd name="connsiteY17" fmla="*/ 0 h 1508104"/>
              <a:gd name="connsiteX18" fmla="*/ 12023739 w 12562115"/>
              <a:gd name="connsiteY18" fmla="*/ 0 h 1508104"/>
              <a:gd name="connsiteX19" fmla="*/ 12562115 w 12562115"/>
              <a:gd name="connsiteY19" fmla="*/ 0 h 1508104"/>
              <a:gd name="connsiteX20" fmla="*/ 12562115 w 12562115"/>
              <a:gd name="connsiteY20" fmla="*/ 457458 h 1508104"/>
              <a:gd name="connsiteX21" fmla="*/ 12562115 w 12562115"/>
              <a:gd name="connsiteY21" fmla="*/ 914916 h 1508104"/>
              <a:gd name="connsiteX22" fmla="*/ 12562115 w 12562115"/>
              <a:gd name="connsiteY22" fmla="*/ 1508104 h 1508104"/>
              <a:gd name="connsiteX23" fmla="*/ 11712677 w 12562115"/>
              <a:gd name="connsiteY23" fmla="*/ 1508104 h 1508104"/>
              <a:gd name="connsiteX24" fmla="*/ 10988860 w 12562115"/>
              <a:gd name="connsiteY24" fmla="*/ 1508104 h 1508104"/>
              <a:gd name="connsiteX25" fmla="*/ 10390664 w 12562115"/>
              <a:gd name="connsiteY25" fmla="*/ 1508104 h 1508104"/>
              <a:gd name="connsiteX26" fmla="*/ 9541225 w 12562115"/>
              <a:gd name="connsiteY26" fmla="*/ 1508104 h 1508104"/>
              <a:gd name="connsiteX27" fmla="*/ 8691787 w 12562115"/>
              <a:gd name="connsiteY27" fmla="*/ 1508104 h 1508104"/>
              <a:gd name="connsiteX28" fmla="*/ 8219212 w 12562115"/>
              <a:gd name="connsiteY28" fmla="*/ 1508104 h 1508104"/>
              <a:gd name="connsiteX29" fmla="*/ 7621016 w 12562115"/>
              <a:gd name="connsiteY29" fmla="*/ 1508104 h 1508104"/>
              <a:gd name="connsiteX30" fmla="*/ 7399684 w 12562115"/>
              <a:gd name="connsiteY30" fmla="*/ 1508104 h 1508104"/>
              <a:gd name="connsiteX31" fmla="*/ 6550246 w 12562115"/>
              <a:gd name="connsiteY31" fmla="*/ 1508104 h 1508104"/>
              <a:gd name="connsiteX32" fmla="*/ 6328913 w 12562115"/>
              <a:gd name="connsiteY32" fmla="*/ 1508104 h 1508104"/>
              <a:gd name="connsiteX33" fmla="*/ 6107581 w 12562115"/>
              <a:gd name="connsiteY33" fmla="*/ 1508104 h 1508104"/>
              <a:gd name="connsiteX34" fmla="*/ 5383764 w 12562115"/>
              <a:gd name="connsiteY34" fmla="*/ 1508104 h 1508104"/>
              <a:gd name="connsiteX35" fmla="*/ 5162431 w 12562115"/>
              <a:gd name="connsiteY35" fmla="*/ 1508104 h 1508104"/>
              <a:gd name="connsiteX36" fmla="*/ 4815477 w 12562115"/>
              <a:gd name="connsiteY36" fmla="*/ 1508104 h 1508104"/>
              <a:gd name="connsiteX37" fmla="*/ 4468524 w 12562115"/>
              <a:gd name="connsiteY37" fmla="*/ 1508104 h 1508104"/>
              <a:gd name="connsiteX38" fmla="*/ 3995949 w 12562115"/>
              <a:gd name="connsiteY38" fmla="*/ 1508104 h 1508104"/>
              <a:gd name="connsiteX39" fmla="*/ 3648995 w 12562115"/>
              <a:gd name="connsiteY39" fmla="*/ 1508104 h 1508104"/>
              <a:gd name="connsiteX40" fmla="*/ 2925178 w 12562115"/>
              <a:gd name="connsiteY40" fmla="*/ 1508104 h 1508104"/>
              <a:gd name="connsiteX41" fmla="*/ 2201361 w 12562115"/>
              <a:gd name="connsiteY41" fmla="*/ 1508104 h 1508104"/>
              <a:gd name="connsiteX42" fmla="*/ 1980029 w 12562115"/>
              <a:gd name="connsiteY42" fmla="*/ 1508104 h 1508104"/>
              <a:gd name="connsiteX43" fmla="*/ 1633075 w 12562115"/>
              <a:gd name="connsiteY43" fmla="*/ 1508104 h 1508104"/>
              <a:gd name="connsiteX44" fmla="*/ 1286121 w 12562115"/>
              <a:gd name="connsiteY44" fmla="*/ 1508104 h 1508104"/>
              <a:gd name="connsiteX45" fmla="*/ 1064789 w 12562115"/>
              <a:gd name="connsiteY45" fmla="*/ 1508104 h 1508104"/>
              <a:gd name="connsiteX46" fmla="*/ 0 w 12562115"/>
              <a:gd name="connsiteY46" fmla="*/ 1508104 h 1508104"/>
              <a:gd name="connsiteX47" fmla="*/ 0 w 12562115"/>
              <a:gd name="connsiteY47" fmla="*/ 990322 h 1508104"/>
              <a:gd name="connsiteX48" fmla="*/ 0 w 12562115"/>
              <a:gd name="connsiteY48" fmla="*/ 487620 h 1508104"/>
              <a:gd name="connsiteX49" fmla="*/ 0 w 12562115"/>
              <a:gd name="connsiteY49" fmla="*/ 0 h 150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62115" h="1508104" fill="none" extrusionOk="0">
                <a:moveTo>
                  <a:pt x="0" y="0"/>
                </a:moveTo>
                <a:cubicBezTo>
                  <a:pt x="115551" y="-40555"/>
                  <a:pt x="239222" y="8509"/>
                  <a:pt x="346954" y="0"/>
                </a:cubicBezTo>
                <a:cubicBezTo>
                  <a:pt x="454686" y="-8509"/>
                  <a:pt x="909149" y="69244"/>
                  <a:pt x="1070771" y="0"/>
                </a:cubicBezTo>
                <a:cubicBezTo>
                  <a:pt x="1232393" y="-69244"/>
                  <a:pt x="1365586" y="53011"/>
                  <a:pt x="1543346" y="0"/>
                </a:cubicBezTo>
                <a:cubicBezTo>
                  <a:pt x="1721106" y="-53011"/>
                  <a:pt x="2091294" y="10053"/>
                  <a:pt x="2267163" y="0"/>
                </a:cubicBezTo>
                <a:cubicBezTo>
                  <a:pt x="2443032" y="-10053"/>
                  <a:pt x="2567168" y="58095"/>
                  <a:pt x="2865359" y="0"/>
                </a:cubicBezTo>
                <a:cubicBezTo>
                  <a:pt x="3163550" y="-58095"/>
                  <a:pt x="3002496" y="19167"/>
                  <a:pt x="3086691" y="0"/>
                </a:cubicBezTo>
                <a:cubicBezTo>
                  <a:pt x="3170886" y="-19167"/>
                  <a:pt x="3546757" y="24798"/>
                  <a:pt x="3936129" y="0"/>
                </a:cubicBezTo>
                <a:cubicBezTo>
                  <a:pt x="4325501" y="-24798"/>
                  <a:pt x="4471700" y="9176"/>
                  <a:pt x="4659946" y="0"/>
                </a:cubicBezTo>
                <a:cubicBezTo>
                  <a:pt x="4848192" y="-9176"/>
                  <a:pt x="5187060" y="53211"/>
                  <a:pt x="5509385" y="0"/>
                </a:cubicBezTo>
                <a:cubicBezTo>
                  <a:pt x="5831710" y="-53211"/>
                  <a:pt x="6179829" y="39637"/>
                  <a:pt x="6358823" y="0"/>
                </a:cubicBezTo>
                <a:cubicBezTo>
                  <a:pt x="6537817" y="-39637"/>
                  <a:pt x="6784005" y="37869"/>
                  <a:pt x="7082640" y="0"/>
                </a:cubicBezTo>
                <a:cubicBezTo>
                  <a:pt x="7381275" y="-37869"/>
                  <a:pt x="7730273" y="4786"/>
                  <a:pt x="7932078" y="0"/>
                </a:cubicBezTo>
                <a:cubicBezTo>
                  <a:pt x="8133883" y="-4786"/>
                  <a:pt x="8449397" y="82151"/>
                  <a:pt x="8781517" y="0"/>
                </a:cubicBezTo>
                <a:cubicBezTo>
                  <a:pt x="9113637" y="-82151"/>
                  <a:pt x="9037229" y="36502"/>
                  <a:pt x="9128470" y="0"/>
                </a:cubicBezTo>
                <a:cubicBezTo>
                  <a:pt x="9219711" y="-36502"/>
                  <a:pt x="9794865" y="94834"/>
                  <a:pt x="9977908" y="0"/>
                </a:cubicBezTo>
                <a:cubicBezTo>
                  <a:pt x="10160951" y="-94834"/>
                  <a:pt x="10518893" y="94077"/>
                  <a:pt x="10827347" y="0"/>
                </a:cubicBezTo>
                <a:cubicBezTo>
                  <a:pt x="11135801" y="-94077"/>
                  <a:pt x="11232010" y="28900"/>
                  <a:pt x="11425543" y="0"/>
                </a:cubicBezTo>
                <a:cubicBezTo>
                  <a:pt x="11619076" y="-28900"/>
                  <a:pt x="11748966" y="1559"/>
                  <a:pt x="12023739" y="0"/>
                </a:cubicBezTo>
                <a:cubicBezTo>
                  <a:pt x="12298512" y="-1559"/>
                  <a:pt x="12434284" y="52756"/>
                  <a:pt x="12562115" y="0"/>
                </a:cubicBezTo>
                <a:cubicBezTo>
                  <a:pt x="12572469" y="110335"/>
                  <a:pt x="12553816" y="302546"/>
                  <a:pt x="12562115" y="457458"/>
                </a:cubicBezTo>
                <a:cubicBezTo>
                  <a:pt x="12570414" y="612370"/>
                  <a:pt x="12534486" y="768983"/>
                  <a:pt x="12562115" y="914916"/>
                </a:cubicBezTo>
                <a:cubicBezTo>
                  <a:pt x="12589744" y="1060849"/>
                  <a:pt x="12499244" y="1291692"/>
                  <a:pt x="12562115" y="1508104"/>
                </a:cubicBezTo>
                <a:cubicBezTo>
                  <a:pt x="12222887" y="1575489"/>
                  <a:pt x="12130618" y="1451230"/>
                  <a:pt x="11712677" y="1508104"/>
                </a:cubicBezTo>
                <a:cubicBezTo>
                  <a:pt x="11294736" y="1564978"/>
                  <a:pt x="11198645" y="1450952"/>
                  <a:pt x="10988860" y="1508104"/>
                </a:cubicBezTo>
                <a:cubicBezTo>
                  <a:pt x="10779075" y="1565256"/>
                  <a:pt x="10644676" y="1481036"/>
                  <a:pt x="10390664" y="1508104"/>
                </a:cubicBezTo>
                <a:cubicBezTo>
                  <a:pt x="10136652" y="1535172"/>
                  <a:pt x="9770676" y="1438383"/>
                  <a:pt x="9541225" y="1508104"/>
                </a:cubicBezTo>
                <a:cubicBezTo>
                  <a:pt x="9311774" y="1577825"/>
                  <a:pt x="8892273" y="1499391"/>
                  <a:pt x="8691787" y="1508104"/>
                </a:cubicBezTo>
                <a:cubicBezTo>
                  <a:pt x="8491301" y="1516817"/>
                  <a:pt x="8447891" y="1477757"/>
                  <a:pt x="8219212" y="1508104"/>
                </a:cubicBezTo>
                <a:cubicBezTo>
                  <a:pt x="7990534" y="1538451"/>
                  <a:pt x="7875899" y="1466560"/>
                  <a:pt x="7621016" y="1508104"/>
                </a:cubicBezTo>
                <a:cubicBezTo>
                  <a:pt x="7366133" y="1549648"/>
                  <a:pt x="7454098" y="1491333"/>
                  <a:pt x="7399684" y="1508104"/>
                </a:cubicBezTo>
                <a:cubicBezTo>
                  <a:pt x="7345270" y="1524875"/>
                  <a:pt x="6872563" y="1504428"/>
                  <a:pt x="6550246" y="1508104"/>
                </a:cubicBezTo>
                <a:cubicBezTo>
                  <a:pt x="6227929" y="1511780"/>
                  <a:pt x="6414253" y="1501861"/>
                  <a:pt x="6328913" y="1508104"/>
                </a:cubicBezTo>
                <a:cubicBezTo>
                  <a:pt x="6243573" y="1514347"/>
                  <a:pt x="6169479" y="1491552"/>
                  <a:pt x="6107581" y="1508104"/>
                </a:cubicBezTo>
                <a:cubicBezTo>
                  <a:pt x="6045683" y="1524656"/>
                  <a:pt x="5715246" y="1493008"/>
                  <a:pt x="5383764" y="1508104"/>
                </a:cubicBezTo>
                <a:cubicBezTo>
                  <a:pt x="5052282" y="1523200"/>
                  <a:pt x="5229485" y="1507586"/>
                  <a:pt x="5162431" y="1508104"/>
                </a:cubicBezTo>
                <a:cubicBezTo>
                  <a:pt x="5095377" y="1508622"/>
                  <a:pt x="4965141" y="1498363"/>
                  <a:pt x="4815477" y="1508104"/>
                </a:cubicBezTo>
                <a:cubicBezTo>
                  <a:pt x="4665813" y="1517845"/>
                  <a:pt x="4571338" y="1502874"/>
                  <a:pt x="4468524" y="1508104"/>
                </a:cubicBezTo>
                <a:cubicBezTo>
                  <a:pt x="4365710" y="1513334"/>
                  <a:pt x="4191974" y="1488884"/>
                  <a:pt x="3995949" y="1508104"/>
                </a:cubicBezTo>
                <a:cubicBezTo>
                  <a:pt x="3799925" y="1527324"/>
                  <a:pt x="3744370" y="1482746"/>
                  <a:pt x="3648995" y="1508104"/>
                </a:cubicBezTo>
                <a:cubicBezTo>
                  <a:pt x="3553620" y="1533462"/>
                  <a:pt x="3215686" y="1481069"/>
                  <a:pt x="2925178" y="1508104"/>
                </a:cubicBezTo>
                <a:cubicBezTo>
                  <a:pt x="2634670" y="1535139"/>
                  <a:pt x="2523857" y="1505856"/>
                  <a:pt x="2201361" y="1508104"/>
                </a:cubicBezTo>
                <a:cubicBezTo>
                  <a:pt x="1878865" y="1510352"/>
                  <a:pt x="2052701" y="1482064"/>
                  <a:pt x="1980029" y="1508104"/>
                </a:cubicBezTo>
                <a:cubicBezTo>
                  <a:pt x="1907357" y="1534144"/>
                  <a:pt x="1738797" y="1483763"/>
                  <a:pt x="1633075" y="1508104"/>
                </a:cubicBezTo>
                <a:cubicBezTo>
                  <a:pt x="1527353" y="1532445"/>
                  <a:pt x="1376007" y="1480611"/>
                  <a:pt x="1286121" y="1508104"/>
                </a:cubicBezTo>
                <a:cubicBezTo>
                  <a:pt x="1196235" y="1535597"/>
                  <a:pt x="1127572" y="1505413"/>
                  <a:pt x="1064789" y="1508104"/>
                </a:cubicBezTo>
                <a:cubicBezTo>
                  <a:pt x="1002006" y="1510795"/>
                  <a:pt x="221045" y="1419794"/>
                  <a:pt x="0" y="1508104"/>
                </a:cubicBezTo>
                <a:cubicBezTo>
                  <a:pt x="-61289" y="1387321"/>
                  <a:pt x="59668" y="1244091"/>
                  <a:pt x="0" y="990322"/>
                </a:cubicBezTo>
                <a:cubicBezTo>
                  <a:pt x="-59668" y="736553"/>
                  <a:pt x="25079" y="588534"/>
                  <a:pt x="0" y="487620"/>
                </a:cubicBezTo>
                <a:cubicBezTo>
                  <a:pt x="-25079" y="386706"/>
                  <a:pt x="44839" y="233856"/>
                  <a:pt x="0" y="0"/>
                </a:cubicBezTo>
                <a:close/>
              </a:path>
              <a:path w="12562115" h="1508104" stroke="0" extrusionOk="0">
                <a:moveTo>
                  <a:pt x="0" y="0"/>
                </a:moveTo>
                <a:cubicBezTo>
                  <a:pt x="70277" y="-24989"/>
                  <a:pt x="143143" y="2474"/>
                  <a:pt x="221333" y="0"/>
                </a:cubicBezTo>
                <a:cubicBezTo>
                  <a:pt x="299523" y="-2474"/>
                  <a:pt x="366942" y="6263"/>
                  <a:pt x="442665" y="0"/>
                </a:cubicBezTo>
                <a:cubicBezTo>
                  <a:pt x="518388" y="-6263"/>
                  <a:pt x="588983" y="19452"/>
                  <a:pt x="663998" y="0"/>
                </a:cubicBezTo>
                <a:cubicBezTo>
                  <a:pt x="739013" y="-19452"/>
                  <a:pt x="809008" y="7180"/>
                  <a:pt x="885330" y="0"/>
                </a:cubicBezTo>
                <a:cubicBezTo>
                  <a:pt x="961652" y="-7180"/>
                  <a:pt x="1323032" y="26953"/>
                  <a:pt x="1609147" y="0"/>
                </a:cubicBezTo>
                <a:cubicBezTo>
                  <a:pt x="1895262" y="-26953"/>
                  <a:pt x="2064232" y="91685"/>
                  <a:pt x="2458585" y="0"/>
                </a:cubicBezTo>
                <a:cubicBezTo>
                  <a:pt x="2852938" y="-91685"/>
                  <a:pt x="2814416" y="50278"/>
                  <a:pt x="2931160" y="0"/>
                </a:cubicBezTo>
                <a:cubicBezTo>
                  <a:pt x="3047905" y="-50278"/>
                  <a:pt x="3246683" y="32875"/>
                  <a:pt x="3403735" y="0"/>
                </a:cubicBezTo>
                <a:cubicBezTo>
                  <a:pt x="3560788" y="-32875"/>
                  <a:pt x="4060203" y="10052"/>
                  <a:pt x="4253173" y="0"/>
                </a:cubicBezTo>
                <a:cubicBezTo>
                  <a:pt x="4446143" y="-10052"/>
                  <a:pt x="4597329" y="8865"/>
                  <a:pt x="4725748" y="0"/>
                </a:cubicBezTo>
                <a:cubicBezTo>
                  <a:pt x="4854167" y="-8865"/>
                  <a:pt x="4970941" y="42502"/>
                  <a:pt x="5198323" y="0"/>
                </a:cubicBezTo>
                <a:cubicBezTo>
                  <a:pt x="5425706" y="-42502"/>
                  <a:pt x="5622416" y="86848"/>
                  <a:pt x="5922140" y="0"/>
                </a:cubicBezTo>
                <a:cubicBezTo>
                  <a:pt x="6221864" y="-86848"/>
                  <a:pt x="6135003" y="10256"/>
                  <a:pt x="6269094" y="0"/>
                </a:cubicBezTo>
                <a:cubicBezTo>
                  <a:pt x="6403185" y="-10256"/>
                  <a:pt x="6573938" y="31799"/>
                  <a:pt x="6741668" y="0"/>
                </a:cubicBezTo>
                <a:cubicBezTo>
                  <a:pt x="6909398" y="-31799"/>
                  <a:pt x="6855808" y="12593"/>
                  <a:pt x="6963001" y="0"/>
                </a:cubicBezTo>
                <a:cubicBezTo>
                  <a:pt x="7070194" y="-12593"/>
                  <a:pt x="7143533" y="17167"/>
                  <a:pt x="7309955" y="0"/>
                </a:cubicBezTo>
                <a:cubicBezTo>
                  <a:pt x="7476377" y="-17167"/>
                  <a:pt x="7664634" y="38115"/>
                  <a:pt x="7782529" y="0"/>
                </a:cubicBezTo>
                <a:cubicBezTo>
                  <a:pt x="7900424" y="-38115"/>
                  <a:pt x="8175208" y="11440"/>
                  <a:pt x="8506346" y="0"/>
                </a:cubicBezTo>
                <a:cubicBezTo>
                  <a:pt x="8837484" y="-11440"/>
                  <a:pt x="8945329" y="80509"/>
                  <a:pt x="9230164" y="0"/>
                </a:cubicBezTo>
                <a:cubicBezTo>
                  <a:pt x="9514999" y="-80509"/>
                  <a:pt x="9781150" y="30636"/>
                  <a:pt x="9953981" y="0"/>
                </a:cubicBezTo>
                <a:cubicBezTo>
                  <a:pt x="10126812" y="-30636"/>
                  <a:pt x="10605886" y="18611"/>
                  <a:pt x="10803419" y="0"/>
                </a:cubicBezTo>
                <a:cubicBezTo>
                  <a:pt x="11000952" y="-18611"/>
                  <a:pt x="11013849" y="22214"/>
                  <a:pt x="11150373" y="0"/>
                </a:cubicBezTo>
                <a:cubicBezTo>
                  <a:pt x="11286897" y="-22214"/>
                  <a:pt x="11263821" y="18222"/>
                  <a:pt x="11371705" y="0"/>
                </a:cubicBezTo>
                <a:cubicBezTo>
                  <a:pt x="11479589" y="-18222"/>
                  <a:pt x="11600048" y="34472"/>
                  <a:pt x="11718659" y="0"/>
                </a:cubicBezTo>
                <a:cubicBezTo>
                  <a:pt x="11837270" y="-34472"/>
                  <a:pt x="12194628" y="35797"/>
                  <a:pt x="12562115" y="0"/>
                </a:cubicBezTo>
                <a:cubicBezTo>
                  <a:pt x="12583171" y="172124"/>
                  <a:pt x="12507608" y="254939"/>
                  <a:pt x="12562115" y="487620"/>
                </a:cubicBezTo>
                <a:cubicBezTo>
                  <a:pt x="12616622" y="720301"/>
                  <a:pt x="12507964" y="765704"/>
                  <a:pt x="12562115" y="945079"/>
                </a:cubicBezTo>
                <a:cubicBezTo>
                  <a:pt x="12616266" y="1124454"/>
                  <a:pt x="12502481" y="1251308"/>
                  <a:pt x="12562115" y="1508104"/>
                </a:cubicBezTo>
                <a:cubicBezTo>
                  <a:pt x="12500629" y="1534520"/>
                  <a:pt x="12449768" y="1500195"/>
                  <a:pt x="12340782" y="1508104"/>
                </a:cubicBezTo>
                <a:cubicBezTo>
                  <a:pt x="12231796" y="1516013"/>
                  <a:pt x="12041907" y="1451644"/>
                  <a:pt x="11868208" y="1508104"/>
                </a:cubicBezTo>
                <a:cubicBezTo>
                  <a:pt x="11694509" y="1564564"/>
                  <a:pt x="11607261" y="1475090"/>
                  <a:pt x="11521254" y="1508104"/>
                </a:cubicBezTo>
                <a:cubicBezTo>
                  <a:pt x="11435247" y="1541118"/>
                  <a:pt x="11345199" y="1505823"/>
                  <a:pt x="11174300" y="1508104"/>
                </a:cubicBezTo>
                <a:cubicBezTo>
                  <a:pt x="11003401" y="1510385"/>
                  <a:pt x="11030976" y="1498580"/>
                  <a:pt x="10952968" y="1508104"/>
                </a:cubicBezTo>
                <a:cubicBezTo>
                  <a:pt x="10874960" y="1517628"/>
                  <a:pt x="10841136" y="1496879"/>
                  <a:pt x="10731635" y="1508104"/>
                </a:cubicBezTo>
                <a:cubicBezTo>
                  <a:pt x="10622134" y="1519329"/>
                  <a:pt x="10565026" y="1494046"/>
                  <a:pt x="10510303" y="1508104"/>
                </a:cubicBezTo>
                <a:cubicBezTo>
                  <a:pt x="10455580" y="1522162"/>
                  <a:pt x="10202679" y="1467457"/>
                  <a:pt x="9912107" y="1508104"/>
                </a:cubicBezTo>
                <a:cubicBezTo>
                  <a:pt x="9621535" y="1548751"/>
                  <a:pt x="9578915" y="1465175"/>
                  <a:pt x="9439532" y="1508104"/>
                </a:cubicBezTo>
                <a:cubicBezTo>
                  <a:pt x="9300149" y="1551033"/>
                  <a:pt x="9102998" y="1482980"/>
                  <a:pt x="8966957" y="1508104"/>
                </a:cubicBezTo>
                <a:cubicBezTo>
                  <a:pt x="8830916" y="1533228"/>
                  <a:pt x="8586758" y="1445586"/>
                  <a:pt x="8368761" y="1508104"/>
                </a:cubicBezTo>
                <a:cubicBezTo>
                  <a:pt x="8150764" y="1570622"/>
                  <a:pt x="7945306" y="1446112"/>
                  <a:pt x="7770565" y="1508104"/>
                </a:cubicBezTo>
                <a:cubicBezTo>
                  <a:pt x="7595824" y="1570096"/>
                  <a:pt x="7288147" y="1427516"/>
                  <a:pt x="6921127" y="1508104"/>
                </a:cubicBezTo>
                <a:cubicBezTo>
                  <a:pt x="6554107" y="1588692"/>
                  <a:pt x="6309383" y="1421908"/>
                  <a:pt x="6071689" y="1508104"/>
                </a:cubicBezTo>
                <a:cubicBezTo>
                  <a:pt x="5833995" y="1594300"/>
                  <a:pt x="5835692" y="1505918"/>
                  <a:pt x="5724735" y="1508104"/>
                </a:cubicBezTo>
                <a:cubicBezTo>
                  <a:pt x="5613778" y="1510290"/>
                  <a:pt x="5566457" y="1489694"/>
                  <a:pt x="5503403" y="1508104"/>
                </a:cubicBezTo>
                <a:cubicBezTo>
                  <a:pt x="5440349" y="1526514"/>
                  <a:pt x="5248365" y="1468449"/>
                  <a:pt x="5156449" y="1508104"/>
                </a:cubicBezTo>
                <a:cubicBezTo>
                  <a:pt x="5064533" y="1547759"/>
                  <a:pt x="4584808" y="1435672"/>
                  <a:pt x="4432632" y="1508104"/>
                </a:cubicBezTo>
                <a:cubicBezTo>
                  <a:pt x="4280456" y="1580536"/>
                  <a:pt x="3964730" y="1482399"/>
                  <a:pt x="3834436" y="1508104"/>
                </a:cubicBezTo>
                <a:cubicBezTo>
                  <a:pt x="3704142" y="1533809"/>
                  <a:pt x="3718236" y="1507563"/>
                  <a:pt x="3613104" y="1508104"/>
                </a:cubicBezTo>
                <a:cubicBezTo>
                  <a:pt x="3507972" y="1508645"/>
                  <a:pt x="3081369" y="1447647"/>
                  <a:pt x="2763665" y="1508104"/>
                </a:cubicBezTo>
                <a:cubicBezTo>
                  <a:pt x="2445961" y="1568561"/>
                  <a:pt x="2402528" y="1487668"/>
                  <a:pt x="2165469" y="1508104"/>
                </a:cubicBezTo>
                <a:cubicBezTo>
                  <a:pt x="1928410" y="1528540"/>
                  <a:pt x="1899032" y="1469237"/>
                  <a:pt x="1818516" y="1508104"/>
                </a:cubicBezTo>
                <a:cubicBezTo>
                  <a:pt x="1738000" y="1546971"/>
                  <a:pt x="1678934" y="1481812"/>
                  <a:pt x="1597183" y="1508104"/>
                </a:cubicBezTo>
                <a:cubicBezTo>
                  <a:pt x="1515432" y="1534396"/>
                  <a:pt x="1351195" y="1482011"/>
                  <a:pt x="1124608" y="1508104"/>
                </a:cubicBezTo>
                <a:cubicBezTo>
                  <a:pt x="898021" y="1534197"/>
                  <a:pt x="886508" y="1495194"/>
                  <a:pt x="777655" y="1508104"/>
                </a:cubicBezTo>
                <a:cubicBezTo>
                  <a:pt x="668802" y="1521014"/>
                  <a:pt x="248295" y="1474279"/>
                  <a:pt x="0" y="1508104"/>
                </a:cubicBezTo>
                <a:cubicBezTo>
                  <a:pt x="-39273" y="1402737"/>
                  <a:pt x="49455" y="1204317"/>
                  <a:pt x="0" y="1035565"/>
                </a:cubicBezTo>
                <a:cubicBezTo>
                  <a:pt x="-49455" y="866813"/>
                  <a:pt x="24126" y="611907"/>
                  <a:pt x="0" y="502701"/>
                </a:cubicBezTo>
                <a:cubicBezTo>
                  <a:pt x="-24126" y="393495"/>
                  <a:pt x="5734" y="210776"/>
                  <a:pt x="0" y="0"/>
                </a:cubicBezTo>
                <a:close/>
              </a:path>
            </a:pathLst>
          </a:custGeom>
          <a:solidFill>
            <a:srgbClr val="DCDDDE"/>
          </a:solidFill>
          <a:ln>
            <a:solidFill>
              <a:srgbClr val="DCDDDE"/>
            </a:solidFill>
            <a:extLst>
              <a:ext uri="{C807C97D-BFC1-408E-A445-0C87EB9F89A2}">
                <ask:lineSketchStyleProps xmlns:ask="http://schemas.microsoft.com/office/drawing/2018/sketchyshapes" sd="293182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011C67-5BB9-9428-3C61-814E55AD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6" y="189926"/>
            <a:ext cx="11032388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Nova" panose="020B0504020202020204" pitchFamily="34" charset="0"/>
              </a:rPr>
              <a:t>The community of archaea bound by IgA2 is the most diverse in colostrum and neonate feces
</a:t>
            </a:r>
            <a:endParaRPr lang="es-MX" sz="2800" b="1" dirty="0">
              <a:latin typeface="Arial Nova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9B5EE-48CB-353C-5329-08E1CE22FF65}"/>
              </a:ext>
            </a:extLst>
          </p:cNvPr>
          <p:cNvSpPr/>
          <p:nvPr/>
        </p:nvSpPr>
        <p:spPr>
          <a:xfrm>
            <a:off x="5763084" y="4124183"/>
            <a:ext cx="421844" cy="266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6207C780-7CAD-245B-08AF-95972E256F66}"/>
              </a:ext>
            </a:extLst>
          </p:cNvPr>
          <p:cNvSpPr/>
          <p:nvPr/>
        </p:nvSpPr>
        <p:spPr>
          <a:xfrm>
            <a:off x="647934" y="1870495"/>
            <a:ext cx="190021" cy="1423864"/>
          </a:xfrm>
          <a:prstGeom prst="chevron">
            <a:avLst/>
          </a:prstGeom>
          <a:solidFill>
            <a:srgbClr val="E5235F"/>
          </a:solidFill>
          <a:ln>
            <a:solidFill>
              <a:srgbClr val="E523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5EDEE-719E-E4DE-D893-1B95E1F20DC0}"/>
              </a:ext>
            </a:extLst>
          </p:cNvPr>
          <p:cNvSpPr txBox="1"/>
          <p:nvPr/>
        </p:nvSpPr>
        <p:spPr>
          <a:xfrm>
            <a:off x="946633" y="1777852"/>
            <a:ext cx="231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5235F"/>
                </a:solidFill>
                <a:latin typeface="Aptos Narrow" panose="020B0004020202020204" pitchFamily="34" charset="0"/>
              </a:rPr>
              <a:t>Relative </a:t>
            </a:r>
            <a:r>
              <a:rPr lang="es-ES" b="1" dirty="0" err="1">
                <a:solidFill>
                  <a:srgbClr val="E5235F"/>
                </a:solidFill>
                <a:latin typeface="Aptos Narrow" panose="020B0004020202020204" pitchFamily="34" charset="0"/>
              </a:rPr>
              <a:t>abundance</a:t>
            </a:r>
            <a:endParaRPr lang="en-US" b="1" dirty="0">
              <a:solidFill>
                <a:srgbClr val="E5235F"/>
              </a:solidFill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127EF-558A-1996-941C-46EF86C693C4}"/>
              </a:ext>
            </a:extLst>
          </p:cNvPr>
          <p:cNvSpPr txBox="1"/>
          <p:nvPr/>
        </p:nvSpPr>
        <p:spPr>
          <a:xfrm>
            <a:off x="887621" y="2166759"/>
            <a:ext cx="498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E5235F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latin typeface="Aptos Narrow" panose="020B0004020202020204" pitchFamily="34" charset="0"/>
              </a:rPr>
              <a:t>Highest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diversity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associated</a:t>
            </a:r>
            <a:r>
              <a:rPr lang="es-ES" sz="1600" dirty="0">
                <a:latin typeface="Aptos Narrow" panose="020B0004020202020204" pitchFamily="34" charset="0"/>
              </a:rPr>
              <a:t> to IgA2 in </a:t>
            </a:r>
            <a:r>
              <a:rPr lang="es-ES" sz="1600" dirty="0" err="1">
                <a:latin typeface="Aptos Narrow" panose="020B0004020202020204" pitchFamily="34" charset="0"/>
              </a:rPr>
              <a:t>both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sample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types</a:t>
            </a:r>
            <a:r>
              <a:rPr lang="es-ES" sz="1600" dirty="0">
                <a:latin typeface="Aptos Narrow" panose="020B0004020202020204" pitchFamily="34" charset="0"/>
              </a:rPr>
              <a:t>.</a:t>
            </a:r>
          </a:p>
          <a:p>
            <a:pPr marL="174625" indent="-174625">
              <a:buClr>
                <a:srgbClr val="E5235F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latin typeface="Aptos Narrow" panose="020B0004020202020204" pitchFamily="34" charset="0"/>
              </a:rPr>
              <a:t>Less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common</a:t>
            </a:r>
            <a:r>
              <a:rPr lang="es-ES" sz="1600" dirty="0">
                <a:latin typeface="Aptos Narrow" panose="020B0004020202020204" pitchFamily="34" charset="0"/>
              </a:rPr>
              <a:t> genera </a:t>
            </a:r>
            <a:r>
              <a:rPr lang="es-ES" sz="1600" dirty="0" err="1">
                <a:latin typeface="Aptos Narrow" panose="020B0004020202020204" pitchFamily="34" charset="0"/>
              </a:rPr>
              <a:t>associated</a:t>
            </a:r>
            <a:r>
              <a:rPr lang="es-ES" sz="1600" dirty="0">
                <a:latin typeface="Aptos Narrow" panose="020B0004020202020204" pitchFamily="34" charset="0"/>
              </a:rPr>
              <a:t> to IgM in </a:t>
            </a:r>
            <a:r>
              <a:rPr lang="es-ES" sz="1600" dirty="0" err="1">
                <a:latin typeface="Aptos Narrow" panose="020B0004020202020204" pitchFamily="34" charset="0"/>
              </a:rPr>
              <a:t>colostrum</a:t>
            </a:r>
            <a:r>
              <a:rPr lang="es-ES" sz="1600" dirty="0">
                <a:latin typeface="Aptos Narrow" panose="020B0004020202020204" pitchFamily="34" charset="0"/>
              </a:rPr>
              <a:t> / - to IgG in </a:t>
            </a:r>
            <a:r>
              <a:rPr lang="es-ES" sz="1600" dirty="0" err="1">
                <a:latin typeface="Aptos Narrow" panose="020B0004020202020204" pitchFamily="34" charset="0"/>
              </a:rPr>
              <a:t>newborn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feces</a:t>
            </a:r>
            <a:r>
              <a:rPr lang="es-ES" sz="1600" dirty="0">
                <a:latin typeface="Aptos Narrow" panose="020B0004020202020204" pitchFamily="34" charset="0"/>
              </a:rPr>
              <a:t>.</a:t>
            </a:r>
          </a:p>
          <a:p>
            <a:pPr marL="174625" indent="-174625">
              <a:buClr>
                <a:srgbClr val="E5235F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>
                <a:latin typeface="Aptos Narrow" panose="020B0004020202020204" pitchFamily="34" charset="0"/>
              </a:rPr>
              <a:t>Possible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avoidance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of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immunoglobulin</a:t>
            </a:r>
            <a:r>
              <a:rPr lang="es-ES" sz="1600" dirty="0">
                <a:latin typeface="Aptos Narrow" panose="020B0004020202020204" pitchFamily="34" charset="0"/>
              </a:rPr>
              <a:t> </a:t>
            </a:r>
            <a:r>
              <a:rPr lang="es-ES" sz="1600" dirty="0" err="1">
                <a:latin typeface="Aptos Narrow" panose="020B0004020202020204" pitchFamily="34" charset="0"/>
              </a:rPr>
              <a:t>coated</a:t>
            </a:r>
            <a:r>
              <a:rPr lang="es-ES" sz="1600" dirty="0">
                <a:latin typeface="Aptos Narrow" panose="020B0004020202020204" pitchFamily="34" charset="0"/>
              </a:rPr>
              <a:t>.</a:t>
            </a:r>
            <a:endParaRPr lang="en-US" sz="1600" dirty="0">
              <a:latin typeface="Aptos Narrow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54059-4E68-561C-6C75-5DA59174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0" y="4235839"/>
            <a:ext cx="4976743" cy="787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54AD9-5463-90D3-80E8-7D40E3813C5C}"/>
              </a:ext>
            </a:extLst>
          </p:cNvPr>
          <p:cNvSpPr txBox="1"/>
          <p:nvPr/>
        </p:nvSpPr>
        <p:spPr>
          <a:xfrm rot="16200000">
            <a:off x="4426004" y="3833347"/>
            <a:ext cx="401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Stool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Colostrum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3E9CE-5E46-973F-D453-97C721B6B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928" y="1799151"/>
            <a:ext cx="5213240" cy="1979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D6408-9C37-574E-278B-7359C579C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928" y="4046859"/>
            <a:ext cx="5213240" cy="238310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55DF6D1-AF06-59EE-5A89-A2A9D51E4021}"/>
              </a:ext>
            </a:extLst>
          </p:cNvPr>
          <p:cNvSpPr/>
          <p:nvPr/>
        </p:nvSpPr>
        <p:spPr>
          <a:xfrm>
            <a:off x="2522291" y="3440361"/>
            <a:ext cx="1003527" cy="292681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60813-E104-B9B3-688D-71E0BFFA33B6}"/>
              </a:ext>
            </a:extLst>
          </p:cNvPr>
          <p:cNvSpPr txBox="1"/>
          <p:nvPr/>
        </p:nvSpPr>
        <p:spPr>
          <a:xfrm>
            <a:off x="1066807" y="3885898"/>
            <a:ext cx="401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7030A0"/>
                </a:solidFill>
                <a:latin typeface="Aptos Narrow" panose="020B0004020202020204" pitchFamily="34" charset="0"/>
              </a:rPr>
              <a:t>Functional</a:t>
            </a:r>
            <a:r>
              <a:rPr lang="es-ES" b="1" dirty="0">
                <a:solidFill>
                  <a:srgbClr val="7030A0"/>
                </a:solidFill>
                <a:latin typeface="Aptos Narrow" panose="020B0004020202020204" pitchFamily="34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Aptos Narrow" panose="020B0004020202020204" pitchFamily="34" charset="0"/>
              </a:rPr>
              <a:t>metagenome</a:t>
            </a:r>
            <a:r>
              <a:rPr lang="es-ES" b="1" dirty="0">
                <a:solidFill>
                  <a:srgbClr val="7030A0"/>
                </a:solidFill>
                <a:latin typeface="Aptos Narrow" panose="020B0004020202020204" pitchFamily="34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Aptos Narrow" panose="020B0004020202020204" pitchFamily="34" charset="0"/>
              </a:rPr>
              <a:t>prediction</a:t>
            </a:r>
            <a:endParaRPr lang="en-US" b="1" dirty="0">
              <a:solidFill>
                <a:srgbClr val="7030A0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857B10-1F93-B806-50ED-772DD728CB77}"/>
              </a:ext>
            </a:extLst>
          </p:cNvPr>
          <p:cNvSpPr txBox="1"/>
          <p:nvPr/>
        </p:nvSpPr>
        <p:spPr>
          <a:xfrm>
            <a:off x="401832" y="5406086"/>
            <a:ext cx="521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Are </a:t>
            </a:r>
            <a:r>
              <a:rPr lang="es-ES" sz="2400" b="1" dirty="0" err="1">
                <a:solidFill>
                  <a:srgbClr val="C00000"/>
                </a:solidFill>
              </a:rPr>
              <a:t>archaea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err="1">
                <a:solidFill>
                  <a:srgbClr val="C00000"/>
                </a:solidFill>
              </a:rPr>
              <a:t>early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err="1">
                <a:solidFill>
                  <a:srgbClr val="C00000"/>
                </a:solidFill>
              </a:rPr>
              <a:t>colonizers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err="1">
                <a:solidFill>
                  <a:srgbClr val="C00000"/>
                </a:solidFill>
              </a:rPr>
              <a:t>of</a:t>
            </a:r>
            <a:r>
              <a:rPr lang="es-ES" sz="2400" b="1" dirty="0">
                <a:solidFill>
                  <a:srgbClr val="C00000"/>
                </a:solidFill>
              </a:rPr>
              <a:t> the </a:t>
            </a:r>
            <a:r>
              <a:rPr lang="es-ES" sz="2400" b="1" dirty="0" err="1">
                <a:solidFill>
                  <a:srgbClr val="C00000"/>
                </a:solidFill>
              </a:rPr>
              <a:t>developing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err="1">
                <a:solidFill>
                  <a:srgbClr val="C00000"/>
                </a:solidFill>
              </a:rPr>
              <a:t>infant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err="1">
                <a:solidFill>
                  <a:srgbClr val="C00000"/>
                </a:solidFill>
              </a:rPr>
              <a:t>gut</a:t>
            </a:r>
            <a:r>
              <a:rPr lang="es-ES" sz="2400" b="1" dirty="0">
                <a:solidFill>
                  <a:srgbClr val="C00000"/>
                </a:solidFill>
              </a:rPr>
              <a:t>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0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2FC746-5393-D666-FEB8-71EA7154E332}"/>
              </a:ext>
            </a:extLst>
          </p:cNvPr>
          <p:cNvSpPr/>
          <p:nvPr/>
        </p:nvSpPr>
        <p:spPr>
          <a:xfrm>
            <a:off x="168728" y="264666"/>
            <a:ext cx="11854543" cy="1976274"/>
          </a:xfrm>
          <a:custGeom>
            <a:avLst/>
            <a:gdLst>
              <a:gd name="connsiteX0" fmla="*/ 0 w 11854543"/>
              <a:gd name="connsiteY0" fmla="*/ 0 h 1976274"/>
              <a:gd name="connsiteX1" fmla="*/ 829818 w 11854543"/>
              <a:gd name="connsiteY1" fmla="*/ 0 h 1976274"/>
              <a:gd name="connsiteX2" fmla="*/ 1185454 w 11854543"/>
              <a:gd name="connsiteY2" fmla="*/ 0 h 1976274"/>
              <a:gd name="connsiteX3" fmla="*/ 1422545 w 11854543"/>
              <a:gd name="connsiteY3" fmla="*/ 0 h 1976274"/>
              <a:gd name="connsiteX4" fmla="*/ 2252363 w 11854543"/>
              <a:gd name="connsiteY4" fmla="*/ 0 h 1976274"/>
              <a:gd name="connsiteX5" fmla="*/ 2963636 w 11854543"/>
              <a:gd name="connsiteY5" fmla="*/ 0 h 1976274"/>
              <a:gd name="connsiteX6" fmla="*/ 3437817 w 11854543"/>
              <a:gd name="connsiteY6" fmla="*/ 0 h 1976274"/>
              <a:gd name="connsiteX7" fmla="*/ 4149090 w 11854543"/>
              <a:gd name="connsiteY7" fmla="*/ 0 h 1976274"/>
              <a:gd name="connsiteX8" fmla="*/ 4741817 w 11854543"/>
              <a:gd name="connsiteY8" fmla="*/ 0 h 1976274"/>
              <a:gd name="connsiteX9" fmla="*/ 4978908 w 11854543"/>
              <a:gd name="connsiteY9" fmla="*/ 0 h 1976274"/>
              <a:gd name="connsiteX10" fmla="*/ 5808726 w 11854543"/>
              <a:gd name="connsiteY10" fmla="*/ 0 h 1976274"/>
              <a:gd name="connsiteX11" fmla="*/ 6519999 w 11854543"/>
              <a:gd name="connsiteY11" fmla="*/ 0 h 1976274"/>
              <a:gd name="connsiteX12" fmla="*/ 7349817 w 11854543"/>
              <a:gd name="connsiteY12" fmla="*/ 0 h 1976274"/>
              <a:gd name="connsiteX13" fmla="*/ 8179635 w 11854543"/>
              <a:gd name="connsiteY13" fmla="*/ 0 h 1976274"/>
              <a:gd name="connsiteX14" fmla="*/ 8890907 w 11854543"/>
              <a:gd name="connsiteY14" fmla="*/ 0 h 1976274"/>
              <a:gd name="connsiteX15" fmla="*/ 9720725 w 11854543"/>
              <a:gd name="connsiteY15" fmla="*/ 0 h 1976274"/>
              <a:gd name="connsiteX16" fmla="*/ 10550543 w 11854543"/>
              <a:gd name="connsiteY16" fmla="*/ 0 h 1976274"/>
              <a:gd name="connsiteX17" fmla="*/ 10906180 w 11854543"/>
              <a:gd name="connsiteY17" fmla="*/ 0 h 1976274"/>
              <a:gd name="connsiteX18" fmla="*/ 11854543 w 11854543"/>
              <a:gd name="connsiteY18" fmla="*/ 0 h 1976274"/>
              <a:gd name="connsiteX19" fmla="*/ 11854543 w 11854543"/>
              <a:gd name="connsiteY19" fmla="*/ 533594 h 1976274"/>
              <a:gd name="connsiteX20" fmla="*/ 11854543 w 11854543"/>
              <a:gd name="connsiteY20" fmla="*/ 988137 h 1976274"/>
              <a:gd name="connsiteX21" fmla="*/ 11854543 w 11854543"/>
              <a:gd name="connsiteY21" fmla="*/ 1501968 h 1976274"/>
              <a:gd name="connsiteX22" fmla="*/ 11854543 w 11854543"/>
              <a:gd name="connsiteY22" fmla="*/ 1976274 h 1976274"/>
              <a:gd name="connsiteX23" fmla="*/ 11380361 w 11854543"/>
              <a:gd name="connsiteY23" fmla="*/ 1976274 h 1976274"/>
              <a:gd name="connsiteX24" fmla="*/ 10906180 w 11854543"/>
              <a:gd name="connsiteY24" fmla="*/ 1976274 h 1976274"/>
              <a:gd name="connsiteX25" fmla="*/ 10194907 w 11854543"/>
              <a:gd name="connsiteY25" fmla="*/ 1976274 h 1976274"/>
              <a:gd name="connsiteX26" fmla="*/ 9365089 w 11854543"/>
              <a:gd name="connsiteY26" fmla="*/ 1976274 h 1976274"/>
              <a:gd name="connsiteX27" fmla="*/ 8653816 w 11854543"/>
              <a:gd name="connsiteY27" fmla="*/ 1976274 h 1976274"/>
              <a:gd name="connsiteX28" fmla="*/ 8061089 w 11854543"/>
              <a:gd name="connsiteY28" fmla="*/ 1976274 h 1976274"/>
              <a:gd name="connsiteX29" fmla="*/ 7231271 w 11854543"/>
              <a:gd name="connsiteY29" fmla="*/ 1976274 h 1976274"/>
              <a:gd name="connsiteX30" fmla="*/ 6401453 w 11854543"/>
              <a:gd name="connsiteY30" fmla="*/ 1976274 h 1976274"/>
              <a:gd name="connsiteX31" fmla="*/ 5927272 w 11854543"/>
              <a:gd name="connsiteY31" fmla="*/ 1976274 h 1976274"/>
              <a:gd name="connsiteX32" fmla="*/ 5334544 w 11854543"/>
              <a:gd name="connsiteY32" fmla="*/ 1976274 h 1976274"/>
              <a:gd name="connsiteX33" fmla="*/ 5097453 w 11854543"/>
              <a:gd name="connsiteY33" fmla="*/ 1976274 h 1976274"/>
              <a:gd name="connsiteX34" fmla="*/ 4267635 w 11854543"/>
              <a:gd name="connsiteY34" fmla="*/ 1976274 h 1976274"/>
              <a:gd name="connsiteX35" fmla="*/ 4030545 w 11854543"/>
              <a:gd name="connsiteY35" fmla="*/ 1976274 h 1976274"/>
              <a:gd name="connsiteX36" fmla="*/ 3793454 w 11854543"/>
              <a:gd name="connsiteY36" fmla="*/ 1976274 h 1976274"/>
              <a:gd name="connsiteX37" fmla="*/ 3082181 w 11854543"/>
              <a:gd name="connsiteY37" fmla="*/ 1976274 h 1976274"/>
              <a:gd name="connsiteX38" fmla="*/ 2845090 w 11854543"/>
              <a:gd name="connsiteY38" fmla="*/ 1976274 h 1976274"/>
              <a:gd name="connsiteX39" fmla="*/ 2489454 w 11854543"/>
              <a:gd name="connsiteY39" fmla="*/ 1976274 h 1976274"/>
              <a:gd name="connsiteX40" fmla="*/ 2133818 w 11854543"/>
              <a:gd name="connsiteY40" fmla="*/ 1976274 h 1976274"/>
              <a:gd name="connsiteX41" fmla="*/ 1659636 w 11854543"/>
              <a:gd name="connsiteY41" fmla="*/ 1976274 h 1976274"/>
              <a:gd name="connsiteX42" fmla="*/ 1304000 w 11854543"/>
              <a:gd name="connsiteY42" fmla="*/ 1976274 h 1976274"/>
              <a:gd name="connsiteX43" fmla="*/ 592727 w 11854543"/>
              <a:gd name="connsiteY43" fmla="*/ 1976274 h 1976274"/>
              <a:gd name="connsiteX44" fmla="*/ 0 w 11854543"/>
              <a:gd name="connsiteY44" fmla="*/ 1976274 h 1976274"/>
              <a:gd name="connsiteX45" fmla="*/ 0 w 11854543"/>
              <a:gd name="connsiteY45" fmla="*/ 1541494 h 1976274"/>
              <a:gd name="connsiteX46" fmla="*/ 0 w 11854543"/>
              <a:gd name="connsiteY46" fmla="*/ 1027662 h 1976274"/>
              <a:gd name="connsiteX47" fmla="*/ 0 w 11854543"/>
              <a:gd name="connsiteY47" fmla="*/ 494069 h 1976274"/>
              <a:gd name="connsiteX48" fmla="*/ 0 w 11854543"/>
              <a:gd name="connsiteY48" fmla="*/ 0 h 197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854543" h="1976274" fill="none" extrusionOk="0">
                <a:moveTo>
                  <a:pt x="0" y="0"/>
                </a:moveTo>
                <a:cubicBezTo>
                  <a:pt x="359683" y="-79290"/>
                  <a:pt x="507502" y="2227"/>
                  <a:pt x="829818" y="0"/>
                </a:cubicBezTo>
                <a:cubicBezTo>
                  <a:pt x="1152134" y="-2227"/>
                  <a:pt x="1100820" y="28992"/>
                  <a:pt x="1185454" y="0"/>
                </a:cubicBezTo>
                <a:cubicBezTo>
                  <a:pt x="1270088" y="-28992"/>
                  <a:pt x="1314382" y="22416"/>
                  <a:pt x="1422545" y="0"/>
                </a:cubicBezTo>
                <a:cubicBezTo>
                  <a:pt x="1530708" y="-22416"/>
                  <a:pt x="1863137" y="46172"/>
                  <a:pt x="2252363" y="0"/>
                </a:cubicBezTo>
                <a:cubicBezTo>
                  <a:pt x="2641589" y="-46172"/>
                  <a:pt x="2720755" y="49862"/>
                  <a:pt x="2963636" y="0"/>
                </a:cubicBezTo>
                <a:cubicBezTo>
                  <a:pt x="3206517" y="-49862"/>
                  <a:pt x="3238551" y="39750"/>
                  <a:pt x="3437817" y="0"/>
                </a:cubicBezTo>
                <a:cubicBezTo>
                  <a:pt x="3637083" y="-39750"/>
                  <a:pt x="3793462" y="55380"/>
                  <a:pt x="4149090" y="0"/>
                </a:cubicBezTo>
                <a:cubicBezTo>
                  <a:pt x="4504718" y="-55380"/>
                  <a:pt x="4551952" y="15043"/>
                  <a:pt x="4741817" y="0"/>
                </a:cubicBezTo>
                <a:cubicBezTo>
                  <a:pt x="4931682" y="-15043"/>
                  <a:pt x="4862618" y="22111"/>
                  <a:pt x="4978908" y="0"/>
                </a:cubicBezTo>
                <a:cubicBezTo>
                  <a:pt x="5095198" y="-22111"/>
                  <a:pt x="5440648" y="88056"/>
                  <a:pt x="5808726" y="0"/>
                </a:cubicBezTo>
                <a:cubicBezTo>
                  <a:pt x="6176804" y="-88056"/>
                  <a:pt x="6303126" y="39062"/>
                  <a:pt x="6519999" y="0"/>
                </a:cubicBezTo>
                <a:cubicBezTo>
                  <a:pt x="6736872" y="-39062"/>
                  <a:pt x="7052561" y="57235"/>
                  <a:pt x="7349817" y="0"/>
                </a:cubicBezTo>
                <a:cubicBezTo>
                  <a:pt x="7647073" y="-57235"/>
                  <a:pt x="7770092" y="93808"/>
                  <a:pt x="8179635" y="0"/>
                </a:cubicBezTo>
                <a:cubicBezTo>
                  <a:pt x="8589178" y="-93808"/>
                  <a:pt x="8724390" y="50585"/>
                  <a:pt x="8890907" y="0"/>
                </a:cubicBezTo>
                <a:cubicBezTo>
                  <a:pt x="9057424" y="-50585"/>
                  <a:pt x="9332892" y="39808"/>
                  <a:pt x="9720725" y="0"/>
                </a:cubicBezTo>
                <a:cubicBezTo>
                  <a:pt x="10108558" y="-39808"/>
                  <a:pt x="10368874" y="2187"/>
                  <a:pt x="10550543" y="0"/>
                </a:cubicBezTo>
                <a:cubicBezTo>
                  <a:pt x="10732212" y="-2187"/>
                  <a:pt x="10830128" y="21990"/>
                  <a:pt x="10906180" y="0"/>
                </a:cubicBezTo>
                <a:cubicBezTo>
                  <a:pt x="10982232" y="-21990"/>
                  <a:pt x="11613429" y="100782"/>
                  <a:pt x="11854543" y="0"/>
                </a:cubicBezTo>
                <a:cubicBezTo>
                  <a:pt x="11914610" y="153866"/>
                  <a:pt x="11820497" y="371357"/>
                  <a:pt x="11854543" y="533594"/>
                </a:cubicBezTo>
                <a:cubicBezTo>
                  <a:pt x="11888589" y="695831"/>
                  <a:pt x="11821657" y="836354"/>
                  <a:pt x="11854543" y="988137"/>
                </a:cubicBezTo>
                <a:cubicBezTo>
                  <a:pt x="11887429" y="1139920"/>
                  <a:pt x="11795290" y="1251548"/>
                  <a:pt x="11854543" y="1501968"/>
                </a:cubicBezTo>
                <a:cubicBezTo>
                  <a:pt x="11913796" y="1752388"/>
                  <a:pt x="11830968" y="1764798"/>
                  <a:pt x="11854543" y="1976274"/>
                </a:cubicBezTo>
                <a:cubicBezTo>
                  <a:pt x="11698451" y="2020770"/>
                  <a:pt x="11525156" y="1921896"/>
                  <a:pt x="11380361" y="1976274"/>
                </a:cubicBezTo>
                <a:cubicBezTo>
                  <a:pt x="11235566" y="2030652"/>
                  <a:pt x="11063557" y="1968927"/>
                  <a:pt x="10906180" y="1976274"/>
                </a:cubicBezTo>
                <a:cubicBezTo>
                  <a:pt x="10748803" y="1983621"/>
                  <a:pt x="10337603" y="1894203"/>
                  <a:pt x="10194907" y="1976274"/>
                </a:cubicBezTo>
                <a:cubicBezTo>
                  <a:pt x="10052211" y="2058345"/>
                  <a:pt x="9772552" y="1955934"/>
                  <a:pt x="9365089" y="1976274"/>
                </a:cubicBezTo>
                <a:cubicBezTo>
                  <a:pt x="8957626" y="1996614"/>
                  <a:pt x="8903775" y="1893245"/>
                  <a:pt x="8653816" y="1976274"/>
                </a:cubicBezTo>
                <a:cubicBezTo>
                  <a:pt x="8403857" y="2059303"/>
                  <a:pt x="8327598" y="1936380"/>
                  <a:pt x="8061089" y="1976274"/>
                </a:cubicBezTo>
                <a:cubicBezTo>
                  <a:pt x="7794580" y="2016168"/>
                  <a:pt x="7564949" y="1939509"/>
                  <a:pt x="7231271" y="1976274"/>
                </a:cubicBezTo>
                <a:cubicBezTo>
                  <a:pt x="6897593" y="2013039"/>
                  <a:pt x="6611825" y="1916453"/>
                  <a:pt x="6401453" y="1976274"/>
                </a:cubicBezTo>
                <a:cubicBezTo>
                  <a:pt x="6191081" y="2036095"/>
                  <a:pt x="6129479" y="1972330"/>
                  <a:pt x="5927272" y="1976274"/>
                </a:cubicBezTo>
                <a:cubicBezTo>
                  <a:pt x="5725065" y="1980218"/>
                  <a:pt x="5483682" y="1944219"/>
                  <a:pt x="5334544" y="1976274"/>
                </a:cubicBezTo>
                <a:cubicBezTo>
                  <a:pt x="5185406" y="2008329"/>
                  <a:pt x="5160743" y="1952637"/>
                  <a:pt x="5097453" y="1976274"/>
                </a:cubicBezTo>
                <a:cubicBezTo>
                  <a:pt x="5034163" y="1999911"/>
                  <a:pt x="4587080" y="1943086"/>
                  <a:pt x="4267635" y="1976274"/>
                </a:cubicBezTo>
                <a:cubicBezTo>
                  <a:pt x="3948190" y="2009462"/>
                  <a:pt x="4109760" y="1961437"/>
                  <a:pt x="4030545" y="1976274"/>
                </a:cubicBezTo>
                <a:cubicBezTo>
                  <a:pt x="3951330" y="1991111"/>
                  <a:pt x="3851584" y="1963151"/>
                  <a:pt x="3793454" y="1976274"/>
                </a:cubicBezTo>
                <a:cubicBezTo>
                  <a:pt x="3735324" y="1989397"/>
                  <a:pt x="3293943" y="1968983"/>
                  <a:pt x="3082181" y="1976274"/>
                </a:cubicBezTo>
                <a:cubicBezTo>
                  <a:pt x="2870419" y="1983565"/>
                  <a:pt x="2952938" y="1969383"/>
                  <a:pt x="2845090" y="1976274"/>
                </a:cubicBezTo>
                <a:cubicBezTo>
                  <a:pt x="2737242" y="1983165"/>
                  <a:pt x="2644967" y="1968312"/>
                  <a:pt x="2489454" y="1976274"/>
                </a:cubicBezTo>
                <a:cubicBezTo>
                  <a:pt x="2333941" y="1984236"/>
                  <a:pt x="2253026" y="1947726"/>
                  <a:pt x="2133818" y="1976274"/>
                </a:cubicBezTo>
                <a:cubicBezTo>
                  <a:pt x="2014610" y="2004822"/>
                  <a:pt x="1845569" y="1965656"/>
                  <a:pt x="1659636" y="1976274"/>
                </a:cubicBezTo>
                <a:cubicBezTo>
                  <a:pt x="1473703" y="1986892"/>
                  <a:pt x="1433530" y="1955437"/>
                  <a:pt x="1304000" y="1976274"/>
                </a:cubicBezTo>
                <a:cubicBezTo>
                  <a:pt x="1174470" y="1997111"/>
                  <a:pt x="802740" y="1902965"/>
                  <a:pt x="592727" y="1976274"/>
                </a:cubicBezTo>
                <a:cubicBezTo>
                  <a:pt x="382714" y="2049583"/>
                  <a:pt x="293702" y="1945171"/>
                  <a:pt x="0" y="1976274"/>
                </a:cubicBezTo>
                <a:cubicBezTo>
                  <a:pt x="-43963" y="1763220"/>
                  <a:pt x="9723" y="1748236"/>
                  <a:pt x="0" y="1541494"/>
                </a:cubicBezTo>
                <a:cubicBezTo>
                  <a:pt x="-9723" y="1334752"/>
                  <a:pt x="50509" y="1222048"/>
                  <a:pt x="0" y="1027662"/>
                </a:cubicBezTo>
                <a:cubicBezTo>
                  <a:pt x="-50509" y="833276"/>
                  <a:pt x="38197" y="667209"/>
                  <a:pt x="0" y="494069"/>
                </a:cubicBezTo>
                <a:cubicBezTo>
                  <a:pt x="-38197" y="320929"/>
                  <a:pt x="1966" y="143812"/>
                  <a:pt x="0" y="0"/>
                </a:cubicBezTo>
                <a:close/>
              </a:path>
              <a:path w="11854543" h="1976274" stroke="0" extrusionOk="0">
                <a:moveTo>
                  <a:pt x="0" y="0"/>
                </a:moveTo>
                <a:cubicBezTo>
                  <a:pt x="48290" y="-6803"/>
                  <a:pt x="161718" y="6835"/>
                  <a:pt x="237091" y="0"/>
                </a:cubicBezTo>
                <a:cubicBezTo>
                  <a:pt x="312464" y="-6835"/>
                  <a:pt x="405217" y="4355"/>
                  <a:pt x="474182" y="0"/>
                </a:cubicBezTo>
                <a:cubicBezTo>
                  <a:pt x="543147" y="-4355"/>
                  <a:pt x="631332" y="128"/>
                  <a:pt x="711273" y="0"/>
                </a:cubicBezTo>
                <a:cubicBezTo>
                  <a:pt x="791214" y="-128"/>
                  <a:pt x="900777" y="19328"/>
                  <a:pt x="948363" y="0"/>
                </a:cubicBezTo>
                <a:cubicBezTo>
                  <a:pt x="995949" y="-19328"/>
                  <a:pt x="1494429" y="65083"/>
                  <a:pt x="1659636" y="0"/>
                </a:cubicBezTo>
                <a:cubicBezTo>
                  <a:pt x="1824843" y="-65083"/>
                  <a:pt x="2271369" y="39921"/>
                  <a:pt x="2489454" y="0"/>
                </a:cubicBezTo>
                <a:cubicBezTo>
                  <a:pt x="2707539" y="-39921"/>
                  <a:pt x="2866476" y="8944"/>
                  <a:pt x="2963636" y="0"/>
                </a:cubicBezTo>
                <a:cubicBezTo>
                  <a:pt x="3060796" y="-8944"/>
                  <a:pt x="3314900" y="4858"/>
                  <a:pt x="3437817" y="0"/>
                </a:cubicBezTo>
                <a:cubicBezTo>
                  <a:pt x="3560734" y="-4858"/>
                  <a:pt x="4088732" y="44780"/>
                  <a:pt x="4267635" y="0"/>
                </a:cubicBezTo>
                <a:cubicBezTo>
                  <a:pt x="4446538" y="-44780"/>
                  <a:pt x="4587897" y="19087"/>
                  <a:pt x="4741817" y="0"/>
                </a:cubicBezTo>
                <a:cubicBezTo>
                  <a:pt x="4895737" y="-19087"/>
                  <a:pt x="5105649" y="41222"/>
                  <a:pt x="5215999" y="0"/>
                </a:cubicBezTo>
                <a:cubicBezTo>
                  <a:pt x="5326349" y="-41222"/>
                  <a:pt x="5783890" y="48937"/>
                  <a:pt x="5927271" y="0"/>
                </a:cubicBezTo>
                <a:cubicBezTo>
                  <a:pt x="6070652" y="-48937"/>
                  <a:pt x="6189862" y="9868"/>
                  <a:pt x="6282908" y="0"/>
                </a:cubicBezTo>
                <a:cubicBezTo>
                  <a:pt x="6375954" y="-9868"/>
                  <a:pt x="6522479" y="34674"/>
                  <a:pt x="6757090" y="0"/>
                </a:cubicBezTo>
                <a:cubicBezTo>
                  <a:pt x="6991701" y="-34674"/>
                  <a:pt x="6937728" y="3484"/>
                  <a:pt x="6994180" y="0"/>
                </a:cubicBezTo>
                <a:cubicBezTo>
                  <a:pt x="7050632" y="-3484"/>
                  <a:pt x="7212946" y="8863"/>
                  <a:pt x="7349817" y="0"/>
                </a:cubicBezTo>
                <a:cubicBezTo>
                  <a:pt x="7486688" y="-8863"/>
                  <a:pt x="7629403" y="10736"/>
                  <a:pt x="7823998" y="0"/>
                </a:cubicBezTo>
                <a:cubicBezTo>
                  <a:pt x="8018593" y="-10736"/>
                  <a:pt x="8321814" y="16683"/>
                  <a:pt x="8535271" y="0"/>
                </a:cubicBezTo>
                <a:cubicBezTo>
                  <a:pt x="8748728" y="-16683"/>
                  <a:pt x="9064966" y="44034"/>
                  <a:pt x="9246544" y="0"/>
                </a:cubicBezTo>
                <a:cubicBezTo>
                  <a:pt x="9428122" y="-44034"/>
                  <a:pt x="9623351" y="56321"/>
                  <a:pt x="9957816" y="0"/>
                </a:cubicBezTo>
                <a:cubicBezTo>
                  <a:pt x="10292281" y="-56321"/>
                  <a:pt x="10376732" y="59928"/>
                  <a:pt x="10787634" y="0"/>
                </a:cubicBezTo>
                <a:cubicBezTo>
                  <a:pt x="11198536" y="-59928"/>
                  <a:pt x="11057397" y="31704"/>
                  <a:pt x="11143270" y="0"/>
                </a:cubicBezTo>
                <a:cubicBezTo>
                  <a:pt x="11229143" y="-31704"/>
                  <a:pt x="11695445" y="45442"/>
                  <a:pt x="11854543" y="0"/>
                </a:cubicBezTo>
                <a:cubicBezTo>
                  <a:pt x="11857068" y="131876"/>
                  <a:pt x="11837246" y="303517"/>
                  <a:pt x="11854543" y="454543"/>
                </a:cubicBezTo>
                <a:cubicBezTo>
                  <a:pt x="11871840" y="605569"/>
                  <a:pt x="11826595" y="682038"/>
                  <a:pt x="11854543" y="889323"/>
                </a:cubicBezTo>
                <a:cubicBezTo>
                  <a:pt x="11882491" y="1096608"/>
                  <a:pt x="11822711" y="1184819"/>
                  <a:pt x="11854543" y="1363629"/>
                </a:cubicBezTo>
                <a:cubicBezTo>
                  <a:pt x="11886375" y="1542439"/>
                  <a:pt x="11810510" y="1677101"/>
                  <a:pt x="11854543" y="1976274"/>
                </a:cubicBezTo>
                <a:cubicBezTo>
                  <a:pt x="11789330" y="1994434"/>
                  <a:pt x="11716974" y="1953380"/>
                  <a:pt x="11617452" y="1976274"/>
                </a:cubicBezTo>
                <a:cubicBezTo>
                  <a:pt x="11517930" y="1999168"/>
                  <a:pt x="11019429" y="1883724"/>
                  <a:pt x="10787634" y="1976274"/>
                </a:cubicBezTo>
                <a:cubicBezTo>
                  <a:pt x="10555839" y="2068824"/>
                  <a:pt x="10525748" y="1949504"/>
                  <a:pt x="10313452" y="1976274"/>
                </a:cubicBezTo>
                <a:cubicBezTo>
                  <a:pt x="10101156" y="2003044"/>
                  <a:pt x="10124434" y="1969919"/>
                  <a:pt x="9957816" y="1976274"/>
                </a:cubicBezTo>
                <a:cubicBezTo>
                  <a:pt x="9791198" y="1982629"/>
                  <a:pt x="9681086" y="1945622"/>
                  <a:pt x="9602180" y="1976274"/>
                </a:cubicBezTo>
                <a:cubicBezTo>
                  <a:pt x="9523274" y="2006926"/>
                  <a:pt x="9458874" y="1961217"/>
                  <a:pt x="9365089" y="1976274"/>
                </a:cubicBezTo>
                <a:cubicBezTo>
                  <a:pt x="9271304" y="1991331"/>
                  <a:pt x="9224586" y="1959526"/>
                  <a:pt x="9127998" y="1976274"/>
                </a:cubicBezTo>
                <a:cubicBezTo>
                  <a:pt x="9031410" y="1993022"/>
                  <a:pt x="9007251" y="1950859"/>
                  <a:pt x="8890907" y="1976274"/>
                </a:cubicBezTo>
                <a:cubicBezTo>
                  <a:pt x="8774563" y="2001689"/>
                  <a:pt x="8460307" y="1970947"/>
                  <a:pt x="8298180" y="1976274"/>
                </a:cubicBezTo>
                <a:cubicBezTo>
                  <a:pt x="8136053" y="1981601"/>
                  <a:pt x="7998945" y="1973383"/>
                  <a:pt x="7823998" y="1976274"/>
                </a:cubicBezTo>
                <a:cubicBezTo>
                  <a:pt x="7649051" y="1979165"/>
                  <a:pt x="7553600" y="1942410"/>
                  <a:pt x="7349817" y="1976274"/>
                </a:cubicBezTo>
                <a:cubicBezTo>
                  <a:pt x="7146034" y="2010138"/>
                  <a:pt x="7031650" y="1972888"/>
                  <a:pt x="6757090" y="1976274"/>
                </a:cubicBezTo>
                <a:cubicBezTo>
                  <a:pt x="6482530" y="1979660"/>
                  <a:pt x="6449237" y="1936801"/>
                  <a:pt x="6164362" y="1976274"/>
                </a:cubicBezTo>
                <a:cubicBezTo>
                  <a:pt x="5879487" y="2015747"/>
                  <a:pt x="5575633" y="1914469"/>
                  <a:pt x="5334544" y="1976274"/>
                </a:cubicBezTo>
                <a:cubicBezTo>
                  <a:pt x="5093455" y="2038079"/>
                  <a:pt x="4773717" y="1916590"/>
                  <a:pt x="4504726" y="1976274"/>
                </a:cubicBezTo>
                <a:cubicBezTo>
                  <a:pt x="4235735" y="2035958"/>
                  <a:pt x="4303398" y="1964561"/>
                  <a:pt x="4149090" y="1976274"/>
                </a:cubicBezTo>
                <a:cubicBezTo>
                  <a:pt x="3994782" y="1987987"/>
                  <a:pt x="4008393" y="1972007"/>
                  <a:pt x="3911999" y="1976274"/>
                </a:cubicBezTo>
                <a:cubicBezTo>
                  <a:pt x="3815605" y="1980541"/>
                  <a:pt x="3628951" y="1949039"/>
                  <a:pt x="3556363" y="1976274"/>
                </a:cubicBezTo>
                <a:cubicBezTo>
                  <a:pt x="3483775" y="2003509"/>
                  <a:pt x="3019807" y="1892916"/>
                  <a:pt x="2845090" y="1976274"/>
                </a:cubicBezTo>
                <a:cubicBezTo>
                  <a:pt x="2670373" y="2059632"/>
                  <a:pt x="2441028" y="1926951"/>
                  <a:pt x="2252363" y="1976274"/>
                </a:cubicBezTo>
                <a:cubicBezTo>
                  <a:pt x="2063698" y="2025597"/>
                  <a:pt x="2073026" y="1961621"/>
                  <a:pt x="2015272" y="1976274"/>
                </a:cubicBezTo>
                <a:cubicBezTo>
                  <a:pt x="1957518" y="1990927"/>
                  <a:pt x="1599646" y="1953055"/>
                  <a:pt x="1185454" y="1976274"/>
                </a:cubicBezTo>
                <a:cubicBezTo>
                  <a:pt x="771262" y="1999493"/>
                  <a:pt x="719294" y="1945450"/>
                  <a:pt x="592727" y="1976274"/>
                </a:cubicBezTo>
                <a:cubicBezTo>
                  <a:pt x="466160" y="2007098"/>
                  <a:pt x="164114" y="1942974"/>
                  <a:pt x="0" y="1976274"/>
                </a:cubicBezTo>
                <a:cubicBezTo>
                  <a:pt x="-40729" y="1859874"/>
                  <a:pt x="38574" y="1641000"/>
                  <a:pt x="0" y="1541494"/>
                </a:cubicBezTo>
                <a:cubicBezTo>
                  <a:pt x="-38574" y="1441988"/>
                  <a:pt x="37127" y="1235133"/>
                  <a:pt x="0" y="1067188"/>
                </a:cubicBezTo>
                <a:cubicBezTo>
                  <a:pt x="-37127" y="899243"/>
                  <a:pt x="6458" y="730842"/>
                  <a:pt x="0" y="573119"/>
                </a:cubicBezTo>
                <a:cubicBezTo>
                  <a:pt x="-6458" y="415396"/>
                  <a:pt x="23562" y="212001"/>
                  <a:pt x="0" y="0"/>
                </a:cubicBezTo>
                <a:close/>
              </a:path>
            </a:pathLst>
          </a:custGeom>
          <a:solidFill>
            <a:srgbClr val="FFE699"/>
          </a:solidFill>
          <a:ln>
            <a:solidFill>
              <a:srgbClr val="FFE699"/>
            </a:solidFill>
            <a:extLst>
              <a:ext uri="{C807C97D-BFC1-408E-A445-0C87EB9F89A2}">
                <ask:lineSketchStyleProps xmlns:ask="http://schemas.microsoft.com/office/drawing/2018/sketchyshapes" sd="293182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6C7C3-9AC3-B61C-FEDF-4890AFC0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7" y="1954311"/>
            <a:ext cx="10515600" cy="1050131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ptos Narrow" panose="020B0004020202020204" pitchFamily="34" charset="0"/>
              </a:rPr>
              <a:t>Key </a:t>
            </a:r>
            <a:r>
              <a:rPr lang="es-ES" sz="2800" b="1" dirty="0" err="1">
                <a:latin typeface="Aptos Narrow" panose="020B0004020202020204" pitchFamily="34" charset="0"/>
              </a:rPr>
              <a:t>takeaways</a:t>
            </a:r>
            <a:endParaRPr lang="en-US" sz="2800" b="1" dirty="0">
              <a:latin typeface="Aptos Narrow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38A2-744E-7B98-626E-2A99E874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733" y="1252803"/>
            <a:ext cx="9215441" cy="11953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err="1">
                <a:latin typeface="Aptos Narrow" panose="020B0004020202020204" pitchFamily="34" charset="0"/>
              </a:rPr>
              <a:t>Archaea</a:t>
            </a:r>
            <a:r>
              <a:rPr lang="es-ES" sz="2000" dirty="0">
                <a:latin typeface="Aptos Narrow" panose="020B0004020202020204" pitchFamily="34" charset="0"/>
              </a:rPr>
              <a:t> are </a:t>
            </a:r>
            <a:r>
              <a:rPr lang="es-ES" sz="2000" dirty="0" err="1">
                <a:latin typeface="Aptos Narrow" panose="020B0004020202020204" pitchFamily="34" charset="0"/>
              </a:rPr>
              <a:t>bound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by</a:t>
            </a:r>
            <a:r>
              <a:rPr lang="es-ES" sz="2000" dirty="0">
                <a:latin typeface="Aptos Narrow" panose="020B0004020202020204" pitchFamily="34" charset="0"/>
              </a:rPr>
              <a:t> maternal </a:t>
            </a:r>
            <a:r>
              <a:rPr lang="es-ES" sz="2000" dirty="0" err="1">
                <a:latin typeface="Aptos Narrow" panose="020B0004020202020204" pitchFamily="34" charset="0"/>
              </a:rPr>
              <a:t>immunoglobulins</a:t>
            </a:r>
            <a:r>
              <a:rPr lang="es-ES" sz="2000" dirty="0">
                <a:latin typeface="Aptos Narrow" panose="020B0004020202020204" pitchFamily="34" charset="0"/>
              </a:rPr>
              <a:t> in </a:t>
            </a:r>
            <a:r>
              <a:rPr lang="es-ES" sz="2000" dirty="0" err="1">
                <a:latin typeface="Aptos Narrow" panose="020B0004020202020204" pitchFamily="34" charset="0"/>
              </a:rPr>
              <a:t>colostrum</a:t>
            </a:r>
            <a:r>
              <a:rPr lang="es-ES" sz="2000" dirty="0">
                <a:latin typeface="Aptos Narrow" panose="020B0004020202020204" pitchFamily="34" charset="0"/>
              </a:rPr>
              <a:t>, and </a:t>
            </a:r>
            <a:r>
              <a:rPr lang="es-ES" sz="2000" dirty="0" err="1">
                <a:latin typeface="Aptos Narrow" panose="020B0004020202020204" pitchFamily="34" charset="0"/>
              </a:rPr>
              <a:t>those</a:t>
            </a:r>
            <a:r>
              <a:rPr lang="es-ES" sz="2000" dirty="0">
                <a:latin typeface="Aptos Narrow" panose="020B0004020202020204" pitchFamily="34" charset="0"/>
              </a:rPr>
              <a:t> complexes are </a:t>
            </a:r>
            <a:r>
              <a:rPr lang="es-ES" sz="2000" dirty="0" err="1">
                <a:latin typeface="Aptos Narrow" panose="020B0004020202020204" pitchFamily="34" charset="0"/>
              </a:rPr>
              <a:t>vertically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transmitted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to</a:t>
            </a:r>
            <a:r>
              <a:rPr lang="es-ES" sz="2000" dirty="0">
                <a:latin typeface="Aptos Narrow" panose="020B0004020202020204" pitchFamily="34" charset="0"/>
              </a:rPr>
              <a:t> the </a:t>
            </a:r>
            <a:r>
              <a:rPr lang="es-ES" sz="2000" dirty="0" err="1">
                <a:latin typeface="Aptos Narrow" panose="020B0004020202020204" pitchFamily="34" charset="0"/>
              </a:rPr>
              <a:t>newborn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through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breastfeeding</a:t>
            </a:r>
            <a:r>
              <a:rPr lang="es-ES" sz="2000" dirty="0">
                <a:latin typeface="Aptos Narrow" panose="020B00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E7EE0-A06E-DEC7-EF34-15605CBAECB5}"/>
              </a:ext>
            </a:extLst>
          </p:cNvPr>
          <p:cNvSpPr txBox="1"/>
          <p:nvPr/>
        </p:nvSpPr>
        <p:spPr>
          <a:xfrm>
            <a:off x="785132" y="760468"/>
            <a:ext cx="349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ptos Narrow" panose="020B0004020202020204" pitchFamily="34" charset="0"/>
              </a:rPr>
              <a:t>In </a:t>
            </a:r>
            <a:r>
              <a:rPr lang="es-ES" sz="2800" b="1" dirty="0" err="1">
                <a:latin typeface="Aptos Narrow" panose="020B0004020202020204" pitchFamily="34" charset="0"/>
              </a:rPr>
              <a:t>summary</a:t>
            </a:r>
            <a:r>
              <a:rPr lang="es-ES" sz="2800" b="1" dirty="0">
                <a:latin typeface="Aptos Narrow" panose="020B0004020202020204" pitchFamily="34" charset="0"/>
              </a:rPr>
              <a:t>…</a:t>
            </a:r>
            <a:endParaRPr lang="en-US" sz="2800" b="1" dirty="0">
              <a:latin typeface="Aptos Narrow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38753-E2BF-21E2-45A6-949E849CFC55}"/>
              </a:ext>
            </a:extLst>
          </p:cNvPr>
          <p:cNvSpPr/>
          <p:nvPr/>
        </p:nvSpPr>
        <p:spPr>
          <a:xfrm>
            <a:off x="1328733" y="2859092"/>
            <a:ext cx="9434517" cy="912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lvl="0"/>
            <a:r>
              <a:rPr lang="es-ES" sz="2000" dirty="0" err="1">
                <a:latin typeface="Aptos Narrow" panose="020B0004020202020204" pitchFamily="34" charset="0"/>
              </a:rPr>
              <a:t>Based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on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our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results</a:t>
            </a:r>
            <a:r>
              <a:rPr lang="es-ES" sz="2000" dirty="0">
                <a:latin typeface="Aptos Narrow" panose="020B0004020202020204" pitchFamily="34" charset="0"/>
              </a:rPr>
              <a:t>, </a:t>
            </a:r>
            <a:r>
              <a:rPr lang="es-ES" sz="2000" dirty="0" err="1">
                <a:latin typeface="Aptos Narrow" panose="020B0004020202020204" pitchFamily="34" charset="0"/>
              </a:rPr>
              <a:t>immunoglobulins</a:t>
            </a:r>
            <a:r>
              <a:rPr lang="es-ES" sz="2000" dirty="0">
                <a:latin typeface="Aptos Narrow" panose="020B0004020202020204" pitchFamily="34" charset="0"/>
              </a:rPr>
              <a:t> A1, A2, G and M </a:t>
            </a:r>
            <a:r>
              <a:rPr lang="es-ES" sz="2000" dirty="0" err="1">
                <a:latin typeface="Aptos Narrow" panose="020B0004020202020204" pitchFamily="34" charset="0"/>
              </a:rPr>
              <a:t>coat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archaea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differently</a:t>
            </a:r>
            <a:r>
              <a:rPr lang="es-ES" sz="2000" dirty="0">
                <a:latin typeface="Aptos Narrow" panose="020B0004020202020204" pitchFamily="34" charset="0"/>
              </a:rPr>
              <a:t>.</a:t>
            </a:r>
            <a:endParaRPr lang="en-US" sz="2000" dirty="0">
              <a:latin typeface="Aptos Narrow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DE7430-27EA-638A-F32A-B6DCF8021EFF}"/>
              </a:ext>
            </a:extLst>
          </p:cNvPr>
          <p:cNvSpPr/>
          <p:nvPr/>
        </p:nvSpPr>
        <p:spPr>
          <a:xfrm>
            <a:off x="1185859" y="2744792"/>
            <a:ext cx="742950" cy="920136"/>
          </a:xfrm>
          <a:prstGeom prst="rect">
            <a:avLst/>
          </a:prstGeom>
          <a:solidFill>
            <a:srgbClr val="FFE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DC4AC-C932-606E-7E81-78B68B71E2DB}"/>
              </a:ext>
            </a:extLst>
          </p:cNvPr>
          <p:cNvSpPr/>
          <p:nvPr/>
        </p:nvSpPr>
        <p:spPr>
          <a:xfrm>
            <a:off x="1328733" y="4009953"/>
            <a:ext cx="9434517" cy="912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lvl="0"/>
            <a:r>
              <a:rPr lang="es-ES" sz="2000" dirty="0" err="1">
                <a:latin typeface="Aptos Narrow" panose="020B0004020202020204" pitchFamily="34" charset="0"/>
              </a:rPr>
              <a:t>According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to</a:t>
            </a:r>
            <a:r>
              <a:rPr lang="es-ES" sz="2000" dirty="0">
                <a:latin typeface="Aptos Narrow" panose="020B0004020202020204" pitchFamily="34" charset="0"/>
              </a:rPr>
              <a:t> the </a:t>
            </a:r>
            <a:r>
              <a:rPr lang="en-US" sz="2000" i="0" dirty="0">
                <a:effectLst/>
                <a:latin typeface="Aptos Narrow" panose="020B0004020202020204" pitchFamily="34" charset="0"/>
              </a:rPr>
              <a:t>predicted metagenome functions, archaea may be early colonizers of the </a:t>
            </a:r>
            <a:r>
              <a:rPr lang="en-US" sz="2000" i="0" dirty="0" err="1">
                <a:effectLst/>
                <a:latin typeface="Aptos Narrow" panose="020B0004020202020204" pitchFamily="34" charset="0"/>
              </a:rPr>
              <a:t>neonal</a:t>
            </a:r>
            <a:r>
              <a:rPr lang="en-US" sz="2000" i="0" dirty="0">
                <a:effectLst/>
                <a:latin typeface="Aptos Narrow" panose="020B0004020202020204" pitchFamily="34" charset="0"/>
              </a:rPr>
              <a:t> gut shortly after birth.</a:t>
            </a:r>
            <a:endParaRPr lang="en-US" sz="2000" dirty="0">
              <a:latin typeface="Aptos Narrow" panose="020B00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3B143C-D295-3406-016C-9271E7627483}"/>
              </a:ext>
            </a:extLst>
          </p:cNvPr>
          <p:cNvSpPr/>
          <p:nvPr/>
        </p:nvSpPr>
        <p:spPr>
          <a:xfrm>
            <a:off x="1185859" y="3895653"/>
            <a:ext cx="742950" cy="920136"/>
          </a:xfrm>
          <a:prstGeom prst="rect">
            <a:avLst/>
          </a:prstGeom>
          <a:solidFill>
            <a:srgbClr val="BFF6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BDA80A-2FF2-53D5-642C-3B8054D63501}"/>
              </a:ext>
            </a:extLst>
          </p:cNvPr>
          <p:cNvSpPr/>
          <p:nvPr/>
        </p:nvSpPr>
        <p:spPr>
          <a:xfrm>
            <a:off x="1328733" y="5192717"/>
            <a:ext cx="9434517" cy="912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8650"/>
            <a:r>
              <a:rPr lang="es-ES" sz="2000" dirty="0" err="1">
                <a:latin typeface="Aptos Narrow" panose="020B0004020202020204" pitchFamily="34" charset="0"/>
              </a:rPr>
              <a:t>We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need</a:t>
            </a:r>
            <a:r>
              <a:rPr lang="es-ES" sz="2000" dirty="0">
                <a:latin typeface="Aptos Narrow" panose="020B0004020202020204" pitchFamily="34" charset="0"/>
              </a:rPr>
              <a:t> more data </a:t>
            </a:r>
            <a:r>
              <a:rPr lang="es-ES" sz="2000" dirty="0" err="1">
                <a:latin typeface="Aptos Narrow" panose="020B0004020202020204" pitchFamily="34" charset="0"/>
              </a:rPr>
              <a:t>regarding</a:t>
            </a:r>
            <a:r>
              <a:rPr lang="es-ES" sz="2000" dirty="0">
                <a:latin typeface="Aptos Narrow" panose="020B0004020202020204" pitchFamily="34" charset="0"/>
              </a:rPr>
              <a:t> the </a:t>
            </a:r>
            <a:r>
              <a:rPr lang="es-ES" sz="2000" dirty="0" err="1">
                <a:latin typeface="Aptos Narrow" panose="020B0004020202020204" pitchFamily="34" charset="0"/>
              </a:rPr>
              <a:t>diversity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of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archaea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communities</a:t>
            </a:r>
            <a:r>
              <a:rPr lang="es-ES" sz="2000" dirty="0">
                <a:latin typeface="Aptos Narrow" panose="020B0004020202020204" pitchFamily="34" charset="0"/>
              </a:rPr>
              <a:t> in the </a:t>
            </a:r>
            <a:r>
              <a:rPr lang="es-ES" sz="2000" dirty="0" err="1">
                <a:latin typeface="Aptos Narrow" panose="020B0004020202020204" pitchFamily="34" charset="0"/>
              </a:rPr>
              <a:t>microbiome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of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healthy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people</a:t>
            </a:r>
            <a:r>
              <a:rPr lang="es-ES" sz="2000" dirty="0">
                <a:latin typeface="Aptos Narrow" panose="020B0004020202020204" pitchFamily="34" charset="0"/>
              </a:rPr>
              <a:t> –</a:t>
            </a:r>
            <a:r>
              <a:rPr lang="es-ES" sz="2000" dirty="0" err="1">
                <a:latin typeface="Aptos Narrow" panose="020B0004020202020204" pitchFamily="34" charset="0"/>
              </a:rPr>
              <a:t>worldwide</a:t>
            </a:r>
            <a:r>
              <a:rPr lang="es-ES" sz="2000" dirty="0">
                <a:latin typeface="Aptos Narrow" panose="020B0004020202020204" pitchFamily="34" charset="0"/>
              </a:rPr>
              <a:t> </a:t>
            </a:r>
            <a:r>
              <a:rPr lang="es-ES" sz="2000" dirty="0" err="1">
                <a:latin typeface="Aptos Narrow" panose="020B0004020202020204" pitchFamily="34" charset="0"/>
              </a:rPr>
              <a:t>scale</a:t>
            </a:r>
            <a:r>
              <a:rPr lang="es-ES" sz="2000" dirty="0">
                <a:latin typeface="Aptos Narrow" panose="020B0004020202020204" pitchFamily="34" charset="0"/>
              </a:rPr>
              <a:t>.</a:t>
            </a:r>
            <a:endParaRPr lang="en-US" sz="2000" dirty="0">
              <a:latin typeface="Aptos Narrow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B810FD-E4A6-8516-8DE2-9EB19B47B7B9}"/>
              </a:ext>
            </a:extLst>
          </p:cNvPr>
          <p:cNvSpPr/>
          <p:nvPr/>
        </p:nvSpPr>
        <p:spPr>
          <a:xfrm>
            <a:off x="1185859" y="5078417"/>
            <a:ext cx="742950" cy="920136"/>
          </a:xfrm>
          <a:prstGeom prst="rect">
            <a:avLst/>
          </a:prstGeom>
          <a:solidFill>
            <a:srgbClr val="C4D5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7F731C-E30D-B9CA-CE85-4FC5A3D48A90}"/>
              </a:ext>
            </a:extLst>
          </p:cNvPr>
          <p:cNvSpPr txBox="1"/>
          <p:nvPr/>
        </p:nvSpPr>
        <p:spPr>
          <a:xfrm>
            <a:off x="291285" y="6439445"/>
            <a:ext cx="11772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Work supported by CONACyT 163235 INFR-2011-01 and CONACyT FORDECYT-PRONACES/6669/2020_Programa </a:t>
            </a:r>
            <a:r>
              <a:rPr lang="en-US" sz="1400" dirty="0" err="1"/>
              <a:t>Presupuestario</a:t>
            </a:r>
            <a:r>
              <a:rPr lang="en-US" sz="1400" dirty="0"/>
              <a:t> F003-Ciencia de Frontera 2019.</a:t>
            </a:r>
          </a:p>
        </p:txBody>
      </p:sp>
    </p:spTree>
    <p:extLst>
      <p:ext uri="{BB962C8B-B14F-4D97-AF65-F5344CB8AC3E}">
        <p14:creationId xmlns:p14="http://schemas.microsoft.com/office/powerpoint/2010/main" val="37175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0" grpId="0" animBg="1"/>
      <p:bldP spid="13" grpId="0" animBg="1"/>
      <p:bldP spid="12" grpId="0" animBg="1"/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B5F714D-314F-465D-858E-8B8AAB5D954F}">
  <we:reference id="98d6c1cd-d2ea-4e59-b3d5-7612ea4978eb" version="3.1.0.0" store="EXCatalog" storeType="EXCatalog"/>
  <we:alternateReferences>
    <we:reference id="WA104380907" version="3.1.0.0" store="es-MX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640</Words>
  <Application>Microsoft Office PowerPoint</Application>
  <PresentationFormat>Widescreen</PresentationFormat>
  <Paragraphs>84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Narrow</vt:lpstr>
      <vt:lpstr>Arial</vt:lpstr>
      <vt:lpstr>Arial Nova</vt:lpstr>
      <vt:lpstr>Calibri</vt:lpstr>
      <vt:lpstr>Calibri Light</vt:lpstr>
      <vt:lpstr>1_Office Theme</vt:lpstr>
      <vt:lpstr>Diversity of immunoglobulin-coated archaea in human colostrum and neonatal stool from Mexican individuals</vt:lpstr>
      <vt:lpstr>PowerPoint Presentation</vt:lpstr>
      <vt:lpstr>Breast milk confers passive immunization to the newborn</vt:lpstr>
      <vt:lpstr>PowerPoint Presentation</vt:lpstr>
      <vt:lpstr>Haloarchaea and non-euryarchaea predominate in the archaeal community found in total samples and in association with immunoglobulin fractions
</vt:lpstr>
      <vt:lpstr>The community of archaea bound by IgA2 is the most diverse in colostrum and neonate feces
</vt:lpstr>
      <vt:lpstr>The community of archaea bound by IgA2 is the most diverse in colostrum and neonate feces
</vt:lpstr>
      <vt:lpstr>The community of archaea bound by IgA2 is the most diverse in colostrum and neonate feces
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L. Rojas Guerrero</dc:creator>
  <cp:lastModifiedBy>Diana Laura Rojas Guerrero</cp:lastModifiedBy>
  <cp:revision>22</cp:revision>
  <dcterms:created xsi:type="dcterms:W3CDTF">2023-05-19T16:28:08Z</dcterms:created>
  <dcterms:modified xsi:type="dcterms:W3CDTF">2023-10-26T22:27:22Z</dcterms:modified>
</cp:coreProperties>
</file>