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xfrm>
            <a:off x="1647289" y="1841554"/>
            <a:ext cx="9144001" cy="2387601"/>
          </a:xfrm>
          <a:prstGeom prst="rect">
            <a:avLst/>
          </a:prstGeom>
        </p:spPr>
        <p:txBody>
          <a:bodyPr/>
          <a:lstStyle/>
          <a:p>
            <a:pPr>
              <a:defRPr b="1" sz="3900">
                <a:uFill>
                  <a:solidFill>
                    <a:srgbClr val="000000"/>
                  </a:solidFill>
                </a:uFill>
                <a:latin typeface="Tahoma"/>
                <a:ea typeface="Tahoma"/>
                <a:cs typeface="Tahoma"/>
                <a:sym typeface="Tahoma"/>
              </a:defRPr>
            </a:pPr>
            <a:r>
              <a:t>Perception, attitude and intention towards COVID-19 vaccination </a:t>
            </a:r>
            <a:br/>
            <a:r>
              <a:rPr b="0" sz="1600">
                <a:latin typeface="Times New Roman"/>
                <a:ea typeface="Times New Roman"/>
                <a:cs typeface="Times New Roman"/>
                <a:sym typeface="Times New Roman"/>
              </a:rPr>
              <a:t> </a:t>
            </a:r>
            <a:br>
              <a:rPr b="0" sz="1600">
                <a:latin typeface="Times New Roman"/>
                <a:ea typeface="Times New Roman"/>
                <a:cs typeface="Times New Roman"/>
                <a:sym typeface="Times New Roman"/>
              </a:rPr>
            </a:br>
            <a:r>
              <a:rPr b="0" sz="1600">
                <a:latin typeface="Times New Roman"/>
                <a:ea typeface="Times New Roman"/>
                <a:cs typeface="Times New Roman"/>
                <a:sym typeface="Times New Roman"/>
              </a:rPr>
              <a:t> </a:t>
            </a:r>
            <a:br>
              <a:rPr b="0" sz="1600">
                <a:latin typeface="Times New Roman"/>
                <a:ea typeface="Times New Roman"/>
                <a:cs typeface="Times New Roman"/>
                <a:sym typeface="Times New Roman"/>
              </a:rPr>
            </a:br>
          </a:p>
        </p:txBody>
      </p:sp>
      <p:sp>
        <p:nvSpPr>
          <p:cNvPr id="95" name="Subtitle 2"/>
          <p:cNvSpPr txBox="1"/>
          <p:nvPr>
            <p:ph type="subTitle" sz="quarter" idx="1"/>
          </p:nvPr>
        </p:nvSpPr>
        <p:spPr>
          <a:xfrm>
            <a:off x="1524000" y="3602037"/>
            <a:ext cx="9144000" cy="1655762"/>
          </a:xfrm>
          <a:prstGeom prst="rect">
            <a:avLst/>
          </a:prstGeom>
        </p:spPr>
        <p:txBody>
          <a:bodyPr/>
          <a:lstStyle/>
          <a:p>
            <a:pPr/>
            <a:r>
              <a:t>Presenter: Nidhi Kataria</a:t>
            </a:r>
          </a:p>
          <a:p>
            <a:pPr/>
            <a:r>
              <a:t>Authors: Dr. Aarti, Rosy Dhall, Jyotika Kundu, Nidhi Kataria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Content Placeholder 2"/>
          <p:cNvSpPr txBox="1"/>
          <p:nvPr>
            <p:ph type="body" idx="1"/>
          </p:nvPr>
        </p:nvSpPr>
        <p:spPr>
          <a:prstGeom prst="rect">
            <a:avLst/>
          </a:prstGeom>
        </p:spPr>
        <p:txBody>
          <a:bodyPr/>
          <a:lstStyle/>
          <a:p>
            <a:pPr algn="just">
              <a:defRPr sz="2400">
                <a:latin typeface="Times New Roman"/>
                <a:ea typeface="Times New Roman"/>
                <a:cs typeface="Times New Roman"/>
                <a:sym typeface="Times New Roman"/>
              </a:defRPr>
            </a:pPr>
            <a:r>
              <a:t>As the proposed relationship in hypothesized model I, SEM is used to investigate the perception towards Covid-19 vaccine (</a:t>
            </a:r>
            <a:r>
              <a:rPr i="1"/>
              <a:t>see</a:t>
            </a:r>
            <a:r>
              <a:t> </a:t>
            </a:r>
            <a:r>
              <a:rPr b="1"/>
              <a:t>Fig 2</a:t>
            </a:r>
            <a:r>
              <a:t>). </a:t>
            </a:r>
          </a:p>
          <a:p>
            <a:pPr algn="just">
              <a:defRPr sz="2400">
                <a:latin typeface="Times New Roman"/>
                <a:ea typeface="Times New Roman"/>
                <a:cs typeface="Times New Roman"/>
                <a:sym typeface="Times New Roman"/>
              </a:defRPr>
            </a:pPr>
            <a:r>
              <a:t>As shown in fit indices mentioned in </a:t>
            </a:r>
            <a:r>
              <a:rPr b="1"/>
              <a:t>Fig. 2</a:t>
            </a:r>
            <a:r>
              <a:t>, fit indices for measurement model and structural model validate goodness of models. </a:t>
            </a:r>
          </a:p>
          <a:p>
            <a:pPr algn="just">
              <a:defRPr sz="2400">
                <a:latin typeface="Times New Roman"/>
                <a:ea typeface="Times New Roman"/>
                <a:cs typeface="Times New Roman"/>
                <a:sym typeface="Times New Roman"/>
              </a:defRPr>
            </a:pPr>
            <a:r>
              <a:t>Researchers recommended the threshold for </a:t>
            </a:r>
            <a:r>
              <a:rPr i="1"/>
              <a:t>CMIN/DF</a:t>
            </a:r>
            <a:r>
              <a:t>, </a:t>
            </a:r>
            <a:r>
              <a:rPr i="1"/>
              <a:t>CFI</a:t>
            </a:r>
            <a:r>
              <a:t>, </a:t>
            </a:r>
            <a:r>
              <a:rPr i="1"/>
              <a:t>GFI</a:t>
            </a:r>
            <a:r>
              <a:t>, </a:t>
            </a:r>
            <a:r>
              <a:rPr i="1"/>
              <a:t>TLI</a:t>
            </a:r>
            <a:r>
              <a:t>, </a:t>
            </a:r>
            <a:r>
              <a:rPr i="1"/>
              <a:t>IFI</a:t>
            </a:r>
            <a:r>
              <a:t>, </a:t>
            </a:r>
            <a:r>
              <a:rPr i="1"/>
              <a:t>NFI</a:t>
            </a:r>
            <a:r>
              <a:t>, </a:t>
            </a:r>
            <a:r>
              <a:rPr i="1"/>
              <a:t>AGFI, RMSEA</a:t>
            </a:r>
            <a:r>
              <a:t> and </a:t>
            </a:r>
            <a:r>
              <a:rPr i="1"/>
              <a:t>RMR</a:t>
            </a:r>
            <a:r>
              <a:t> (Bentler, 1990; Baumgartner and Homburg,  1996; Hu and Bentler, 1999). Therefore, after checking the values of all indices, goodness of measurement model and structural model are satisfactory.</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24" name="officeArt object" descr="officeArt object"/>
          <p:cNvPicPr>
            <a:picLocks noChangeAspect="1"/>
          </p:cNvPicPr>
          <p:nvPr/>
        </p:nvPicPr>
        <p:blipFill>
          <a:blip r:embed="rId2">
            <a:extLst/>
          </a:blip>
          <a:stretch>
            <a:fillRect/>
          </a:stretch>
        </p:blipFill>
        <p:spPr>
          <a:xfrm>
            <a:off x="1726058" y="647272"/>
            <a:ext cx="8568649" cy="5465853"/>
          </a:xfrm>
          <a:prstGeom prst="rect">
            <a:avLst/>
          </a:prstGeom>
          <a:ln w="25400">
            <a:solidFill>
              <a:srgbClr val="A7A7A7"/>
            </a:solidFill>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26" name="Table 1"/>
          <p:cNvGraphicFramePr/>
          <p:nvPr/>
        </p:nvGraphicFramePr>
        <p:xfrm>
          <a:off x="1467293" y="308343"/>
          <a:ext cx="8718700" cy="6256418"/>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532560"/>
                <a:gridCol w="1159476"/>
                <a:gridCol w="1306296"/>
                <a:gridCol w="1412891"/>
                <a:gridCol w="1174560"/>
                <a:gridCol w="1008634"/>
                <a:gridCol w="1124281"/>
              </a:tblGrid>
              <a:tr h="422808">
                <a:tc>
                  <a:txBody>
                    <a:bodyPr/>
                    <a:lstStyle/>
                    <a:p>
                      <a:pPr algn="l">
                        <a:defRPr b="0" sz="1800">
                          <a:solidFill>
                            <a:srgbClr val="000000"/>
                          </a:solidFill>
                        </a:defRPr>
                      </a:pPr>
                      <a:r>
                        <a:rPr b="1" sz="1200">
                          <a:solidFill>
                            <a:srgbClr val="FFFFFF"/>
                          </a:solidFill>
                        </a:rPr>
                        <a:t> </a:t>
                      </a:r>
                    </a:p>
                  </a:txBody>
                  <a:tcPr marL="50748" marR="50748" marT="50748" marB="50748" anchor="t" anchorCtr="0" horzOverflow="overflow"/>
                </a:tc>
                <a:tc>
                  <a:txBody>
                    <a:bodyPr/>
                    <a:lstStyle/>
                    <a:p>
                      <a:pPr algn="l">
                        <a:defRPr b="0" sz="1800">
                          <a:solidFill>
                            <a:srgbClr val="000000"/>
                          </a:solidFill>
                        </a:defRPr>
                      </a:pPr>
                      <a:r>
                        <a:rPr b="1" sz="1200">
                          <a:solidFill>
                            <a:srgbClr val="FFFFFF"/>
                          </a:solidFill>
                        </a:rPr>
                        <a:t> </a:t>
                      </a:r>
                    </a:p>
                  </a:txBody>
                  <a:tcPr marL="50748" marR="50748" marT="50748" marB="50748" anchor="t" anchorCtr="0" horzOverflow="overflow"/>
                </a:tc>
                <a:tc>
                  <a:txBody>
                    <a:bodyPr/>
                    <a:lstStyle/>
                    <a:p>
                      <a:pPr algn="l">
                        <a:defRPr b="0" sz="1800">
                          <a:solidFill>
                            <a:srgbClr val="000000"/>
                          </a:solidFill>
                        </a:defRPr>
                      </a:pPr>
                      <a:r>
                        <a:rPr b="1" sz="1200">
                          <a:solidFill>
                            <a:srgbClr val="FFFFFF"/>
                          </a:solidFill>
                        </a:rPr>
                        <a:t> </a:t>
                      </a:r>
                    </a:p>
                  </a:txBody>
                  <a:tcPr marL="50748" marR="50748" marT="50748" marB="50748" anchor="t" anchorCtr="0" horzOverflow="overflow"/>
                </a:tc>
                <a:tc gridSpan="2">
                  <a:txBody>
                    <a:bodyPr/>
                    <a:lstStyle/>
                    <a:p>
                      <a:pPr algn="ctr">
                        <a:tabLst>
                          <a:tab pos="914400" algn="l"/>
                          <a:tab pos="1828800" algn="l"/>
                        </a:tabLst>
                        <a:defRPr b="0" sz="1800">
                          <a:solidFill>
                            <a:srgbClr val="000000"/>
                          </a:solidFill>
                        </a:defRPr>
                      </a:pPr>
                      <a:r>
                        <a:rPr b="1" sz="800">
                          <a:solidFill>
                            <a:srgbClr val="FFFFFF"/>
                          </a:solidFill>
                          <a:uFill>
                            <a:solidFill>
                              <a:srgbClr val="000000"/>
                            </a:solidFill>
                          </a:uFill>
                        </a:rPr>
                        <a:t>Test of Homogeneity of Variances</a:t>
                      </a:r>
                    </a:p>
                  </a:txBody>
                  <a:tcPr marL="50748" marR="50748" marT="50748" marB="50748" anchor="t" anchorCtr="0" horzOverflow="overflow"/>
                </a:tc>
                <a:tc hMerge="1">
                  <a:tcPr/>
                </a:tc>
                <a:tc gridSpan="2">
                  <a:txBody>
                    <a:bodyPr/>
                    <a:lstStyle/>
                    <a:p>
                      <a:pPr algn="ctr">
                        <a:tabLst>
                          <a:tab pos="914400" algn="l"/>
                        </a:tabLst>
                        <a:defRPr b="0" sz="1800">
                          <a:solidFill>
                            <a:srgbClr val="000000"/>
                          </a:solidFill>
                        </a:defRPr>
                      </a:pPr>
                      <a:r>
                        <a:rPr b="1" sz="800">
                          <a:solidFill>
                            <a:srgbClr val="FFFFFF"/>
                          </a:solidFill>
                          <a:uFill>
                            <a:solidFill>
                              <a:srgbClr val="000000"/>
                            </a:solidFill>
                          </a:uFill>
                        </a:rPr>
                        <a:t>Anova</a:t>
                      </a:r>
                    </a:p>
                  </a:txBody>
                  <a:tcPr marL="50748" marR="50748" marT="50748" marB="50748" anchor="t" anchorCtr="0" horzOverflow="overflow"/>
                </a:tc>
                <a:tc hMerge="1">
                  <a:tcPr/>
                </a:tc>
              </a:tr>
              <a:tr h="591750">
                <a:tc>
                  <a:txBody>
                    <a:bodyPr/>
                    <a:lstStyle/>
                    <a:p>
                      <a:pPr algn="ctr">
                        <a:defRPr sz="1800"/>
                      </a:pPr>
                      <a:r>
                        <a:rPr b="1" sz="800">
                          <a:solidFill>
                            <a:srgbClr val="FFFFFF"/>
                          </a:solidFill>
                          <a:uFill>
                            <a:solidFill>
                              <a:srgbClr val="000000"/>
                            </a:solidFill>
                          </a:uFill>
                        </a:rPr>
                        <a:t>Vaccination Experience</a:t>
                      </a:r>
                    </a:p>
                  </a:txBody>
                  <a:tcPr marL="50748" marR="50748" marT="50748" marB="50748" anchor="t" anchorCtr="0" horzOverflow="overflow">
                    <a:solidFill>
                      <a:schemeClr val="accent1"/>
                    </a:solidFill>
                  </a:tcPr>
                </a:tc>
                <a:tc>
                  <a:txBody>
                    <a:bodyPr/>
                    <a:lstStyle/>
                    <a:p>
                      <a:pPr algn="ctr">
                        <a:defRPr sz="1800"/>
                      </a:pPr>
                      <a:r>
                        <a:rPr sz="800">
                          <a:uFill>
                            <a:solidFill>
                              <a:srgbClr val="000000"/>
                            </a:solidFill>
                          </a:uFill>
                        </a:rPr>
                        <a:t>Mean</a:t>
                      </a:r>
                    </a:p>
                  </a:txBody>
                  <a:tcPr marL="50748" marR="50748" marT="50748" marB="50748" anchor="t" anchorCtr="0" horzOverflow="overflow"/>
                </a:tc>
                <a:tc>
                  <a:txBody>
                    <a:bodyPr/>
                    <a:lstStyle/>
                    <a:p>
                      <a:pPr algn="ctr">
                        <a:defRPr sz="1800"/>
                      </a:pPr>
                      <a:r>
                        <a:rPr sz="800">
                          <a:uFill>
                            <a:solidFill>
                              <a:srgbClr val="000000"/>
                            </a:solidFill>
                          </a:uFill>
                        </a:rPr>
                        <a:t>Std. Deviation</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Levene Statistic</a:t>
                      </a:r>
                    </a:p>
                  </a:txBody>
                  <a:tcPr marL="50748" marR="50748" marT="50748" marB="50748" anchor="t" anchorCtr="0" horzOverflow="overflow"/>
                </a:tc>
                <a:tc>
                  <a:txBody>
                    <a:bodyPr/>
                    <a:lstStyle/>
                    <a:p>
                      <a:pPr algn="ctr">
                        <a:defRPr sz="1800"/>
                      </a:pPr>
                      <a:r>
                        <a:rPr sz="800">
                          <a:uFill>
                            <a:solidFill>
                              <a:srgbClr val="000000"/>
                            </a:solidFill>
                          </a:uFill>
                        </a:rPr>
                        <a:t>Sig.</a:t>
                      </a:r>
                    </a:p>
                  </a:txBody>
                  <a:tcPr marL="50748" marR="50748" marT="50748" marB="50748" anchor="t" anchorCtr="0" horzOverflow="overflow"/>
                </a:tc>
                <a:tc>
                  <a:txBody>
                    <a:bodyPr/>
                    <a:lstStyle/>
                    <a:p>
                      <a:pPr algn="ctr">
                        <a:defRPr sz="1800"/>
                      </a:pPr>
                      <a:r>
                        <a:rPr sz="800">
                          <a:uFill>
                            <a:solidFill>
                              <a:srgbClr val="000000"/>
                            </a:solidFill>
                          </a:uFill>
                        </a:rPr>
                        <a:t>F</a:t>
                      </a:r>
                    </a:p>
                  </a:txBody>
                  <a:tcPr marL="50748" marR="50748" marT="50748" marB="50748" anchor="t" anchorCtr="0" horzOverflow="overflow"/>
                </a:tc>
                <a:tc>
                  <a:txBody>
                    <a:bodyPr/>
                    <a:lstStyle/>
                    <a:p>
                      <a:pPr algn="ctr">
                        <a:defRPr sz="1800"/>
                      </a:pPr>
                      <a:r>
                        <a:rPr sz="800">
                          <a:uFill>
                            <a:solidFill>
                              <a:srgbClr val="000000"/>
                            </a:solidFill>
                          </a:uFill>
                        </a:rPr>
                        <a:t>Sig.</a:t>
                      </a:r>
                    </a:p>
                  </a:txBody>
                  <a:tcPr marL="50748" marR="50748" marT="50748" marB="50748" anchor="t" anchorCtr="0" horzOverflow="overflow"/>
                </a:tc>
              </a:tr>
              <a:tr h="591750">
                <a:tc>
                  <a:txBody>
                    <a:bodyPr/>
                    <a:lstStyle/>
                    <a:p>
                      <a:pPr algn="ctr">
                        <a:defRPr sz="1800"/>
                      </a:pPr>
                      <a:r>
                        <a:rPr b="1" sz="800">
                          <a:solidFill>
                            <a:srgbClr val="FFFFFF"/>
                          </a:solidFill>
                          <a:uFill>
                            <a:solidFill>
                              <a:srgbClr val="000000"/>
                            </a:solidFill>
                          </a:uFill>
                        </a:rPr>
                        <a:t>Yes (First dose)</a:t>
                      </a:r>
                    </a:p>
                  </a:txBody>
                  <a:tcPr marL="50748" marR="50748" marT="50748" marB="50748" anchor="t" anchorCtr="0" horzOverflow="overflow">
                    <a:solidFill>
                      <a:schemeClr val="accent1"/>
                    </a:solidFill>
                  </a:tcPr>
                </a:tc>
                <a:tc>
                  <a:txBody>
                    <a:bodyPr/>
                    <a:lstStyle/>
                    <a:p>
                      <a:pPr marR="38100" algn="ctr">
                        <a:lnSpc>
                          <a:spcPts val="1600"/>
                        </a:lnSpc>
                        <a:defRPr sz="1800"/>
                      </a:pPr>
                      <a:r>
                        <a:rPr sz="800">
                          <a:uFill>
                            <a:solidFill>
                              <a:srgbClr val="000000"/>
                            </a:solidFill>
                          </a:uFill>
                        </a:rPr>
                        <a:t>3.9628</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.33714</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2.140</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.119</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7.998</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.000</a:t>
                      </a:r>
                    </a:p>
                  </a:txBody>
                  <a:tcPr marL="50748" marR="50748" marT="50748" marB="50748" anchor="t" anchorCtr="0" horzOverflow="overflow"/>
                </a:tc>
              </a:tr>
              <a:tr h="591750">
                <a:tc>
                  <a:txBody>
                    <a:bodyPr/>
                    <a:lstStyle/>
                    <a:p>
                      <a:pPr algn="ctr">
                        <a:defRPr sz="1800"/>
                      </a:pPr>
                      <a:r>
                        <a:rPr b="1" sz="800">
                          <a:solidFill>
                            <a:srgbClr val="FFFFFF"/>
                          </a:solidFill>
                          <a:uFill>
                            <a:solidFill>
                              <a:srgbClr val="000000"/>
                            </a:solidFill>
                          </a:uFill>
                        </a:rPr>
                        <a:t>Yes (Both dosess)</a:t>
                      </a:r>
                    </a:p>
                  </a:txBody>
                  <a:tcPr marL="50748" marR="50748" marT="50748" marB="50748" anchor="t" anchorCtr="0" horzOverflow="overflow">
                    <a:solidFill>
                      <a:schemeClr val="accent1"/>
                    </a:solidFill>
                  </a:tcPr>
                </a:tc>
                <a:tc>
                  <a:txBody>
                    <a:bodyPr/>
                    <a:lstStyle/>
                    <a:p>
                      <a:pPr marR="38100" algn="ctr">
                        <a:lnSpc>
                          <a:spcPts val="1600"/>
                        </a:lnSpc>
                        <a:defRPr sz="1800"/>
                      </a:pPr>
                      <a:r>
                        <a:rPr sz="800">
                          <a:uFill>
                            <a:solidFill>
                              <a:srgbClr val="000000"/>
                            </a:solidFill>
                          </a:uFill>
                        </a:rPr>
                        <a:t>4.0764</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.41329</a:t>
                      </a:r>
                    </a:p>
                  </a:txBody>
                  <a:tcPr marL="50748" marR="50748" marT="50748" marB="50748" anchor="t" anchorCtr="0" horzOverflow="overflow"/>
                </a:tc>
                <a:tc>
                  <a:txBody>
                    <a:bodyPr/>
                    <a:lstStyle/>
                    <a:p>
                      <a:pPr algn="l">
                        <a:defRPr sz="1800"/>
                      </a:pPr>
                      <a:r>
                        <a:rPr sz="1200"/>
                        <a:t> </a:t>
                      </a:r>
                    </a:p>
                  </a:txBody>
                  <a:tcPr marL="50748" marR="50748" marT="50748" marB="50748" anchor="t" anchorCtr="0" horzOverflow="overflow"/>
                </a:tc>
                <a:tc>
                  <a:txBody>
                    <a:bodyPr/>
                    <a:lstStyle/>
                    <a:p>
                      <a:pPr algn="l">
                        <a:defRPr sz="1800"/>
                      </a:pPr>
                      <a:r>
                        <a:rPr sz="1200"/>
                        <a:t> </a:t>
                      </a:r>
                    </a:p>
                  </a:txBody>
                  <a:tcPr marL="50748" marR="50748" marT="50748" marB="50748" anchor="t" anchorCtr="0" horzOverflow="overflow"/>
                </a:tc>
                <a:tc>
                  <a:txBody>
                    <a:bodyPr/>
                    <a:lstStyle/>
                    <a:p>
                      <a:pPr algn="l">
                        <a:defRPr sz="1800"/>
                      </a:pPr>
                      <a:r>
                        <a:rPr sz="1200"/>
                        <a:t> </a:t>
                      </a:r>
                    </a:p>
                  </a:txBody>
                  <a:tcPr marL="50748" marR="50748" marT="50748" marB="50748" anchor="t" anchorCtr="0" horzOverflow="overflow"/>
                </a:tc>
                <a:tc>
                  <a:txBody>
                    <a:bodyPr/>
                    <a:lstStyle/>
                    <a:p>
                      <a:pPr algn="l">
                        <a:defRPr sz="1800"/>
                      </a:pPr>
                      <a:r>
                        <a:rPr sz="1200"/>
                        <a:t> </a:t>
                      </a:r>
                    </a:p>
                  </a:txBody>
                  <a:tcPr marL="50748" marR="50748" marT="50748" marB="50748" anchor="t" anchorCtr="0" horzOverflow="overflow"/>
                </a:tc>
              </a:tr>
              <a:tr h="591750">
                <a:tc>
                  <a:txBody>
                    <a:bodyPr/>
                    <a:lstStyle/>
                    <a:p>
                      <a:pPr algn="ctr">
                        <a:defRPr sz="1800"/>
                      </a:pPr>
                      <a:r>
                        <a:rPr b="1" sz="800">
                          <a:solidFill>
                            <a:srgbClr val="FFFFFF"/>
                          </a:solidFill>
                          <a:uFill>
                            <a:solidFill>
                              <a:srgbClr val="000000"/>
                            </a:solidFill>
                          </a:uFill>
                        </a:rPr>
                        <a:t>No</a:t>
                      </a:r>
                    </a:p>
                  </a:txBody>
                  <a:tcPr marL="50748" marR="50748" marT="50748" marB="50748" anchor="t" anchorCtr="0" horzOverflow="overflow">
                    <a:solidFill>
                      <a:schemeClr val="accent1"/>
                    </a:solidFill>
                  </a:tcPr>
                </a:tc>
                <a:tc>
                  <a:txBody>
                    <a:bodyPr/>
                    <a:lstStyle/>
                    <a:p>
                      <a:pPr marR="38100" algn="ctr">
                        <a:lnSpc>
                          <a:spcPts val="1600"/>
                        </a:lnSpc>
                        <a:defRPr sz="1800"/>
                      </a:pPr>
                      <a:r>
                        <a:rPr sz="800">
                          <a:uFill>
                            <a:solidFill>
                              <a:srgbClr val="000000"/>
                            </a:solidFill>
                          </a:uFill>
                        </a:rPr>
                        <a:t>3.8415</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.43097</a:t>
                      </a:r>
                    </a:p>
                  </a:txBody>
                  <a:tcPr marL="50748" marR="50748" marT="50748" marB="50748" anchor="t" anchorCtr="0" horzOverflow="overflow"/>
                </a:tc>
                <a:tc>
                  <a:txBody>
                    <a:bodyPr/>
                    <a:lstStyle/>
                    <a:p>
                      <a:pPr algn="l">
                        <a:defRPr sz="1800"/>
                      </a:pPr>
                      <a:r>
                        <a:rPr sz="1200"/>
                        <a:t> </a:t>
                      </a:r>
                    </a:p>
                  </a:txBody>
                  <a:tcPr marL="50748" marR="50748" marT="50748" marB="50748" anchor="t" anchorCtr="0" horzOverflow="overflow"/>
                </a:tc>
                <a:tc>
                  <a:txBody>
                    <a:bodyPr/>
                    <a:lstStyle/>
                    <a:p>
                      <a:pPr algn="l">
                        <a:defRPr sz="1800"/>
                      </a:pPr>
                      <a:r>
                        <a:rPr sz="1200"/>
                        <a:t> </a:t>
                      </a:r>
                    </a:p>
                  </a:txBody>
                  <a:tcPr marL="50748" marR="50748" marT="50748" marB="50748" anchor="t" anchorCtr="0" horzOverflow="overflow"/>
                </a:tc>
                <a:tc>
                  <a:txBody>
                    <a:bodyPr/>
                    <a:lstStyle/>
                    <a:p>
                      <a:pPr algn="l">
                        <a:defRPr sz="1800"/>
                      </a:pPr>
                      <a:r>
                        <a:rPr sz="1200"/>
                        <a:t> </a:t>
                      </a:r>
                    </a:p>
                  </a:txBody>
                  <a:tcPr marL="50748" marR="50748" marT="50748" marB="50748" anchor="t" anchorCtr="0" horzOverflow="overflow"/>
                </a:tc>
                <a:tc>
                  <a:txBody>
                    <a:bodyPr/>
                    <a:lstStyle/>
                    <a:p>
                      <a:pPr algn="l">
                        <a:defRPr sz="1800"/>
                      </a:pPr>
                      <a:r>
                        <a:rPr sz="1200"/>
                        <a:t> </a:t>
                      </a:r>
                    </a:p>
                  </a:txBody>
                  <a:tcPr marL="50748" marR="50748" marT="50748" marB="50748" anchor="t" anchorCtr="0" horzOverflow="overflow"/>
                </a:tc>
              </a:tr>
              <a:tr h="273537">
                <a:tc gridSpan="7">
                  <a:txBody>
                    <a:bodyPr/>
                    <a:lstStyle/>
                    <a:p>
                      <a:pPr algn="ctr">
                        <a:tabLst>
                          <a:tab pos="914400" algn="l"/>
                          <a:tab pos="1828800" algn="l"/>
                          <a:tab pos="2743200" algn="l"/>
                          <a:tab pos="3657600" algn="l"/>
                          <a:tab pos="4572000" algn="l"/>
                          <a:tab pos="5486400" algn="l"/>
                        </a:tabLst>
                        <a:defRPr sz="1800"/>
                      </a:pPr>
                      <a:r>
                        <a:rPr b="1" sz="800">
                          <a:solidFill>
                            <a:srgbClr val="FFFFFF"/>
                          </a:solidFill>
                          <a:uFill>
                            <a:solidFill>
                              <a:srgbClr val="000000"/>
                            </a:solidFill>
                          </a:uFill>
                        </a:rPr>
                        <a:t>Post-Hoc Results (Group Differences)</a:t>
                      </a:r>
                    </a:p>
                  </a:txBody>
                  <a:tcPr marL="50748" marR="50748" marT="50748" marB="50748" anchor="t" anchorCtr="0" horzOverflow="overflow">
                    <a:solidFill>
                      <a:schemeClr val="accent1"/>
                    </a:solidFill>
                  </a:tcPr>
                </a:tc>
                <a:tc hMerge="1">
                  <a:tcPr/>
                </a:tc>
                <a:tc hMerge="1">
                  <a:tcPr/>
                </a:tc>
                <a:tc hMerge="1">
                  <a:tcPr/>
                </a:tc>
                <a:tc hMerge="1">
                  <a:tcPr/>
                </a:tc>
                <a:tc hMerge="1">
                  <a:tcPr/>
                </a:tc>
                <a:tc hMerge="1">
                  <a:tcPr/>
                </a:tc>
              </a:tr>
              <a:tr h="572079">
                <a:tc>
                  <a:txBody>
                    <a:bodyPr/>
                    <a:lstStyle/>
                    <a:p>
                      <a:pPr algn="ctr">
                        <a:tabLst>
                          <a:tab pos="914400" algn="l"/>
                        </a:tabLst>
                        <a:defRPr sz="1800"/>
                      </a:pPr>
                      <a:r>
                        <a:rPr b="1" sz="800">
                          <a:solidFill>
                            <a:srgbClr val="FFFFFF"/>
                          </a:solidFill>
                          <a:uFill>
                            <a:solidFill>
                              <a:srgbClr val="000000"/>
                            </a:solidFill>
                          </a:uFill>
                        </a:rPr>
                        <a:t>Vaccination Experience</a:t>
                      </a:r>
                    </a:p>
                  </a:txBody>
                  <a:tcPr marL="50748" marR="50748" marT="50748" marB="50748" anchor="t" anchorCtr="0" horzOverflow="overflow">
                    <a:solidFill>
                      <a:schemeClr val="accent1"/>
                    </a:solidFill>
                  </a:tcPr>
                </a:tc>
                <a:tc>
                  <a:txBody>
                    <a:bodyPr/>
                    <a:lstStyle/>
                    <a:p>
                      <a:pPr algn="ctr">
                        <a:tabLst>
                          <a:tab pos="914400" algn="l"/>
                        </a:tabLst>
                        <a:defRPr sz="1800"/>
                      </a:pPr>
                      <a:r>
                        <a:rPr sz="800">
                          <a:uFill>
                            <a:solidFill>
                              <a:srgbClr val="000000"/>
                            </a:solidFill>
                          </a:uFill>
                        </a:rPr>
                        <a:t>Mean Difference</a:t>
                      </a:r>
                    </a:p>
                  </a:txBody>
                  <a:tcPr marL="50748" marR="50748" marT="50748" marB="50748" anchor="t" anchorCtr="0" horzOverflow="overflow"/>
                </a:tc>
                <a:tc>
                  <a:txBody>
                    <a:bodyPr/>
                    <a:lstStyle/>
                    <a:p>
                      <a:pPr algn="ctr">
                        <a:tabLst>
                          <a:tab pos="914400" algn="l"/>
                        </a:tabLst>
                        <a:defRPr sz="1800"/>
                      </a:pPr>
                      <a:r>
                        <a:rPr sz="800">
                          <a:uFill>
                            <a:solidFill>
                              <a:srgbClr val="000000"/>
                            </a:solidFill>
                          </a:uFill>
                        </a:rPr>
                        <a:t>Sig.</a:t>
                      </a:r>
                    </a:p>
                  </a:txBody>
                  <a:tcPr marL="50748" marR="50748" marT="50748" marB="50748" anchor="t" anchorCtr="0" horzOverflow="overflow"/>
                </a:tc>
                <a:tc gridSpan="4">
                  <a:txBody>
                    <a:bodyPr/>
                    <a:lstStyle/>
                    <a:p>
                      <a:pPr algn="ctr">
                        <a:tabLst>
                          <a:tab pos="914400" algn="l"/>
                          <a:tab pos="1828800" algn="l"/>
                          <a:tab pos="2743200" algn="l"/>
                        </a:tabLst>
                        <a:defRPr sz="1800"/>
                      </a:pPr>
                      <a:r>
                        <a:rPr sz="800">
                          <a:uFill>
                            <a:solidFill>
                              <a:srgbClr val="000000"/>
                            </a:solidFill>
                          </a:uFill>
                        </a:rPr>
                        <a:t>95% confidence level</a:t>
                      </a:r>
                    </a:p>
                  </a:txBody>
                  <a:tcPr marL="50748" marR="50748" marT="50748" marB="50748" anchor="t" anchorCtr="0" horzOverflow="overflow"/>
                </a:tc>
                <a:tc hMerge="1">
                  <a:tcPr/>
                </a:tc>
                <a:tc hMerge="1">
                  <a:tcPr/>
                </a:tc>
                <a:tc hMerge="1">
                  <a:tcPr/>
                </a:tc>
              </a:tr>
              <a:tr h="348172">
                <a:tc>
                  <a:txBody>
                    <a:bodyPr/>
                    <a:lstStyle/>
                    <a:p>
                      <a:pPr algn="l">
                        <a:defRPr sz="1800"/>
                      </a:pPr>
                      <a:r>
                        <a:rPr b="1" sz="1200">
                          <a:solidFill>
                            <a:srgbClr val="FFFFFF"/>
                          </a:solidFill>
                        </a:rPr>
                        <a:t> </a:t>
                      </a:r>
                    </a:p>
                  </a:txBody>
                  <a:tcPr marL="50748" marR="50748" marT="50748" marB="50748" anchor="t" anchorCtr="0" horzOverflow="overflow">
                    <a:solidFill>
                      <a:schemeClr val="accent1"/>
                    </a:solidFill>
                  </a:tcPr>
                </a:tc>
                <a:tc>
                  <a:txBody>
                    <a:bodyPr/>
                    <a:lstStyle/>
                    <a:p>
                      <a:pPr algn="l">
                        <a:defRPr sz="1800"/>
                      </a:pPr>
                      <a:r>
                        <a:rPr sz="1200"/>
                        <a:t> </a:t>
                      </a:r>
                    </a:p>
                  </a:txBody>
                  <a:tcPr marL="50748" marR="50748" marT="50748" marB="50748" anchor="t" anchorCtr="0" horzOverflow="overflow"/>
                </a:tc>
                <a:tc>
                  <a:txBody>
                    <a:bodyPr/>
                    <a:lstStyle/>
                    <a:p>
                      <a:pPr algn="l">
                        <a:defRPr sz="1800"/>
                      </a:pPr>
                      <a:r>
                        <a:rPr sz="1200"/>
                        <a:t> </a:t>
                      </a:r>
                    </a:p>
                  </a:txBody>
                  <a:tcPr marL="50748" marR="50748" marT="50748" marB="50748" anchor="t" anchorCtr="0" horzOverflow="overflow"/>
                </a:tc>
                <a:tc gridSpan="2">
                  <a:txBody>
                    <a:bodyPr/>
                    <a:lstStyle/>
                    <a:p>
                      <a:pPr algn="ctr">
                        <a:tabLst>
                          <a:tab pos="914400" algn="l"/>
                        </a:tabLst>
                        <a:defRPr sz="1800"/>
                      </a:pPr>
                      <a:r>
                        <a:rPr sz="800">
                          <a:uFill>
                            <a:solidFill>
                              <a:srgbClr val="000000"/>
                            </a:solidFill>
                          </a:uFill>
                        </a:rPr>
                        <a:t>Lower Bound</a:t>
                      </a:r>
                    </a:p>
                  </a:txBody>
                  <a:tcPr marL="50748" marR="50748" marT="50748" marB="50748" anchor="t" anchorCtr="0" horzOverflow="overflow"/>
                </a:tc>
                <a:tc hMerge="1">
                  <a:tcPr/>
                </a:tc>
                <a:tc gridSpan="2">
                  <a:txBody>
                    <a:bodyPr/>
                    <a:lstStyle/>
                    <a:p>
                      <a:pPr algn="ctr">
                        <a:tabLst>
                          <a:tab pos="914400" algn="l"/>
                        </a:tabLst>
                        <a:defRPr sz="1800"/>
                      </a:pPr>
                      <a:r>
                        <a:rPr sz="800">
                          <a:uFill>
                            <a:solidFill>
                              <a:srgbClr val="000000"/>
                            </a:solidFill>
                          </a:uFill>
                        </a:rPr>
                        <a:t>Upper Bound</a:t>
                      </a:r>
                    </a:p>
                  </a:txBody>
                  <a:tcPr marL="50748" marR="50748" marT="50748" marB="50748" anchor="t" anchorCtr="0" horzOverflow="overflow"/>
                </a:tc>
                <a:tc hMerge="1">
                  <a:tcPr/>
                </a:tc>
              </a:tr>
              <a:tr h="840535">
                <a:tc>
                  <a:txBody>
                    <a:bodyPr/>
                    <a:lstStyle/>
                    <a:p>
                      <a:pPr algn="ctr">
                        <a:tabLst>
                          <a:tab pos="914400" algn="l"/>
                        </a:tabLst>
                        <a:defRPr sz="1800"/>
                      </a:pPr>
                      <a:r>
                        <a:rPr b="1" sz="800">
                          <a:solidFill>
                            <a:srgbClr val="FFFFFF"/>
                          </a:solidFill>
                          <a:uFill>
                            <a:solidFill>
                              <a:srgbClr val="000000"/>
                            </a:solidFill>
                          </a:uFill>
                        </a:rPr>
                        <a:t>Yes (First dose)- Yes (Both dosess)</a:t>
                      </a:r>
                    </a:p>
                  </a:txBody>
                  <a:tcPr marL="50748" marR="50748" marT="50748" marB="50748" anchor="t" anchorCtr="0" horzOverflow="overflow">
                    <a:solidFill>
                      <a:schemeClr val="accent1"/>
                    </a:solidFill>
                  </a:tcPr>
                </a:tc>
                <a:tc>
                  <a:txBody>
                    <a:bodyPr/>
                    <a:lstStyle/>
                    <a:p>
                      <a:pPr marR="38100" algn="ctr">
                        <a:lnSpc>
                          <a:spcPts val="1600"/>
                        </a:lnSpc>
                        <a:defRPr sz="1800"/>
                      </a:pPr>
                      <a:r>
                        <a:rPr sz="800">
                          <a:uFill>
                            <a:solidFill>
                              <a:srgbClr val="000000"/>
                            </a:solidFill>
                          </a:uFill>
                        </a:rPr>
                        <a:t>-.11355</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.311</a:t>
                      </a:r>
                    </a:p>
                  </a:txBody>
                  <a:tcPr marL="50748" marR="50748" marT="50748" marB="50748" anchor="t" anchorCtr="0" horzOverflow="overflow"/>
                </a:tc>
                <a:tc gridSpan="2">
                  <a:txBody>
                    <a:bodyPr/>
                    <a:lstStyle/>
                    <a:p>
                      <a:pPr marR="38100" algn="ctr">
                        <a:lnSpc>
                          <a:spcPts val="1600"/>
                        </a:lnSpc>
                        <a:defRPr sz="1800"/>
                      </a:pPr>
                      <a:r>
                        <a:rPr sz="800">
                          <a:uFill>
                            <a:solidFill>
                              <a:srgbClr val="000000"/>
                            </a:solidFill>
                          </a:uFill>
                        </a:rPr>
                        <a:t>-.2965</a:t>
                      </a:r>
                    </a:p>
                  </a:txBody>
                  <a:tcPr marL="50748" marR="50748" marT="50748" marB="50748" anchor="t" anchorCtr="0" horzOverflow="overflow"/>
                </a:tc>
                <a:tc hMerge="1">
                  <a:tcPr/>
                </a:tc>
                <a:tc gridSpan="2">
                  <a:txBody>
                    <a:bodyPr/>
                    <a:lstStyle/>
                    <a:p>
                      <a:pPr marR="38100" algn="ctr">
                        <a:lnSpc>
                          <a:spcPts val="1600"/>
                        </a:lnSpc>
                        <a:defRPr sz="1800"/>
                      </a:pPr>
                      <a:r>
                        <a:rPr sz="800">
                          <a:uFill>
                            <a:solidFill>
                              <a:srgbClr val="000000"/>
                            </a:solidFill>
                          </a:uFill>
                        </a:rPr>
                        <a:t>.0694</a:t>
                      </a:r>
                    </a:p>
                  </a:txBody>
                  <a:tcPr marL="50748" marR="50748" marT="50748" marB="50748" anchor="t" anchorCtr="0" horzOverflow="overflow"/>
                </a:tc>
                <a:tc hMerge="1">
                  <a:tcPr/>
                </a:tc>
              </a:tr>
              <a:tr h="591750">
                <a:tc>
                  <a:txBody>
                    <a:bodyPr/>
                    <a:lstStyle/>
                    <a:p>
                      <a:pPr algn="ctr">
                        <a:tabLst>
                          <a:tab pos="914400" algn="l"/>
                        </a:tabLst>
                        <a:defRPr sz="1800"/>
                      </a:pPr>
                      <a:r>
                        <a:rPr b="1" sz="800">
                          <a:solidFill>
                            <a:srgbClr val="FFFFFF"/>
                          </a:solidFill>
                          <a:uFill>
                            <a:solidFill>
                              <a:srgbClr val="000000"/>
                            </a:solidFill>
                          </a:uFill>
                        </a:rPr>
                        <a:t>Yes (Both dosess)- No</a:t>
                      </a:r>
                    </a:p>
                  </a:txBody>
                  <a:tcPr marL="50748" marR="50748" marT="50748" marB="50748" anchor="t" anchorCtr="0" horzOverflow="overflow">
                    <a:solidFill>
                      <a:schemeClr val="accent1"/>
                    </a:solidFill>
                  </a:tcPr>
                </a:tc>
                <a:tc>
                  <a:txBody>
                    <a:bodyPr/>
                    <a:lstStyle/>
                    <a:p>
                      <a:pPr marR="38100" indent="38100" algn="ctr">
                        <a:lnSpc>
                          <a:spcPts val="1600"/>
                        </a:lnSpc>
                        <a:defRPr sz="800">
                          <a:uFill>
                            <a:solidFill>
                              <a:srgbClr val="000000"/>
                            </a:solidFill>
                          </a:uFill>
                        </a:defRPr>
                      </a:pPr>
                      <a:r>
                        <a:t>.23481</a:t>
                      </a:r>
                      <a:r>
                        <a:rPr baseline="30000"/>
                        <a:t>*</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.001</a:t>
                      </a:r>
                    </a:p>
                  </a:txBody>
                  <a:tcPr marL="50748" marR="50748" marT="50748" marB="50748" anchor="t" anchorCtr="0" horzOverflow="overflow"/>
                </a:tc>
                <a:tc gridSpan="2">
                  <a:txBody>
                    <a:bodyPr/>
                    <a:lstStyle/>
                    <a:p>
                      <a:pPr marR="38100" algn="ctr">
                        <a:lnSpc>
                          <a:spcPts val="1600"/>
                        </a:lnSpc>
                        <a:defRPr sz="1800"/>
                      </a:pPr>
                      <a:r>
                        <a:rPr sz="800">
                          <a:uFill>
                            <a:solidFill>
                              <a:srgbClr val="000000"/>
                            </a:solidFill>
                          </a:uFill>
                        </a:rPr>
                        <a:t>.0851</a:t>
                      </a:r>
                    </a:p>
                  </a:txBody>
                  <a:tcPr marL="50748" marR="50748" marT="50748" marB="50748" anchor="t" anchorCtr="0" horzOverflow="overflow"/>
                </a:tc>
                <a:tc hMerge="1">
                  <a:tcPr/>
                </a:tc>
                <a:tc gridSpan="2">
                  <a:txBody>
                    <a:bodyPr/>
                    <a:lstStyle/>
                    <a:p>
                      <a:pPr marR="38100" algn="ctr">
                        <a:lnSpc>
                          <a:spcPts val="1600"/>
                        </a:lnSpc>
                        <a:defRPr sz="1800"/>
                      </a:pPr>
                      <a:r>
                        <a:rPr sz="800">
                          <a:uFill>
                            <a:solidFill>
                              <a:srgbClr val="000000"/>
                            </a:solidFill>
                          </a:uFill>
                        </a:rPr>
                        <a:t>.3845</a:t>
                      </a:r>
                    </a:p>
                  </a:txBody>
                  <a:tcPr marL="50748" marR="50748" marT="50748" marB="50748" anchor="t" anchorCtr="0" horzOverflow="overflow"/>
                </a:tc>
                <a:tc hMerge="1">
                  <a:tcPr/>
                </a:tc>
              </a:tr>
              <a:tr h="840535">
                <a:tc>
                  <a:txBody>
                    <a:bodyPr/>
                    <a:lstStyle/>
                    <a:p>
                      <a:pPr algn="ctr">
                        <a:tabLst>
                          <a:tab pos="914400" algn="l"/>
                        </a:tabLst>
                        <a:defRPr sz="1800"/>
                      </a:pPr>
                      <a:r>
                        <a:rPr b="1" sz="800">
                          <a:solidFill>
                            <a:srgbClr val="FFFFFF"/>
                          </a:solidFill>
                          <a:uFill>
                            <a:solidFill>
                              <a:srgbClr val="000000"/>
                            </a:solidFill>
                          </a:uFill>
                        </a:rPr>
                        <a:t>Yes (First dose)-No</a:t>
                      </a:r>
                    </a:p>
                  </a:txBody>
                  <a:tcPr marL="50748" marR="50748" marT="50748" marB="50748" anchor="t" anchorCtr="0" horzOverflow="overflow">
                    <a:solidFill>
                      <a:schemeClr val="accent1"/>
                    </a:solidFill>
                  </a:tcPr>
                </a:tc>
                <a:tc>
                  <a:txBody>
                    <a:bodyPr/>
                    <a:lstStyle/>
                    <a:p>
                      <a:pPr marR="38100" algn="ctr">
                        <a:lnSpc>
                          <a:spcPts val="1600"/>
                        </a:lnSpc>
                        <a:defRPr sz="1800"/>
                      </a:pPr>
                      <a:r>
                        <a:rPr sz="800">
                          <a:uFill>
                            <a:solidFill>
                              <a:srgbClr val="000000"/>
                            </a:solidFill>
                          </a:uFill>
                        </a:rPr>
                        <a:t>-.12126</a:t>
                      </a:r>
                    </a:p>
                  </a:txBody>
                  <a:tcPr marL="50748" marR="50748" marT="50748" marB="50748" anchor="t" anchorCtr="0" horzOverflow="overflow"/>
                </a:tc>
                <a:tc>
                  <a:txBody>
                    <a:bodyPr/>
                    <a:lstStyle/>
                    <a:p>
                      <a:pPr marR="38100" algn="ctr">
                        <a:lnSpc>
                          <a:spcPts val="1600"/>
                        </a:lnSpc>
                        <a:defRPr sz="1800"/>
                      </a:pPr>
                      <a:r>
                        <a:rPr sz="800">
                          <a:uFill>
                            <a:solidFill>
                              <a:srgbClr val="000000"/>
                            </a:solidFill>
                          </a:uFill>
                        </a:rPr>
                        <a:t>.083</a:t>
                      </a:r>
                    </a:p>
                  </a:txBody>
                  <a:tcPr marL="50748" marR="50748" marT="50748" marB="50748" anchor="t" anchorCtr="0" horzOverflow="overflow"/>
                </a:tc>
                <a:tc gridSpan="2">
                  <a:txBody>
                    <a:bodyPr/>
                    <a:lstStyle/>
                    <a:p>
                      <a:pPr marR="38100" algn="ctr">
                        <a:lnSpc>
                          <a:spcPts val="1600"/>
                        </a:lnSpc>
                        <a:defRPr sz="1800"/>
                      </a:pPr>
                      <a:r>
                        <a:rPr sz="800">
                          <a:uFill>
                            <a:solidFill>
                              <a:srgbClr val="000000"/>
                            </a:solidFill>
                          </a:uFill>
                        </a:rPr>
                        <a:t>-.2546</a:t>
                      </a:r>
                    </a:p>
                  </a:txBody>
                  <a:tcPr marL="50748" marR="50748" marT="50748" marB="50748" anchor="t" anchorCtr="0" horzOverflow="overflow"/>
                </a:tc>
                <a:tc hMerge="1">
                  <a:tcPr/>
                </a:tc>
                <a:tc gridSpan="2">
                  <a:txBody>
                    <a:bodyPr/>
                    <a:lstStyle/>
                    <a:p>
                      <a:pPr marR="38100" algn="ctr">
                        <a:lnSpc>
                          <a:spcPts val="1600"/>
                        </a:lnSpc>
                        <a:defRPr sz="1800"/>
                      </a:pPr>
                      <a:r>
                        <a:rPr sz="800">
                          <a:uFill>
                            <a:solidFill>
                              <a:srgbClr val="000000"/>
                            </a:solidFill>
                          </a:uFill>
                        </a:rPr>
                        <a:t>.0121</a:t>
                      </a:r>
                    </a:p>
                  </a:txBody>
                  <a:tcPr marL="50748" marR="50748" marT="50748" marB="50748" anchor="t" anchorCtr="0" horzOverflow="overflow"/>
                </a:tc>
                <a:tc hMerge="1">
                  <a:tcPr/>
                </a:tc>
              </a:tr>
            </a:tbl>
          </a:graphicData>
        </a:graphic>
      </p:graphicFrame>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itle 1"/>
          <p:cNvSpPr txBox="1"/>
          <p:nvPr>
            <p:ph type="title"/>
          </p:nvPr>
        </p:nvSpPr>
        <p:spPr>
          <a:prstGeom prst="rect">
            <a:avLst/>
          </a:prstGeom>
        </p:spPr>
        <p:txBody>
          <a:bodyPr/>
          <a:lstStyle/>
          <a:p>
            <a:pPr/>
            <a:r>
              <a:t>Conclusion and implications</a:t>
            </a:r>
          </a:p>
        </p:txBody>
      </p:sp>
      <p:sp>
        <p:nvSpPr>
          <p:cNvPr id="129" name="Content Placeholder 2"/>
          <p:cNvSpPr txBox="1"/>
          <p:nvPr>
            <p:ph type="body" idx="1"/>
          </p:nvPr>
        </p:nvSpPr>
        <p:spPr>
          <a:prstGeom prst="rect">
            <a:avLst/>
          </a:prstGeom>
        </p:spPr>
        <p:txBody>
          <a:bodyPr/>
          <a:lstStyle/>
          <a:p>
            <a:pPr marL="0" indent="0" algn="just">
              <a:lnSpc>
                <a:spcPct val="96000"/>
              </a:lnSpc>
              <a:spcBef>
                <a:spcPts val="0"/>
              </a:spcBef>
              <a:buSzTx/>
              <a:buNone/>
              <a:tabLst>
                <a:tab pos="5791200" algn="l"/>
              </a:tabLst>
              <a:defRPr sz="2200">
                <a:uFill>
                  <a:solidFill>
                    <a:srgbClr val="000000"/>
                  </a:solidFill>
                </a:uFill>
                <a:latin typeface="Times New Roman"/>
                <a:ea typeface="Times New Roman"/>
                <a:cs typeface="Times New Roman"/>
                <a:sym typeface="Times New Roman"/>
              </a:defRPr>
            </a:pPr>
            <a:r>
              <a:t>The results reveal that usefulness and trust together can induce positive attitude towards the vaccine and hence, intention to get vaccinated.</a:t>
            </a:r>
            <a:endParaRPr sz="2500"/>
          </a:p>
          <a:p>
            <a:pPr marL="0" algn="just">
              <a:lnSpc>
                <a:spcPct val="96000"/>
              </a:lnSpc>
              <a:spcBef>
                <a:spcPts val="0"/>
              </a:spcBef>
              <a:tabLst>
                <a:tab pos="5791200" algn="l"/>
              </a:tabLst>
              <a:defRPr sz="2200">
                <a:uFill>
                  <a:solidFill>
                    <a:srgbClr val="000000"/>
                  </a:solidFill>
                </a:uFill>
                <a:latin typeface="Times New Roman"/>
                <a:ea typeface="Times New Roman"/>
                <a:cs typeface="Times New Roman"/>
                <a:sym typeface="Times New Roman"/>
              </a:defRPr>
            </a:pPr>
            <a:r>
              <a:t> Furthermore, it is observed that even those who didn’t get vaccinated had positive perception towards the vaccine which indicates that they will get vaccinated in the near future. Vaccine history plays an important role too. </a:t>
            </a:r>
            <a:endParaRPr sz="2500"/>
          </a:p>
          <a:p>
            <a:pPr marL="0" algn="just">
              <a:lnSpc>
                <a:spcPct val="96000"/>
              </a:lnSpc>
              <a:spcBef>
                <a:spcPts val="0"/>
              </a:spcBef>
              <a:tabLst>
                <a:tab pos="5791200" algn="l"/>
              </a:tabLst>
              <a:defRPr sz="2200">
                <a:uFill>
                  <a:solidFill>
                    <a:srgbClr val="000000"/>
                  </a:solidFill>
                </a:uFill>
                <a:latin typeface="Times New Roman"/>
                <a:ea typeface="Times New Roman"/>
                <a:cs typeface="Times New Roman"/>
                <a:sym typeface="Times New Roman"/>
              </a:defRPr>
            </a:pPr>
            <a:r>
              <a:t>Those who had received all necessary vaccines in the past are more likely to receive this vaccine too. This indicates that awareness regarding vaccination is enough in the general public. </a:t>
            </a:r>
            <a:endParaRPr sz="2500"/>
          </a:p>
          <a:p>
            <a:pPr marL="0" algn="just">
              <a:lnSpc>
                <a:spcPct val="96000"/>
              </a:lnSpc>
              <a:spcBef>
                <a:spcPts val="0"/>
              </a:spcBef>
              <a:tabLst>
                <a:tab pos="5791200" algn="l"/>
              </a:tabLst>
              <a:defRPr sz="2200">
                <a:uFill>
                  <a:solidFill>
                    <a:srgbClr val="000000"/>
                  </a:solidFill>
                </a:uFill>
                <a:latin typeface="Times New Roman"/>
                <a:ea typeface="Times New Roman"/>
                <a:cs typeface="Times New Roman"/>
                <a:sym typeface="Times New Roman"/>
              </a:defRPr>
            </a:pPr>
            <a:r>
              <a:t>This study provides a knowledge base for the policymakers for communication improvement and confidence-building in relation to COVID-19 vaccine and vaccination. </a:t>
            </a:r>
            <a:endParaRPr sz="2500"/>
          </a:p>
          <a:p>
            <a:pPr marL="0" algn="just">
              <a:lnSpc>
                <a:spcPct val="96000"/>
              </a:lnSpc>
              <a:spcBef>
                <a:spcPts val="0"/>
              </a:spcBef>
              <a:tabLst>
                <a:tab pos="5791200" algn="l"/>
              </a:tabLst>
              <a:defRPr sz="2200">
                <a:uFill>
                  <a:solidFill>
                    <a:srgbClr val="000000"/>
                  </a:solidFill>
                </a:uFill>
                <a:latin typeface="Times New Roman"/>
                <a:ea typeface="Times New Roman"/>
                <a:cs typeface="Times New Roman"/>
                <a:sym typeface="Times New Roman"/>
              </a:defRPr>
            </a:pPr>
            <a:r>
              <a:t>This study proposes that promoting a sense of community and addressing potential practical constraints will be key in designing an effective COVID-19 vaccination policy.</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Title 1"/>
          <p:cNvSpPr txBox="1"/>
          <p:nvPr>
            <p:ph type="title"/>
          </p:nvPr>
        </p:nvSpPr>
        <p:spPr>
          <a:prstGeom prst="rect">
            <a:avLst/>
          </a:prstGeom>
        </p:spPr>
        <p:txBody>
          <a:bodyPr/>
          <a:lstStyle/>
          <a:p>
            <a:pPr/>
            <a:r>
              <a:t>References</a:t>
            </a:r>
          </a:p>
        </p:txBody>
      </p:sp>
      <p:sp>
        <p:nvSpPr>
          <p:cNvPr id="132" name="Content Placeholder 2"/>
          <p:cNvSpPr txBox="1"/>
          <p:nvPr>
            <p:ph type="body" idx="1"/>
          </p:nvPr>
        </p:nvSpPr>
        <p:spPr>
          <a:prstGeom prst="rect">
            <a:avLst/>
          </a:prstGeom>
        </p:spPr>
        <p:txBody>
          <a:bodyPr/>
          <a:lstStyle/>
          <a:p>
            <a:pPr>
              <a:defRPr sz="1800">
                <a:uFill>
                  <a:solidFill>
                    <a:srgbClr val="000000"/>
                  </a:solidFill>
                </a:uFill>
                <a:latin typeface="Times New Roman"/>
                <a:ea typeface="Times New Roman"/>
                <a:cs typeface="Times New Roman"/>
                <a:sym typeface="Times New Roman"/>
              </a:defRPr>
            </a:pPr>
            <a:r>
              <a:t>Al-Mohaithef,  M.; Padhi, B.K.   Determinants of  COVID-19  Vaccine Acceptance  in Saudi Arabia:  A Web-Based National  Survey.   J  Multidiscip Healthc 2020 ,13,1657-63. doi: 10.2147/JMDH.S276771.</a:t>
            </a:r>
          </a:p>
          <a:p>
            <a:pPr>
              <a:defRPr sz="1800">
                <a:uFill>
                  <a:solidFill>
                    <a:srgbClr val="000000"/>
                  </a:solidFill>
                </a:uFill>
                <a:latin typeface="Times New Roman"/>
                <a:ea typeface="Times New Roman"/>
                <a:cs typeface="Times New Roman"/>
                <a:sym typeface="Times New Roman"/>
              </a:defRPr>
            </a:pPr>
            <a:r>
              <a:t>Al-Qerem,W.A.; Jarab, A.S. COVID-19 Vaccination Acceptance and Its Associated Factors Among a Middle Eastern Population. Front Public Health 2021,9,632914. doi: 10.3389/fpubh.2021.632914.</a:t>
            </a:r>
          </a:p>
          <a:p>
            <a:pPr>
              <a:defRPr sz="1800">
                <a:uFill>
                  <a:solidFill>
                    <a:srgbClr val="000000"/>
                  </a:solidFill>
                </a:uFill>
                <a:latin typeface="Times New Roman"/>
                <a:ea typeface="Times New Roman"/>
                <a:cs typeface="Times New Roman"/>
                <a:sym typeface="Times New Roman"/>
              </a:defRPr>
            </a:pPr>
            <a:r>
              <a:t>Nguyen, T.; Henningsen, K.H.; Brehaut, J.C.; Hoe, E.; Wilson, K. Acceptance of a pandemic influenza vaccine: a systematic review of surveys of the general public. Infect Drug Resist 2011,4,197-207. doi: 10.2147/IDR.S23174.</a:t>
            </a:r>
          </a:p>
          <a:p>
            <a:pPr>
              <a:defRPr sz="1800">
                <a:uFill>
                  <a:solidFill>
                    <a:srgbClr val="000000"/>
                  </a:solidFill>
                </a:uFill>
                <a:latin typeface="Times New Roman"/>
                <a:ea typeface="Times New Roman"/>
                <a:cs typeface="Times New Roman"/>
                <a:sym typeface="Times New Roman"/>
              </a:defRPr>
            </a:pPr>
            <a:r>
              <a:t>Ward,  J.K.;  Alleaume,  C.;   Peretti-Watel,   P.;   COCONEL   Group.   The   French   public's   attitudes   to   a   future   COVID-19   vaccine:   The politicization of a public health issue. Soc Sci Med 2020, 265,113414. doi: 10.1016/j.socscimed.2020.113414.</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itle 1"/>
          <p:cNvSpPr txBox="1"/>
          <p:nvPr>
            <p:ph type="title"/>
          </p:nvPr>
        </p:nvSpPr>
        <p:spPr>
          <a:prstGeom prst="rect">
            <a:avLst/>
          </a:prstGeom>
        </p:spPr>
        <p:txBody>
          <a:bodyPr/>
          <a:lstStyle>
            <a:lvl1pPr>
              <a:defRPr sz="3200"/>
            </a:lvl1pPr>
          </a:lstStyle>
          <a:p>
            <a:pPr/>
            <a:r>
              <a:t>Introduction</a:t>
            </a:r>
          </a:p>
        </p:txBody>
      </p:sp>
      <p:sp>
        <p:nvSpPr>
          <p:cNvPr id="98" name="Content Placeholder 2"/>
          <p:cNvSpPr txBox="1"/>
          <p:nvPr>
            <p:ph type="body" idx="1"/>
          </p:nvPr>
        </p:nvSpPr>
        <p:spPr>
          <a:prstGeom prst="rect">
            <a:avLst/>
          </a:prstGeom>
        </p:spPr>
        <p:txBody>
          <a:bodyPr/>
          <a:lstStyle/>
          <a:p>
            <a:pPr marL="0" algn="just">
              <a:lnSpc>
                <a:spcPct val="72000"/>
              </a:lnSpc>
              <a:spcBef>
                <a:spcPts val="0"/>
              </a:spcBef>
              <a:defRPr sz="2300">
                <a:uFill>
                  <a:solidFill>
                    <a:srgbClr val="000000"/>
                  </a:solidFill>
                </a:uFill>
                <a:latin typeface="Times New Roman"/>
                <a:ea typeface="Times New Roman"/>
                <a:cs typeface="Times New Roman"/>
                <a:sym typeface="Times New Roman"/>
              </a:defRPr>
            </a:pPr>
            <a:r>
              <a:t>COVID-19 (Coronavirus disease 2019) declared as a pandemic by the World Health Organization which is caused due to severe acute respiratory syndrome coronavirus-2 (SARS-CoV-2). </a:t>
            </a:r>
          </a:p>
          <a:p>
            <a:pPr marL="0" algn="just">
              <a:lnSpc>
                <a:spcPct val="72000"/>
              </a:lnSpc>
              <a:spcBef>
                <a:spcPts val="0"/>
              </a:spcBef>
              <a:defRPr sz="2300">
                <a:uFill>
                  <a:solidFill>
                    <a:srgbClr val="000000"/>
                  </a:solidFill>
                </a:uFill>
                <a:latin typeface="Times New Roman"/>
                <a:ea typeface="Times New Roman"/>
                <a:cs typeface="Times New Roman"/>
                <a:sym typeface="Times New Roman"/>
              </a:defRPr>
            </a:pPr>
          </a:p>
          <a:p>
            <a:pPr marL="0" algn="just">
              <a:lnSpc>
                <a:spcPct val="72000"/>
              </a:lnSpc>
              <a:spcBef>
                <a:spcPts val="0"/>
              </a:spcBef>
              <a:defRPr sz="2300">
                <a:uFill>
                  <a:solidFill>
                    <a:srgbClr val="000000"/>
                  </a:solidFill>
                </a:uFill>
                <a:latin typeface="Times New Roman"/>
                <a:ea typeface="Times New Roman"/>
                <a:cs typeface="Times New Roman"/>
                <a:sym typeface="Times New Roman"/>
              </a:defRPr>
            </a:pPr>
            <a:r>
              <a:t>First COVID-19 case in India was reported on January 27, 2020, in Kerala. To tackle this situation, COVID-19 vaccination drive began on January 16, 2021, in India, and till July 15, 2021, 39,13,40,491 (According to government reports (cowin.gov.in)) first and second doses have been administered. </a:t>
            </a:r>
          </a:p>
          <a:p>
            <a:pPr marL="0" algn="just">
              <a:lnSpc>
                <a:spcPct val="72000"/>
              </a:lnSpc>
              <a:spcBef>
                <a:spcPts val="0"/>
              </a:spcBef>
              <a:defRPr sz="2300">
                <a:uFill>
                  <a:solidFill>
                    <a:srgbClr val="000000"/>
                  </a:solidFill>
                </a:uFill>
                <a:latin typeface="Times New Roman"/>
                <a:ea typeface="Times New Roman"/>
                <a:cs typeface="Times New Roman"/>
                <a:sym typeface="Times New Roman"/>
              </a:defRPr>
            </a:pPr>
          </a:p>
          <a:p>
            <a:pPr marL="0" algn="just">
              <a:lnSpc>
                <a:spcPct val="72000"/>
              </a:lnSpc>
              <a:spcBef>
                <a:spcPts val="0"/>
              </a:spcBef>
              <a:defRPr sz="2300">
                <a:uFill>
                  <a:solidFill>
                    <a:srgbClr val="000000"/>
                  </a:solidFill>
                </a:uFill>
                <a:latin typeface="Times New Roman"/>
                <a:ea typeface="Times New Roman"/>
                <a:cs typeface="Times New Roman"/>
                <a:sym typeface="Times New Roman"/>
              </a:defRPr>
            </a:pPr>
            <a:r>
              <a:t>The general behavior of the population with respect to the acceptance of vaccine varies with the geographical location, time and the beliefs of the society (Padhi &amp; Al-Mohaithef, 2020).</a:t>
            </a:r>
          </a:p>
          <a:p>
            <a:pPr marL="0" indent="0" algn="just">
              <a:lnSpc>
                <a:spcPct val="72000"/>
              </a:lnSpc>
              <a:spcBef>
                <a:spcPts val="0"/>
              </a:spcBef>
              <a:buSzTx/>
              <a:buNone/>
              <a:defRPr sz="2300">
                <a:uFill>
                  <a:solidFill>
                    <a:srgbClr val="000000"/>
                  </a:solidFill>
                </a:uFill>
                <a:latin typeface="Times New Roman"/>
                <a:ea typeface="Times New Roman"/>
                <a:cs typeface="Times New Roman"/>
                <a:sym typeface="Times New Roman"/>
              </a:defRPr>
            </a:pPr>
          </a:p>
          <a:p>
            <a:pPr marL="0" algn="just">
              <a:lnSpc>
                <a:spcPct val="72000"/>
              </a:lnSpc>
              <a:spcBef>
                <a:spcPts val="0"/>
              </a:spcBef>
              <a:defRPr sz="2300">
                <a:uFill>
                  <a:solidFill>
                    <a:srgbClr val="000000"/>
                  </a:solidFill>
                </a:uFill>
                <a:latin typeface="Times New Roman"/>
                <a:ea typeface="Times New Roman"/>
                <a:cs typeface="Times New Roman"/>
                <a:sym typeface="Times New Roman"/>
              </a:defRPr>
            </a:pPr>
            <a:r>
              <a:t>This research paper shall delve into investigation of combined effects of trust and usefulness on attitude towards COVID vaccine, intention to get vaccinated and perception of people towards COVID-19 vaccine.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Title 1"/>
          <p:cNvSpPr txBox="1"/>
          <p:nvPr>
            <p:ph type="title"/>
          </p:nvPr>
        </p:nvSpPr>
        <p:spPr>
          <a:prstGeom prst="rect">
            <a:avLst/>
          </a:prstGeom>
        </p:spPr>
        <p:txBody>
          <a:bodyPr/>
          <a:lstStyle/>
          <a:p>
            <a:pPr/>
            <a:r>
              <a:t>Literature Review</a:t>
            </a:r>
          </a:p>
        </p:txBody>
      </p:sp>
      <p:sp>
        <p:nvSpPr>
          <p:cNvPr id="101" name="Content Placeholder 2"/>
          <p:cNvSpPr txBox="1"/>
          <p:nvPr>
            <p:ph type="body" idx="1"/>
          </p:nvPr>
        </p:nvSpPr>
        <p:spPr>
          <a:prstGeom prst="rect">
            <a:avLst/>
          </a:prstGeom>
        </p:spPr>
        <p:txBody>
          <a:bodyPr/>
          <a:lstStyle/>
          <a:p>
            <a:pPr algn="just">
              <a:defRPr sz="2400">
                <a:latin typeface="Times New Roman"/>
                <a:ea typeface="Times New Roman"/>
                <a:cs typeface="Times New Roman"/>
                <a:sym typeface="Times New Roman"/>
              </a:defRPr>
            </a:pPr>
            <a:r>
              <a:t>The World Health Organization has reported that one of the major threats to the global health in the recent times is hesitancy of the people towards vaccination and in order to slow down the growth of the epidemic curve, vaccine coverage at a large scale is needed.</a:t>
            </a:r>
          </a:p>
          <a:p>
            <a:pPr algn="just">
              <a:defRPr sz="2400">
                <a:latin typeface="Times New Roman"/>
                <a:ea typeface="Times New Roman"/>
                <a:cs typeface="Times New Roman"/>
                <a:sym typeface="Times New Roman"/>
              </a:defRPr>
            </a:pPr>
            <a:r>
              <a:t>There are certain beliefs and barriers regarding vaccination among the general public. Vaccine coverage and its acceptance varies with respect to behavior of the people, geography, and time (Padhi &amp; Al-Mohaithef, 2020)</a:t>
            </a:r>
          </a:p>
          <a:p>
            <a:pPr algn="just">
              <a:defRPr sz="2400">
                <a:latin typeface="Times New Roman"/>
                <a:ea typeface="Times New Roman"/>
                <a:cs typeface="Times New Roman"/>
                <a:sym typeface="Times New Roman"/>
              </a:defRPr>
            </a:pPr>
            <a:r>
              <a:t>The main causes regarding vaccine hesitancy were concerned with the vaccine use and lack of trust in vaccines (Al-Qerem &amp; Jarab, 2020).</a:t>
            </a:r>
            <a:endParaRPr baseline="30000"/>
          </a:p>
          <a:p>
            <a:pPr algn="just">
              <a:defRPr sz="2400">
                <a:latin typeface="Times New Roman"/>
                <a:ea typeface="Times New Roman"/>
                <a:cs typeface="Times New Roman"/>
                <a:sym typeface="Times New Roman"/>
              </a:defRPr>
            </a:pPr>
            <a:r>
              <a:t>Other than trust and efficacy level of the vaccine; the three main reasons were people who were generally against vaccine, vaccine made available at such a short duration, and those who considered the vaccine useless (Ward et al., 2020).</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Title 1"/>
          <p:cNvSpPr txBox="1"/>
          <p:nvPr>
            <p:ph type="title"/>
          </p:nvPr>
        </p:nvSpPr>
        <p:spPr>
          <a:prstGeom prst="rect">
            <a:avLst/>
          </a:prstGeom>
        </p:spPr>
        <p:txBody>
          <a:bodyPr/>
          <a:lstStyle/>
          <a:p>
            <a:pPr/>
            <a:r>
              <a:t>Literature Review</a:t>
            </a:r>
          </a:p>
        </p:txBody>
      </p:sp>
      <p:sp>
        <p:nvSpPr>
          <p:cNvPr id="104" name="Content Placeholder 2"/>
          <p:cNvSpPr txBox="1"/>
          <p:nvPr>
            <p:ph type="body" idx="1"/>
          </p:nvPr>
        </p:nvSpPr>
        <p:spPr>
          <a:prstGeom prst="rect">
            <a:avLst/>
          </a:prstGeom>
        </p:spPr>
        <p:txBody>
          <a:bodyPr/>
          <a:lstStyle/>
          <a:p>
            <a:pPr>
              <a:defRPr sz="2400">
                <a:latin typeface="Times New Roman"/>
                <a:ea typeface="Times New Roman"/>
                <a:cs typeface="Times New Roman"/>
                <a:sym typeface="Times New Roman"/>
              </a:defRPr>
            </a:pPr>
            <a:r>
              <a:t>The main concern of the people of the country regarding COVID-19 vaccine is potential safety, efficacy, risk perception and possible side effects of the vaccine.</a:t>
            </a:r>
            <a:r>
              <a:rPr baseline="30000"/>
              <a:t>[1]</a:t>
            </a:r>
            <a:r>
              <a:t>  Perception and beliefs of the public about the risk and benefits associated with vaccination hampers the acceptance of vaccination (Nguyen et al.,2011).</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le 1"/>
          <p:cNvSpPr txBox="1"/>
          <p:nvPr>
            <p:ph type="title"/>
          </p:nvPr>
        </p:nvSpPr>
        <p:spPr>
          <a:prstGeom prst="rect">
            <a:avLst/>
          </a:prstGeom>
        </p:spPr>
        <p:txBody>
          <a:bodyPr/>
          <a:lstStyle/>
          <a:p>
            <a:pPr/>
            <a:r>
              <a:t>Research Framework</a:t>
            </a:r>
          </a:p>
        </p:txBody>
      </p:sp>
      <p:sp>
        <p:nvSpPr>
          <p:cNvPr id="107" name="Content Placeholder 2"/>
          <p:cNvSpPr txBox="1"/>
          <p:nvPr>
            <p:ph type="body" idx="1"/>
          </p:nvPr>
        </p:nvSpPr>
        <p:spPr>
          <a:prstGeom prst="rect">
            <a:avLst/>
          </a:prstGeom>
        </p:spPr>
        <p:txBody>
          <a:bodyPr/>
          <a:lstStyle>
            <a:lvl1pPr marL="0" algn="just">
              <a:lnSpc>
                <a:spcPct val="120000"/>
              </a:lnSpc>
              <a:spcBef>
                <a:spcPts val="0"/>
              </a:spcBef>
              <a:tabLst>
                <a:tab pos="5791200" algn="l"/>
              </a:tabLst>
              <a:defRPr sz="2400">
                <a:uFill>
                  <a:solidFill>
                    <a:srgbClr val="000000"/>
                  </a:solidFill>
                </a:uFill>
                <a:latin typeface="Times New Roman"/>
                <a:ea typeface="Times New Roman"/>
                <a:cs typeface="Times New Roman"/>
                <a:sym typeface="Times New Roman"/>
              </a:defRPr>
            </a:lvl1pPr>
          </a:lstStyle>
          <a:p>
            <a:pPr/>
            <a:r>
              <a:t>Based on the literature on trust, usefulness, attitude, and intention discussed above, we propose the research framework which is outlined in Fig. 1.</a:t>
            </a:r>
          </a:p>
        </p:txBody>
      </p:sp>
      <p:grpSp>
        <p:nvGrpSpPr>
          <p:cNvPr id="110" name="officeArt object"/>
          <p:cNvGrpSpPr/>
          <p:nvPr/>
        </p:nvGrpSpPr>
        <p:grpSpPr>
          <a:xfrm>
            <a:off x="2496620" y="3143892"/>
            <a:ext cx="6328882" cy="2572514"/>
            <a:chOff x="0" y="0"/>
            <a:chExt cx="6328881" cy="2572513"/>
          </a:xfrm>
        </p:grpSpPr>
        <p:pic>
          <p:nvPicPr>
            <p:cNvPr id="108" name="Screenshot 2021-08-24 at 11.50.40.png" descr="Screenshot 2021-08-24 at 11.50.40.png"/>
            <p:cNvPicPr>
              <a:picLocks noChangeAspect="1"/>
            </p:cNvPicPr>
            <p:nvPr/>
          </p:nvPicPr>
          <p:blipFill>
            <a:blip r:embed="rId2">
              <a:extLst/>
            </a:blip>
            <a:stretch>
              <a:fillRect/>
            </a:stretch>
          </p:blipFill>
          <p:spPr>
            <a:xfrm>
              <a:off x="15261" y="0"/>
              <a:ext cx="6298359" cy="2144129"/>
            </a:xfrm>
            <a:prstGeom prst="rect">
              <a:avLst/>
            </a:prstGeom>
            <a:ln w="25400" cap="flat">
              <a:solidFill>
                <a:srgbClr val="A7A7A7"/>
              </a:solidFill>
              <a:prstDash val="solid"/>
              <a:round/>
            </a:ln>
            <a:effectLst/>
          </p:spPr>
        </p:pic>
        <p:sp>
          <p:nvSpPr>
            <p:cNvPr id="109" name="Caption"/>
            <p:cNvSpPr txBox="1"/>
            <p:nvPr/>
          </p:nvSpPr>
          <p:spPr>
            <a:xfrm>
              <a:off x="0" y="2324448"/>
              <a:ext cx="6328882" cy="24806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spAutoFit/>
            </a:bodyPr>
            <a:lstStyle>
              <a:lvl1pPr>
                <a:defRPr sz="1100">
                  <a:uFill>
                    <a:solidFill>
                      <a:srgbClr val="000000"/>
                    </a:solidFill>
                  </a:uFill>
                  <a:latin typeface="Times New Roman"/>
                  <a:ea typeface="Times New Roman"/>
                  <a:cs typeface="Times New Roman"/>
                  <a:sym typeface="Times New Roman"/>
                </a:defRPr>
              </a:lvl1pPr>
            </a:lstStyle>
            <a:p>
              <a:pPr/>
              <a:r>
                <a:t>Fig. 1 Research Framework</a:t>
              </a:r>
            </a:p>
          </p:txBody>
        </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prstGeom prst="rect">
            <a:avLst/>
          </a:prstGeom>
        </p:spPr>
        <p:txBody>
          <a:bodyPr/>
          <a:lstStyle/>
          <a:p>
            <a:pPr/>
            <a:r>
              <a:t>Research Methods</a:t>
            </a:r>
          </a:p>
        </p:txBody>
      </p:sp>
      <p:sp>
        <p:nvSpPr>
          <p:cNvPr id="113" name="Content Placeholder 2"/>
          <p:cNvSpPr txBox="1"/>
          <p:nvPr>
            <p:ph type="body" idx="1"/>
          </p:nvPr>
        </p:nvSpPr>
        <p:spPr>
          <a:prstGeom prst="rect">
            <a:avLst/>
          </a:prstGeom>
        </p:spPr>
        <p:txBody>
          <a:bodyPr/>
          <a:lstStyle/>
          <a:p>
            <a:pPr algn="just">
              <a:defRPr sz="2400">
                <a:latin typeface="Times New Roman"/>
                <a:ea typeface="Times New Roman"/>
                <a:cs typeface="Times New Roman"/>
                <a:sym typeface="Times New Roman"/>
              </a:defRPr>
            </a:pPr>
            <a:r>
              <a:t>The data were collected from 400 respondents of Haryana. The responses were collected from April 24, 2021 to May 13, 2021. </a:t>
            </a:r>
          </a:p>
          <a:p>
            <a:pPr marL="0" indent="0" algn="just">
              <a:buSzTx/>
              <a:buNone/>
              <a:defRPr sz="2400">
                <a:latin typeface="Times New Roman"/>
                <a:ea typeface="Times New Roman"/>
                <a:cs typeface="Times New Roman"/>
                <a:sym typeface="Times New Roman"/>
              </a:defRPr>
            </a:pPr>
          </a:p>
          <a:p>
            <a:pPr algn="just">
              <a:defRPr sz="2400">
                <a:latin typeface="Times New Roman"/>
                <a:ea typeface="Times New Roman"/>
                <a:cs typeface="Times New Roman"/>
                <a:sym typeface="Times New Roman"/>
              </a:defRPr>
            </a:pPr>
            <a:r>
              <a:t>The target study involved persons of all age groups. The sampling technique was simple random sampling. </a:t>
            </a:r>
          </a:p>
          <a:p>
            <a:pPr algn="just">
              <a:defRPr sz="2400">
                <a:latin typeface="Times New Roman"/>
                <a:ea typeface="Times New Roman"/>
                <a:cs typeface="Times New Roman"/>
                <a:sym typeface="Times New Roman"/>
              </a:defRPr>
            </a:pPr>
          </a:p>
          <a:p>
            <a:pPr algn="just">
              <a:defRPr sz="2400">
                <a:latin typeface="Times New Roman"/>
                <a:ea typeface="Times New Roman"/>
                <a:cs typeface="Times New Roman"/>
                <a:sym typeface="Times New Roman"/>
              </a:defRPr>
            </a:pPr>
            <a:r>
              <a:t>This technique was chosen so as to get the fair idea about the population regarding vaccination rates. For analysis, SPSS and AMOS (version 24) software were used.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prstGeom prst="rect">
            <a:avLst/>
          </a:prstGeom>
        </p:spPr>
        <p:txBody>
          <a:bodyPr/>
          <a:lstStyle/>
          <a:p>
            <a:pPr/>
            <a:r>
              <a:t>Results and Discussions</a:t>
            </a:r>
          </a:p>
        </p:txBody>
      </p:sp>
      <p:sp>
        <p:nvSpPr>
          <p:cNvPr id="116" name="Content Placeholder 2"/>
          <p:cNvSpPr txBox="1"/>
          <p:nvPr>
            <p:ph type="body" idx="1"/>
          </p:nvPr>
        </p:nvSpPr>
        <p:spPr>
          <a:prstGeom prst="rect">
            <a:avLst/>
          </a:prstGeom>
        </p:spPr>
        <p:txBody>
          <a:bodyPr/>
          <a:lstStyle/>
          <a:p>
            <a:pPr algn="just">
              <a:defRPr sz="2200">
                <a:latin typeface="Times New Roman"/>
                <a:ea typeface="Times New Roman"/>
                <a:cs typeface="Times New Roman"/>
                <a:sym typeface="Times New Roman"/>
              </a:defRPr>
            </a:pPr>
            <a:r>
              <a:t>71% (284 out of 400) respondents were not vaccinated at the time of the survey, 16.5% (66 out of 400) got their first dose vaccination, and 12.5% (50 out of 400) received both doses of vaccination. 52.5% were female (210 out of 400), one hundred and fifty-eight subjects were in the age-group of 18-25.</a:t>
            </a:r>
            <a:endParaRPr sz="2500"/>
          </a:p>
          <a:p>
            <a:pPr algn="just">
              <a:defRPr sz="2200">
                <a:latin typeface="Times New Roman"/>
                <a:ea typeface="Times New Roman"/>
                <a:cs typeface="Times New Roman"/>
                <a:sym typeface="Times New Roman"/>
              </a:defRPr>
            </a:pPr>
            <a:r>
              <a:t>79.75% (319 out of 400) participants gave first preference to health workers in the vaccination priority categories whereas 31.75% (127 out of 400) people responded that they came to know about the vaccine via mass media. </a:t>
            </a:r>
            <a:endParaRPr sz="2500"/>
          </a:p>
          <a:p>
            <a:pPr algn="just">
              <a:defRPr sz="2200">
                <a:uFill>
                  <a:solidFill>
                    <a:srgbClr val="000000"/>
                  </a:solidFill>
                </a:uFill>
                <a:latin typeface="Times New Roman"/>
                <a:ea typeface="Times New Roman"/>
                <a:cs typeface="Times New Roman"/>
                <a:sym typeface="Times New Roman"/>
              </a:defRPr>
            </a:pPr>
            <a:r>
              <a:t>The Kaiser-Meyer-Olkin measure of sample adequacy was 0.823 and validates the assumption of factor analysis. Four factor trust, usefulness, intention and attitude emerged with an eigen value &gt; 1 and these factors explained 67.35 percent variance of the total variance. Referring the threshold &gt;.5 proposed by Hair </a:t>
            </a:r>
            <a:r>
              <a:rPr i="1"/>
              <a:t>et al.</a:t>
            </a:r>
            <a:r>
              <a:t> (2010), all the items have loadings &gt;.5. Further, cronbach’s </a:t>
            </a:r>
            <a:r>
              <a:rPr i="1"/>
              <a:t>α</a:t>
            </a:r>
            <a:r>
              <a:t> coefficient shows the reliability of constructs and all the constructs exceeding the threshold value (Sekaran, 2000) &gt; 0.7.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18" name="Table 1"/>
          <p:cNvGraphicFramePr/>
          <p:nvPr/>
        </p:nvGraphicFramePr>
        <p:xfrm>
          <a:off x="1202074" y="606175"/>
          <a:ext cx="9678259" cy="5612515"/>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3090260"/>
                <a:gridCol w="2097618"/>
                <a:gridCol w="1603343"/>
                <a:gridCol w="1761632"/>
                <a:gridCol w="1125404"/>
              </a:tblGrid>
              <a:tr h="273393">
                <a:tc gridSpan="5">
                  <a:txBody>
                    <a:bodyPr/>
                    <a:lstStyle/>
                    <a:p>
                      <a:pPr algn="l">
                        <a:defRPr b="0" sz="1800">
                          <a:solidFill>
                            <a:srgbClr val="000000"/>
                          </a:solidFill>
                        </a:defRPr>
                      </a:pPr>
                      <a:r>
                        <a:rPr b="1" sz="900">
                          <a:solidFill>
                            <a:srgbClr val="FFFFFF"/>
                          </a:solidFill>
                          <a:uFill>
                            <a:solidFill>
                              <a:srgbClr val="000000"/>
                            </a:solidFill>
                          </a:uFill>
                        </a:rPr>
                        <a:t>Table 1: Vaccine Coverage Rate</a:t>
                      </a:r>
                    </a:p>
                  </a:txBody>
                  <a:tcPr marL="38576" marR="38576" marT="38576" marB="38576" anchor="ctr" anchorCtr="0" horzOverflow="overflow"/>
                </a:tc>
                <a:tc hMerge="1">
                  <a:tcPr/>
                </a:tc>
                <a:tc hMerge="1">
                  <a:tcPr/>
                </a:tc>
                <a:tc hMerge="1">
                  <a:tcPr/>
                </a:tc>
                <a:tc hMerge="1">
                  <a:tcPr/>
                </a:tc>
              </a:tr>
              <a:tr h="331977">
                <a:tc>
                  <a:txBody>
                    <a:bodyPr/>
                    <a:lstStyle/>
                    <a:p>
                      <a:pPr algn="l">
                        <a:defRPr sz="1800"/>
                      </a:pPr>
                      <a:r>
                        <a:rPr b="1" sz="900">
                          <a:solidFill>
                            <a:srgbClr val="FFFFFF"/>
                          </a:solidFill>
                        </a:rPr>
                        <a:t> </a:t>
                      </a:r>
                    </a:p>
                  </a:txBody>
                  <a:tcPr marL="38576" marR="38576" marT="38576" marB="38576" anchor="t" anchorCtr="0" horzOverflow="overflow">
                    <a:solidFill>
                      <a:schemeClr val="accent1"/>
                    </a:solidFill>
                  </a:tcPr>
                </a:tc>
                <a:tc>
                  <a:txBody>
                    <a:bodyPr/>
                    <a:lstStyle/>
                    <a:p>
                      <a:pPr algn="ctr">
                        <a:defRPr sz="1800"/>
                      </a:pPr>
                      <a:r>
                        <a:rPr sz="600">
                          <a:uFill>
                            <a:solidFill>
                              <a:srgbClr val="000000"/>
                            </a:solidFill>
                          </a:uFill>
                        </a:rPr>
                        <a:t>Not vaccinated (%)</a:t>
                      </a:r>
                    </a:p>
                  </a:txBody>
                  <a:tcPr marL="38576" marR="38576" marT="38576" marB="38576" anchor="t" anchorCtr="0" horzOverflow="overflow"/>
                </a:tc>
                <a:tc>
                  <a:txBody>
                    <a:bodyPr/>
                    <a:lstStyle/>
                    <a:p>
                      <a:pPr algn="ctr">
                        <a:tabLst>
                          <a:tab pos="914400" algn="l"/>
                        </a:tabLst>
                        <a:defRPr sz="1800"/>
                      </a:pPr>
                      <a:r>
                        <a:rPr sz="600">
                          <a:uFill>
                            <a:solidFill>
                              <a:srgbClr val="000000"/>
                            </a:solidFill>
                          </a:uFill>
                        </a:rPr>
                        <a:t>First Dose (%)</a:t>
                      </a:r>
                    </a:p>
                  </a:txBody>
                  <a:tcPr marL="38576" marR="38576" marT="38576" marB="38576" anchor="t" anchorCtr="0" horzOverflow="overflow"/>
                </a:tc>
                <a:tc>
                  <a:txBody>
                    <a:bodyPr/>
                    <a:lstStyle/>
                    <a:p>
                      <a:pPr algn="ctr">
                        <a:tabLst>
                          <a:tab pos="914400" algn="l"/>
                        </a:tabLst>
                        <a:defRPr sz="1800"/>
                      </a:pPr>
                      <a:r>
                        <a:rPr sz="600">
                          <a:uFill>
                            <a:solidFill>
                              <a:srgbClr val="000000"/>
                            </a:solidFill>
                          </a:uFill>
                        </a:rPr>
                        <a:t>Both doses (%)</a:t>
                      </a:r>
                    </a:p>
                  </a:txBody>
                  <a:tcPr marL="38576" marR="38576" marT="38576" marB="38576" anchor="t" anchorCtr="0" horzOverflow="overflow"/>
                </a:tc>
                <a:tc>
                  <a:txBody>
                    <a:bodyPr/>
                    <a:lstStyle/>
                    <a:p>
                      <a:pPr algn="ctr">
                        <a:tabLst>
                          <a:tab pos="914400" algn="l"/>
                        </a:tabLst>
                        <a:defRPr sz="1800"/>
                      </a:pPr>
                      <a:r>
                        <a:rPr sz="600">
                          <a:uFill>
                            <a:solidFill>
                              <a:srgbClr val="000000"/>
                            </a:solidFill>
                          </a:uFill>
                        </a:rPr>
                        <a:t>Total</a:t>
                      </a:r>
                    </a:p>
                  </a:txBody>
                  <a:tcPr marL="38576" marR="38576" marT="38576" marB="38576" anchor="t" anchorCtr="0" horzOverflow="overflow"/>
                </a:tc>
              </a:tr>
              <a:tr h="214807">
                <a:tc>
                  <a:txBody>
                    <a:bodyPr/>
                    <a:lstStyle/>
                    <a:p>
                      <a:pPr algn="ctr">
                        <a:tabLst>
                          <a:tab pos="914400" algn="l"/>
                          <a:tab pos="1828800" algn="l"/>
                        </a:tabLst>
                        <a:defRPr sz="1800"/>
                      </a:pPr>
                      <a:r>
                        <a:rPr b="1" sz="600">
                          <a:solidFill>
                            <a:srgbClr val="FFFFFF"/>
                          </a:solidFill>
                          <a:uFill>
                            <a:solidFill>
                              <a:srgbClr val="000000"/>
                            </a:solidFill>
                          </a:uFill>
                        </a:rPr>
                        <a:t>Total</a:t>
                      </a:r>
                    </a:p>
                  </a:txBody>
                  <a:tcPr marL="38576" marR="38576" marT="38576" marB="38576" anchor="t" anchorCtr="0" horzOverflow="overflow">
                    <a:solidFill>
                      <a:schemeClr val="accent1"/>
                    </a:solidFill>
                  </a:tcPr>
                </a:tc>
                <a:tc>
                  <a:txBody>
                    <a:bodyPr/>
                    <a:lstStyle/>
                    <a:p>
                      <a:pPr algn="ctr">
                        <a:defRPr sz="1800"/>
                      </a:pPr>
                      <a:r>
                        <a:rPr sz="600">
                          <a:uFill>
                            <a:solidFill>
                              <a:srgbClr val="000000"/>
                            </a:solidFill>
                          </a:uFill>
                        </a:rPr>
                        <a:t>284 (71 %)</a:t>
                      </a:r>
                    </a:p>
                  </a:txBody>
                  <a:tcPr marL="38576" marR="38576" marT="38576" marB="38576" anchor="t" anchorCtr="0" horzOverflow="overflow"/>
                </a:tc>
                <a:tc>
                  <a:txBody>
                    <a:bodyPr/>
                    <a:lstStyle/>
                    <a:p>
                      <a:pPr algn="ctr">
                        <a:tabLst>
                          <a:tab pos="914400" algn="l"/>
                        </a:tabLst>
                        <a:defRPr sz="1800"/>
                      </a:pPr>
                      <a:r>
                        <a:rPr sz="600">
                          <a:uFill>
                            <a:solidFill>
                              <a:srgbClr val="000000"/>
                            </a:solidFill>
                          </a:uFill>
                        </a:rPr>
                        <a:t>66 (16.5)</a:t>
                      </a:r>
                    </a:p>
                  </a:txBody>
                  <a:tcPr marL="38576" marR="38576" marT="38576" marB="38576" anchor="t" anchorCtr="0" horzOverflow="overflow"/>
                </a:tc>
                <a:tc>
                  <a:txBody>
                    <a:bodyPr/>
                    <a:lstStyle/>
                    <a:p>
                      <a:pPr algn="ctr">
                        <a:tabLst>
                          <a:tab pos="914400" algn="l"/>
                        </a:tabLst>
                        <a:defRPr sz="1800"/>
                      </a:pPr>
                      <a:r>
                        <a:rPr sz="600">
                          <a:uFill>
                            <a:solidFill>
                              <a:srgbClr val="000000"/>
                            </a:solidFill>
                          </a:uFill>
                        </a:rPr>
                        <a:t>50 (12.5)</a:t>
                      </a:r>
                    </a:p>
                  </a:txBody>
                  <a:tcPr marL="38576" marR="38576" marT="38576" marB="38576" anchor="t" anchorCtr="0" horzOverflow="overflow"/>
                </a:tc>
                <a:tc>
                  <a:txBody>
                    <a:bodyPr/>
                    <a:lstStyle/>
                    <a:p>
                      <a:pPr algn="ctr">
                        <a:tabLst>
                          <a:tab pos="914400" algn="l"/>
                        </a:tabLst>
                        <a:defRPr sz="1800"/>
                      </a:pPr>
                      <a:r>
                        <a:rPr sz="600">
                          <a:uFill>
                            <a:solidFill>
                              <a:srgbClr val="000000"/>
                            </a:solidFill>
                          </a:uFill>
                        </a:rPr>
                        <a:t>400</a:t>
                      </a:r>
                    </a:p>
                  </a:txBody>
                  <a:tcPr marL="38576" marR="38576" marT="38576" marB="38576" anchor="t" anchorCtr="0" horzOverflow="overflow"/>
                </a:tc>
              </a:tr>
              <a:tr h="449144">
                <a:tc>
                  <a:txBody>
                    <a:bodyPr/>
                    <a:lstStyle/>
                    <a:p>
                      <a:pPr algn="ctr">
                        <a:tabLst>
                          <a:tab pos="914400" algn="l"/>
                          <a:tab pos="1828800" algn="l"/>
                        </a:tabLst>
                        <a:defRPr b="1" sz="600">
                          <a:solidFill>
                            <a:srgbClr val="FFFFFF"/>
                          </a:solidFill>
                          <a:uFill>
                            <a:solidFill>
                              <a:srgbClr val="000000"/>
                            </a:solidFill>
                          </a:uFill>
                        </a:defRPr>
                      </a:pPr>
                      <a:r>
                        <a:t>Gender</a:t>
                      </a:r>
                      <a:r>
                        <a:t>   </a:t>
                      </a:r>
                      <a:endParaRPr sz="900"/>
                    </a:p>
                    <a:p>
                      <a:pPr algn="ctr">
                        <a:tabLst>
                          <a:tab pos="914400" algn="l"/>
                          <a:tab pos="1828800" algn="l"/>
                        </a:tabLst>
                        <a:defRPr b="1" sz="600">
                          <a:solidFill>
                            <a:srgbClr val="FFFFFF"/>
                          </a:solidFill>
                          <a:uFill>
                            <a:solidFill>
                              <a:srgbClr val="000000"/>
                            </a:solidFill>
                          </a:uFill>
                        </a:defRPr>
                      </a:pPr>
                      <a:r>
                        <a:t>         Female</a:t>
                      </a:r>
                      <a:endParaRPr sz="900"/>
                    </a:p>
                    <a:p>
                      <a:pPr indent="228600" algn="ctr">
                        <a:tabLst>
                          <a:tab pos="914400" algn="l"/>
                          <a:tab pos="1828800" algn="l"/>
                        </a:tabLst>
                        <a:defRPr b="1" sz="600">
                          <a:solidFill>
                            <a:srgbClr val="FFFFFF"/>
                          </a:solidFill>
                          <a:uFill>
                            <a:solidFill>
                              <a:srgbClr val="000000"/>
                            </a:solidFill>
                          </a:uFill>
                        </a:defRPr>
                      </a:pPr>
                      <a:r>
                        <a:t>Male</a:t>
                      </a:r>
                    </a:p>
                  </a:txBody>
                  <a:tcPr marL="38576" marR="38576" marT="38576" marB="38576" anchor="t" anchorCtr="0" horzOverflow="overflow">
                    <a:solidFill>
                      <a:schemeClr val="accent1"/>
                    </a:solidFill>
                  </a:tcPr>
                </a:tc>
                <a:tc>
                  <a:txBody>
                    <a:bodyPr/>
                    <a:lstStyle/>
                    <a:p>
                      <a:pPr algn="ctr">
                        <a:defRPr sz="600">
                          <a:uFill>
                            <a:solidFill>
                              <a:srgbClr val="000000"/>
                            </a:solidFill>
                          </a:uFill>
                        </a:defRPr>
                      </a:pPr>
                      <a:r>
                        <a:t> </a:t>
                      </a:r>
                      <a:endParaRPr sz="900"/>
                    </a:p>
                    <a:p>
                      <a:pPr algn="ctr">
                        <a:defRPr sz="600">
                          <a:uFill>
                            <a:solidFill>
                              <a:srgbClr val="000000"/>
                            </a:solidFill>
                          </a:uFill>
                        </a:defRPr>
                      </a:pPr>
                      <a:r>
                        <a:t>156 (74.28)</a:t>
                      </a:r>
                      <a:endParaRPr sz="900"/>
                    </a:p>
                    <a:p>
                      <a:pPr algn="ctr">
                        <a:defRPr sz="600">
                          <a:uFill>
                            <a:solidFill>
                              <a:srgbClr val="000000"/>
                            </a:solidFill>
                          </a:uFill>
                        </a:defRPr>
                      </a:pPr>
                      <a:r>
                        <a:t>128 (67.37)</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32 (15.23)</a:t>
                      </a:r>
                      <a:endParaRPr sz="900"/>
                    </a:p>
                    <a:p>
                      <a:pPr algn="ctr">
                        <a:tabLst>
                          <a:tab pos="914400" algn="l"/>
                        </a:tabLst>
                        <a:defRPr sz="600">
                          <a:uFill>
                            <a:solidFill>
                              <a:srgbClr val="000000"/>
                            </a:solidFill>
                          </a:uFill>
                        </a:defRPr>
                      </a:pPr>
                      <a:r>
                        <a:t>34 (17.89)</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22 (10.48)</a:t>
                      </a:r>
                      <a:endParaRPr sz="900"/>
                    </a:p>
                    <a:p>
                      <a:pPr algn="ctr">
                        <a:tabLst>
                          <a:tab pos="914400" algn="l"/>
                        </a:tabLst>
                        <a:defRPr sz="600">
                          <a:uFill>
                            <a:solidFill>
                              <a:srgbClr val="000000"/>
                            </a:solidFill>
                          </a:uFill>
                        </a:defRPr>
                      </a:pPr>
                      <a:r>
                        <a:t>28 (14.73)</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210</a:t>
                      </a:r>
                      <a:endParaRPr sz="900"/>
                    </a:p>
                    <a:p>
                      <a:pPr algn="ctr">
                        <a:tabLst>
                          <a:tab pos="914400" algn="l"/>
                        </a:tabLst>
                        <a:defRPr sz="600">
                          <a:uFill>
                            <a:solidFill>
                              <a:srgbClr val="000000"/>
                            </a:solidFill>
                          </a:uFill>
                        </a:defRPr>
                      </a:pPr>
                      <a:r>
                        <a:t>190</a:t>
                      </a:r>
                    </a:p>
                  </a:txBody>
                  <a:tcPr marL="38576" marR="38576" marT="38576" marB="38576" anchor="t" anchorCtr="0" horzOverflow="overflow"/>
                </a:tc>
              </a:tr>
              <a:tr h="800649">
                <a:tc>
                  <a:txBody>
                    <a:bodyPr/>
                    <a:lstStyle/>
                    <a:p>
                      <a:pPr algn="ctr">
                        <a:tabLst>
                          <a:tab pos="914400" algn="l"/>
                          <a:tab pos="1828800" algn="l"/>
                        </a:tabLst>
                        <a:defRPr b="1" sz="600">
                          <a:solidFill>
                            <a:srgbClr val="FFFFFF"/>
                          </a:solidFill>
                          <a:uFill>
                            <a:solidFill>
                              <a:srgbClr val="000000"/>
                            </a:solidFill>
                          </a:uFill>
                        </a:defRPr>
                      </a:pPr>
                      <a:r>
                        <a:t>Age</a:t>
                      </a:r>
                      <a:endParaRPr sz="900"/>
                    </a:p>
                    <a:p>
                      <a:pPr algn="ctr">
                        <a:tabLst>
                          <a:tab pos="914400" algn="l"/>
                          <a:tab pos="1828800" algn="l"/>
                        </a:tabLst>
                        <a:defRPr b="1" sz="600">
                          <a:solidFill>
                            <a:srgbClr val="FFFFFF"/>
                          </a:solidFill>
                          <a:uFill>
                            <a:solidFill>
                              <a:srgbClr val="000000"/>
                            </a:solidFill>
                          </a:uFill>
                        </a:defRPr>
                      </a:pPr>
                      <a:r>
                        <a:t>                Less than 18</a:t>
                      </a:r>
                      <a:endParaRPr sz="900"/>
                    </a:p>
                    <a:p>
                      <a:pPr indent="228600" algn="ctr">
                        <a:tabLst>
                          <a:tab pos="914400" algn="l"/>
                          <a:tab pos="1828800" algn="l"/>
                        </a:tabLst>
                        <a:defRPr b="1" sz="600">
                          <a:solidFill>
                            <a:srgbClr val="FFFFFF"/>
                          </a:solidFill>
                          <a:uFill>
                            <a:solidFill>
                              <a:srgbClr val="000000"/>
                            </a:solidFill>
                          </a:uFill>
                        </a:defRPr>
                      </a:pPr>
                      <a:r>
                        <a:t>18-25</a:t>
                      </a:r>
                      <a:endParaRPr sz="900"/>
                    </a:p>
                    <a:p>
                      <a:pPr indent="228600" algn="ctr">
                        <a:tabLst>
                          <a:tab pos="914400" algn="l"/>
                          <a:tab pos="1828800" algn="l"/>
                        </a:tabLst>
                        <a:defRPr b="1" sz="600">
                          <a:solidFill>
                            <a:srgbClr val="FFFFFF"/>
                          </a:solidFill>
                          <a:uFill>
                            <a:solidFill>
                              <a:srgbClr val="000000"/>
                            </a:solidFill>
                          </a:uFill>
                        </a:defRPr>
                      </a:pPr>
                      <a:r>
                        <a:t>26-35 </a:t>
                      </a:r>
                      <a:endParaRPr sz="900"/>
                    </a:p>
                    <a:p>
                      <a:pPr indent="228600" algn="ctr">
                        <a:tabLst>
                          <a:tab pos="914400" algn="l"/>
                          <a:tab pos="1828800" algn="l"/>
                        </a:tabLst>
                        <a:defRPr b="1" sz="600">
                          <a:solidFill>
                            <a:srgbClr val="FFFFFF"/>
                          </a:solidFill>
                          <a:uFill>
                            <a:solidFill>
                              <a:srgbClr val="000000"/>
                            </a:solidFill>
                          </a:uFill>
                        </a:defRPr>
                      </a:pPr>
                      <a:r>
                        <a:t>36-45</a:t>
                      </a:r>
                      <a:endParaRPr sz="900"/>
                    </a:p>
                    <a:p>
                      <a:pPr indent="228600" algn="ctr">
                        <a:tabLst>
                          <a:tab pos="914400" algn="l"/>
                          <a:tab pos="1828800" algn="l"/>
                        </a:tabLst>
                        <a:defRPr b="1" sz="600">
                          <a:solidFill>
                            <a:srgbClr val="FFFFFF"/>
                          </a:solidFill>
                          <a:uFill>
                            <a:solidFill>
                              <a:srgbClr val="000000"/>
                            </a:solidFill>
                          </a:uFill>
                        </a:defRPr>
                      </a:pPr>
                      <a:r>
                        <a:t>           45 and above</a:t>
                      </a:r>
                    </a:p>
                  </a:txBody>
                  <a:tcPr marL="38576" marR="38576" marT="38576" marB="38576" anchor="t" anchorCtr="0" horzOverflow="overflow">
                    <a:solidFill>
                      <a:schemeClr val="accent1"/>
                    </a:solidFill>
                  </a:tcPr>
                </a:tc>
                <a:tc>
                  <a:txBody>
                    <a:bodyPr/>
                    <a:lstStyle/>
                    <a:p>
                      <a:pPr algn="ctr">
                        <a:defRPr sz="600">
                          <a:uFill>
                            <a:solidFill>
                              <a:srgbClr val="000000"/>
                            </a:solidFill>
                          </a:uFill>
                        </a:defRPr>
                      </a:pPr>
                      <a:r>
                        <a:t> </a:t>
                      </a:r>
                      <a:endParaRPr sz="900"/>
                    </a:p>
                    <a:p>
                      <a:pPr algn="ctr">
                        <a:defRPr sz="600">
                          <a:uFill>
                            <a:solidFill>
                              <a:srgbClr val="000000"/>
                            </a:solidFill>
                          </a:uFill>
                        </a:defRPr>
                      </a:pPr>
                      <a:r>
                        <a:t>4 (44.44)</a:t>
                      </a:r>
                      <a:endParaRPr sz="900"/>
                    </a:p>
                    <a:p>
                      <a:pPr algn="ctr">
                        <a:defRPr sz="600">
                          <a:uFill>
                            <a:solidFill>
                              <a:srgbClr val="000000"/>
                            </a:solidFill>
                          </a:uFill>
                        </a:defRPr>
                      </a:pPr>
                      <a:r>
                        <a:t>141 (89.24)</a:t>
                      </a:r>
                      <a:endParaRPr sz="900"/>
                    </a:p>
                    <a:p>
                      <a:pPr algn="ctr">
                        <a:defRPr sz="600">
                          <a:uFill>
                            <a:solidFill>
                              <a:srgbClr val="000000"/>
                            </a:solidFill>
                          </a:uFill>
                        </a:defRPr>
                      </a:pPr>
                      <a:r>
                        <a:t>96 (88.07)</a:t>
                      </a:r>
                      <a:endParaRPr sz="900"/>
                    </a:p>
                    <a:p>
                      <a:pPr algn="ctr">
                        <a:defRPr sz="600">
                          <a:uFill>
                            <a:solidFill>
                              <a:srgbClr val="000000"/>
                            </a:solidFill>
                          </a:uFill>
                        </a:defRPr>
                      </a:pPr>
                      <a:r>
                        <a:t>26 (55.31)</a:t>
                      </a:r>
                      <a:endParaRPr sz="900"/>
                    </a:p>
                    <a:p>
                      <a:pPr algn="ctr">
                        <a:defRPr sz="600">
                          <a:uFill>
                            <a:solidFill>
                              <a:srgbClr val="000000"/>
                            </a:solidFill>
                          </a:uFill>
                        </a:defRPr>
                      </a:pPr>
                      <a:r>
                        <a:t>17 (22.07)</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3 (33.33)</a:t>
                      </a:r>
                      <a:endParaRPr sz="900"/>
                    </a:p>
                    <a:p>
                      <a:pPr algn="ctr">
                        <a:tabLst>
                          <a:tab pos="914400" algn="l"/>
                        </a:tabLst>
                        <a:defRPr sz="600">
                          <a:uFill>
                            <a:solidFill>
                              <a:srgbClr val="000000"/>
                            </a:solidFill>
                          </a:uFill>
                        </a:defRPr>
                      </a:pPr>
                      <a:r>
                        <a:t>12 (7.59)</a:t>
                      </a:r>
                      <a:endParaRPr sz="900"/>
                    </a:p>
                    <a:p>
                      <a:pPr algn="ctr">
                        <a:tabLst>
                          <a:tab pos="914400" algn="l"/>
                        </a:tabLst>
                        <a:defRPr sz="600">
                          <a:uFill>
                            <a:solidFill>
                              <a:srgbClr val="000000"/>
                            </a:solidFill>
                          </a:uFill>
                        </a:defRPr>
                      </a:pPr>
                      <a:r>
                        <a:t>7 (6.42)</a:t>
                      </a:r>
                      <a:endParaRPr sz="900"/>
                    </a:p>
                    <a:p>
                      <a:pPr algn="ctr">
                        <a:tabLst>
                          <a:tab pos="914400" algn="l"/>
                        </a:tabLst>
                        <a:defRPr sz="600">
                          <a:uFill>
                            <a:solidFill>
                              <a:srgbClr val="000000"/>
                            </a:solidFill>
                          </a:uFill>
                        </a:defRPr>
                      </a:pPr>
                      <a:r>
                        <a:t>11 (23.40)</a:t>
                      </a:r>
                      <a:endParaRPr sz="900"/>
                    </a:p>
                    <a:p>
                      <a:pPr algn="ctr">
                        <a:tabLst>
                          <a:tab pos="914400" algn="l"/>
                        </a:tabLst>
                        <a:defRPr sz="600">
                          <a:uFill>
                            <a:solidFill>
                              <a:srgbClr val="000000"/>
                            </a:solidFill>
                          </a:uFill>
                        </a:defRPr>
                      </a:pPr>
                      <a:r>
                        <a:t>33 (42.85)</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2 (22.22)</a:t>
                      </a:r>
                      <a:endParaRPr sz="900"/>
                    </a:p>
                    <a:p>
                      <a:pPr algn="ctr">
                        <a:tabLst>
                          <a:tab pos="914400" algn="l"/>
                        </a:tabLst>
                        <a:defRPr sz="600">
                          <a:uFill>
                            <a:solidFill>
                              <a:srgbClr val="000000"/>
                            </a:solidFill>
                          </a:uFill>
                        </a:defRPr>
                      </a:pPr>
                      <a:r>
                        <a:t>5 (3.16)</a:t>
                      </a:r>
                      <a:endParaRPr sz="900"/>
                    </a:p>
                    <a:p>
                      <a:pPr algn="ctr">
                        <a:tabLst>
                          <a:tab pos="914400" algn="l"/>
                        </a:tabLst>
                        <a:defRPr sz="600">
                          <a:uFill>
                            <a:solidFill>
                              <a:srgbClr val="000000"/>
                            </a:solidFill>
                          </a:uFill>
                        </a:defRPr>
                      </a:pPr>
                      <a:r>
                        <a:t>6 (5.50)</a:t>
                      </a:r>
                      <a:endParaRPr sz="900"/>
                    </a:p>
                    <a:p>
                      <a:pPr algn="ctr">
                        <a:tabLst>
                          <a:tab pos="914400" algn="l"/>
                        </a:tabLst>
                        <a:defRPr sz="600">
                          <a:uFill>
                            <a:solidFill>
                              <a:srgbClr val="000000"/>
                            </a:solidFill>
                          </a:uFill>
                        </a:defRPr>
                      </a:pPr>
                      <a:r>
                        <a:t>10 (21.28)</a:t>
                      </a:r>
                      <a:endParaRPr sz="900"/>
                    </a:p>
                    <a:p>
                      <a:pPr algn="ctr">
                        <a:tabLst>
                          <a:tab pos="914400" algn="l"/>
                        </a:tabLst>
                        <a:defRPr sz="600">
                          <a:uFill>
                            <a:solidFill>
                              <a:srgbClr val="000000"/>
                            </a:solidFill>
                          </a:uFill>
                        </a:defRPr>
                      </a:pPr>
                      <a:r>
                        <a:t>27 (35.06)</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9</a:t>
                      </a:r>
                      <a:endParaRPr sz="900"/>
                    </a:p>
                    <a:p>
                      <a:pPr algn="ctr">
                        <a:tabLst>
                          <a:tab pos="914400" algn="l"/>
                        </a:tabLst>
                        <a:defRPr sz="600">
                          <a:uFill>
                            <a:solidFill>
                              <a:srgbClr val="000000"/>
                            </a:solidFill>
                          </a:uFill>
                        </a:defRPr>
                      </a:pPr>
                      <a:r>
                        <a:t>158</a:t>
                      </a:r>
                      <a:endParaRPr sz="900"/>
                    </a:p>
                    <a:p>
                      <a:pPr algn="ctr">
                        <a:tabLst>
                          <a:tab pos="914400" algn="l"/>
                        </a:tabLst>
                        <a:defRPr sz="600">
                          <a:uFill>
                            <a:solidFill>
                              <a:srgbClr val="000000"/>
                            </a:solidFill>
                          </a:uFill>
                        </a:defRPr>
                      </a:pPr>
                      <a:r>
                        <a:t>109</a:t>
                      </a:r>
                      <a:endParaRPr sz="900"/>
                    </a:p>
                    <a:p>
                      <a:pPr algn="ctr">
                        <a:tabLst>
                          <a:tab pos="914400" algn="l"/>
                        </a:tabLst>
                        <a:defRPr sz="600">
                          <a:uFill>
                            <a:solidFill>
                              <a:srgbClr val="000000"/>
                            </a:solidFill>
                          </a:uFill>
                        </a:defRPr>
                      </a:pPr>
                      <a:r>
                        <a:t>47</a:t>
                      </a:r>
                      <a:endParaRPr sz="900"/>
                    </a:p>
                    <a:p>
                      <a:pPr algn="ctr">
                        <a:tabLst>
                          <a:tab pos="914400" algn="l"/>
                        </a:tabLst>
                        <a:defRPr sz="600">
                          <a:uFill>
                            <a:solidFill>
                              <a:srgbClr val="000000"/>
                            </a:solidFill>
                          </a:uFill>
                        </a:defRPr>
                      </a:pPr>
                      <a:r>
                        <a:t>77</a:t>
                      </a:r>
                    </a:p>
                  </a:txBody>
                  <a:tcPr marL="38576" marR="38576" marT="38576" marB="38576" anchor="t" anchorCtr="0" horzOverflow="overflow"/>
                </a:tc>
              </a:tr>
              <a:tr h="1023427">
                <a:tc>
                  <a:txBody>
                    <a:bodyPr/>
                    <a:lstStyle/>
                    <a:p>
                      <a:pPr algn="ctr">
                        <a:tabLst>
                          <a:tab pos="914400" algn="l"/>
                          <a:tab pos="1828800" algn="l"/>
                        </a:tabLst>
                        <a:defRPr b="1" sz="600">
                          <a:solidFill>
                            <a:srgbClr val="FFFFFF"/>
                          </a:solidFill>
                          <a:uFill>
                            <a:solidFill>
                              <a:srgbClr val="000000"/>
                            </a:solidFill>
                          </a:uFill>
                        </a:defRPr>
                      </a:pPr>
                      <a:r>
                        <a:t>Education</a:t>
                      </a:r>
                      <a:endParaRPr sz="900"/>
                    </a:p>
                    <a:p>
                      <a:pPr algn="ctr">
                        <a:tabLst>
                          <a:tab pos="914400" algn="l"/>
                          <a:tab pos="1828800" algn="l"/>
                        </a:tabLst>
                        <a:defRPr b="1" sz="600">
                          <a:solidFill>
                            <a:srgbClr val="FFFFFF"/>
                          </a:solidFill>
                          <a:uFill>
                            <a:solidFill>
                              <a:srgbClr val="000000"/>
                            </a:solidFill>
                          </a:uFill>
                        </a:defRPr>
                      </a:pPr>
                      <a:r>
                        <a:t>                Below 10th</a:t>
                      </a:r>
                      <a:endParaRPr sz="900"/>
                    </a:p>
                    <a:p>
                      <a:pPr algn="ctr">
                        <a:tabLst>
                          <a:tab pos="914400" algn="l"/>
                          <a:tab pos="1828800" algn="l"/>
                        </a:tabLst>
                        <a:defRPr b="1" sz="600">
                          <a:solidFill>
                            <a:srgbClr val="FFFFFF"/>
                          </a:solidFill>
                          <a:uFill>
                            <a:solidFill>
                              <a:srgbClr val="000000"/>
                            </a:solidFill>
                          </a:uFill>
                        </a:defRPr>
                      </a:pPr>
                      <a:r>
                        <a:t>    12th</a:t>
                      </a:r>
                      <a:endParaRPr sz="900"/>
                    </a:p>
                    <a:p>
                      <a:pPr indent="228600" algn="ctr">
                        <a:tabLst>
                          <a:tab pos="914400" algn="l"/>
                          <a:tab pos="1828800" algn="l"/>
                        </a:tabLst>
                        <a:defRPr b="1" sz="600">
                          <a:solidFill>
                            <a:srgbClr val="FFFFFF"/>
                          </a:solidFill>
                          <a:uFill>
                            <a:solidFill>
                              <a:srgbClr val="000000"/>
                            </a:solidFill>
                          </a:uFill>
                        </a:defRPr>
                      </a:pPr>
                      <a:r>
                        <a:t>               Undergraduate</a:t>
                      </a:r>
                      <a:endParaRPr sz="900"/>
                    </a:p>
                    <a:p>
                      <a:pPr indent="228600" algn="ctr">
                        <a:tabLst>
                          <a:tab pos="914400" algn="l"/>
                          <a:tab pos="1828800" algn="l"/>
                        </a:tabLst>
                        <a:defRPr b="1" sz="600">
                          <a:solidFill>
                            <a:srgbClr val="FFFFFF"/>
                          </a:solidFill>
                          <a:uFill>
                            <a:solidFill>
                              <a:srgbClr val="000000"/>
                            </a:solidFill>
                          </a:uFill>
                        </a:defRPr>
                      </a:pPr>
                      <a:r>
                        <a:t>              Post- graduate</a:t>
                      </a:r>
                      <a:endParaRPr sz="900"/>
                    </a:p>
                    <a:p>
                      <a:pPr indent="228600" algn="ctr">
                        <a:tabLst>
                          <a:tab pos="914400" algn="l"/>
                          <a:tab pos="1828800" algn="l"/>
                        </a:tabLst>
                        <a:defRPr b="1" sz="600">
                          <a:solidFill>
                            <a:srgbClr val="FFFFFF"/>
                          </a:solidFill>
                          <a:uFill>
                            <a:solidFill>
                              <a:srgbClr val="000000"/>
                            </a:solidFill>
                          </a:uFill>
                        </a:defRPr>
                      </a:pPr>
                      <a:r>
                        <a:t>Other</a:t>
                      </a:r>
                    </a:p>
                  </a:txBody>
                  <a:tcPr marL="38576" marR="38576" marT="38576" marB="38576" anchor="t" anchorCtr="0" horzOverflow="overflow">
                    <a:solidFill>
                      <a:schemeClr val="accent1"/>
                    </a:solidFill>
                  </a:tcPr>
                </a:tc>
                <a:tc>
                  <a:txBody>
                    <a:bodyPr/>
                    <a:lstStyle/>
                    <a:p>
                      <a:pPr algn="ctr">
                        <a:defRPr sz="600">
                          <a:uFill>
                            <a:solidFill>
                              <a:srgbClr val="000000"/>
                            </a:solidFill>
                          </a:uFill>
                        </a:defRPr>
                      </a:pPr>
                      <a:r>
                        <a:t> </a:t>
                      </a:r>
                      <a:endParaRPr sz="900"/>
                    </a:p>
                    <a:p>
                      <a:pPr algn="ctr">
                        <a:defRPr sz="600">
                          <a:uFill>
                            <a:solidFill>
                              <a:srgbClr val="000000"/>
                            </a:solidFill>
                          </a:uFill>
                        </a:defRPr>
                      </a:pPr>
                      <a:r>
                        <a:t>6 (25)</a:t>
                      </a:r>
                      <a:endParaRPr sz="900"/>
                    </a:p>
                    <a:p>
                      <a:pPr algn="ctr">
                        <a:defRPr sz="600">
                          <a:uFill>
                            <a:solidFill>
                              <a:srgbClr val="000000"/>
                            </a:solidFill>
                          </a:uFill>
                        </a:defRPr>
                      </a:pPr>
                      <a:r>
                        <a:t>24 (51.06)</a:t>
                      </a:r>
                      <a:endParaRPr sz="900"/>
                    </a:p>
                    <a:p>
                      <a:pPr algn="ctr">
                        <a:defRPr sz="600">
                          <a:uFill>
                            <a:solidFill>
                              <a:srgbClr val="000000"/>
                            </a:solidFill>
                          </a:uFill>
                        </a:defRPr>
                      </a:pPr>
                      <a:r>
                        <a:t>91 (78.45)</a:t>
                      </a:r>
                      <a:endParaRPr sz="900"/>
                    </a:p>
                    <a:p>
                      <a:pPr algn="ctr">
                        <a:defRPr sz="600">
                          <a:uFill>
                            <a:solidFill>
                              <a:srgbClr val="000000"/>
                            </a:solidFill>
                          </a:uFill>
                        </a:defRPr>
                      </a:pPr>
                      <a:r>
                        <a:t>151 (75.88)</a:t>
                      </a:r>
                      <a:endParaRPr sz="900"/>
                    </a:p>
                    <a:p>
                      <a:pPr algn="ctr">
                        <a:defRPr sz="600">
                          <a:uFill>
                            <a:solidFill>
                              <a:srgbClr val="000000"/>
                            </a:solidFill>
                          </a:uFill>
                        </a:defRPr>
                      </a:pPr>
                      <a:r>
                        <a:t>12 (85.71)</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7 (29.17) </a:t>
                      </a:r>
                      <a:endParaRPr sz="900"/>
                    </a:p>
                    <a:p>
                      <a:pPr algn="ctr">
                        <a:tabLst>
                          <a:tab pos="914400" algn="l"/>
                        </a:tabLst>
                        <a:defRPr sz="600">
                          <a:uFill>
                            <a:solidFill>
                              <a:srgbClr val="000000"/>
                            </a:solidFill>
                          </a:uFill>
                        </a:defRPr>
                      </a:pPr>
                      <a:r>
                        <a:t>15 (31.91)</a:t>
                      </a:r>
                      <a:endParaRPr sz="900"/>
                    </a:p>
                    <a:p>
                      <a:pPr algn="ctr">
                        <a:tabLst>
                          <a:tab pos="914400" algn="l"/>
                        </a:tabLst>
                        <a:defRPr sz="600">
                          <a:uFill>
                            <a:solidFill>
                              <a:srgbClr val="000000"/>
                            </a:solidFill>
                          </a:uFill>
                        </a:defRPr>
                      </a:pPr>
                      <a:r>
                        <a:t>11 (9.48)</a:t>
                      </a:r>
                      <a:endParaRPr sz="900"/>
                    </a:p>
                    <a:p>
                      <a:pPr algn="ctr">
                        <a:tabLst>
                          <a:tab pos="914400" algn="l"/>
                        </a:tabLst>
                        <a:defRPr sz="600">
                          <a:uFill>
                            <a:solidFill>
                              <a:srgbClr val="000000"/>
                            </a:solidFill>
                          </a:uFill>
                        </a:defRPr>
                      </a:pPr>
                      <a:r>
                        <a:t>17 (8.54) </a:t>
                      </a:r>
                      <a:endParaRPr sz="900"/>
                    </a:p>
                    <a:p>
                      <a:pPr algn="ctr">
                        <a:tabLst>
                          <a:tab pos="914400" algn="l"/>
                        </a:tabLst>
                        <a:defRPr sz="600">
                          <a:uFill>
                            <a:solidFill>
                              <a:srgbClr val="000000"/>
                            </a:solidFill>
                          </a:uFill>
                        </a:defRPr>
                      </a:pPr>
                      <a:r>
                        <a:t>0 (0)</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11 (45.83)</a:t>
                      </a:r>
                      <a:endParaRPr sz="900"/>
                    </a:p>
                    <a:p>
                      <a:pPr algn="ctr">
                        <a:tabLst>
                          <a:tab pos="914400" algn="l"/>
                        </a:tabLst>
                        <a:defRPr sz="600">
                          <a:uFill>
                            <a:solidFill>
                              <a:srgbClr val="000000"/>
                            </a:solidFill>
                          </a:uFill>
                        </a:defRPr>
                      </a:pPr>
                      <a:r>
                        <a:t>8 (17.02)</a:t>
                      </a:r>
                      <a:endParaRPr sz="900"/>
                    </a:p>
                    <a:p>
                      <a:pPr algn="ctr">
                        <a:tabLst>
                          <a:tab pos="914400" algn="l"/>
                        </a:tabLst>
                        <a:defRPr sz="600">
                          <a:uFill>
                            <a:solidFill>
                              <a:srgbClr val="000000"/>
                            </a:solidFill>
                          </a:uFill>
                        </a:defRPr>
                      </a:pPr>
                      <a:r>
                        <a:t>14 (12.06)</a:t>
                      </a:r>
                      <a:endParaRPr sz="900"/>
                    </a:p>
                    <a:p>
                      <a:pPr algn="ctr">
                        <a:tabLst>
                          <a:tab pos="914400" algn="l"/>
                        </a:tabLst>
                        <a:defRPr sz="600">
                          <a:uFill>
                            <a:solidFill>
                              <a:srgbClr val="000000"/>
                            </a:solidFill>
                          </a:uFill>
                        </a:defRPr>
                      </a:pPr>
                      <a:r>
                        <a:t>31 (15.58)</a:t>
                      </a:r>
                      <a:endParaRPr sz="900"/>
                    </a:p>
                    <a:p>
                      <a:pPr algn="ctr">
                        <a:tabLst>
                          <a:tab pos="914400" algn="l"/>
                        </a:tabLst>
                        <a:defRPr sz="600">
                          <a:uFill>
                            <a:solidFill>
                              <a:srgbClr val="000000"/>
                            </a:solidFill>
                          </a:uFill>
                        </a:defRPr>
                      </a:pPr>
                      <a:r>
                        <a:t>2 (14.29)</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24</a:t>
                      </a:r>
                      <a:endParaRPr sz="900"/>
                    </a:p>
                    <a:p>
                      <a:pPr algn="ctr">
                        <a:tabLst>
                          <a:tab pos="914400" algn="l"/>
                        </a:tabLst>
                        <a:defRPr sz="600">
                          <a:uFill>
                            <a:solidFill>
                              <a:srgbClr val="000000"/>
                            </a:solidFill>
                          </a:uFill>
                        </a:defRPr>
                      </a:pPr>
                      <a:r>
                        <a:t>47</a:t>
                      </a:r>
                      <a:endParaRPr sz="900"/>
                    </a:p>
                    <a:p>
                      <a:pPr algn="ctr">
                        <a:tabLst>
                          <a:tab pos="914400" algn="l"/>
                        </a:tabLst>
                        <a:defRPr sz="600">
                          <a:uFill>
                            <a:solidFill>
                              <a:srgbClr val="000000"/>
                            </a:solidFill>
                          </a:uFill>
                        </a:defRPr>
                      </a:pPr>
                      <a:r>
                        <a:t>116</a:t>
                      </a:r>
                      <a:endParaRPr sz="900"/>
                    </a:p>
                    <a:p>
                      <a:pPr algn="ctr">
                        <a:tabLst>
                          <a:tab pos="914400" algn="l"/>
                        </a:tabLst>
                        <a:defRPr sz="600">
                          <a:uFill>
                            <a:solidFill>
                              <a:srgbClr val="000000"/>
                            </a:solidFill>
                          </a:uFill>
                        </a:defRPr>
                      </a:pPr>
                      <a:r>
                        <a:t>199</a:t>
                      </a:r>
                      <a:endParaRPr sz="900"/>
                    </a:p>
                    <a:p>
                      <a:pPr algn="ctr">
                        <a:tabLst>
                          <a:tab pos="914400" algn="l"/>
                        </a:tabLst>
                        <a:defRPr sz="600">
                          <a:uFill>
                            <a:solidFill>
                              <a:srgbClr val="000000"/>
                            </a:solidFill>
                          </a:uFill>
                        </a:defRPr>
                      </a:pPr>
                      <a:r>
                        <a:t>14</a:t>
                      </a:r>
                    </a:p>
                  </a:txBody>
                  <a:tcPr marL="38576" marR="38576" marT="38576" marB="38576" anchor="t" anchorCtr="0" horzOverflow="overflow"/>
                </a:tc>
              </a:tr>
              <a:tr h="566313">
                <a:tc>
                  <a:txBody>
                    <a:bodyPr/>
                    <a:lstStyle/>
                    <a:p>
                      <a:pPr indent="190500" algn="ctr">
                        <a:tabLst>
                          <a:tab pos="914400" algn="l"/>
                          <a:tab pos="1828800" algn="l"/>
                        </a:tabLst>
                        <a:defRPr b="1" sz="600">
                          <a:solidFill>
                            <a:srgbClr val="FFFFFF"/>
                          </a:solidFill>
                          <a:uFill>
                            <a:solidFill>
                              <a:srgbClr val="000000"/>
                            </a:solidFill>
                          </a:uFill>
                        </a:defRPr>
                      </a:pPr>
                      <a:r>
                        <a:t>Marital Status   </a:t>
                      </a:r>
                      <a:endParaRPr sz="900"/>
                    </a:p>
                    <a:p>
                      <a:pPr algn="ctr">
                        <a:tabLst>
                          <a:tab pos="914400" algn="l"/>
                          <a:tab pos="1828800" algn="l"/>
                        </a:tabLst>
                        <a:defRPr b="1" sz="600">
                          <a:solidFill>
                            <a:srgbClr val="FFFFFF"/>
                          </a:solidFill>
                          <a:uFill>
                            <a:solidFill>
                              <a:srgbClr val="000000"/>
                            </a:solidFill>
                          </a:uFill>
                        </a:defRPr>
                      </a:pPr>
                      <a:r>
                        <a:t>         Married</a:t>
                      </a:r>
                      <a:endParaRPr sz="900"/>
                    </a:p>
                    <a:p>
                      <a:pPr algn="ctr">
                        <a:tabLst>
                          <a:tab pos="914400" algn="l"/>
                          <a:tab pos="1828800" algn="l"/>
                        </a:tabLst>
                        <a:defRPr b="1" sz="600">
                          <a:solidFill>
                            <a:srgbClr val="FFFFFF"/>
                          </a:solidFill>
                          <a:uFill>
                            <a:solidFill>
                              <a:srgbClr val="000000"/>
                            </a:solidFill>
                          </a:uFill>
                        </a:defRPr>
                      </a:pPr>
                      <a:r>
                        <a:t>             Unmarried</a:t>
                      </a:r>
                      <a:endParaRPr sz="900"/>
                    </a:p>
                    <a:p>
                      <a:pPr algn="ctr">
                        <a:tabLst>
                          <a:tab pos="914400" algn="l"/>
                          <a:tab pos="1828800" algn="l"/>
                        </a:tabLst>
                        <a:defRPr b="1" sz="600">
                          <a:solidFill>
                            <a:srgbClr val="FFFFFF"/>
                          </a:solidFill>
                          <a:uFill>
                            <a:solidFill>
                              <a:srgbClr val="000000"/>
                            </a:solidFill>
                          </a:uFill>
                        </a:defRPr>
                      </a:pPr>
                      <a:r>
                        <a:t>    Other</a:t>
                      </a:r>
                    </a:p>
                  </a:txBody>
                  <a:tcPr marL="38576" marR="38576" marT="38576" marB="38576" anchor="t" anchorCtr="0" horzOverflow="overflow">
                    <a:solidFill>
                      <a:schemeClr val="accent1"/>
                    </a:solidFill>
                  </a:tcPr>
                </a:tc>
                <a:tc>
                  <a:txBody>
                    <a:bodyPr/>
                    <a:lstStyle/>
                    <a:p>
                      <a:pPr algn="ctr">
                        <a:defRPr sz="600">
                          <a:uFill>
                            <a:solidFill>
                              <a:srgbClr val="000000"/>
                            </a:solidFill>
                          </a:uFill>
                        </a:defRPr>
                      </a:pPr>
                      <a:r>
                        <a:t> </a:t>
                      </a:r>
                      <a:endParaRPr sz="900"/>
                    </a:p>
                    <a:p>
                      <a:pPr algn="ctr">
                        <a:defRPr sz="600">
                          <a:uFill>
                            <a:solidFill>
                              <a:srgbClr val="000000"/>
                            </a:solidFill>
                          </a:uFill>
                        </a:defRPr>
                      </a:pPr>
                      <a:r>
                        <a:t>114 (56.71)</a:t>
                      </a:r>
                      <a:endParaRPr sz="900"/>
                    </a:p>
                    <a:p>
                      <a:pPr algn="ctr">
                        <a:defRPr sz="600">
                          <a:uFill>
                            <a:solidFill>
                              <a:srgbClr val="000000"/>
                            </a:solidFill>
                          </a:uFill>
                        </a:defRPr>
                      </a:pPr>
                      <a:r>
                        <a:t>166 (85.56)</a:t>
                      </a:r>
                      <a:endParaRPr sz="900"/>
                    </a:p>
                    <a:p>
                      <a:pPr algn="ctr">
                        <a:defRPr sz="600">
                          <a:uFill>
                            <a:solidFill>
                              <a:srgbClr val="000000"/>
                            </a:solidFill>
                          </a:uFill>
                        </a:defRPr>
                      </a:pPr>
                      <a:r>
                        <a:t>4 (80)</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47 (23.38)</a:t>
                      </a:r>
                      <a:endParaRPr sz="900"/>
                    </a:p>
                    <a:p>
                      <a:pPr algn="ctr">
                        <a:tabLst>
                          <a:tab pos="914400" algn="l"/>
                        </a:tabLst>
                        <a:defRPr sz="600">
                          <a:uFill>
                            <a:solidFill>
                              <a:srgbClr val="000000"/>
                            </a:solidFill>
                          </a:uFill>
                        </a:defRPr>
                      </a:pPr>
                      <a:r>
                        <a:t>18 (9.27)</a:t>
                      </a:r>
                      <a:endParaRPr sz="900"/>
                    </a:p>
                    <a:p>
                      <a:pPr algn="ctr">
                        <a:tabLst>
                          <a:tab pos="914400" algn="l"/>
                        </a:tabLst>
                        <a:defRPr sz="600">
                          <a:uFill>
                            <a:solidFill>
                              <a:srgbClr val="000000"/>
                            </a:solidFill>
                          </a:uFill>
                        </a:defRPr>
                      </a:pPr>
                      <a:r>
                        <a:t>1 (20)</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40 (19.90)</a:t>
                      </a:r>
                      <a:endParaRPr sz="900"/>
                    </a:p>
                    <a:p>
                      <a:pPr algn="ctr">
                        <a:tabLst>
                          <a:tab pos="914400" algn="l"/>
                        </a:tabLst>
                        <a:defRPr sz="600">
                          <a:uFill>
                            <a:solidFill>
                              <a:srgbClr val="000000"/>
                            </a:solidFill>
                          </a:uFill>
                        </a:defRPr>
                      </a:pPr>
                      <a:r>
                        <a:t>10 (5.15)</a:t>
                      </a:r>
                      <a:endParaRPr sz="900"/>
                    </a:p>
                    <a:p>
                      <a:pPr algn="ctr">
                        <a:tabLst>
                          <a:tab pos="914400" algn="l"/>
                        </a:tabLst>
                        <a:defRPr sz="600">
                          <a:uFill>
                            <a:solidFill>
                              <a:srgbClr val="000000"/>
                            </a:solidFill>
                          </a:uFill>
                        </a:defRPr>
                      </a:pPr>
                      <a:r>
                        <a:t>0 (0)</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201</a:t>
                      </a:r>
                      <a:endParaRPr sz="900"/>
                    </a:p>
                    <a:p>
                      <a:pPr algn="ctr">
                        <a:tabLst>
                          <a:tab pos="914400" algn="l"/>
                        </a:tabLst>
                        <a:defRPr sz="600">
                          <a:uFill>
                            <a:solidFill>
                              <a:srgbClr val="000000"/>
                            </a:solidFill>
                          </a:uFill>
                        </a:defRPr>
                      </a:pPr>
                      <a:r>
                        <a:t>194</a:t>
                      </a:r>
                      <a:endParaRPr sz="900"/>
                    </a:p>
                    <a:p>
                      <a:pPr algn="ctr">
                        <a:tabLst>
                          <a:tab pos="914400" algn="l"/>
                        </a:tabLst>
                        <a:defRPr sz="600">
                          <a:uFill>
                            <a:solidFill>
                              <a:srgbClr val="000000"/>
                            </a:solidFill>
                          </a:uFill>
                        </a:defRPr>
                      </a:pPr>
                      <a:r>
                        <a:t>5</a:t>
                      </a:r>
                    </a:p>
                  </a:txBody>
                  <a:tcPr marL="38576" marR="38576" marT="38576" marB="38576" anchor="t" anchorCtr="0" horzOverflow="overflow"/>
                </a:tc>
              </a:tr>
              <a:tr h="917817">
                <a:tc>
                  <a:txBody>
                    <a:bodyPr/>
                    <a:lstStyle/>
                    <a:p>
                      <a:pPr algn="ctr">
                        <a:tabLst>
                          <a:tab pos="914400" algn="l"/>
                          <a:tab pos="1828800" algn="l"/>
                        </a:tabLst>
                        <a:defRPr b="1" sz="600">
                          <a:solidFill>
                            <a:srgbClr val="FFFFFF"/>
                          </a:solidFill>
                          <a:uFill>
                            <a:solidFill>
                              <a:srgbClr val="000000"/>
                            </a:solidFill>
                          </a:uFill>
                        </a:defRPr>
                      </a:pPr>
                      <a:r>
                        <a:t>Income</a:t>
                      </a:r>
                      <a:endParaRPr sz="900"/>
                    </a:p>
                    <a:p>
                      <a:pPr algn="ctr">
                        <a:tabLst>
                          <a:tab pos="914400" algn="l"/>
                          <a:tab pos="1828800" algn="l"/>
                        </a:tabLst>
                        <a:defRPr b="1" sz="600">
                          <a:solidFill>
                            <a:srgbClr val="FFFFFF"/>
                          </a:solidFill>
                          <a:uFill>
                            <a:solidFill>
                              <a:srgbClr val="000000"/>
                            </a:solidFill>
                          </a:uFill>
                        </a:defRPr>
                      </a:pPr>
                      <a:r>
                        <a:t>                      Less than 2.5 Lac</a:t>
                      </a:r>
                      <a:endParaRPr sz="900"/>
                    </a:p>
                    <a:p>
                      <a:pPr algn="ctr">
                        <a:tabLst>
                          <a:tab pos="914400" algn="l"/>
                          <a:tab pos="1828800" algn="l"/>
                        </a:tabLst>
                        <a:defRPr b="1" sz="600">
                          <a:solidFill>
                            <a:srgbClr val="FFFFFF"/>
                          </a:solidFill>
                          <a:uFill>
                            <a:solidFill>
                              <a:srgbClr val="000000"/>
                            </a:solidFill>
                          </a:uFill>
                        </a:defRPr>
                      </a:pPr>
                      <a:r>
                        <a:t>         2.5-5 Lac</a:t>
                      </a:r>
                      <a:endParaRPr sz="900"/>
                    </a:p>
                    <a:p>
                      <a:pPr indent="228600" algn="ctr">
                        <a:tabLst>
                          <a:tab pos="914400" algn="l"/>
                          <a:tab pos="1828800" algn="l"/>
                        </a:tabLst>
                        <a:defRPr b="1" sz="600">
                          <a:solidFill>
                            <a:srgbClr val="FFFFFF"/>
                          </a:solidFill>
                          <a:uFill>
                            <a:solidFill>
                              <a:srgbClr val="000000"/>
                            </a:solidFill>
                          </a:uFill>
                        </a:defRPr>
                      </a:pPr>
                      <a:r>
                        <a:t>  5-10 Lac</a:t>
                      </a:r>
                      <a:endParaRPr sz="900"/>
                    </a:p>
                    <a:p>
                      <a:pPr indent="228600" algn="ctr">
                        <a:tabLst>
                          <a:tab pos="914400" algn="l"/>
                          <a:tab pos="1828800" algn="l"/>
                        </a:tabLst>
                        <a:defRPr b="1" sz="600">
                          <a:solidFill>
                            <a:srgbClr val="FFFFFF"/>
                          </a:solidFill>
                          <a:uFill>
                            <a:solidFill>
                              <a:srgbClr val="000000"/>
                            </a:solidFill>
                          </a:uFill>
                        </a:defRPr>
                      </a:pPr>
                      <a:r>
                        <a:t>               More than 10 Lac</a:t>
                      </a:r>
                    </a:p>
                  </a:txBody>
                  <a:tcPr marL="38576" marR="38576" marT="38576" marB="38576" anchor="t" anchorCtr="0" horzOverflow="overflow">
                    <a:solidFill>
                      <a:schemeClr val="accent1"/>
                    </a:solidFill>
                  </a:tcPr>
                </a:tc>
                <a:tc>
                  <a:txBody>
                    <a:bodyPr/>
                    <a:lstStyle/>
                    <a:p>
                      <a:pPr algn="ctr">
                        <a:defRPr sz="600">
                          <a:uFill>
                            <a:solidFill>
                              <a:srgbClr val="000000"/>
                            </a:solidFill>
                          </a:uFill>
                        </a:defRPr>
                      </a:pPr>
                      <a:r>
                        <a:t> </a:t>
                      </a:r>
                      <a:endParaRPr sz="900"/>
                    </a:p>
                    <a:p>
                      <a:pPr algn="ctr">
                        <a:defRPr sz="600">
                          <a:uFill>
                            <a:solidFill>
                              <a:srgbClr val="000000"/>
                            </a:solidFill>
                          </a:uFill>
                        </a:defRPr>
                      </a:pPr>
                      <a:r>
                        <a:t>78 (71.56)</a:t>
                      </a:r>
                      <a:endParaRPr sz="900"/>
                    </a:p>
                    <a:p>
                      <a:pPr algn="ctr">
                        <a:defRPr sz="600">
                          <a:uFill>
                            <a:solidFill>
                              <a:srgbClr val="000000"/>
                            </a:solidFill>
                          </a:uFill>
                        </a:defRPr>
                      </a:pPr>
                      <a:r>
                        <a:t>73 (74.48)</a:t>
                      </a:r>
                      <a:endParaRPr sz="900"/>
                    </a:p>
                    <a:p>
                      <a:pPr algn="ctr">
                        <a:defRPr sz="600">
                          <a:uFill>
                            <a:solidFill>
                              <a:srgbClr val="000000"/>
                            </a:solidFill>
                          </a:uFill>
                        </a:defRPr>
                      </a:pPr>
                      <a:r>
                        <a:t>91 (73.98)</a:t>
                      </a:r>
                      <a:endParaRPr sz="900"/>
                    </a:p>
                    <a:p>
                      <a:pPr algn="ctr">
                        <a:defRPr sz="600">
                          <a:uFill>
                            <a:solidFill>
                              <a:srgbClr val="000000"/>
                            </a:solidFill>
                          </a:uFill>
                        </a:defRPr>
                      </a:pPr>
                      <a:r>
                        <a:t>42 (60)</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18 (16.51)</a:t>
                      </a:r>
                      <a:endParaRPr sz="900"/>
                    </a:p>
                    <a:p>
                      <a:pPr algn="ctr">
                        <a:tabLst>
                          <a:tab pos="914400" algn="l"/>
                        </a:tabLst>
                        <a:defRPr sz="600">
                          <a:uFill>
                            <a:solidFill>
                              <a:srgbClr val="000000"/>
                            </a:solidFill>
                          </a:uFill>
                        </a:defRPr>
                      </a:pPr>
                      <a:r>
                        <a:t>15 (15.30)</a:t>
                      </a:r>
                      <a:endParaRPr sz="900"/>
                    </a:p>
                    <a:p>
                      <a:pPr algn="ctr">
                        <a:tabLst>
                          <a:tab pos="914400" algn="l"/>
                        </a:tabLst>
                        <a:defRPr sz="600">
                          <a:uFill>
                            <a:solidFill>
                              <a:srgbClr val="000000"/>
                            </a:solidFill>
                          </a:uFill>
                        </a:defRPr>
                      </a:pPr>
                      <a:r>
                        <a:t>19 (15.45)</a:t>
                      </a:r>
                      <a:endParaRPr sz="900"/>
                    </a:p>
                    <a:p>
                      <a:pPr algn="ctr">
                        <a:tabLst>
                          <a:tab pos="914400" algn="l"/>
                        </a:tabLst>
                        <a:defRPr sz="600">
                          <a:uFill>
                            <a:solidFill>
                              <a:srgbClr val="000000"/>
                            </a:solidFill>
                          </a:uFill>
                        </a:defRPr>
                      </a:pPr>
                      <a:r>
                        <a:t>14 (20)</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13 (11.92)</a:t>
                      </a:r>
                      <a:endParaRPr sz="900"/>
                    </a:p>
                    <a:p>
                      <a:pPr algn="ctr">
                        <a:tabLst>
                          <a:tab pos="914400" algn="l"/>
                        </a:tabLst>
                        <a:defRPr sz="600">
                          <a:uFill>
                            <a:solidFill>
                              <a:srgbClr val="000000"/>
                            </a:solidFill>
                          </a:uFill>
                        </a:defRPr>
                      </a:pPr>
                      <a:r>
                        <a:t>10 (10.20)</a:t>
                      </a:r>
                      <a:endParaRPr sz="900"/>
                    </a:p>
                    <a:p>
                      <a:pPr algn="ctr">
                        <a:tabLst>
                          <a:tab pos="914400" algn="l"/>
                        </a:tabLst>
                        <a:defRPr sz="600">
                          <a:uFill>
                            <a:solidFill>
                              <a:srgbClr val="000000"/>
                            </a:solidFill>
                          </a:uFill>
                        </a:defRPr>
                      </a:pPr>
                      <a:r>
                        <a:t>13 (10.57)</a:t>
                      </a:r>
                      <a:endParaRPr sz="900"/>
                    </a:p>
                    <a:p>
                      <a:pPr algn="ctr">
                        <a:tabLst>
                          <a:tab pos="914400" algn="l"/>
                        </a:tabLst>
                        <a:defRPr sz="600">
                          <a:uFill>
                            <a:solidFill>
                              <a:srgbClr val="000000"/>
                            </a:solidFill>
                          </a:uFill>
                        </a:defRPr>
                      </a:pPr>
                      <a:r>
                        <a:t>14 (20)</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109</a:t>
                      </a:r>
                      <a:endParaRPr sz="900"/>
                    </a:p>
                    <a:p>
                      <a:pPr algn="ctr">
                        <a:tabLst>
                          <a:tab pos="914400" algn="l"/>
                        </a:tabLst>
                        <a:defRPr sz="600">
                          <a:uFill>
                            <a:solidFill>
                              <a:srgbClr val="000000"/>
                            </a:solidFill>
                          </a:uFill>
                        </a:defRPr>
                      </a:pPr>
                      <a:r>
                        <a:t>98</a:t>
                      </a:r>
                      <a:endParaRPr sz="900"/>
                    </a:p>
                    <a:p>
                      <a:pPr algn="ctr">
                        <a:tabLst>
                          <a:tab pos="914400" algn="l"/>
                        </a:tabLst>
                        <a:defRPr sz="600">
                          <a:uFill>
                            <a:solidFill>
                              <a:srgbClr val="000000"/>
                            </a:solidFill>
                          </a:uFill>
                        </a:defRPr>
                      </a:pPr>
                      <a:r>
                        <a:t>123</a:t>
                      </a:r>
                      <a:endParaRPr sz="900"/>
                    </a:p>
                    <a:p>
                      <a:pPr algn="ctr">
                        <a:tabLst>
                          <a:tab pos="914400" algn="l"/>
                        </a:tabLst>
                        <a:defRPr sz="600">
                          <a:uFill>
                            <a:solidFill>
                              <a:srgbClr val="000000"/>
                            </a:solidFill>
                          </a:uFill>
                        </a:defRPr>
                      </a:pPr>
                      <a:r>
                        <a:t>70</a:t>
                      </a:r>
                    </a:p>
                  </a:txBody>
                  <a:tcPr marL="38576" marR="38576" marT="38576" marB="38576" anchor="t" anchorCtr="0" horzOverflow="overflow"/>
                </a:tc>
              </a:tr>
              <a:tr h="1034985">
                <a:tc>
                  <a:txBody>
                    <a:bodyPr/>
                    <a:lstStyle/>
                    <a:p>
                      <a:pPr algn="ctr">
                        <a:tabLst>
                          <a:tab pos="914400" algn="l"/>
                          <a:tab pos="1828800" algn="l"/>
                        </a:tabLst>
                        <a:defRPr b="1" sz="600">
                          <a:solidFill>
                            <a:srgbClr val="FFFFFF"/>
                          </a:solidFill>
                          <a:uFill>
                            <a:solidFill>
                              <a:srgbClr val="000000"/>
                            </a:solidFill>
                          </a:uFill>
                        </a:defRPr>
                      </a:pPr>
                      <a:r>
                        <a:t>Who are supposed to be vaccinated first?</a:t>
                      </a:r>
                      <a:endParaRPr sz="900"/>
                    </a:p>
                    <a:p>
                      <a:pPr algn="ctr">
                        <a:tabLst>
                          <a:tab pos="914400" algn="l"/>
                          <a:tab pos="1828800" algn="l"/>
                        </a:tabLst>
                        <a:defRPr b="1" sz="600">
                          <a:solidFill>
                            <a:srgbClr val="FFFFFF"/>
                          </a:solidFill>
                          <a:uFill>
                            <a:solidFill>
                              <a:srgbClr val="000000"/>
                            </a:solidFill>
                          </a:uFill>
                        </a:defRPr>
                      </a:pPr>
                      <a:r>
                        <a:t> </a:t>
                      </a:r>
                      <a:endParaRPr sz="900"/>
                    </a:p>
                    <a:p>
                      <a:pPr algn="ctr">
                        <a:tabLst>
                          <a:tab pos="914400" algn="l"/>
                          <a:tab pos="1828800" algn="l"/>
                        </a:tabLst>
                        <a:defRPr b="1" sz="600">
                          <a:solidFill>
                            <a:srgbClr val="FFFFFF"/>
                          </a:solidFill>
                          <a:uFill>
                            <a:solidFill>
                              <a:srgbClr val="000000"/>
                            </a:solidFill>
                          </a:uFill>
                        </a:defRPr>
                      </a:pPr>
                      <a:r>
                        <a:t>General Public</a:t>
                      </a:r>
                      <a:endParaRPr sz="900"/>
                    </a:p>
                    <a:p>
                      <a:pPr algn="ctr">
                        <a:tabLst>
                          <a:tab pos="914400" algn="l"/>
                          <a:tab pos="1828800" algn="l"/>
                        </a:tabLst>
                        <a:defRPr b="1" sz="600">
                          <a:solidFill>
                            <a:srgbClr val="FFFFFF"/>
                          </a:solidFill>
                          <a:uFill>
                            <a:solidFill>
                              <a:srgbClr val="000000"/>
                            </a:solidFill>
                          </a:uFill>
                        </a:defRPr>
                      </a:pPr>
                      <a:r>
                        <a:t> Health Workers</a:t>
                      </a:r>
                      <a:endParaRPr sz="900"/>
                    </a:p>
                    <a:p>
                      <a:pPr algn="ctr">
                        <a:tabLst>
                          <a:tab pos="914400" algn="l"/>
                          <a:tab pos="1828800" algn="l"/>
                        </a:tabLst>
                        <a:defRPr b="1" sz="600">
                          <a:solidFill>
                            <a:srgbClr val="FFFFFF"/>
                          </a:solidFill>
                          <a:uFill>
                            <a:solidFill>
                              <a:srgbClr val="000000"/>
                            </a:solidFill>
                          </a:uFill>
                        </a:defRPr>
                      </a:pPr>
                      <a:r>
                        <a:t>           Teachers and Students</a:t>
                      </a:r>
                      <a:endParaRPr sz="900"/>
                    </a:p>
                    <a:p>
                      <a:pPr algn="l">
                        <a:tabLst>
                          <a:tab pos="914400" algn="l"/>
                          <a:tab pos="1828800" algn="l"/>
                        </a:tabLst>
                        <a:defRPr b="1" sz="600">
                          <a:solidFill>
                            <a:srgbClr val="FFFFFF"/>
                          </a:solidFill>
                          <a:uFill>
                            <a:solidFill>
                              <a:srgbClr val="000000"/>
                            </a:solidFill>
                          </a:uFill>
                        </a:defRPr>
                      </a:pPr>
                      <a:r>
                        <a:t>                  Others</a:t>
                      </a:r>
                    </a:p>
                  </a:txBody>
                  <a:tcPr marL="38576" marR="38576" marT="38576" marB="38576" anchor="t" anchorCtr="0" horzOverflow="overflow">
                    <a:solidFill>
                      <a:schemeClr val="accent1"/>
                    </a:solidFill>
                  </a:tcPr>
                </a:tc>
                <a:tc>
                  <a:txBody>
                    <a:bodyPr/>
                    <a:lstStyle/>
                    <a:p>
                      <a:pPr algn="ctr">
                        <a:defRPr sz="600">
                          <a:uFill>
                            <a:solidFill>
                              <a:srgbClr val="000000"/>
                            </a:solidFill>
                          </a:uFill>
                        </a:defRPr>
                      </a:pPr>
                      <a:r>
                        <a:t> </a:t>
                      </a:r>
                      <a:endParaRPr sz="900"/>
                    </a:p>
                    <a:p>
                      <a:pPr algn="ctr">
                        <a:defRPr sz="600">
                          <a:uFill>
                            <a:solidFill>
                              <a:srgbClr val="000000"/>
                            </a:solidFill>
                          </a:uFill>
                        </a:defRPr>
                      </a:pPr>
                      <a:r>
                        <a:t> </a:t>
                      </a:r>
                      <a:endParaRPr sz="900"/>
                    </a:p>
                    <a:p>
                      <a:pPr algn="ctr">
                        <a:defRPr sz="600">
                          <a:uFill>
                            <a:solidFill>
                              <a:srgbClr val="000000"/>
                            </a:solidFill>
                          </a:uFill>
                        </a:defRPr>
                      </a:pPr>
                      <a:r>
                        <a:t>27 (57.44)</a:t>
                      </a:r>
                      <a:endParaRPr sz="900"/>
                    </a:p>
                    <a:p>
                      <a:pPr algn="ctr">
                        <a:defRPr sz="600">
                          <a:uFill>
                            <a:solidFill>
                              <a:srgbClr val="000000"/>
                            </a:solidFill>
                          </a:uFill>
                        </a:defRPr>
                      </a:pPr>
                      <a:r>
                        <a:t>236 (73.98)</a:t>
                      </a:r>
                      <a:endParaRPr sz="900"/>
                    </a:p>
                    <a:p>
                      <a:pPr algn="ctr">
                        <a:defRPr sz="600">
                          <a:uFill>
                            <a:solidFill>
                              <a:srgbClr val="000000"/>
                            </a:solidFill>
                          </a:uFill>
                        </a:defRPr>
                      </a:pPr>
                      <a:r>
                        <a:t>11 (55)</a:t>
                      </a:r>
                      <a:endParaRPr sz="900"/>
                    </a:p>
                    <a:p>
                      <a:pPr algn="ctr">
                        <a:defRPr sz="600">
                          <a:uFill>
                            <a:solidFill>
                              <a:srgbClr val="000000"/>
                            </a:solidFill>
                          </a:uFill>
                        </a:defRPr>
                      </a:pPr>
                      <a:r>
                        <a:t>10 (71.43)</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10 (21.28)</a:t>
                      </a:r>
                      <a:endParaRPr sz="900"/>
                    </a:p>
                    <a:p>
                      <a:pPr algn="ctr">
                        <a:tabLst>
                          <a:tab pos="914400" algn="l"/>
                        </a:tabLst>
                        <a:defRPr sz="600">
                          <a:uFill>
                            <a:solidFill>
                              <a:srgbClr val="000000"/>
                            </a:solidFill>
                          </a:uFill>
                        </a:defRPr>
                      </a:pPr>
                      <a:r>
                        <a:t>49 (15.36)</a:t>
                      </a:r>
                      <a:endParaRPr sz="900"/>
                    </a:p>
                    <a:p>
                      <a:pPr algn="ctr">
                        <a:tabLst>
                          <a:tab pos="914400" algn="l"/>
                        </a:tabLst>
                        <a:defRPr sz="600">
                          <a:uFill>
                            <a:solidFill>
                              <a:srgbClr val="000000"/>
                            </a:solidFill>
                          </a:uFill>
                        </a:defRPr>
                      </a:pPr>
                      <a:r>
                        <a:t>6 (30)</a:t>
                      </a:r>
                      <a:endParaRPr sz="900"/>
                    </a:p>
                    <a:p>
                      <a:pPr algn="ctr">
                        <a:tabLst>
                          <a:tab pos="914400" algn="l"/>
                        </a:tabLst>
                        <a:defRPr sz="600">
                          <a:uFill>
                            <a:solidFill>
                              <a:srgbClr val="000000"/>
                            </a:solidFill>
                          </a:uFill>
                        </a:defRPr>
                      </a:pPr>
                      <a:r>
                        <a:t>1 (7.14)</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10 (21.28)</a:t>
                      </a:r>
                      <a:endParaRPr sz="900"/>
                    </a:p>
                    <a:p>
                      <a:pPr algn="ctr">
                        <a:tabLst>
                          <a:tab pos="914400" algn="l"/>
                        </a:tabLst>
                        <a:defRPr sz="600">
                          <a:uFill>
                            <a:solidFill>
                              <a:srgbClr val="000000"/>
                            </a:solidFill>
                          </a:uFill>
                        </a:defRPr>
                      </a:pPr>
                      <a:r>
                        <a:t>34 (10.66)</a:t>
                      </a:r>
                      <a:endParaRPr sz="900"/>
                    </a:p>
                    <a:p>
                      <a:pPr algn="ctr">
                        <a:tabLst>
                          <a:tab pos="914400" algn="l"/>
                        </a:tabLst>
                        <a:defRPr sz="600">
                          <a:uFill>
                            <a:solidFill>
                              <a:srgbClr val="000000"/>
                            </a:solidFill>
                          </a:uFill>
                        </a:defRPr>
                      </a:pPr>
                      <a:r>
                        <a:t>3 (15)</a:t>
                      </a:r>
                      <a:endParaRPr sz="900"/>
                    </a:p>
                    <a:p>
                      <a:pPr algn="ctr">
                        <a:tabLst>
                          <a:tab pos="914400" algn="l"/>
                        </a:tabLst>
                        <a:defRPr sz="600">
                          <a:uFill>
                            <a:solidFill>
                              <a:srgbClr val="000000"/>
                            </a:solidFill>
                          </a:uFill>
                        </a:defRPr>
                      </a:pPr>
                      <a:r>
                        <a:t>3 (21.42)</a:t>
                      </a:r>
                    </a:p>
                  </a:txBody>
                  <a:tcPr marL="38576" marR="38576" marT="38576" marB="38576" anchor="t" anchorCtr="0" horzOverflow="overflow"/>
                </a:tc>
                <a:tc>
                  <a:txBody>
                    <a:bodyPr/>
                    <a:lstStyle/>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 </a:t>
                      </a:r>
                      <a:endParaRPr sz="900"/>
                    </a:p>
                    <a:p>
                      <a:pPr algn="ctr">
                        <a:tabLst>
                          <a:tab pos="914400" algn="l"/>
                        </a:tabLst>
                        <a:defRPr sz="600">
                          <a:uFill>
                            <a:solidFill>
                              <a:srgbClr val="000000"/>
                            </a:solidFill>
                          </a:uFill>
                        </a:defRPr>
                      </a:pPr>
                      <a:r>
                        <a:t>47</a:t>
                      </a:r>
                      <a:endParaRPr sz="900"/>
                    </a:p>
                    <a:p>
                      <a:pPr algn="ctr">
                        <a:tabLst>
                          <a:tab pos="914400" algn="l"/>
                        </a:tabLst>
                        <a:defRPr sz="600">
                          <a:uFill>
                            <a:solidFill>
                              <a:srgbClr val="000000"/>
                            </a:solidFill>
                          </a:uFill>
                        </a:defRPr>
                      </a:pPr>
                      <a:r>
                        <a:t>319</a:t>
                      </a:r>
                      <a:endParaRPr sz="900"/>
                    </a:p>
                    <a:p>
                      <a:pPr algn="ctr">
                        <a:tabLst>
                          <a:tab pos="914400" algn="l"/>
                        </a:tabLst>
                        <a:defRPr sz="600">
                          <a:uFill>
                            <a:solidFill>
                              <a:srgbClr val="000000"/>
                            </a:solidFill>
                          </a:uFill>
                        </a:defRPr>
                      </a:pPr>
                      <a:r>
                        <a:t>20</a:t>
                      </a:r>
                      <a:endParaRPr sz="900"/>
                    </a:p>
                    <a:p>
                      <a:pPr algn="ctr">
                        <a:tabLst>
                          <a:tab pos="914400" algn="l"/>
                        </a:tabLst>
                        <a:defRPr sz="600">
                          <a:uFill>
                            <a:solidFill>
                              <a:srgbClr val="000000"/>
                            </a:solidFill>
                          </a:uFill>
                        </a:defRPr>
                      </a:pPr>
                      <a:r>
                        <a:t>14</a:t>
                      </a:r>
                    </a:p>
                  </a:txBody>
                  <a:tcPr marL="38576" marR="38576" marT="38576" marB="38576" anchor="t" anchorCtr="0" horzOverflow="overflow"/>
                </a:tc>
              </a:tr>
            </a:tbl>
          </a:graphicData>
        </a:graphic>
      </p:graphicFrame>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20" name="Table 1"/>
          <p:cNvGraphicFramePr/>
          <p:nvPr/>
        </p:nvGraphicFramePr>
        <p:xfrm>
          <a:off x="1058236" y="863029"/>
          <a:ext cx="9965936" cy="5558319"/>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3182116"/>
                <a:gridCol w="2159970"/>
                <a:gridCol w="1650999"/>
                <a:gridCol w="1813995"/>
                <a:gridCol w="1158854"/>
              </a:tblGrid>
              <a:tr h="2041190">
                <a:tc>
                  <a:txBody>
                    <a:bodyPr/>
                    <a:lstStyle/>
                    <a:p>
                      <a:pPr algn="ctr">
                        <a:tabLst>
                          <a:tab pos="914400" algn="l"/>
                          <a:tab pos="1828800" algn="l"/>
                        </a:tabLst>
                        <a:defRPr sz="800">
                          <a:uFill>
                            <a:solidFill>
                              <a:srgbClr val="000000"/>
                            </a:solidFill>
                          </a:uFill>
                        </a:defRPr>
                      </a:pPr>
                      <a:r>
                        <a:t>How did you come to know about COVID-19 vaccine?</a:t>
                      </a:r>
                      <a:endParaRPr sz="1200"/>
                    </a:p>
                    <a:p>
                      <a:pPr algn="ctr">
                        <a:tabLst>
                          <a:tab pos="914400" algn="l"/>
                          <a:tab pos="1828800" algn="l"/>
                        </a:tabLst>
                        <a:defRPr sz="800">
                          <a:uFill>
                            <a:solidFill>
                              <a:srgbClr val="000000"/>
                            </a:solidFill>
                          </a:uFill>
                        </a:defRPr>
                      </a:pPr>
                      <a:r>
                        <a:t> </a:t>
                      </a:r>
                      <a:endParaRPr sz="1200"/>
                    </a:p>
                    <a:p>
                      <a:pPr algn="ctr">
                        <a:tabLst>
                          <a:tab pos="914400" algn="l"/>
                          <a:tab pos="1828800" algn="l"/>
                        </a:tabLst>
                        <a:defRPr sz="800">
                          <a:uFill>
                            <a:solidFill>
                              <a:srgbClr val="000000"/>
                            </a:solidFill>
                          </a:uFill>
                        </a:defRPr>
                      </a:pPr>
                      <a:r>
                        <a:t>Mass Media</a:t>
                      </a:r>
                      <a:endParaRPr sz="1200"/>
                    </a:p>
                    <a:p>
                      <a:pPr algn="ctr">
                        <a:tabLst>
                          <a:tab pos="914400" algn="l"/>
                          <a:tab pos="1828800" algn="l"/>
                        </a:tabLst>
                        <a:defRPr sz="800">
                          <a:uFill>
                            <a:solidFill>
                              <a:srgbClr val="000000"/>
                            </a:solidFill>
                          </a:uFill>
                        </a:defRPr>
                      </a:pPr>
                      <a:r>
                        <a:t>Social Media</a:t>
                      </a:r>
                      <a:endParaRPr sz="1200"/>
                    </a:p>
                    <a:p>
                      <a:pPr algn="ctr">
                        <a:tabLst>
                          <a:tab pos="914400" algn="l"/>
                          <a:tab pos="1828800" algn="l"/>
                        </a:tabLst>
                        <a:defRPr sz="800">
                          <a:uFill>
                            <a:solidFill>
                              <a:srgbClr val="000000"/>
                            </a:solidFill>
                          </a:uFill>
                        </a:defRPr>
                      </a:pPr>
                      <a:r>
                        <a:t>Internet</a:t>
                      </a:r>
                      <a:endParaRPr sz="1200"/>
                    </a:p>
                    <a:p>
                      <a:pPr algn="ctr">
                        <a:tabLst>
                          <a:tab pos="914400" algn="l"/>
                          <a:tab pos="1828800" algn="l"/>
                        </a:tabLst>
                        <a:defRPr sz="800">
                          <a:uFill>
                            <a:solidFill>
                              <a:srgbClr val="000000"/>
                            </a:solidFill>
                          </a:uFill>
                        </a:defRPr>
                      </a:pPr>
                      <a:r>
                        <a:t>Newspaper</a:t>
                      </a:r>
                      <a:endParaRPr sz="1200"/>
                    </a:p>
                    <a:p>
                      <a:pPr algn="ctr">
                        <a:tabLst>
                          <a:tab pos="914400" algn="l"/>
                          <a:tab pos="1828800" algn="l"/>
                        </a:tabLst>
                        <a:defRPr sz="800">
                          <a:uFill>
                            <a:solidFill>
                              <a:srgbClr val="000000"/>
                            </a:solidFill>
                          </a:uFill>
                        </a:defRPr>
                      </a:pPr>
                      <a:r>
                        <a:t>Family Members and Relatives</a:t>
                      </a:r>
                      <a:endParaRPr sz="1200"/>
                    </a:p>
                    <a:p>
                      <a:pPr algn="ctr">
                        <a:tabLst>
                          <a:tab pos="914400" algn="l"/>
                          <a:tab pos="1828800" algn="l"/>
                        </a:tabLst>
                        <a:defRPr sz="800">
                          <a:uFill>
                            <a:solidFill>
                              <a:srgbClr val="000000"/>
                            </a:solidFill>
                          </a:uFill>
                        </a:defRPr>
                      </a:pPr>
                      <a:r>
                        <a:t>Other</a:t>
                      </a:r>
                    </a:p>
                  </a:txBody>
                  <a:tcPr marL="50800" marR="50800" marT="50800" marB="50800" anchor="t" anchorCtr="0" horzOverflow="overflow"/>
                </a:tc>
                <a:tc>
                  <a:txBody>
                    <a:bodyPr/>
                    <a:lstStyle/>
                    <a:p>
                      <a:pPr algn="ctr">
                        <a:defRPr sz="800">
                          <a:uFill>
                            <a:solidFill>
                              <a:srgbClr val="000000"/>
                            </a:solidFill>
                          </a:uFill>
                        </a:defRPr>
                      </a:pPr>
                      <a:r>
                        <a:t> </a:t>
                      </a:r>
                      <a:endParaRPr sz="1200"/>
                    </a:p>
                    <a:p>
                      <a:pPr algn="ctr">
                        <a:defRPr sz="800">
                          <a:uFill>
                            <a:solidFill>
                              <a:srgbClr val="000000"/>
                            </a:solidFill>
                          </a:uFill>
                        </a:defRPr>
                      </a:pPr>
                      <a:r>
                        <a:t> </a:t>
                      </a:r>
                      <a:endParaRPr sz="1200"/>
                    </a:p>
                    <a:p>
                      <a:pPr algn="ctr">
                        <a:defRPr sz="800">
                          <a:uFill>
                            <a:solidFill>
                              <a:srgbClr val="000000"/>
                            </a:solidFill>
                          </a:uFill>
                        </a:defRPr>
                      </a:pPr>
                      <a:r>
                        <a:t>95 (74.80)</a:t>
                      </a:r>
                      <a:endParaRPr sz="1200"/>
                    </a:p>
                    <a:p>
                      <a:pPr algn="ctr">
                        <a:defRPr sz="800">
                          <a:uFill>
                            <a:solidFill>
                              <a:srgbClr val="000000"/>
                            </a:solidFill>
                          </a:uFill>
                        </a:defRPr>
                      </a:pPr>
                      <a:r>
                        <a:t>76 (76.77)</a:t>
                      </a:r>
                      <a:endParaRPr sz="1200"/>
                    </a:p>
                    <a:p>
                      <a:pPr algn="ctr">
                        <a:defRPr sz="800">
                          <a:uFill>
                            <a:solidFill>
                              <a:srgbClr val="000000"/>
                            </a:solidFill>
                          </a:uFill>
                        </a:defRPr>
                      </a:pPr>
                      <a:r>
                        <a:t>53 (68.83)</a:t>
                      </a:r>
                      <a:endParaRPr sz="1200"/>
                    </a:p>
                    <a:p>
                      <a:pPr algn="ctr">
                        <a:defRPr sz="800">
                          <a:uFill>
                            <a:solidFill>
                              <a:srgbClr val="000000"/>
                            </a:solidFill>
                          </a:uFill>
                        </a:defRPr>
                      </a:pPr>
                      <a:r>
                        <a:t>25 (55.56)</a:t>
                      </a:r>
                      <a:endParaRPr sz="1200"/>
                    </a:p>
                    <a:p>
                      <a:pPr algn="ctr">
                        <a:defRPr sz="800">
                          <a:uFill>
                            <a:solidFill>
                              <a:srgbClr val="000000"/>
                            </a:solidFill>
                          </a:uFill>
                        </a:defRPr>
                      </a:pPr>
                      <a:r>
                        <a:t>30 (71.43)</a:t>
                      </a:r>
                      <a:endParaRPr sz="1200"/>
                    </a:p>
                    <a:p>
                      <a:pPr algn="ctr">
                        <a:defRPr sz="800">
                          <a:uFill>
                            <a:solidFill>
                              <a:srgbClr val="000000"/>
                            </a:solidFill>
                          </a:uFill>
                        </a:defRPr>
                      </a:pPr>
                      <a:r>
                        <a:t>5 (50)</a:t>
                      </a:r>
                    </a:p>
                  </a:txBody>
                  <a:tcPr marL="50800" marR="50800" marT="50800" marB="50800" anchor="t" anchorCtr="0" horzOverflow="overflow"/>
                </a:tc>
                <a:tc>
                  <a:txBody>
                    <a:bodyPr/>
                    <a:lstStyle/>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17 (13.39)</a:t>
                      </a:r>
                      <a:endParaRPr sz="1200"/>
                    </a:p>
                    <a:p>
                      <a:pPr algn="ctr">
                        <a:tabLst>
                          <a:tab pos="914400" algn="l"/>
                        </a:tabLst>
                        <a:defRPr sz="800">
                          <a:uFill>
                            <a:solidFill>
                              <a:srgbClr val="000000"/>
                            </a:solidFill>
                          </a:uFill>
                        </a:defRPr>
                      </a:pPr>
                      <a:r>
                        <a:t>13 (13.13)</a:t>
                      </a:r>
                      <a:endParaRPr sz="1200"/>
                    </a:p>
                    <a:p>
                      <a:pPr algn="ctr">
                        <a:tabLst>
                          <a:tab pos="914400" algn="l"/>
                        </a:tabLst>
                        <a:defRPr sz="800">
                          <a:uFill>
                            <a:solidFill>
                              <a:srgbClr val="000000"/>
                            </a:solidFill>
                          </a:uFill>
                        </a:defRPr>
                      </a:pPr>
                      <a:r>
                        <a:t>13 (16.88)</a:t>
                      </a:r>
                      <a:endParaRPr sz="1200"/>
                    </a:p>
                    <a:p>
                      <a:pPr algn="ctr">
                        <a:tabLst>
                          <a:tab pos="914400" algn="l"/>
                        </a:tabLst>
                        <a:defRPr sz="800">
                          <a:uFill>
                            <a:solidFill>
                              <a:srgbClr val="000000"/>
                            </a:solidFill>
                          </a:uFill>
                        </a:defRPr>
                      </a:pPr>
                      <a:r>
                        <a:t>14 (31.11)</a:t>
                      </a:r>
                      <a:endParaRPr sz="1200"/>
                    </a:p>
                    <a:p>
                      <a:pPr algn="ctr">
                        <a:tabLst>
                          <a:tab pos="914400" algn="l"/>
                        </a:tabLst>
                        <a:defRPr sz="800">
                          <a:uFill>
                            <a:solidFill>
                              <a:srgbClr val="000000"/>
                            </a:solidFill>
                          </a:uFill>
                        </a:defRPr>
                      </a:pPr>
                      <a:r>
                        <a:t>8 (19.05)</a:t>
                      </a:r>
                      <a:endParaRPr sz="1200"/>
                    </a:p>
                    <a:p>
                      <a:pPr algn="ctr">
                        <a:tabLst>
                          <a:tab pos="914400" algn="l"/>
                        </a:tabLst>
                        <a:defRPr sz="800">
                          <a:uFill>
                            <a:solidFill>
                              <a:srgbClr val="000000"/>
                            </a:solidFill>
                          </a:uFill>
                        </a:defRPr>
                      </a:pPr>
                      <a:r>
                        <a:t>1 (10)</a:t>
                      </a:r>
                    </a:p>
                  </a:txBody>
                  <a:tcPr marL="50800" marR="50800" marT="50800" marB="50800" anchor="t" anchorCtr="0" horzOverflow="overflow"/>
                </a:tc>
                <a:tc>
                  <a:txBody>
                    <a:bodyPr/>
                    <a:lstStyle/>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15 (11.81)</a:t>
                      </a:r>
                      <a:endParaRPr sz="1200"/>
                    </a:p>
                    <a:p>
                      <a:pPr algn="ctr">
                        <a:tabLst>
                          <a:tab pos="914400" algn="l"/>
                        </a:tabLst>
                        <a:defRPr sz="800">
                          <a:uFill>
                            <a:solidFill>
                              <a:srgbClr val="000000"/>
                            </a:solidFill>
                          </a:uFill>
                        </a:defRPr>
                      </a:pPr>
                      <a:r>
                        <a:t>10 (10.10)</a:t>
                      </a:r>
                      <a:endParaRPr sz="1200"/>
                    </a:p>
                    <a:p>
                      <a:pPr algn="ctr">
                        <a:tabLst>
                          <a:tab pos="914400" algn="l"/>
                        </a:tabLst>
                        <a:defRPr sz="800">
                          <a:uFill>
                            <a:solidFill>
                              <a:srgbClr val="000000"/>
                            </a:solidFill>
                          </a:uFill>
                        </a:defRPr>
                      </a:pPr>
                      <a:r>
                        <a:t>11 (14.28)</a:t>
                      </a:r>
                      <a:endParaRPr sz="1200"/>
                    </a:p>
                    <a:p>
                      <a:pPr algn="ctr">
                        <a:tabLst>
                          <a:tab pos="914400" algn="l"/>
                        </a:tabLst>
                        <a:defRPr sz="800">
                          <a:uFill>
                            <a:solidFill>
                              <a:srgbClr val="000000"/>
                            </a:solidFill>
                          </a:uFill>
                        </a:defRPr>
                      </a:pPr>
                      <a:r>
                        <a:t>6 (13.33)</a:t>
                      </a:r>
                      <a:endParaRPr sz="1200"/>
                    </a:p>
                    <a:p>
                      <a:pPr algn="ctr">
                        <a:tabLst>
                          <a:tab pos="914400" algn="l"/>
                        </a:tabLst>
                        <a:defRPr sz="800">
                          <a:uFill>
                            <a:solidFill>
                              <a:srgbClr val="000000"/>
                            </a:solidFill>
                          </a:uFill>
                        </a:defRPr>
                      </a:pPr>
                      <a:r>
                        <a:t>4 (9.52)</a:t>
                      </a:r>
                      <a:endParaRPr sz="1200"/>
                    </a:p>
                    <a:p>
                      <a:pPr algn="ctr">
                        <a:tabLst>
                          <a:tab pos="914400" algn="l"/>
                        </a:tabLst>
                        <a:defRPr sz="800">
                          <a:uFill>
                            <a:solidFill>
                              <a:srgbClr val="000000"/>
                            </a:solidFill>
                          </a:uFill>
                        </a:defRPr>
                      </a:pPr>
                      <a:r>
                        <a:t>4 (40)</a:t>
                      </a:r>
                    </a:p>
                  </a:txBody>
                  <a:tcPr marL="50800" marR="50800" marT="50800" marB="50800" anchor="t" anchorCtr="0" horzOverflow="overflow"/>
                </a:tc>
                <a:tc>
                  <a:txBody>
                    <a:bodyPr/>
                    <a:lstStyle/>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127</a:t>
                      </a:r>
                      <a:endParaRPr sz="1200"/>
                    </a:p>
                    <a:p>
                      <a:pPr algn="ctr">
                        <a:tabLst>
                          <a:tab pos="914400" algn="l"/>
                        </a:tabLst>
                        <a:defRPr sz="800">
                          <a:uFill>
                            <a:solidFill>
                              <a:srgbClr val="000000"/>
                            </a:solidFill>
                          </a:uFill>
                        </a:defRPr>
                      </a:pPr>
                      <a:r>
                        <a:t>99</a:t>
                      </a:r>
                      <a:endParaRPr sz="1200"/>
                    </a:p>
                    <a:p>
                      <a:pPr algn="ctr">
                        <a:tabLst>
                          <a:tab pos="914400" algn="l"/>
                        </a:tabLst>
                        <a:defRPr sz="800">
                          <a:uFill>
                            <a:solidFill>
                              <a:srgbClr val="000000"/>
                            </a:solidFill>
                          </a:uFill>
                        </a:defRPr>
                      </a:pPr>
                      <a:r>
                        <a:t>77</a:t>
                      </a:r>
                      <a:endParaRPr sz="1200"/>
                    </a:p>
                    <a:p>
                      <a:pPr algn="ctr">
                        <a:tabLst>
                          <a:tab pos="914400" algn="l"/>
                        </a:tabLst>
                        <a:defRPr sz="800">
                          <a:uFill>
                            <a:solidFill>
                              <a:srgbClr val="000000"/>
                            </a:solidFill>
                          </a:uFill>
                        </a:defRPr>
                      </a:pPr>
                      <a:r>
                        <a:t>45</a:t>
                      </a:r>
                      <a:endParaRPr sz="1200"/>
                    </a:p>
                    <a:p>
                      <a:pPr algn="ctr">
                        <a:tabLst>
                          <a:tab pos="914400" algn="l"/>
                        </a:tabLst>
                        <a:defRPr sz="800">
                          <a:uFill>
                            <a:solidFill>
                              <a:srgbClr val="000000"/>
                            </a:solidFill>
                          </a:uFill>
                        </a:defRPr>
                      </a:pPr>
                      <a:r>
                        <a:t>42</a:t>
                      </a:r>
                      <a:endParaRPr sz="1200"/>
                    </a:p>
                    <a:p>
                      <a:pPr algn="ctr">
                        <a:tabLst>
                          <a:tab pos="914400" algn="l"/>
                        </a:tabLst>
                        <a:defRPr sz="800">
                          <a:uFill>
                            <a:solidFill>
                              <a:srgbClr val="000000"/>
                            </a:solidFill>
                          </a:uFill>
                        </a:defRPr>
                      </a:pPr>
                      <a:r>
                        <a:t>10</a:t>
                      </a:r>
                    </a:p>
                  </a:txBody>
                  <a:tcPr marL="50800" marR="50800" marT="50800" marB="50800" anchor="t" anchorCtr="0" horzOverflow="overflow"/>
                </a:tc>
              </a:tr>
              <a:tr h="2041190">
                <a:tc>
                  <a:txBody>
                    <a:bodyPr/>
                    <a:lstStyle/>
                    <a:p>
                      <a:pPr algn="ctr">
                        <a:tabLst>
                          <a:tab pos="914400" algn="l"/>
                          <a:tab pos="1828800" algn="l"/>
                        </a:tabLst>
                        <a:defRPr sz="800">
                          <a:uFill>
                            <a:solidFill>
                              <a:srgbClr val="000000"/>
                            </a:solidFill>
                          </a:uFill>
                        </a:defRPr>
                      </a:pPr>
                      <a:r>
                        <a:t>Vaccination preferences of respondents</a:t>
                      </a:r>
                      <a:endParaRPr sz="1200"/>
                    </a:p>
                    <a:p>
                      <a:pPr algn="ctr">
                        <a:defRPr sz="800">
                          <a:uFill>
                            <a:solidFill>
                              <a:srgbClr val="000000"/>
                            </a:solidFill>
                          </a:uFill>
                        </a:defRPr>
                      </a:pPr>
                      <a:r>
                        <a:t> </a:t>
                      </a:r>
                      <a:endParaRPr sz="1200"/>
                    </a:p>
                    <a:p>
                      <a:pPr algn="ctr">
                        <a:defRPr sz="800">
                          <a:uFill>
                            <a:solidFill>
                              <a:srgbClr val="000000"/>
                            </a:solidFill>
                          </a:uFill>
                        </a:defRPr>
                      </a:pPr>
                      <a:r>
                        <a:t>Everyone</a:t>
                      </a:r>
                      <a:endParaRPr sz="1200"/>
                    </a:p>
                    <a:p>
                      <a:pPr algn="ctr">
                        <a:defRPr sz="800">
                          <a:uFill>
                            <a:solidFill>
                              <a:srgbClr val="000000"/>
                            </a:solidFill>
                          </a:uFill>
                        </a:defRPr>
                      </a:pPr>
                      <a:r>
                        <a:t>Newly recovered from COVID-19</a:t>
                      </a:r>
                      <a:endParaRPr sz="1200"/>
                    </a:p>
                    <a:p>
                      <a:pPr algn="ctr">
                        <a:defRPr sz="800">
                          <a:uFill>
                            <a:solidFill>
                              <a:srgbClr val="000000"/>
                            </a:solidFill>
                          </a:uFill>
                        </a:defRPr>
                      </a:pPr>
                      <a:r>
                        <a:t>People infected with COVID-19</a:t>
                      </a:r>
                      <a:endParaRPr sz="1200"/>
                    </a:p>
                    <a:p>
                      <a:pPr algn="ctr">
                        <a:defRPr sz="800">
                          <a:uFill>
                            <a:solidFill>
                              <a:srgbClr val="000000"/>
                            </a:solidFill>
                          </a:uFill>
                        </a:defRPr>
                      </a:pPr>
                      <a:r>
                        <a:t>Those who have not been infected.</a:t>
                      </a:r>
                    </a:p>
                  </a:txBody>
                  <a:tcPr marL="50800" marR="50800" marT="50800" marB="50800" anchor="t" anchorCtr="0" horzOverflow="overflow"/>
                </a:tc>
                <a:tc>
                  <a:txBody>
                    <a:bodyPr/>
                    <a:lstStyle/>
                    <a:p>
                      <a:pPr algn="ctr">
                        <a:defRPr sz="800">
                          <a:uFill>
                            <a:solidFill>
                              <a:srgbClr val="000000"/>
                            </a:solidFill>
                          </a:uFill>
                        </a:defRPr>
                      </a:pPr>
                      <a:r>
                        <a:t> </a:t>
                      </a:r>
                      <a:endParaRPr sz="1200"/>
                    </a:p>
                    <a:p>
                      <a:pPr algn="ctr">
                        <a:defRPr sz="800">
                          <a:uFill>
                            <a:solidFill>
                              <a:srgbClr val="000000"/>
                            </a:solidFill>
                          </a:uFill>
                        </a:defRPr>
                      </a:pPr>
                      <a:r>
                        <a:t> </a:t>
                      </a:r>
                      <a:endParaRPr sz="1200"/>
                    </a:p>
                    <a:p>
                      <a:pPr algn="ctr">
                        <a:defRPr sz="800">
                          <a:uFill>
                            <a:solidFill>
                              <a:srgbClr val="000000"/>
                            </a:solidFill>
                          </a:uFill>
                        </a:defRPr>
                      </a:pPr>
                      <a:r>
                        <a:t>205 (74.54)</a:t>
                      </a:r>
                      <a:endParaRPr sz="1200"/>
                    </a:p>
                    <a:p>
                      <a:pPr algn="ctr">
                        <a:defRPr sz="800">
                          <a:uFill>
                            <a:solidFill>
                              <a:srgbClr val="000000"/>
                            </a:solidFill>
                          </a:uFill>
                        </a:defRPr>
                      </a:pPr>
                      <a:r>
                        <a:t>8 (32)</a:t>
                      </a:r>
                      <a:endParaRPr sz="1200"/>
                    </a:p>
                    <a:p>
                      <a:pPr algn="ctr">
                        <a:defRPr sz="800">
                          <a:uFill>
                            <a:solidFill>
                              <a:srgbClr val="000000"/>
                            </a:solidFill>
                          </a:uFill>
                        </a:defRPr>
                      </a:pPr>
                      <a:r>
                        <a:t>30 (56.60)</a:t>
                      </a:r>
                      <a:endParaRPr sz="1200"/>
                    </a:p>
                    <a:p>
                      <a:pPr algn="ctr">
                        <a:defRPr sz="800">
                          <a:uFill>
                            <a:solidFill>
                              <a:srgbClr val="000000"/>
                            </a:solidFill>
                          </a:uFill>
                        </a:defRPr>
                      </a:pPr>
                      <a:r>
                        <a:t>41 (87.23)</a:t>
                      </a:r>
                    </a:p>
                  </a:txBody>
                  <a:tcPr marL="50800" marR="50800" marT="50800" marB="50800" anchor="t" anchorCtr="0" horzOverflow="overflow"/>
                </a:tc>
                <a:tc>
                  <a:txBody>
                    <a:bodyPr/>
                    <a:lstStyle/>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 </a:t>
                      </a:r>
                      <a:endParaRPr sz="1200"/>
                    </a:p>
                    <a:p>
                      <a:pPr algn="ctr">
                        <a:defRPr sz="800">
                          <a:uFill>
                            <a:solidFill>
                              <a:srgbClr val="000000"/>
                            </a:solidFill>
                          </a:uFill>
                        </a:defRPr>
                      </a:pPr>
                      <a:r>
                        <a:t>44 (16)</a:t>
                      </a:r>
                      <a:endParaRPr sz="1200"/>
                    </a:p>
                    <a:p>
                      <a:pPr algn="ctr">
                        <a:defRPr sz="800">
                          <a:uFill>
                            <a:solidFill>
                              <a:srgbClr val="000000"/>
                            </a:solidFill>
                          </a:uFill>
                        </a:defRPr>
                      </a:pPr>
                      <a:r>
                        <a:t>6 (24)</a:t>
                      </a:r>
                      <a:endParaRPr sz="1200"/>
                    </a:p>
                    <a:p>
                      <a:pPr algn="ctr">
                        <a:defRPr sz="800">
                          <a:uFill>
                            <a:solidFill>
                              <a:srgbClr val="000000"/>
                            </a:solidFill>
                          </a:uFill>
                        </a:defRPr>
                      </a:pPr>
                      <a:r>
                        <a:t>11 (20.75)</a:t>
                      </a:r>
                      <a:endParaRPr sz="1200"/>
                    </a:p>
                    <a:p>
                      <a:pPr algn="ctr">
                        <a:defRPr sz="800">
                          <a:uFill>
                            <a:solidFill>
                              <a:srgbClr val="000000"/>
                            </a:solidFill>
                          </a:uFill>
                        </a:defRPr>
                      </a:pPr>
                      <a:r>
                        <a:t>5 (10.64)</a:t>
                      </a:r>
                    </a:p>
                  </a:txBody>
                  <a:tcPr marL="50800" marR="50800" marT="50800" marB="50800" anchor="t" anchorCtr="0" horzOverflow="overflow"/>
                </a:tc>
                <a:tc>
                  <a:txBody>
                    <a:bodyPr/>
                    <a:lstStyle/>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 </a:t>
                      </a:r>
                      <a:endParaRPr sz="1200"/>
                    </a:p>
                    <a:p>
                      <a:pPr algn="ctr">
                        <a:defRPr sz="800">
                          <a:uFill>
                            <a:solidFill>
                              <a:srgbClr val="000000"/>
                            </a:solidFill>
                          </a:uFill>
                        </a:defRPr>
                      </a:pPr>
                      <a:r>
                        <a:t>26 (9.45)</a:t>
                      </a:r>
                      <a:endParaRPr sz="1200"/>
                    </a:p>
                    <a:p>
                      <a:pPr algn="ctr">
                        <a:defRPr sz="800">
                          <a:uFill>
                            <a:solidFill>
                              <a:srgbClr val="000000"/>
                            </a:solidFill>
                          </a:uFill>
                        </a:defRPr>
                      </a:pPr>
                      <a:r>
                        <a:t>11 (44)</a:t>
                      </a:r>
                      <a:endParaRPr sz="1200"/>
                    </a:p>
                    <a:p>
                      <a:pPr algn="ctr">
                        <a:defRPr sz="800">
                          <a:uFill>
                            <a:solidFill>
                              <a:srgbClr val="000000"/>
                            </a:solidFill>
                          </a:uFill>
                        </a:defRPr>
                      </a:pPr>
                      <a:r>
                        <a:t>12 (22.64)</a:t>
                      </a:r>
                      <a:endParaRPr sz="1200"/>
                    </a:p>
                    <a:p>
                      <a:pPr algn="ctr">
                        <a:defRPr sz="800">
                          <a:uFill>
                            <a:solidFill>
                              <a:srgbClr val="000000"/>
                            </a:solidFill>
                          </a:uFill>
                        </a:defRPr>
                      </a:pPr>
                      <a:r>
                        <a:t>1  (2.13)</a:t>
                      </a:r>
                    </a:p>
                  </a:txBody>
                  <a:tcPr marL="50800" marR="50800" marT="50800" marB="50800" anchor="t" anchorCtr="0" horzOverflow="overflow"/>
                </a:tc>
                <a:tc>
                  <a:txBody>
                    <a:bodyPr/>
                    <a:lstStyle/>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275</a:t>
                      </a:r>
                      <a:endParaRPr sz="1200"/>
                    </a:p>
                    <a:p>
                      <a:pPr algn="ctr">
                        <a:tabLst>
                          <a:tab pos="914400" algn="l"/>
                        </a:tabLst>
                        <a:defRPr sz="800">
                          <a:uFill>
                            <a:solidFill>
                              <a:srgbClr val="000000"/>
                            </a:solidFill>
                          </a:uFill>
                        </a:defRPr>
                      </a:pPr>
                      <a:r>
                        <a:t>25</a:t>
                      </a:r>
                      <a:endParaRPr sz="1200"/>
                    </a:p>
                    <a:p>
                      <a:pPr algn="ctr">
                        <a:tabLst>
                          <a:tab pos="914400" algn="l"/>
                        </a:tabLst>
                        <a:defRPr sz="800">
                          <a:uFill>
                            <a:solidFill>
                              <a:srgbClr val="000000"/>
                            </a:solidFill>
                          </a:uFill>
                        </a:defRPr>
                      </a:pPr>
                      <a:r>
                        <a:t>53</a:t>
                      </a:r>
                      <a:endParaRPr sz="1200"/>
                    </a:p>
                    <a:p>
                      <a:pPr algn="ctr">
                        <a:tabLst>
                          <a:tab pos="914400" algn="l"/>
                        </a:tabLst>
                        <a:defRPr sz="800">
                          <a:uFill>
                            <a:solidFill>
                              <a:srgbClr val="000000"/>
                            </a:solidFill>
                          </a:uFill>
                        </a:defRPr>
                      </a:pPr>
                      <a:r>
                        <a:t>47</a:t>
                      </a:r>
                    </a:p>
                  </a:txBody>
                  <a:tcPr marL="50800" marR="50800" marT="50800" marB="50800" anchor="t" anchorCtr="0" horzOverflow="overflow"/>
                </a:tc>
              </a:tr>
              <a:tr h="1475938">
                <a:tc>
                  <a:txBody>
                    <a:bodyPr/>
                    <a:lstStyle/>
                    <a:p>
                      <a:pPr algn="ctr">
                        <a:tabLst>
                          <a:tab pos="914400" algn="l"/>
                          <a:tab pos="1828800" algn="l"/>
                        </a:tabLst>
                        <a:defRPr sz="800">
                          <a:uFill>
                            <a:solidFill>
                              <a:srgbClr val="000000"/>
                            </a:solidFill>
                          </a:uFill>
                        </a:defRPr>
                      </a:pPr>
                      <a:r>
                        <a:t>Previous necessary vaccine history</a:t>
                      </a:r>
                      <a:endParaRPr sz="1200"/>
                    </a:p>
                    <a:p>
                      <a:pPr algn="ctr">
                        <a:tabLst>
                          <a:tab pos="914400" algn="l"/>
                          <a:tab pos="1828800" algn="l"/>
                        </a:tabLst>
                        <a:defRPr sz="800">
                          <a:uFill>
                            <a:solidFill>
                              <a:srgbClr val="000000"/>
                            </a:solidFill>
                          </a:uFill>
                        </a:defRPr>
                      </a:pPr>
                      <a:r>
                        <a:t> </a:t>
                      </a:r>
                      <a:endParaRPr sz="1200"/>
                    </a:p>
                    <a:p>
                      <a:pPr algn="ctr">
                        <a:tabLst>
                          <a:tab pos="914400" algn="l"/>
                          <a:tab pos="1828800" algn="l"/>
                        </a:tabLst>
                        <a:defRPr sz="800">
                          <a:uFill>
                            <a:solidFill>
                              <a:srgbClr val="000000"/>
                            </a:solidFill>
                          </a:uFill>
                        </a:defRPr>
                      </a:pPr>
                      <a:r>
                        <a:t>Yes (Received all necessary vaccines in lifetime)</a:t>
                      </a:r>
                      <a:endParaRPr sz="1200"/>
                    </a:p>
                    <a:p>
                      <a:pPr algn="ctr">
                        <a:tabLst>
                          <a:tab pos="914400" algn="l"/>
                          <a:tab pos="1828800" algn="l"/>
                        </a:tabLst>
                        <a:defRPr sz="800">
                          <a:uFill>
                            <a:solidFill>
                              <a:srgbClr val="000000"/>
                            </a:solidFill>
                          </a:uFill>
                        </a:defRPr>
                      </a:pPr>
                      <a:r>
                        <a:t> </a:t>
                      </a:r>
                      <a:endParaRPr sz="1200"/>
                    </a:p>
                    <a:p>
                      <a:pPr algn="ctr">
                        <a:tabLst>
                          <a:tab pos="914400" algn="l"/>
                          <a:tab pos="1828800" algn="l"/>
                        </a:tabLst>
                        <a:defRPr sz="800">
                          <a:uFill>
                            <a:solidFill>
                              <a:srgbClr val="000000"/>
                            </a:solidFill>
                          </a:uFill>
                        </a:defRPr>
                      </a:pPr>
                      <a:r>
                        <a:t>No </a:t>
                      </a:r>
                    </a:p>
                  </a:txBody>
                  <a:tcPr marL="50800" marR="50800" marT="50800" marB="50800" anchor="t" anchorCtr="0" horzOverflow="overflow"/>
                </a:tc>
                <a:tc>
                  <a:txBody>
                    <a:bodyPr/>
                    <a:lstStyle/>
                    <a:p>
                      <a:pPr algn="ctr">
                        <a:defRPr sz="800">
                          <a:uFill>
                            <a:solidFill>
                              <a:srgbClr val="000000"/>
                            </a:solidFill>
                          </a:uFill>
                        </a:defRPr>
                      </a:pPr>
                      <a:r>
                        <a:t> </a:t>
                      </a:r>
                      <a:endParaRPr sz="1200"/>
                    </a:p>
                    <a:p>
                      <a:pPr algn="ctr">
                        <a:defRPr sz="800">
                          <a:uFill>
                            <a:solidFill>
                              <a:srgbClr val="000000"/>
                            </a:solidFill>
                          </a:uFill>
                        </a:defRPr>
                      </a:pPr>
                      <a:r>
                        <a:t> </a:t>
                      </a:r>
                      <a:endParaRPr sz="1200"/>
                    </a:p>
                    <a:p>
                      <a:pPr algn="ctr">
                        <a:defRPr sz="800">
                          <a:uFill>
                            <a:solidFill>
                              <a:srgbClr val="000000"/>
                            </a:solidFill>
                          </a:uFill>
                        </a:defRPr>
                      </a:pPr>
                      <a:r>
                        <a:t>222 (67.27)</a:t>
                      </a:r>
                      <a:endParaRPr sz="1200"/>
                    </a:p>
                    <a:p>
                      <a:pPr algn="ctr">
                        <a:defRPr sz="800">
                          <a:uFill>
                            <a:solidFill>
                              <a:srgbClr val="000000"/>
                            </a:solidFill>
                          </a:uFill>
                        </a:defRPr>
                      </a:pPr>
                      <a:r>
                        <a:t> </a:t>
                      </a:r>
                      <a:endParaRPr sz="1200"/>
                    </a:p>
                    <a:p>
                      <a:pPr algn="ctr">
                        <a:defRPr sz="800">
                          <a:uFill>
                            <a:solidFill>
                              <a:srgbClr val="000000"/>
                            </a:solidFill>
                          </a:uFill>
                        </a:defRPr>
                      </a:pPr>
                      <a:r>
                        <a:t>62 (88.57)</a:t>
                      </a:r>
                    </a:p>
                  </a:txBody>
                  <a:tcPr marL="50800" marR="50800" marT="50800" marB="50800" anchor="t" anchorCtr="0" horzOverflow="overflow"/>
                </a:tc>
                <a:tc>
                  <a:txBody>
                    <a:bodyPr/>
                    <a:lstStyle/>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64 (19.40)</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2 (2.86)</a:t>
                      </a:r>
                    </a:p>
                  </a:txBody>
                  <a:tcPr marL="50800" marR="50800" marT="50800" marB="50800" anchor="t" anchorCtr="0" horzOverflow="overflow"/>
                </a:tc>
                <a:tc>
                  <a:txBody>
                    <a:bodyPr/>
                    <a:lstStyle/>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44 (13.33)</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6 (8.57)</a:t>
                      </a:r>
                    </a:p>
                  </a:txBody>
                  <a:tcPr marL="50800" marR="50800" marT="50800" marB="50800" anchor="t" anchorCtr="0" horzOverflow="overflow"/>
                </a:tc>
                <a:tc>
                  <a:txBody>
                    <a:bodyPr/>
                    <a:lstStyle/>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330</a:t>
                      </a:r>
                      <a:endParaRPr sz="1200"/>
                    </a:p>
                    <a:p>
                      <a:pPr algn="ctr">
                        <a:tabLst>
                          <a:tab pos="914400" algn="l"/>
                        </a:tabLst>
                        <a:defRPr sz="800">
                          <a:uFill>
                            <a:solidFill>
                              <a:srgbClr val="000000"/>
                            </a:solidFill>
                          </a:uFill>
                        </a:defRPr>
                      </a:pPr>
                      <a:r>
                        <a:t> </a:t>
                      </a:r>
                      <a:endParaRPr sz="1200"/>
                    </a:p>
                    <a:p>
                      <a:pPr algn="ctr">
                        <a:tabLst>
                          <a:tab pos="914400" algn="l"/>
                        </a:tabLst>
                        <a:defRPr sz="800">
                          <a:uFill>
                            <a:solidFill>
                              <a:srgbClr val="000000"/>
                            </a:solidFill>
                          </a:uFill>
                        </a:defRPr>
                      </a:pPr>
                      <a:r>
                        <a:t>70</a:t>
                      </a:r>
                    </a:p>
                  </a:txBody>
                  <a:tcPr marL="50800" marR="50800" marT="50800" marB="50800" anchor="t" anchorCtr="0" horzOverflow="overflow"/>
                </a:tc>
              </a:tr>
            </a:tbl>
          </a:graphicData>
        </a:graphic>
      </p:graphicFrame>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