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6" r:id="rId3"/>
    <p:sldId id="260" r:id="rId4"/>
    <p:sldId id="266" r:id="rId5"/>
    <p:sldId id="265" r:id="rId6"/>
    <p:sldId id="268" r:id="rId7"/>
    <p:sldId id="263" r:id="rId8"/>
    <p:sldId id="267" r:id="rId9"/>
  </p:sldIdLst>
  <p:sldSz cx="12192000" cy="6858000"/>
  <p:notesSz cx="6724650" cy="9774238"/>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5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0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29975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63092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1848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11296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35030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ar-SA"/>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8942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423068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121667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30839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1001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226902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08" y="0"/>
            <a:ext cx="12192000" cy="6854332"/>
          </a:xfrm>
          <a:prstGeom prst="rect">
            <a:avLst/>
          </a:prstGeom>
        </p:spPr>
      </p:pic>
      <p:sp>
        <p:nvSpPr>
          <p:cNvPr id="2" name="Rectangle 1"/>
          <p:cNvSpPr/>
          <p:nvPr/>
        </p:nvSpPr>
        <p:spPr>
          <a:xfrm rot="10800000" flipV="1">
            <a:off x="5806440" y="4013775"/>
            <a:ext cx="7062216" cy="2308324"/>
          </a:xfrm>
          <a:prstGeom prst="rect">
            <a:avLst/>
          </a:prstGeom>
        </p:spPr>
        <p:txBody>
          <a:bodyPr wrap="square">
            <a:spAutoFit/>
          </a:bodyPr>
          <a:lstStyle/>
          <a:p>
            <a:pPr lvl="0" algn="just"/>
            <a:r>
              <a:rPr lang="en-US" i="1" dirty="0"/>
              <a:t>1st International Electronic Conference on Vaccines: RNA Vaccines, Current Challenges and Future Developments (IECV 2023)</a:t>
            </a:r>
            <a:r>
              <a:rPr lang="en-US" dirty="0"/>
              <a:t>,</a:t>
            </a:r>
            <a:r>
              <a:rPr lang="en-US" i="1" dirty="0"/>
              <a:t> </a:t>
            </a:r>
            <a:r>
              <a:rPr lang="en-US" dirty="0" smtClean="0"/>
              <a:t>Vaccines MDPI, Online</a:t>
            </a:r>
            <a:r>
              <a:rPr lang="en-US" dirty="0"/>
              <a:t>, </a:t>
            </a:r>
            <a:r>
              <a:rPr lang="en-US" dirty="0" smtClean="0"/>
              <a:t>01–15 </a:t>
            </a:r>
            <a:r>
              <a:rPr lang="en-US" dirty="0"/>
              <a:t>December </a:t>
            </a:r>
            <a:r>
              <a:rPr lang="en-US" dirty="0" smtClean="0"/>
              <a:t>2023.</a:t>
            </a:r>
            <a:endParaRPr lang="en-US" sz="1000" dirty="0">
              <a:solidFill>
                <a:srgbClr val="000000"/>
              </a:solidFill>
              <a:latin typeface="Palatino Linotype" panose="02040502050505030304" pitchFamily="18" charset="0"/>
              <a:cs typeface="Times New Roman" panose="02020603050405020304" pitchFamily="18" charset="0"/>
            </a:endParaRPr>
          </a:p>
          <a:p>
            <a:pPr lvl="0"/>
            <a:endParaRPr lang="en-US" dirty="0">
              <a:solidFill>
                <a:srgbClr val="000000"/>
              </a:solidFill>
              <a:latin typeface="Palatino Linotype" panose="02040502050505030304" pitchFamily="18" charset="0"/>
              <a:cs typeface="Times New Roman" panose="02020603050405020304" pitchFamily="18" charset="0"/>
            </a:endParaRPr>
          </a:p>
          <a:p>
            <a:pPr lvl="0"/>
            <a:r>
              <a:rPr lang="en-US" b="1" dirty="0">
                <a:solidFill>
                  <a:srgbClr val="000000"/>
                </a:solidFill>
                <a:latin typeface="Palatino Linotype" panose="02040502050505030304" pitchFamily="18" charset="0"/>
                <a:ea typeface="DengXian"/>
                <a:cs typeface="Times New Roman" panose="02020603050405020304" pitchFamily="18" charset="0"/>
              </a:rPr>
              <a:t>Rabaï Bouderhem,</a:t>
            </a:r>
          </a:p>
          <a:p>
            <a:pPr lvl="0"/>
            <a:r>
              <a:rPr lang="en-US" b="1" dirty="0">
                <a:solidFill>
                  <a:srgbClr val="000000"/>
                </a:solidFill>
                <a:latin typeface="Palatino Linotype" panose="02040502050505030304" pitchFamily="18" charset="0"/>
                <a:cs typeface="Times New Roman" panose="02020603050405020304" pitchFamily="18" charset="0"/>
              </a:rPr>
              <a:t>Assistant Professor</a:t>
            </a:r>
          </a:p>
          <a:p>
            <a:pPr lvl="0"/>
            <a:r>
              <a:rPr lang="en-US" b="1" dirty="0">
                <a:solidFill>
                  <a:srgbClr val="000000"/>
                </a:solidFill>
                <a:latin typeface="Palatino Linotype" panose="02040502050505030304" pitchFamily="18" charset="0"/>
                <a:cs typeface="Times New Roman" panose="02020603050405020304" pitchFamily="18" charset="0"/>
              </a:rPr>
              <a:t>College of Law, Prince Mohammad Bin Fahd University, </a:t>
            </a:r>
            <a:r>
              <a:rPr lang="en-US" b="1" dirty="0" err="1">
                <a:solidFill>
                  <a:srgbClr val="000000"/>
                </a:solidFill>
                <a:latin typeface="Palatino Linotype" panose="02040502050505030304" pitchFamily="18" charset="0"/>
                <a:cs typeface="Times New Roman" panose="02020603050405020304" pitchFamily="18" charset="0"/>
              </a:rPr>
              <a:t>Khobar</a:t>
            </a:r>
            <a:r>
              <a:rPr lang="en-US" b="1" dirty="0">
                <a:solidFill>
                  <a:srgbClr val="000000"/>
                </a:solidFill>
                <a:latin typeface="Palatino Linotype" panose="02040502050505030304" pitchFamily="18" charset="0"/>
                <a:cs typeface="Times New Roman" panose="02020603050405020304" pitchFamily="18" charset="0"/>
              </a:rPr>
              <a:t>, Saudi Arabia</a:t>
            </a:r>
          </a:p>
        </p:txBody>
      </p:sp>
    </p:spTree>
    <p:extLst>
      <p:ext uri="{BB962C8B-B14F-4D97-AF65-F5344CB8AC3E}">
        <p14:creationId xmlns:p14="http://schemas.microsoft.com/office/powerpoint/2010/main" val="44127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505"/>
            <a:ext cx="10515600" cy="1379621"/>
          </a:xfrm>
        </p:spPr>
        <p:txBody>
          <a:bodyPr/>
          <a:lstStyle/>
          <a:p>
            <a:pPr algn="ctr"/>
            <a:r>
              <a:rPr lang="en-US" sz="4000" dirty="0"/>
              <a:t>Challenges faced by states and the WHO in regulating </a:t>
            </a:r>
            <a:r>
              <a:rPr lang="en-US" sz="4000" dirty="0" smtClean="0"/>
              <a:t>efficiently </a:t>
            </a:r>
            <a:r>
              <a:rPr lang="en-US" sz="4000" dirty="0"/>
              <a:t>the use of mRNA vaccines </a:t>
            </a:r>
          </a:p>
        </p:txBody>
      </p:sp>
      <p:sp>
        <p:nvSpPr>
          <p:cNvPr id="3" name="Content Placeholder 2"/>
          <p:cNvSpPr>
            <a:spLocks noGrp="1"/>
          </p:cNvSpPr>
          <p:nvPr>
            <p:ph idx="1"/>
          </p:nvPr>
        </p:nvSpPr>
        <p:spPr>
          <a:xfrm>
            <a:off x="838200" y="1572126"/>
            <a:ext cx="10515600" cy="5285873"/>
          </a:xfrm>
        </p:spPr>
        <p:txBody>
          <a:bodyPr/>
          <a:lstStyle/>
          <a:p>
            <a:pPr marL="0" indent="0" algn="just">
              <a:buNone/>
            </a:pPr>
            <a:r>
              <a:rPr lang="en-US" sz="1800" b="1" u="sng" dirty="0" smtClean="0"/>
              <a:t>Abstract:</a:t>
            </a:r>
          </a:p>
          <a:p>
            <a:pPr marL="0" indent="0" algn="just">
              <a:buNone/>
            </a:pPr>
            <a:r>
              <a:rPr lang="en-US" sz="1600" i="1" dirty="0"/>
              <a:t>According to the World Health Organization (WHO), there is no formal regulatory guidance specifically for mRNA-based vaccines. </a:t>
            </a:r>
            <a:endParaRPr lang="en-US" sz="1600" i="1" dirty="0" smtClean="0"/>
          </a:p>
          <a:p>
            <a:pPr marL="0" indent="0" algn="just">
              <a:buNone/>
            </a:pPr>
            <a:r>
              <a:rPr lang="en-US" sz="1600" i="1" dirty="0" smtClean="0"/>
              <a:t>However</a:t>
            </a:r>
            <a:r>
              <a:rPr lang="en-US" sz="1600" i="1" dirty="0"/>
              <a:t>, WHO provides information and regulatory considerations regarding key aspects of the manufacture and quality control, and nonclinical and clinical evaluation, of preventive mRNA vaccines against infectious disease for human use. </a:t>
            </a:r>
            <a:endParaRPr lang="en-US" sz="1600" i="1" dirty="0" smtClean="0"/>
          </a:p>
          <a:p>
            <a:pPr marL="0" indent="0" algn="just">
              <a:buNone/>
            </a:pPr>
            <a:r>
              <a:rPr lang="en-US" sz="1600" i="1" dirty="0" smtClean="0"/>
              <a:t>The </a:t>
            </a:r>
            <a:r>
              <a:rPr lang="en-US" sz="1600" i="1" dirty="0"/>
              <a:t>global research and development of mRNA vaccines have been prodigious over the past decade, and the work in this field has been stimulated by the urgent need for rapid development of </a:t>
            </a:r>
            <a:r>
              <a:rPr lang="en-US" sz="1600" i="1" dirty="0" smtClean="0"/>
              <a:t>vaccines </a:t>
            </a:r>
            <a:r>
              <a:rPr lang="en-US" sz="1600" i="1" dirty="0"/>
              <a:t>in response to an emergent disease such as the current COVID-19 pandemic. </a:t>
            </a:r>
            <a:endParaRPr lang="en-US" sz="1600" i="1" dirty="0" smtClean="0"/>
          </a:p>
          <a:p>
            <a:pPr marL="0" indent="0" algn="just">
              <a:buNone/>
            </a:pPr>
            <a:r>
              <a:rPr lang="en-US" sz="1600" i="1" dirty="0" smtClean="0"/>
              <a:t>In </a:t>
            </a:r>
            <a:r>
              <a:rPr lang="en-US" sz="1600" i="1" dirty="0"/>
              <a:t>the EU no regulatory guidelines presently exist that specifically address mRNA-based vaccines. </a:t>
            </a:r>
            <a:endParaRPr lang="en-US" sz="1600" i="1" dirty="0" smtClean="0"/>
          </a:p>
          <a:p>
            <a:pPr marL="0" indent="0" algn="just">
              <a:buNone/>
            </a:pPr>
            <a:r>
              <a:rPr lang="en-US" sz="1600" i="1" dirty="0" smtClean="0"/>
              <a:t>The </a:t>
            </a:r>
            <a:r>
              <a:rPr lang="en-US" sz="1600" i="1" dirty="0"/>
              <a:t>existing regulatory framework, however, clearly defines that mRNA-based vaccines in most cases have to be centrally approved. </a:t>
            </a:r>
            <a:endParaRPr lang="en-US" sz="1600" i="1" dirty="0" smtClean="0"/>
          </a:p>
          <a:p>
            <a:pPr marL="0" indent="0" algn="just">
              <a:buNone/>
            </a:pPr>
            <a:r>
              <a:rPr lang="en-US" sz="1600" i="1" dirty="0" smtClean="0"/>
              <a:t>In </a:t>
            </a:r>
            <a:r>
              <a:rPr lang="en-US" sz="1600" i="1" dirty="0"/>
              <a:t>the UK, both mRNA vaccines were granted temporary regulatory </a:t>
            </a:r>
            <a:r>
              <a:rPr lang="en-US" sz="1600" i="1" dirty="0" smtClean="0"/>
              <a:t>authorization </a:t>
            </a:r>
            <a:r>
              <a:rPr lang="en-US" sz="1600" i="1" dirty="0"/>
              <a:t>under Regulation 174 of the Human Medicine Regulations 2012. </a:t>
            </a:r>
            <a:endParaRPr lang="en-US" sz="1600" i="1" dirty="0" smtClean="0"/>
          </a:p>
          <a:p>
            <a:pPr marL="0" indent="0" algn="just">
              <a:buNone/>
            </a:pPr>
            <a:r>
              <a:rPr lang="en-US" sz="1600" i="1" dirty="0" smtClean="0"/>
              <a:t>The </a:t>
            </a:r>
            <a:r>
              <a:rPr lang="en-US" sz="1600" i="1" dirty="0"/>
              <a:t>potential of mRNA vaccine as a technology to rapidly respond to public health emergencies of infectious diseases, in addition to application for prophylactic vaccines for additional infectious diseases, have underscored the need for international regulatory convergence for mRNA vaccines. </a:t>
            </a:r>
            <a:endParaRPr lang="en-US" sz="1600" i="1" dirty="0" smtClean="0"/>
          </a:p>
          <a:p>
            <a:pPr marL="0" indent="0" algn="just">
              <a:buNone/>
            </a:pPr>
            <a:r>
              <a:rPr lang="en-US" sz="1600" i="1" dirty="0" smtClean="0"/>
              <a:t>The </a:t>
            </a:r>
            <a:r>
              <a:rPr lang="en-US" sz="1600" i="1" dirty="0"/>
              <a:t>challenges faced by states in the use of mRNA vaccines include not only regulatory gaps but also technical issues such as the need for cold storage and transportation</a:t>
            </a:r>
            <a:r>
              <a:rPr lang="en-US" sz="1800" i="1" dirty="0"/>
              <a:t>.</a:t>
            </a:r>
            <a:endParaRPr lang="en-US" sz="1800" i="1" dirty="0" smtClean="0"/>
          </a:p>
        </p:txBody>
      </p:sp>
    </p:spTree>
    <p:extLst>
      <p:ext uri="{BB962C8B-B14F-4D97-AF65-F5344CB8AC3E}">
        <p14:creationId xmlns:p14="http://schemas.microsoft.com/office/powerpoint/2010/main" val="244236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1. </a:t>
            </a:r>
            <a:r>
              <a:rPr lang="en-US" sz="4000" dirty="0" smtClean="0"/>
              <a:t>Introduction</a:t>
            </a:r>
            <a:endParaRPr lang="en-US" sz="4000" dirty="0"/>
          </a:p>
        </p:txBody>
      </p:sp>
      <p:sp>
        <p:nvSpPr>
          <p:cNvPr id="3" name="Content Placeholder 2"/>
          <p:cNvSpPr>
            <a:spLocks noGrp="1"/>
          </p:cNvSpPr>
          <p:nvPr>
            <p:ph idx="1"/>
          </p:nvPr>
        </p:nvSpPr>
        <p:spPr>
          <a:xfrm>
            <a:off x="1021080" y="1016000"/>
            <a:ext cx="10515600" cy="5657516"/>
          </a:xfrm>
        </p:spPr>
        <p:txBody>
          <a:bodyPr/>
          <a:lstStyle/>
          <a:p>
            <a:pPr marL="0" lvl="0" indent="0" algn="just" fontAlgn="base">
              <a:buNone/>
            </a:pPr>
            <a:r>
              <a:rPr lang="en-US" sz="1800" dirty="0"/>
              <a:t>The mRNA vaccines played a crucial role in tackling the COVID-19 </a:t>
            </a:r>
            <a:r>
              <a:rPr lang="en-US" sz="1800" dirty="0" smtClean="0"/>
              <a:t>pandemic.</a:t>
            </a:r>
          </a:p>
          <a:p>
            <a:pPr marL="0" lvl="0" indent="0" algn="just" fontAlgn="base">
              <a:buNone/>
            </a:pPr>
            <a:r>
              <a:rPr lang="en-US" sz="1800" dirty="0" smtClean="0"/>
              <a:t>The </a:t>
            </a:r>
            <a:r>
              <a:rPr lang="en-US" sz="1800" dirty="0"/>
              <a:t>Pfizer/</a:t>
            </a:r>
            <a:r>
              <a:rPr lang="en-US" sz="1800" dirty="0" err="1"/>
              <a:t>BioNTech</a:t>
            </a:r>
            <a:r>
              <a:rPr lang="en-US" sz="1800" dirty="0"/>
              <a:t> and </a:t>
            </a:r>
            <a:r>
              <a:rPr lang="en-US" sz="1800" dirty="0" err="1"/>
              <a:t>Moderna</a:t>
            </a:r>
            <a:r>
              <a:rPr lang="en-US" sz="1800" dirty="0"/>
              <a:t> mRNA vaccines were generally authorized for </a:t>
            </a:r>
            <a:r>
              <a:rPr lang="en-US" sz="1800" dirty="0" smtClean="0"/>
              <a:t>emergency </a:t>
            </a:r>
            <a:r>
              <a:rPr lang="en-US" sz="1800" dirty="0"/>
              <a:t>use less than one year after the emergence of </a:t>
            </a:r>
            <a:r>
              <a:rPr lang="en-US" sz="1800" dirty="0" smtClean="0"/>
              <a:t>COVID-19, </a:t>
            </a:r>
            <a:r>
              <a:rPr lang="en-US" sz="1800" dirty="0"/>
              <a:t>which </a:t>
            </a:r>
            <a:r>
              <a:rPr lang="en-US" sz="1800" dirty="0" smtClean="0"/>
              <a:t>demonstrated </a:t>
            </a:r>
            <a:r>
              <a:rPr lang="en-US" sz="1800" dirty="0"/>
              <a:t>an incredible speed in COVID-19 </a:t>
            </a:r>
            <a:r>
              <a:rPr lang="en-US" sz="1800" dirty="0" smtClean="0"/>
              <a:t>understanding.</a:t>
            </a:r>
          </a:p>
          <a:p>
            <a:pPr marL="0" lvl="0" indent="0" algn="just" fontAlgn="base">
              <a:buNone/>
            </a:pPr>
            <a:r>
              <a:rPr lang="en-US" sz="1800" dirty="0" smtClean="0"/>
              <a:t>Emerging </a:t>
            </a:r>
            <a:r>
              <a:rPr lang="en-US" sz="1800" dirty="0"/>
              <a:t>mRNA </a:t>
            </a:r>
            <a:r>
              <a:rPr lang="en-US" sz="1800" dirty="0" smtClean="0"/>
              <a:t>technologies </a:t>
            </a:r>
            <a:r>
              <a:rPr lang="en-US" sz="1800" dirty="0"/>
              <a:t>have been studied for their potential qualitative impact against diseases such as rabies, influenza, </a:t>
            </a:r>
            <a:r>
              <a:rPr lang="en-US" sz="1800" dirty="0" err="1"/>
              <a:t>Zika</a:t>
            </a:r>
            <a:r>
              <a:rPr lang="en-US" sz="1800" dirty="0"/>
              <a:t>, HIV and cancer, as well as for veterinary </a:t>
            </a:r>
            <a:r>
              <a:rPr lang="en-US" sz="1800" dirty="0" smtClean="0"/>
              <a:t>purposes.</a:t>
            </a:r>
          </a:p>
          <a:p>
            <a:pPr marL="0" lvl="0" indent="0" algn="just" fontAlgn="base">
              <a:buNone/>
            </a:pPr>
            <a:r>
              <a:rPr lang="en-US" sz="1800" dirty="0" smtClean="0"/>
              <a:t>However, many challenges need to be solved. </a:t>
            </a:r>
          </a:p>
          <a:p>
            <a:pPr marL="0" lvl="0" indent="0" algn="just" fontAlgn="base">
              <a:buNone/>
            </a:pPr>
            <a:r>
              <a:rPr lang="en-US" sz="1800"/>
              <a:t>There </a:t>
            </a:r>
            <a:r>
              <a:rPr lang="en-US" sz="1800" smtClean="0"/>
              <a:t>are today </a:t>
            </a:r>
            <a:r>
              <a:rPr lang="en-US" sz="1800" dirty="0"/>
              <a:t>no specific EU regulations nor guidelines relating to the challenges posed by mRNA-based vaccines. </a:t>
            </a:r>
            <a:endParaRPr lang="en-US" sz="1800" dirty="0" smtClean="0"/>
          </a:p>
          <a:p>
            <a:pPr marL="0" lvl="0" indent="0" algn="just" fontAlgn="base">
              <a:buNone/>
            </a:pPr>
            <a:r>
              <a:rPr lang="en-US" sz="1800" dirty="0" smtClean="0"/>
              <a:t>However</a:t>
            </a:r>
            <a:r>
              <a:rPr lang="en-US" sz="1800" dirty="0"/>
              <a:t>, EU law explicitly requires that mRNA-based vaccines have to be approved by a central </a:t>
            </a:r>
            <a:r>
              <a:rPr lang="en-US" sz="1800" dirty="0" smtClean="0"/>
              <a:t>regulatory. </a:t>
            </a:r>
          </a:p>
          <a:p>
            <a:pPr marL="0" lvl="0" indent="0" algn="just" fontAlgn="base">
              <a:buNone/>
            </a:pPr>
            <a:r>
              <a:rPr lang="en-US" sz="1800" dirty="0" smtClean="0"/>
              <a:t>Moreover</a:t>
            </a:r>
            <a:r>
              <a:rPr lang="en-US" sz="1800" dirty="0"/>
              <a:t>, WHO did not release specific guidelines or any legally binding rules dealing with mRNA-based </a:t>
            </a:r>
            <a:r>
              <a:rPr lang="en-US" sz="1800" dirty="0" smtClean="0"/>
              <a:t>vaccines. </a:t>
            </a:r>
          </a:p>
          <a:p>
            <a:pPr marL="0" lvl="0" indent="0" algn="just" fontAlgn="base">
              <a:buNone/>
            </a:pPr>
            <a:r>
              <a:rPr lang="en-US" sz="1800" dirty="0" smtClean="0"/>
              <a:t>WHO </a:t>
            </a:r>
            <a:r>
              <a:rPr lang="en-US" sz="1800" dirty="0"/>
              <a:t>only provides information and regulatory </a:t>
            </a:r>
            <a:r>
              <a:rPr lang="en-US" sz="1800" dirty="0" smtClean="0"/>
              <a:t>considerations </a:t>
            </a:r>
            <a:r>
              <a:rPr lang="en-US" sz="1800" dirty="0"/>
              <a:t>regarding key aspects of the manufacture and quality control, and nonclinical and clinical evaluation, of preventive mRNA vaccines against infectious disease for human use.  </a:t>
            </a:r>
            <a:endParaRPr lang="en-US" sz="1800" dirty="0" smtClean="0"/>
          </a:p>
          <a:p>
            <a:pPr marL="0" lvl="0" indent="0" algn="just" fontAlgn="base">
              <a:buNone/>
            </a:pPr>
            <a:r>
              <a:rPr lang="en-US" sz="1800" dirty="0" smtClean="0"/>
              <a:t>The </a:t>
            </a:r>
            <a:r>
              <a:rPr lang="en-US" sz="1800" dirty="0"/>
              <a:t>need for international regulatory convergence for mRNA vaccines is an ab-solute necessity and could be achieved by the WHO in accordance with its </a:t>
            </a:r>
            <a:r>
              <a:rPr lang="en-US" sz="1800" dirty="0" smtClean="0"/>
              <a:t>constitutional </a:t>
            </a:r>
            <a:r>
              <a:rPr lang="en-US" sz="1800" dirty="0"/>
              <a:t>mandate to tackle pandemics and global health crises</a:t>
            </a:r>
          </a:p>
        </p:txBody>
      </p:sp>
    </p:spTree>
    <p:extLst>
      <p:ext uri="{BB962C8B-B14F-4D97-AF65-F5344CB8AC3E}">
        <p14:creationId xmlns:p14="http://schemas.microsoft.com/office/powerpoint/2010/main" val="392568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200" dirty="0"/>
              <a:t>2</a:t>
            </a:r>
            <a:r>
              <a:rPr lang="en-US" sz="3200" dirty="0" smtClean="0"/>
              <a:t>. </a:t>
            </a:r>
            <a:r>
              <a:rPr lang="en-US" sz="3200" dirty="0"/>
              <a:t>Challenges and ethical concerns faced by states and the WHO in regulating </a:t>
            </a:r>
            <a:r>
              <a:rPr lang="en-US" sz="3200" dirty="0" smtClean="0"/>
              <a:t>efficiently </a:t>
            </a:r>
            <a:r>
              <a:rPr lang="en-US" sz="3200" dirty="0"/>
              <a:t>the use of mRNA vaccines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374355489"/>
              </p:ext>
            </p:extLst>
          </p:nvPr>
        </p:nvGraphicFramePr>
        <p:xfrm>
          <a:off x="1604212" y="1690684"/>
          <a:ext cx="9144000" cy="4814965"/>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1803494000"/>
                    </a:ext>
                  </a:extLst>
                </a:gridCol>
              </a:tblGrid>
              <a:tr h="299555">
                <a:tc>
                  <a:txBody>
                    <a:bodyPr/>
                    <a:lstStyle/>
                    <a:p>
                      <a:pPr marL="1656080" marR="0" indent="269875" algn="just">
                        <a:lnSpc>
                          <a:spcPct val="95000"/>
                        </a:lnSpc>
                        <a:spcBef>
                          <a:spcPts val="0"/>
                        </a:spcBef>
                        <a:spcAft>
                          <a:spcPts val="0"/>
                        </a:spcAft>
                      </a:pPr>
                      <a:r>
                        <a:rPr lang="en-US" sz="2000" dirty="0">
                          <a:effectLst/>
                        </a:rPr>
                        <a:t>Main challenges posed by the use of mRNA vaccines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01683489"/>
                  </a:ext>
                </a:extLst>
              </a:tr>
              <a:tr h="299555">
                <a:tc>
                  <a:txBody>
                    <a:bodyPr/>
                    <a:lstStyle/>
                    <a:p>
                      <a:pPr marL="1656080" marR="0" indent="269875" algn="just">
                        <a:lnSpc>
                          <a:spcPct val="95000"/>
                        </a:lnSpc>
                        <a:spcBef>
                          <a:spcPts val="0"/>
                        </a:spcBef>
                        <a:spcAft>
                          <a:spcPts val="0"/>
                        </a:spcAft>
                      </a:pPr>
                      <a:r>
                        <a:rPr lang="en-US" sz="2000">
                          <a:effectLst/>
                        </a:rPr>
                        <a:t>1. Cold-chain storage</a:t>
                      </a:r>
                      <a:endParaRPr lang="en-US" sz="2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49168837"/>
                  </a:ext>
                </a:extLst>
              </a:tr>
              <a:tr h="299555">
                <a:tc>
                  <a:txBody>
                    <a:bodyPr/>
                    <a:lstStyle/>
                    <a:p>
                      <a:pPr marL="1656080" marR="0" indent="269875" algn="just">
                        <a:lnSpc>
                          <a:spcPct val="95000"/>
                        </a:lnSpc>
                        <a:spcBef>
                          <a:spcPts val="0"/>
                        </a:spcBef>
                        <a:spcAft>
                          <a:spcPts val="0"/>
                        </a:spcAft>
                      </a:pPr>
                      <a:r>
                        <a:rPr lang="en-US" sz="2000" dirty="0">
                          <a:effectLst/>
                        </a:rPr>
                        <a:t>2. Scalability and manufacturing</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46332099"/>
                  </a:ext>
                </a:extLst>
              </a:tr>
              <a:tr h="283095">
                <a:tc>
                  <a:txBody>
                    <a:bodyPr/>
                    <a:lstStyle/>
                    <a:p>
                      <a:pPr marL="1656080" marR="0" indent="269875" algn="just">
                        <a:lnSpc>
                          <a:spcPct val="95000"/>
                        </a:lnSpc>
                        <a:spcBef>
                          <a:spcPts val="0"/>
                        </a:spcBef>
                        <a:spcAft>
                          <a:spcPts val="0"/>
                        </a:spcAft>
                      </a:pPr>
                      <a:r>
                        <a:rPr lang="en-US" sz="2000" dirty="0">
                          <a:effectLst/>
                        </a:rPr>
                        <a:t>3. Public acceptance and trust</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08353228"/>
                  </a:ext>
                </a:extLst>
              </a:tr>
              <a:tr h="299555">
                <a:tc>
                  <a:txBody>
                    <a:bodyPr/>
                    <a:lstStyle/>
                    <a:p>
                      <a:pPr marL="1656080" marR="0" indent="269875" algn="just">
                        <a:lnSpc>
                          <a:spcPct val="95000"/>
                        </a:lnSpc>
                        <a:spcBef>
                          <a:spcPts val="0"/>
                        </a:spcBef>
                        <a:spcAft>
                          <a:spcPts val="0"/>
                        </a:spcAft>
                      </a:pPr>
                      <a:r>
                        <a:rPr lang="en-US" sz="2000" dirty="0">
                          <a:effectLst/>
                        </a:rPr>
                        <a:t>4. International coordination and cooperation</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01828087"/>
                  </a:ext>
                </a:extLst>
              </a:tr>
              <a:tr h="283095">
                <a:tc>
                  <a:txBody>
                    <a:bodyPr/>
                    <a:lstStyle/>
                    <a:p>
                      <a:pPr marL="1656080" marR="0" indent="269875" algn="just">
                        <a:lnSpc>
                          <a:spcPct val="95000"/>
                        </a:lnSpc>
                        <a:spcBef>
                          <a:spcPts val="0"/>
                        </a:spcBef>
                        <a:spcAft>
                          <a:spcPts val="0"/>
                        </a:spcAft>
                      </a:pPr>
                      <a:r>
                        <a:rPr lang="en-US" sz="2000" dirty="0">
                          <a:effectLst/>
                        </a:rPr>
                        <a:t>5. Legal and ethical issues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31932282"/>
                  </a:ext>
                </a:extLst>
              </a:tr>
              <a:tr h="500355">
                <a:tc>
                  <a:txBody>
                    <a:bodyPr/>
                    <a:lstStyle/>
                    <a:p>
                      <a:pPr marL="1656080" marR="0" indent="269875" algn="just">
                        <a:lnSpc>
                          <a:spcPct val="95000"/>
                        </a:lnSpc>
                        <a:spcBef>
                          <a:spcPts val="0"/>
                        </a:spcBef>
                        <a:spcAft>
                          <a:spcPts val="0"/>
                        </a:spcAft>
                      </a:pPr>
                      <a:r>
                        <a:rPr lang="en-US" sz="2000" dirty="0">
                          <a:effectLst/>
                        </a:rPr>
                        <a:t>6. Technology transfer to low and middle income countries(LMICs)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61986561"/>
                  </a:ext>
                </a:extLst>
              </a:tr>
              <a:tr h="299555">
                <a:tc>
                  <a:txBody>
                    <a:bodyPr/>
                    <a:lstStyle/>
                    <a:p>
                      <a:pPr marL="1656080" marR="0" indent="269875" algn="just">
                        <a:lnSpc>
                          <a:spcPct val="95000"/>
                        </a:lnSpc>
                        <a:spcBef>
                          <a:spcPts val="0"/>
                        </a:spcBef>
                        <a:spcAft>
                          <a:spcPts val="0"/>
                        </a:spcAft>
                      </a:pPr>
                      <a:r>
                        <a:rPr lang="en-US" sz="2000" dirty="0">
                          <a:effectLst/>
                        </a:rPr>
                        <a:t>7. Capacity building</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22968168"/>
                  </a:ext>
                </a:extLst>
              </a:tr>
              <a:tr h="500355">
                <a:tc>
                  <a:txBody>
                    <a:bodyPr/>
                    <a:lstStyle/>
                    <a:p>
                      <a:pPr marL="1656080" marR="0" indent="269875" algn="just">
                        <a:lnSpc>
                          <a:spcPct val="95000"/>
                        </a:lnSpc>
                        <a:spcBef>
                          <a:spcPts val="0"/>
                        </a:spcBef>
                        <a:spcAft>
                          <a:spcPts val="0"/>
                        </a:spcAft>
                      </a:pPr>
                      <a:r>
                        <a:rPr lang="en-US" sz="2000" dirty="0">
                          <a:effectLst/>
                        </a:rPr>
                        <a:t>8. Stringent IP rules and absence of real IP waivers for LMICs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95935243"/>
                  </a:ext>
                </a:extLst>
              </a:tr>
              <a:tr h="500355">
                <a:tc>
                  <a:txBody>
                    <a:bodyPr/>
                    <a:lstStyle/>
                    <a:p>
                      <a:pPr marL="1656080" marR="0" indent="269875" algn="just">
                        <a:lnSpc>
                          <a:spcPct val="95000"/>
                        </a:lnSpc>
                        <a:spcBef>
                          <a:spcPts val="0"/>
                        </a:spcBef>
                        <a:spcAft>
                          <a:spcPts val="0"/>
                        </a:spcAft>
                      </a:pPr>
                      <a:r>
                        <a:rPr lang="en-US" sz="2000" dirty="0">
                          <a:effectLst/>
                        </a:rPr>
                        <a:t>9. The use of fetal cell lines in the development and testing of some mRNA vaccines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84163552"/>
                  </a:ext>
                </a:extLst>
              </a:tr>
              <a:tr h="500355">
                <a:tc>
                  <a:txBody>
                    <a:bodyPr/>
                    <a:lstStyle/>
                    <a:p>
                      <a:pPr marL="1656080" marR="0" indent="269875" algn="just">
                        <a:lnSpc>
                          <a:spcPct val="95000"/>
                        </a:lnSpc>
                        <a:spcBef>
                          <a:spcPts val="0"/>
                        </a:spcBef>
                        <a:spcAft>
                          <a:spcPts val="0"/>
                        </a:spcAft>
                      </a:pPr>
                      <a:r>
                        <a:rPr lang="en-US" sz="2000" dirty="0">
                          <a:effectLst/>
                        </a:rPr>
                        <a:t>10. Consent and privacy issues related to the origin of some cell lines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03959031"/>
                  </a:ext>
                </a:extLst>
              </a:tr>
              <a:tr h="500355">
                <a:tc>
                  <a:txBody>
                    <a:bodyPr/>
                    <a:lstStyle/>
                    <a:p>
                      <a:pPr marL="1656080" marR="0" indent="269875" algn="just">
                        <a:lnSpc>
                          <a:spcPct val="95000"/>
                        </a:lnSpc>
                        <a:spcBef>
                          <a:spcPts val="0"/>
                        </a:spcBef>
                        <a:spcAft>
                          <a:spcPts val="0"/>
                        </a:spcAft>
                      </a:pPr>
                      <a:r>
                        <a:rPr lang="en-US" sz="2000" dirty="0">
                          <a:effectLst/>
                        </a:rPr>
                        <a:t>11. Equity and justice issues related to the access and distribution of mRNA vaccines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33032095"/>
                  </a:ext>
                </a:extLst>
              </a:tr>
            </a:tbl>
          </a:graphicData>
        </a:graphic>
      </p:graphicFrame>
    </p:spTree>
    <p:extLst>
      <p:ext uri="{BB962C8B-B14F-4D97-AF65-F5344CB8AC3E}">
        <p14:creationId xmlns:p14="http://schemas.microsoft.com/office/powerpoint/2010/main" val="3752105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2743"/>
          </a:xfrm>
        </p:spPr>
        <p:txBody>
          <a:bodyPr/>
          <a:lstStyle/>
          <a:p>
            <a:pPr algn="just"/>
            <a:r>
              <a:rPr lang="en-US" sz="4000" dirty="0"/>
              <a:t>3</a:t>
            </a:r>
            <a:r>
              <a:rPr lang="en-US" sz="4000" dirty="0" smtClean="0"/>
              <a:t>. </a:t>
            </a:r>
            <a:r>
              <a:rPr lang="en-US" sz="4000" dirty="0"/>
              <a:t>The WHO’s constitutional mandate to regulate the use of mRNA </a:t>
            </a:r>
            <a:r>
              <a:rPr lang="en-US" sz="4000" dirty="0" smtClean="0"/>
              <a:t>vaccines</a:t>
            </a:r>
            <a:endParaRPr lang="en-US" sz="4000" dirty="0"/>
          </a:p>
        </p:txBody>
      </p:sp>
      <p:sp>
        <p:nvSpPr>
          <p:cNvPr id="3" name="Content Placeholder 2"/>
          <p:cNvSpPr>
            <a:spLocks noGrp="1"/>
          </p:cNvSpPr>
          <p:nvPr>
            <p:ph idx="1"/>
          </p:nvPr>
        </p:nvSpPr>
        <p:spPr>
          <a:xfrm>
            <a:off x="838200" y="1557868"/>
            <a:ext cx="10515600" cy="5300132"/>
          </a:xfrm>
        </p:spPr>
        <p:txBody>
          <a:bodyPr/>
          <a:lstStyle/>
          <a:p>
            <a:pPr marL="0" lvl="0" indent="0" algn="just">
              <a:buNone/>
            </a:pPr>
            <a:r>
              <a:rPr lang="en-US" sz="2000" dirty="0"/>
              <a:t>The WHO works closely with national authorities, vaccine developers, </a:t>
            </a:r>
            <a:r>
              <a:rPr lang="en-US" sz="2000" dirty="0" smtClean="0"/>
              <a:t>manufacturers</a:t>
            </a:r>
            <a:r>
              <a:rPr lang="en-US" sz="2000" dirty="0"/>
              <a:t>, regulators and other partners to ensure that mRNA vaccines are safe, effective and accessible for everyone who needs them. </a:t>
            </a:r>
            <a:endParaRPr lang="en-US" sz="2000" dirty="0" smtClean="0"/>
          </a:p>
          <a:p>
            <a:pPr marL="0" lvl="0" indent="0" algn="just">
              <a:buNone/>
            </a:pPr>
            <a:r>
              <a:rPr lang="en-US" sz="2000" dirty="0" smtClean="0"/>
              <a:t>However</a:t>
            </a:r>
            <a:r>
              <a:rPr lang="en-US" sz="2000" dirty="0"/>
              <a:t>, it is crucial to have </a:t>
            </a:r>
            <a:r>
              <a:rPr lang="en-US" sz="2000" dirty="0" smtClean="0"/>
              <a:t>harmonized </a:t>
            </a:r>
            <a:r>
              <a:rPr lang="en-US" sz="2000" dirty="0"/>
              <a:t>guidelines and legally binding rules related to the challenges faced by states in using mRNA vaccines. </a:t>
            </a:r>
            <a:endParaRPr lang="en-US" sz="2000" dirty="0" smtClean="0"/>
          </a:p>
          <a:p>
            <a:pPr marL="0" lvl="0" indent="0" algn="just">
              <a:buNone/>
            </a:pPr>
            <a:r>
              <a:rPr lang="en-US" sz="2000" dirty="0" smtClean="0"/>
              <a:t>Technical </a:t>
            </a:r>
            <a:r>
              <a:rPr lang="en-US" sz="2000" dirty="0"/>
              <a:t>challenges such as technology transfer, cold-chain storage, scalability, manufacturing, IP rights should be regulated by the WHO which constitutional mandate to deal with global health crises will facilitate interstate </a:t>
            </a:r>
            <a:r>
              <a:rPr lang="en-US" sz="2000" dirty="0" smtClean="0"/>
              <a:t>cooperation </a:t>
            </a:r>
            <a:r>
              <a:rPr lang="en-US" sz="2000" dirty="0"/>
              <a:t>and eventually promote vaccine equity. </a:t>
            </a:r>
            <a:endParaRPr lang="en-US" sz="2000" dirty="0" smtClean="0"/>
          </a:p>
          <a:p>
            <a:pPr marL="0" lvl="0" indent="0" algn="just">
              <a:buNone/>
            </a:pPr>
            <a:r>
              <a:rPr lang="en-US" sz="2000" dirty="0" smtClean="0"/>
              <a:t>Regarding </a:t>
            </a:r>
            <a:r>
              <a:rPr lang="en-US" sz="2000" dirty="0"/>
              <a:t>ethical and regulatory is-sues, a reform of the International Health Regulations (IHR) is necessary. </a:t>
            </a:r>
            <a:endParaRPr lang="en-US" sz="2000" dirty="0" smtClean="0"/>
          </a:p>
          <a:p>
            <a:pPr marL="0" lvl="0" indent="0" algn="just">
              <a:buNone/>
            </a:pPr>
            <a:r>
              <a:rPr lang="en-US" sz="2000" dirty="0" smtClean="0"/>
              <a:t>New coercive </a:t>
            </a:r>
            <a:r>
              <a:rPr lang="en-US" sz="2000" dirty="0"/>
              <a:t>powers  should be granted to the WHO not only in times of pandemics but also for the development of new vaccines and technology such as the mRNA vaccine plat-form. </a:t>
            </a:r>
          </a:p>
        </p:txBody>
      </p:sp>
    </p:spTree>
    <p:extLst>
      <p:ext uri="{BB962C8B-B14F-4D97-AF65-F5344CB8AC3E}">
        <p14:creationId xmlns:p14="http://schemas.microsoft.com/office/powerpoint/2010/main" val="355441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7785760"/>
              </p:ext>
            </p:extLst>
          </p:nvPr>
        </p:nvGraphicFramePr>
        <p:xfrm>
          <a:off x="1636776" y="978407"/>
          <a:ext cx="9070848" cy="5404104"/>
        </p:xfrm>
        <a:graphic>
          <a:graphicData uri="http://schemas.openxmlformats.org/drawingml/2006/table">
            <a:tbl>
              <a:tblPr firstRow="1" firstCol="1" bandRow="1">
                <a:tableStyleId>{5C22544A-7EE6-4342-B048-85BDC9FD1C3A}</a:tableStyleId>
              </a:tblPr>
              <a:tblGrid>
                <a:gridCol w="9070848">
                  <a:extLst>
                    <a:ext uri="{9D8B030D-6E8A-4147-A177-3AD203B41FA5}">
                      <a16:colId xmlns:a16="http://schemas.microsoft.com/office/drawing/2014/main" val="3187360330"/>
                    </a:ext>
                  </a:extLst>
                </a:gridCol>
              </a:tblGrid>
              <a:tr h="1200912">
                <a:tc>
                  <a:txBody>
                    <a:bodyPr/>
                    <a:lstStyle/>
                    <a:p>
                      <a:pPr marL="1656080" marR="0" indent="269875" algn="just">
                        <a:lnSpc>
                          <a:spcPct val="95000"/>
                        </a:lnSpc>
                        <a:spcBef>
                          <a:spcPts val="0"/>
                        </a:spcBef>
                        <a:spcAft>
                          <a:spcPts val="0"/>
                        </a:spcAft>
                      </a:pPr>
                      <a:r>
                        <a:rPr lang="en-US" sz="2000" dirty="0">
                          <a:effectLst/>
                        </a:rPr>
                        <a:t>Potential Solutions to Adequately Regulate mRNA vaccines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50430327"/>
                  </a:ext>
                </a:extLst>
              </a:tr>
              <a:tr h="600456">
                <a:tc>
                  <a:txBody>
                    <a:bodyPr/>
                    <a:lstStyle/>
                    <a:p>
                      <a:pPr marL="1656080" marR="0" indent="269875" algn="just">
                        <a:lnSpc>
                          <a:spcPct val="95000"/>
                        </a:lnSpc>
                        <a:spcBef>
                          <a:spcPts val="0"/>
                        </a:spcBef>
                        <a:spcAft>
                          <a:spcPts val="0"/>
                        </a:spcAft>
                      </a:pPr>
                      <a:r>
                        <a:rPr lang="en-US" sz="2000" dirty="0">
                          <a:effectLst/>
                        </a:rPr>
                        <a:t>1. Establishing clear guidelines and standards under WHO</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46064581"/>
                  </a:ext>
                </a:extLst>
              </a:tr>
              <a:tr h="600456">
                <a:tc>
                  <a:txBody>
                    <a:bodyPr/>
                    <a:lstStyle/>
                    <a:p>
                      <a:pPr marL="1656080" marR="0" indent="269875" algn="just">
                        <a:lnSpc>
                          <a:spcPct val="95000"/>
                        </a:lnSpc>
                        <a:spcBef>
                          <a:spcPts val="0"/>
                        </a:spcBef>
                        <a:spcAft>
                          <a:spcPts val="0"/>
                        </a:spcAft>
                      </a:pPr>
                      <a:r>
                        <a:rPr lang="en-US" sz="2000" dirty="0">
                          <a:effectLst/>
                        </a:rPr>
                        <a:t>2. Strengthening regulatory oversight</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37736030"/>
                  </a:ext>
                </a:extLst>
              </a:tr>
              <a:tr h="600456">
                <a:tc>
                  <a:txBody>
                    <a:bodyPr/>
                    <a:lstStyle/>
                    <a:p>
                      <a:pPr marL="1656080" marR="0" indent="269875" algn="just">
                        <a:lnSpc>
                          <a:spcPct val="95000"/>
                        </a:lnSpc>
                        <a:spcBef>
                          <a:spcPts val="0"/>
                        </a:spcBef>
                        <a:spcAft>
                          <a:spcPts val="0"/>
                        </a:spcAft>
                      </a:pPr>
                      <a:r>
                        <a:rPr lang="en-US" sz="2000" dirty="0">
                          <a:effectLst/>
                        </a:rPr>
                        <a:t>3. Promoting transparency and accountability</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90827730"/>
                  </a:ext>
                </a:extLst>
              </a:tr>
              <a:tr h="600456">
                <a:tc>
                  <a:txBody>
                    <a:bodyPr/>
                    <a:lstStyle/>
                    <a:p>
                      <a:pPr marL="1656080" marR="0" indent="269875" algn="just">
                        <a:lnSpc>
                          <a:spcPct val="95000"/>
                        </a:lnSpc>
                        <a:spcBef>
                          <a:spcPts val="0"/>
                        </a:spcBef>
                        <a:spcAft>
                          <a:spcPts val="0"/>
                        </a:spcAft>
                      </a:pPr>
                      <a:r>
                        <a:rPr lang="en-US" sz="2000" dirty="0">
                          <a:effectLst/>
                        </a:rPr>
                        <a:t>4. Encouraging industry self-regulation</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424948"/>
                  </a:ext>
                </a:extLst>
              </a:tr>
              <a:tr h="600456">
                <a:tc>
                  <a:txBody>
                    <a:bodyPr/>
                    <a:lstStyle/>
                    <a:p>
                      <a:pPr marL="1656080" marR="0" indent="269875" algn="just">
                        <a:lnSpc>
                          <a:spcPct val="95000"/>
                        </a:lnSpc>
                        <a:spcBef>
                          <a:spcPts val="0"/>
                        </a:spcBef>
                        <a:spcAft>
                          <a:spcPts val="0"/>
                        </a:spcAft>
                      </a:pPr>
                      <a:r>
                        <a:rPr lang="en-US" sz="2000" dirty="0">
                          <a:effectLst/>
                        </a:rPr>
                        <a:t>5. Fostering international cooperation</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85547323"/>
                  </a:ext>
                </a:extLst>
              </a:tr>
              <a:tr h="1200912">
                <a:tc>
                  <a:txBody>
                    <a:bodyPr/>
                    <a:lstStyle/>
                    <a:p>
                      <a:pPr marL="1656080" marR="0" indent="269875" algn="just">
                        <a:lnSpc>
                          <a:spcPct val="95000"/>
                        </a:lnSpc>
                        <a:spcBef>
                          <a:spcPts val="0"/>
                        </a:spcBef>
                        <a:spcAft>
                          <a:spcPts val="0"/>
                        </a:spcAft>
                      </a:pPr>
                      <a:r>
                        <a:rPr lang="en-US" sz="2000" dirty="0">
                          <a:effectLst/>
                        </a:rPr>
                        <a:t>6. Ethics: necessity to adopt rules of professional conduct to prevent conflicts of interests</a:t>
                      </a:r>
                      <a:endPar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65414518"/>
                  </a:ext>
                </a:extLst>
              </a:tr>
            </a:tbl>
          </a:graphicData>
        </a:graphic>
      </p:graphicFrame>
    </p:spTree>
    <p:extLst>
      <p:ext uri="{BB962C8B-B14F-4D97-AF65-F5344CB8AC3E}">
        <p14:creationId xmlns:p14="http://schemas.microsoft.com/office/powerpoint/2010/main" val="167475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4</a:t>
            </a:r>
            <a:r>
              <a:rPr lang="en-US" sz="4000" dirty="0" smtClean="0"/>
              <a:t>. </a:t>
            </a:r>
            <a:r>
              <a:rPr lang="en-US" sz="4000" dirty="0"/>
              <a:t>Examples of states regulations and international guidelines for the use of mRNA vaccines</a:t>
            </a:r>
          </a:p>
        </p:txBody>
      </p:sp>
      <p:sp>
        <p:nvSpPr>
          <p:cNvPr id="3" name="Content Placeholder 2"/>
          <p:cNvSpPr>
            <a:spLocks noGrp="1"/>
          </p:cNvSpPr>
          <p:nvPr>
            <p:ph idx="1"/>
          </p:nvPr>
        </p:nvSpPr>
        <p:spPr>
          <a:xfrm>
            <a:off x="838200" y="1517904"/>
            <a:ext cx="10515600" cy="5221223"/>
          </a:xfrm>
        </p:spPr>
        <p:txBody>
          <a:bodyPr/>
          <a:lstStyle/>
          <a:p>
            <a:pPr marL="0" indent="0" algn="just">
              <a:buNone/>
            </a:pPr>
            <a:r>
              <a:rPr lang="en-US" sz="1800" dirty="0"/>
              <a:t>In the United States, the Food and Drug Administration (FDA) has regularly amended the emergency use authorizations (EUAs) of the </a:t>
            </a:r>
            <a:r>
              <a:rPr lang="en-US" sz="1800" dirty="0" err="1"/>
              <a:t>Moderna</a:t>
            </a:r>
            <a:r>
              <a:rPr lang="en-US" sz="1800" dirty="0"/>
              <a:t> and </a:t>
            </a:r>
            <a:r>
              <a:rPr lang="en-US" sz="1800" dirty="0" smtClean="0"/>
              <a:t>Pfizer-</a:t>
            </a:r>
            <a:r>
              <a:rPr lang="en-US" sz="1800" dirty="0" err="1" smtClean="0"/>
              <a:t>BioNTech</a:t>
            </a:r>
            <a:r>
              <a:rPr lang="en-US" sz="1800" dirty="0" smtClean="0"/>
              <a:t> </a:t>
            </a:r>
            <a:r>
              <a:rPr lang="en-US" sz="1800" dirty="0"/>
              <a:t>COVID-19 bivalent and monovalent mRNA vaccines to simplify the </a:t>
            </a:r>
            <a:r>
              <a:rPr lang="en-US" sz="1800" dirty="0" smtClean="0"/>
              <a:t>vaccination </a:t>
            </a:r>
            <a:r>
              <a:rPr lang="en-US" sz="1800" dirty="0"/>
              <a:t>schedule for most individuals. </a:t>
            </a:r>
            <a:endParaRPr lang="en-US" sz="1800" dirty="0" smtClean="0"/>
          </a:p>
          <a:p>
            <a:pPr marL="0" indent="0" algn="just">
              <a:buNone/>
            </a:pPr>
            <a:endParaRPr lang="en-US" sz="1800" dirty="0" smtClean="0"/>
          </a:p>
          <a:p>
            <a:pPr marL="0" indent="0" algn="just">
              <a:buNone/>
            </a:pPr>
            <a:r>
              <a:rPr lang="en-US" sz="1800" dirty="0" smtClean="0"/>
              <a:t>On </a:t>
            </a:r>
            <a:r>
              <a:rPr lang="en-US" sz="1800" dirty="0"/>
              <a:t>11 September 2023, FDA released new guidelines and decided to update the list of approved mRNA vaccines, which ‘include [now] a monovalent (single) component that corresponds to the Omicron variant XBB.1.5</a:t>
            </a:r>
            <a:r>
              <a:rPr lang="en-US" sz="1800" dirty="0" smtClean="0"/>
              <a:t>’.</a:t>
            </a:r>
            <a:endParaRPr lang="en-US" sz="1800" dirty="0"/>
          </a:p>
          <a:p>
            <a:pPr marL="0" indent="0" algn="just">
              <a:buNone/>
            </a:pPr>
            <a:endParaRPr lang="en-US" sz="1800" dirty="0" smtClean="0"/>
          </a:p>
          <a:p>
            <a:pPr marL="0" indent="0" algn="just">
              <a:buNone/>
            </a:pPr>
            <a:r>
              <a:rPr lang="en-US" sz="1800" dirty="0" smtClean="0"/>
              <a:t>In </a:t>
            </a:r>
            <a:r>
              <a:rPr lang="en-US" sz="1800" dirty="0"/>
              <a:t>the European Union, the European Medicines Agency (EMA) has granted </a:t>
            </a:r>
            <a:r>
              <a:rPr lang="en-US" sz="1800" dirty="0" smtClean="0"/>
              <a:t>conditional </a:t>
            </a:r>
            <a:r>
              <a:rPr lang="en-US" sz="1800" dirty="0"/>
              <a:t>marketing authorizations (CMAs) to four COVID-19 vaccines, including two mRNA vaccines: </a:t>
            </a:r>
            <a:r>
              <a:rPr lang="en-US" sz="1800" dirty="0" err="1"/>
              <a:t>Comirnaty</a:t>
            </a:r>
            <a:r>
              <a:rPr lang="en-US" sz="1800" dirty="0"/>
              <a:t> (Pfizer/</a:t>
            </a:r>
            <a:r>
              <a:rPr lang="en-US" sz="1800" dirty="0" err="1"/>
              <a:t>BioNTech</a:t>
            </a:r>
            <a:r>
              <a:rPr lang="en-US" sz="1800" dirty="0"/>
              <a:t>) and </a:t>
            </a:r>
            <a:r>
              <a:rPr lang="en-US" sz="1800" dirty="0" err="1"/>
              <a:t>Spikevax</a:t>
            </a:r>
            <a:r>
              <a:rPr lang="en-US" sz="1800" dirty="0"/>
              <a:t> (</a:t>
            </a:r>
            <a:r>
              <a:rPr lang="en-US" sz="1800" dirty="0" err="1"/>
              <a:t>Moderna</a:t>
            </a:r>
            <a:r>
              <a:rPr lang="en-US" sz="1800" dirty="0"/>
              <a:t>).  </a:t>
            </a:r>
            <a:endParaRPr lang="en-US" sz="1800" dirty="0" smtClean="0"/>
          </a:p>
          <a:p>
            <a:pPr marL="0" indent="0" algn="just">
              <a:buNone/>
            </a:pPr>
            <a:endParaRPr lang="en-US" sz="1800" dirty="0"/>
          </a:p>
          <a:p>
            <a:pPr marL="0" indent="0" algn="just">
              <a:buNone/>
            </a:pPr>
            <a:r>
              <a:rPr lang="en-US" sz="1800" dirty="0" smtClean="0"/>
              <a:t>The </a:t>
            </a:r>
            <a:r>
              <a:rPr lang="en-US" sz="1800" dirty="0"/>
              <a:t>CMAs are valid for one year and need to be renewed annually. </a:t>
            </a:r>
            <a:r>
              <a:rPr lang="en-US" sz="1800" dirty="0" smtClean="0"/>
              <a:t>The </a:t>
            </a:r>
            <a:r>
              <a:rPr lang="en-US" sz="1800" dirty="0"/>
              <a:t>EMA has also approved a booster dose of </a:t>
            </a:r>
            <a:r>
              <a:rPr lang="en-US" sz="1800" dirty="0" err="1"/>
              <a:t>Comirnaty</a:t>
            </a:r>
            <a:r>
              <a:rPr lang="en-US" sz="1800" dirty="0"/>
              <a:t> for people aged 12 years and older, at least six months after completing the primary vaccination course .</a:t>
            </a:r>
          </a:p>
          <a:p>
            <a:endParaRPr lang="en-US" dirty="0"/>
          </a:p>
        </p:txBody>
      </p:sp>
    </p:spTree>
    <p:extLst>
      <p:ext uri="{BB962C8B-B14F-4D97-AF65-F5344CB8AC3E}">
        <p14:creationId xmlns:p14="http://schemas.microsoft.com/office/powerpoint/2010/main" val="292515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Conclusions</a:t>
            </a:r>
            <a:endParaRPr lang="en-US" dirty="0"/>
          </a:p>
        </p:txBody>
      </p:sp>
      <p:sp>
        <p:nvSpPr>
          <p:cNvPr id="3" name="Content Placeholder 2"/>
          <p:cNvSpPr>
            <a:spLocks noGrp="1"/>
          </p:cNvSpPr>
          <p:nvPr>
            <p:ph idx="1"/>
          </p:nvPr>
        </p:nvSpPr>
        <p:spPr>
          <a:xfrm>
            <a:off x="838200" y="1243584"/>
            <a:ext cx="10515600" cy="5239512"/>
          </a:xfrm>
        </p:spPr>
        <p:txBody>
          <a:bodyPr/>
          <a:lstStyle/>
          <a:p>
            <a:pPr marL="0" indent="0" algn="just">
              <a:buNone/>
            </a:pPr>
            <a:r>
              <a:rPr lang="en-US" sz="2000" dirty="0" smtClean="0"/>
              <a:t>On </a:t>
            </a:r>
            <a:r>
              <a:rPr lang="en-US" sz="2000" dirty="0"/>
              <a:t>May 5, 2023, WHO Director-General </a:t>
            </a:r>
            <a:r>
              <a:rPr lang="en-US" sz="2000" dirty="0" err="1"/>
              <a:t>Tedros</a:t>
            </a:r>
            <a:r>
              <a:rPr lang="en-US" sz="2000" dirty="0"/>
              <a:t> </a:t>
            </a:r>
            <a:r>
              <a:rPr lang="en-US" sz="2000" dirty="0" err="1"/>
              <a:t>Adhanom</a:t>
            </a:r>
            <a:r>
              <a:rPr lang="en-US" sz="2000" dirty="0"/>
              <a:t> </a:t>
            </a:r>
            <a:r>
              <a:rPr lang="en-US" sz="2000" dirty="0" err="1"/>
              <a:t>Ghebreyesus</a:t>
            </a:r>
            <a:r>
              <a:rPr lang="en-US" sz="2000" dirty="0"/>
              <a:t> officially decided to end the COVID-19 public health emergency of international concern (PHE-IC).  </a:t>
            </a:r>
            <a:endParaRPr lang="en-US" sz="2000" dirty="0" smtClean="0"/>
          </a:p>
          <a:p>
            <a:pPr marL="0" indent="0" algn="just">
              <a:buNone/>
            </a:pPr>
            <a:r>
              <a:rPr lang="en-US" sz="2000" dirty="0" smtClean="0"/>
              <a:t>However</a:t>
            </a:r>
            <a:r>
              <a:rPr lang="en-US" sz="2000" dirty="0"/>
              <a:t>, he invited states parties to the International Health Regulations (IHR) to pursue their efforts in tackling the COVID-19 pandemic by keeping track of new variants, death tolls as well as reporting information surveillance to the WHO. </a:t>
            </a:r>
            <a:endParaRPr lang="en-US" sz="2000" dirty="0" smtClean="0"/>
          </a:p>
          <a:p>
            <a:pPr marL="0" indent="0" algn="just">
              <a:buNone/>
            </a:pPr>
            <a:r>
              <a:rPr lang="en-US" sz="2000" dirty="0" smtClean="0"/>
              <a:t>Here</a:t>
            </a:r>
            <a:r>
              <a:rPr lang="en-US" sz="2000" dirty="0"/>
              <a:t>, it is important to highlight international cooperative as a lever towards vaccine </a:t>
            </a:r>
            <a:r>
              <a:rPr lang="en-US" sz="2000" dirty="0" smtClean="0"/>
              <a:t>equity. </a:t>
            </a:r>
          </a:p>
          <a:p>
            <a:pPr marL="0" indent="0" algn="just">
              <a:buNone/>
            </a:pPr>
            <a:r>
              <a:rPr lang="en-US" sz="2000" dirty="0" smtClean="0"/>
              <a:t>The </a:t>
            </a:r>
            <a:r>
              <a:rPr lang="en-US" sz="2000" dirty="0"/>
              <a:t>WHO has the ability to be a catalyzer and provide the adequate legal framework in the field of mRNA vaccines and their development. </a:t>
            </a:r>
            <a:endParaRPr lang="en-US" sz="2000" dirty="0" smtClean="0"/>
          </a:p>
          <a:p>
            <a:pPr marL="0" indent="0" algn="just">
              <a:buNone/>
            </a:pPr>
            <a:r>
              <a:rPr lang="en-US" sz="2000" dirty="0" smtClean="0"/>
              <a:t>New </a:t>
            </a:r>
            <a:r>
              <a:rPr lang="en-US" sz="2000" dirty="0"/>
              <a:t>rules should be adopted un-der the auspices of the WHO and states must pursue their efforts to harmonize their respective national legislations. As discussed, many challenges exist today such as </a:t>
            </a:r>
            <a:r>
              <a:rPr lang="en-US" sz="2000" dirty="0" smtClean="0"/>
              <a:t>explicit </a:t>
            </a:r>
            <a:r>
              <a:rPr lang="en-US" sz="2000" dirty="0"/>
              <a:t>consent in research and development of mRNA vaccines, ethics or technical </a:t>
            </a:r>
            <a:r>
              <a:rPr lang="en-US" sz="2000" dirty="0" smtClean="0"/>
              <a:t>capabilities </a:t>
            </a:r>
            <a:r>
              <a:rPr lang="en-US" sz="2000" dirty="0"/>
              <a:t>in LMICs. </a:t>
            </a:r>
            <a:endParaRPr lang="en-US" sz="2000" dirty="0" smtClean="0"/>
          </a:p>
          <a:p>
            <a:pPr marL="0" indent="0" algn="just">
              <a:buNone/>
            </a:pPr>
            <a:r>
              <a:rPr lang="en-US" sz="2000" dirty="0" smtClean="0"/>
              <a:t>Under </a:t>
            </a:r>
            <a:r>
              <a:rPr lang="en-US" sz="2000" dirty="0"/>
              <a:t>the WHO, legal tools that may help LMICs access easily new vaccines exist but they need to be amended in order to achieve vaccine equity and tackle efficiently any future global health crisis. </a:t>
            </a:r>
          </a:p>
        </p:txBody>
      </p:sp>
    </p:spTree>
    <p:extLst>
      <p:ext uri="{BB962C8B-B14F-4D97-AF65-F5344CB8AC3E}">
        <p14:creationId xmlns:p14="http://schemas.microsoft.com/office/powerpoint/2010/main" val="3315463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1230</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DengXian</vt:lpstr>
      <vt:lpstr>Palatino Linotype</vt:lpstr>
      <vt:lpstr>Times New Roman</vt:lpstr>
      <vt:lpstr>Office Theme</vt:lpstr>
      <vt:lpstr>PowerPoint Presentation</vt:lpstr>
      <vt:lpstr>Challenges faced by states and the WHO in regulating efficiently the use of mRNA vaccines </vt:lpstr>
      <vt:lpstr>1. Introduction</vt:lpstr>
      <vt:lpstr>2. Challenges and ethical concerns faced by states and the WHO in regulating efficiently the use of mRNA vaccines</vt:lpstr>
      <vt:lpstr>3. The WHO’s constitutional mandate to regulate the use of mRNA vaccines</vt:lpstr>
      <vt:lpstr>PowerPoint Presentation</vt:lpstr>
      <vt:lpstr>4. Examples of states regulations and international guidelines for the use of mRNA vaccines</vt:lpstr>
      <vt:lpstr>5.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Shrirang Bhosale</dc:creator>
  <cp:lastModifiedBy>Dr. Rabai Bouderhem</cp:lastModifiedBy>
  <cp:revision>30</cp:revision>
  <cp:lastPrinted>2023-09-06T09:58:48Z</cp:lastPrinted>
  <dcterms:created xsi:type="dcterms:W3CDTF">2021-12-16T10:11:42Z</dcterms:created>
  <dcterms:modified xsi:type="dcterms:W3CDTF">2023-11-20T12:46:10Z</dcterms:modified>
</cp:coreProperties>
</file>