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K Grotesk" panose="020B0604020202020204" charset="0"/>
      <p:regular r:id="rId21"/>
    </p:embeddedFont>
    <p:embeddedFont>
      <p:font typeface="HK Grotesk Bold" panose="020B0604020202020204" charset="0"/>
      <p:regular r:id="rId22"/>
    </p:embeddedFont>
    <p:embeddedFont>
      <p:font typeface="HK Grotesk Medium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i.org/10.3390/v1502055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796742" y="746274"/>
            <a:ext cx="13198718" cy="10859339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4F6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t="-31099" b="-3109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006848" y="6804594"/>
            <a:ext cx="7555842" cy="3482406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3DFF">
                <a:alpha val="8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4552" y="4607315"/>
            <a:ext cx="8453991" cy="5522365"/>
          </a:xfrm>
          <a:custGeom>
            <a:avLst/>
            <a:gdLst/>
            <a:ahLst/>
            <a:cxnLst/>
            <a:rect l="l" t="t" r="r" b="b"/>
            <a:pathLst>
              <a:path w="8453991" h="5522365">
                <a:moveTo>
                  <a:pt x="0" y="0"/>
                </a:moveTo>
                <a:lnTo>
                  <a:pt x="8453991" y="0"/>
                </a:lnTo>
                <a:lnTo>
                  <a:pt x="8453991" y="5522365"/>
                </a:lnTo>
                <a:lnTo>
                  <a:pt x="0" y="5522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27400" y="839231"/>
            <a:ext cx="8479448" cy="341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</a:pPr>
            <a:r>
              <a:rPr lang="en-US" sz="5100" spc="357">
                <a:solidFill>
                  <a:srgbClr val="050A30"/>
                </a:solidFill>
                <a:latin typeface="HK Grotesk Bold"/>
              </a:rPr>
              <a:t>ASSERTION OF A DIDACTIC ILLUSTRATIVE SCHEME OF THE HYPERINFLAMMATORY RESPONSE IN COVID-19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32721" y="0"/>
            <a:ext cx="14255279" cy="10287000"/>
          </a:xfrm>
          <a:custGeom>
            <a:avLst/>
            <a:gdLst/>
            <a:ahLst/>
            <a:cxnLst/>
            <a:rect l="l" t="t" r="r" b="b"/>
            <a:pathLst>
              <a:path w="14255279" h="10287000">
                <a:moveTo>
                  <a:pt x="0" y="0"/>
                </a:moveTo>
                <a:lnTo>
                  <a:pt x="14255279" y="0"/>
                </a:lnTo>
                <a:lnTo>
                  <a:pt x="142552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22508" y="0"/>
            <a:ext cx="10522131" cy="10287000"/>
          </a:xfrm>
          <a:custGeom>
            <a:avLst/>
            <a:gdLst/>
            <a:ahLst/>
            <a:cxnLst/>
            <a:rect l="l" t="t" r="r" b="b"/>
            <a:pathLst>
              <a:path w="10522131" h="10287000">
                <a:moveTo>
                  <a:pt x="0" y="0"/>
                </a:moveTo>
                <a:lnTo>
                  <a:pt x="10522132" y="0"/>
                </a:lnTo>
                <a:lnTo>
                  <a:pt x="105221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84068"/>
            <a:ext cx="18288000" cy="5518864"/>
          </a:xfrm>
          <a:custGeom>
            <a:avLst/>
            <a:gdLst/>
            <a:ahLst/>
            <a:cxnLst/>
            <a:rect l="l" t="t" r="r" b="b"/>
            <a:pathLst>
              <a:path w="18288000" h="5518864">
                <a:moveTo>
                  <a:pt x="0" y="0"/>
                </a:moveTo>
                <a:lnTo>
                  <a:pt x="18288000" y="0"/>
                </a:lnTo>
                <a:lnTo>
                  <a:pt x="18288000" y="5518864"/>
                </a:lnTo>
                <a:lnTo>
                  <a:pt x="0" y="551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43843" y="950280"/>
            <a:ext cx="6332551" cy="9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</a:pPr>
            <a:r>
              <a:rPr lang="en-US" sz="2705" u="none" spc="216">
                <a:solidFill>
                  <a:srgbClr val="F4F6FC"/>
                </a:solidFill>
                <a:latin typeface="HK Grotesk Bold"/>
              </a:rPr>
              <a:t>BRIEFLY ELABORATE ON WHAT YOU WANT TO DISCUSS. 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4779328" y="-712503"/>
            <a:ext cx="7555842" cy="2881279"/>
            <a:chOff x="0" y="0"/>
            <a:chExt cx="406400" cy="1549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154973"/>
            </a:xfrm>
            <a:custGeom>
              <a:avLst/>
              <a:gdLst/>
              <a:ahLst/>
              <a:cxnLst/>
              <a:rect l="l" t="t" r="r" b="b"/>
              <a:pathLst>
                <a:path w="406400" h="154973">
                  <a:moveTo>
                    <a:pt x="203200" y="0"/>
                  </a:moveTo>
                  <a:lnTo>
                    <a:pt x="203200" y="0"/>
                  </a:lnTo>
                  <a:lnTo>
                    <a:pt x="406400" y="154973"/>
                  </a:lnTo>
                  <a:lnTo>
                    <a:pt x="0" y="1549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4056315" y="0"/>
            <a:ext cx="14194651" cy="2511821"/>
            <a:chOff x="0" y="0"/>
            <a:chExt cx="788780" cy="1395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780" cy="139579"/>
            </a:xfrm>
            <a:custGeom>
              <a:avLst/>
              <a:gdLst/>
              <a:ahLst/>
              <a:cxnLst/>
              <a:rect l="l" t="t" r="r" b="b"/>
              <a:pathLst>
                <a:path w="788780" h="139579">
                  <a:moveTo>
                    <a:pt x="203200" y="0"/>
                  </a:moveTo>
                  <a:lnTo>
                    <a:pt x="585580" y="0"/>
                  </a:lnTo>
                  <a:lnTo>
                    <a:pt x="788780" y="139579"/>
                  </a:lnTo>
                  <a:lnTo>
                    <a:pt x="0" y="1395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471623" y="595813"/>
            <a:ext cx="8675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CONCLUSION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5776" y="2908815"/>
            <a:ext cx="16756447" cy="625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917"/>
              </a:lnSpc>
              <a:buFont typeface="Arial"/>
              <a:buChar char="•"/>
            </a:pPr>
            <a:r>
              <a:rPr lang="en-US" sz="3300" spc="264" dirty="0">
                <a:solidFill>
                  <a:srgbClr val="050A30"/>
                </a:solidFill>
                <a:latin typeface="HK Grotesk"/>
              </a:rPr>
              <a:t>Spike protein contributes to an inflammatory response in COVID-19 patients.</a:t>
            </a:r>
          </a:p>
          <a:p>
            <a:pPr marL="712470" lvl="1" indent="-356235" algn="just">
              <a:lnSpc>
                <a:spcPts val="4917"/>
              </a:lnSpc>
              <a:buFont typeface="Arial"/>
              <a:buChar char="•"/>
            </a:pPr>
            <a:r>
              <a:rPr lang="en-US" sz="3300" spc="264" dirty="0">
                <a:solidFill>
                  <a:srgbClr val="050A30"/>
                </a:solidFill>
                <a:latin typeface="HK Grotesk"/>
              </a:rPr>
              <a:t>Several clinical parameters are related to disease progression.</a:t>
            </a:r>
          </a:p>
          <a:p>
            <a:pPr marL="712470" lvl="1" indent="-356235" algn="just">
              <a:lnSpc>
                <a:spcPts val="4917"/>
              </a:lnSpc>
              <a:buFont typeface="Arial"/>
              <a:buChar char="•"/>
            </a:pPr>
            <a:r>
              <a:rPr lang="en-US" sz="3300" spc="264" dirty="0">
                <a:solidFill>
                  <a:srgbClr val="050A30"/>
                </a:solidFill>
                <a:latin typeface="HK Grotesk"/>
              </a:rPr>
              <a:t>Dysregulated inflammation is significantly associated with the “cytokine storm”.</a:t>
            </a:r>
          </a:p>
          <a:p>
            <a:pPr marL="712470" lvl="1" indent="-356235" algn="just">
              <a:lnSpc>
                <a:spcPts val="4917"/>
              </a:lnSpc>
              <a:buFont typeface="Arial"/>
              <a:buChar char="•"/>
            </a:pPr>
            <a:r>
              <a:rPr lang="en-US" sz="3300" spc="264" dirty="0">
                <a:solidFill>
                  <a:srgbClr val="050A30"/>
                </a:solidFill>
                <a:latin typeface="HK Grotesk"/>
              </a:rPr>
              <a:t>Immune cells involved in the hyperinflammatory response promote generalized inflammation and blood clotting.</a:t>
            </a:r>
          </a:p>
          <a:p>
            <a:pPr marL="712470" lvl="1" indent="-356235" algn="just">
              <a:lnSpc>
                <a:spcPts val="4917"/>
              </a:lnSpc>
              <a:buFont typeface="Arial"/>
              <a:buChar char="•"/>
            </a:pPr>
            <a:r>
              <a:rPr lang="en-US" sz="3300" spc="264" dirty="0">
                <a:solidFill>
                  <a:srgbClr val="050A30"/>
                </a:solidFill>
                <a:latin typeface="HK Grotesk"/>
              </a:rPr>
              <a:t>There is a need for further studies involving the search for the various actors in this response and their complex interconnection to the clinical worsening of the patient.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1421" y="5928953"/>
            <a:ext cx="7463019" cy="551923"/>
            <a:chOff x="0" y="0"/>
            <a:chExt cx="9950693" cy="735898"/>
          </a:xfrm>
        </p:grpSpPr>
        <p:sp>
          <p:nvSpPr>
            <p:cNvPr id="3" name="TextBox 3"/>
            <p:cNvSpPr txBox="1"/>
            <p:nvPr/>
          </p:nvSpPr>
          <p:spPr>
            <a:xfrm>
              <a:off x="1180404" y="2238"/>
              <a:ext cx="8770288" cy="664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1"/>
                </a:lnSpc>
              </a:pPr>
              <a:r>
                <a:rPr lang="en-US" sz="2965" u="sng" spc="237">
                  <a:solidFill>
                    <a:srgbClr val="050A30"/>
                  </a:solidFill>
                  <a:latin typeface="HK Grotesk Bold"/>
                  <a:hlinkClick r:id="rId2" tooltip="https://doi.org/10.3390/v15020553"/>
                </a:rPr>
                <a:t>DOI: 10.3390/V15020553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 rot="-5400000">
              <a:off x="-160710" y="160710"/>
              <a:ext cx="735898" cy="414478"/>
              <a:chOff x="0" y="0"/>
              <a:chExt cx="812800" cy="4577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5779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233D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3814230" y="9258300"/>
            <a:ext cx="5765006" cy="1028700"/>
            <a:chOff x="0" y="0"/>
            <a:chExt cx="7686674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49690" cy="187305"/>
              </a:xfrm>
              <a:custGeom>
                <a:avLst/>
                <a:gdLst/>
                <a:ahLst/>
                <a:cxnLst/>
                <a:rect l="l" t="t" r="r" b="b"/>
                <a:pathLst>
                  <a:path w="1049690" h="187305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2229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27000" y="-38100"/>
                <a:ext cx="558800" cy="647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942883" y="485140"/>
              <a:ext cx="2698286" cy="38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4F6FC"/>
                  </a:solidFill>
                  <a:latin typeface="HK Grotesk Medium"/>
                </a:rPr>
                <a:t>Back to Agenda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875229" y="-625610"/>
            <a:ext cx="10753534" cy="10912610"/>
          </a:xfrm>
          <a:custGeom>
            <a:avLst/>
            <a:gdLst/>
            <a:ahLst/>
            <a:cxnLst/>
            <a:rect l="l" t="t" r="r" b="b"/>
            <a:pathLst>
              <a:path w="10753534" h="10912610">
                <a:moveTo>
                  <a:pt x="0" y="0"/>
                </a:moveTo>
                <a:lnTo>
                  <a:pt x="10753534" y="0"/>
                </a:lnTo>
                <a:lnTo>
                  <a:pt x="10753534" y="10912610"/>
                </a:lnTo>
                <a:lnTo>
                  <a:pt x="0" y="10912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2904686"/>
            <a:ext cx="7285740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9"/>
              </a:lnSpc>
            </a:pPr>
            <a:r>
              <a:rPr lang="en-US" sz="5799">
                <a:solidFill>
                  <a:srgbClr val="12229D"/>
                </a:solidFill>
                <a:latin typeface="HK Grotesk Bold"/>
              </a:rPr>
              <a:t>PUBLICATION OF THE ARTICLE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5339292" y="-712503"/>
            <a:ext cx="6023585" cy="2776205"/>
            <a:chOff x="0" y="0"/>
            <a:chExt cx="406400" cy="1873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4056315" y="0"/>
            <a:ext cx="14194651" cy="2168776"/>
            <a:chOff x="0" y="0"/>
            <a:chExt cx="788780" cy="1205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780" cy="120516"/>
            </a:xfrm>
            <a:custGeom>
              <a:avLst/>
              <a:gdLst/>
              <a:ahLst/>
              <a:cxnLst/>
              <a:rect l="l" t="t" r="r" b="b"/>
              <a:pathLst>
                <a:path w="788780" h="120516">
                  <a:moveTo>
                    <a:pt x="203200" y="0"/>
                  </a:moveTo>
                  <a:lnTo>
                    <a:pt x="585580" y="0"/>
                  </a:lnTo>
                  <a:lnTo>
                    <a:pt x="788780" y="120516"/>
                  </a:lnTo>
                  <a:lnTo>
                    <a:pt x="0" y="12051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707538" y="354967"/>
            <a:ext cx="8675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REFERENCES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6963" y="2445146"/>
            <a:ext cx="17434073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FAIST, A. et al. Virus Infection and Systemic Inflammation: Lessons Learnt from COVID-19 and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Beyond. </a:t>
            </a:r>
            <a:r>
              <a:rPr lang="en-US" sz="3000">
                <a:solidFill>
                  <a:srgbClr val="000000"/>
                </a:solidFill>
                <a:latin typeface="HK Grotesk Bold"/>
              </a:rPr>
              <a:t>Cells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11, n. 14, p. 2198, 14 jul. 2022.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GUSEV, E. et al. SARS-CoV-2-Specific Immune Response and the Pathogenesis of COVID-19.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 Bold"/>
              </a:rPr>
              <a:t>International Journal of Molecular Sciences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23, n. 3, p. 1716, 2 fev. 2022.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LÓPEZ-COLLAZO, Eduardo et al. Immune Response and COVID-19: A mirror image of Sepsis.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 Bold"/>
              </a:rPr>
              <a:t>International journal of biological sciences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16, n. 14, p. 2479, 2020.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LOWERY, S. A.; SARIOL, A.; PERLMAN, S. Innate immune and inflammatory responses to SARSCoV-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2: Implications for COVID-19. </a:t>
            </a:r>
            <a:r>
              <a:rPr lang="en-US" sz="3000">
                <a:solidFill>
                  <a:srgbClr val="000000"/>
                </a:solidFill>
                <a:latin typeface="HK Grotesk Bold"/>
              </a:rPr>
              <a:t>Cell Host and Microbe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29, n. 7, p. 1052–1062, 14 jul. 2021.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MAECKER HT. Immune profiling of COVID-19: preliminary findings and implications for the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pandemic. </a:t>
            </a:r>
            <a:r>
              <a:rPr lang="en-US" sz="3000">
                <a:solidFill>
                  <a:srgbClr val="000000"/>
                </a:solidFill>
                <a:latin typeface="HK Grotesk Bold"/>
              </a:rPr>
              <a:t>J Immunother Cancer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. maio de 2021.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MOHAMED KHOSROSHAHI, L. et al. Immunology, immunopathogenesis and immunotherapeutics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of COVID-19; an overview. </a:t>
            </a:r>
            <a:r>
              <a:rPr lang="en-US" sz="3000">
                <a:solidFill>
                  <a:srgbClr val="000000"/>
                </a:solidFill>
                <a:latin typeface="HK Grotesk Bold"/>
              </a:rPr>
              <a:t>International immunopharmacology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93, p. 107364, abr. 2021.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</a:rPr>
              <a:t>MORTAZ, E. et al. The Immune Response and Immunopathology of COVID-19. </a:t>
            </a:r>
            <a:r>
              <a:rPr lang="en-US" sz="3000">
                <a:solidFill>
                  <a:srgbClr val="000000"/>
                </a:solidFill>
                <a:latin typeface="HK Grotesk Bold"/>
              </a:rPr>
              <a:t>Frontiers in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HK Grotesk Bold"/>
              </a:rPr>
              <a:t>Immunology</a:t>
            </a:r>
            <a:r>
              <a:rPr lang="en-US" sz="3000">
                <a:solidFill>
                  <a:srgbClr val="000000"/>
                </a:solidFill>
                <a:latin typeface="HK Grotesk"/>
              </a:rPr>
              <a:t>, v. 11, n. August, p. 1–9, 2020.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777921" y="2376440"/>
            <a:ext cx="7555842" cy="1257041"/>
            <a:chOff x="0" y="0"/>
            <a:chExt cx="406400" cy="676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67611"/>
            </a:xfrm>
            <a:custGeom>
              <a:avLst/>
              <a:gdLst/>
              <a:ahLst/>
              <a:cxnLst/>
              <a:rect l="l" t="t" r="r" b="b"/>
              <a:pathLst>
                <a:path w="406400" h="67611">
                  <a:moveTo>
                    <a:pt x="203200" y="0"/>
                  </a:moveTo>
                  <a:lnTo>
                    <a:pt x="203200" y="0"/>
                  </a:lnTo>
                  <a:lnTo>
                    <a:pt x="406400" y="67611"/>
                  </a:lnTo>
                  <a:lnTo>
                    <a:pt x="0" y="67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779328" y="-712503"/>
            <a:ext cx="7555842" cy="3482406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109936" y="0"/>
            <a:ext cx="13696276" cy="2769903"/>
            <a:chOff x="0" y="0"/>
            <a:chExt cx="761086" cy="153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1086" cy="153920"/>
            </a:xfrm>
            <a:custGeom>
              <a:avLst/>
              <a:gdLst/>
              <a:ahLst/>
              <a:cxnLst/>
              <a:rect l="l" t="t" r="r" b="b"/>
              <a:pathLst>
                <a:path w="761086" h="153920">
                  <a:moveTo>
                    <a:pt x="203200" y="0"/>
                  </a:moveTo>
                  <a:lnTo>
                    <a:pt x="557886" y="0"/>
                  </a:lnTo>
                  <a:lnTo>
                    <a:pt x="761086" y="153920"/>
                  </a:lnTo>
                  <a:lnTo>
                    <a:pt x="0" y="1539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-559579" y="518935"/>
            <a:ext cx="8675000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en-US" sz="7900">
                <a:solidFill>
                  <a:srgbClr val="F4F6FC"/>
                </a:solidFill>
                <a:latin typeface="HK Grotesk Bold"/>
              </a:rPr>
              <a:t>INTRODUCTION</a:t>
            </a:r>
          </a:p>
          <a:p>
            <a:pPr algn="ctr">
              <a:lnSpc>
                <a:spcPts val="10199"/>
              </a:lnSpc>
            </a:pPr>
            <a:endParaRPr lang="en-US" sz="7900">
              <a:solidFill>
                <a:srgbClr val="F4F6FC"/>
              </a:solidFill>
              <a:latin typeface="HK Grotesk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3357256"/>
            <a:ext cx="17830800" cy="536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7070"/>
              </a:lnSpc>
              <a:buFont typeface="Arial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COVID-19 IS AN INFECTIOUS DISEASE CAUSED BY SARS-COV-2;</a:t>
            </a:r>
          </a:p>
          <a:p>
            <a:pPr marL="755651" lvl="1" indent="-377825">
              <a:lnSpc>
                <a:spcPts val="7070"/>
              </a:lnSpc>
              <a:buFont typeface="Arial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It can be asymptomatic or symptomatic:</a:t>
            </a:r>
          </a:p>
          <a:p>
            <a:pPr>
              <a:lnSpc>
                <a:spcPts val="7070"/>
              </a:lnSpc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        Mild, moderate, severe or critical clinical conditions;</a:t>
            </a:r>
          </a:p>
          <a:p>
            <a:pPr marL="755651" lvl="1" indent="-377825">
              <a:lnSpc>
                <a:spcPts val="7070"/>
              </a:lnSpc>
              <a:buFont typeface="Arial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It has a high transmissibility and means of escaping the host's defense system, which contributes to its high infectivity;</a:t>
            </a:r>
          </a:p>
          <a:p>
            <a:pPr marL="755651" lvl="1" indent="-377825">
              <a:lnSpc>
                <a:spcPts val="7070"/>
              </a:lnSpc>
              <a:buFont typeface="Arial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It generates immune disorder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777921" y="2376440"/>
            <a:ext cx="7555842" cy="2245353"/>
            <a:chOff x="0" y="0"/>
            <a:chExt cx="406400" cy="120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20769"/>
            </a:xfrm>
            <a:custGeom>
              <a:avLst/>
              <a:gdLst/>
              <a:ahLst/>
              <a:cxnLst/>
              <a:rect l="l" t="t" r="r" b="b"/>
              <a:pathLst>
                <a:path w="406400" h="120769">
                  <a:moveTo>
                    <a:pt x="203200" y="0"/>
                  </a:moveTo>
                  <a:lnTo>
                    <a:pt x="203200" y="0"/>
                  </a:lnTo>
                  <a:lnTo>
                    <a:pt x="406400" y="120769"/>
                  </a:lnTo>
                  <a:lnTo>
                    <a:pt x="0" y="12076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779328" y="-712503"/>
            <a:ext cx="7555842" cy="3482406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109936" y="0"/>
            <a:ext cx="13696276" cy="2769903"/>
            <a:chOff x="0" y="0"/>
            <a:chExt cx="761086" cy="153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1086" cy="153920"/>
            </a:xfrm>
            <a:custGeom>
              <a:avLst/>
              <a:gdLst/>
              <a:ahLst/>
              <a:cxnLst/>
              <a:rect l="l" t="t" r="r" b="b"/>
              <a:pathLst>
                <a:path w="761086" h="153920">
                  <a:moveTo>
                    <a:pt x="203200" y="0"/>
                  </a:moveTo>
                  <a:lnTo>
                    <a:pt x="557886" y="0"/>
                  </a:lnTo>
                  <a:lnTo>
                    <a:pt x="761086" y="153920"/>
                  </a:lnTo>
                  <a:lnTo>
                    <a:pt x="0" y="1539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808038" y="4177457"/>
            <a:ext cx="568485" cy="320186"/>
            <a:chOff x="0" y="0"/>
            <a:chExt cx="812800" cy="4577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57791"/>
            </a:xfrm>
            <a:custGeom>
              <a:avLst/>
              <a:gdLst/>
              <a:ahLst/>
              <a:cxnLst/>
              <a:rect l="l" t="t" r="r" b="b"/>
              <a:pathLst>
                <a:path w="812800" h="457791">
                  <a:moveTo>
                    <a:pt x="406400" y="457791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457791"/>
                  </a:lnTo>
                  <a:close/>
                </a:path>
              </a:pathLst>
            </a:custGeom>
            <a:solidFill>
              <a:srgbClr val="233D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41275"/>
              <a:ext cx="558800" cy="339725"/>
            </a:xfrm>
            <a:prstGeom prst="rect">
              <a:avLst/>
            </a:prstGeom>
          </p:spPr>
          <p:txBody>
            <a:bodyPr lIns="52324" tIns="52324" rIns="52324" bIns="52324" rtlCol="0" anchor="ctr"/>
            <a:lstStyle/>
            <a:p>
              <a:pPr algn="ctr">
                <a:lnSpc>
                  <a:spcPts val="1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8681695" y="6743248"/>
            <a:ext cx="1372503" cy="137250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229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559579" y="672564"/>
            <a:ext cx="8675000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en-US" sz="7900">
                <a:solidFill>
                  <a:srgbClr val="F4F6FC"/>
                </a:solidFill>
                <a:latin typeface="HK Grotesk Bold"/>
              </a:rPr>
              <a:t>INTRODUCTION</a:t>
            </a:r>
          </a:p>
          <a:p>
            <a:pPr algn="ctr">
              <a:lnSpc>
                <a:spcPts val="10199"/>
              </a:lnSpc>
            </a:pPr>
            <a:endParaRPr lang="en-US" sz="7900">
              <a:solidFill>
                <a:srgbClr val="F4F6FC"/>
              </a:solidFill>
              <a:latin typeface="HK Grotesk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92280" y="4991735"/>
            <a:ext cx="14103439" cy="463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ctr">
              <a:lnSpc>
                <a:spcPts val="4639"/>
              </a:lnSpc>
              <a:buFont typeface="Arial"/>
              <a:buChar char="•"/>
            </a:pPr>
            <a:r>
              <a:rPr lang="en-US" sz="3199" spc="255">
                <a:solidFill>
                  <a:srgbClr val="161716"/>
                </a:solidFill>
                <a:latin typeface="HK Grotesk"/>
              </a:rPr>
              <a:t>EXACERBATED INITIAL RESPONSES OF INNATE IMMUNITY AND LATE UNCONTROLLED ADAPTIVE IMMUNITY IN INFECTION </a:t>
            </a:r>
          </a:p>
          <a:p>
            <a:pPr algn="ctr">
              <a:lnSpc>
                <a:spcPts val="4639"/>
              </a:lnSpc>
            </a:pPr>
            <a:endParaRPr lang="en-US" sz="3199" spc="255">
              <a:solidFill>
                <a:srgbClr val="161716"/>
              </a:solidFill>
              <a:latin typeface="HK Grotesk"/>
            </a:endParaRPr>
          </a:p>
          <a:p>
            <a:pPr algn="ctr">
              <a:lnSpc>
                <a:spcPts val="4639"/>
              </a:lnSpc>
            </a:pPr>
            <a:endParaRPr lang="en-US" sz="3199" spc="255">
              <a:solidFill>
                <a:srgbClr val="161716"/>
              </a:solidFill>
              <a:latin typeface="HK Grotesk"/>
            </a:endParaRPr>
          </a:p>
          <a:p>
            <a:pPr algn="ctr">
              <a:lnSpc>
                <a:spcPts val="4639"/>
              </a:lnSpc>
            </a:pPr>
            <a:endParaRPr lang="en-US" sz="3199" spc="255">
              <a:solidFill>
                <a:srgbClr val="161716"/>
              </a:solidFill>
              <a:latin typeface="HK Grotesk"/>
            </a:endParaRPr>
          </a:p>
          <a:p>
            <a:pPr algn="ctr">
              <a:lnSpc>
                <a:spcPts val="4639"/>
              </a:lnSpc>
            </a:pPr>
            <a:r>
              <a:rPr lang="en-US" sz="3199" spc="255">
                <a:solidFill>
                  <a:srgbClr val="161716"/>
                </a:solidFill>
                <a:latin typeface="HK Grotesk"/>
              </a:rPr>
              <a:t>HYPERINFLAMMATORY RESPONSE AND CAUSE COMPLICATIONS IN SEVERE CASES OF COVID-19.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43135" y="3942343"/>
            <a:ext cx="12568265" cy="692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HK Grotesk Bold"/>
              </a:rPr>
              <a:t>HYPERINFLAMMATORY RESPONSE IN COVID-19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777921" y="1920703"/>
            <a:ext cx="7555842" cy="1182237"/>
            <a:chOff x="0" y="0"/>
            <a:chExt cx="406400" cy="63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63588"/>
            </a:xfrm>
            <a:custGeom>
              <a:avLst/>
              <a:gdLst/>
              <a:ahLst/>
              <a:cxnLst/>
              <a:rect l="l" t="t" r="r" b="b"/>
              <a:pathLst>
                <a:path w="406400" h="63588">
                  <a:moveTo>
                    <a:pt x="203200" y="0"/>
                  </a:moveTo>
                  <a:lnTo>
                    <a:pt x="203200" y="0"/>
                  </a:lnTo>
                  <a:lnTo>
                    <a:pt x="406400" y="63588"/>
                  </a:lnTo>
                  <a:lnTo>
                    <a:pt x="0" y="6358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779328" y="-712503"/>
            <a:ext cx="7555842" cy="2929423"/>
            <a:chOff x="0" y="0"/>
            <a:chExt cx="406400" cy="157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57563"/>
            </a:xfrm>
            <a:custGeom>
              <a:avLst/>
              <a:gdLst/>
              <a:ahLst/>
              <a:cxnLst/>
              <a:rect l="l" t="t" r="r" b="b"/>
              <a:pathLst>
                <a:path w="406400" h="157563">
                  <a:moveTo>
                    <a:pt x="203200" y="0"/>
                  </a:moveTo>
                  <a:lnTo>
                    <a:pt x="203200" y="0"/>
                  </a:lnTo>
                  <a:lnTo>
                    <a:pt x="406400" y="157563"/>
                  </a:lnTo>
                  <a:lnTo>
                    <a:pt x="0" y="15756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777921" y="-159520"/>
            <a:ext cx="13696276" cy="2376440"/>
            <a:chOff x="0" y="0"/>
            <a:chExt cx="761086" cy="1320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1086" cy="132056"/>
            </a:xfrm>
            <a:custGeom>
              <a:avLst/>
              <a:gdLst/>
              <a:ahLst/>
              <a:cxnLst/>
              <a:rect l="l" t="t" r="r" b="b"/>
              <a:pathLst>
                <a:path w="761086" h="132056">
                  <a:moveTo>
                    <a:pt x="203200" y="0"/>
                  </a:moveTo>
                  <a:lnTo>
                    <a:pt x="557886" y="0"/>
                  </a:lnTo>
                  <a:lnTo>
                    <a:pt x="761086" y="132056"/>
                  </a:lnTo>
                  <a:lnTo>
                    <a:pt x="0" y="132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259300" y="3815032"/>
            <a:ext cx="568485" cy="320186"/>
            <a:chOff x="0" y="0"/>
            <a:chExt cx="812800" cy="4577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57791"/>
            </a:xfrm>
            <a:custGeom>
              <a:avLst/>
              <a:gdLst/>
              <a:ahLst/>
              <a:cxnLst/>
              <a:rect l="l" t="t" r="r" b="b"/>
              <a:pathLst>
                <a:path w="812800" h="457791">
                  <a:moveTo>
                    <a:pt x="406400" y="457791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457791"/>
                  </a:lnTo>
                  <a:close/>
                </a:path>
              </a:pathLst>
            </a:custGeom>
            <a:solidFill>
              <a:srgbClr val="233D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41275"/>
              <a:ext cx="558800" cy="339725"/>
            </a:xfrm>
            <a:prstGeom prst="rect">
              <a:avLst/>
            </a:prstGeom>
          </p:spPr>
          <p:txBody>
            <a:bodyPr lIns="52324" tIns="52324" rIns="52324" bIns="52324" rtlCol="0" anchor="ctr"/>
            <a:lstStyle/>
            <a:p>
              <a:pPr algn="ctr">
                <a:lnSpc>
                  <a:spcPts val="1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686487" y="481533"/>
            <a:ext cx="8675000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en-US" sz="7900">
                <a:solidFill>
                  <a:srgbClr val="F4F6FC"/>
                </a:solidFill>
                <a:latin typeface="HK Grotesk Bold"/>
              </a:rPr>
              <a:t>OBJECTIVE</a:t>
            </a:r>
          </a:p>
          <a:p>
            <a:pPr algn="ctr">
              <a:lnSpc>
                <a:spcPts val="10199"/>
              </a:lnSpc>
            </a:pPr>
            <a:endParaRPr lang="en-US" sz="7900">
              <a:solidFill>
                <a:srgbClr val="F4F6FC"/>
              </a:solidFill>
              <a:latin typeface="HK Grotes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671" y="3605158"/>
            <a:ext cx="16786969" cy="387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spc="351">
                <a:solidFill>
                  <a:srgbClr val="161716"/>
                </a:solidFill>
                <a:latin typeface="HK Grotesk"/>
              </a:rPr>
              <a:t>SYSTEMATIZE WHICH IMMUNOPATHOLOGICAL ASPECTS OF COVID-19 ASSOCIATED WITH THE HUMAN HOST AND SARS-COV-2 CONTRIBUTE TO THE POOR PROGNOSIS OF THE DISEASE THROUGH A HYPERINFLAMMATORY RESPONSE.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43843" y="950280"/>
            <a:ext cx="6332551" cy="9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</a:pPr>
            <a:r>
              <a:rPr lang="en-US" sz="2705" u="none" spc="216">
                <a:solidFill>
                  <a:srgbClr val="F4F6FC"/>
                </a:solidFill>
                <a:latin typeface="HK Grotesk Bold"/>
              </a:rPr>
              <a:t>BRIEFLY ELABORATE ON WHAT YOU WANT TO DISCUSS. 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4779328" y="-712503"/>
            <a:ext cx="7555842" cy="3482406"/>
            <a:chOff x="0" y="0"/>
            <a:chExt cx="406400" cy="1873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-4056315" y="0"/>
            <a:ext cx="14194651" cy="2769903"/>
            <a:chOff x="0" y="0"/>
            <a:chExt cx="788780" cy="153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8780" cy="153920"/>
            </a:xfrm>
            <a:custGeom>
              <a:avLst/>
              <a:gdLst/>
              <a:ahLst/>
              <a:cxnLst/>
              <a:rect l="l" t="t" r="r" b="b"/>
              <a:pathLst>
                <a:path w="788780" h="153920">
                  <a:moveTo>
                    <a:pt x="203200" y="0"/>
                  </a:moveTo>
                  <a:lnTo>
                    <a:pt x="585580" y="0"/>
                  </a:lnTo>
                  <a:lnTo>
                    <a:pt x="788780" y="153920"/>
                  </a:lnTo>
                  <a:lnTo>
                    <a:pt x="0" y="1539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7049" y="354967"/>
            <a:ext cx="83702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METHODOLOGY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57034" y="3515575"/>
            <a:ext cx="7686966" cy="570230"/>
            <a:chOff x="0" y="0"/>
            <a:chExt cx="10249288" cy="760307"/>
          </a:xfrm>
        </p:grpSpPr>
        <p:grpSp>
          <p:nvGrpSpPr>
            <p:cNvPr id="15" name="Group 15"/>
            <p:cNvGrpSpPr/>
            <p:nvPr/>
          </p:nvGrpSpPr>
          <p:grpSpPr>
            <a:xfrm rot="-5400000">
              <a:off x="-165533" y="166696"/>
              <a:ext cx="757980" cy="426915"/>
              <a:chOff x="0" y="0"/>
              <a:chExt cx="812800" cy="4577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45779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233D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15825" y="-76200"/>
              <a:ext cx="9033463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20"/>
                </a:lnSpc>
              </a:pPr>
              <a:r>
                <a:rPr lang="en-US" sz="3800" spc="304">
                  <a:solidFill>
                    <a:srgbClr val="050A30"/>
                  </a:solidFill>
                  <a:latin typeface="HK Grotesk Bold"/>
                </a:rPr>
                <a:t>SYSTEMATIC REVIEW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73180" y="4151608"/>
            <a:ext cx="14941639" cy="494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>
                <a:solidFill>
                  <a:srgbClr val="161716"/>
                </a:solidFill>
                <a:latin typeface="HK Grotesk"/>
              </a:rPr>
              <a:t>Articles were selected from the electronic databases PUBMED, MEDLINE, LILACS and SCIELO;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>
                <a:solidFill>
                  <a:srgbClr val="161716"/>
                </a:solidFill>
                <a:latin typeface="HK Grotesk"/>
              </a:rPr>
              <a:t>Descriptors together with 'AND': "SARS-CoV-2", "COVID-19", "ARDS" and "Cytokine release syndrome".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>
                <a:solidFill>
                  <a:srgbClr val="161716"/>
                </a:solidFill>
                <a:latin typeface="HK Grotesk"/>
              </a:rPr>
              <a:t>English or Spanish languages;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>
                <a:solidFill>
                  <a:srgbClr val="161716"/>
                </a:solidFill>
                <a:latin typeface="HK Grotesk"/>
              </a:rPr>
              <a:t>PRISMA flowchart (Preferred Reporting Items for Systematic Reviews and Meta-Analyses) 2020.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43843" y="950280"/>
            <a:ext cx="6332551" cy="9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</a:pPr>
            <a:r>
              <a:rPr lang="en-US" sz="2705" u="none" spc="216">
                <a:solidFill>
                  <a:srgbClr val="F4F6FC"/>
                </a:solidFill>
                <a:latin typeface="HK Grotesk Bold"/>
              </a:rPr>
              <a:t>BRIEFLY ELABORATE ON WHAT YOU WANT TO DISCUSS. 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4779328" y="-712503"/>
            <a:ext cx="7555842" cy="3482406"/>
            <a:chOff x="0" y="0"/>
            <a:chExt cx="406400" cy="1873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-4056315" y="0"/>
            <a:ext cx="14194651" cy="3370693"/>
            <a:chOff x="0" y="0"/>
            <a:chExt cx="788780" cy="1873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8780" cy="187305"/>
            </a:xfrm>
            <a:custGeom>
              <a:avLst/>
              <a:gdLst/>
              <a:ahLst/>
              <a:cxnLst/>
              <a:rect l="l" t="t" r="r" b="b"/>
              <a:pathLst>
                <a:path w="788780" h="187305">
                  <a:moveTo>
                    <a:pt x="203200" y="0"/>
                  </a:moveTo>
                  <a:lnTo>
                    <a:pt x="585580" y="0"/>
                  </a:lnTo>
                  <a:lnTo>
                    <a:pt x="78878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17751" y="595813"/>
            <a:ext cx="8675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METHODOLOGY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912278" y="3720945"/>
            <a:ext cx="13289941" cy="570230"/>
            <a:chOff x="0" y="0"/>
            <a:chExt cx="17719922" cy="760307"/>
          </a:xfrm>
        </p:grpSpPr>
        <p:grpSp>
          <p:nvGrpSpPr>
            <p:cNvPr id="15" name="Group 15"/>
            <p:cNvGrpSpPr/>
            <p:nvPr/>
          </p:nvGrpSpPr>
          <p:grpSpPr>
            <a:xfrm rot="-5400000">
              <a:off x="-165533" y="166696"/>
              <a:ext cx="757980" cy="426915"/>
              <a:chOff x="0" y="0"/>
              <a:chExt cx="812800" cy="4577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45779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233D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2324" tIns="52324" rIns="52324" bIns="52324" rtlCol="0" anchor="ctr"/>
              <a:lstStyle/>
              <a:p>
                <a:pPr algn="ctr">
                  <a:lnSpc>
                    <a:spcPts val="14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15825" y="-76200"/>
              <a:ext cx="16504096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20"/>
                </a:lnSpc>
              </a:pPr>
              <a:r>
                <a:rPr lang="en-US" sz="3800" spc="304">
                  <a:solidFill>
                    <a:srgbClr val="050A30"/>
                  </a:solidFill>
                  <a:latin typeface="HK Grotesk Bold"/>
                </a:rPr>
                <a:t>DATA COLLECTION AND EXTRACTION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972954" y="4498552"/>
            <a:ext cx="14723779" cy="437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6" lvl="1">
              <a:lnSpc>
                <a:spcPts val="4900"/>
              </a:lnSpc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THE DATA EXTRACTED FROM THE ARTICLES WERE: Author and year of publication, database, methodology, objectives and results.</a:t>
            </a:r>
          </a:p>
          <a:p>
            <a:pPr marL="1292226" lvl="2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Inclusion criteria: articles published from February 2020 to July 2022. </a:t>
            </a:r>
          </a:p>
          <a:p>
            <a:pPr marL="1292226" lvl="2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Exclusion criteria: articles with only the abstract available and with topics not pertinent to the theme.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43843" y="950280"/>
            <a:ext cx="6332551" cy="9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7"/>
              </a:lnSpc>
            </a:pPr>
            <a:r>
              <a:rPr lang="en-US" sz="2705" u="none" spc="216">
                <a:solidFill>
                  <a:srgbClr val="F4F6FC"/>
                </a:solidFill>
                <a:latin typeface="HK Grotesk Bold"/>
              </a:rPr>
              <a:t>BRIEFLY ELABORATE ON WHAT YOU WANT TO DISCUSS. 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4779328" y="-712503"/>
            <a:ext cx="7555842" cy="3482406"/>
            <a:chOff x="0" y="0"/>
            <a:chExt cx="406400" cy="1873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B6F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-4056315" y="0"/>
            <a:ext cx="14194651" cy="3370693"/>
            <a:chOff x="0" y="0"/>
            <a:chExt cx="788780" cy="1873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8780" cy="187305"/>
            </a:xfrm>
            <a:custGeom>
              <a:avLst/>
              <a:gdLst/>
              <a:ahLst/>
              <a:cxnLst/>
              <a:rect l="l" t="t" r="r" b="b"/>
              <a:pathLst>
                <a:path w="788780" h="187305">
                  <a:moveTo>
                    <a:pt x="203200" y="0"/>
                  </a:moveTo>
                  <a:lnTo>
                    <a:pt x="585580" y="0"/>
                  </a:lnTo>
                  <a:lnTo>
                    <a:pt x="78878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6939" y="3906520"/>
            <a:ext cx="14570864" cy="1218876"/>
            <a:chOff x="0" y="0"/>
            <a:chExt cx="19427819" cy="162516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-163362" y="601925"/>
              <a:ext cx="748041" cy="421317"/>
              <a:chOff x="0" y="0"/>
              <a:chExt cx="812800" cy="45779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5779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233D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2324" tIns="52324" rIns="52324" bIns="52324" rtlCol="0" anchor="ctr"/>
              <a:lstStyle/>
              <a:p>
                <a:pPr algn="ctr">
                  <a:lnSpc>
                    <a:spcPts val="14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99883" y="-76200"/>
              <a:ext cx="18227936" cy="1701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42"/>
                </a:lnSpc>
              </a:pPr>
              <a:r>
                <a:rPr lang="en-US" sz="3744" spc="299">
                  <a:solidFill>
                    <a:srgbClr val="050A30"/>
                  </a:solidFill>
                  <a:latin typeface="HK Grotesk Bold"/>
                </a:rPr>
                <a:t>METHODOLOGICAL QUALITY AND RISK OF BIAS ASSESSMENT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814230" y="4926463"/>
            <a:ext cx="3274996" cy="1140076"/>
          </a:xfrm>
          <a:custGeom>
            <a:avLst/>
            <a:gdLst/>
            <a:ahLst/>
            <a:cxnLst/>
            <a:rect l="l" t="t" r="r" b="b"/>
            <a:pathLst>
              <a:path w="3274996" h="1140076">
                <a:moveTo>
                  <a:pt x="0" y="0"/>
                </a:moveTo>
                <a:lnTo>
                  <a:pt x="3274996" y="0"/>
                </a:lnTo>
                <a:lnTo>
                  <a:pt x="3274996" y="1140077"/>
                </a:lnTo>
                <a:lnTo>
                  <a:pt x="0" y="1140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14230" y="6911794"/>
            <a:ext cx="3179942" cy="1660861"/>
          </a:xfrm>
          <a:custGeom>
            <a:avLst/>
            <a:gdLst/>
            <a:ahLst/>
            <a:cxnLst/>
            <a:rect l="l" t="t" r="r" b="b"/>
            <a:pathLst>
              <a:path w="3179942" h="1660861">
                <a:moveTo>
                  <a:pt x="0" y="0"/>
                </a:moveTo>
                <a:lnTo>
                  <a:pt x="3179942" y="0"/>
                </a:lnTo>
                <a:lnTo>
                  <a:pt x="3179942" y="1660861"/>
                </a:lnTo>
                <a:lnTo>
                  <a:pt x="0" y="166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-117751" y="595813"/>
            <a:ext cx="8675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METHODOLOGY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6939" y="5284965"/>
            <a:ext cx="12880461" cy="374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Joanna Briggs Institute (JBI) critical review checklist.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endParaRPr lang="en-US" sz="3500" spc="280" dirty="0">
              <a:solidFill>
                <a:srgbClr val="161716"/>
              </a:solidFill>
              <a:latin typeface="HK Grotesk"/>
            </a:endParaRP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endParaRPr lang="en-US" sz="3500" spc="280" dirty="0">
              <a:solidFill>
                <a:srgbClr val="161716"/>
              </a:solidFill>
              <a:latin typeface="HK Grotesk"/>
            </a:endParaRP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280" dirty="0" err="1">
                <a:solidFill>
                  <a:srgbClr val="161716"/>
                </a:solidFill>
                <a:latin typeface="HK Grotesk"/>
              </a:rPr>
              <a:t>RoB</a:t>
            </a:r>
            <a:r>
              <a:rPr lang="en-US" sz="3500" spc="280" dirty="0">
                <a:solidFill>
                  <a:srgbClr val="161716"/>
                </a:solidFill>
                <a:latin typeface="HK Grotesk"/>
              </a:rPr>
              <a:t> 2.0 Tool and ROBINS-I Tool for assessment of risk of bias in randomized and non-randomized studies, respectively.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662" y="882901"/>
            <a:ext cx="621180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Our Goals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70382" y="5580387"/>
            <a:ext cx="569364" cy="320681"/>
            <a:chOff x="0" y="0"/>
            <a:chExt cx="812800" cy="4577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57791"/>
            </a:xfrm>
            <a:custGeom>
              <a:avLst/>
              <a:gdLst/>
              <a:ahLst/>
              <a:cxnLst/>
              <a:rect l="l" t="t" r="r" b="b"/>
              <a:pathLst>
                <a:path w="812800" h="457791">
                  <a:moveTo>
                    <a:pt x="406400" y="457791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457791"/>
                  </a:lnTo>
                  <a:close/>
                </a:path>
              </a:pathLst>
            </a:custGeom>
            <a:solidFill>
              <a:srgbClr val="233D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41275"/>
              <a:ext cx="558800" cy="339725"/>
            </a:xfrm>
            <a:prstGeom prst="rect">
              <a:avLst/>
            </a:prstGeom>
          </p:spPr>
          <p:txBody>
            <a:bodyPr lIns="52324" tIns="52324" rIns="52324" bIns="52324" rtlCol="0" anchor="ctr"/>
            <a:lstStyle/>
            <a:p>
              <a:pPr algn="ctr">
                <a:lnSpc>
                  <a:spcPts val="1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6400527" y="-1201917"/>
            <a:ext cx="14194651" cy="3370693"/>
            <a:chOff x="0" y="0"/>
            <a:chExt cx="788780" cy="1873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780" cy="187305"/>
            </a:xfrm>
            <a:custGeom>
              <a:avLst/>
              <a:gdLst/>
              <a:ahLst/>
              <a:cxnLst/>
              <a:rect l="l" t="t" r="r" b="b"/>
              <a:pathLst>
                <a:path w="788780" h="187305">
                  <a:moveTo>
                    <a:pt x="203200" y="0"/>
                  </a:moveTo>
                  <a:lnTo>
                    <a:pt x="585580" y="0"/>
                  </a:lnTo>
                  <a:lnTo>
                    <a:pt x="78878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53588" y="729196"/>
            <a:ext cx="12434412" cy="8802528"/>
          </a:xfrm>
          <a:custGeom>
            <a:avLst/>
            <a:gdLst/>
            <a:ahLst/>
            <a:cxnLst/>
            <a:rect l="l" t="t" r="r" b="b"/>
            <a:pathLst>
              <a:path w="12434412" h="8802528">
                <a:moveTo>
                  <a:pt x="0" y="0"/>
                </a:moveTo>
                <a:lnTo>
                  <a:pt x="12434412" y="0"/>
                </a:lnTo>
                <a:lnTo>
                  <a:pt x="12434412" y="8802528"/>
                </a:lnTo>
                <a:lnTo>
                  <a:pt x="0" y="88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1726071" y="239964"/>
            <a:ext cx="8675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4F6FC"/>
                </a:solidFill>
                <a:latin typeface="HK Grotesk Bold"/>
              </a:rPr>
              <a:t>RESULTS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21719" y="9561604"/>
            <a:ext cx="90375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HK Grotesk Medium"/>
              </a:rPr>
              <a:t>Source: Authors (2023).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2694" y="5408421"/>
            <a:ext cx="5366119" cy="23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9"/>
              </a:lnSpc>
            </a:pPr>
            <a:r>
              <a:rPr lang="en-US" sz="3307" spc="264">
                <a:solidFill>
                  <a:srgbClr val="000000"/>
                </a:solidFill>
                <a:latin typeface="HK Grotesk Bold"/>
              </a:rPr>
              <a:t>FIGURE 1 - </a:t>
            </a:r>
            <a:r>
              <a:rPr lang="en-US" sz="3307" spc="264">
                <a:solidFill>
                  <a:srgbClr val="000000"/>
                </a:solidFill>
                <a:latin typeface="HK Grotesk"/>
              </a:rPr>
              <a:t>HYPERINFLAMMATORY RESPONSE IN PATIENTS WITH COVID-19.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300" y="3197096"/>
            <a:ext cx="5527271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K Grotesk"/>
              </a:rPr>
              <a:t>THE SEARCH RESULTED IN 39 ARTICLES.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649" y="0"/>
            <a:ext cx="15071651" cy="10287000"/>
          </a:xfrm>
          <a:custGeom>
            <a:avLst/>
            <a:gdLst/>
            <a:ahLst/>
            <a:cxnLst/>
            <a:rect l="l" t="t" r="r" b="b"/>
            <a:pathLst>
              <a:path w="15071651" h="10287000">
                <a:moveTo>
                  <a:pt x="0" y="0"/>
                </a:moveTo>
                <a:lnTo>
                  <a:pt x="15071651" y="0"/>
                </a:lnTo>
                <a:lnTo>
                  <a:pt x="150716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688</Words>
  <Application>Microsoft Office PowerPoint</Application>
  <PresentationFormat>Personalizar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HK Grotesk Bold</vt:lpstr>
      <vt:lpstr>Calibri</vt:lpstr>
      <vt:lpstr>HK Grotesk</vt:lpstr>
      <vt:lpstr>Arial</vt:lpstr>
      <vt:lpstr>HK Grotesk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cp:lastModifiedBy>Jessé Abrahão</cp:lastModifiedBy>
  <cp:revision>3</cp:revision>
  <dcterms:created xsi:type="dcterms:W3CDTF">2006-08-16T00:00:00Z</dcterms:created>
  <dcterms:modified xsi:type="dcterms:W3CDTF">2023-08-23T15:42:03Z</dcterms:modified>
  <dc:identifier>DAFsRYq6fMU</dc:identifier>
</cp:coreProperties>
</file>