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29"/>
  </p:notesMasterIdLst>
  <p:handoutMasterIdLst>
    <p:handoutMasterId r:id="rId30"/>
  </p:handoutMasterIdLst>
  <p:sldIdLst>
    <p:sldId id="294" r:id="rId5"/>
    <p:sldId id="337" r:id="rId6"/>
    <p:sldId id="321" r:id="rId7"/>
    <p:sldId id="308" r:id="rId8"/>
    <p:sldId id="335" r:id="rId9"/>
    <p:sldId id="307" r:id="rId10"/>
    <p:sldId id="334" r:id="rId11"/>
    <p:sldId id="305" r:id="rId12"/>
    <p:sldId id="326" r:id="rId13"/>
    <p:sldId id="329" r:id="rId14"/>
    <p:sldId id="328" r:id="rId15"/>
    <p:sldId id="333" r:id="rId16"/>
    <p:sldId id="309" r:id="rId17"/>
    <p:sldId id="312" r:id="rId18"/>
    <p:sldId id="336" r:id="rId19"/>
    <p:sldId id="323" r:id="rId20"/>
    <p:sldId id="330" r:id="rId21"/>
    <p:sldId id="331" r:id="rId22"/>
    <p:sldId id="332" r:id="rId23"/>
    <p:sldId id="342" r:id="rId24"/>
    <p:sldId id="311" r:id="rId25"/>
    <p:sldId id="304" r:id="rId26"/>
    <p:sldId id="338" r:id="rId27"/>
    <p:sldId id="339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64587B-55B4-FBF2-0FA7-C5C3A2002601}" name="Alicia Velasco Santiago" initials="AVS" userId="S::avelasco@freepikco.onmicrosoft.com::6ebda6ea-dc2d-49ad-b83c-c987d890dd8e" providerId="AD"/>
  <p188:author id="{5EBDB1DB-79A8-947B-9063-5F17B44521F2}" name="Ruben Martin Sanchez" initials="RMS" userId="e84aa1c1e377097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00FF00"/>
    <a:srgbClr val="ABB2FC"/>
    <a:srgbClr val="FF99FF"/>
    <a:srgbClr val="000000"/>
    <a:srgbClr val="F9F9F1"/>
    <a:srgbClr val="3E4C4C"/>
    <a:srgbClr val="A3D392"/>
    <a:srgbClr val="74918C"/>
    <a:srgbClr val="E7E5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83" autoAdjust="0"/>
    <p:restoredTop sz="90439" autoAdjust="0"/>
  </p:normalViewPr>
  <p:slideViewPr>
    <p:cSldViewPr snapToGrid="0" showGuides="1">
      <p:cViewPr varScale="1">
        <p:scale>
          <a:sx n="85" d="100"/>
          <a:sy n="85" d="100"/>
        </p:scale>
        <p:origin x="-80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187" y="67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84E3A-48AC-46A8-9A44-E82B9E333E53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8CB1DFF-9CA2-4DDC-8491-F08F9E7F28AF}">
      <dgm:prSet/>
      <dgm:spPr>
        <a:solidFill>
          <a:srgbClr val="A3D392"/>
        </a:solidFill>
      </dgm:spPr>
      <dgm:t>
        <a:bodyPr/>
        <a:lstStyle/>
        <a:p>
          <a:pPr rtl="0"/>
          <a:r>
            <a:rPr lang="en-IN" b="1" dirty="0" smtClean="0"/>
            <a:t>•To evaluate the antifungal effect of Terminalia chebula on Candida albicans.</a:t>
          </a:r>
          <a:endParaRPr lang="en-IN" b="1" dirty="0"/>
        </a:p>
      </dgm:t>
    </dgm:pt>
    <dgm:pt modelId="{6A7B6148-9B71-4879-8270-0A6C30778002}" type="sibTrans" cxnId="{9FD35EB9-BFFB-413A-A6BD-0A45A488FB5A}">
      <dgm:prSet/>
      <dgm:spPr/>
      <dgm:t>
        <a:bodyPr/>
        <a:lstStyle/>
        <a:p>
          <a:endParaRPr lang="en-US"/>
        </a:p>
      </dgm:t>
    </dgm:pt>
    <dgm:pt modelId="{EFAE9F67-2C13-41E4-9EEF-1C4426299BA3}" type="parTrans" cxnId="{9FD35EB9-BFFB-413A-A6BD-0A45A488FB5A}">
      <dgm:prSet/>
      <dgm:spPr/>
      <dgm:t>
        <a:bodyPr/>
        <a:lstStyle/>
        <a:p>
          <a:endParaRPr lang="en-US"/>
        </a:p>
      </dgm:t>
    </dgm:pt>
    <dgm:pt modelId="{FA48F5F3-7E68-E34A-9F69-BD3590DB94DF}">
      <dgm:prSet/>
      <dgm:spPr/>
      <dgm:t>
        <a:bodyPr/>
        <a:lstStyle/>
        <a:p>
          <a:r>
            <a:rPr lang="en-IN" b="1" dirty="0" smtClean="0"/>
            <a:t>To evaluate the antifungal effect of </a:t>
          </a:r>
          <a:r>
            <a:rPr lang="en-IN" b="1" dirty="0" err="1" smtClean="0"/>
            <a:t>Terminalia</a:t>
          </a:r>
          <a:r>
            <a:rPr lang="en-IN" b="1" dirty="0" smtClean="0"/>
            <a:t> </a:t>
          </a:r>
          <a:r>
            <a:rPr lang="en-IN" b="1" dirty="0" err="1" smtClean="0"/>
            <a:t>chebula</a:t>
          </a:r>
          <a:r>
            <a:rPr lang="en-IN" b="1" dirty="0" smtClean="0"/>
            <a:t> </a:t>
          </a:r>
          <a:endParaRPr lang="en-US" b="1" dirty="0"/>
        </a:p>
      </dgm:t>
    </dgm:pt>
    <dgm:pt modelId="{A1F238DA-6D5B-FA4D-9EFB-35F2715C4DC0}" type="parTrans" cxnId="{7D1DA6A2-ACF8-4B4C-8E75-7C5EEA249B6C}">
      <dgm:prSet/>
      <dgm:spPr/>
      <dgm:t>
        <a:bodyPr/>
        <a:lstStyle/>
        <a:p>
          <a:endParaRPr lang="en-US"/>
        </a:p>
      </dgm:t>
    </dgm:pt>
    <dgm:pt modelId="{0E4BAE36-E61F-C446-869D-8617AF2FF58B}" type="sibTrans" cxnId="{7D1DA6A2-ACF8-4B4C-8E75-7C5EEA249B6C}">
      <dgm:prSet/>
      <dgm:spPr/>
      <dgm:t>
        <a:bodyPr/>
        <a:lstStyle/>
        <a:p>
          <a:endParaRPr lang="en-US"/>
        </a:p>
      </dgm:t>
    </dgm:pt>
    <dgm:pt modelId="{BF143162-35B4-2747-93B9-A798B61236AC}">
      <dgm:prSet/>
      <dgm:spPr>
        <a:solidFill>
          <a:srgbClr val="A3D392"/>
        </a:solidFill>
      </dgm:spPr>
      <dgm:t>
        <a:bodyPr/>
        <a:lstStyle/>
        <a:p>
          <a:pPr rtl="0"/>
          <a:r>
            <a:rPr lang="en-IN" b="1" dirty="0" smtClean="0"/>
            <a:t>•To evaluate the antifungal effect of Terminalia chebula on Candida glabrata</a:t>
          </a:r>
          <a:endParaRPr lang="en-IN" b="1" dirty="0"/>
        </a:p>
      </dgm:t>
    </dgm:pt>
    <dgm:pt modelId="{5AB77397-438A-104B-90F1-3A07E2D0F51E}" type="parTrans" cxnId="{081AFFAA-C3A2-4C46-BADC-B44368AC44BF}">
      <dgm:prSet/>
      <dgm:spPr/>
      <dgm:t>
        <a:bodyPr/>
        <a:lstStyle/>
        <a:p>
          <a:endParaRPr lang="en-US"/>
        </a:p>
      </dgm:t>
    </dgm:pt>
    <dgm:pt modelId="{FA11F36D-7A92-314B-B290-BED30A240851}" type="sibTrans" cxnId="{081AFFAA-C3A2-4C46-BADC-B44368AC44BF}">
      <dgm:prSet/>
      <dgm:spPr/>
      <dgm:t>
        <a:bodyPr/>
        <a:lstStyle/>
        <a:p>
          <a:endParaRPr lang="en-US"/>
        </a:p>
      </dgm:t>
    </dgm:pt>
    <dgm:pt modelId="{6AA786C1-22DA-4AE3-AAD0-BA744329A239}" type="pres">
      <dgm:prSet presAssocID="{97C84E3A-48AC-46A8-9A44-E82B9E333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E994D2-AAC3-5242-B8AF-A7970F930CAE}" type="pres">
      <dgm:prSet presAssocID="{FA48F5F3-7E68-E34A-9F69-BD3590DB94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1DE6B-11FC-0640-8FA4-274A5F8834DB}" type="pres">
      <dgm:prSet presAssocID="{0E4BAE36-E61F-C446-869D-8617AF2FF58B}" presName="spacer" presStyleCnt="0"/>
      <dgm:spPr/>
    </dgm:pt>
    <dgm:pt modelId="{C1AA6A02-A3BB-4589-9476-64685DABBB54}" type="pres">
      <dgm:prSet presAssocID="{F8CB1DFF-9CA2-4DDC-8491-F08F9E7F28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92E8C-3E8A-4F41-A315-A269B0BB4E0C}" type="pres">
      <dgm:prSet presAssocID="{6A7B6148-9B71-4879-8270-0A6C30778002}" presName="spacer" presStyleCnt="0"/>
      <dgm:spPr/>
    </dgm:pt>
    <dgm:pt modelId="{D492B06C-7161-A74B-80F4-72E0568E7A3B}" type="pres">
      <dgm:prSet presAssocID="{BF143162-35B4-2747-93B9-A798B61236A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63BFE8-597F-8C45-9950-B4B4E83A40AB}" type="presOf" srcId="{BF143162-35B4-2747-93B9-A798B61236AC}" destId="{D492B06C-7161-A74B-80F4-72E0568E7A3B}" srcOrd="0" destOrd="0" presId="urn:microsoft.com/office/officeart/2005/8/layout/vList2"/>
    <dgm:cxn modelId="{081AFFAA-C3A2-4C46-BADC-B44368AC44BF}" srcId="{97C84E3A-48AC-46A8-9A44-E82B9E333E53}" destId="{BF143162-35B4-2747-93B9-A798B61236AC}" srcOrd="2" destOrd="0" parTransId="{5AB77397-438A-104B-90F1-3A07E2D0F51E}" sibTransId="{FA11F36D-7A92-314B-B290-BED30A240851}"/>
    <dgm:cxn modelId="{87152138-A7A3-49E2-BF99-F7CD645FE202}" type="presOf" srcId="{F8CB1DFF-9CA2-4DDC-8491-F08F9E7F28AF}" destId="{C1AA6A02-A3BB-4589-9476-64685DABBB54}" srcOrd="0" destOrd="0" presId="urn:microsoft.com/office/officeart/2005/8/layout/vList2"/>
    <dgm:cxn modelId="{9FD35EB9-BFFB-413A-A6BD-0A45A488FB5A}" srcId="{97C84E3A-48AC-46A8-9A44-E82B9E333E53}" destId="{F8CB1DFF-9CA2-4DDC-8491-F08F9E7F28AF}" srcOrd="1" destOrd="0" parTransId="{EFAE9F67-2C13-41E4-9EEF-1C4426299BA3}" sibTransId="{6A7B6148-9B71-4879-8270-0A6C30778002}"/>
    <dgm:cxn modelId="{27466B39-B406-0442-B082-119AC226B86D}" type="presOf" srcId="{FA48F5F3-7E68-E34A-9F69-BD3590DB94DF}" destId="{F8E994D2-AAC3-5242-B8AF-A7970F930CAE}" srcOrd="0" destOrd="0" presId="urn:microsoft.com/office/officeart/2005/8/layout/vList2"/>
    <dgm:cxn modelId="{7D1DA6A2-ACF8-4B4C-8E75-7C5EEA249B6C}" srcId="{97C84E3A-48AC-46A8-9A44-E82B9E333E53}" destId="{FA48F5F3-7E68-E34A-9F69-BD3590DB94DF}" srcOrd="0" destOrd="0" parTransId="{A1F238DA-6D5B-FA4D-9EFB-35F2715C4DC0}" sibTransId="{0E4BAE36-E61F-C446-869D-8617AF2FF58B}"/>
    <dgm:cxn modelId="{B856F2DC-1301-4CB0-949C-C233C0E76854}" type="presOf" srcId="{97C84E3A-48AC-46A8-9A44-E82B9E333E53}" destId="{6AA786C1-22DA-4AE3-AAD0-BA744329A239}" srcOrd="0" destOrd="0" presId="urn:microsoft.com/office/officeart/2005/8/layout/vList2"/>
    <dgm:cxn modelId="{AE4BFDE6-82C5-1F4C-9335-138FCDB25505}" type="presParOf" srcId="{6AA786C1-22DA-4AE3-AAD0-BA744329A239}" destId="{F8E994D2-AAC3-5242-B8AF-A7970F930CAE}" srcOrd="0" destOrd="0" presId="urn:microsoft.com/office/officeart/2005/8/layout/vList2"/>
    <dgm:cxn modelId="{65F25CFD-DF32-404F-AD9E-A9E6F2678CE0}" type="presParOf" srcId="{6AA786C1-22DA-4AE3-AAD0-BA744329A239}" destId="{AA51DE6B-11FC-0640-8FA4-274A5F8834DB}" srcOrd="1" destOrd="0" presId="urn:microsoft.com/office/officeart/2005/8/layout/vList2"/>
    <dgm:cxn modelId="{FB27260D-B8CA-4CB8-A7B0-7D21D4189564}" type="presParOf" srcId="{6AA786C1-22DA-4AE3-AAD0-BA744329A239}" destId="{C1AA6A02-A3BB-4589-9476-64685DABBB54}" srcOrd="2" destOrd="0" presId="urn:microsoft.com/office/officeart/2005/8/layout/vList2"/>
    <dgm:cxn modelId="{54EFC802-2AA6-BE45-9A8C-114C190BBFBB}" type="presParOf" srcId="{6AA786C1-22DA-4AE3-AAD0-BA744329A239}" destId="{AAE92E8C-3E8A-4F41-A315-A269B0BB4E0C}" srcOrd="3" destOrd="0" presId="urn:microsoft.com/office/officeart/2005/8/layout/vList2"/>
    <dgm:cxn modelId="{0A0602A0-E4AB-134B-9B40-8814CCD4FB72}" type="presParOf" srcId="{6AA786C1-22DA-4AE3-AAD0-BA744329A239}" destId="{D492B06C-7161-A74B-80F4-72E0568E7A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FA401-1B04-48FC-B329-1171901C6BC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B854DF-9719-42D8-A30C-D508DAA12C7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10 g of Herbal powder</a:t>
          </a:r>
          <a:endParaRPr lang="en-US" sz="1400" b="1" dirty="0">
            <a:solidFill>
              <a:schemeClr val="tx1"/>
            </a:solidFill>
          </a:endParaRPr>
        </a:p>
      </dgm:t>
    </dgm:pt>
    <dgm:pt modelId="{0B96C627-1694-415B-9265-657F543214E0}" type="parTrans" cxnId="{E49E297E-781B-4601-B8ED-28FD46F4DDEA}">
      <dgm:prSet/>
      <dgm:spPr/>
      <dgm:t>
        <a:bodyPr/>
        <a:lstStyle/>
        <a:p>
          <a:endParaRPr lang="en-US"/>
        </a:p>
      </dgm:t>
    </dgm:pt>
    <dgm:pt modelId="{E941A6A7-0A3C-424A-9ABD-C563F4159954}" type="sibTrans" cxnId="{E49E297E-781B-4601-B8ED-28FD46F4DDEA}">
      <dgm:prSet/>
      <dgm:spPr>
        <a:solidFill>
          <a:srgbClr val="008000"/>
        </a:solidFill>
      </dgm:spPr>
      <dgm:t>
        <a:bodyPr/>
        <a:lstStyle/>
        <a:p>
          <a:endParaRPr lang="en-US"/>
        </a:p>
      </dgm:t>
    </dgm:pt>
    <dgm:pt modelId="{97C6C1E8-AA65-4C88-94D2-05DA4678AFDC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20 ml of distilled water</a:t>
          </a:r>
          <a:endParaRPr lang="en-US" sz="1400" b="1" dirty="0">
            <a:solidFill>
              <a:schemeClr val="tx1"/>
            </a:solidFill>
          </a:endParaRPr>
        </a:p>
      </dgm:t>
    </dgm:pt>
    <dgm:pt modelId="{45A00389-2C09-4DD0-8820-FF9DC5859042}" type="parTrans" cxnId="{411A12F9-D95B-48EF-9FF8-A26EB6A7ED8F}">
      <dgm:prSet/>
      <dgm:spPr/>
      <dgm:t>
        <a:bodyPr/>
        <a:lstStyle/>
        <a:p>
          <a:endParaRPr lang="en-US"/>
        </a:p>
      </dgm:t>
    </dgm:pt>
    <dgm:pt modelId="{823DF1DA-42E5-4D0C-87A9-FB7E44DA3126}" type="sibTrans" cxnId="{411A12F9-D95B-48EF-9FF8-A26EB6A7ED8F}">
      <dgm:prSet/>
      <dgm:spPr>
        <a:solidFill>
          <a:srgbClr val="008000"/>
        </a:solidFill>
      </dgm:spPr>
      <dgm:t>
        <a:bodyPr/>
        <a:lstStyle/>
        <a:p>
          <a:endParaRPr lang="en-US"/>
        </a:p>
      </dgm:t>
    </dgm:pt>
    <dgm:pt modelId="{BCFD3EE1-FABE-49AF-9730-056391A9CF7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Keep it for 24 hours</a:t>
          </a:r>
          <a:endParaRPr lang="en-US" sz="1400" b="1" dirty="0">
            <a:solidFill>
              <a:schemeClr val="tx1"/>
            </a:solidFill>
          </a:endParaRPr>
        </a:p>
      </dgm:t>
    </dgm:pt>
    <dgm:pt modelId="{FE02B9C1-C294-4733-BE4B-85F0B0893AE5}" type="parTrans" cxnId="{AA4C0A9E-428C-4863-96D7-5987CFBD6C30}">
      <dgm:prSet/>
      <dgm:spPr/>
      <dgm:t>
        <a:bodyPr/>
        <a:lstStyle/>
        <a:p>
          <a:endParaRPr lang="en-US"/>
        </a:p>
      </dgm:t>
    </dgm:pt>
    <dgm:pt modelId="{4A1579F9-FBBA-4E92-927B-EA8E97B0EEED}" type="sibTrans" cxnId="{AA4C0A9E-428C-4863-96D7-5987CFBD6C30}">
      <dgm:prSet/>
      <dgm:spPr>
        <a:solidFill>
          <a:srgbClr val="008000"/>
        </a:solidFill>
      </dgm:spPr>
      <dgm:t>
        <a:bodyPr/>
        <a:lstStyle/>
        <a:p>
          <a:endParaRPr lang="en-US"/>
        </a:p>
      </dgm:t>
    </dgm:pt>
    <dgm:pt modelId="{AB5565BA-EA72-4484-8038-102528DCCBDC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Filtered in whatman’s filter paper 1 </a:t>
          </a:r>
          <a:endParaRPr lang="en-US" sz="1400" b="1" dirty="0">
            <a:solidFill>
              <a:schemeClr val="tx1"/>
            </a:solidFill>
          </a:endParaRPr>
        </a:p>
      </dgm:t>
    </dgm:pt>
    <dgm:pt modelId="{F05D9011-71F7-4309-9CC8-098E4762E7EF}" type="parTrans" cxnId="{A1802462-FEFF-4F0A-B493-4A9C2C3D1BB2}">
      <dgm:prSet/>
      <dgm:spPr/>
      <dgm:t>
        <a:bodyPr/>
        <a:lstStyle/>
        <a:p>
          <a:endParaRPr lang="en-US"/>
        </a:p>
      </dgm:t>
    </dgm:pt>
    <dgm:pt modelId="{2732E22E-B435-4D7C-99FE-DC5AD6D856E9}" type="sibTrans" cxnId="{A1802462-FEFF-4F0A-B493-4A9C2C3D1BB2}">
      <dgm:prSet/>
      <dgm:spPr>
        <a:solidFill>
          <a:srgbClr val="008000"/>
        </a:solidFill>
      </dgm:spPr>
      <dgm:t>
        <a:bodyPr/>
        <a:lstStyle/>
        <a:p>
          <a:endParaRPr lang="en-US"/>
        </a:p>
      </dgm:t>
    </dgm:pt>
    <dgm:pt modelId="{02AD461F-7C86-4006-A837-67737ADFBEAF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Extract –Kept in a water bath (40-50 c)</a:t>
          </a:r>
        </a:p>
      </dgm:t>
    </dgm:pt>
    <dgm:pt modelId="{A65EC38E-7EBE-44AE-B77E-3B2A20D08608}" type="parTrans" cxnId="{E702128F-6373-4EC0-B095-3DE645F6AA9D}">
      <dgm:prSet/>
      <dgm:spPr/>
      <dgm:t>
        <a:bodyPr/>
        <a:lstStyle/>
        <a:p>
          <a:endParaRPr lang="en-US"/>
        </a:p>
      </dgm:t>
    </dgm:pt>
    <dgm:pt modelId="{BACBE23B-E92A-4754-AAF1-7D07FE593E14}" type="sibTrans" cxnId="{E702128F-6373-4EC0-B095-3DE645F6AA9D}">
      <dgm:prSet/>
      <dgm:spPr/>
      <dgm:t>
        <a:bodyPr/>
        <a:lstStyle/>
        <a:p>
          <a:endParaRPr lang="en-US"/>
        </a:p>
      </dgm:t>
    </dgm:pt>
    <dgm:pt modelId="{A3D794AE-92E9-4034-9207-01CC4174917C}" type="pres">
      <dgm:prSet presAssocID="{5CDFA401-1B04-48FC-B329-1171901C6BC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67EDEF9-9242-49B5-BFD6-1966ED200DFD}" type="pres">
      <dgm:prSet presAssocID="{CEB854DF-9719-42D8-A30C-D508DAA12C78}" presName="compNode" presStyleCnt="0"/>
      <dgm:spPr/>
    </dgm:pt>
    <dgm:pt modelId="{C1E0E379-1B36-4602-8A2F-76E379582396}" type="pres">
      <dgm:prSet presAssocID="{CEB854DF-9719-42D8-A30C-D508DAA12C78}" presName="dummyConnPt" presStyleCnt="0"/>
      <dgm:spPr/>
    </dgm:pt>
    <dgm:pt modelId="{23E8E7CA-7634-4586-B223-129CDDB18F35}" type="pres">
      <dgm:prSet presAssocID="{CEB854DF-9719-42D8-A30C-D508DAA12C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B6077-F9A0-49E7-8DE8-54FA3724828A}" type="pres">
      <dgm:prSet presAssocID="{E941A6A7-0A3C-424A-9ABD-C563F4159954}" presName="sibTrans" presStyleLbl="bgSibTrans2D1" presStyleIdx="0" presStyleCnt="4"/>
      <dgm:spPr/>
      <dgm:t>
        <a:bodyPr/>
        <a:lstStyle/>
        <a:p>
          <a:endParaRPr lang="en-US"/>
        </a:p>
      </dgm:t>
    </dgm:pt>
    <dgm:pt modelId="{AA3F6B78-EF5C-405F-AF35-1A967F71F558}" type="pres">
      <dgm:prSet presAssocID="{97C6C1E8-AA65-4C88-94D2-05DA4678AFDC}" presName="compNode" presStyleCnt="0"/>
      <dgm:spPr/>
    </dgm:pt>
    <dgm:pt modelId="{BA938547-CE85-48CA-9378-16514673C6AD}" type="pres">
      <dgm:prSet presAssocID="{97C6C1E8-AA65-4C88-94D2-05DA4678AFDC}" presName="dummyConnPt" presStyleCnt="0"/>
      <dgm:spPr/>
    </dgm:pt>
    <dgm:pt modelId="{1D870EE2-3FBA-4E2A-A292-57E08A7BB58D}" type="pres">
      <dgm:prSet presAssocID="{97C6C1E8-AA65-4C88-94D2-05DA4678AF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D8F2C-1325-440F-8B92-5CEF20ED2374}" type="pres">
      <dgm:prSet presAssocID="{823DF1DA-42E5-4D0C-87A9-FB7E44DA3126}" presName="sibTrans" presStyleLbl="bgSibTrans2D1" presStyleIdx="1" presStyleCnt="4"/>
      <dgm:spPr/>
      <dgm:t>
        <a:bodyPr/>
        <a:lstStyle/>
        <a:p>
          <a:endParaRPr lang="en-US"/>
        </a:p>
      </dgm:t>
    </dgm:pt>
    <dgm:pt modelId="{099FF190-8B26-40A6-8EB9-E33E42DB6FCE}" type="pres">
      <dgm:prSet presAssocID="{BCFD3EE1-FABE-49AF-9730-056391A9CF77}" presName="compNode" presStyleCnt="0"/>
      <dgm:spPr/>
    </dgm:pt>
    <dgm:pt modelId="{C4A44CDC-AEA9-4E69-A6FB-A1FFE2110D90}" type="pres">
      <dgm:prSet presAssocID="{BCFD3EE1-FABE-49AF-9730-056391A9CF77}" presName="dummyConnPt" presStyleCnt="0"/>
      <dgm:spPr/>
    </dgm:pt>
    <dgm:pt modelId="{9FBFD07B-E35B-43D9-B534-C446BBF2A6B5}" type="pres">
      <dgm:prSet presAssocID="{BCFD3EE1-FABE-49AF-9730-056391A9CF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B3473-76CB-4D53-A2F4-3FFBA211BDCA}" type="pres">
      <dgm:prSet presAssocID="{4A1579F9-FBBA-4E92-927B-EA8E97B0EEED}" presName="sibTrans" presStyleLbl="bgSibTrans2D1" presStyleIdx="2" presStyleCnt="4"/>
      <dgm:spPr/>
      <dgm:t>
        <a:bodyPr/>
        <a:lstStyle/>
        <a:p>
          <a:endParaRPr lang="en-US"/>
        </a:p>
      </dgm:t>
    </dgm:pt>
    <dgm:pt modelId="{150BAF48-7222-48D3-B169-37BAA46EF7AF}" type="pres">
      <dgm:prSet presAssocID="{AB5565BA-EA72-4484-8038-102528DCCBDC}" presName="compNode" presStyleCnt="0"/>
      <dgm:spPr/>
    </dgm:pt>
    <dgm:pt modelId="{98ED124A-E086-44D8-BCB8-EE72E975B618}" type="pres">
      <dgm:prSet presAssocID="{AB5565BA-EA72-4484-8038-102528DCCBDC}" presName="dummyConnPt" presStyleCnt="0"/>
      <dgm:spPr/>
    </dgm:pt>
    <dgm:pt modelId="{59D7266D-57FC-469F-A5C0-3CDDEF9071D1}" type="pres">
      <dgm:prSet presAssocID="{AB5565BA-EA72-4484-8038-102528DCCB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DA8DA-7E93-401A-AA46-43EF7BDBE371}" type="pres">
      <dgm:prSet presAssocID="{2732E22E-B435-4D7C-99FE-DC5AD6D856E9}" presName="sibTrans" presStyleLbl="bgSibTrans2D1" presStyleIdx="3" presStyleCnt="4"/>
      <dgm:spPr/>
      <dgm:t>
        <a:bodyPr/>
        <a:lstStyle/>
        <a:p>
          <a:endParaRPr lang="en-US"/>
        </a:p>
      </dgm:t>
    </dgm:pt>
    <dgm:pt modelId="{0112224F-AE1E-4B26-A777-414E0F31E5EC}" type="pres">
      <dgm:prSet presAssocID="{02AD461F-7C86-4006-A837-67737ADFBEAF}" presName="compNode" presStyleCnt="0"/>
      <dgm:spPr/>
    </dgm:pt>
    <dgm:pt modelId="{B39463AF-92CF-4E12-9C90-45739E4A8123}" type="pres">
      <dgm:prSet presAssocID="{02AD461F-7C86-4006-A837-67737ADFBEAF}" presName="dummyConnPt" presStyleCnt="0"/>
      <dgm:spPr/>
    </dgm:pt>
    <dgm:pt modelId="{A33254E2-0A5C-44F5-A84E-B2C11F302225}" type="pres">
      <dgm:prSet presAssocID="{02AD461F-7C86-4006-A837-67737ADFBE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4C0A9E-428C-4863-96D7-5987CFBD6C30}" srcId="{5CDFA401-1B04-48FC-B329-1171901C6BCA}" destId="{BCFD3EE1-FABE-49AF-9730-056391A9CF77}" srcOrd="2" destOrd="0" parTransId="{FE02B9C1-C294-4733-BE4B-85F0B0893AE5}" sibTransId="{4A1579F9-FBBA-4E92-927B-EA8E97B0EEED}"/>
    <dgm:cxn modelId="{1905AABC-8CBC-4D10-8B13-C7D00119EF8E}" type="presOf" srcId="{823DF1DA-42E5-4D0C-87A9-FB7E44DA3126}" destId="{957D8F2C-1325-440F-8B92-5CEF20ED2374}" srcOrd="0" destOrd="0" presId="urn:microsoft.com/office/officeart/2005/8/layout/bProcess4"/>
    <dgm:cxn modelId="{F920D78E-E689-4918-A59B-02B553D23157}" type="presOf" srcId="{97C6C1E8-AA65-4C88-94D2-05DA4678AFDC}" destId="{1D870EE2-3FBA-4E2A-A292-57E08A7BB58D}" srcOrd="0" destOrd="0" presId="urn:microsoft.com/office/officeart/2005/8/layout/bProcess4"/>
    <dgm:cxn modelId="{A1802462-FEFF-4F0A-B493-4A9C2C3D1BB2}" srcId="{5CDFA401-1B04-48FC-B329-1171901C6BCA}" destId="{AB5565BA-EA72-4484-8038-102528DCCBDC}" srcOrd="3" destOrd="0" parTransId="{F05D9011-71F7-4309-9CC8-098E4762E7EF}" sibTransId="{2732E22E-B435-4D7C-99FE-DC5AD6D856E9}"/>
    <dgm:cxn modelId="{411A12F9-D95B-48EF-9FF8-A26EB6A7ED8F}" srcId="{5CDFA401-1B04-48FC-B329-1171901C6BCA}" destId="{97C6C1E8-AA65-4C88-94D2-05DA4678AFDC}" srcOrd="1" destOrd="0" parTransId="{45A00389-2C09-4DD0-8820-FF9DC5859042}" sibTransId="{823DF1DA-42E5-4D0C-87A9-FB7E44DA3126}"/>
    <dgm:cxn modelId="{95807B7A-B450-4560-B3C2-8909A9768B35}" type="presOf" srcId="{E941A6A7-0A3C-424A-9ABD-C563F4159954}" destId="{EE6B6077-F9A0-49E7-8DE8-54FA3724828A}" srcOrd="0" destOrd="0" presId="urn:microsoft.com/office/officeart/2005/8/layout/bProcess4"/>
    <dgm:cxn modelId="{E49E297E-781B-4601-B8ED-28FD46F4DDEA}" srcId="{5CDFA401-1B04-48FC-B329-1171901C6BCA}" destId="{CEB854DF-9719-42D8-A30C-D508DAA12C78}" srcOrd="0" destOrd="0" parTransId="{0B96C627-1694-415B-9265-657F543214E0}" sibTransId="{E941A6A7-0A3C-424A-9ABD-C563F4159954}"/>
    <dgm:cxn modelId="{2A5A66E7-0EAD-4801-A4F4-CEBC8B7277A5}" type="presOf" srcId="{5CDFA401-1B04-48FC-B329-1171901C6BCA}" destId="{A3D794AE-92E9-4034-9207-01CC4174917C}" srcOrd="0" destOrd="0" presId="urn:microsoft.com/office/officeart/2005/8/layout/bProcess4"/>
    <dgm:cxn modelId="{84475902-F78A-45E2-835D-9EC48AB3D046}" type="presOf" srcId="{4A1579F9-FBBA-4E92-927B-EA8E97B0EEED}" destId="{83AB3473-76CB-4D53-A2F4-3FFBA211BDCA}" srcOrd="0" destOrd="0" presId="urn:microsoft.com/office/officeart/2005/8/layout/bProcess4"/>
    <dgm:cxn modelId="{7F3BE64E-B407-4FAB-915A-622CA68A496A}" type="presOf" srcId="{CEB854DF-9719-42D8-A30C-D508DAA12C78}" destId="{23E8E7CA-7634-4586-B223-129CDDB18F35}" srcOrd="0" destOrd="0" presId="urn:microsoft.com/office/officeart/2005/8/layout/bProcess4"/>
    <dgm:cxn modelId="{AE8165B0-0479-45C5-AEA4-CF6FBADB28EC}" type="presOf" srcId="{02AD461F-7C86-4006-A837-67737ADFBEAF}" destId="{A33254E2-0A5C-44F5-A84E-B2C11F302225}" srcOrd="0" destOrd="0" presId="urn:microsoft.com/office/officeart/2005/8/layout/bProcess4"/>
    <dgm:cxn modelId="{BF0405D2-8277-4635-8595-80B709788BAD}" type="presOf" srcId="{2732E22E-B435-4D7C-99FE-DC5AD6D856E9}" destId="{D0CDA8DA-7E93-401A-AA46-43EF7BDBE371}" srcOrd="0" destOrd="0" presId="urn:microsoft.com/office/officeart/2005/8/layout/bProcess4"/>
    <dgm:cxn modelId="{403B175B-C638-46B8-93CA-517291DA16A1}" type="presOf" srcId="{AB5565BA-EA72-4484-8038-102528DCCBDC}" destId="{59D7266D-57FC-469F-A5C0-3CDDEF9071D1}" srcOrd="0" destOrd="0" presId="urn:microsoft.com/office/officeart/2005/8/layout/bProcess4"/>
    <dgm:cxn modelId="{3877A047-5931-47F5-B25B-7976AFD328E1}" type="presOf" srcId="{BCFD3EE1-FABE-49AF-9730-056391A9CF77}" destId="{9FBFD07B-E35B-43D9-B534-C446BBF2A6B5}" srcOrd="0" destOrd="0" presId="urn:microsoft.com/office/officeart/2005/8/layout/bProcess4"/>
    <dgm:cxn modelId="{E702128F-6373-4EC0-B095-3DE645F6AA9D}" srcId="{5CDFA401-1B04-48FC-B329-1171901C6BCA}" destId="{02AD461F-7C86-4006-A837-67737ADFBEAF}" srcOrd="4" destOrd="0" parTransId="{A65EC38E-7EBE-44AE-B77E-3B2A20D08608}" sibTransId="{BACBE23B-E92A-4754-AAF1-7D07FE593E14}"/>
    <dgm:cxn modelId="{DC87B869-8459-4CEF-8F2D-466088EA4284}" type="presParOf" srcId="{A3D794AE-92E9-4034-9207-01CC4174917C}" destId="{267EDEF9-9242-49B5-BFD6-1966ED200DFD}" srcOrd="0" destOrd="0" presId="urn:microsoft.com/office/officeart/2005/8/layout/bProcess4"/>
    <dgm:cxn modelId="{45302D84-5882-4BDB-86BF-BC78AF871407}" type="presParOf" srcId="{267EDEF9-9242-49B5-BFD6-1966ED200DFD}" destId="{C1E0E379-1B36-4602-8A2F-76E379582396}" srcOrd="0" destOrd="0" presId="urn:microsoft.com/office/officeart/2005/8/layout/bProcess4"/>
    <dgm:cxn modelId="{D9B47A70-B5BF-434D-9641-84EA8DF67467}" type="presParOf" srcId="{267EDEF9-9242-49B5-BFD6-1966ED200DFD}" destId="{23E8E7CA-7634-4586-B223-129CDDB18F35}" srcOrd="1" destOrd="0" presId="urn:microsoft.com/office/officeart/2005/8/layout/bProcess4"/>
    <dgm:cxn modelId="{3F5DFEC6-C7F1-48F8-9089-02BE0AD77C0F}" type="presParOf" srcId="{A3D794AE-92E9-4034-9207-01CC4174917C}" destId="{EE6B6077-F9A0-49E7-8DE8-54FA3724828A}" srcOrd="1" destOrd="0" presId="urn:microsoft.com/office/officeart/2005/8/layout/bProcess4"/>
    <dgm:cxn modelId="{7C204A04-8640-46EB-BA0A-753F47C5EFFB}" type="presParOf" srcId="{A3D794AE-92E9-4034-9207-01CC4174917C}" destId="{AA3F6B78-EF5C-405F-AF35-1A967F71F558}" srcOrd="2" destOrd="0" presId="urn:microsoft.com/office/officeart/2005/8/layout/bProcess4"/>
    <dgm:cxn modelId="{2FBD391A-69D0-4919-9D7D-82AC15BC2A5E}" type="presParOf" srcId="{AA3F6B78-EF5C-405F-AF35-1A967F71F558}" destId="{BA938547-CE85-48CA-9378-16514673C6AD}" srcOrd="0" destOrd="0" presId="urn:microsoft.com/office/officeart/2005/8/layout/bProcess4"/>
    <dgm:cxn modelId="{85B69D8B-7581-4160-989E-2D08E9C3633A}" type="presParOf" srcId="{AA3F6B78-EF5C-405F-AF35-1A967F71F558}" destId="{1D870EE2-3FBA-4E2A-A292-57E08A7BB58D}" srcOrd="1" destOrd="0" presId="urn:microsoft.com/office/officeart/2005/8/layout/bProcess4"/>
    <dgm:cxn modelId="{0498E847-7E0D-4F53-BEAB-D3E1AE4B1E37}" type="presParOf" srcId="{A3D794AE-92E9-4034-9207-01CC4174917C}" destId="{957D8F2C-1325-440F-8B92-5CEF20ED2374}" srcOrd="3" destOrd="0" presId="urn:microsoft.com/office/officeart/2005/8/layout/bProcess4"/>
    <dgm:cxn modelId="{29F7147B-1EAD-4001-AD16-16170CF90F4C}" type="presParOf" srcId="{A3D794AE-92E9-4034-9207-01CC4174917C}" destId="{099FF190-8B26-40A6-8EB9-E33E42DB6FCE}" srcOrd="4" destOrd="0" presId="urn:microsoft.com/office/officeart/2005/8/layout/bProcess4"/>
    <dgm:cxn modelId="{36A3D0F4-B8CC-4B56-B1F7-8F6BD75A7DBE}" type="presParOf" srcId="{099FF190-8B26-40A6-8EB9-E33E42DB6FCE}" destId="{C4A44CDC-AEA9-4E69-A6FB-A1FFE2110D90}" srcOrd="0" destOrd="0" presId="urn:microsoft.com/office/officeart/2005/8/layout/bProcess4"/>
    <dgm:cxn modelId="{60DD99D6-3C74-4E92-AE65-4B5D9327D5F0}" type="presParOf" srcId="{099FF190-8B26-40A6-8EB9-E33E42DB6FCE}" destId="{9FBFD07B-E35B-43D9-B534-C446BBF2A6B5}" srcOrd="1" destOrd="0" presId="urn:microsoft.com/office/officeart/2005/8/layout/bProcess4"/>
    <dgm:cxn modelId="{1D21AA37-68E1-4C92-8FDE-9CBD8E729979}" type="presParOf" srcId="{A3D794AE-92E9-4034-9207-01CC4174917C}" destId="{83AB3473-76CB-4D53-A2F4-3FFBA211BDCA}" srcOrd="5" destOrd="0" presId="urn:microsoft.com/office/officeart/2005/8/layout/bProcess4"/>
    <dgm:cxn modelId="{43D24789-4E8C-4A6E-B21B-FEA1FF53A87C}" type="presParOf" srcId="{A3D794AE-92E9-4034-9207-01CC4174917C}" destId="{150BAF48-7222-48D3-B169-37BAA46EF7AF}" srcOrd="6" destOrd="0" presId="urn:microsoft.com/office/officeart/2005/8/layout/bProcess4"/>
    <dgm:cxn modelId="{6E80BB8B-A628-478D-AE19-6C798FAE685A}" type="presParOf" srcId="{150BAF48-7222-48D3-B169-37BAA46EF7AF}" destId="{98ED124A-E086-44D8-BCB8-EE72E975B618}" srcOrd="0" destOrd="0" presId="urn:microsoft.com/office/officeart/2005/8/layout/bProcess4"/>
    <dgm:cxn modelId="{AD94FEB7-8DB9-4F94-BF24-BAE6D850DC0C}" type="presParOf" srcId="{150BAF48-7222-48D3-B169-37BAA46EF7AF}" destId="{59D7266D-57FC-469F-A5C0-3CDDEF9071D1}" srcOrd="1" destOrd="0" presId="urn:microsoft.com/office/officeart/2005/8/layout/bProcess4"/>
    <dgm:cxn modelId="{EAD4F6B3-636A-486D-A460-E0AD1CA86456}" type="presParOf" srcId="{A3D794AE-92E9-4034-9207-01CC4174917C}" destId="{D0CDA8DA-7E93-401A-AA46-43EF7BDBE371}" srcOrd="7" destOrd="0" presId="urn:microsoft.com/office/officeart/2005/8/layout/bProcess4"/>
    <dgm:cxn modelId="{D60C0939-8482-409B-9CAB-FBE3A84EF0D5}" type="presParOf" srcId="{A3D794AE-92E9-4034-9207-01CC4174917C}" destId="{0112224F-AE1E-4B26-A777-414E0F31E5EC}" srcOrd="8" destOrd="0" presId="urn:microsoft.com/office/officeart/2005/8/layout/bProcess4"/>
    <dgm:cxn modelId="{E7DCC210-A2EC-4F6C-80FB-8ACBB55FED87}" type="presParOf" srcId="{0112224F-AE1E-4B26-A777-414E0F31E5EC}" destId="{B39463AF-92CF-4E12-9C90-45739E4A8123}" srcOrd="0" destOrd="0" presId="urn:microsoft.com/office/officeart/2005/8/layout/bProcess4"/>
    <dgm:cxn modelId="{81B923FC-CA86-490C-A2AD-A508E09E7C12}" type="presParOf" srcId="{0112224F-AE1E-4B26-A777-414E0F31E5EC}" destId="{A33254E2-0A5C-44F5-A84E-B2C11F302225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871657-F1B1-4DC5-9F31-E5195EA1D6A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8B7927-9F6F-41CC-A4EE-9F8C93ACCD8B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Procurement of fungal strains </a:t>
          </a:r>
          <a:endParaRPr lang="en-US" sz="1600" b="1" dirty="0">
            <a:solidFill>
              <a:schemeClr val="tx1"/>
            </a:solidFill>
          </a:endParaRPr>
        </a:p>
      </dgm:t>
    </dgm:pt>
    <dgm:pt modelId="{2F5424B8-5451-4EA2-930D-5591F358321D}" type="parTrans" cxnId="{6BF33938-859A-4941-A808-AE9FC34300A6}">
      <dgm:prSet/>
      <dgm:spPr/>
      <dgm:t>
        <a:bodyPr/>
        <a:lstStyle/>
        <a:p>
          <a:endParaRPr lang="en-US"/>
        </a:p>
      </dgm:t>
    </dgm:pt>
    <dgm:pt modelId="{8C8EDECC-5B58-449E-B089-D4614342D7E0}" type="sibTrans" cxnId="{6BF33938-859A-4941-A808-AE9FC34300A6}">
      <dgm:prSet/>
      <dgm:spPr>
        <a:solidFill>
          <a:srgbClr val="008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9A1045EB-7926-476A-880D-8D0A30624C52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Culturing the microbes</a:t>
          </a:r>
          <a:endParaRPr lang="en-US" sz="1600" b="1" dirty="0">
            <a:solidFill>
              <a:schemeClr val="tx1"/>
            </a:solidFill>
          </a:endParaRPr>
        </a:p>
      </dgm:t>
    </dgm:pt>
    <dgm:pt modelId="{1F94AC75-8A05-40B1-87FB-D91CD0CB2B8B}" type="parTrans" cxnId="{C71C3E88-AAC2-4FE1-AB56-28695E4D47E5}">
      <dgm:prSet/>
      <dgm:spPr/>
      <dgm:t>
        <a:bodyPr/>
        <a:lstStyle/>
        <a:p>
          <a:endParaRPr lang="en-US"/>
        </a:p>
      </dgm:t>
    </dgm:pt>
    <dgm:pt modelId="{C1A2AE78-CE0B-46C4-8587-6E1B0898FE1A}" type="sibTrans" cxnId="{C71C3E88-AAC2-4FE1-AB56-28695E4D47E5}">
      <dgm:prSet/>
      <dgm:spPr>
        <a:solidFill>
          <a:srgbClr val="008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D8A3E44D-DC5F-4814-92E6-745A57316004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Inoculation of herbal extract into the strains</a:t>
          </a:r>
          <a:endParaRPr lang="en-US" sz="1600" dirty="0">
            <a:solidFill>
              <a:schemeClr val="tx1"/>
            </a:solidFill>
          </a:endParaRPr>
        </a:p>
      </dgm:t>
    </dgm:pt>
    <dgm:pt modelId="{22A66A06-D1B8-4CEF-833E-08A3641A2EFA}" type="parTrans" cxnId="{F951BF97-04B2-4072-AEA0-B5270CFDB507}">
      <dgm:prSet/>
      <dgm:spPr/>
      <dgm:t>
        <a:bodyPr/>
        <a:lstStyle/>
        <a:p>
          <a:endParaRPr lang="en-US"/>
        </a:p>
      </dgm:t>
    </dgm:pt>
    <dgm:pt modelId="{48F29EE5-BD22-4184-8779-9BC2D9D8783D}" type="sibTrans" cxnId="{F951BF97-04B2-4072-AEA0-B5270CFDB507}">
      <dgm:prSet/>
      <dgm:spPr>
        <a:solidFill>
          <a:srgbClr val="008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1FEBD709-1BD2-4A5F-BE39-CFE2AE898189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Assessment of the antifungal inhibitory zones</a:t>
          </a:r>
          <a:endParaRPr lang="en-US" sz="1600" b="1" dirty="0">
            <a:solidFill>
              <a:schemeClr val="tx1"/>
            </a:solidFill>
          </a:endParaRPr>
        </a:p>
      </dgm:t>
    </dgm:pt>
    <dgm:pt modelId="{D1B5A816-9543-4AD6-ACB5-1803A5981040}" type="parTrans" cxnId="{0B1D2836-0D6C-4B4C-9953-F46E69E98A5A}">
      <dgm:prSet/>
      <dgm:spPr/>
      <dgm:t>
        <a:bodyPr/>
        <a:lstStyle/>
        <a:p>
          <a:endParaRPr lang="en-US"/>
        </a:p>
      </dgm:t>
    </dgm:pt>
    <dgm:pt modelId="{D21520C3-171A-43AA-868D-6BD9437A0EE9}" type="sibTrans" cxnId="{0B1D2836-0D6C-4B4C-9953-F46E69E98A5A}">
      <dgm:prSet/>
      <dgm:spPr/>
      <dgm:t>
        <a:bodyPr/>
        <a:lstStyle/>
        <a:p>
          <a:endParaRPr lang="en-US"/>
        </a:p>
      </dgm:t>
    </dgm:pt>
    <dgm:pt modelId="{54EAF0BF-8BA1-46F1-BA6F-1AEB5BDAE2F3}" type="pres">
      <dgm:prSet presAssocID="{C0871657-F1B1-4DC5-9F31-E5195EA1D6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E853A1-E786-4FCB-B27C-5755E12FC7FC}" type="pres">
      <dgm:prSet presAssocID="{C0871657-F1B1-4DC5-9F31-E5195EA1D6AC}" presName="dummyMaxCanvas" presStyleCnt="0">
        <dgm:presLayoutVars/>
      </dgm:prSet>
      <dgm:spPr/>
    </dgm:pt>
    <dgm:pt modelId="{96DC8A88-A119-4661-BDF6-5C38B0EBB3B8}" type="pres">
      <dgm:prSet presAssocID="{C0871657-F1B1-4DC5-9F31-E5195EA1D6A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A6C65-8831-401C-8642-8201612282F0}" type="pres">
      <dgm:prSet presAssocID="{C0871657-F1B1-4DC5-9F31-E5195EA1D6A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BAF22-99D4-4FFD-865A-E88BF7E0098A}" type="pres">
      <dgm:prSet presAssocID="{C0871657-F1B1-4DC5-9F31-E5195EA1D6A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0D795-3FCB-4C40-929A-0F7850C61F19}" type="pres">
      <dgm:prSet presAssocID="{C0871657-F1B1-4DC5-9F31-E5195EA1D6A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17A19-4D7C-4C52-A8D0-9EEA7C06AD0D}" type="pres">
      <dgm:prSet presAssocID="{C0871657-F1B1-4DC5-9F31-E5195EA1D6A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D1EA1-AEEC-4EA1-B206-4515078A9C1B}" type="pres">
      <dgm:prSet presAssocID="{C0871657-F1B1-4DC5-9F31-E5195EA1D6A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41FB6-E3DE-429B-A760-B3C56CA0ABB7}" type="pres">
      <dgm:prSet presAssocID="{C0871657-F1B1-4DC5-9F31-E5195EA1D6A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E3C6B-6DAB-4C42-AF71-99F25E1E8205}" type="pres">
      <dgm:prSet presAssocID="{C0871657-F1B1-4DC5-9F31-E5195EA1D6A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F3CFB-7357-4389-B02C-CFFDF4191B85}" type="pres">
      <dgm:prSet presAssocID="{C0871657-F1B1-4DC5-9F31-E5195EA1D6A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C278-F9BE-4BE3-939C-EEF06AD229C7}" type="pres">
      <dgm:prSet presAssocID="{C0871657-F1B1-4DC5-9F31-E5195EA1D6A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AFF7E-19F3-4F68-862B-E9144C051C75}" type="pres">
      <dgm:prSet presAssocID="{C0871657-F1B1-4DC5-9F31-E5195EA1D6A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70D45D-EC06-490F-B3BF-F578B6049D81}" type="presOf" srcId="{118B7927-9F6F-41CC-A4EE-9F8C93ACCD8B}" destId="{CDDE3C6B-6DAB-4C42-AF71-99F25E1E8205}" srcOrd="1" destOrd="0" presId="urn:microsoft.com/office/officeart/2005/8/layout/vProcess5"/>
    <dgm:cxn modelId="{A724EBA6-AD98-4F1D-A059-1CBCF2D44830}" type="presOf" srcId="{D8A3E44D-DC5F-4814-92E6-745A57316004}" destId="{47ABAF22-99D4-4FFD-865A-E88BF7E0098A}" srcOrd="0" destOrd="0" presId="urn:microsoft.com/office/officeart/2005/8/layout/vProcess5"/>
    <dgm:cxn modelId="{100080C6-1E57-4D4F-ADBA-1565CF13A889}" type="presOf" srcId="{D8A3E44D-DC5F-4814-92E6-745A57316004}" destId="{7380C278-F9BE-4BE3-939C-EEF06AD229C7}" srcOrd="1" destOrd="0" presId="urn:microsoft.com/office/officeart/2005/8/layout/vProcess5"/>
    <dgm:cxn modelId="{7DBBC5DC-0C73-4604-9BFE-BA7C16CE637E}" type="presOf" srcId="{9A1045EB-7926-476A-880D-8D0A30624C52}" destId="{647A6C65-8831-401C-8642-8201612282F0}" srcOrd="0" destOrd="0" presId="urn:microsoft.com/office/officeart/2005/8/layout/vProcess5"/>
    <dgm:cxn modelId="{0BB77F5F-1B11-42F4-B947-5017259C539E}" type="presOf" srcId="{9A1045EB-7926-476A-880D-8D0A30624C52}" destId="{11BF3CFB-7357-4389-B02C-CFFDF4191B85}" srcOrd="1" destOrd="0" presId="urn:microsoft.com/office/officeart/2005/8/layout/vProcess5"/>
    <dgm:cxn modelId="{B6304838-8EE3-49C9-9BE0-F1DDA40BCCED}" type="presOf" srcId="{48F29EE5-BD22-4184-8779-9BC2D9D8783D}" destId="{93D41FB6-E3DE-429B-A760-B3C56CA0ABB7}" srcOrd="0" destOrd="0" presId="urn:microsoft.com/office/officeart/2005/8/layout/vProcess5"/>
    <dgm:cxn modelId="{99AEA1B0-45E6-4E44-B69D-08D20C75AACE}" type="presOf" srcId="{1FEBD709-1BD2-4A5F-BE39-CFE2AE898189}" destId="{27FAFF7E-19F3-4F68-862B-E9144C051C75}" srcOrd="1" destOrd="0" presId="urn:microsoft.com/office/officeart/2005/8/layout/vProcess5"/>
    <dgm:cxn modelId="{9E56B3A0-07A2-4249-A3A3-9D5893CE0178}" type="presOf" srcId="{8C8EDECC-5B58-449E-B089-D4614342D7E0}" destId="{C5517A19-4D7C-4C52-A8D0-9EEA7C06AD0D}" srcOrd="0" destOrd="0" presId="urn:microsoft.com/office/officeart/2005/8/layout/vProcess5"/>
    <dgm:cxn modelId="{7F65E73E-FA50-47F8-BF9E-C4994DEE6408}" type="presOf" srcId="{118B7927-9F6F-41CC-A4EE-9F8C93ACCD8B}" destId="{96DC8A88-A119-4661-BDF6-5C38B0EBB3B8}" srcOrd="0" destOrd="0" presId="urn:microsoft.com/office/officeart/2005/8/layout/vProcess5"/>
    <dgm:cxn modelId="{F951BF97-04B2-4072-AEA0-B5270CFDB507}" srcId="{C0871657-F1B1-4DC5-9F31-E5195EA1D6AC}" destId="{D8A3E44D-DC5F-4814-92E6-745A57316004}" srcOrd="2" destOrd="0" parTransId="{22A66A06-D1B8-4CEF-833E-08A3641A2EFA}" sibTransId="{48F29EE5-BD22-4184-8779-9BC2D9D8783D}"/>
    <dgm:cxn modelId="{6BF33938-859A-4941-A808-AE9FC34300A6}" srcId="{C0871657-F1B1-4DC5-9F31-E5195EA1D6AC}" destId="{118B7927-9F6F-41CC-A4EE-9F8C93ACCD8B}" srcOrd="0" destOrd="0" parTransId="{2F5424B8-5451-4EA2-930D-5591F358321D}" sibTransId="{8C8EDECC-5B58-449E-B089-D4614342D7E0}"/>
    <dgm:cxn modelId="{C71C3E88-AAC2-4FE1-AB56-28695E4D47E5}" srcId="{C0871657-F1B1-4DC5-9F31-E5195EA1D6AC}" destId="{9A1045EB-7926-476A-880D-8D0A30624C52}" srcOrd="1" destOrd="0" parTransId="{1F94AC75-8A05-40B1-87FB-D91CD0CB2B8B}" sibTransId="{C1A2AE78-CE0B-46C4-8587-6E1B0898FE1A}"/>
    <dgm:cxn modelId="{58E164EC-2584-4D75-83CC-89AB969F2E44}" type="presOf" srcId="{C1A2AE78-CE0B-46C4-8587-6E1B0898FE1A}" destId="{46ED1EA1-AEEC-4EA1-B206-4515078A9C1B}" srcOrd="0" destOrd="0" presId="urn:microsoft.com/office/officeart/2005/8/layout/vProcess5"/>
    <dgm:cxn modelId="{DE2EDCA9-3A2E-46DA-8F99-E646B31CEEA5}" type="presOf" srcId="{1FEBD709-1BD2-4A5F-BE39-CFE2AE898189}" destId="{1650D795-3FCB-4C40-929A-0F7850C61F19}" srcOrd="0" destOrd="0" presId="urn:microsoft.com/office/officeart/2005/8/layout/vProcess5"/>
    <dgm:cxn modelId="{5229198D-B7D0-462A-8306-C6E184CA8FFD}" type="presOf" srcId="{C0871657-F1B1-4DC5-9F31-E5195EA1D6AC}" destId="{54EAF0BF-8BA1-46F1-BA6F-1AEB5BDAE2F3}" srcOrd="0" destOrd="0" presId="urn:microsoft.com/office/officeart/2005/8/layout/vProcess5"/>
    <dgm:cxn modelId="{0B1D2836-0D6C-4B4C-9953-F46E69E98A5A}" srcId="{C0871657-F1B1-4DC5-9F31-E5195EA1D6AC}" destId="{1FEBD709-1BD2-4A5F-BE39-CFE2AE898189}" srcOrd="3" destOrd="0" parTransId="{D1B5A816-9543-4AD6-ACB5-1803A5981040}" sibTransId="{D21520C3-171A-43AA-868D-6BD9437A0EE9}"/>
    <dgm:cxn modelId="{4F4F0055-966F-4AB3-9ACF-A7814036A692}" type="presParOf" srcId="{54EAF0BF-8BA1-46F1-BA6F-1AEB5BDAE2F3}" destId="{D3E853A1-E786-4FCB-B27C-5755E12FC7FC}" srcOrd="0" destOrd="0" presId="urn:microsoft.com/office/officeart/2005/8/layout/vProcess5"/>
    <dgm:cxn modelId="{950D5577-C3F6-4510-A381-A3F1FA5BEE23}" type="presParOf" srcId="{54EAF0BF-8BA1-46F1-BA6F-1AEB5BDAE2F3}" destId="{96DC8A88-A119-4661-BDF6-5C38B0EBB3B8}" srcOrd="1" destOrd="0" presId="urn:microsoft.com/office/officeart/2005/8/layout/vProcess5"/>
    <dgm:cxn modelId="{D0C2A3F3-57E1-429B-8FCE-5C86A75B9119}" type="presParOf" srcId="{54EAF0BF-8BA1-46F1-BA6F-1AEB5BDAE2F3}" destId="{647A6C65-8831-401C-8642-8201612282F0}" srcOrd="2" destOrd="0" presId="urn:microsoft.com/office/officeart/2005/8/layout/vProcess5"/>
    <dgm:cxn modelId="{1C798D2A-D438-444B-9A4F-C0FD6704B6EE}" type="presParOf" srcId="{54EAF0BF-8BA1-46F1-BA6F-1AEB5BDAE2F3}" destId="{47ABAF22-99D4-4FFD-865A-E88BF7E0098A}" srcOrd="3" destOrd="0" presId="urn:microsoft.com/office/officeart/2005/8/layout/vProcess5"/>
    <dgm:cxn modelId="{077D9D3D-243C-4A0F-B0D2-69A0BC346B35}" type="presParOf" srcId="{54EAF0BF-8BA1-46F1-BA6F-1AEB5BDAE2F3}" destId="{1650D795-3FCB-4C40-929A-0F7850C61F19}" srcOrd="4" destOrd="0" presId="urn:microsoft.com/office/officeart/2005/8/layout/vProcess5"/>
    <dgm:cxn modelId="{69223956-E74F-41E7-9224-B25E3EFB82E1}" type="presParOf" srcId="{54EAF0BF-8BA1-46F1-BA6F-1AEB5BDAE2F3}" destId="{C5517A19-4D7C-4C52-A8D0-9EEA7C06AD0D}" srcOrd="5" destOrd="0" presId="urn:microsoft.com/office/officeart/2005/8/layout/vProcess5"/>
    <dgm:cxn modelId="{316D3B65-5F9F-4D75-A629-C378FBAD21CE}" type="presParOf" srcId="{54EAF0BF-8BA1-46F1-BA6F-1AEB5BDAE2F3}" destId="{46ED1EA1-AEEC-4EA1-B206-4515078A9C1B}" srcOrd="6" destOrd="0" presId="urn:microsoft.com/office/officeart/2005/8/layout/vProcess5"/>
    <dgm:cxn modelId="{B2B2E018-FF53-47F2-A15F-83F2F7AFF5D0}" type="presParOf" srcId="{54EAF0BF-8BA1-46F1-BA6F-1AEB5BDAE2F3}" destId="{93D41FB6-E3DE-429B-A760-B3C56CA0ABB7}" srcOrd="7" destOrd="0" presId="urn:microsoft.com/office/officeart/2005/8/layout/vProcess5"/>
    <dgm:cxn modelId="{E8A2DBB4-94B5-4A3E-86D9-6AF5492CEA5E}" type="presParOf" srcId="{54EAF0BF-8BA1-46F1-BA6F-1AEB5BDAE2F3}" destId="{CDDE3C6B-6DAB-4C42-AF71-99F25E1E8205}" srcOrd="8" destOrd="0" presId="urn:microsoft.com/office/officeart/2005/8/layout/vProcess5"/>
    <dgm:cxn modelId="{A16DEABD-6D9E-4629-AE1F-E95848C014CF}" type="presParOf" srcId="{54EAF0BF-8BA1-46F1-BA6F-1AEB5BDAE2F3}" destId="{11BF3CFB-7357-4389-B02C-CFFDF4191B85}" srcOrd="9" destOrd="0" presId="urn:microsoft.com/office/officeart/2005/8/layout/vProcess5"/>
    <dgm:cxn modelId="{2BE90BF0-136C-4434-AEED-00F6B3AEBC4C}" type="presParOf" srcId="{54EAF0BF-8BA1-46F1-BA6F-1AEB5BDAE2F3}" destId="{7380C278-F9BE-4BE3-939C-EEF06AD229C7}" srcOrd="10" destOrd="0" presId="urn:microsoft.com/office/officeart/2005/8/layout/vProcess5"/>
    <dgm:cxn modelId="{F77DDFA6-2FC1-48B1-9140-E6A03332AB59}" type="presParOf" srcId="{54EAF0BF-8BA1-46F1-BA6F-1AEB5BDAE2F3}" destId="{27FAFF7E-19F3-4F68-862B-E9144C051C7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62F68D-A845-174B-A2BC-F97F7732BEBB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A3F695BB-0E2A-664C-BFEB-D2ABF3966985}">
      <dgm:prSet phldrT="[Text]" custT="1"/>
      <dgm:spPr>
        <a:solidFill>
          <a:srgbClr val="008000">
            <a:alpha val="90000"/>
          </a:srgbClr>
        </a:solidFill>
      </dgm:spPr>
      <dgm:t>
        <a:bodyPr/>
        <a:lstStyle/>
        <a:p>
          <a:r>
            <a:rPr lang="en-US" sz="2800" b="1" dirty="0" smtClean="0">
              <a:solidFill>
                <a:srgbClr val="FFFFFF"/>
              </a:solidFill>
            </a:rPr>
            <a:t>C.albicans</a:t>
          </a:r>
          <a:endParaRPr lang="en-US" sz="2800" b="1" dirty="0">
            <a:solidFill>
              <a:srgbClr val="FFFFFF"/>
            </a:solidFill>
          </a:endParaRPr>
        </a:p>
      </dgm:t>
    </dgm:pt>
    <dgm:pt modelId="{A0A29F6B-09C3-F24A-BBBE-845987E77E56}" type="parTrans" cxnId="{6E8476F0-81A4-1244-87FB-9A094FAC28B2}">
      <dgm:prSet/>
      <dgm:spPr/>
      <dgm:t>
        <a:bodyPr/>
        <a:lstStyle/>
        <a:p>
          <a:endParaRPr lang="en-US"/>
        </a:p>
      </dgm:t>
    </dgm:pt>
    <dgm:pt modelId="{869987AC-E88A-F644-AF27-9158D73C71AA}" type="sibTrans" cxnId="{6E8476F0-81A4-1244-87FB-9A094FAC28B2}">
      <dgm:prSet/>
      <dgm:spPr/>
      <dgm:t>
        <a:bodyPr/>
        <a:lstStyle/>
        <a:p>
          <a:endParaRPr lang="en-US"/>
        </a:p>
      </dgm:t>
    </dgm:pt>
    <dgm:pt modelId="{9422B68D-B296-2A45-AB6C-1C9FDD7A9E1F}">
      <dgm:prSet phldrT="[Text]" custT="1"/>
      <dgm:spPr>
        <a:solidFill>
          <a:srgbClr val="008000">
            <a:alpha val="90000"/>
          </a:srgbClr>
        </a:solidFill>
      </dgm:spPr>
      <dgm:t>
        <a:bodyPr/>
        <a:lstStyle/>
        <a:p>
          <a:r>
            <a:rPr lang="en-US" sz="2800" b="1" dirty="0" err="1" smtClean="0">
              <a:solidFill>
                <a:srgbClr val="FFFFFF"/>
              </a:solidFill>
            </a:rPr>
            <a:t>C.glabrata</a:t>
          </a:r>
          <a:endParaRPr lang="en-US" sz="2800" b="1" dirty="0">
            <a:solidFill>
              <a:srgbClr val="FFFFFF"/>
            </a:solidFill>
          </a:endParaRPr>
        </a:p>
      </dgm:t>
    </dgm:pt>
    <dgm:pt modelId="{2988E732-935A-7147-9675-9F780A44AF06}" type="parTrans" cxnId="{7F5AC6D8-3BAD-DB40-9122-067850CDCE0F}">
      <dgm:prSet/>
      <dgm:spPr/>
      <dgm:t>
        <a:bodyPr/>
        <a:lstStyle/>
        <a:p>
          <a:endParaRPr lang="en-US"/>
        </a:p>
      </dgm:t>
    </dgm:pt>
    <dgm:pt modelId="{1B85A881-A539-4B46-B2F5-8CB9E7F534FA}" type="sibTrans" cxnId="{7F5AC6D8-3BAD-DB40-9122-067850CDCE0F}">
      <dgm:prSet/>
      <dgm:spPr/>
      <dgm:t>
        <a:bodyPr/>
        <a:lstStyle/>
        <a:p>
          <a:endParaRPr lang="en-US"/>
        </a:p>
      </dgm:t>
    </dgm:pt>
    <dgm:pt modelId="{D92F8162-B9F3-2C44-8C5A-76CBC7D56879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</a:rPr>
            <a:t>Our study-Aqueous extract</a:t>
          </a:r>
          <a:endParaRPr lang="en-US" sz="1600" b="1" dirty="0">
            <a:solidFill>
              <a:srgbClr val="FFFFFF"/>
            </a:solidFill>
          </a:endParaRPr>
        </a:p>
      </dgm:t>
    </dgm:pt>
    <dgm:pt modelId="{8C956083-1539-1043-A87D-7746FDC4B0A3}" type="parTrans" cxnId="{530E1C13-CDD1-9345-8D2C-299FE0C7AE2D}">
      <dgm:prSet/>
      <dgm:spPr/>
      <dgm:t>
        <a:bodyPr/>
        <a:lstStyle/>
        <a:p>
          <a:endParaRPr lang="en-US"/>
        </a:p>
      </dgm:t>
    </dgm:pt>
    <dgm:pt modelId="{FCC17E7F-14A2-C844-A4B4-3D8EE9D6A806}" type="sibTrans" cxnId="{530E1C13-CDD1-9345-8D2C-299FE0C7AE2D}">
      <dgm:prSet/>
      <dgm:spPr/>
      <dgm:t>
        <a:bodyPr/>
        <a:lstStyle/>
        <a:p>
          <a:endParaRPr lang="en-US"/>
        </a:p>
      </dgm:t>
    </dgm:pt>
    <dgm:pt modelId="{3E3BDB4F-6AE3-B348-9BF2-4DBD0EB7A1F5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FFFFFF"/>
              </a:solidFill>
            </a:rPr>
            <a:t>Comparison with other studies</a:t>
          </a:r>
          <a:endParaRPr lang="en-US" sz="1400" b="1" dirty="0">
            <a:solidFill>
              <a:srgbClr val="FFFFFF"/>
            </a:solidFill>
          </a:endParaRPr>
        </a:p>
      </dgm:t>
    </dgm:pt>
    <dgm:pt modelId="{4EAE9708-A2DA-9145-BE02-8438F8C26DEC}" type="parTrans" cxnId="{772E90BA-3928-D146-B37E-BE82CA61DBB3}">
      <dgm:prSet/>
      <dgm:spPr/>
      <dgm:t>
        <a:bodyPr/>
        <a:lstStyle/>
        <a:p>
          <a:endParaRPr lang="en-US"/>
        </a:p>
      </dgm:t>
    </dgm:pt>
    <dgm:pt modelId="{EF319EAD-E167-2F4A-96D9-036DA875F9D3}" type="sibTrans" cxnId="{772E90BA-3928-D146-B37E-BE82CA61DBB3}">
      <dgm:prSet/>
      <dgm:spPr/>
      <dgm:t>
        <a:bodyPr/>
        <a:lstStyle/>
        <a:p>
          <a:endParaRPr lang="en-US"/>
        </a:p>
      </dgm:t>
    </dgm:pt>
    <dgm:pt modelId="{A9F1EB46-0371-AB43-906B-11E44515BE61}" type="pres">
      <dgm:prSet presAssocID="{FD62F68D-A845-174B-A2BC-F97F7732BEBB}" presName="compositeShape" presStyleCnt="0">
        <dgm:presLayoutVars>
          <dgm:dir/>
          <dgm:resizeHandles/>
        </dgm:presLayoutVars>
      </dgm:prSet>
      <dgm:spPr/>
    </dgm:pt>
    <dgm:pt modelId="{4055C8F3-E92F-BD45-84FC-8BE06297F581}" type="pres">
      <dgm:prSet presAssocID="{FD62F68D-A845-174B-A2BC-F97F7732BEBB}" presName="pyramid" presStyleLbl="node1" presStyleIdx="0" presStyleCnt="1"/>
      <dgm:spPr>
        <a:solidFill>
          <a:srgbClr val="00FF00"/>
        </a:solidFill>
      </dgm:spPr>
    </dgm:pt>
    <dgm:pt modelId="{94F66230-4E1F-664D-8A55-2D69DB35A1D8}" type="pres">
      <dgm:prSet presAssocID="{FD62F68D-A845-174B-A2BC-F97F7732BEBB}" presName="theList" presStyleCnt="0"/>
      <dgm:spPr/>
    </dgm:pt>
    <dgm:pt modelId="{F3A8E5F8-3818-7948-AEA1-40077E11B60F}" type="pres">
      <dgm:prSet presAssocID="{A3F695BB-0E2A-664C-BFEB-D2ABF3966985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96F16-3E54-3347-BFB5-4DDC5D654C11}" type="pres">
      <dgm:prSet presAssocID="{A3F695BB-0E2A-664C-BFEB-D2ABF3966985}" presName="aSpace" presStyleCnt="0"/>
      <dgm:spPr/>
    </dgm:pt>
    <dgm:pt modelId="{86CCEEB3-D355-CC49-8CD1-E726E92A4543}" type="pres">
      <dgm:prSet presAssocID="{9422B68D-B296-2A45-AB6C-1C9FDD7A9E1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4CB41-3D41-EE4F-A2F6-24831AEC5924}" type="pres">
      <dgm:prSet presAssocID="{9422B68D-B296-2A45-AB6C-1C9FDD7A9E1F}" presName="aSpace" presStyleCnt="0"/>
      <dgm:spPr/>
    </dgm:pt>
    <dgm:pt modelId="{228BBC41-3223-E142-904D-26F3E637259E}" type="pres">
      <dgm:prSet presAssocID="{D92F8162-B9F3-2C44-8C5A-76CBC7D56879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F1FD5-6530-3A41-8324-BC60C397FFB2}" type="pres">
      <dgm:prSet presAssocID="{D92F8162-B9F3-2C44-8C5A-76CBC7D56879}" presName="aSpace" presStyleCnt="0"/>
      <dgm:spPr/>
    </dgm:pt>
    <dgm:pt modelId="{2C53979E-4040-4F43-B1C6-1EA687CEB40A}" type="pres">
      <dgm:prSet presAssocID="{3E3BDB4F-6AE3-B348-9BF2-4DBD0EB7A1F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C3B3B-017B-164B-B88D-E433C0A2830A}" type="pres">
      <dgm:prSet presAssocID="{3E3BDB4F-6AE3-B348-9BF2-4DBD0EB7A1F5}" presName="aSpace" presStyleCnt="0"/>
      <dgm:spPr/>
    </dgm:pt>
  </dgm:ptLst>
  <dgm:cxnLst>
    <dgm:cxn modelId="{AB466179-0D73-EA4D-ACCA-99F40663BCA6}" type="presOf" srcId="{A3F695BB-0E2A-664C-BFEB-D2ABF3966985}" destId="{F3A8E5F8-3818-7948-AEA1-40077E11B60F}" srcOrd="0" destOrd="0" presId="urn:microsoft.com/office/officeart/2005/8/layout/pyramid2"/>
    <dgm:cxn modelId="{530E1C13-CDD1-9345-8D2C-299FE0C7AE2D}" srcId="{FD62F68D-A845-174B-A2BC-F97F7732BEBB}" destId="{D92F8162-B9F3-2C44-8C5A-76CBC7D56879}" srcOrd="2" destOrd="0" parTransId="{8C956083-1539-1043-A87D-7746FDC4B0A3}" sibTransId="{FCC17E7F-14A2-C844-A4B4-3D8EE9D6A806}"/>
    <dgm:cxn modelId="{7F5AC6D8-3BAD-DB40-9122-067850CDCE0F}" srcId="{FD62F68D-A845-174B-A2BC-F97F7732BEBB}" destId="{9422B68D-B296-2A45-AB6C-1C9FDD7A9E1F}" srcOrd="1" destOrd="0" parTransId="{2988E732-935A-7147-9675-9F780A44AF06}" sibTransId="{1B85A881-A539-4B46-B2F5-8CB9E7F534FA}"/>
    <dgm:cxn modelId="{772E90BA-3928-D146-B37E-BE82CA61DBB3}" srcId="{FD62F68D-A845-174B-A2BC-F97F7732BEBB}" destId="{3E3BDB4F-6AE3-B348-9BF2-4DBD0EB7A1F5}" srcOrd="3" destOrd="0" parTransId="{4EAE9708-A2DA-9145-BE02-8438F8C26DEC}" sibTransId="{EF319EAD-E167-2F4A-96D9-036DA875F9D3}"/>
    <dgm:cxn modelId="{6E8476F0-81A4-1244-87FB-9A094FAC28B2}" srcId="{FD62F68D-A845-174B-A2BC-F97F7732BEBB}" destId="{A3F695BB-0E2A-664C-BFEB-D2ABF3966985}" srcOrd="0" destOrd="0" parTransId="{A0A29F6B-09C3-F24A-BBBE-845987E77E56}" sibTransId="{869987AC-E88A-F644-AF27-9158D73C71AA}"/>
    <dgm:cxn modelId="{65414C12-6016-D240-8817-DB311513430C}" type="presOf" srcId="{3E3BDB4F-6AE3-B348-9BF2-4DBD0EB7A1F5}" destId="{2C53979E-4040-4F43-B1C6-1EA687CEB40A}" srcOrd="0" destOrd="0" presId="urn:microsoft.com/office/officeart/2005/8/layout/pyramid2"/>
    <dgm:cxn modelId="{13AF6A48-FE2E-8147-9F86-BCB50BBFCA76}" type="presOf" srcId="{FD62F68D-A845-174B-A2BC-F97F7732BEBB}" destId="{A9F1EB46-0371-AB43-906B-11E44515BE61}" srcOrd="0" destOrd="0" presId="urn:microsoft.com/office/officeart/2005/8/layout/pyramid2"/>
    <dgm:cxn modelId="{78F7C7C1-341B-3646-A57D-E6C252F3A1AC}" type="presOf" srcId="{9422B68D-B296-2A45-AB6C-1C9FDD7A9E1F}" destId="{86CCEEB3-D355-CC49-8CD1-E726E92A4543}" srcOrd="0" destOrd="0" presId="urn:microsoft.com/office/officeart/2005/8/layout/pyramid2"/>
    <dgm:cxn modelId="{1B40BA44-1D9E-9E47-837A-58CA5010E934}" type="presOf" srcId="{D92F8162-B9F3-2C44-8C5A-76CBC7D56879}" destId="{228BBC41-3223-E142-904D-26F3E637259E}" srcOrd="0" destOrd="0" presId="urn:microsoft.com/office/officeart/2005/8/layout/pyramid2"/>
    <dgm:cxn modelId="{EF85F29E-0B18-6142-9F10-3688525F390A}" type="presParOf" srcId="{A9F1EB46-0371-AB43-906B-11E44515BE61}" destId="{4055C8F3-E92F-BD45-84FC-8BE06297F581}" srcOrd="0" destOrd="0" presId="urn:microsoft.com/office/officeart/2005/8/layout/pyramid2"/>
    <dgm:cxn modelId="{80642CB6-0A03-C944-A982-527E436D6C4E}" type="presParOf" srcId="{A9F1EB46-0371-AB43-906B-11E44515BE61}" destId="{94F66230-4E1F-664D-8A55-2D69DB35A1D8}" srcOrd="1" destOrd="0" presId="urn:microsoft.com/office/officeart/2005/8/layout/pyramid2"/>
    <dgm:cxn modelId="{9900D721-5F20-E64E-BACA-7FFE3AE24FB4}" type="presParOf" srcId="{94F66230-4E1F-664D-8A55-2D69DB35A1D8}" destId="{F3A8E5F8-3818-7948-AEA1-40077E11B60F}" srcOrd="0" destOrd="0" presId="urn:microsoft.com/office/officeart/2005/8/layout/pyramid2"/>
    <dgm:cxn modelId="{8C936EC9-F6AF-6343-85A4-B611A3ADBB43}" type="presParOf" srcId="{94F66230-4E1F-664D-8A55-2D69DB35A1D8}" destId="{D9096F16-3E54-3347-BFB5-4DDC5D654C11}" srcOrd="1" destOrd="0" presId="urn:microsoft.com/office/officeart/2005/8/layout/pyramid2"/>
    <dgm:cxn modelId="{F15C6BDF-482D-7F4E-BC92-DCF4D6B4FF8B}" type="presParOf" srcId="{94F66230-4E1F-664D-8A55-2D69DB35A1D8}" destId="{86CCEEB3-D355-CC49-8CD1-E726E92A4543}" srcOrd="2" destOrd="0" presId="urn:microsoft.com/office/officeart/2005/8/layout/pyramid2"/>
    <dgm:cxn modelId="{C3695EC5-C4EE-7F4A-9EE8-B67DE99F4E9B}" type="presParOf" srcId="{94F66230-4E1F-664D-8A55-2D69DB35A1D8}" destId="{8924CB41-3D41-EE4F-A2F6-24831AEC5924}" srcOrd="3" destOrd="0" presId="urn:microsoft.com/office/officeart/2005/8/layout/pyramid2"/>
    <dgm:cxn modelId="{006D048D-BD66-1C4B-8EC6-BADE11919408}" type="presParOf" srcId="{94F66230-4E1F-664D-8A55-2D69DB35A1D8}" destId="{228BBC41-3223-E142-904D-26F3E637259E}" srcOrd="4" destOrd="0" presId="urn:microsoft.com/office/officeart/2005/8/layout/pyramid2"/>
    <dgm:cxn modelId="{86448CBA-D900-BF44-8610-81E4D5F29B07}" type="presParOf" srcId="{94F66230-4E1F-664D-8A55-2D69DB35A1D8}" destId="{293F1FD5-6530-3A41-8324-BC60C397FFB2}" srcOrd="5" destOrd="0" presId="urn:microsoft.com/office/officeart/2005/8/layout/pyramid2"/>
    <dgm:cxn modelId="{94D1ABE0-756D-AE43-A106-CEE9D3B3D0BE}" type="presParOf" srcId="{94F66230-4E1F-664D-8A55-2D69DB35A1D8}" destId="{2C53979E-4040-4F43-B1C6-1EA687CEB40A}" srcOrd="6" destOrd="0" presId="urn:microsoft.com/office/officeart/2005/8/layout/pyramid2"/>
    <dgm:cxn modelId="{0850A82A-4B82-7841-8FCA-DBAA3AB18044}" type="presParOf" srcId="{94F66230-4E1F-664D-8A55-2D69DB35A1D8}" destId="{A1BC3B3B-017B-164B-B88D-E433C0A2830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994D2-AAC3-5242-B8AF-A7970F930CAE}">
      <dsp:nvSpPr>
        <dsp:cNvPr id="0" name=""/>
        <dsp:cNvSpPr/>
      </dsp:nvSpPr>
      <dsp:spPr>
        <a:xfrm>
          <a:off x="0" y="200361"/>
          <a:ext cx="4719484" cy="79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smtClean="0"/>
            <a:t>To evaluate the antifungal and  antibacterial effect of Terminalia chebula </a:t>
          </a:r>
          <a:endParaRPr lang="en-US" sz="2000" b="1" kern="1200"/>
        </a:p>
      </dsp:txBody>
      <dsp:txXfrm>
        <a:off x="38838" y="239199"/>
        <a:ext cx="4641808" cy="717924"/>
      </dsp:txXfrm>
    </dsp:sp>
    <dsp:sp modelId="{B7D3AD7C-E793-4C8F-B7D1-74FD17791AAA}">
      <dsp:nvSpPr>
        <dsp:cNvPr id="0" name=""/>
        <dsp:cNvSpPr/>
      </dsp:nvSpPr>
      <dsp:spPr>
        <a:xfrm>
          <a:off x="0" y="1053561"/>
          <a:ext cx="4719484" cy="795600"/>
        </a:xfrm>
        <a:prstGeom prst="roundRect">
          <a:avLst/>
        </a:prstGeom>
        <a:solidFill>
          <a:srgbClr val="A3D39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•To evaluate the antibacterial effect of Terminalia chebula on Escherichia coli · </a:t>
          </a:r>
          <a:endParaRPr lang="en-IN" sz="2000" b="1" kern="1200" dirty="0"/>
        </a:p>
      </dsp:txBody>
      <dsp:txXfrm>
        <a:off x="38838" y="1092399"/>
        <a:ext cx="4641808" cy="717924"/>
      </dsp:txXfrm>
    </dsp:sp>
    <dsp:sp modelId="{C1AA6A02-A3BB-4589-9476-64685DABBB54}">
      <dsp:nvSpPr>
        <dsp:cNvPr id="0" name=""/>
        <dsp:cNvSpPr/>
      </dsp:nvSpPr>
      <dsp:spPr>
        <a:xfrm>
          <a:off x="0" y="1906761"/>
          <a:ext cx="4719484" cy="795600"/>
        </a:xfrm>
        <a:prstGeom prst="roundRect">
          <a:avLst/>
        </a:prstGeom>
        <a:solidFill>
          <a:srgbClr val="A3D39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•To evaluate the antifungal effect of Terminalia chebula on Candida albicans.</a:t>
          </a:r>
          <a:endParaRPr lang="en-IN" sz="2000" b="1" kern="1200" dirty="0"/>
        </a:p>
      </dsp:txBody>
      <dsp:txXfrm>
        <a:off x="38838" y="1945599"/>
        <a:ext cx="4641808" cy="717924"/>
      </dsp:txXfrm>
    </dsp:sp>
    <dsp:sp modelId="{D492B06C-7161-A74B-80F4-72E0568E7A3B}">
      <dsp:nvSpPr>
        <dsp:cNvPr id="0" name=""/>
        <dsp:cNvSpPr/>
      </dsp:nvSpPr>
      <dsp:spPr>
        <a:xfrm>
          <a:off x="0" y="2759961"/>
          <a:ext cx="4719484" cy="795600"/>
        </a:xfrm>
        <a:prstGeom prst="roundRect">
          <a:avLst/>
        </a:prstGeom>
        <a:solidFill>
          <a:srgbClr val="A3D39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•To evaluate the antifungal effect of Terminalia chebula on Candida glabrata</a:t>
          </a:r>
          <a:endParaRPr lang="en-IN" sz="2000" b="1" kern="1200" dirty="0"/>
        </a:p>
      </dsp:txBody>
      <dsp:txXfrm>
        <a:off x="38838" y="2798799"/>
        <a:ext cx="4641808" cy="71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B6077-F9A0-49E7-8DE8-54FA3724828A}">
      <dsp:nvSpPr>
        <dsp:cNvPr id="0" name=""/>
        <dsp:cNvSpPr/>
      </dsp:nvSpPr>
      <dsp:spPr>
        <a:xfrm rot="5400000">
          <a:off x="-219556" y="874228"/>
          <a:ext cx="999129" cy="121747"/>
        </a:xfrm>
        <a:prstGeom prst="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8E7CA-7634-4586-B223-129CDDB18F35}">
      <dsp:nvSpPr>
        <dsp:cNvPr id="0" name=""/>
        <dsp:cNvSpPr/>
      </dsp:nvSpPr>
      <dsp:spPr>
        <a:xfrm>
          <a:off x="1741" y="223955"/>
          <a:ext cx="1352750" cy="81165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10 g of Herbal powder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5513" y="247727"/>
        <a:ext cx="1305206" cy="764106"/>
      </dsp:txXfrm>
    </dsp:sp>
    <dsp:sp modelId="{957D8F2C-1325-440F-8B92-5CEF20ED2374}">
      <dsp:nvSpPr>
        <dsp:cNvPr id="0" name=""/>
        <dsp:cNvSpPr/>
      </dsp:nvSpPr>
      <dsp:spPr>
        <a:xfrm rot="5400000">
          <a:off x="-219556" y="1888791"/>
          <a:ext cx="999129" cy="121747"/>
        </a:xfrm>
        <a:prstGeom prst="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70EE2-3FBA-4E2A-A292-57E08A7BB58D}">
      <dsp:nvSpPr>
        <dsp:cNvPr id="0" name=""/>
        <dsp:cNvSpPr/>
      </dsp:nvSpPr>
      <dsp:spPr>
        <a:xfrm>
          <a:off x="1741" y="1238517"/>
          <a:ext cx="1352750" cy="81165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20 ml of distilled water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5513" y="1262289"/>
        <a:ext cx="1305206" cy="764106"/>
      </dsp:txXfrm>
    </dsp:sp>
    <dsp:sp modelId="{83AB3473-76CB-4D53-A2F4-3FFBA211BDCA}">
      <dsp:nvSpPr>
        <dsp:cNvPr id="0" name=""/>
        <dsp:cNvSpPr/>
      </dsp:nvSpPr>
      <dsp:spPr>
        <a:xfrm>
          <a:off x="287724" y="2396072"/>
          <a:ext cx="1783724" cy="121747"/>
        </a:xfrm>
        <a:prstGeom prst="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FD07B-E35B-43D9-B534-C446BBF2A6B5}">
      <dsp:nvSpPr>
        <dsp:cNvPr id="0" name=""/>
        <dsp:cNvSpPr/>
      </dsp:nvSpPr>
      <dsp:spPr>
        <a:xfrm>
          <a:off x="1741" y="2253080"/>
          <a:ext cx="1352750" cy="81165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Keep it for 24 hours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5513" y="2276852"/>
        <a:ext cx="1305206" cy="764106"/>
      </dsp:txXfrm>
    </dsp:sp>
    <dsp:sp modelId="{D0CDA8DA-7E93-401A-AA46-43EF7BDBE371}">
      <dsp:nvSpPr>
        <dsp:cNvPr id="0" name=""/>
        <dsp:cNvSpPr/>
      </dsp:nvSpPr>
      <dsp:spPr>
        <a:xfrm rot="16200000">
          <a:off x="1579601" y="1888791"/>
          <a:ext cx="999129" cy="121747"/>
        </a:xfrm>
        <a:prstGeom prst="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7266D-57FC-469F-A5C0-3CDDEF9071D1}">
      <dsp:nvSpPr>
        <dsp:cNvPr id="0" name=""/>
        <dsp:cNvSpPr/>
      </dsp:nvSpPr>
      <dsp:spPr>
        <a:xfrm>
          <a:off x="1800898" y="2253080"/>
          <a:ext cx="1352750" cy="81165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Filtered in whatman’s filter paper 1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824670" y="2276852"/>
        <a:ext cx="1305206" cy="764106"/>
      </dsp:txXfrm>
    </dsp:sp>
    <dsp:sp modelId="{A33254E2-0A5C-44F5-A84E-B2C11F302225}">
      <dsp:nvSpPr>
        <dsp:cNvPr id="0" name=""/>
        <dsp:cNvSpPr/>
      </dsp:nvSpPr>
      <dsp:spPr>
        <a:xfrm>
          <a:off x="1800898" y="1238517"/>
          <a:ext cx="1352750" cy="81165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Extract –Kept in a water bath (40-50 c)</a:t>
          </a:r>
        </a:p>
      </dsp:txBody>
      <dsp:txXfrm>
        <a:off x="1824670" y="1262289"/>
        <a:ext cx="1305206" cy="764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C8A88-A119-4661-BDF6-5C38B0EBB3B8}">
      <dsp:nvSpPr>
        <dsp:cNvPr id="0" name=""/>
        <dsp:cNvSpPr/>
      </dsp:nvSpPr>
      <dsp:spPr>
        <a:xfrm>
          <a:off x="0" y="0"/>
          <a:ext cx="3111106" cy="82103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Procurement of bacterial  and fungal strains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4047" y="24047"/>
        <a:ext cx="2155764" cy="772944"/>
      </dsp:txXfrm>
    </dsp:sp>
    <dsp:sp modelId="{647A6C65-8831-401C-8642-8201612282F0}">
      <dsp:nvSpPr>
        <dsp:cNvPr id="0" name=""/>
        <dsp:cNvSpPr/>
      </dsp:nvSpPr>
      <dsp:spPr>
        <a:xfrm>
          <a:off x="260555" y="970318"/>
          <a:ext cx="3111106" cy="82103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Culturing the microbes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84602" y="994365"/>
        <a:ext cx="2268781" cy="772944"/>
      </dsp:txXfrm>
    </dsp:sp>
    <dsp:sp modelId="{47ABAF22-99D4-4FFD-865A-E88BF7E0098A}">
      <dsp:nvSpPr>
        <dsp:cNvPr id="0" name=""/>
        <dsp:cNvSpPr/>
      </dsp:nvSpPr>
      <dsp:spPr>
        <a:xfrm>
          <a:off x="517221" y="1940637"/>
          <a:ext cx="3111106" cy="82103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Inoculation of herbal extract into the strains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41268" y="1964684"/>
        <a:ext cx="2272670" cy="772944"/>
      </dsp:txXfrm>
    </dsp:sp>
    <dsp:sp modelId="{1650D795-3FCB-4C40-929A-0F7850C61F19}">
      <dsp:nvSpPr>
        <dsp:cNvPr id="0" name=""/>
        <dsp:cNvSpPr/>
      </dsp:nvSpPr>
      <dsp:spPr>
        <a:xfrm>
          <a:off x="777776" y="2910956"/>
          <a:ext cx="3111106" cy="82103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Assessment of the antibacterial and antifungal inhibitory zones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01823" y="2935003"/>
        <a:ext cx="2268781" cy="772944"/>
      </dsp:txXfrm>
    </dsp:sp>
    <dsp:sp modelId="{C5517A19-4D7C-4C52-A8D0-9EEA7C06AD0D}">
      <dsp:nvSpPr>
        <dsp:cNvPr id="0" name=""/>
        <dsp:cNvSpPr/>
      </dsp:nvSpPr>
      <dsp:spPr>
        <a:xfrm>
          <a:off x="2577431" y="628841"/>
          <a:ext cx="533675" cy="533675"/>
        </a:xfrm>
        <a:prstGeom prst="downArrow">
          <a:avLst>
            <a:gd name="adj1" fmla="val 55000"/>
            <a:gd name="adj2" fmla="val 45000"/>
          </a:avLst>
        </a:prstGeom>
        <a:solidFill>
          <a:srgbClr val="008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697508" y="628841"/>
        <a:ext cx="293521" cy="401590"/>
      </dsp:txXfrm>
    </dsp:sp>
    <dsp:sp modelId="{46ED1EA1-AEEC-4EA1-B206-4515078A9C1B}">
      <dsp:nvSpPr>
        <dsp:cNvPr id="0" name=""/>
        <dsp:cNvSpPr/>
      </dsp:nvSpPr>
      <dsp:spPr>
        <a:xfrm>
          <a:off x="2837986" y="1599159"/>
          <a:ext cx="533675" cy="533675"/>
        </a:xfrm>
        <a:prstGeom prst="downArrow">
          <a:avLst>
            <a:gd name="adj1" fmla="val 55000"/>
            <a:gd name="adj2" fmla="val 45000"/>
          </a:avLst>
        </a:prstGeom>
        <a:solidFill>
          <a:srgbClr val="008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958063" y="1599159"/>
        <a:ext cx="293521" cy="401590"/>
      </dsp:txXfrm>
    </dsp:sp>
    <dsp:sp modelId="{93D41FB6-E3DE-429B-A760-B3C56CA0ABB7}">
      <dsp:nvSpPr>
        <dsp:cNvPr id="0" name=""/>
        <dsp:cNvSpPr/>
      </dsp:nvSpPr>
      <dsp:spPr>
        <a:xfrm>
          <a:off x="3094652" y="2569478"/>
          <a:ext cx="533675" cy="533675"/>
        </a:xfrm>
        <a:prstGeom prst="downArrow">
          <a:avLst>
            <a:gd name="adj1" fmla="val 55000"/>
            <a:gd name="adj2" fmla="val 45000"/>
          </a:avLst>
        </a:prstGeom>
        <a:solidFill>
          <a:srgbClr val="008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214729" y="2569478"/>
        <a:ext cx="293521" cy="401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5C8F3-E92F-BD45-84FC-8BE06297F581}">
      <dsp:nvSpPr>
        <dsp:cNvPr id="0" name=""/>
        <dsp:cNvSpPr/>
      </dsp:nvSpPr>
      <dsp:spPr>
        <a:xfrm>
          <a:off x="2163206" y="0"/>
          <a:ext cx="3394075" cy="3394075"/>
        </a:xfrm>
        <a:prstGeom prst="triangle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A44E35-F2C9-9E41-9BDD-8993F4979571}">
      <dsp:nvSpPr>
        <dsp:cNvPr id="0" name=""/>
        <dsp:cNvSpPr/>
      </dsp:nvSpPr>
      <dsp:spPr>
        <a:xfrm>
          <a:off x="3860244" y="339738"/>
          <a:ext cx="2206148" cy="482595"/>
        </a:xfrm>
        <a:prstGeom prst="roundRect">
          <a:avLst/>
        </a:prstGeom>
        <a:solidFill>
          <a:srgbClr val="008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E.coli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3883802" y="363296"/>
        <a:ext cx="2159032" cy="435479"/>
      </dsp:txXfrm>
    </dsp:sp>
    <dsp:sp modelId="{F3A8E5F8-3818-7948-AEA1-40077E11B60F}">
      <dsp:nvSpPr>
        <dsp:cNvPr id="0" name=""/>
        <dsp:cNvSpPr/>
      </dsp:nvSpPr>
      <dsp:spPr>
        <a:xfrm>
          <a:off x="3860244" y="882658"/>
          <a:ext cx="2206148" cy="482595"/>
        </a:xfrm>
        <a:prstGeom prst="roundRect">
          <a:avLst/>
        </a:prstGeom>
        <a:solidFill>
          <a:srgbClr val="008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FF"/>
              </a:solidFill>
            </a:rPr>
            <a:t>C.albicans</a:t>
          </a:r>
          <a:endParaRPr lang="en-US" sz="2800" b="1" kern="1200" dirty="0">
            <a:solidFill>
              <a:srgbClr val="FFFFFF"/>
            </a:solidFill>
          </a:endParaRPr>
        </a:p>
      </dsp:txBody>
      <dsp:txXfrm>
        <a:off x="3883802" y="906216"/>
        <a:ext cx="2159032" cy="435479"/>
      </dsp:txXfrm>
    </dsp:sp>
    <dsp:sp modelId="{86CCEEB3-D355-CC49-8CD1-E726E92A4543}">
      <dsp:nvSpPr>
        <dsp:cNvPr id="0" name=""/>
        <dsp:cNvSpPr/>
      </dsp:nvSpPr>
      <dsp:spPr>
        <a:xfrm>
          <a:off x="3860244" y="1425577"/>
          <a:ext cx="2206148" cy="482595"/>
        </a:xfrm>
        <a:prstGeom prst="roundRect">
          <a:avLst/>
        </a:prstGeom>
        <a:solidFill>
          <a:srgbClr val="008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FFFF"/>
              </a:solidFill>
            </a:rPr>
            <a:t>C.glabrata</a:t>
          </a:r>
          <a:endParaRPr lang="en-US" sz="2800" b="1" kern="1200" dirty="0">
            <a:solidFill>
              <a:srgbClr val="FFFFFF"/>
            </a:solidFill>
          </a:endParaRPr>
        </a:p>
      </dsp:txBody>
      <dsp:txXfrm>
        <a:off x="3883802" y="1449135"/>
        <a:ext cx="2159032" cy="435479"/>
      </dsp:txXfrm>
    </dsp:sp>
    <dsp:sp modelId="{228BBC41-3223-E142-904D-26F3E637259E}">
      <dsp:nvSpPr>
        <dsp:cNvPr id="0" name=""/>
        <dsp:cNvSpPr/>
      </dsp:nvSpPr>
      <dsp:spPr>
        <a:xfrm>
          <a:off x="3860244" y="1968497"/>
          <a:ext cx="2206148" cy="482595"/>
        </a:xfrm>
        <a:prstGeom prst="roundRect">
          <a:avLst/>
        </a:prstGeom>
        <a:solidFill>
          <a:srgbClr val="008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Our study-Aqueous extract</a:t>
          </a:r>
          <a:endParaRPr lang="en-US" sz="1600" b="1" kern="1200" dirty="0">
            <a:solidFill>
              <a:srgbClr val="FFFFFF"/>
            </a:solidFill>
          </a:endParaRPr>
        </a:p>
      </dsp:txBody>
      <dsp:txXfrm>
        <a:off x="3883802" y="1992055"/>
        <a:ext cx="2159032" cy="435479"/>
      </dsp:txXfrm>
    </dsp:sp>
    <dsp:sp modelId="{2C53979E-4040-4F43-B1C6-1EA687CEB40A}">
      <dsp:nvSpPr>
        <dsp:cNvPr id="0" name=""/>
        <dsp:cNvSpPr/>
      </dsp:nvSpPr>
      <dsp:spPr>
        <a:xfrm>
          <a:off x="3860244" y="2511416"/>
          <a:ext cx="2206148" cy="482595"/>
        </a:xfrm>
        <a:prstGeom prst="roundRect">
          <a:avLst/>
        </a:prstGeom>
        <a:solidFill>
          <a:srgbClr val="008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</a:rPr>
            <a:t>Comparison with other studies</a:t>
          </a:r>
          <a:endParaRPr lang="en-US" sz="1400" b="1" kern="1200" dirty="0">
            <a:solidFill>
              <a:srgbClr val="FFFFFF"/>
            </a:solidFill>
          </a:endParaRPr>
        </a:p>
      </dsp:txBody>
      <dsp:txXfrm>
        <a:off x="3883802" y="2534974"/>
        <a:ext cx="2159032" cy="435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F9E3E546-B60C-492A-8D16-A59B0770EA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95CABD8-57B8-43EE-96EA-D870770C81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F6F6D-2262-467B-9F31-363FEF7BC48A}" type="datetimeFigureOut">
              <a:rPr lang="es-ES" smtClean="0"/>
              <a:pPr/>
              <a:t>27/10/2023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04550E2-F10A-4D8C-9D69-003BBEFCA3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BB2B0F7-1C7A-4CBF-BF35-9A7B96BB38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68494-18A3-460E-B1EE-C7C4A533F12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84804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7DF6A-D5E5-488E-9109-7EC3FCA8962B}" type="datetimeFigureOut">
              <a:rPr lang="es-ES" smtClean="0"/>
              <a:pPr/>
              <a:t>27/10/2023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714E7-2CE9-457A-95A6-BFA02A45C72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563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714E7-2CE9-457A-95A6-BFA02A45C721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1226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14E7-2CE9-457A-95A6-BFA02A45C721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3638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these </a:t>
            </a:r>
            <a:r>
              <a:rPr lang="en-US" baseline="0" dirty="0" err="1" smtClean="0"/>
              <a:t>equipments</a:t>
            </a:r>
            <a:r>
              <a:rPr lang="en-US" baseline="0" dirty="0" smtClean="0"/>
              <a:t> are provided in our lab,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14E7-2CE9-457A-95A6-BFA02A45C721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5534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bacteria is to be</a:t>
            </a:r>
            <a:r>
              <a:rPr lang="en-US" baseline="0" dirty="0" smtClean="0"/>
              <a:t> added in this study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14E7-2CE9-457A-95A6-BFA02A45C721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873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14E7-2CE9-457A-95A6-BFA02A45C721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076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FF7-90E2-431F-8E31-BA0CE4C55B2F}" type="datetimeFigureOut">
              <a:rPr lang="en-US" smtClean="0"/>
              <a:pPr/>
              <a:t>27-Oct-23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EFFA-EA14-4325-A0F4-7973582784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FF7-90E2-431F-8E31-BA0CE4C55B2F}" type="datetimeFigureOut">
              <a:rPr lang="en-US" smtClean="0"/>
              <a:pPr/>
              <a:t>27-Oct-23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EFFA-EA14-4325-A0F4-7973582784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FF7-90E2-431F-8E31-BA0CE4C55B2F}" type="datetimeFigureOut">
              <a:rPr lang="en-US" smtClean="0"/>
              <a:pPr/>
              <a:t>27-Oct-23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EFFA-EA14-4325-A0F4-7973582784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A531E7D-46E0-4FAD-AF12-F453E479AF7F}"/>
              </a:ext>
            </a:extLst>
          </p:cNvPr>
          <p:cNvSpPr/>
          <p:nvPr userDrawn="1"/>
        </p:nvSpPr>
        <p:spPr>
          <a:xfrm>
            <a:off x="3989614" y="0"/>
            <a:ext cx="515438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E0497A89-91C5-42B7-A41F-487DF58B37F4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735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E9B0DAE-88E0-4E04-8C3B-5988EFAD312C}"/>
              </a:ext>
            </a:extLst>
          </p:cNvPr>
          <p:cNvSpPr/>
          <p:nvPr userDrawn="1"/>
        </p:nvSpPr>
        <p:spPr>
          <a:xfrm>
            <a:off x="3989614" y="0"/>
            <a:ext cx="515438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2228400"/>
            <a:ext cx="3797299" cy="1026359"/>
          </a:xfrm>
        </p:spPr>
        <p:txBody>
          <a:bodyPr anchor="ctr">
            <a:no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81600" y="3121200"/>
            <a:ext cx="3177540" cy="6601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3FEA4E8-678D-4279-BA7C-4E624B9ABE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875200" y="1310400"/>
            <a:ext cx="1187700" cy="766187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5000" b="1" kern="1200" dirty="0">
                <a:solidFill>
                  <a:schemeClr val="tx1"/>
                </a:solidFill>
                <a:latin typeface="Poiret One" panose="02000000000000000000" pitchFamily="2" charset="0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F1256C1C-053B-4ED1-8CD3-9B85B4BFEFE8}"/>
              </a:ext>
            </a:extLst>
          </p:cNvPr>
          <p:cNvCxnSpPr>
            <a:cxnSpLocks/>
          </p:cNvCxnSpPr>
          <p:nvPr userDrawn="1"/>
        </p:nvCxnSpPr>
        <p:spPr>
          <a:xfrm flipV="1">
            <a:off x="723756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5391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90526C-D60D-4B14-8F43-F1B8B54F75FC}"/>
              </a:ext>
            </a:extLst>
          </p:cNvPr>
          <p:cNvSpPr/>
          <p:nvPr userDrawn="1"/>
        </p:nvSpPr>
        <p:spPr>
          <a:xfrm rot="16200000">
            <a:off x="3989438" y="-4002598"/>
            <a:ext cx="1165123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E355E7D4-C74C-4848-A027-E775BFECD14C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3900" y="1233489"/>
            <a:ext cx="7696200" cy="335756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5323437-7DAB-4E24-960F-EFA01671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26595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04B42BB2-1921-4A47-B958-B24B46D1DBA7}"/>
              </a:ext>
            </a:extLst>
          </p:cNvPr>
          <p:cNvSpPr/>
          <p:nvPr userDrawn="1"/>
        </p:nvSpPr>
        <p:spPr>
          <a:xfrm rot="16200000">
            <a:off x="-2216470" y="2203130"/>
            <a:ext cx="5156837" cy="7239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5600" y="3599420"/>
            <a:ext cx="2915263" cy="768803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algn="ctr">
              <a:defRPr sz="160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9476" y="3599420"/>
            <a:ext cx="2915263" cy="770400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algn="ctr">
              <a:defRPr sz="160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 algn="ctr">
              <a:defRPr sz="1600"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 algn="ctr">
              <a:defRPr sz="1600"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 algn="ctr">
              <a:defRPr sz="1600"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57D406E-515A-4F43-9A01-A05A4C6D192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45600" y="3239150"/>
            <a:ext cx="2915263" cy="392482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65C9BD97-A085-490E-8875-69685121698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89476" y="3239150"/>
            <a:ext cx="2915263" cy="392482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FF346E-8764-4066-94AC-ECE6D936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54A267CD-0336-4222-9B0B-97C7BE52BBB4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229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44EBFA0-46B6-4893-8D00-D339F577D223}"/>
              </a:ext>
            </a:extLst>
          </p:cNvPr>
          <p:cNvSpPr/>
          <p:nvPr userDrawn="1"/>
        </p:nvSpPr>
        <p:spPr>
          <a:xfrm rot="16200000">
            <a:off x="-2216470" y="2203130"/>
            <a:ext cx="5156837" cy="7239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F31921B3-F24C-4C78-964C-AF06B10C73B7}"/>
              </a:ext>
            </a:extLst>
          </p:cNvPr>
          <p:cNvCxnSpPr>
            <a:cxnSpLocks/>
          </p:cNvCxnSpPr>
          <p:nvPr userDrawn="1"/>
        </p:nvCxnSpPr>
        <p:spPr>
          <a:xfrm flipV="1">
            <a:off x="723892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AAAC595-3CB6-4D7E-B622-9B246615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9681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D809043F-2CB1-4697-ADC0-1A4B5CEE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3260"/>
            <a:ext cx="7886700" cy="2656981"/>
          </a:xfrm>
        </p:spPr>
        <p:txBody>
          <a:bodyPr/>
          <a:lstStyle>
            <a:lvl1pPr>
              <a:defRPr b="1">
                <a:latin typeface="Poiret One" panose="02000000000000000000" pitchFamily="2" charset="0"/>
                <a:cs typeface="Poppins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04782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:a16="http://schemas.microsoft.com/office/drawing/2014/main" xmlns="" id="{2CC5DEF2-471C-44A2-8740-C2D0EB3257F7}"/>
              </a:ext>
            </a:extLst>
          </p:cNvPr>
          <p:cNvSpPr/>
          <p:nvPr userDrawn="1"/>
        </p:nvSpPr>
        <p:spPr>
          <a:xfrm rot="16200000">
            <a:off x="3989438" y="-4002598"/>
            <a:ext cx="1165123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8CE39D-8A98-4B5A-8C7B-9E9210E7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49"/>
            <a:ext cx="7696200" cy="43200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A7AD295-11B3-4DBD-83ED-1361E6D683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2406828"/>
            <a:ext cx="7696200" cy="2184224"/>
          </a:xfrm>
        </p:spPr>
        <p:txBody>
          <a:bodyPr anchor="ctr">
            <a:normAutofit/>
          </a:bodyPr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7BEF84CC-BF56-4C47-B129-9BCB2A4E2D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" y="1282834"/>
            <a:ext cx="5994334" cy="1076602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6286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 marL="9715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 marL="13144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 marL="16573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Conector recto 4">
            <a:extLst>
              <a:ext uri="{FF2B5EF4-FFF2-40B4-BE49-F238E27FC236}">
                <a16:creationId xmlns:a16="http://schemas.microsoft.com/office/drawing/2014/main" xmlns="" id="{EECDF328-3D16-46F8-8C28-4BFB1768D2B1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580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64B4CD4-2C5C-4DA5-BF61-CF7C5547558E}"/>
              </a:ext>
            </a:extLst>
          </p:cNvPr>
          <p:cNvSpPr/>
          <p:nvPr userDrawn="1"/>
        </p:nvSpPr>
        <p:spPr>
          <a:xfrm>
            <a:off x="3989614" y="0"/>
            <a:ext cx="515438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B2CFB794-51EC-4E40-BD37-E64E93CCD5C1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973393"/>
            <a:ext cx="3124200" cy="1550425"/>
          </a:xfrm>
        </p:spPr>
        <p:txBody>
          <a:bodyPr anchor="ctr"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713238"/>
            <a:ext cx="3124200" cy="112134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437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FF7-90E2-431F-8E31-BA0CE4C55B2F}" type="datetimeFigureOut">
              <a:rPr lang="en-US" smtClean="0"/>
              <a:pPr/>
              <a:t>27-Oct-23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EFFA-EA14-4325-A0F4-7973582784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A138118C-7525-42C5-83E9-64911118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43260"/>
            <a:ext cx="7696200" cy="265698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58148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90526C-D60D-4B14-8F43-F1B8B54F75FC}"/>
              </a:ext>
            </a:extLst>
          </p:cNvPr>
          <p:cNvSpPr/>
          <p:nvPr userDrawn="1"/>
        </p:nvSpPr>
        <p:spPr>
          <a:xfrm rot="16200000">
            <a:off x="3989438" y="-4002598"/>
            <a:ext cx="1165123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E355E7D4-C74C-4848-A027-E775BFECD14C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52449"/>
            <a:ext cx="7696200" cy="43200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3900" y="2406828"/>
            <a:ext cx="7696200" cy="2184224"/>
          </a:xfrm>
        </p:spPr>
        <p:txBody>
          <a:bodyPr anchor="ctr">
            <a:normAutofit/>
          </a:bodyPr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0490B421-C816-4E55-A4CC-1C8849D91A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" y="1282834"/>
            <a:ext cx="5994334" cy="1076602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6286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 marL="9715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 marL="13144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 marL="16573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8643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44EBFA0-46B6-4893-8D00-D339F577D223}"/>
              </a:ext>
            </a:extLst>
          </p:cNvPr>
          <p:cNvSpPr/>
          <p:nvPr userDrawn="1"/>
        </p:nvSpPr>
        <p:spPr>
          <a:xfrm rot="16200000">
            <a:off x="6203631" y="2216468"/>
            <a:ext cx="5156837" cy="7239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F31921B3-F24C-4C78-964C-AF06B10C73B7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0855" y="4591049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8559AF6-F4A5-4E5A-B98F-FFBBCC02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664560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3C49DE8-F141-4074-AB71-3682D2E62103}"/>
              </a:ext>
            </a:extLst>
          </p:cNvPr>
          <p:cNvSpPr/>
          <p:nvPr userDrawn="1"/>
        </p:nvSpPr>
        <p:spPr>
          <a:xfrm rot="16200000">
            <a:off x="3989437" y="-4002775"/>
            <a:ext cx="1165123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89158A42-BE1A-4BF1-8C5A-11AE47ED54BF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604AAA2-568E-49D7-AB45-7C4A7023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75435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B65DBD9-7306-4D00-83C9-98A2EAEBF9CF}"/>
              </a:ext>
            </a:extLst>
          </p:cNvPr>
          <p:cNvSpPr/>
          <p:nvPr userDrawn="1"/>
        </p:nvSpPr>
        <p:spPr>
          <a:xfrm rot="16200000">
            <a:off x="6203631" y="2216468"/>
            <a:ext cx="5156837" cy="7239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37426D79-E3E1-45CB-BD42-8BCBD4E55B34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0855" y="4591049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872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FF7-90E2-431F-8E31-BA0CE4C55B2F}" type="datetimeFigureOut">
              <a:rPr lang="en-US" smtClean="0"/>
              <a:pPr/>
              <a:t>27-Oct-23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EFFA-EA14-4325-A0F4-7973582784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FF7-90E2-431F-8E31-BA0CE4C55B2F}" type="datetimeFigureOut">
              <a:rPr lang="en-US" smtClean="0"/>
              <a:pPr/>
              <a:t>27-Oct-23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EFFA-EA14-4325-A0F4-7973582784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FF7-90E2-431F-8E31-BA0CE4C55B2F}" type="datetimeFigureOut">
              <a:rPr lang="en-US" smtClean="0"/>
              <a:pPr/>
              <a:t>27-Oct-23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EFFA-EA14-4325-A0F4-7973582784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FF7-90E2-431F-8E31-BA0CE4C55B2F}" type="datetimeFigureOut">
              <a:rPr lang="en-US" smtClean="0"/>
              <a:pPr/>
              <a:t>27-Oct-23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EFFA-EA14-4325-A0F4-7973582784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40E0-519E-4309-A9F4-872FD02207BF}" type="datetimeFigureOut">
              <a:rPr lang="en-US" smtClean="0"/>
              <a:pPr/>
              <a:t>27-Oct-23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8686-C87C-471A-AC33-17D9120BF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FF7-90E2-431F-8E31-BA0CE4C55B2F}" type="datetimeFigureOut">
              <a:rPr lang="en-US" smtClean="0"/>
              <a:pPr/>
              <a:t>27-Oct-23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EFFA-EA14-4325-A0F4-7973582784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FF7-90E2-431F-8E31-BA0CE4C55B2F}" type="datetimeFigureOut">
              <a:rPr lang="en-US" smtClean="0"/>
              <a:pPr/>
              <a:t>27-Oct-23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EFFA-EA14-4325-A0F4-7973582784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EFF7-90E2-431F-8E31-BA0CE4C55B2F}" type="datetimeFigureOut">
              <a:rPr lang="en-US" smtClean="0"/>
              <a:pPr/>
              <a:t>27-Oct-23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EFFA-EA14-4325-A0F4-7973582784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665" r:id="rId14"/>
    <p:sldLayoutId id="2147483667" r:id="rId15"/>
    <p:sldLayoutId id="2147483669" r:id="rId16"/>
    <p:sldLayoutId id="2147483658" r:id="rId17"/>
    <p:sldLayoutId id="2147483671" r:id="rId18"/>
    <p:sldLayoutId id="2147483672" r:id="rId19"/>
    <p:sldLayoutId id="2147483659" r:id="rId20"/>
    <p:sldLayoutId id="2147483688" r:id="rId21"/>
    <p:sldLayoutId id="2147483682" r:id="rId22"/>
    <p:sldLayoutId id="2147483683" r:id="rId23"/>
    <p:sldLayoutId id="2147483687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openxmlformats.org/officeDocument/2006/relationships/image" Target="../media/image15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2.xml"/><Relationship Id="rId10" Type="http://schemas.microsoft.com/office/2007/relationships/hdphoto" Target="../media/hdphoto2.wdp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8FD4F970-BD8E-41EF-86D9-82917AC87E76}"/>
              </a:ext>
            </a:extLst>
          </p:cNvPr>
          <p:cNvSpPr/>
          <p:nvPr/>
        </p:nvSpPr>
        <p:spPr>
          <a:xfrm>
            <a:off x="293079" y="215329"/>
            <a:ext cx="786938" cy="7869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BEBE0-30E7-49E4-A816-DCA7EB66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857136"/>
            <a:ext cx="5962204" cy="2841142"/>
          </a:xfrm>
          <a:ln>
            <a:noFill/>
          </a:ln>
        </p:spPr>
        <p:txBody>
          <a:bodyPr anchor="t"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Antifungal property of </a:t>
            </a:r>
            <a:r>
              <a:rPr lang="en-US" sz="3600" b="1" dirty="0" err="1" smtClean="0">
                <a:solidFill>
                  <a:srgbClr val="FF0000"/>
                </a:solidFill>
              </a:rPr>
              <a:t>Kadukkai</a:t>
            </a:r>
            <a:r>
              <a:rPr lang="en-US" sz="3600" b="1" dirty="0" smtClean="0">
                <a:solidFill>
                  <a:srgbClr val="FF0000"/>
                </a:solidFill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</a:rPr>
              <a:t>Terminalia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chebula</a:t>
            </a:r>
            <a:r>
              <a:rPr lang="en-US" sz="3600" b="1" dirty="0" smtClean="0">
                <a:solidFill>
                  <a:srgbClr val="FF0000"/>
                </a:solidFill>
              </a:rPr>
              <a:t>) - An evaluative study.</a:t>
            </a:r>
            <a:r>
              <a:rPr lang="en-IN" b="1" dirty="0" smtClean="0">
                <a:solidFill>
                  <a:srgbClr val="FF0000"/>
                </a:solidFill>
              </a:rPr>
              <a:t/>
            </a:r>
            <a:br>
              <a:rPr lang="en-IN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0037" y="1570836"/>
            <a:ext cx="1312471" cy="1253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8909" y="3323602"/>
            <a:ext cx="4848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3366FF"/>
                </a:solidFill>
              </a:rPr>
              <a:t>Dr. Madhu Narayan, M.D.S.,</a:t>
            </a:r>
          </a:p>
          <a:p>
            <a:pPr algn="ctr"/>
            <a:r>
              <a:rPr lang="en-US" sz="2000" b="1" i="1" dirty="0">
                <a:solidFill>
                  <a:srgbClr val="660066"/>
                </a:solidFill>
              </a:rPr>
              <a:t>Senior Lecturer,</a:t>
            </a:r>
          </a:p>
          <a:p>
            <a:pPr algn="ctr"/>
            <a:r>
              <a:rPr lang="en-US" sz="2000" b="1" i="1" dirty="0">
                <a:solidFill>
                  <a:srgbClr val="660066"/>
                </a:solidFill>
              </a:rPr>
              <a:t>Dept. of Oral Pathology,</a:t>
            </a:r>
          </a:p>
          <a:p>
            <a:pPr algn="ctr"/>
            <a:r>
              <a:rPr lang="en-US" sz="2000" b="1" i="1" dirty="0">
                <a:solidFill>
                  <a:srgbClr val="660066"/>
                </a:solidFill>
              </a:rPr>
              <a:t>SRM Dental College, Ramapuram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317659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MICROBIAL STRAINS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3497582" y="1093609"/>
            <a:ext cx="4040188" cy="4798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err="1" smtClean="0">
                <a:solidFill>
                  <a:srgbClr val="FF0000"/>
                </a:solidFill>
              </a:rPr>
              <a:t>albicans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TRAIN-ALBICANS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889" r="-40889"/>
          <a:stretch>
            <a:fillRect/>
          </a:stretch>
        </p:blipFill>
        <p:spPr>
          <a:xfrm>
            <a:off x="2308396" y="1736703"/>
            <a:ext cx="4040188" cy="2963466"/>
          </a:xfrm>
        </p:spPr>
      </p:pic>
      <p:sp>
        <p:nvSpPr>
          <p:cNvPr id="23" name="Text Placeholder 22"/>
          <p:cNvSpPr>
            <a:spLocks noGrp="1"/>
          </p:cNvSpPr>
          <p:nvPr>
            <p:ph type="body" sz="quarter" idx="3"/>
          </p:nvPr>
        </p:nvSpPr>
        <p:spPr>
          <a:xfrm>
            <a:off x="6583100" y="1161520"/>
            <a:ext cx="4041775" cy="4798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err="1" smtClean="0">
                <a:solidFill>
                  <a:srgbClr val="FF0000"/>
                </a:solidFill>
              </a:rPr>
              <a:t>glabrata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STRAIN-GLABRATA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925" r="-40925"/>
          <a:stretch>
            <a:fillRect/>
          </a:stretch>
        </p:blipFill>
        <p:spPr>
          <a:xfrm>
            <a:off x="5491717" y="1717743"/>
            <a:ext cx="4041775" cy="2963466"/>
          </a:xfrm>
        </p:spPr>
      </p:pic>
      <p:sp>
        <p:nvSpPr>
          <p:cNvPr id="10" name="Text Placeholder 21"/>
          <p:cNvSpPr txBox="1">
            <a:spLocks/>
          </p:cNvSpPr>
          <p:nvPr/>
        </p:nvSpPr>
        <p:spPr>
          <a:xfrm>
            <a:off x="215118" y="1120939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0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CONTROLS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4" name="Content Placeholder 3" descr="SALINE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1627" r="-111627"/>
          <a:stretch>
            <a:fillRect/>
          </a:stretch>
        </p:blipFill>
        <p:spPr>
          <a:xfrm>
            <a:off x="-2018317" y="1352887"/>
            <a:ext cx="7256868" cy="2993248"/>
          </a:xfrm>
        </p:spPr>
      </p:pic>
      <p:pic>
        <p:nvPicPr>
          <p:cNvPr id="9" name="Content Placeholder 8" descr="SALINE-2.jpe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476" r="-9476"/>
          <a:stretch>
            <a:fillRect/>
          </a:stretch>
        </p:blipFill>
        <p:spPr>
          <a:xfrm rot="16200000">
            <a:off x="2552645" y="1839772"/>
            <a:ext cx="3709496" cy="2338849"/>
          </a:xfrm>
        </p:spPr>
      </p:pic>
      <p:pic>
        <p:nvPicPr>
          <p:cNvPr id="11" name="Picture 10" descr="POSITIVE CONTROL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3328" y="1454123"/>
            <a:ext cx="2276958" cy="30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1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METHODOLOGY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4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572780427"/>
              </p:ext>
            </p:extLst>
          </p:nvPr>
        </p:nvGraphicFramePr>
        <p:xfrm>
          <a:off x="856147" y="1270115"/>
          <a:ext cx="3155390" cy="328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7366" y="423899"/>
            <a:ext cx="3235191" cy="4338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66043" y="814113"/>
            <a:ext cx="3122957" cy="3165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866" y="849572"/>
            <a:ext cx="4125229" cy="3093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3455988" cy="8572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PREPARATION OF EXTRACT</a:t>
            </a:r>
            <a:endParaRPr lang="en-IN" sz="24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8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rgbClr val="3366FF"/>
                </a:solidFill>
              </a:rPr>
              <a:t>METHODOLOGY</a:t>
            </a:r>
            <a:endParaRPr lang="en-IN" sz="3200" b="1" dirty="0">
              <a:solidFill>
                <a:srgbClr val="33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831101571"/>
              </p:ext>
            </p:extLst>
          </p:nvPr>
        </p:nvGraphicFramePr>
        <p:xfrm>
          <a:off x="2152647" y="1167384"/>
          <a:ext cx="3888883" cy="373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839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RESULTS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2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3366FF"/>
                </a:solidFill>
              </a:rPr>
              <a:t>INHIBITORY ZONE-AGAINST </a:t>
            </a:r>
            <a:r>
              <a:rPr lang="en-US" sz="3600" b="1" dirty="0" smtClean="0">
                <a:solidFill>
                  <a:srgbClr val="3366FF"/>
                </a:solidFill>
              </a:rPr>
              <a:t>C. </a:t>
            </a:r>
            <a:r>
              <a:rPr lang="en-US" sz="3600" b="1" dirty="0" err="1" smtClean="0">
                <a:solidFill>
                  <a:srgbClr val="3366FF"/>
                </a:solidFill>
              </a:rPr>
              <a:t>albicans</a:t>
            </a:r>
            <a:endParaRPr lang="en-US" sz="3600" b="1" dirty="0">
              <a:solidFill>
                <a:srgbClr val="3366FF"/>
              </a:solidFill>
            </a:endParaRPr>
          </a:p>
        </p:txBody>
      </p:sp>
      <p:pic>
        <p:nvPicPr>
          <p:cNvPr id="13" name="Content Placeholder 9" descr="C. ALBICANS EFFECT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495" r="-9495"/>
          <a:stretch>
            <a:fillRect/>
          </a:stretch>
        </p:blipFill>
        <p:spPr>
          <a:xfrm>
            <a:off x="4648200" y="1376408"/>
            <a:ext cx="4038600" cy="254555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727995" y="2020805"/>
            <a:ext cx="2969757" cy="1070432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ANTIFUNGAL – 32 mm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3366FF"/>
                </a:solidFill>
              </a:rPr>
              <a:t>INHIBITORY ZONE-AGAINST </a:t>
            </a:r>
            <a:r>
              <a:rPr lang="en-US" sz="3600" b="1" dirty="0" smtClean="0">
                <a:solidFill>
                  <a:srgbClr val="3366FF"/>
                </a:solidFill>
              </a:rPr>
              <a:t>C. </a:t>
            </a:r>
            <a:r>
              <a:rPr lang="en-US" sz="3600" b="1" dirty="0" err="1" smtClean="0">
                <a:solidFill>
                  <a:srgbClr val="3366FF"/>
                </a:solidFill>
              </a:rPr>
              <a:t>glabrata</a:t>
            </a:r>
            <a:endParaRPr lang="en-US" sz="3600" b="1" dirty="0">
              <a:solidFill>
                <a:srgbClr val="3366FF"/>
              </a:solidFill>
            </a:endParaRPr>
          </a:p>
        </p:txBody>
      </p:sp>
      <p:pic>
        <p:nvPicPr>
          <p:cNvPr id="16" name="Content Placeholder 8" descr="C. GLABRATA EFFECT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371" r="-21371"/>
          <a:stretch>
            <a:fillRect/>
          </a:stretch>
        </p:blipFill>
        <p:spPr>
          <a:xfrm>
            <a:off x="4687888" y="1204913"/>
            <a:ext cx="3949700" cy="3689350"/>
          </a:xfrm>
        </p:spPr>
      </p:pic>
      <p:sp>
        <p:nvSpPr>
          <p:cNvPr id="17" name="Content Placeholder 13"/>
          <p:cNvSpPr>
            <a:spLocks noGrp="1"/>
          </p:cNvSpPr>
          <p:nvPr>
            <p:ph sz="half" idx="1"/>
          </p:nvPr>
        </p:nvSpPr>
        <p:spPr>
          <a:xfrm>
            <a:off x="1138856" y="2235603"/>
            <a:ext cx="2783002" cy="1481352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ANTIFUNGAL – 30 mm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29607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</a:rPr>
              <a:t>INHIBITORY ZONES-CONTROLS</a:t>
            </a:r>
            <a:endParaRPr lang="en-US" sz="4000" b="1" dirty="0">
              <a:solidFill>
                <a:srgbClr val="3366FF"/>
              </a:solidFill>
            </a:endParaRPr>
          </a:p>
        </p:txBody>
      </p:sp>
      <p:pic>
        <p:nvPicPr>
          <p:cNvPr id="13" name="Content Placeholder 3" descr="BOTH CONTROLS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4025" r="-24025"/>
          <a:stretch>
            <a:fillRect/>
          </a:stretch>
        </p:blipFill>
        <p:spPr>
          <a:xfrm>
            <a:off x="4648200" y="900113"/>
            <a:ext cx="4008438" cy="3609975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54816" y="1746408"/>
            <a:ext cx="3417969" cy="22693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IN" b="1" dirty="0" smtClean="0">
                <a:solidFill>
                  <a:schemeClr val="tx1"/>
                </a:solidFill>
              </a:rPr>
              <a:t>Positive control- 33mm</a:t>
            </a:r>
          </a:p>
          <a:p>
            <a:pPr marL="0" indent="0" algn="ctr">
              <a:buNone/>
            </a:pPr>
            <a:r>
              <a:rPr lang="en-IN" b="1" dirty="0" smtClean="0">
                <a:solidFill>
                  <a:schemeClr val="tx1"/>
                </a:solidFill>
              </a:rPr>
              <a:t>Negative control- 0mm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0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LL THREE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1627" r="-111627"/>
          <a:stretch>
            <a:fillRect/>
          </a:stretch>
        </p:blipFill>
        <p:spPr>
          <a:xfrm rot="16200000" flipH="1" flipV="1">
            <a:off x="457200" y="1200151"/>
            <a:ext cx="8229600" cy="3394472"/>
          </a:xfrm>
        </p:spPr>
      </p:pic>
    </p:spTree>
    <p:extLst>
      <p:ext uri="{BB962C8B-B14F-4D97-AF65-F5344CB8AC3E}">
        <p14:creationId xmlns:p14="http://schemas.microsoft.com/office/powerpoint/2010/main" xmlns="" val="4501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INTRODUCTION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1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9641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DISCUSSION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337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42" y="237819"/>
            <a:ext cx="7696200" cy="3963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</a:rPr>
              <a:t>LIMITATIONS</a:t>
            </a:r>
            <a:endParaRPr lang="en-IN" sz="3600" b="1" dirty="0">
              <a:solidFill>
                <a:srgbClr val="3366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9033" y="1098488"/>
            <a:ext cx="7672596" cy="33842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Other spp to be </a:t>
            </a:r>
            <a:r>
              <a:rPr lang="en-US" sz="3600" b="1" dirty="0" err="1" smtClean="0">
                <a:solidFill>
                  <a:schemeClr val="tx1"/>
                </a:solidFill>
              </a:rPr>
              <a:t>analysed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Other microbes to be tested</a:t>
            </a:r>
          </a:p>
          <a:p>
            <a:pPr marL="571500" indent="-571500" algn="ctr">
              <a:buFont typeface="Arial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Different concentrations to be </a:t>
            </a:r>
            <a:r>
              <a:rPr lang="en-US" sz="3600" b="1" dirty="0" err="1" smtClean="0">
                <a:solidFill>
                  <a:schemeClr val="tx1"/>
                </a:solidFill>
              </a:rPr>
              <a:t>analysed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571500" indent="-571500" algn="ctr">
              <a:buFont typeface="Arial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Future prospective-In-vivo studies </a:t>
            </a:r>
            <a:endParaRPr lang="en-I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83" y="179558"/>
            <a:ext cx="7696200" cy="594852"/>
          </a:xfrm>
        </p:spPr>
        <p:txBody>
          <a:bodyPr>
            <a:noAutofit/>
          </a:bodyPr>
          <a:lstStyle/>
          <a:p>
            <a:r>
              <a:rPr lang="en-US" sz="4400" dirty="0" smtClean="0"/>
              <a:t>    </a:t>
            </a:r>
            <a:r>
              <a:rPr lang="en-US" sz="4400" b="1" dirty="0" smtClean="0">
                <a:solidFill>
                  <a:srgbClr val="3366FF"/>
                </a:solidFill>
              </a:rPr>
              <a:t>CONCLUSION</a:t>
            </a:r>
            <a:endParaRPr lang="en-IN" sz="4400" b="1" dirty="0">
              <a:solidFill>
                <a:srgbClr val="3366FF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494900" y="686122"/>
            <a:ext cx="5805958" cy="4021002"/>
          </a:xfrm>
          <a:prstGeom prst="cloudCallou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4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9390" y="1311359"/>
            <a:ext cx="4568595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Exploration of Indian herbs as therapeutic agents over allopathic ones, particularly for infectious diseases and chronic diseases like Diabetes, asthma etc. </a:t>
            </a:r>
            <a:endParaRPr lang="en-IN" sz="20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6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REFERENCES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0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IN" b="1" dirty="0"/>
              <a:t>Gupta PC. Biological and pharmacological properties of Terminalia chebula Retz.(Haritaki)-An overview. Int J pharm pharm Sci. 2012;4(3):62-8</a:t>
            </a:r>
            <a:r>
              <a:rPr lang="en-IN" b="1" dirty="0" smtClean="0"/>
              <a:t>.</a:t>
            </a:r>
            <a:endParaRPr lang="en-US" b="1" dirty="0" smtClean="0"/>
          </a:p>
          <a:p>
            <a:r>
              <a:rPr lang="en-US" b="1" dirty="0" smtClean="0"/>
              <a:t>Nam</a:t>
            </a:r>
            <a:r>
              <a:rPr lang="en-US" b="1" dirty="0"/>
              <a:t>, Y. J., &amp; Hwang, Y. S. (2021). Antibacterial and antioxidant effect of ethanol extracts of</a:t>
            </a:r>
          </a:p>
          <a:p>
            <a:pPr marL="0" indent="0">
              <a:buNone/>
            </a:pPr>
            <a:r>
              <a:rPr lang="en-US" b="1" dirty="0" err="1"/>
              <a:t>Terminalia</a:t>
            </a:r>
            <a:r>
              <a:rPr lang="en-US" b="1" dirty="0"/>
              <a:t> </a:t>
            </a:r>
            <a:r>
              <a:rPr lang="en-US" b="1" dirty="0" err="1"/>
              <a:t>chebula</a:t>
            </a:r>
            <a:r>
              <a:rPr lang="en-US" b="1" dirty="0"/>
              <a:t> on Streptococcus mutans. Clinical and Experimental Dental Research, 7(6),</a:t>
            </a:r>
          </a:p>
          <a:p>
            <a:pPr marL="0" indent="0">
              <a:buNone/>
            </a:pPr>
            <a:r>
              <a:rPr lang="en-US" b="1" dirty="0"/>
              <a:t>987-994.</a:t>
            </a:r>
          </a:p>
          <a:p>
            <a:r>
              <a:rPr lang="en-US" b="1" dirty="0" err="1"/>
              <a:t>Saxena</a:t>
            </a:r>
            <a:r>
              <a:rPr lang="en-US" b="1" dirty="0"/>
              <a:t>, S., </a:t>
            </a:r>
            <a:r>
              <a:rPr lang="en-US" b="1" dirty="0" err="1"/>
              <a:t>Lakshminarayan</a:t>
            </a:r>
            <a:r>
              <a:rPr lang="en-US" b="1" dirty="0"/>
              <a:t>, N., </a:t>
            </a:r>
            <a:r>
              <a:rPr lang="en-US" b="1" dirty="0" err="1"/>
              <a:t>Gudli</a:t>
            </a:r>
            <a:r>
              <a:rPr lang="en-US" b="1" dirty="0"/>
              <a:t>, S., &amp; Kumar, M. (2017). Anti bacterial efficacy of</a:t>
            </a:r>
          </a:p>
          <a:p>
            <a:pPr marL="0" indent="0">
              <a:buNone/>
            </a:pPr>
            <a:r>
              <a:rPr lang="en-US" b="1" dirty="0" err="1"/>
              <a:t>Terminalia</a:t>
            </a:r>
            <a:r>
              <a:rPr lang="en-US" b="1" dirty="0"/>
              <a:t> </a:t>
            </a:r>
            <a:r>
              <a:rPr lang="en-US" b="1" dirty="0" err="1"/>
              <a:t>chebula</a:t>
            </a:r>
            <a:r>
              <a:rPr lang="en-US" b="1" dirty="0"/>
              <a:t>, </a:t>
            </a:r>
            <a:r>
              <a:rPr lang="en-US" b="1" dirty="0" err="1"/>
              <a:t>Terminalia</a:t>
            </a:r>
            <a:r>
              <a:rPr lang="en-US" b="1" dirty="0"/>
              <a:t> </a:t>
            </a:r>
            <a:r>
              <a:rPr lang="en-US" b="1" dirty="0" err="1"/>
              <a:t>bellirica</a:t>
            </a:r>
            <a:r>
              <a:rPr lang="en-US" b="1" dirty="0"/>
              <a:t>, </a:t>
            </a:r>
            <a:r>
              <a:rPr lang="en-US" b="1" dirty="0" err="1"/>
              <a:t>Embilica</a:t>
            </a:r>
            <a:r>
              <a:rPr lang="en-US" b="1" dirty="0"/>
              <a:t> </a:t>
            </a:r>
            <a:r>
              <a:rPr lang="en-US" b="1" dirty="0" err="1"/>
              <a:t>officinalis</a:t>
            </a:r>
            <a:r>
              <a:rPr lang="en-US" b="1" dirty="0"/>
              <a:t> and </a:t>
            </a:r>
            <a:r>
              <a:rPr lang="en-US" b="1" dirty="0" err="1"/>
              <a:t>Triphala</a:t>
            </a:r>
            <a:r>
              <a:rPr lang="en-US" b="1" dirty="0"/>
              <a:t> on salivary</a:t>
            </a:r>
          </a:p>
          <a:p>
            <a:pPr marL="0" indent="0">
              <a:buNone/>
            </a:pPr>
            <a:r>
              <a:rPr lang="en-US" b="1" dirty="0"/>
              <a:t>Streptococcus mutans count–a linear randomized cross over trial. Journal of clinical and</a:t>
            </a:r>
          </a:p>
          <a:p>
            <a:pPr marL="0" indent="0">
              <a:buNone/>
            </a:pPr>
            <a:r>
              <a:rPr lang="en-US" b="1" dirty="0"/>
              <a:t>diagnostic research: JCDR, 11(2), ZC47.</a:t>
            </a:r>
          </a:p>
          <a:p>
            <a:r>
              <a:rPr lang="en-US" b="1" dirty="0" err="1"/>
              <a:t>Ahuja</a:t>
            </a:r>
            <a:r>
              <a:rPr lang="en-US" b="1" dirty="0"/>
              <a:t>, C., </a:t>
            </a:r>
            <a:r>
              <a:rPr lang="en-US" b="1" dirty="0" err="1"/>
              <a:t>Kaur</a:t>
            </a:r>
            <a:r>
              <a:rPr lang="en-US" b="1" dirty="0"/>
              <a:t>, H., &amp; Sharma, R. (2015). Antibacterial activity of </a:t>
            </a:r>
            <a:r>
              <a:rPr lang="en-US" b="1" dirty="0" err="1"/>
              <a:t>Terminalia</a:t>
            </a:r>
            <a:r>
              <a:rPr lang="en-US" b="1" dirty="0"/>
              <a:t> </a:t>
            </a:r>
            <a:r>
              <a:rPr lang="en-US" b="1" dirty="0" err="1"/>
              <a:t>Chebula</a:t>
            </a:r>
            <a:r>
              <a:rPr lang="en-US" b="1" dirty="0"/>
              <a:t> fruit by</a:t>
            </a:r>
          </a:p>
          <a:p>
            <a:pPr marL="0" indent="0">
              <a:buNone/>
            </a:pPr>
            <a:r>
              <a:rPr lang="en-US" b="1" dirty="0"/>
              <a:t>agar well diffusion method. Journal of Chemistry, Environmental Sciences and its Applications.</a:t>
            </a:r>
          </a:p>
          <a:p>
            <a:pPr marL="0" indent="0">
              <a:buNone/>
            </a:pPr>
            <a:r>
              <a:rPr lang="en-US" b="1" dirty="0"/>
              <a:t>JCE, 1 (2)</a:t>
            </a:r>
            <a:r>
              <a:rPr lang="en-US" b="1" dirty="0" smtClean="0"/>
              <a:t>.</a:t>
            </a:r>
          </a:p>
          <a:p>
            <a:r>
              <a:rPr lang="en-US" b="1" dirty="0" err="1"/>
              <a:t>Kaypetch</a:t>
            </a:r>
            <a:r>
              <a:rPr lang="en-US" b="1" dirty="0"/>
              <a:t> R, </a:t>
            </a:r>
            <a:r>
              <a:rPr lang="en-US" b="1" dirty="0" err="1"/>
              <a:t>Thaweboon</a:t>
            </a:r>
            <a:r>
              <a:rPr lang="en-US" b="1" dirty="0"/>
              <a:t> S. Antifungal property of Piper </a:t>
            </a:r>
            <a:r>
              <a:rPr lang="en-US" b="1" dirty="0" err="1"/>
              <a:t>betle</a:t>
            </a:r>
            <a:r>
              <a:rPr lang="en-US" b="1" dirty="0"/>
              <a:t> leaf oil against oral Candida species. </a:t>
            </a:r>
            <a:r>
              <a:rPr lang="en-US" b="1" dirty="0" err="1"/>
              <a:t>InMATEC</a:t>
            </a:r>
            <a:r>
              <a:rPr lang="en-US" b="1" dirty="0"/>
              <a:t> Web of Conferences 2018 (Vol. 242, p. 01021). EDP Sciences.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1500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71675"/>
            <a:ext cx="2865438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</a:rPr>
              <a:t>ROLE OF GUT MICROBES IN HEALTH AND DISEASE</a:t>
            </a:r>
            <a:endParaRPr lang="en-IN" sz="3600" b="1" dirty="0">
              <a:solidFill>
                <a:srgbClr val="3366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5325" y="46038"/>
            <a:ext cx="46386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6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222" y="247650"/>
            <a:ext cx="7696200" cy="3963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</a:rPr>
              <a:t>PHARMACALOGICAL PROPERTIES </a:t>
            </a:r>
            <a:endParaRPr lang="en-IN" sz="3600" b="1" dirty="0">
              <a:solidFill>
                <a:srgbClr val="33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765" y="1704060"/>
            <a:ext cx="1910920" cy="1635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ight Arrow 3"/>
          <p:cNvSpPr/>
          <p:nvPr/>
        </p:nvSpPr>
        <p:spPr>
          <a:xfrm>
            <a:off x="3418466" y="2025404"/>
            <a:ext cx="1818967" cy="993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TERMINALIA CHEBULA</a:t>
            </a:r>
            <a:endParaRPr lang="en-IN" b="1" dirty="0"/>
          </a:p>
        </p:txBody>
      </p:sp>
      <p:sp>
        <p:nvSpPr>
          <p:cNvPr id="7" name="Horizontal Scroll 6"/>
          <p:cNvSpPr/>
          <p:nvPr/>
        </p:nvSpPr>
        <p:spPr>
          <a:xfrm>
            <a:off x="5325509" y="565354"/>
            <a:ext cx="3612013" cy="3814214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Anti-carcinogenic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Anti –oxidant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Wound healing activity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Radio Protective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Anti-diabetic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Cytotoxic activity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Anti-inflammatory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IN" b="1" dirty="0"/>
          </a:p>
        </p:txBody>
      </p:sp>
      <p:sp>
        <p:nvSpPr>
          <p:cNvPr id="10" name="Rectangle 9"/>
          <p:cNvSpPr/>
          <p:nvPr/>
        </p:nvSpPr>
        <p:spPr>
          <a:xfrm>
            <a:off x="1337076" y="4557872"/>
            <a:ext cx="7030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solidFill>
                  <a:srgbClr val="FF0000"/>
                </a:solidFill>
              </a:rPr>
              <a:t>Gupta PC. Biological and pharmacological properties of Terminalia chebula Retz.(</a:t>
            </a:r>
            <a:r>
              <a:rPr lang="en-IN" sz="1200" b="1" dirty="0" err="1">
                <a:solidFill>
                  <a:srgbClr val="FF0000"/>
                </a:solidFill>
              </a:rPr>
              <a:t>Haritaki</a:t>
            </a:r>
            <a:r>
              <a:rPr lang="en-IN" sz="1200" b="1" dirty="0">
                <a:solidFill>
                  <a:srgbClr val="FF0000"/>
                </a:solidFill>
              </a:rPr>
              <a:t>)-An overview. </a:t>
            </a:r>
            <a:r>
              <a:rPr lang="en-IN" sz="1200" b="1" dirty="0" err="1">
                <a:solidFill>
                  <a:srgbClr val="FF0000"/>
                </a:solidFill>
              </a:rPr>
              <a:t>Int</a:t>
            </a:r>
            <a:r>
              <a:rPr lang="en-IN" sz="1200" b="1" dirty="0">
                <a:solidFill>
                  <a:srgbClr val="FF0000"/>
                </a:solidFill>
              </a:rPr>
              <a:t> J pharm </a:t>
            </a:r>
            <a:r>
              <a:rPr lang="en-IN" sz="1200" b="1" dirty="0" err="1">
                <a:solidFill>
                  <a:srgbClr val="FF0000"/>
                </a:solidFill>
              </a:rPr>
              <a:t>pharm</a:t>
            </a:r>
            <a:r>
              <a:rPr lang="en-IN" sz="1200" b="1" dirty="0">
                <a:solidFill>
                  <a:srgbClr val="FF0000"/>
                </a:solidFill>
              </a:rPr>
              <a:t> Sci. 2012;4(3):62-8.</a:t>
            </a:r>
          </a:p>
        </p:txBody>
      </p:sp>
    </p:spTree>
    <p:extLst>
      <p:ext uri="{BB962C8B-B14F-4D97-AF65-F5344CB8AC3E}">
        <p14:creationId xmlns:p14="http://schemas.microsoft.com/office/powerpoint/2010/main" xmlns="" val="31073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AIM &amp; OBJECTIVES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0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89033" y="743452"/>
            <a:ext cx="3033252" cy="1140090"/>
          </a:xfrm>
          <a:prstGeom prst="doubleWave">
            <a:avLst/>
          </a:prstGeom>
          <a:solidFill>
            <a:srgbClr val="E7E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AIM</a:t>
            </a:r>
            <a:endParaRPr lang="en-IN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180497642"/>
              </p:ext>
            </p:extLst>
          </p:nvPr>
        </p:nvGraphicFramePr>
        <p:xfrm>
          <a:off x="4208206" y="511277"/>
          <a:ext cx="4719484" cy="375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uble Wave 5"/>
          <p:cNvSpPr/>
          <p:nvPr/>
        </p:nvSpPr>
        <p:spPr>
          <a:xfrm>
            <a:off x="348056" y="2436802"/>
            <a:ext cx="3033252" cy="1140090"/>
          </a:xfrm>
          <a:prstGeom prst="doubleWave">
            <a:avLst/>
          </a:prstGeom>
          <a:solidFill>
            <a:srgbClr val="A3D3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OBJECTIVES</a:t>
            </a:r>
            <a:endParaRPr lang="en-IN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MATERIALS &amp; METHODS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6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186812"/>
            <a:ext cx="7185181" cy="550607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3366FF"/>
                </a:solidFill>
              </a:rPr>
              <a:t>T. Chebula (Kadukkai)</a:t>
            </a:r>
            <a:endParaRPr lang="en-IN" sz="3600" b="1" dirty="0">
              <a:solidFill>
                <a:srgbClr val="3366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685" y="1297858"/>
            <a:ext cx="1998899" cy="199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Content Placeholder 7" descr="KADUKKAI EXTRACT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476" r="-9476"/>
          <a:stretch>
            <a:fillRect/>
          </a:stretch>
        </p:blipFill>
        <p:spPr>
          <a:xfrm>
            <a:off x="2838333" y="1866527"/>
            <a:ext cx="2035703" cy="1283517"/>
          </a:xfrm>
          <a:prstGeom prst="rect">
            <a:avLst/>
          </a:prstGeom>
        </p:spPr>
      </p:pic>
      <p:pic>
        <p:nvPicPr>
          <p:cNvPr id="17" name="Picture 2" descr="C:\Users\user\Downloads\KADUKKAI STUDY\WhatsApp Image 2023-02-22 at 08.38.08.jpeg"/>
          <p:cNvPicPr>
            <a:picLocks noChangeAspect="1" noChangeArrowheads="1"/>
          </p:cNvPicPr>
          <p:nvPr/>
        </p:nvPicPr>
        <p:blipFill>
          <a:blip r:embed="rId5" cstate="print"/>
          <a:srcRect l="-9495" r="-9495"/>
          <a:stretch>
            <a:fillRect/>
          </a:stretch>
        </p:blipFill>
        <p:spPr bwMode="auto">
          <a:xfrm>
            <a:off x="5003162" y="1858655"/>
            <a:ext cx="2035703" cy="1283117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27" y="1808299"/>
            <a:ext cx="2686539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462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MEDIA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11508" y="1198031"/>
            <a:ext cx="4040188" cy="4798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 C.albicans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C. ALBICANS-MEDIUM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889" r="-40889"/>
          <a:stretch>
            <a:fillRect/>
          </a:stretch>
        </p:blipFill>
        <p:spPr>
          <a:xfrm>
            <a:off x="1789403" y="1792174"/>
            <a:ext cx="3386945" cy="2484314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522778" y="1076623"/>
            <a:ext cx="4041775" cy="4798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 err="1" smtClean="0">
                <a:solidFill>
                  <a:srgbClr val="FF0000"/>
                </a:solidFill>
              </a:rPr>
              <a:t>C.glabrata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3" descr="C. GLABRATA MEDIUM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925" r="-40925"/>
          <a:stretch>
            <a:fillRect/>
          </a:stretch>
        </p:blipFill>
        <p:spPr>
          <a:xfrm>
            <a:off x="5193452" y="1765847"/>
            <a:ext cx="3365054" cy="246728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57258" y="4375775"/>
            <a:ext cx="2674768" cy="506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Saboraud’s Chloramphenicol Agar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01743" y="4364622"/>
            <a:ext cx="2799847" cy="506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Hichrome Candida Differential Agar Base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5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60F9265880FE949BE8C3D0F37C1ED3D" ma:contentTypeVersion="2" ma:contentTypeDescription="Crear nuevo documento." ma:contentTypeScope="" ma:versionID="6324523375f5276df15901b2904a8cd9">
  <xsd:schema xmlns:xsd="http://www.w3.org/2001/XMLSchema" xmlns:xs="http://www.w3.org/2001/XMLSchema" xmlns:p="http://schemas.microsoft.com/office/2006/metadata/properties" xmlns:ns3="3f268bcc-9c2a-49f3-9cb3-db7f72c2a58d" targetNamespace="http://schemas.microsoft.com/office/2006/metadata/properties" ma:root="true" ma:fieldsID="8e3f4d39d2faae94feeda0b25b8144f3" ns3:_="">
    <xsd:import namespace="3f268bcc-9c2a-49f3-9cb3-db7f72c2a5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68bcc-9c2a-49f3-9cb3-db7f72c2a5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D2616-482F-4E99-BD1E-BF5EB26CAF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3793DF-674F-4C25-8DD1-2BF3AFB246E6}">
  <ds:schemaRefs>
    <ds:schemaRef ds:uri="http://purl.org/dc/elements/1.1/"/>
    <ds:schemaRef ds:uri="http://schemas.microsoft.com/office/2006/metadata/properties"/>
    <ds:schemaRef ds:uri="3f268bcc-9c2a-49f3-9cb3-db7f72c2a58d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29A6F5-7966-4245-8D7A-1C8C9B063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68bcc-9c2a-49f3-9cb3-db7f72c2a5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12225</TotalTime>
  <Words>524</Words>
  <Application>Microsoft Macintosh PowerPoint</Application>
  <PresentationFormat>On-screen Show (16:9)</PresentationFormat>
  <Paragraphs>90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Antifungal property of Kadukkai (Terminalia chebula) - An evaluative study. </vt:lpstr>
      <vt:lpstr>INTRODUCTION</vt:lpstr>
      <vt:lpstr>ROLE OF GUT MICROBES IN HEALTH AND DISEASE</vt:lpstr>
      <vt:lpstr>PHARMACALOGICAL PROPERTIES </vt:lpstr>
      <vt:lpstr>AIM &amp; OBJECTIVES</vt:lpstr>
      <vt:lpstr>Slide 6</vt:lpstr>
      <vt:lpstr>MATERIALS &amp; METHODS</vt:lpstr>
      <vt:lpstr>T. Chebula (Kadukkai)</vt:lpstr>
      <vt:lpstr>MEDIA</vt:lpstr>
      <vt:lpstr>MICROBIAL STRAINS</vt:lpstr>
      <vt:lpstr>CONTROLS</vt:lpstr>
      <vt:lpstr>METHODOLOGY</vt:lpstr>
      <vt:lpstr>PREPARATION OF EXTRACT</vt:lpstr>
      <vt:lpstr>METHODOLOGY</vt:lpstr>
      <vt:lpstr>RESULTS</vt:lpstr>
      <vt:lpstr>INHIBITORY ZONE-AGAINST C. albicans</vt:lpstr>
      <vt:lpstr>INHIBITORY ZONE-AGAINST C. glabrata</vt:lpstr>
      <vt:lpstr>INHIBITORY ZONES-CONTROLS</vt:lpstr>
      <vt:lpstr>Slide 19</vt:lpstr>
      <vt:lpstr>DISCUSSION</vt:lpstr>
      <vt:lpstr>LIMITATIONS</vt:lpstr>
      <vt:lpstr>    CONCLUSION</vt:lpstr>
      <vt:lpstr>REFERENCES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CONTINUITY FRAMEWORKS MEETING</dc:title>
  <dc:creator>Thara</dc:creator>
  <cp:lastModifiedBy>user</cp:lastModifiedBy>
  <cp:revision>249</cp:revision>
  <dcterms:created xsi:type="dcterms:W3CDTF">2021-10-12T08:06:43Z</dcterms:created>
  <dcterms:modified xsi:type="dcterms:W3CDTF">2023-10-27T04:51:18Z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0x010100E60F9265880FE949BE8C3D0F37C1ED3D</vt:lpwstr>
  </property>
</Properties>
</file>