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sldIdLst>
    <p:sldId id="256" r:id="rId2"/>
    <p:sldId id="260" r:id="rId3"/>
    <p:sldId id="258" r:id="rId4"/>
    <p:sldId id="274" r:id="rId5"/>
    <p:sldId id="335" r:id="rId6"/>
    <p:sldId id="276" r:id="rId7"/>
    <p:sldId id="262" r:id="rId8"/>
    <p:sldId id="263" r:id="rId9"/>
    <p:sldId id="268" r:id="rId10"/>
    <p:sldId id="336" r:id="rId11"/>
    <p:sldId id="267" r:id="rId12"/>
    <p:sldId id="345" r:id="rId13"/>
    <p:sldId id="342" r:id="rId14"/>
    <p:sldId id="351" r:id="rId15"/>
    <p:sldId id="343" r:id="rId16"/>
    <p:sldId id="334" r:id="rId17"/>
    <p:sldId id="273" r:id="rId18"/>
    <p:sldId id="333" r:id="rId19"/>
    <p:sldId id="265" r:id="rId20"/>
    <p:sldId id="271" r:id="rId21"/>
    <p:sldId id="332" r:id="rId22"/>
    <p:sldId id="280" r:id="rId23"/>
    <p:sldId id="259" r:id="rId24"/>
    <p:sldId id="261" r:id="rId25"/>
    <p:sldId id="347" r:id="rId26"/>
    <p:sldId id="349" r:id="rId27"/>
    <p:sldId id="339" r:id="rId28"/>
    <p:sldId id="337" r:id="rId29"/>
    <p:sldId id="341" r:id="rId30"/>
    <p:sldId id="346" r:id="rId31"/>
    <p:sldId id="344" r:id="rId32"/>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3" d="100"/>
          <a:sy n="113" d="100"/>
        </p:scale>
        <p:origin x="7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52188614037544"/>
          <c:y val="3.6421243398868958E-2"/>
          <c:w val="0.78467315208100896"/>
          <c:h val="0.56826456270759151"/>
        </c:manualLayout>
      </c:layout>
      <c:lineChart>
        <c:grouping val="standard"/>
        <c:varyColors val="0"/>
        <c:dLbls>
          <c:showLegendKey val="0"/>
          <c:showVal val="0"/>
          <c:showCatName val="0"/>
          <c:showSerName val="0"/>
          <c:showPercent val="0"/>
          <c:showBubbleSize val="0"/>
        </c:dLbls>
        <c:marker val="1"/>
        <c:smooth val="0"/>
        <c:axId val="298087712"/>
        <c:axId val="298088128"/>
      </c:lineChart>
      <c:catAx>
        <c:axId val="298087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a:solidFill>
                      <a:schemeClr val="tx1"/>
                    </a:solidFill>
                    <a:latin typeface="Times New Roman" panose="02020603050405020304" pitchFamily="18" charset="0"/>
                    <a:cs typeface="Times New Roman" panose="02020603050405020304" pitchFamily="18" charset="0"/>
                  </a:rPr>
                  <a:t>Time of the days</a:t>
                </a:r>
              </a:p>
            </c:rich>
          </c:tx>
          <c:layout>
            <c:manualLayout>
              <c:xMode val="edge"/>
              <c:yMode val="edge"/>
              <c:x val="0.39636770559948542"/>
              <c:y val="0.9192331291976075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98088128"/>
        <c:crosses val="autoZero"/>
        <c:auto val="1"/>
        <c:lblAlgn val="ctr"/>
        <c:lblOffset val="100"/>
        <c:noMultiLvlLbl val="0"/>
      </c:catAx>
      <c:valAx>
        <c:axId val="29808812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solidFill>
                      <a:schemeClr val="tx1"/>
                    </a:solidFill>
                    <a:latin typeface="Times New Roman" panose="02020603050405020304" pitchFamily="18" charset="0"/>
                    <a:cs typeface="Times New Roman" panose="02020603050405020304" pitchFamily="18" charset="0"/>
                  </a:rPr>
                  <a:t>SWC (m3/m3)</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98087712"/>
        <c:crosses val="autoZero"/>
        <c:crossBetween val="between"/>
      </c:valAx>
      <c:spPr>
        <a:noFill/>
        <a:ln>
          <a:noFill/>
          <a:prstDash val="sysDash"/>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1594432507903"/>
          <c:y val="4.3239084099089935E-2"/>
          <c:w val="0.77792472383184674"/>
          <c:h val="0.79883879123911472"/>
        </c:manualLayout>
      </c:layout>
      <c:lineChart>
        <c:grouping val="standard"/>
        <c:varyColors val="0"/>
        <c:ser>
          <c:idx val="0"/>
          <c:order val="0"/>
          <c:tx>
            <c:v>SWC</c:v>
          </c:tx>
          <c:spPr>
            <a:ln w="19050" cap="rnd">
              <a:solidFill>
                <a:srgbClr val="002060"/>
              </a:solidFill>
              <a:round/>
            </a:ln>
            <a:effectLst/>
          </c:spPr>
          <c:marker>
            <c:symbol val="diamond"/>
            <c:size val="5"/>
            <c:spPr>
              <a:solidFill>
                <a:srgbClr val="002060"/>
              </a:solidFill>
              <a:ln w="9525">
                <a:solidFill>
                  <a:srgbClr val="002060"/>
                </a:solidFill>
              </a:ln>
              <a:effectLst/>
            </c:spPr>
          </c:marker>
          <c:cat>
            <c:strRef>
              <c:f>'Normalized ASC-DES_Kelvin'!$R$2:$R$4</c:f>
              <c:strCache>
                <c:ptCount val="3"/>
                <c:pt idx="0">
                  <c:v>ASC P/D</c:v>
                </c:pt>
                <c:pt idx="1">
                  <c:v>D/D</c:v>
                </c:pt>
                <c:pt idx="2">
                  <c:v>ASC F/D</c:v>
                </c:pt>
              </c:strCache>
            </c:strRef>
          </c:cat>
          <c:val>
            <c:numRef>
              <c:f>'Normalized ASC-DES'!$S$2:$S$4</c:f>
              <c:numCache>
                <c:formatCode>General</c:formatCode>
                <c:ptCount val="3"/>
                <c:pt idx="0">
                  <c:v>1.1778037485776967</c:v>
                </c:pt>
                <c:pt idx="1">
                  <c:v>1</c:v>
                </c:pt>
                <c:pt idx="2">
                  <c:v>1.1107859411662109</c:v>
                </c:pt>
              </c:numCache>
            </c:numRef>
          </c:val>
          <c:smooth val="0"/>
          <c:extLst>
            <c:ext xmlns:c16="http://schemas.microsoft.com/office/drawing/2014/chart" uri="{C3380CC4-5D6E-409C-BE32-E72D297353CC}">
              <c16:uniqueId val="{00000000-2E4E-41C7-AE98-F4023920AEBE}"/>
            </c:ext>
          </c:extLst>
        </c:ser>
        <c:ser>
          <c:idx val="2"/>
          <c:order val="2"/>
          <c:tx>
            <c:v>SWC_Am</c:v>
          </c:tx>
          <c:spPr>
            <a:ln w="28575" cap="rnd">
              <a:noFill/>
              <a:round/>
            </a:ln>
            <a:effectLst/>
          </c:spPr>
          <c:marker>
            <c:symbol val="star"/>
            <c:size val="6"/>
            <c:spPr>
              <a:noFill/>
              <a:ln w="15875">
                <a:solidFill>
                  <a:srgbClr val="002060"/>
                </a:solidFill>
              </a:ln>
              <a:effectLst/>
            </c:spPr>
          </c:marker>
          <c:cat>
            <c:strRef>
              <c:f>'Normalized ASC-DES_Kelvin'!$R$2:$R$4</c:f>
              <c:strCache>
                <c:ptCount val="3"/>
                <c:pt idx="0">
                  <c:v>ASC P/D</c:v>
                </c:pt>
                <c:pt idx="1">
                  <c:v>D/D</c:v>
                </c:pt>
                <c:pt idx="2">
                  <c:v>ASC F/D</c:v>
                </c:pt>
              </c:strCache>
            </c:strRef>
          </c:cat>
          <c:val>
            <c:numRef>
              <c:f>'Normalized ASC-DES_Kelvin'!$U$2:$U$4</c:f>
              <c:numCache>
                <c:formatCode>General</c:formatCode>
                <c:ptCount val="3"/>
                <c:pt idx="1">
                  <c:v>1.1442948448719543</c:v>
                </c:pt>
              </c:numCache>
            </c:numRef>
          </c:val>
          <c:smooth val="0"/>
          <c:extLst>
            <c:ext xmlns:c16="http://schemas.microsoft.com/office/drawing/2014/chart" uri="{C3380CC4-5D6E-409C-BE32-E72D297353CC}">
              <c16:uniqueId val="{00000001-2E4E-41C7-AE98-F4023920AEBE}"/>
            </c:ext>
          </c:extLst>
        </c:ser>
        <c:dLbls>
          <c:showLegendKey val="0"/>
          <c:showVal val="0"/>
          <c:showCatName val="0"/>
          <c:showSerName val="0"/>
          <c:showPercent val="0"/>
          <c:showBubbleSize val="0"/>
        </c:dLbls>
        <c:marker val="1"/>
        <c:smooth val="0"/>
        <c:axId val="540666696"/>
        <c:axId val="540685392"/>
      </c:lineChart>
      <c:lineChart>
        <c:grouping val="standard"/>
        <c:varyColors val="0"/>
        <c:ser>
          <c:idx val="1"/>
          <c:order val="1"/>
          <c:tx>
            <c:v>TS</c:v>
          </c:tx>
          <c:spPr>
            <a:ln w="19050" cap="rnd">
              <a:solidFill>
                <a:schemeClr val="accent2"/>
              </a:solidFill>
              <a:round/>
            </a:ln>
            <a:effectLst/>
          </c:spPr>
          <c:marker>
            <c:symbol val="circle"/>
            <c:size val="5"/>
            <c:spPr>
              <a:solidFill>
                <a:schemeClr val="accent2"/>
              </a:solidFill>
              <a:ln w="9525">
                <a:solidFill>
                  <a:schemeClr val="accent2"/>
                </a:solidFill>
              </a:ln>
              <a:effectLst/>
            </c:spPr>
          </c:marker>
          <c:val>
            <c:numRef>
              <c:f>'Normalized ASC-DES_Kelvin'!$T$2:$T$4</c:f>
              <c:numCache>
                <c:formatCode>General</c:formatCode>
                <c:ptCount val="3"/>
                <c:pt idx="0">
                  <c:v>1.0520739866591973</c:v>
                </c:pt>
                <c:pt idx="1">
                  <c:v>1</c:v>
                </c:pt>
                <c:pt idx="2">
                  <c:v>1.0524960470005855</c:v>
                </c:pt>
              </c:numCache>
            </c:numRef>
          </c:val>
          <c:smooth val="0"/>
          <c:extLst>
            <c:ext xmlns:c16="http://schemas.microsoft.com/office/drawing/2014/chart" uri="{C3380CC4-5D6E-409C-BE32-E72D297353CC}">
              <c16:uniqueId val="{00000002-2E4E-41C7-AE98-F4023920AEBE}"/>
            </c:ext>
          </c:extLst>
        </c:ser>
        <c:ser>
          <c:idx val="3"/>
          <c:order val="3"/>
          <c:tx>
            <c:v>TS_Am</c:v>
          </c:tx>
          <c:spPr>
            <a:ln w="28575" cap="rnd">
              <a:noFill/>
              <a:round/>
            </a:ln>
            <a:effectLst/>
          </c:spPr>
          <c:marker>
            <c:symbol val="plus"/>
            <c:size val="6"/>
            <c:spPr>
              <a:noFill/>
              <a:ln w="19050">
                <a:solidFill>
                  <a:srgbClr val="FF0000"/>
                </a:solidFill>
              </a:ln>
              <a:effectLst/>
            </c:spPr>
          </c:marker>
          <c:val>
            <c:numRef>
              <c:f>'Normalized ASC-DES_Kelvin'!$V$2:$V$4</c:f>
              <c:numCache>
                <c:formatCode>General</c:formatCode>
                <c:ptCount val="3"/>
                <c:pt idx="1">
                  <c:v>1.052285016829891</c:v>
                </c:pt>
              </c:numCache>
            </c:numRef>
          </c:val>
          <c:smooth val="0"/>
          <c:extLst>
            <c:ext xmlns:c16="http://schemas.microsoft.com/office/drawing/2014/chart" uri="{C3380CC4-5D6E-409C-BE32-E72D297353CC}">
              <c16:uniqueId val="{00000003-2E4E-41C7-AE98-F4023920AEBE}"/>
            </c:ext>
          </c:extLst>
        </c:ser>
        <c:dLbls>
          <c:showLegendKey val="0"/>
          <c:showVal val="0"/>
          <c:showCatName val="0"/>
          <c:showSerName val="0"/>
          <c:showPercent val="0"/>
          <c:showBubbleSize val="0"/>
        </c:dLbls>
        <c:marker val="1"/>
        <c:smooth val="0"/>
        <c:axId val="540657512"/>
        <c:axId val="540665056"/>
      </c:lineChart>
      <c:catAx>
        <c:axId val="540666696"/>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40685392"/>
        <c:crosses val="autoZero"/>
        <c:auto val="1"/>
        <c:lblAlgn val="ctr"/>
        <c:lblOffset val="100"/>
        <c:noMultiLvlLbl val="0"/>
      </c:catAx>
      <c:valAx>
        <c:axId val="540685392"/>
        <c:scaling>
          <c:orientation val="minMax"/>
          <c:min val="1"/>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Ratio of SWC</a:t>
                </a:r>
                <a:endParaRPr lang="en-US" dirty="0">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40666696"/>
        <c:crosses val="autoZero"/>
        <c:crossBetween val="between"/>
        <c:majorUnit val="5.000000000000001E-2"/>
      </c:valAx>
      <c:valAx>
        <c:axId val="540665056"/>
        <c:scaling>
          <c:orientation val="minMax"/>
          <c:max val="1.06"/>
          <c:min val="1"/>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Times New Roman" panose="02020603050405020304" pitchFamily="18" charset="0"/>
                    <a:cs typeface="Times New Roman" panose="02020603050405020304" pitchFamily="18" charset="0"/>
                  </a:rPr>
                  <a:t>Ratio of Temperature</a:t>
                </a:r>
                <a:endParaRPr lang="en-US" b="1" dirty="0">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540657512"/>
        <c:crosses val="max"/>
        <c:crossBetween val="between"/>
        <c:majorUnit val="2.0000000000000004E-2"/>
      </c:valAx>
      <c:catAx>
        <c:axId val="540657512"/>
        <c:scaling>
          <c:orientation val="minMax"/>
        </c:scaling>
        <c:delete val="1"/>
        <c:axPos val="b"/>
        <c:majorTickMark val="out"/>
        <c:minorTickMark val="none"/>
        <c:tickLblPos val="nextTo"/>
        <c:crossAx val="540665056"/>
        <c:crosses val="autoZero"/>
        <c:auto val="1"/>
        <c:lblAlgn val="ctr"/>
        <c:lblOffset val="100"/>
        <c:noMultiLvlLbl val="0"/>
      </c:catAx>
      <c:spPr>
        <a:noFill/>
        <a:ln>
          <a:noFill/>
        </a:ln>
        <a:effectLst/>
      </c:spPr>
    </c:plotArea>
    <c:legend>
      <c:legendPos val="b"/>
      <c:layout>
        <c:manualLayout>
          <c:xMode val="edge"/>
          <c:yMode val="edge"/>
          <c:x val="0.14468820476761737"/>
          <c:y val="0.92760634959873878"/>
          <c:w val="0.75953004608022856"/>
          <c:h val="6.465099564265958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101F8F-D61A-4C76-A221-FDD13309A0E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6BB305F-103A-42E3-9999-CD05FAEF9A88}">
      <dgm:prSet phldrT="[Text]"/>
      <dgm:spPr/>
      <dgm:t>
        <a:bodyPr/>
        <a:lstStyle/>
        <a:p>
          <a:r>
            <a:rPr lang="en-US" b="1" dirty="0">
              <a:latin typeface="Times New Roman" panose="02020603050405020304" pitchFamily="18" charset="0"/>
              <a:cs typeface="Times New Roman" panose="02020603050405020304" pitchFamily="18" charset="0"/>
            </a:rPr>
            <a:t>Soil Moisture Methods</a:t>
          </a:r>
        </a:p>
      </dgm:t>
    </dgm:pt>
    <dgm:pt modelId="{523754AE-5B26-4A18-9DE2-9D41041C29D6}" type="parTrans" cxnId="{CD906E55-C5DA-4EBB-B5D0-7B4C32023A61}">
      <dgm:prSet/>
      <dgm:spPr/>
      <dgm:t>
        <a:bodyPr/>
        <a:lstStyle/>
        <a:p>
          <a:endParaRPr lang="en-US"/>
        </a:p>
      </dgm:t>
    </dgm:pt>
    <dgm:pt modelId="{2FE5118F-0A65-4444-B345-EC2B609F0480}" type="sibTrans" cxnId="{CD906E55-C5DA-4EBB-B5D0-7B4C32023A61}">
      <dgm:prSet/>
      <dgm:spPr/>
      <dgm:t>
        <a:bodyPr/>
        <a:lstStyle/>
        <a:p>
          <a:endParaRPr lang="en-US"/>
        </a:p>
      </dgm:t>
    </dgm:pt>
    <dgm:pt modelId="{30ED85F6-762A-4D05-9731-EFE2B16AC840}">
      <dgm:prSet phldrT="[Text]"/>
      <dgm:spPr/>
      <dgm:t>
        <a:bodyPr/>
        <a:lstStyle/>
        <a:p>
          <a:r>
            <a:rPr lang="en-US" dirty="0">
              <a:solidFill>
                <a:srgbClr val="FF0000"/>
              </a:solidFill>
              <a:latin typeface="Times New Roman" panose="02020603050405020304" pitchFamily="18" charset="0"/>
              <a:cs typeface="Times New Roman" panose="02020603050405020304" pitchFamily="18" charset="0"/>
            </a:rPr>
            <a:t>Satellite remote sensing observation</a:t>
          </a:r>
        </a:p>
      </dgm:t>
    </dgm:pt>
    <dgm:pt modelId="{72CD6F09-7658-4DC5-98FE-0E3D17D62B12}" type="parTrans" cxnId="{573BCA74-EAD8-45B0-AF18-BCA438864BD0}">
      <dgm:prSet/>
      <dgm:spPr/>
      <dgm:t>
        <a:bodyPr/>
        <a:lstStyle/>
        <a:p>
          <a:endParaRPr lang="en-US"/>
        </a:p>
      </dgm:t>
    </dgm:pt>
    <dgm:pt modelId="{543C64E7-E3C6-4042-A8E5-030D6040FF77}" type="sibTrans" cxnId="{573BCA74-EAD8-45B0-AF18-BCA438864BD0}">
      <dgm:prSet/>
      <dgm:spPr/>
      <dgm:t>
        <a:bodyPr/>
        <a:lstStyle/>
        <a:p>
          <a:endParaRPr lang="en-US"/>
        </a:p>
      </dgm:t>
    </dgm:pt>
    <dgm:pt modelId="{28A99F42-C54B-4470-9317-8413B84DF5A2}">
      <dgm:prSet/>
      <dgm:spPr/>
      <dgm:t>
        <a:bodyPr/>
        <a:lstStyle/>
        <a:p>
          <a:r>
            <a:rPr lang="en-US" dirty="0">
              <a:latin typeface="Times New Roman" panose="02020603050405020304" pitchFamily="18" charset="0"/>
              <a:cs typeface="Times New Roman" panose="02020603050405020304" pitchFamily="18" charset="0"/>
            </a:rPr>
            <a:t>Neutron probe technology</a:t>
          </a:r>
        </a:p>
      </dgm:t>
    </dgm:pt>
    <dgm:pt modelId="{DA32AF62-B588-4091-8E3C-D92505CDC4A8}" type="parTrans" cxnId="{BCA2E899-99C6-4F5F-A4EC-1B59323AFE3F}">
      <dgm:prSet/>
      <dgm:spPr/>
      <dgm:t>
        <a:bodyPr/>
        <a:lstStyle/>
        <a:p>
          <a:endParaRPr lang="en-US"/>
        </a:p>
      </dgm:t>
    </dgm:pt>
    <dgm:pt modelId="{06DC2855-E4DE-487A-9C90-8F64962027CD}" type="sibTrans" cxnId="{BCA2E899-99C6-4F5F-A4EC-1B59323AFE3F}">
      <dgm:prSet/>
      <dgm:spPr/>
      <dgm:t>
        <a:bodyPr/>
        <a:lstStyle/>
        <a:p>
          <a:endParaRPr lang="en-US"/>
        </a:p>
      </dgm:t>
    </dgm:pt>
    <dgm:pt modelId="{148ADA7E-9043-4BAD-B6DF-C28B961DA903}">
      <dgm:prSet/>
      <dgm:spPr/>
      <dgm:t>
        <a:bodyPr/>
        <a:lstStyle/>
        <a:p>
          <a:r>
            <a:rPr lang="en-US" dirty="0">
              <a:latin typeface="Times New Roman" panose="02020603050405020304" pitchFamily="18" charset="0"/>
              <a:cs typeface="Times New Roman" panose="02020603050405020304" pitchFamily="18" charset="0"/>
            </a:rPr>
            <a:t>The gravimetric method (oven drying)</a:t>
          </a:r>
        </a:p>
      </dgm:t>
    </dgm:pt>
    <dgm:pt modelId="{8105C130-1FEF-4FD9-861D-DAFAEE576353}" type="parTrans" cxnId="{DEBA4D22-AAA5-4890-B9A0-F74B6EE3CA12}">
      <dgm:prSet/>
      <dgm:spPr/>
      <dgm:t>
        <a:bodyPr/>
        <a:lstStyle/>
        <a:p>
          <a:endParaRPr lang="en-US"/>
        </a:p>
      </dgm:t>
    </dgm:pt>
    <dgm:pt modelId="{B0FDF3A5-9A8B-4789-9F94-48AA27F46AC5}" type="sibTrans" cxnId="{DEBA4D22-AAA5-4890-B9A0-F74B6EE3CA12}">
      <dgm:prSet/>
      <dgm:spPr/>
      <dgm:t>
        <a:bodyPr/>
        <a:lstStyle/>
        <a:p>
          <a:endParaRPr lang="en-US"/>
        </a:p>
      </dgm:t>
    </dgm:pt>
    <dgm:pt modelId="{DC5B903D-C875-4E6C-BB9F-57DBB68CF813}">
      <dgm:prSet/>
      <dgm:spPr/>
      <dgm:t>
        <a:bodyPr/>
        <a:lstStyle/>
        <a:p>
          <a:r>
            <a:rPr lang="en-US" b="1" dirty="0">
              <a:solidFill>
                <a:srgbClr val="FF0000"/>
              </a:solidFill>
              <a:latin typeface="Times New Roman" panose="02020603050405020304" pitchFamily="18" charset="0"/>
              <a:cs typeface="Times New Roman" panose="02020603050405020304" pitchFamily="18" charset="0"/>
            </a:rPr>
            <a:t>Dielectrically measured methods</a:t>
          </a:r>
        </a:p>
      </dgm:t>
    </dgm:pt>
    <dgm:pt modelId="{479D9F00-0A0E-4138-95C6-FD396E064706}" type="parTrans" cxnId="{24E2AAB2-565E-4B3B-9AFB-7B094E0FC2C8}">
      <dgm:prSet/>
      <dgm:spPr/>
      <dgm:t>
        <a:bodyPr/>
        <a:lstStyle/>
        <a:p>
          <a:endParaRPr lang="en-US"/>
        </a:p>
      </dgm:t>
    </dgm:pt>
    <dgm:pt modelId="{BFE5303D-E4DF-4EFF-8107-173CDA6CBB7C}" type="sibTrans" cxnId="{24E2AAB2-565E-4B3B-9AFB-7B094E0FC2C8}">
      <dgm:prSet/>
      <dgm:spPr/>
      <dgm:t>
        <a:bodyPr/>
        <a:lstStyle/>
        <a:p>
          <a:endParaRPr lang="en-US"/>
        </a:p>
      </dgm:t>
    </dgm:pt>
    <dgm:pt modelId="{96423EF6-2C62-4C31-830C-EAE38A8037E3}">
      <dgm:prSet/>
      <dgm:spPr/>
      <dgm:t>
        <a:bodyPr/>
        <a:lstStyle/>
        <a:p>
          <a:r>
            <a:rPr lang="en-US" dirty="0">
              <a:latin typeface="Times New Roman" panose="02020603050405020304" pitchFamily="18" charset="0"/>
              <a:cs typeface="Times New Roman" panose="02020603050405020304" pitchFamily="18" charset="0"/>
            </a:rPr>
            <a:t>Soil moisture estimating models</a:t>
          </a:r>
        </a:p>
      </dgm:t>
    </dgm:pt>
    <dgm:pt modelId="{3D92CE1C-F277-4D23-BE03-8BA6E7158377}" type="sibTrans" cxnId="{2E288EE1-A0A7-4C67-9831-6FF842924058}">
      <dgm:prSet/>
      <dgm:spPr/>
      <dgm:t>
        <a:bodyPr/>
        <a:lstStyle/>
        <a:p>
          <a:endParaRPr lang="en-US"/>
        </a:p>
      </dgm:t>
    </dgm:pt>
    <dgm:pt modelId="{1D910B44-50B7-48C6-ABB2-D5F389FF3DAA}" type="parTrans" cxnId="{2E288EE1-A0A7-4C67-9831-6FF842924058}">
      <dgm:prSet/>
      <dgm:spPr/>
      <dgm:t>
        <a:bodyPr/>
        <a:lstStyle/>
        <a:p>
          <a:endParaRPr lang="en-US"/>
        </a:p>
      </dgm:t>
    </dgm:pt>
    <dgm:pt modelId="{E32FE71C-9FB9-40EE-8637-254EDE031798}">
      <dgm:prSet/>
      <dgm:spPr/>
      <dgm:t>
        <a:bodyPr/>
        <a:lstStyle/>
        <a:p>
          <a:r>
            <a:rPr lang="en-US" dirty="0">
              <a:solidFill>
                <a:srgbClr val="FF0000"/>
              </a:solidFill>
              <a:latin typeface="Times New Roman" panose="02020603050405020304" pitchFamily="18" charset="0"/>
              <a:cs typeface="Times New Roman" panose="02020603050405020304" pitchFamily="18" charset="0"/>
            </a:rPr>
            <a:t>Time Domain Reflectometry sensors (TDR)</a:t>
          </a:r>
        </a:p>
      </dgm:t>
    </dgm:pt>
    <dgm:pt modelId="{C0C31904-1EF5-48F7-839E-BC6BD5A04E39}" type="parTrans" cxnId="{A8B0F2AC-2139-4A80-A533-A6F7431DEDD8}">
      <dgm:prSet/>
      <dgm:spPr/>
      <dgm:t>
        <a:bodyPr/>
        <a:lstStyle/>
        <a:p>
          <a:endParaRPr lang="en-US"/>
        </a:p>
      </dgm:t>
    </dgm:pt>
    <dgm:pt modelId="{A9C7442C-E781-4FE7-A7C6-AA1659862CF3}" type="sibTrans" cxnId="{A8B0F2AC-2139-4A80-A533-A6F7431DEDD8}">
      <dgm:prSet/>
      <dgm:spPr/>
      <dgm:t>
        <a:bodyPr/>
        <a:lstStyle/>
        <a:p>
          <a:endParaRPr lang="en-US"/>
        </a:p>
      </dgm:t>
    </dgm:pt>
    <dgm:pt modelId="{EC10C6E6-CA28-4160-81D6-81B7D502757B}">
      <dgm:prSet/>
      <dgm:spPr/>
      <dgm:t>
        <a:bodyPr/>
        <a:lstStyle/>
        <a:p>
          <a:r>
            <a:rPr lang="en-US" dirty="0">
              <a:solidFill>
                <a:srgbClr val="FF0000"/>
              </a:solidFill>
              <a:latin typeface="Times New Roman" panose="02020603050405020304" pitchFamily="18" charset="0"/>
              <a:cs typeface="Times New Roman" panose="02020603050405020304" pitchFamily="18" charset="0"/>
            </a:rPr>
            <a:t>Capacitance and Frequency Domain Reflectometry sensors (FDR)</a:t>
          </a:r>
        </a:p>
      </dgm:t>
    </dgm:pt>
    <dgm:pt modelId="{D4615C97-A121-4CE5-8472-E93519969842}" type="parTrans" cxnId="{32D16D4C-91E8-41CC-9462-D019541C34DE}">
      <dgm:prSet/>
      <dgm:spPr/>
      <dgm:t>
        <a:bodyPr/>
        <a:lstStyle/>
        <a:p>
          <a:endParaRPr lang="en-US"/>
        </a:p>
      </dgm:t>
    </dgm:pt>
    <dgm:pt modelId="{B5E405DB-CBB1-4DF0-B472-BFFAB1796A93}" type="sibTrans" cxnId="{32D16D4C-91E8-41CC-9462-D019541C34DE}">
      <dgm:prSet/>
      <dgm:spPr/>
      <dgm:t>
        <a:bodyPr/>
        <a:lstStyle/>
        <a:p>
          <a:endParaRPr lang="en-US"/>
        </a:p>
      </dgm:t>
    </dgm:pt>
    <dgm:pt modelId="{DA292454-F831-4C0B-AEC8-40E40A557E30}">
      <dgm:prSet/>
      <dgm:spPr/>
      <dgm:t>
        <a:bodyPr/>
        <a:lstStyle/>
        <a:p>
          <a:r>
            <a:rPr lang="en-US" dirty="0">
              <a:latin typeface="Times New Roman" panose="02020603050405020304" pitchFamily="18" charset="0"/>
              <a:cs typeface="Times New Roman" panose="02020603050405020304" pitchFamily="18" charset="0"/>
            </a:rPr>
            <a:t>Ground based techniques</a:t>
          </a:r>
          <a:endParaRPr lang="en-US" dirty="0"/>
        </a:p>
      </dgm:t>
    </dgm:pt>
    <dgm:pt modelId="{E958D5E8-D314-4F05-9E68-3E1E03065A7D}" type="parTrans" cxnId="{1D5023E4-3DA0-42FF-802F-30C1A12F9FFD}">
      <dgm:prSet/>
      <dgm:spPr/>
      <dgm:t>
        <a:bodyPr/>
        <a:lstStyle/>
        <a:p>
          <a:endParaRPr lang="en-US"/>
        </a:p>
      </dgm:t>
    </dgm:pt>
    <dgm:pt modelId="{CF328013-44AD-4F1F-861F-91A810651D43}" type="sibTrans" cxnId="{1D5023E4-3DA0-42FF-802F-30C1A12F9FFD}">
      <dgm:prSet/>
      <dgm:spPr/>
      <dgm:t>
        <a:bodyPr/>
        <a:lstStyle/>
        <a:p>
          <a:endParaRPr lang="en-US"/>
        </a:p>
      </dgm:t>
    </dgm:pt>
    <dgm:pt modelId="{CDF7D0C9-4DDF-4056-8160-02B9619F84BD}" type="pres">
      <dgm:prSet presAssocID="{A2101F8F-D61A-4C76-A221-FDD13309A0EE}" presName="hierChild1" presStyleCnt="0">
        <dgm:presLayoutVars>
          <dgm:chPref val="1"/>
          <dgm:dir/>
          <dgm:animOne val="branch"/>
          <dgm:animLvl val="lvl"/>
          <dgm:resizeHandles/>
        </dgm:presLayoutVars>
      </dgm:prSet>
      <dgm:spPr/>
    </dgm:pt>
    <dgm:pt modelId="{E54A7DD8-6445-4185-83A4-932620A08411}" type="pres">
      <dgm:prSet presAssocID="{C6BB305F-103A-42E3-9999-CD05FAEF9A88}" presName="hierRoot1" presStyleCnt="0"/>
      <dgm:spPr/>
    </dgm:pt>
    <dgm:pt modelId="{0D4DBB66-B8B4-48AE-9FE8-71129DBD0FC2}" type="pres">
      <dgm:prSet presAssocID="{C6BB305F-103A-42E3-9999-CD05FAEF9A88}" presName="composite" presStyleCnt="0"/>
      <dgm:spPr/>
    </dgm:pt>
    <dgm:pt modelId="{CC3827EC-B0BB-4A7B-AE54-D5C01786A01C}" type="pres">
      <dgm:prSet presAssocID="{C6BB305F-103A-42E3-9999-CD05FAEF9A88}" presName="background" presStyleLbl="node0" presStyleIdx="0" presStyleCnt="1"/>
      <dgm:spPr/>
    </dgm:pt>
    <dgm:pt modelId="{ECEE424E-2C2E-4044-AF33-DD88A85EC1D9}" type="pres">
      <dgm:prSet presAssocID="{C6BB305F-103A-42E3-9999-CD05FAEF9A88}" presName="text" presStyleLbl="fgAcc0" presStyleIdx="0" presStyleCnt="1">
        <dgm:presLayoutVars>
          <dgm:chPref val="3"/>
        </dgm:presLayoutVars>
      </dgm:prSet>
      <dgm:spPr/>
    </dgm:pt>
    <dgm:pt modelId="{352092E0-51AA-41BB-A132-8D9CEF40F7DA}" type="pres">
      <dgm:prSet presAssocID="{C6BB305F-103A-42E3-9999-CD05FAEF9A88}" presName="hierChild2" presStyleCnt="0"/>
      <dgm:spPr/>
    </dgm:pt>
    <dgm:pt modelId="{CBDBED15-3349-4CC1-8950-EDB2D5E7760C}" type="pres">
      <dgm:prSet presAssocID="{1D910B44-50B7-48C6-ABB2-D5F389FF3DAA}" presName="Name10" presStyleLbl="parChTrans1D2" presStyleIdx="0" presStyleCnt="3"/>
      <dgm:spPr/>
    </dgm:pt>
    <dgm:pt modelId="{0CFC12BB-C228-4438-B7F9-A39B7112527B}" type="pres">
      <dgm:prSet presAssocID="{96423EF6-2C62-4C31-830C-EAE38A8037E3}" presName="hierRoot2" presStyleCnt="0"/>
      <dgm:spPr/>
    </dgm:pt>
    <dgm:pt modelId="{5F224F9A-AA07-4618-BEBF-E5DFDDF1D312}" type="pres">
      <dgm:prSet presAssocID="{96423EF6-2C62-4C31-830C-EAE38A8037E3}" presName="composite2" presStyleCnt="0"/>
      <dgm:spPr/>
    </dgm:pt>
    <dgm:pt modelId="{C3F694D8-EC29-455C-8AA8-A5B48DD23739}" type="pres">
      <dgm:prSet presAssocID="{96423EF6-2C62-4C31-830C-EAE38A8037E3}" presName="background2" presStyleLbl="node2" presStyleIdx="0" presStyleCnt="3"/>
      <dgm:spPr/>
    </dgm:pt>
    <dgm:pt modelId="{B8D9CF0B-8569-499B-8FDB-7B0EDC876959}" type="pres">
      <dgm:prSet presAssocID="{96423EF6-2C62-4C31-830C-EAE38A8037E3}" presName="text2" presStyleLbl="fgAcc2" presStyleIdx="0" presStyleCnt="3">
        <dgm:presLayoutVars>
          <dgm:chPref val="3"/>
        </dgm:presLayoutVars>
      </dgm:prSet>
      <dgm:spPr/>
    </dgm:pt>
    <dgm:pt modelId="{A8618A4D-E7F6-4626-BB91-ABA309654244}" type="pres">
      <dgm:prSet presAssocID="{96423EF6-2C62-4C31-830C-EAE38A8037E3}" presName="hierChild3" presStyleCnt="0"/>
      <dgm:spPr/>
    </dgm:pt>
    <dgm:pt modelId="{EA575588-DFB2-47A3-955E-2F6D53FBF38D}" type="pres">
      <dgm:prSet presAssocID="{E958D5E8-D314-4F05-9E68-3E1E03065A7D}" presName="Name10" presStyleLbl="parChTrans1D2" presStyleIdx="1" presStyleCnt="3"/>
      <dgm:spPr/>
    </dgm:pt>
    <dgm:pt modelId="{E354B025-7659-4299-8F03-2083F15FFE64}" type="pres">
      <dgm:prSet presAssocID="{DA292454-F831-4C0B-AEC8-40E40A557E30}" presName="hierRoot2" presStyleCnt="0"/>
      <dgm:spPr/>
    </dgm:pt>
    <dgm:pt modelId="{600991A4-8D77-4C29-81F2-E24566FDCC60}" type="pres">
      <dgm:prSet presAssocID="{DA292454-F831-4C0B-AEC8-40E40A557E30}" presName="composite2" presStyleCnt="0"/>
      <dgm:spPr/>
    </dgm:pt>
    <dgm:pt modelId="{A2AF7501-7323-454B-AB87-B0802A4BF1DA}" type="pres">
      <dgm:prSet presAssocID="{DA292454-F831-4C0B-AEC8-40E40A557E30}" presName="background2" presStyleLbl="node2" presStyleIdx="1" presStyleCnt="3"/>
      <dgm:spPr/>
    </dgm:pt>
    <dgm:pt modelId="{EDD8D377-BFD2-48AD-A7C6-9A69AF844733}" type="pres">
      <dgm:prSet presAssocID="{DA292454-F831-4C0B-AEC8-40E40A557E30}" presName="text2" presStyleLbl="fgAcc2" presStyleIdx="1" presStyleCnt="3">
        <dgm:presLayoutVars>
          <dgm:chPref val="3"/>
        </dgm:presLayoutVars>
      </dgm:prSet>
      <dgm:spPr/>
    </dgm:pt>
    <dgm:pt modelId="{B82CD04C-79BF-4DD5-8E23-F5E76AA539BA}" type="pres">
      <dgm:prSet presAssocID="{DA292454-F831-4C0B-AEC8-40E40A557E30}" presName="hierChild3" presStyleCnt="0"/>
      <dgm:spPr/>
    </dgm:pt>
    <dgm:pt modelId="{A59CB615-5DAF-42B8-942E-C8F7DF96A786}" type="pres">
      <dgm:prSet presAssocID="{8105C130-1FEF-4FD9-861D-DAFAEE576353}" presName="Name17" presStyleLbl="parChTrans1D3" presStyleIdx="0" presStyleCnt="3"/>
      <dgm:spPr/>
    </dgm:pt>
    <dgm:pt modelId="{0F174064-1A66-4A86-B10C-81EACEDC4357}" type="pres">
      <dgm:prSet presAssocID="{148ADA7E-9043-4BAD-B6DF-C28B961DA903}" presName="hierRoot3" presStyleCnt="0"/>
      <dgm:spPr/>
    </dgm:pt>
    <dgm:pt modelId="{6EF37BAA-5BCE-4012-A504-CDC72F220548}" type="pres">
      <dgm:prSet presAssocID="{148ADA7E-9043-4BAD-B6DF-C28B961DA903}" presName="composite3" presStyleCnt="0"/>
      <dgm:spPr/>
    </dgm:pt>
    <dgm:pt modelId="{A07840B8-36C1-45C3-A56C-86D83B31E661}" type="pres">
      <dgm:prSet presAssocID="{148ADA7E-9043-4BAD-B6DF-C28B961DA903}" presName="background3" presStyleLbl="node3" presStyleIdx="0" presStyleCnt="3"/>
      <dgm:spPr/>
    </dgm:pt>
    <dgm:pt modelId="{1B666A5F-0AFF-4604-A078-139A4FB9D5C7}" type="pres">
      <dgm:prSet presAssocID="{148ADA7E-9043-4BAD-B6DF-C28B961DA903}" presName="text3" presStyleLbl="fgAcc3" presStyleIdx="0" presStyleCnt="3">
        <dgm:presLayoutVars>
          <dgm:chPref val="3"/>
        </dgm:presLayoutVars>
      </dgm:prSet>
      <dgm:spPr/>
    </dgm:pt>
    <dgm:pt modelId="{DBC7C348-B64B-4844-8B4A-48B84A21EB24}" type="pres">
      <dgm:prSet presAssocID="{148ADA7E-9043-4BAD-B6DF-C28B961DA903}" presName="hierChild4" presStyleCnt="0"/>
      <dgm:spPr/>
    </dgm:pt>
    <dgm:pt modelId="{205B9281-6376-4923-9895-EB3FFBEF3CCB}" type="pres">
      <dgm:prSet presAssocID="{DA32AF62-B588-4091-8E3C-D92505CDC4A8}" presName="Name17" presStyleLbl="parChTrans1D3" presStyleIdx="1" presStyleCnt="3"/>
      <dgm:spPr/>
    </dgm:pt>
    <dgm:pt modelId="{DD28A1B3-C189-4D9B-996D-4FA44F47A453}" type="pres">
      <dgm:prSet presAssocID="{28A99F42-C54B-4470-9317-8413B84DF5A2}" presName="hierRoot3" presStyleCnt="0"/>
      <dgm:spPr/>
    </dgm:pt>
    <dgm:pt modelId="{7BAD197D-B726-4D36-B98C-65F9DB94ACBD}" type="pres">
      <dgm:prSet presAssocID="{28A99F42-C54B-4470-9317-8413B84DF5A2}" presName="composite3" presStyleCnt="0"/>
      <dgm:spPr/>
    </dgm:pt>
    <dgm:pt modelId="{87AA4B30-0342-439A-BF98-509F4E33909F}" type="pres">
      <dgm:prSet presAssocID="{28A99F42-C54B-4470-9317-8413B84DF5A2}" presName="background3" presStyleLbl="node3" presStyleIdx="1" presStyleCnt="3"/>
      <dgm:spPr/>
    </dgm:pt>
    <dgm:pt modelId="{1E4E2623-89D7-49E3-A0A8-E86BDC852C35}" type="pres">
      <dgm:prSet presAssocID="{28A99F42-C54B-4470-9317-8413B84DF5A2}" presName="text3" presStyleLbl="fgAcc3" presStyleIdx="1" presStyleCnt="3">
        <dgm:presLayoutVars>
          <dgm:chPref val="3"/>
        </dgm:presLayoutVars>
      </dgm:prSet>
      <dgm:spPr/>
    </dgm:pt>
    <dgm:pt modelId="{E8525A73-0AA1-4F0F-95D7-778FD9F1FCC2}" type="pres">
      <dgm:prSet presAssocID="{28A99F42-C54B-4470-9317-8413B84DF5A2}" presName="hierChild4" presStyleCnt="0"/>
      <dgm:spPr/>
    </dgm:pt>
    <dgm:pt modelId="{FCB3372B-8B22-4C83-A9A4-E8C21C049C18}" type="pres">
      <dgm:prSet presAssocID="{479D9F00-0A0E-4138-95C6-FD396E064706}" presName="Name17" presStyleLbl="parChTrans1D3" presStyleIdx="2" presStyleCnt="3"/>
      <dgm:spPr/>
    </dgm:pt>
    <dgm:pt modelId="{EBCD3BAC-12E0-4822-AFA8-0D0A15460E9F}" type="pres">
      <dgm:prSet presAssocID="{DC5B903D-C875-4E6C-BB9F-57DBB68CF813}" presName="hierRoot3" presStyleCnt="0"/>
      <dgm:spPr/>
    </dgm:pt>
    <dgm:pt modelId="{5D975316-D1FD-49EE-9707-85CFAD82EBC4}" type="pres">
      <dgm:prSet presAssocID="{DC5B903D-C875-4E6C-BB9F-57DBB68CF813}" presName="composite3" presStyleCnt="0"/>
      <dgm:spPr/>
    </dgm:pt>
    <dgm:pt modelId="{7D3D634E-44DC-4199-80FE-28575B5BB609}" type="pres">
      <dgm:prSet presAssocID="{DC5B903D-C875-4E6C-BB9F-57DBB68CF813}" presName="background3" presStyleLbl="node3" presStyleIdx="2" presStyleCnt="3"/>
      <dgm:spPr/>
    </dgm:pt>
    <dgm:pt modelId="{3DC8B351-5FD1-4351-85BC-2D5CB0E7C712}" type="pres">
      <dgm:prSet presAssocID="{DC5B903D-C875-4E6C-BB9F-57DBB68CF813}" presName="text3" presStyleLbl="fgAcc3" presStyleIdx="2" presStyleCnt="3">
        <dgm:presLayoutVars>
          <dgm:chPref val="3"/>
        </dgm:presLayoutVars>
      </dgm:prSet>
      <dgm:spPr/>
    </dgm:pt>
    <dgm:pt modelId="{41AA2695-8436-406E-8432-38DD3E878E06}" type="pres">
      <dgm:prSet presAssocID="{DC5B903D-C875-4E6C-BB9F-57DBB68CF813}" presName="hierChild4" presStyleCnt="0"/>
      <dgm:spPr/>
    </dgm:pt>
    <dgm:pt modelId="{9B516739-0A67-4C3D-8EBF-3E31E464ADDD}" type="pres">
      <dgm:prSet presAssocID="{C0C31904-1EF5-48F7-839E-BC6BD5A04E39}" presName="Name23" presStyleLbl="parChTrans1D4" presStyleIdx="0" presStyleCnt="2"/>
      <dgm:spPr/>
    </dgm:pt>
    <dgm:pt modelId="{20A92460-44C3-44CB-89E5-80A3A1113590}" type="pres">
      <dgm:prSet presAssocID="{E32FE71C-9FB9-40EE-8637-254EDE031798}" presName="hierRoot4" presStyleCnt="0"/>
      <dgm:spPr/>
    </dgm:pt>
    <dgm:pt modelId="{C108C94D-36C2-4676-BDBE-64BD07900998}" type="pres">
      <dgm:prSet presAssocID="{E32FE71C-9FB9-40EE-8637-254EDE031798}" presName="composite4" presStyleCnt="0"/>
      <dgm:spPr/>
    </dgm:pt>
    <dgm:pt modelId="{C42A5B1A-606C-4200-BA12-6508A5265A3B}" type="pres">
      <dgm:prSet presAssocID="{E32FE71C-9FB9-40EE-8637-254EDE031798}" presName="background4" presStyleLbl="node4" presStyleIdx="0" presStyleCnt="2"/>
      <dgm:spPr/>
    </dgm:pt>
    <dgm:pt modelId="{FBBF5DBD-1528-4AC6-8041-2777A54A0B1C}" type="pres">
      <dgm:prSet presAssocID="{E32FE71C-9FB9-40EE-8637-254EDE031798}" presName="text4" presStyleLbl="fgAcc4" presStyleIdx="0" presStyleCnt="2">
        <dgm:presLayoutVars>
          <dgm:chPref val="3"/>
        </dgm:presLayoutVars>
      </dgm:prSet>
      <dgm:spPr/>
    </dgm:pt>
    <dgm:pt modelId="{38509D84-FF37-4955-ADA9-3CDA03EAD84A}" type="pres">
      <dgm:prSet presAssocID="{E32FE71C-9FB9-40EE-8637-254EDE031798}" presName="hierChild5" presStyleCnt="0"/>
      <dgm:spPr/>
    </dgm:pt>
    <dgm:pt modelId="{5C35C370-393C-40D3-94C4-758A5BE7FA83}" type="pres">
      <dgm:prSet presAssocID="{D4615C97-A121-4CE5-8472-E93519969842}" presName="Name23" presStyleLbl="parChTrans1D4" presStyleIdx="1" presStyleCnt="2"/>
      <dgm:spPr/>
    </dgm:pt>
    <dgm:pt modelId="{C2B06A96-2917-403F-B339-25CB3EAE1880}" type="pres">
      <dgm:prSet presAssocID="{EC10C6E6-CA28-4160-81D6-81B7D502757B}" presName="hierRoot4" presStyleCnt="0"/>
      <dgm:spPr/>
    </dgm:pt>
    <dgm:pt modelId="{8279ED77-B854-4B22-9A23-EBBB7201F8B6}" type="pres">
      <dgm:prSet presAssocID="{EC10C6E6-CA28-4160-81D6-81B7D502757B}" presName="composite4" presStyleCnt="0"/>
      <dgm:spPr/>
    </dgm:pt>
    <dgm:pt modelId="{663DE352-79E7-449A-8879-7959D663414A}" type="pres">
      <dgm:prSet presAssocID="{EC10C6E6-CA28-4160-81D6-81B7D502757B}" presName="background4" presStyleLbl="node4" presStyleIdx="1" presStyleCnt="2"/>
      <dgm:spPr/>
    </dgm:pt>
    <dgm:pt modelId="{68452E86-5463-4DC2-9478-10D8FA0D66A2}" type="pres">
      <dgm:prSet presAssocID="{EC10C6E6-CA28-4160-81D6-81B7D502757B}" presName="text4" presStyleLbl="fgAcc4" presStyleIdx="1" presStyleCnt="2">
        <dgm:presLayoutVars>
          <dgm:chPref val="3"/>
        </dgm:presLayoutVars>
      </dgm:prSet>
      <dgm:spPr/>
    </dgm:pt>
    <dgm:pt modelId="{706D5CBD-BF71-4CFC-97C3-ED6A7BA0EC0C}" type="pres">
      <dgm:prSet presAssocID="{EC10C6E6-CA28-4160-81D6-81B7D502757B}" presName="hierChild5" presStyleCnt="0"/>
      <dgm:spPr/>
    </dgm:pt>
    <dgm:pt modelId="{E5B9FB1C-0A5D-4241-89F4-D541A993A056}" type="pres">
      <dgm:prSet presAssocID="{72CD6F09-7658-4DC5-98FE-0E3D17D62B12}" presName="Name10" presStyleLbl="parChTrans1D2" presStyleIdx="2" presStyleCnt="3"/>
      <dgm:spPr/>
    </dgm:pt>
    <dgm:pt modelId="{EC81C32B-3A44-48C2-A8EB-8688CA558629}" type="pres">
      <dgm:prSet presAssocID="{30ED85F6-762A-4D05-9731-EFE2B16AC840}" presName="hierRoot2" presStyleCnt="0"/>
      <dgm:spPr/>
    </dgm:pt>
    <dgm:pt modelId="{28286DF5-C9E0-4470-A5C5-161F88C38037}" type="pres">
      <dgm:prSet presAssocID="{30ED85F6-762A-4D05-9731-EFE2B16AC840}" presName="composite2" presStyleCnt="0"/>
      <dgm:spPr/>
    </dgm:pt>
    <dgm:pt modelId="{ECE744AC-5C9E-4865-94E5-39FD438CB16A}" type="pres">
      <dgm:prSet presAssocID="{30ED85F6-762A-4D05-9731-EFE2B16AC840}" presName="background2" presStyleLbl="node2" presStyleIdx="2" presStyleCnt="3"/>
      <dgm:spPr/>
    </dgm:pt>
    <dgm:pt modelId="{9712A4DD-8142-46FB-B5BE-A366F03E5153}" type="pres">
      <dgm:prSet presAssocID="{30ED85F6-762A-4D05-9731-EFE2B16AC840}" presName="text2" presStyleLbl="fgAcc2" presStyleIdx="2" presStyleCnt="3">
        <dgm:presLayoutVars>
          <dgm:chPref val="3"/>
        </dgm:presLayoutVars>
      </dgm:prSet>
      <dgm:spPr/>
    </dgm:pt>
    <dgm:pt modelId="{863147FB-9C37-4A03-AE57-93C912440960}" type="pres">
      <dgm:prSet presAssocID="{30ED85F6-762A-4D05-9731-EFE2B16AC840}" presName="hierChild3" presStyleCnt="0"/>
      <dgm:spPr/>
    </dgm:pt>
  </dgm:ptLst>
  <dgm:cxnLst>
    <dgm:cxn modelId="{73AF3D07-F267-4190-91CC-E4844FFDCB63}" type="presOf" srcId="{28A99F42-C54B-4470-9317-8413B84DF5A2}" destId="{1E4E2623-89D7-49E3-A0A8-E86BDC852C35}" srcOrd="0" destOrd="0" presId="urn:microsoft.com/office/officeart/2005/8/layout/hierarchy1"/>
    <dgm:cxn modelId="{36799E07-855C-4ED9-8AFD-CE3AD88C8780}" type="presOf" srcId="{72CD6F09-7658-4DC5-98FE-0E3D17D62B12}" destId="{E5B9FB1C-0A5D-4241-89F4-D541A993A056}" srcOrd="0" destOrd="0" presId="urn:microsoft.com/office/officeart/2005/8/layout/hierarchy1"/>
    <dgm:cxn modelId="{C9B1531A-180F-41D5-B88C-A83E72CA955F}" type="presOf" srcId="{1D910B44-50B7-48C6-ABB2-D5F389FF3DAA}" destId="{CBDBED15-3349-4CC1-8950-EDB2D5E7760C}" srcOrd="0" destOrd="0" presId="urn:microsoft.com/office/officeart/2005/8/layout/hierarchy1"/>
    <dgm:cxn modelId="{DEBA4D22-AAA5-4890-B9A0-F74B6EE3CA12}" srcId="{DA292454-F831-4C0B-AEC8-40E40A557E30}" destId="{148ADA7E-9043-4BAD-B6DF-C28B961DA903}" srcOrd="0" destOrd="0" parTransId="{8105C130-1FEF-4FD9-861D-DAFAEE576353}" sibTransId="{B0FDF3A5-9A8B-4789-9F94-48AA27F46AC5}"/>
    <dgm:cxn modelId="{3DB07E3D-C6C1-450F-B044-9924A413C877}" type="presOf" srcId="{479D9F00-0A0E-4138-95C6-FD396E064706}" destId="{FCB3372B-8B22-4C83-A9A4-E8C21C049C18}" srcOrd="0" destOrd="0" presId="urn:microsoft.com/office/officeart/2005/8/layout/hierarchy1"/>
    <dgm:cxn modelId="{32D16D4C-91E8-41CC-9462-D019541C34DE}" srcId="{DC5B903D-C875-4E6C-BB9F-57DBB68CF813}" destId="{EC10C6E6-CA28-4160-81D6-81B7D502757B}" srcOrd="1" destOrd="0" parTransId="{D4615C97-A121-4CE5-8472-E93519969842}" sibTransId="{B5E405DB-CBB1-4DF0-B472-BFFAB1796A93}"/>
    <dgm:cxn modelId="{37B00F71-BF37-4C2A-B271-CF81108B31D5}" type="presOf" srcId="{DA32AF62-B588-4091-8E3C-D92505CDC4A8}" destId="{205B9281-6376-4923-9895-EB3FFBEF3CCB}" srcOrd="0" destOrd="0" presId="urn:microsoft.com/office/officeart/2005/8/layout/hierarchy1"/>
    <dgm:cxn modelId="{9C081F53-EB0F-4D07-9630-924E3B21C033}" type="presOf" srcId="{C0C31904-1EF5-48F7-839E-BC6BD5A04E39}" destId="{9B516739-0A67-4C3D-8EBF-3E31E464ADDD}" srcOrd="0" destOrd="0" presId="urn:microsoft.com/office/officeart/2005/8/layout/hierarchy1"/>
    <dgm:cxn modelId="{573BCA74-EAD8-45B0-AF18-BCA438864BD0}" srcId="{C6BB305F-103A-42E3-9999-CD05FAEF9A88}" destId="{30ED85F6-762A-4D05-9731-EFE2B16AC840}" srcOrd="2" destOrd="0" parTransId="{72CD6F09-7658-4DC5-98FE-0E3D17D62B12}" sibTransId="{543C64E7-E3C6-4042-A8E5-030D6040FF77}"/>
    <dgm:cxn modelId="{CD906E55-C5DA-4EBB-B5D0-7B4C32023A61}" srcId="{A2101F8F-D61A-4C76-A221-FDD13309A0EE}" destId="{C6BB305F-103A-42E3-9999-CD05FAEF9A88}" srcOrd="0" destOrd="0" parTransId="{523754AE-5B26-4A18-9DE2-9D41041C29D6}" sibTransId="{2FE5118F-0A65-4444-B345-EC2B609F0480}"/>
    <dgm:cxn modelId="{ED8C4B58-D6C3-4390-97CB-3CED47F21C7B}" type="presOf" srcId="{30ED85F6-762A-4D05-9731-EFE2B16AC840}" destId="{9712A4DD-8142-46FB-B5BE-A366F03E5153}" srcOrd="0" destOrd="0" presId="urn:microsoft.com/office/officeart/2005/8/layout/hierarchy1"/>
    <dgm:cxn modelId="{9F9E9879-B9EB-424E-BBA9-5D9E17843DA3}" type="presOf" srcId="{96423EF6-2C62-4C31-830C-EAE38A8037E3}" destId="{B8D9CF0B-8569-499B-8FDB-7B0EDC876959}" srcOrd="0" destOrd="0" presId="urn:microsoft.com/office/officeart/2005/8/layout/hierarchy1"/>
    <dgm:cxn modelId="{3C5FF97A-FE25-46E3-845C-EE293A08E5F2}" type="presOf" srcId="{E958D5E8-D314-4F05-9E68-3E1E03065A7D}" destId="{EA575588-DFB2-47A3-955E-2F6D53FBF38D}" srcOrd="0" destOrd="0" presId="urn:microsoft.com/office/officeart/2005/8/layout/hierarchy1"/>
    <dgm:cxn modelId="{7162398A-CD09-443F-8A4F-F40DB65459E1}" type="presOf" srcId="{A2101F8F-D61A-4C76-A221-FDD13309A0EE}" destId="{CDF7D0C9-4DDF-4056-8160-02B9619F84BD}" srcOrd="0" destOrd="0" presId="urn:microsoft.com/office/officeart/2005/8/layout/hierarchy1"/>
    <dgm:cxn modelId="{8D7D8D8B-154D-475F-9E2F-472DF67F7F48}" type="presOf" srcId="{DC5B903D-C875-4E6C-BB9F-57DBB68CF813}" destId="{3DC8B351-5FD1-4351-85BC-2D5CB0E7C712}" srcOrd="0" destOrd="0" presId="urn:microsoft.com/office/officeart/2005/8/layout/hierarchy1"/>
    <dgm:cxn modelId="{EC4E4E8F-2597-40AB-A376-57B5B20F848D}" type="presOf" srcId="{8105C130-1FEF-4FD9-861D-DAFAEE576353}" destId="{A59CB615-5DAF-42B8-942E-C8F7DF96A786}" srcOrd="0" destOrd="0" presId="urn:microsoft.com/office/officeart/2005/8/layout/hierarchy1"/>
    <dgm:cxn modelId="{D2C90198-E344-48A7-98E8-CF4995B90D6A}" type="presOf" srcId="{148ADA7E-9043-4BAD-B6DF-C28B961DA903}" destId="{1B666A5F-0AFF-4604-A078-139A4FB9D5C7}" srcOrd="0" destOrd="0" presId="urn:microsoft.com/office/officeart/2005/8/layout/hierarchy1"/>
    <dgm:cxn modelId="{BCA2E899-99C6-4F5F-A4EC-1B59323AFE3F}" srcId="{DA292454-F831-4C0B-AEC8-40E40A557E30}" destId="{28A99F42-C54B-4470-9317-8413B84DF5A2}" srcOrd="1" destOrd="0" parTransId="{DA32AF62-B588-4091-8E3C-D92505CDC4A8}" sibTransId="{06DC2855-E4DE-487A-9C90-8F64962027CD}"/>
    <dgm:cxn modelId="{6759F7AB-025E-477C-AE36-C0CF53D935F3}" type="presOf" srcId="{DA292454-F831-4C0B-AEC8-40E40A557E30}" destId="{EDD8D377-BFD2-48AD-A7C6-9A69AF844733}" srcOrd="0" destOrd="0" presId="urn:microsoft.com/office/officeart/2005/8/layout/hierarchy1"/>
    <dgm:cxn modelId="{A8B0F2AC-2139-4A80-A533-A6F7431DEDD8}" srcId="{DC5B903D-C875-4E6C-BB9F-57DBB68CF813}" destId="{E32FE71C-9FB9-40EE-8637-254EDE031798}" srcOrd="0" destOrd="0" parTransId="{C0C31904-1EF5-48F7-839E-BC6BD5A04E39}" sibTransId="{A9C7442C-E781-4FE7-A7C6-AA1659862CF3}"/>
    <dgm:cxn modelId="{24E2AAB2-565E-4B3B-9AFB-7B094E0FC2C8}" srcId="{DA292454-F831-4C0B-AEC8-40E40A557E30}" destId="{DC5B903D-C875-4E6C-BB9F-57DBB68CF813}" srcOrd="2" destOrd="0" parTransId="{479D9F00-0A0E-4138-95C6-FD396E064706}" sibTransId="{BFE5303D-E4DF-4EFF-8107-173CDA6CBB7C}"/>
    <dgm:cxn modelId="{5AC76BB5-B850-4FE9-9B82-181D9647A94C}" type="presOf" srcId="{EC10C6E6-CA28-4160-81D6-81B7D502757B}" destId="{68452E86-5463-4DC2-9478-10D8FA0D66A2}" srcOrd="0" destOrd="0" presId="urn:microsoft.com/office/officeart/2005/8/layout/hierarchy1"/>
    <dgm:cxn modelId="{8FC9BBDA-9384-4683-8E1E-D8B381FEA130}" type="presOf" srcId="{C6BB305F-103A-42E3-9999-CD05FAEF9A88}" destId="{ECEE424E-2C2E-4044-AF33-DD88A85EC1D9}" srcOrd="0" destOrd="0" presId="urn:microsoft.com/office/officeart/2005/8/layout/hierarchy1"/>
    <dgm:cxn modelId="{38A2E1E0-5DA0-4772-988E-7CEF3E6C5ECB}" type="presOf" srcId="{D4615C97-A121-4CE5-8472-E93519969842}" destId="{5C35C370-393C-40D3-94C4-758A5BE7FA83}" srcOrd="0" destOrd="0" presId="urn:microsoft.com/office/officeart/2005/8/layout/hierarchy1"/>
    <dgm:cxn modelId="{2E288EE1-A0A7-4C67-9831-6FF842924058}" srcId="{C6BB305F-103A-42E3-9999-CD05FAEF9A88}" destId="{96423EF6-2C62-4C31-830C-EAE38A8037E3}" srcOrd="0" destOrd="0" parTransId="{1D910B44-50B7-48C6-ABB2-D5F389FF3DAA}" sibTransId="{3D92CE1C-F277-4D23-BE03-8BA6E7158377}"/>
    <dgm:cxn modelId="{1D5023E4-3DA0-42FF-802F-30C1A12F9FFD}" srcId="{C6BB305F-103A-42E3-9999-CD05FAEF9A88}" destId="{DA292454-F831-4C0B-AEC8-40E40A557E30}" srcOrd="1" destOrd="0" parTransId="{E958D5E8-D314-4F05-9E68-3E1E03065A7D}" sibTransId="{CF328013-44AD-4F1F-861F-91A810651D43}"/>
    <dgm:cxn modelId="{080A02EF-45E5-4D70-AD0C-11180BA59592}" type="presOf" srcId="{E32FE71C-9FB9-40EE-8637-254EDE031798}" destId="{FBBF5DBD-1528-4AC6-8041-2777A54A0B1C}" srcOrd="0" destOrd="0" presId="urn:microsoft.com/office/officeart/2005/8/layout/hierarchy1"/>
    <dgm:cxn modelId="{EF220B24-4E30-4794-934B-F1A7E262E533}" type="presParOf" srcId="{CDF7D0C9-4DDF-4056-8160-02B9619F84BD}" destId="{E54A7DD8-6445-4185-83A4-932620A08411}" srcOrd="0" destOrd="0" presId="urn:microsoft.com/office/officeart/2005/8/layout/hierarchy1"/>
    <dgm:cxn modelId="{C4984992-9486-428D-8143-7FCDA348564E}" type="presParOf" srcId="{E54A7DD8-6445-4185-83A4-932620A08411}" destId="{0D4DBB66-B8B4-48AE-9FE8-71129DBD0FC2}" srcOrd="0" destOrd="0" presId="urn:microsoft.com/office/officeart/2005/8/layout/hierarchy1"/>
    <dgm:cxn modelId="{D8A89396-E360-4084-9D46-322DF7E21FAF}" type="presParOf" srcId="{0D4DBB66-B8B4-48AE-9FE8-71129DBD0FC2}" destId="{CC3827EC-B0BB-4A7B-AE54-D5C01786A01C}" srcOrd="0" destOrd="0" presId="urn:microsoft.com/office/officeart/2005/8/layout/hierarchy1"/>
    <dgm:cxn modelId="{B1A32984-14C0-4F27-9386-CF0E727B2D59}" type="presParOf" srcId="{0D4DBB66-B8B4-48AE-9FE8-71129DBD0FC2}" destId="{ECEE424E-2C2E-4044-AF33-DD88A85EC1D9}" srcOrd="1" destOrd="0" presId="urn:microsoft.com/office/officeart/2005/8/layout/hierarchy1"/>
    <dgm:cxn modelId="{C3C918D0-0D89-417D-83B7-511F76623886}" type="presParOf" srcId="{E54A7DD8-6445-4185-83A4-932620A08411}" destId="{352092E0-51AA-41BB-A132-8D9CEF40F7DA}" srcOrd="1" destOrd="0" presId="urn:microsoft.com/office/officeart/2005/8/layout/hierarchy1"/>
    <dgm:cxn modelId="{55C3241E-A4C2-4009-81A5-53D064BAC7A2}" type="presParOf" srcId="{352092E0-51AA-41BB-A132-8D9CEF40F7DA}" destId="{CBDBED15-3349-4CC1-8950-EDB2D5E7760C}" srcOrd="0" destOrd="0" presId="urn:microsoft.com/office/officeart/2005/8/layout/hierarchy1"/>
    <dgm:cxn modelId="{4299E70F-D1C2-49E8-B54D-792A667FEBC7}" type="presParOf" srcId="{352092E0-51AA-41BB-A132-8D9CEF40F7DA}" destId="{0CFC12BB-C228-4438-B7F9-A39B7112527B}" srcOrd="1" destOrd="0" presId="urn:microsoft.com/office/officeart/2005/8/layout/hierarchy1"/>
    <dgm:cxn modelId="{B76E8C71-2752-40F3-9BDA-E51DF30498B0}" type="presParOf" srcId="{0CFC12BB-C228-4438-B7F9-A39B7112527B}" destId="{5F224F9A-AA07-4618-BEBF-E5DFDDF1D312}" srcOrd="0" destOrd="0" presId="urn:microsoft.com/office/officeart/2005/8/layout/hierarchy1"/>
    <dgm:cxn modelId="{30D2340C-BC51-4C4E-A0D5-469E4ECEB45E}" type="presParOf" srcId="{5F224F9A-AA07-4618-BEBF-E5DFDDF1D312}" destId="{C3F694D8-EC29-455C-8AA8-A5B48DD23739}" srcOrd="0" destOrd="0" presId="urn:microsoft.com/office/officeart/2005/8/layout/hierarchy1"/>
    <dgm:cxn modelId="{FACFE4B2-47C7-48E2-ABB6-95D997722C8C}" type="presParOf" srcId="{5F224F9A-AA07-4618-BEBF-E5DFDDF1D312}" destId="{B8D9CF0B-8569-499B-8FDB-7B0EDC876959}" srcOrd="1" destOrd="0" presId="urn:microsoft.com/office/officeart/2005/8/layout/hierarchy1"/>
    <dgm:cxn modelId="{6D854509-EE05-420C-A794-F6A2557E721F}" type="presParOf" srcId="{0CFC12BB-C228-4438-B7F9-A39B7112527B}" destId="{A8618A4D-E7F6-4626-BB91-ABA309654244}" srcOrd="1" destOrd="0" presId="urn:microsoft.com/office/officeart/2005/8/layout/hierarchy1"/>
    <dgm:cxn modelId="{829DC35E-776D-42F0-BB93-B7884593CD70}" type="presParOf" srcId="{352092E0-51AA-41BB-A132-8D9CEF40F7DA}" destId="{EA575588-DFB2-47A3-955E-2F6D53FBF38D}" srcOrd="2" destOrd="0" presId="urn:microsoft.com/office/officeart/2005/8/layout/hierarchy1"/>
    <dgm:cxn modelId="{D002D9A6-7354-4C87-A598-585D358A3AF8}" type="presParOf" srcId="{352092E0-51AA-41BB-A132-8D9CEF40F7DA}" destId="{E354B025-7659-4299-8F03-2083F15FFE64}" srcOrd="3" destOrd="0" presId="urn:microsoft.com/office/officeart/2005/8/layout/hierarchy1"/>
    <dgm:cxn modelId="{370EA033-4B3F-49CC-B320-D971C3D8D719}" type="presParOf" srcId="{E354B025-7659-4299-8F03-2083F15FFE64}" destId="{600991A4-8D77-4C29-81F2-E24566FDCC60}" srcOrd="0" destOrd="0" presId="urn:microsoft.com/office/officeart/2005/8/layout/hierarchy1"/>
    <dgm:cxn modelId="{AD3DE6F6-817A-4F58-B092-5C5D110662E9}" type="presParOf" srcId="{600991A4-8D77-4C29-81F2-E24566FDCC60}" destId="{A2AF7501-7323-454B-AB87-B0802A4BF1DA}" srcOrd="0" destOrd="0" presId="urn:microsoft.com/office/officeart/2005/8/layout/hierarchy1"/>
    <dgm:cxn modelId="{A6F6AE20-0B85-423B-8B8C-3B36FD0AD40D}" type="presParOf" srcId="{600991A4-8D77-4C29-81F2-E24566FDCC60}" destId="{EDD8D377-BFD2-48AD-A7C6-9A69AF844733}" srcOrd="1" destOrd="0" presId="urn:microsoft.com/office/officeart/2005/8/layout/hierarchy1"/>
    <dgm:cxn modelId="{060D029F-8C67-4A7C-BF93-EB648C1F2F78}" type="presParOf" srcId="{E354B025-7659-4299-8F03-2083F15FFE64}" destId="{B82CD04C-79BF-4DD5-8E23-F5E76AA539BA}" srcOrd="1" destOrd="0" presId="urn:microsoft.com/office/officeart/2005/8/layout/hierarchy1"/>
    <dgm:cxn modelId="{4B7D929B-825F-4B84-9380-2D6AD3BF3A31}" type="presParOf" srcId="{B82CD04C-79BF-4DD5-8E23-F5E76AA539BA}" destId="{A59CB615-5DAF-42B8-942E-C8F7DF96A786}" srcOrd="0" destOrd="0" presId="urn:microsoft.com/office/officeart/2005/8/layout/hierarchy1"/>
    <dgm:cxn modelId="{8F658ABC-5560-42CF-8EC9-9AFCB43A0EB1}" type="presParOf" srcId="{B82CD04C-79BF-4DD5-8E23-F5E76AA539BA}" destId="{0F174064-1A66-4A86-B10C-81EACEDC4357}" srcOrd="1" destOrd="0" presId="urn:microsoft.com/office/officeart/2005/8/layout/hierarchy1"/>
    <dgm:cxn modelId="{9B8C4579-6828-4D8D-B541-AD7142452653}" type="presParOf" srcId="{0F174064-1A66-4A86-B10C-81EACEDC4357}" destId="{6EF37BAA-5BCE-4012-A504-CDC72F220548}" srcOrd="0" destOrd="0" presId="urn:microsoft.com/office/officeart/2005/8/layout/hierarchy1"/>
    <dgm:cxn modelId="{A4D7703A-BCFB-4A88-9CCC-00D9E8E4F6E4}" type="presParOf" srcId="{6EF37BAA-5BCE-4012-A504-CDC72F220548}" destId="{A07840B8-36C1-45C3-A56C-86D83B31E661}" srcOrd="0" destOrd="0" presId="urn:microsoft.com/office/officeart/2005/8/layout/hierarchy1"/>
    <dgm:cxn modelId="{ABC7057A-A018-4D91-95D8-553CFB953ED0}" type="presParOf" srcId="{6EF37BAA-5BCE-4012-A504-CDC72F220548}" destId="{1B666A5F-0AFF-4604-A078-139A4FB9D5C7}" srcOrd="1" destOrd="0" presId="urn:microsoft.com/office/officeart/2005/8/layout/hierarchy1"/>
    <dgm:cxn modelId="{DEAB781F-7062-481E-A0D4-02AEB5F99590}" type="presParOf" srcId="{0F174064-1A66-4A86-B10C-81EACEDC4357}" destId="{DBC7C348-B64B-4844-8B4A-48B84A21EB24}" srcOrd="1" destOrd="0" presId="urn:microsoft.com/office/officeart/2005/8/layout/hierarchy1"/>
    <dgm:cxn modelId="{53D56D11-AA68-4898-8A81-307684F92A98}" type="presParOf" srcId="{B82CD04C-79BF-4DD5-8E23-F5E76AA539BA}" destId="{205B9281-6376-4923-9895-EB3FFBEF3CCB}" srcOrd="2" destOrd="0" presId="urn:microsoft.com/office/officeart/2005/8/layout/hierarchy1"/>
    <dgm:cxn modelId="{119C886B-69B7-453D-97E1-FB12D50CD600}" type="presParOf" srcId="{B82CD04C-79BF-4DD5-8E23-F5E76AA539BA}" destId="{DD28A1B3-C189-4D9B-996D-4FA44F47A453}" srcOrd="3" destOrd="0" presId="urn:microsoft.com/office/officeart/2005/8/layout/hierarchy1"/>
    <dgm:cxn modelId="{8797AAF9-6130-4F81-A8CF-D3CA115C81BB}" type="presParOf" srcId="{DD28A1B3-C189-4D9B-996D-4FA44F47A453}" destId="{7BAD197D-B726-4D36-B98C-65F9DB94ACBD}" srcOrd="0" destOrd="0" presId="urn:microsoft.com/office/officeart/2005/8/layout/hierarchy1"/>
    <dgm:cxn modelId="{BB5ABACC-064C-48CC-B2F6-0E2773C174EA}" type="presParOf" srcId="{7BAD197D-B726-4D36-B98C-65F9DB94ACBD}" destId="{87AA4B30-0342-439A-BF98-509F4E33909F}" srcOrd="0" destOrd="0" presId="urn:microsoft.com/office/officeart/2005/8/layout/hierarchy1"/>
    <dgm:cxn modelId="{7DBD2AB0-CC2C-4566-9BE8-F53DD2CD924E}" type="presParOf" srcId="{7BAD197D-B726-4D36-B98C-65F9DB94ACBD}" destId="{1E4E2623-89D7-49E3-A0A8-E86BDC852C35}" srcOrd="1" destOrd="0" presId="urn:microsoft.com/office/officeart/2005/8/layout/hierarchy1"/>
    <dgm:cxn modelId="{AF10DE0F-774A-4D3B-B00F-088212576138}" type="presParOf" srcId="{DD28A1B3-C189-4D9B-996D-4FA44F47A453}" destId="{E8525A73-0AA1-4F0F-95D7-778FD9F1FCC2}" srcOrd="1" destOrd="0" presId="urn:microsoft.com/office/officeart/2005/8/layout/hierarchy1"/>
    <dgm:cxn modelId="{F47B31E9-317E-44C9-8FB5-F8DDA9E74823}" type="presParOf" srcId="{B82CD04C-79BF-4DD5-8E23-F5E76AA539BA}" destId="{FCB3372B-8B22-4C83-A9A4-E8C21C049C18}" srcOrd="4" destOrd="0" presId="urn:microsoft.com/office/officeart/2005/8/layout/hierarchy1"/>
    <dgm:cxn modelId="{8EB3E680-42A9-46FF-BD8E-76E5C40453EE}" type="presParOf" srcId="{B82CD04C-79BF-4DD5-8E23-F5E76AA539BA}" destId="{EBCD3BAC-12E0-4822-AFA8-0D0A15460E9F}" srcOrd="5" destOrd="0" presId="urn:microsoft.com/office/officeart/2005/8/layout/hierarchy1"/>
    <dgm:cxn modelId="{C6309E01-D4A6-4770-A466-2D891D57C998}" type="presParOf" srcId="{EBCD3BAC-12E0-4822-AFA8-0D0A15460E9F}" destId="{5D975316-D1FD-49EE-9707-85CFAD82EBC4}" srcOrd="0" destOrd="0" presId="urn:microsoft.com/office/officeart/2005/8/layout/hierarchy1"/>
    <dgm:cxn modelId="{1F62A9D6-2516-4600-B7B0-86A35081682E}" type="presParOf" srcId="{5D975316-D1FD-49EE-9707-85CFAD82EBC4}" destId="{7D3D634E-44DC-4199-80FE-28575B5BB609}" srcOrd="0" destOrd="0" presId="urn:microsoft.com/office/officeart/2005/8/layout/hierarchy1"/>
    <dgm:cxn modelId="{D5390553-7EE5-492D-A1AF-E4C58846E834}" type="presParOf" srcId="{5D975316-D1FD-49EE-9707-85CFAD82EBC4}" destId="{3DC8B351-5FD1-4351-85BC-2D5CB0E7C712}" srcOrd="1" destOrd="0" presId="urn:microsoft.com/office/officeart/2005/8/layout/hierarchy1"/>
    <dgm:cxn modelId="{5E1856D5-6C06-4300-9352-8CDF1C9D86CD}" type="presParOf" srcId="{EBCD3BAC-12E0-4822-AFA8-0D0A15460E9F}" destId="{41AA2695-8436-406E-8432-38DD3E878E06}" srcOrd="1" destOrd="0" presId="urn:microsoft.com/office/officeart/2005/8/layout/hierarchy1"/>
    <dgm:cxn modelId="{CDA334A2-D3B7-4742-AD82-955F8C38DF37}" type="presParOf" srcId="{41AA2695-8436-406E-8432-38DD3E878E06}" destId="{9B516739-0A67-4C3D-8EBF-3E31E464ADDD}" srcOrd="0" destOrd="0" presId="urn:microsoft.com/office/officeart/2005/8/layout/hierarchy1"/>
    <dgm:cxn modelId="{AD2855D0-2B4D-40B4-9433-BFF1A39D402B}" type="presParOf" srcId="{41AA2695-8436-406E-8432-38DD3E878E06}" destId="{20A92460-44C3-44CB-89E5-80A3A1113590}" srcOrd="1" destOrd="0" presId="urn:microsoft.com/office/officeart/2005/8/layout/hierarchy1"/>
    <dgm:cxn modelId="{71B00B3A-40A2-4852-BB84-F934C4E7BA12}" type="presParOf" srcId="{20A92460-44C3-44CB-89E5-80A3A1113590}" destId="{C108C94D-36C2-4676-BDBE-64BD07900998}" srcOrd="0" destOrd="0" presId="urn:microsoft.com/office/officeart/2005/8/layout/hierarchy1"/>
    <dgm:cxn modelId="{B79EBF38-1F33-487C-8734-40B134AA63A5}" type="presParOf" srcId="{C108C94D-36C2-4676-BDBE-64BD07900998}" destId="{C42A5B1A-606C-4200-BA12-6508A5265A3B}" srcOrd="0" destOrd="0" presId="urn:microsoft.com/office/officeart/2005/8/layout/hierarchy1"/>
    <dgm:cxn modelId="{0F3C817E-9331-4E12-B8A5-E089E509C7F7}" type="presParOf" srcId="{C108C94D-36C2-4676-BDBE-64BD07900998}" destId="{FBBF5DBD-1528-4AC6-8041-2777A54A0B1C}" srcOrd="1" destOrd="0" presId="urn:microsoft.com/office/officeart/2005/8/layout/hierarchy1"/>
    <dgm:cxn modelId="{5183D1F9-1810-4D6E-8D75-0EF2241CB4C1}" type="presParOf" srcId="{20A92460-44C3-44CB-89E5-80A3A1113590}" destId="{38509D84-FF37-4955-ADA9-3CDA03EAD84A}" srcOrd="1" destOrd="0" presId="urn:microsoft.com/office/officeart/2005/8/layout/hierarchy1"/>
    <dgm:cxn modelId="{3529446C-7E23-49B8-8A01-ACD41DC42F51}" type="presParOf" srcId="{41AA2695-8436-406E-8432-38DD3E878E06}" destId="{5C35C370-393C-40D3-94C4-758A5BE7FA83}" srcOrd="2" destOrd="0" presId="urn:microsoft.com/office/officeart/2005/8/layout/hierarchy1"/>
    <dgm:cxn modelId="{C21E570E-AAEA-4936-931E-AFFCB3E685B2}" type="presParOf" srcId="{41AA2695-8436-406E-8432-38DD3E878E06}" destId="{C2B06A96-2917-403F-B339-25CB3EAE1880}" srcOrd="3" destOrd="0" presId="urn:microsoft.com/office/officeart/2005/8/layout/hierarchy1"/>
    <dgm:cxn modelId="{1975BF6E-5F94-4997-A9B9-BF349B85ABA5}" type="presParOf" srcId="{C2B06A96-2917-403F-B339-25CB3EAE1880}" destId="{8279ED77-B854-4B22-9A23-EBBB7201F8B6}" srcOrd="0" destOrd="0" presId="urn:microsoft.com/office/officeart/2005/8/layout/hierarchy1"/>
    <dgm:cxn modelId="{2C2BF71A-C70B-4B33-9754-DEAC9409528D}" type="presParOf" srcId="{8279ED77-B854-4B22-9A23-EBBB7201F8B6}" destId="{663DE352-79E7-449A-8879-7959D663414A}" srcOrd="0" destOrd="0" presId="urn:microsoft.com/office/officeart/2005/8/layout/hierarchy1"/>
    <dgm:cxn modelId="{5C73B1C8-0364-49CE-87CE-476D0E6566CE}" type="presParOf" srcId="{8279ED77-B854-4B22-9A23-EBBB7201F8B6}" destId="{68452E86-5463-4DC2-9478-10D8FA0D66A2}" srcOrd="1" destOrd="0" presId="urn:microsoft.com/office/officeart/2005/8/layout/hierarchy1"/>
    <dgm:cxn modelId="{5502FD36-5B43-49D2-BCE4-98E485365F6A}" type="presParOf" srcId="{C2B06A96-2917-403F-B339-25CB3EAE1880}" destId="{706D5CBD-BF71-4CFC-97C3-ED6A7BA0EC0C}" srcOrd="1" destOrd="0" presId="urn:microsoft.com/office/officeart/2005/8/layout/hierarchy1"/>
    <dgm:cxn modelId="{260497D3-C976-4820-914E-EA1111D9D448}" type="presParOf" srcId="{352092E0-51AA-41BB-A132-8D9CEF40F7DA}" destId="{E5B9FB1C-0A5D-4241-89F4-D541A993A056}" srcOrd="4" destOrd="0" presId="urn:microsoft.com/office/officeart/2005/8/layout/hierarchy1"/>
    <dgm:cxn modelId="{19267A4C-C838-4217-9FB9-D823C31238E6}" type="presParOf" srcId="{352092E0-51AA-41BB-A132-8D9CEF40F7DA}" destId="{EC81C32B-3A44-48C2-A8EB-8688CA558629}" srcOrd="5" destOrd="0" presId="urn:microsoft.com/office/officeart/2005/8/layout/hierarchy1"/>
    <dgm:cxn modelId="{312E9B63-20F5-440A-B894-95E1F822AF8B}" type="presParOf" srcId="{EC81C32B-3A44-48C2-A8EB-8688CA558629}" destId="{28286DF5-C9E0-4470-A5C5-161F88C38037}" srcOrd="0" destOrd="0" presId="urn:microsoft.com/office/officeart/2005/8/layout/hierarchy1"/>
    <dgm:cxn modelId="{75866FB4-546E-45D8-9E10-032B14B5AE36}" type="presParOf" srcId="{28286DF5-C9E0-4470-A5C5-161F88C38037}" destId="{ECE744AC-5C9E-4865-94E5-39FD438CB16A}" srcOrd="0" destOrd="0" presId="urn:microsoft.com/office/officeart/2005/8/layout/hierarchy1"/>
    <dgm:cxn modelId="{209294C9-0632-4FB3-937C-79F515C2F397}" type="presParOf" srcId="{28286DF5-C9E0-4470-A5C5-161F88C38037}" destId="{9712A4DD-8142-46FB-B5BE-A366F03E5153}" srcOrd="1" destOrd="0" presId="urn:microsoft.com/office/officeart/2005/8/layout/hierarchy1"/>
    <dgm:cxn modelId="{A290A1E8-E02B-490D-AFDC-D1369D2ABA10}" type="presParOf" srcId="{EC81C32B-3A44-48C2-A8EB-8688CA558629}" destId="{863147FB-9C37-4A03-AE57-93C91244096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9FB1C-0A5D-4241-89F4-D541A993A056}">
      <dsp:nvSpPr>
        <dsp:cNvPr id="0" name=""/>
        <dsp:cNvSpPr/>
      </dsp:nvSpPr>
      <dsp:spPr>
        <a:xfrm>
          <a:off x="2702165" y="788104"/>
          <a:ext cx="1515969" cy="360731"/>
        </a:xfrm>
        <a:custGeom>
          <a:avLst/>
          <a:gdLst/>
          <a:ahLst/>
          <a:cxnLst/>
          <a:rect l="0" t="0" r="0" b="0"/>
          <a:pathLst>
            <a:path>
              <a:moveTo>
                <a:pt x="0" y="0"/>
              </a:moveTo>
              <a:lnTo>
                <a:pt x="0" y="245828"/>
              </a:lnTo>
              <a:lnTo>
                <a:pt x="1515969" y="245828"/>
              </a:lnTo>
              <a:lnTo>
                <a:pt x="1515969" y="360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35C370-393C-40D3-94C4-758A5BE7FA83}">
      <dsp:nvSpPr>
        <dsp:cNvPr id="0" name=""/>
        <dsp:cNvSpPr/>
      </dsp:nvSpPr>
      <dsp:spPr>
        <a:xfrm>
          <a:off x="4218135" y="3084798"/>
          <a:ext cx="757984" cy="360731"/>
        </a:xfrm>
        <a:custGeom>
          <a:avLst/>
          <a:gdLst/>
          <a:ahLst/>
          <a:cxnLst/>
          <a:rect l="0" t="0" r="0" b="0"/>
          <a:pathLst>
            <a:path>
              <a:moveTo>
                <a:pt x="0" y="0"/>
              </a:moveTo>
              <a:lnTo>
                <a:pt x="0" y="245828"/>
              </a:lnTo>
              <a:lnTo>
                <a:pt x="757984" y="245828"/>
              </a:lnTo>
              <a:lnTo>
                <a:pt x="757984" y="360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516739-0A67-4C3D-8EBF-3E31E464ADDD}">
      <dsp:nvSpPr>
        <dsp:cNvPr id="0" name=""/>
        <dsp:cNvSpPr/>
      </dsp:nvSpPr>
      <dsp:spPr>
        <a:xfrm>
          <a:off x="3460150" y="3084798"/>
          <a:ext cx="757984" cy="360731"/>
        </a:xfrm>
        <a:custGeom>
          <a:avLst/>
          <a:gdLst/>
          <a:ahLst/>
          <a:cxnLst/>
          <a:rect l="0" t="0" r="0" b="0"/>
          <a:pathLst>
            <a:path>
              <a:moveTo>
                <a:pt x="757984" y="0"/>
              </a:moveTo>
              <a:lnTo>
                <a:pt x="757984" y="245828"/>
              </a:lnTo>
              <a:lnTo>
                <a:pt x="0" y="245828"/>
              </a:lnTo>
              <a:lnTo>
                <a:pt x="0" y="360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B3372B-8B22-4C83-A9A4-E8C21C049C18}">
      <dsp:nvSpPr>
        <dsp:cNvPr id="0" name=""/>
        <dsp:cNvSpPr/>
      </dsp:nvSpPr>
      <dsp:spPr>
        <a:xfrm>
          <a:off x="2702165" y="1936451"/>
          <a:ext cx="1515969" cy="360731"/>
        </a:xfrm>
        <a:custGeom>
          <a:avLst/>
          <a:gdLst/>
          <a:ahLst/>
          <a:cxnLst/>
          <a:rect l="0" t="0" r="0" b="0"/>
          <a:pathLst>
            <a:path>
              <a:moveTo>
                <a:pt x="0" y="0"/>
              </a:moveTo>
              <a:lnTo>
                <a:pt x="0" y="245828"/>
              </a:lnTo>
              <a:lnTo>
                <a:pt x="1515969" y="245828"/>
              </a:lnTo>
              <a:lnTo>
                <a:pt x="1515969" y="360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5B9281-6376-4923-9895-EB3FFBEF3CCB}">
      <dsp:nvSpPr>
        <dsp:cNvPr id="0" name=""/>
        <dsp:cNvSpPr/>
      </dsp:nvSpPr>
      <dsp:spPr>
        <a:xfrm>
          <a:off x="2656445" y="1936451"/>
          <a:ext cx="91440" cy="360731"/>
        </a:xfrm>
        <a:custGeom>
          <a:avLst/>
          <a:gdLst/>
          <a:ahLst/>
          <a:cxnLst/>
          <a:rect l="0" t="0" r="0" b="0"/>
          <a:pathLst>
            <a:path>
              <a:moveTo>
                <a:pt x="45720" y="0"/>
              </a:moveTo>
              <a:lnTo>
                <a:pt x="45720" y="360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9CB615-5DAF-42B8-942E-C8F7DF96A786}">
      <dsp:nvSpPr>
        <dsp:cNvPr id="0" name=""/>
        <dsp:cNvSpPr/>
      </dsp:nvSpPr>
      <dsp:spPr>
        <a:xfrm>
          <a:off x="1186196" y="1936451"/>
          <a:ext cx="1515969" cy="360731"/>
        </a:xfrm>
        <a:custGeom>
          <a:avLst/>
          <a:gdLst/>
          <a:ahLst/>
          <a:cxnLst/>
          <a:rect l="0" t="0" r="0" b="0"/>
          <a:pathLst>
            <a:path>
              <a:moveTo>
                <a:pt x="1515969" y="0"/>
              </a:moveTo>
              <a:lnTo>
                <a:pt x="1515969" y="245828"/>
              </a:lnTo>
              <a:lnTo>
                <a:pt x="0" y="245828"/>
              </a:lnTo>
              <a:lnTo>
                <a:pt x="0" y="3607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575588-DFB2-47A3-955E-2F6D53FBF38D}">
      <dsp:nvSpPr>
        <dsp:cNvPr id="0" name=""/>
        <dsp:cNvSpPr/>
      </dsp:nvSpPr>
      <dsp:spPr>
        <a:xfrm>
          <a:off x="2656445" y="788104"/>
          <a:ext cx="91440" cy="360731"/>
        </a:xfrm>
        <a:custGeom>
          <a:avLst/>
          <a:gdLst/>
          <a:ahLst/>
          <a:cxnLst/>
          <a:rect l="0" t="0" r="0" b="0"/>
          <a:pathLst>
            <a:path>
              <a:moveTo>
                <a:pt x="45720" y="0"/>
              </a:moveTo>
              <a:lnTo>
                <a:pt x="45720" y="360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DBED15-3349-4CC1-8950-EDB2D5E7760C}">
      <dsp:nvSpPr>
        <dsp:cNvPr id="0" name=""/>
        <dsp:cNvSpPr/>
      </dsp:nvSpPr>
      <dsp:spPr>
        <a:xfrm>
          <a:off x="1186196" y="788104"/>
          <a:ext cx="1515969" cy="360731"/>
        </a:xfrm>
        <a:custGeom>
          <a:avLst/>
          <a:gdLst/>
          <a:ahLst/>
          <a:cxnLst/>
          <a:rect l="0" t="0" r="0" b="0"/>
          <a:pathLst>
            <a:path>
              <a:moveTo>
                <a:pt x="1515969" y="0"/>
              </a:moveTo>
              <a:lnTo>
                <a:pt x="1515969" y="245828"/>
              </a:lnTo>
              <a:lnTo>
                <a:pt x="0" y="245828"/>
              </a:lnTo>
              <a:lnTo>
                <a:pt x="0" y="3607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827EC-B0BB-4A7B-AE54-D5C01786A01C}">
      <dsp:nvSpPr>
        <dsp:cNvPr id="0" name=""/>
        <dsp:cNvSpPr/>
      </dsp:nvSpPr>
      <dsp:spPr>
        <a:xfrm>
          <a:off x="2081996" y="489"/>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E424E-2C2E-4044-AF33-DD88A85EC1D9}">
      <dsp:nvSpPr>
        <dsp:cNvPr id="0" name=""/>
        <dsp:cNvSpPr/>
      </dsp:nvSpPr>
      <dsp:spPr>
        <a:xfrm>
          <a:off x="2219812" y="131414"/>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Times New Roman" panose="02020603050405020304" pitchFamily="18" charset="0"/>
              <a:cs typeface="Times New Roman" panose="02020603050405020304" pitchFamily="18" charset="0"/>
            </a:rPr>
            <a:t>Soil Moisture Methods</a:t>
          </a:r>
        </a:p>
      </dsp:txBody>
      <dsp:txXfrm>
        <a:off x="2242880" y="154482"/>
        <a:ext cx="1194202" cy="741478"/>
      </dsp:txXfrm>
    </dsp:sp>
    <dsp:sp modelId="{C3F694D8-EC29-455C-8AA8-A5B48DD23739}">
      <dsp:nvSpPr>
        <dsp:cNvPr id="0" name=""/>
        <dsp:cNvSpPr/>
      </dsp:nvSpPr>
      <dsp:spPr>
        <a:xfrm>
          <a:off x="566027" y="1148836"/>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D9CF0B-8569-499B-8FDB-7B0EDC876959}">
      <dsp:nvSpPr>
        <dsp:cNvPr id="0" name=""/>
        <dsp:cNvSpPr/>
      </dsp:nvSpPr>
      <dsp:spPr>
        <a:xfrm>
          <a:off x="703842" y="1279760"/>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Soil moisture estimating models</a:t>
          </a:r>
        </a:p>
      </dsp:txBody>
      <dsp:txXfrm>
        <a:off x="726910" y="1302828"/>
        <a:ext cx="1194202" cy="741478"/>
      </dsp:txXfrm>
    </dsp:sp>
    <dsp:sp modelId="{A2AF7501-7323-454B-AB87-B0802A4BF1DA}">
      <dsp:nvSpPr>
        <dsp:cNvPr id="0" name=""/>
        <dsp:cNvSpPr/>
      </dsp:nvSpPr>
      <dsp:spPr>
        <a:xfrm>
          <a:off x="2081996" y="1148836"/>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D8D377-BFD2-48AD-A7C6-9A69AF844733}">
      <dsp:nvSpPr>
        <dsp:cNvPr id="0" name=""/>
        <dsp:cNvSpPr/>
      </dsp:nvSpPr>
      <dsp:spPr>
        <a:xfrm>
          <a:off x="2219812" y="1279760"/>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Ground based techniques</a:t>
          </a:r>
          <a:endParaRPr lang="en-US" sz="1100" kern="1200" dirty="0"/>
        </a:p>
      </dsp:txBody>
      <dsp:txXfrm>
        <a:off x="2242880" y="1302828"/>
        <a:ext cx="1194202" cy="741478"/>
      </dsp:txXfrm>
    </dsp:sp>
    <dsp:sp modelId="{A07840B8-36C1-45C3-A56C-86D83B31E661}">
      <dsp:nvSpPr>
        <dsp:cNvPr id="0" name=""/>
        <dsp:cNvSpPr/>
      </dsp:nvSpPr>
      <dsp:spPr>
        <a:xfrm>
          <a:off x="566027" y="2297183"/>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666A5F-0AFF-4604-A078-139A4FB9D5C7}">
      <dsp:nvSpPr>
        <dsp:cNvPr id="0" name=""/>
        <dsp:cNvSpPr/>
      </dsp:nvSpPr>
      <dsp:spPr>
        <a:xfrm>
          <a:off x="703842" y="2428107"/>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The gravimetric method (oven drying)</a:t>
          </a:r>
        </a:p>
      </dsp:txBody>
      <dsp:txXfrm>
        <a:off x="726910" y="2451175"/>
        <a:ext cx="1194202" cy="741478"/>
      </dsp:txXfrm>
    </dsp:sp>
    <dsp:sp modelId="{87AA4B30-0342-439A-BF98-509F4E33909F}">
      <dsp:nvSpPr>
        <dsp:cNvPr id="0" name=""/>
        <dsp:cNvSpPr/>
      </dsp:nvSpPr>
      <dsp:spPr>
        <a:xfrm>
          <a:off x="2081996" y="2297183"/>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E2623-89D7-49E3-A0A8-E86BDC852C35}">
      <dsp:nvSpPr>
        <dsp:cNvPr id="0" name=""/>
        <dsp:cNvSpPr/>
      </dsp:nvSpPr>
      <dsp:spPr>
        <a:xfrm>
          <a:off x="2219812" y="2428107"/>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Times New Roman" panose="02020603050405020304" pitchFamily="18" charset="0"/>
              <a:cs typeface="Times New Roman" panose="02020603050405020304" pitchFamily="18" charset="0"/>
            </a:rPr>
            <a:t>Neutron probe technology</a:t>
          </a:r>
        </a:p>
      </dsp:txBody>
      <dsp:txXfrm>
        <a:off x="2242880" y="2451175"/>
        <a:ext cx="1194202" cy="741478"/>
      </dsp:txXfrm>
    </dsp:sp>
    <dsp:sp modelId="{7D3D634E-44DC-4199-80FE-28575B5BB609}">
      <dsp:nvSpPr>
        <dsp:cNvPr id="0" name=""/>
        <dsp:cNvSpPr/>
      </dsp:nvSpPr>
      <dsp:spPr>
        <a:xfrm>
          <a:off x="3597966" y="2297183"/>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8B351-5FD1-4351-85BC-2D5CB0E7C712}">
      <dsp:nvSpPr>
        <dsp:cNvPr id="0" name=""/>
        <dsp:cNvSpPr/>
      </dsp:nvSpPr>
      <dsp:spPr>
        <a:xfrm>
          <a:off x="3735781" y="2428107"/>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0000"/>
              </a:solidFill>
              <a:latin typeface="Times New Roman" panose="02020603050405020304" pitchFamily="18" charset="0"/>
              <a:cs typeface="Times New Roman" panose="02020603050405020304" pitchFamily="18" charset="0"/>
            </a:rPr>
            <a:t>Dielectrically measured methods</a:t>
          </a:r>
        </a:p>
      </dsp:txBody>
      <dsp:txXfrm>
        <a:off x="3758849" y="2451175"/>
        <a:ext cx="1194202" cy="741478"/>
      </dsp:txXfrm>
    </dsp:sp>
    <dsp:sp modelId="{C42A5B1A-606C-4200-BA12-6508A5265A3B}">
      <dsp:nvSpPr>
        <dsp:cNvPr id="0" name=""/>
        <dsp:cNvSpPr/>
      </dsp:nvSpPr>
      <dsp:spPr>
        <a:xfrm>
          <a:off x="2839981" y="3445529"/>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BF5DBD-1528-4AC6-8041-2777A54A0B1C}">
      <dsp:nvSpPr>
        <dsp:cNvPr id="0" name=""/>
        <dsp:cNvSpPr/>
      </dsp:nvSpPr>
      <dsp:spPr>
        <a:xfrm>
          <a:off x="2977796" y="3576454"/>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0000"/>
              </a:solidFill>
              <a:latin typeface="Times New Roman" panose="02020603050405020304" pitchFamily="18" charset="0"/>
              <a:cs typeface="Times New Roman" panose="02020603050405020304" pitchFamily="18" charset="0"/>
            </a:rPr>
            <a:t>Time Domain Reflectometry sensors (TDR)</a:t>
          </a:r>
        </a:p>
      </dsp:txBody>
      <dsp:txXfrm>
        <a:off x="3000864" y="3599522"/>
        <a:ext cx="1194202" cy="741478"/>
      </dsp:txXfrm>
    </dsp:sp>
    <dsp:sp modelId="{663DE352-79E7-449A-8879-7959D663414A}">
      <dsp:nvSpPr>
        <dsp:cNvPr id="0" name=""/>
        <dsp:cNvSpPr/>
      </dsp:nvSpPr>
      <dsp:spPr>
        <a:xfrm>
          <a:off x="4355950" y="3445529"/>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52E86-5463-4DC2-9478-10D8FA0D66A2}">
      <dsp:nvSpPr>
        <dsp:cNvPr id="0" name=""/>
        <dsp:cNvSpPr/>
      </dsp:nvSpPr>
      <dsp:spPr>
        <a:xfrm>
          <a:off x="4493766" y="3576454"/>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0000"/>
              </a:solidFill>
              <a:latin typeface="Times New Roman" panose="02020603050405020304" pitchFamily="18" charset="0"/>
              <a:cs typeface="Times New Roman" panose="02020603050405020304" pitchFamily="18" charset="0"/>
            </a:rPr>
            <a:t>Capacitance and Frequency Domain Reflectometry sensors (FDR)</a:t>
          </a:r>
        </a:p>
      </dsp:txBody>
      <dsp:txXfrm>
        <a:off x="4516834" y="3599522"/>
        <a:ext cx="1194202" cy="741478"/>
      </dsp:txXfrm>
    </dsp:sp>
    <dsp:sp modelId="{ECE744AC-5C9E-4865-94E5-39FD438CB16A}">
      <dsp:nvSpPr>
        <dsp:cNvPr id="0" name=""/>
        <dsp:cNvSpPr/>
      </dsp:nvSpPr>
      <dsp:spPr>
        <a:xfrm>
          <a:off x="3597966" y="1148836"/>
          <a:ext cx="1240338" cy="7876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12A4DD-8142-46FB-B5BE-A366F03E5153}">
      <dsp:nvSpPr>
        <dsp:cNvPr id="0" name=""/>
        <dsp:cNvSpPr/>
      </dsp:nvSpPr>
      <dsp:spPr>
        <a:xfrm>
          <a:off x="3735781" y="1279760"/>
          <a:ext cx="1240338" cy="78761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0000"/>
              </a:solidFill>
              <a:latin typeface="Times New Roman" panose="02020603050405020304" pitchFamily="18" charset="0"/>
              <a:cs typeface="Times New Roman" panose="02020603050405020304" pitchFamily="18" charset="0"/>
            </a:rPr>
            <a:t>Satellite remote sensing observation</a:t>
          </a:r>
        </a:p>
      </dsp:txBody>
      <dsp:txXfrm>
        <a:off x="3758849" y="1302828"/>
        <a:ext cx="1194202" cy="7414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0.24753</cdr:x>
      <cdr:y>0.1362</cdr:y>
    </cdr:from>
    <cdr:to>
      <cdr:x>0.76861</cdr:x>
      <cdr:y>0.39792</cdr:y>
    </cdr:to>
    <cdr:cxnSp macro="">
      <cdr:nvCxnSpPr>
        <cdr:cNvPr id="3" name="Straight Connector 2">
          <a:extLst xmlns:a="http://schemas.openxmlformats.org/drawingml/2006/main">
            <a:ext uri="{FF2B5EF4-FFF2-40B4-BE49-F238E27FC236}">
              <a16:creationId xmlns:a16="http://schemas.microsoft.com/office/drawing/2014/main" id="{B61B5B64-3373-4A75-BF22-2211262C247C}"/>
            </a:ext>
          </a:extLst>
        </cdr:cNvPr>
        <cdr:cNvCxnSpPr/>
      </cdr:nvCxnSpPr>
      <cdr:spPr>
        <a:xfrm xmlns:a="http://schemas.openxmlformats.org/drawingml/2006/main">
          <a:off x="1406155" y="424487"/>
          <a:ext cx="2960105" cy="815668"/>
        </a:xfrm>
        <a:prstGeom xmlns:a="http://schemas.openxmlformats.org/drawingml/2006/main" prst="line">
          <a:avLst/>
        </a:prstGeom>
        <a:ln xmlns:a="http://schemas.openxmlformats.org/drawingml/2006/main">
          <a:solidFill>
            <a:srgbClr val="00206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0.2514</cdr:x>
      <cdr:y>0.14425</cdr:y>
    </cdr:from>
    <cdr:to>
      <cdr:x>0.77197</cdr:x>
      <cdr:y>0.14425</cdr:y>
    </cdr:to>
    <cdr:cxnSp macro="">
      <cdr:nvCxnSpPr>
        <cdr:cNvPr id="5" name="Straight Connector 4">
          <a:extLst xmlns:a="http://schemas.openxmlformats.org/drawingml/2006/main">
            <a:ext uri="{FF2B5EF4-FFF2-40B4-BE49-F238E27FC236}">
              <a16:creationId xmlns:a16="http://schemas.microsoft.com/office/drawing/2014/main" id="{3CD8997C-80F9-4FDF-ADE4-8CCD298B4599}"/>
            </a:ext>
          </a:extLst>
        </cdr:cNvPr>
        <cdr:cNvCxnSpPr/>
      </cdr:nvCxnSpPr>
      <cdr:spPr>
        <a:xfrm xmlns:a="http://schemas.openxmlformats.org/drawingml/2006/main">
          <a:off x="1112056" y="375135"/>
          <a:ext cx="2302670" cy="0"/>
        </a:xfrm>
        <a:prstGeom xmlns:a="http://schemas.openxmlformats.org/drawingml/2006/main" prst="line">
          <a:avLst/>
        </a:prstGeom>
        <a:ln xmlns:a="http://schemas.openxmlformats.org/drawingml/2006/main">
          <a:solidFill>
            <a:schemeClr val="accent2"/>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0.15752</cdr:x>
      <cdr:y>0.13853</cdr:y>
    </cdr:from>
    <cdr:to>
      <cdr:x>0.22266</cdr:x>
      <cdr:y>0.35404</cdr:y>
    </cdr:to>
    <cdr:sp macro="" textlink="">
      <cdr:nvSpPr>
        <cdr:cNvPr id="4" name="TextBox 3">
          <a:extLst xmlns:a="http://schemas.openxmlformats.org/drawingml/2006/main">
            <a:ext uri="{FF2B5EF4-FFF2-40B4-BE49-F238E27FC236}">
              <a16:creationId xmlns:a16="http://schemas.microsoft.com/office/drawing/2014/main" id="{0E58928E-A7BE-4533-BE50-2F0772C7A946}"/>
            </a:ext>
          </a:extLst>
        </cdr:cNvPr>
        <cdr:cNvSpPr txBox="1"/>
      </cdr:nvSpPr>
      <cdr:spPr>
        <a:xfrm xmlns:a="http://schemas.openxmlformats.org/drawingml/2006/main" rot="10800000">
          <a:off x="696773" y="360253"/>
          <a:ext cx="288144" cy="560450"/>
        </a:xfrm>
        <a:prstGeom xmlns:a="http://schemas.openxmlformats.org/drawingml/2006/main" prst="rect">
          <a:avLst/>
        </a:prstGeom>
      </cdr:spPr>
      <cdr:txBody>
        <a:bodyPr xmlns:a="http://schemas.openxmlformats.org/drawingml/2006/main" vertOverflow="clip" vert="eaVert" wrap="square" rtlCol="0"/>
        <a:lstStyle xmlns:a="http://schemas.openxmlformats.org/drawingml/2006/main"/>
        <a:p xmlns:a="http://schemas.openxmlformats.org/drawingml/2006/main">
          <a:r>
            <a:rPr lang="en-US" sz="1050" dirty="0">
              <a:latin typeface="Times New Roman" panose="02020603050405020304" pitchFamily="18" charset="0"/>
              <a:cs typeface="Times New Roman" panose="02020603050405020304" pitchFamily="18" charset="0"/>
            </a:rPr>
            <a:t>Others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9DD837A-30B2-42F1-BD76-5B874E274E1A}" type="datetimeFigureOut">
              <a:rPr lang="en-US" smtClean="0"/>
              <a:t>9/21/2023</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90B3424-4CDC-445F-90AF-215C4019C9CE}" type="slidenum">
              <a:rPr lang="en-US" smtClean="0"/>
              <a:t>‹#›</a:t>
            </a:fld>
            <a:endParaRPr lang="en-US"/>
          </a:p>
        </p:txBody>
      </p:sp>
    </p:spTree>
    <p:extLst>
      <p:ext uri="{BB962C8B-B14F-4D97-AF65-F5344CB8AC3E}">
        <p14:creationId xmlns:p14="http://schemas.microsoft.com/office/powerpoint/2010/main" val="4252494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4A9953CA-02C4-4740-B677-D53EE70D6F1F}" type="slidenum">
              <a:rPr kumimoji="1" lang="ja-JP" altLang="en-US" smtClean="0"/>
              <a:t>20</a:t>
            </a:fld>
            <a:endParaRPr kumimoji="1" lang="ja-JP" altLang="en-US"/>
          </a:p>
        </p:txBody>
      </p:sp>
    </p:spTree>
    <p:extLst>
      <p:ext uri="{BB962C8B-B14F-4D97-AF65-F5344CB8AC3E}">
        <p14:creationId xmlns:p14="http://schemas.microsoft.com/office/powerpoint/2010/main" val="3890413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Experiments are carried out to confirm TE.</a:t>
            </a:r>
          </a:p>
          <a:p>
            <a:endParaRPr kumimoji="1" lang="en-US" altLang="ja-JP" dirty="0"/>
          </a:p>
          <a:p>
            <a:r>
              <a:rPr kumimoji="1" lang="en-US" altLang="ja-JP" dirty="0"/>
              <a:t>For glass beads of constant SWC, the sensor reading </a:t>
            </a:r>
          </a:p>
          <a:p>
            <a:r>
              <a:rPr kumimoji="1" lang="en-US" altLang="ja-JP" dirty="0"/>
              <a:t>Increase when temperature was raised.</a:t>
            </a:r>
          </a:p>
          <a:p>
            <a:endParaRPr kumimoji="1" lang="en-US" altLang="ja-JP" dirty="0"/>
          </a:p>
          <a:p>
            <a:r>
              <a:rPr kumimoji="1" lang="en-US" altLang="ja-JP" dirty="0"/>
              <a:t>Both horizontal and vertical insertion show TE.</a:t>
            </a:r>
          </a:p>
          <a:p>
            <a:endParaRPr kumimoji="1" lang="en-US" altLang="ja-JP" dirty="0"/>
          </a:p>
          <a:p>
            <a:r>
              <a:rPr kumimoji="1" lang="en-US" altLang="ja-JP" dirty="0"/>
              <a:t>Also our removal algorithm removed TE best.</a:t>
            </a:r>
            <a:endParaRPr kumimoji="1" lang="ja-JP" altLang="en-US" dirty="0"/>
          </a:p>
        </p:txBody>
      </p:sp>
      <p:sp>
        <p:nvSpPr>
          <p:cNvPr id="4" name="Slide Number Placeholder 3"/>
          <p:cNvSpPr>
            <a:spLocks noGrp="1"/>
          </p:cNvSpPr>
          <p:nvPr>
            <p:ph type="sldNum" sz="quarter" idx="5"/>
          </p:nvPr>
        </p:nvSpPr>
        <p:spPr/>
        <p:txBody>
          <a:bodyPr/>
          <a:lstStyle/>
          <a:p>
            <a:fld id="{4A9953CA-02C4-4740-B677-D53EE70D6F1F}" type="slidenum">
              <a:rPr kumimoji="1" lang="ja-JP" altLang="en-US" smtClean="0"/>
              <a:t>21</a:t>
            </a:fld>
            <a:endParaRPr kumimoji="1" lang="ja-JP" altLang="en-US"/>
          </a:p>
        </p:txBody>
      </p:sp>
    </p:spTree>
    <p:extLst>
      <p:ext uri="{BB962C8B-B14F-4D97-AF65-F5344CB8AC3E}">
        <p14:creationId xmlns:p14="http://schemas.microsoft.com/office/powerpoint/2010/main" val="134047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76D505-6949-4F37-ACBC-4E55B22B8476}" type="datetime1">
              <a:rPr lang="en-US" smtClean="0"/>
              <a:t>9/21/2023</a:t>
            </a:fld>
            <a:endParaRPr lang="en-US"/>
          </a:p>
        </p:txBody>
      </p:sp>
      <p:sp>
        <p:nvSpPr>
          <p:cNvPr id="5" name="Footer Placeholder 4"/>
          <p:cNvSpPr>
            <a:spLocks noGrp="1"/>
          </p:cNvSpPr>
          <p:nvPr>
            <p:ph type="ftr" sz="quarter" idx="11"/>
          </p:nvPr>
        </p:nvSpPr>
        <p:spPr/>
        <p:txBody>
          <a:bodyPr/>
          <a:lstStyle/>
          <a:p>
            <a:r>
              <a:rPr lang="en-US"/>
              <a:t>A.D.T.N.Kumarasiri</a:t>
            </a:r>
          </a:p>
        </p:txBody>
      </p:sp>
      <p:sp>
        <p:nvSpPr>
          <p:cNvPr id="6" name="Slide Number Placeholder 5"/>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3076250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B0A35A-D6F9-4C30-8452-67F6A0D3ED43}" type="datetime1">
              <a:rPr lang="en-US" smtClean="0"/>
              <a:t>9/21/2023</a:t>
            </a:fld>
            <a:endParaRPr lang="en-US"/>
          </a:p>
        </p:txBody>
      </p:sp>
      <p:sp>
        <p:nvSpPr>
          <p:cNvPr id="5" name="Footer Placeholder 4"/>
          <p:cNvSpPr>
            <a:spLocks noGrp="1"/>
          </p:cNvSpPr>
          <p:nvPr>
            <p:ph type="ftr" sz="quarter" idx="11"/>
          </p:nvPr>
        </p:nvSpPr>
        <p:spPr/>
        <p:txBody>
          <a:bodyPr/>
          <a:lstStyle/>
          <a:p>
            <a:r>
              <a:rPr lang="en-US"/>
              <a:t>A.D.T.N.Kumarasiri</a:t>
            </a:r>
          </a:p>
        </p:txBody>
      </p:sp>
      <p:sp>
        <p:nvSpPr>
          <p:cNvPr id="6" name="Slide Number Placeholder 5"/>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375043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DE261A-200C-4802-9DEE-4E8CA6A8B0F8}" type="datetime1">
              <a:rPr lang="en-US" smtClean="0"/>
              <a:t>9/21/2023</a:t>
            </a:fld>
            <a:endParaRPr lang="en-US"/>
          </a:p>
        </p:txBody>
      </p:sp>
      <p:sp>
        <p:nvSpPr>
          <p:cNvPr id="5" name="Footer Placeholder 4"/>
          <p:cNvSpPr>
            <a:spLocks noGrp="1"/>
          </p:cNvSpPr>
          <p:nvPr>
            <p:ph type="ftr" sz="quarter" idx="11"/>
          </p:nvPr>
        </p:nvSpPr>
        <p:spPr/>
        <p:txBody>
          <a:bodyPr/>
          <a:lstStyle/>
          <a:p>
            <a:r>
              <a:rPr lang="en-US"/>
              <a:t>A.D.T.N.Kumarasiri</a:t>
            </a:r>
          </a:p>
        </p:txBody>
      </p:sp>
      <p:sp>
        <p:nvSpPr>
          <p:cNvPr id="6" name="Slide Number Placeholder 5"/>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79891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3DEA97-A871-43EB-B0CA-9FADFD983641}" type="datetime1">
              <a:rPr lang="en-US" smtClean="0"/>
              <a:t>9/21/2023</a:t>
            </a:fld>
            <a:endParaRPr lang="en-US"/>
          </a:p>
        </p:txBody>
      </p:sp>
      <p:sp>
        <p:nvSpPr>
          <p:cNvPr id="5" name="Footer Placeholder 4"/>
          <p:cNvSpPr>
            <a:spLocks noGrp="1"/>
          </p:cNvSpPr>
          <p:nvPr>
            <p:ph type="ftr" sz="quarter" idx="11"/>
          </p:nvPr>
        </p:nvSpPr>
        <p:spPr/>
        <p:txBody>
          <a:bodyPr/>
          <a:lstStyle/>
          <a:p>
            <a:r>
              <a:rPr lang="en-US"/>
              <a:t>A.D.T.N.Kumarasiri</a:t>
            </a:r>
          </a:p>
        </p:txBody>
      </p:sp>
      <p:sp>
        <p:nvSpPr>
          <p:cNvPr id="6" name="Slide Number Placeholder 5"/>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80302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80402F-214F-4994-84BE-C01C249625A9}" type="datetime1">
              <a:rPr lang="en-US" smtClean="0"/>
              <a:t>9/21/2023</a:t>
            </a:fld>
            <a:endParaRPr lang="en-US"/>
          </a:p>
        </p:txBody>
      </p:sp>
      <p:sp>
        <p:nvSpPr>
          <p:cNvPr id="5" name="Footer Placeholder 4"/>
          <p:cNvSpPr>
            <a:spLocks noGrp="1"/>
          </p:cNvSpPr>
          <p:nvPr>
            <p:ph type="ftr" sz="quarter" idx="11"/>
          </p:nvPr>
        </p:nvSpPr>
        <p:spPr/>
        <p:txBody>
          <a:bodyPr/>
          <a:lstStyle/>
          <a:p>
            <a:r>
              <a:rPr lang="en-US"/>
              <a:t>A.D.T.N.Kumarasiri</a:t>
            </a:r>
          </a:p>
        </p:txBody>
      </p:sp>
      <p:sp>
        <p:nvSpPr>
          <p:cNvPr id="6" name="Slide Number Placeholder 5"/>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17778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AD651F-A839-4306-AC36-181705B91BD1}" type="datetime1">
              <a:rPr lang="en-US" smtClean="0"/>
              <a:t>9/21/2023</a:t>
            </a:fld>
            <a:endParaRPr lang="en-US"/>
          </a:p>
        </p:txBody>
      </p:sp>
      <p:sp>
        <p:nvSpPr>
          <p:cNvPr id="6" name="Footer Placeholder 5"/>
          <p:cNvSpPr>
            <a:spLocks noGrp="1"/>
          </p:cNvSpPr>
          <p:nvPr>
            <p:ph type="ftr" sz="quarter" idx="11"/>
          </p:nvPr>
        </p:nvSpPr>
        <p:spPr/>
        <p:txBody>
          <a:bodyPr/>
          <a:lstStyle/>
          <a:p>
            <a:r>
              <a:rPr lang="en-US"/>
              <a:t>A.D.T.N.Kumarasiri</a:t>
            </a:r>
          </a:p>
        </p:txBody>
      </p:sp>
      <p:sp>
        <p:nvSpPr>
          <p:cNvPr id="7" name="Slide Number Placeholder 6"/>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920703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346011-39B8-443D-8619-FC5D16562D5E}" type="datetime1">
              <a:rPr lang="en-US" smtClean="0"/>
              <a:t>9/21/2023</a:t>
            </a:fld>
            <a:endParaRPr lang="en-US"/>
          </a:p>
        </p:txBody>
      </p:sp>
      <p:sp>
        <p:nvSpPr>
          <p:cNvPr id="8" name="Footer Placeholder 7"/>
          <p:cNvSpPr>
            <a:spLocks noGrp="1"/>
          </p:cNvSpPr>
          <p:nvPr>
            <p:ph type="ftr" sz="quarter" idx="11"/>
          </p:nvPr>
        </p:nvSpPr>
        <p:spPr/>
        <p:txBody>
          <a:bodyPr/>
          <a:lstStyle/>
          <a:p>
            <a:r>
              <a:rPr lang="en-US"/>
              <a:t>A.D.T.N.Kumarasiri</a:t>
            </a:r>
          </a:p>
        </p:txBody>
      </p:sp>
      <p:sp>
        <p:nvSpPr>
          <p:cNvPr id="9" name="Slide Number Placeholder 8"/>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3713322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E7CE2E-2672-4E07-A9A3-CA08A08E0F2C}" type="datetime1">
              <a:rPr lang="en-US" smtClean="0"/>
              <a:t>9/21/2023</a:t>
            </a:fld>
            <a:endParaRPr lang="en-US"/>
          </a:p>
        </p:txBody>
      </p:sp>
      <p:sp>
        <p:nvSpPr>
          <p:cNvPr id="4" name="Footer Placeholder 3"/>
          <p:cNvSpPr>
            <a:spLocks noGrp="1"/>
          </p:cNvSpPr>
          <p:nvPr>
            <p:ph type="ftr" sz="quarter" idx="11"/>
          </p:nvPr>
        </p:nvSpPr>
        <p:spPr/>
        <p:txBody>
          <a:bodyPr/>
          <a:lstStyle/>
          <a:p>
            <a:r>
              <a:rPr lang="en-US"/>
              <a:t>A.D.T.N.Kumarasiri</a:t>
            </a:r>
          </a:p>
        </p:txBody>
      </p:sp>
      <p:sp>
        <p:nvSpPr>
          <p:cNvPr id="5" name="Slide Number Placeholder 4"/>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29606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0F8B9-6B65-4A13-B6DE-7982FCEC19B2}" type="datetime1">
              <a:rPr lang="en-US" smtClean="0"/>
              <a:t>9/21/2023</a:t>
            </a:fld>
            <a:endParaRPr lang="en-US"/>
          </a:p>
        </p:txBody>
      </p:sp>
      <p:sp>
        <p:nvSpPr>
          <p:cNvPr id="3" name="Footer Placeholder 2"/>
          <p:cNvSpPr>
            <a:spLocks noGrp="1"/>
          </p:cNvSpPr>
          <p:nvPr>
            <p:ph type="ftr" sz="quarter" idx="11"/>
          </p:nvPr>
        </p:nvSpPr>
        <p:spPr/>
        <p:txBody>
          <a:bodyPr/>
          <a:lstStyle/>
          <a:p>
            <a:r>
              <a:rPr lang="en-US"/>
              <a:t>A.D.T.N.Kumarasiri</a:t>
            </a:r>
          </a:p>
        </p:txBody>
      </p:sp>
      <p:sp>
        <p:nvSpPr>
          <p:cNvPr id="4" name="Slide Number Placeholder 3"/>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257412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0BA75F-D1B1-4250-AD39-05678E0CD2F5}" type="datetime1">
              <a:rPr lang="en-US" smtClean="0"/>
              <a:t>9/21/2023</a:t>
            </a:fld>
            <a:endParaRPr lang="en-US"/>
          </a:p>
        </p:txBody>
      </p:sp>
      <p:sp>
        <p:nvSpPr>
          <p:cNvPr id="6" name="Footer Placeholder 5"/>
          <p:cNvSpPr>
            <a:spLocks noGrp="1"/>
          </p:cNvSpPr>
          <p:nvPr>
            <p:ph type="ftr" sz="quarter" idx="11"/>
          </p:nvPr>
        </p:nvSpPr>
        <p:spPr/>
        <p:txBody>
          <a:bodyPr/>
          <a:lstStyle/>
          <a:p>
            <a:r>
              <a:rPr lang="en-US"/>
              <a:t>A.D.T.N.Kumarasiri</a:t>
            </a:r>
          </a:p>
        </p:txBody>
      </p:sp>
      <p:sp>
        <p:nvSpPr>
          <p:cNvPr id="7" name="Slide Number Placeholder 6"/>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188752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C5D0-986F-4B7A-B764-45FAFA05A56C}" type="datetime1">
              <a:rPr lang="en-US" smtClean="0"/>
              <a:t>9/21/2023</a:t>
            </a:fld>
            <a:endParaRPr lang="en-US"/>
          </a:p>
        </p:txBody>
      </p:sp>
      <p:sp>
        <p:nvSpPr>
          <p:cNvPr id="6" name="Footer Placeholder 5"/>
          <p:cNvSpPr>
            <a:spLocks noGrp="1"/>
          </p:cNvSpPr>
          <p:nvPr>
            <p:ph type="ftr" sz="quarter" idx="11"/>
          </p:nvPr>
        </p:nvSpPr>
        <p:spPr/>
        <p:txBody>
          <a:bodyPr/>
          <a:lstStyle/>
          <a:p>
            <a:r>
              <a:rPr lang="en-US"/>
              <a:t>A.D.T.N.Kumarasiri</a:t>
            </a:r>
          </a:p>
        </p:txBody>
      </p:sp>
      <p:sp>
        <p:nvSpPr>
          <p:cNvPr id="7" name="Slide Number Placeholder 6"/>
          <p:cNvSpPr>
            <a:spLocks noGrp="1"/>
          </p:cNvSpPr>
          <p:nvPr>
            <p:ph type="sldNum" sz="quarter" idx="12"/>
          </p:nvPr>
        </p:nvSpPr>
        <p:spPr/>
        <p:txBody>
          <a:bodyPr/>
          <a:lstStyle/>
          <a:p>
            <a:fld id="{A2EFCF3E-DC96-42A3-9356-89A23DDE2672}" type="slidenum">
              <a:rPr lang="en-US" smtClean="0"/>
              <a:t>‹#›</a:t>
            </a:fld>
            <a:endParaRPr lang="en-US"/>
          </a:p>
        </p:txBody>
      </p:sp>
    </p:spTree>
    <p:extLst>
      <p:ext uri="{BB962C8B-B14F-4D97-AF65-F5344CB8AC3E}">
        <p14:creationId xmlns:p14="http://schemas.microsoft.com/office/powerpoint/2010/main" val="431541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3AA3A-677E-48A9-B14B-1FE615C9B1F7}" type="datetime1">
              <a:rPr lang="en-US" smtClean="0"/>
              <a:t>9/21/2023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A.D.T.N.Kumarasiri</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FCF3E-DC96-42A3-9356-89A23DDE2672}" type="slidenum">
              <a:rPr lang="en-US" smtClean="0"/>
              <a:t>‹#›</a:t>
            </a:fld>
            <a:endParaRPr lang="en-US"/>
          </a:p>
        </p:txBody>
      </p:sp>
    </p:spTree>
    <p:extLst>
      <p:ext uri="{BB962C8B-B14F-4D97-AF65-F5344CB8AC3E}">
        <p14:creationId xmlns:p14="http://schemas.microsoft.com/office/powerpoint/2010/main" val="3044639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hart" Target="../charts/chart2.xml"/><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1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repnuggets.com/glossary/studentized-residua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60.png"/><Relationship Id="rId7"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jpe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hart" Target="../charts/chart1.xml"/><Relationship Id="rId7"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portal.jaxa.jp/gpr/search?tab=0" TargetMode="External"/><Relationship Id="rId7" Type="http://schemas.openxmlformats.org/officeDocument/2006/relationships/image" Target="../media/image2.png"/><Relationship Id="rId2" Type="http://schemas.openxmlformats.org/officeDocument/2006/relationships/hyperlink" Target="https://suzaku.eorc.jaxa.jp/GCOM_W/research/resdist.html"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E4CF-9FA4-475E-BD65-801B7622B7D4}"/>
              </a:ext>
            </a:extLst>
          </p:cNvPr>
          <p:cNvSpPr>
            <a:spLocks noGrp="1"/>
          </p:cNvSpPr>
          <p:nvPr>
            <p:ph type="ctrTitle"/>
          </p:nvPr>
        </p:nvSpPr>
        <p:spPr>
          <a:xfrm>
            <a:off x="0" y="1972733"/>
            <a:ext cx="9144000" cy="1506550"/>
          </a:xfrm>
          <a:solidFill>
            <a:schemeClr val="accent2">
              <a:lumMod val="60000"/>
              <a:lumOff val="40000"/>
            </a:schemeClr>
          </a:solidFill>
        </p:spPr>
        <p:txBody>
          <a:bodyPr>
            <a:noAutofit/>
          </a:bodyPr>
          <a:lstStyle/>
          <a:p>
            <a:pPr marL="0" marR="0" fontAlgn="auto">
              <a:lnSpc>
                <a:spcPct val="100000"/>
              </a:lnSpc>
              <a:spcBef>
                <a:spcPts val="0"/>
              </a:spcBef>
              <a:spcAft>
                <a:spcPts val="800"/>
              </a:spcAft>
            </a:pP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Development and Evaluation of a </a:t>
            </a:r>
            <a:r>
              <a:rPr lang="en-US" sz="2800" b="1" kern="0" dirty="0">
                <a:latin typeface="Times New Roman" panose="02020603050405020304" pitchFamily="18" charset="0"/>
                <a:ea typeface="Yu Mincho" panose="02020400000000000000" pitchFamily="18" charset="-128"/>
                <a:cs typeface="Times New Roman" panose="02020603050405020304" pitchFamily="18" charset="0"/>
              </a:rPr>
              <a:t>N</a:t>
            </a: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ew Temperature </a:t>
            </a:r>
            <a:r>
              <a:rPr lang="en-US" sz="2800" b="1" kern="0" dirty="0">
                <a:latin typeface="Times New Roman" panose="02020603050405020304" pitchFamily="18" charset="0"/>
                <a:ea typeface="Yu Mincho" panose="02020400000000000000" pitchFamily="18" charset="-128"/>
                <a:cs typeface="Times New Roman" panose="02020603050405020304" pitchFamily="18" charset="0"/>
              </a:rPr>
              <a:t>E</a:t>
            </a: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ffect </a:t>
            </a:r>
            <a:r>
              <a:rPr lang="en-US" sz="2800" b="1" kern="0" dirty="0">
                <a:latin typeface="Times New Roman" panose="02020603050405020304" pitchFamily="18" charset="0"/>
                <a:ea typeface="Yu Mincho" panose="02020400000000000000" pitchFamily="18" charset="-128"/>
                <a:cs typeface="Times New Roman" panose="02020603050405020304" pitchFamily="18" charset="0"/>
              </a:rPr>
              <a:t>R</a:t>
            </a: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emoval </a:t>
            </a:r>
            <a:r>
              <a:rPr lang="en-US" sz="2800" b="1" kern="0" dirty="0">
                <a:latin typeface="Times New Roman" panose="02020603050405020304" pitchFamily="18" charset="0"/>
                <a:ea typeface="Yu Mincho" panose="02020400000000000000" pitchFamily="18" charset="-128"/>
                <a:cs typeface="Times New Roman" panose="02020603050405020304" pitchFamily="18" charset="0"/>
              </a:rPr>
              <a:t>A</a:t>
            </a: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lgorithm for AMSR2 Satellite </a:t>
            </a:r>
            <a:r>
              <a:rPr lang="en-US" sz="2800" b="1" kern="0" dirty="0">
                <a:latin typeface="Times New Roman" panose="02020603050405020304" pitchFamily="18" charset="0"/>
                <a:ea typeface="Yu Mincho" panose="02020400000000000000" pitchFamily="18" charset="-128"/>
                <a:cs typeface="Times New Roman" panose="02020603050405020304" pitchFamily="18" charset="0"/>
              </a:rPr>
              <a:t>S</a:t>
            </a: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oil </a:t>
            </a:r>
            <a:r>
              <a:rPr lang="en-US" sz="2800" b="1" kern="0" dirty="0">
                <a:latin typeface="Times New Roman" panose="02020603050405020304" pitchFamily="18" charset="0"/>
                <a:ea typeface="Yu Mincho" panose="02020400000000000000" pitchFamily="18" charset="-128"/>
                <a:cs typeface="Times New Roman" panose="02020603050405020304" pitchFamily="18" charset="0"/>
              </a:rPr>
              <a:t>M</a:t>
            </a: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oisture </a:t>
            </a:r>
            <a:r>
              <a:rPr lang="en-US" sz="2800" b="1" kern="0" dirty="0">
                <a:latin typeface="Times New Roman" panose="02020603050405020304" pitchFamily="18" charset="0"/>
                <a:ea typeface="Yu Mincho" panose="02020400000000000000" pitchFamily="18" charset="-128"/>
                <a:cs typeface="Times New Roman" panose="02020603050405020304" pitchFamily="18" charset="0"/>
              </a:rPr>
              <a:t>P</a:t>
            </a:r>
            <a:r>
              <a:rPr lang="en-US" sz="2800" b="1" kern="0" dirty="0">
                <a:effectLst/>
                <a:latin typeface="Times New Roman" panose="02020603050405020304" pitchFamily="18" charset="0"/>
                <a:ea typeface="Yu Mincho" panose="02020400000000000000" pitchFamily="18" charset="-128"/>
                <a:cs typeface="Times New Roman" panose="02020603050405020304" pitchFamily="18" charset="0"/>
              </a:rPr>
              <a:t>roduct using Brightness Temperature</a:t>
            </a:r>
            <a:endParaRPr lang="en-US" sz="2800" b="1" kern="100" dirty="0">
              <a:effectLst/>
              <a:latin typeface="Century" panose="02040604050505020304" pitchFamily="18" charset="0"/>
              <a:ea typeface="MS Mincho" panose="02020609040205080304" pitchFamily="49" charset="-128"/>
              <a:cs typeface="Times New Roman" panose="02020603050405020304" pitchFamily="18" charset="0"/>
            </a:endParaRPr>
          </a:p>
        </p:txBody>
      </p:sp>
      <p:pic>
        <p:nvPicPr>
          <p:cNvPr id="1026" name="Picture 2" descr="Faculty members">
            <a:extLst>
              <a:ext uri="{FF2B5EF4-FFF2-40B4-BE49-F238E27FC236}">
                <a16:creationId xmlns:a16="http://schemas.microsoft.com/office/drawing/2014/main" id="{4A09733F-DDD9-4BC0-AEE6-1DC7996FA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47875" cy="10343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FE282E-91D7-4782-A713-C4378028DC50}"/>
              </a:ext>
            </a:extLst>
          </p:cNvPr>
          <p:cNvSpPr txBox="1"/>
          <p:nvPr/>
        </p:nvSpPr>
        <p:spPr>
          <a:xfrm>
            <a:off x="973667" y="3625129"/>
            <a:ext cx="7730067" cy="792525"/>
          </a:xfrm>
          <a:prstGeom prst="rect">
            <a:avLst/>
          </a:prstGeom>
          <a:noFill/>
        </p:spPr>
        <p:txBody>
          <a:bodyPr wrap="square" rtlCol="0">
            <a:spAutoFit/>
          </a:bodyPr>
          <a:lstStyle/>
          <a:p>
            <a:r>
              <a:rPr lang="en-US" sz="1600" u="sng" dirty="0" err="1">
                <a:latin typeface="Times New Roman" panose="02020603050405020304" pitchFamily="18" charset="0"/>
                <a:cs typeface="Times New Roman" panose="02020603050405020304" pitchFamily="18" charset="0"/>
              </a:rPr>
              <a:t>Agampodi</a:t>
            </a:r>
            <a:r>
              <a:rPr lang="en-US" sz="1600" u="sng" dirty="0">
                <a:latin typeface="Times New Roman" panose="02020603050405020304" pitchFamily="18" charset="0"/>
                <a:cs typeface="Times New Roman" panose="02020603050405020304" pitchFamily="18" charset="0"/>
              </a:rPr>
              <a:t> Deva </a:t>
            </a:r>
            <a:r>
              <a:rPr lang="en-US" sz="1600" u="sng" dirty="0" err="1">
                <a:latin typeface="Times New Roman" panose="02020603050405020304" pitchFamily="18" charset="0"/>
                <a:cs typeface="Times New Roman" panose="02020603050405020304" pitchFamily="18" charset="0"/>
              </a:rPr>
              <a:t>Thisaru</a:t>
            </a:r>
            <a:r>
              <a:rPr lang="en-US" sz="1600" u="sng" dirty="0">
                <a:latin typeface="Times New Roman" panose="02020603050405020304" pitchFamily="18" charset="0"/>
                <a:cs typeface="Times New Roman" panose="02020603050405020304" pitchFamily="18" charset="0"/>
              </a:rPr>
              <a:t> </a:t>
            </a:r>
            <a:r>
              <a:rPr lang="en-US" sz="1600" u="sng" dirty="0" err="1">
                <a:latin typeface="Times New Roman" panose="02020603050405020304" pitchFamily="18" charset="0"/>
                <a:cs typeface="Times New Roman" panose="02020603050405020304" pitchFamily="18" charset="0"/>
              </a:rPr>
              <a:t>Nayanathara</a:t>
            </a:r>
            <a:r>
              <a:rPr lang="en-US" sz="1600" u="sng" dirty="0">
                <a:latin typeface="Times New Roman" panose="02020603050405020304" pitchFamily="18" charset="0"/>
                <a:cs typeface="Times New Roman" panose="02020603050405020304" pitchFamily="18" charset="0"/>
              </a:rPr>
              <a:t> </a:t>
            </a:r>
            <a:r>
              <a:rPr lang="en-US" sz="1600" u="sng" dirty="0" err="1">
                <a:latin typeface="Times New Roman" panose="02020603050405020304" pitchFamily="18" charset="0"/>
                <a:cs typeface="Times New Roman" panose="02020603050405020304" pitchFamily="18" charset="0"/>
              </a:rPr>
              <a:t>Kumarasiri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Minjiao</a:t>
            </a:r>
            <a:r>
              <a:rPr lang="en-US" sz="1600" dirty="0">
                <a:latin typeface="Times New Roman" panose="02020603050405020304" pitchFamily="18" charset="0"/>
                <a:cs typeface="Times New Roman" panose="02020603050405020304" pitchFamily="18" charset="0"/>
              </a:rPr>
              <a:t> LU and Kim </a:t>
            </a:r>
            <a:r>
              <a:rPr lang="en-US" sz="1600" dirty="0" err="1">
                <a:latin typeface="Times New Roman" panose="02020603050405020304" pitchFamily="18" charset="0"/>
                <a:cs typeface="Times New Roman" panose="02020603050405020304" pitchFamily="18" charset="0"/>
              </a:rPr>
              <a:t>Oanh</a:t>
            </a:r>
            <a:r>
              <a:rPr lang="en-US" sz="1600" dirty="0">
                <a:latin typeface="Times New Roman" panose="02020603050405020304" pitchFamily="18" charset="0"/>
                <a:cs typeface="Times New Roman" panose="02020603050405020304" pitchFamily="18" charset="0"/>
              </a:rPr>
              <a:t> Hoang</a:t>
            </a:r>
          </a:p>
          <a:p>
            <a:r>
              <a:rPr lang="en-US" sz="1600" dirty="0">
                <a:latin typeface="Times New Roman" panose="02020603050405020304" pitchFamily="18" charset="0"/>
                <a:cs typeface="Times New Roman" panose="02020603050405020304" pitchFamily="18" charset="0"/>
              </a:rPr>
              <a:t> </a:t>
            </a:r>
          </a:p>
          <a:p>
            <a:endParaRPr lang="en-US" sz="1350" dirty="0"/>
          </a:p>
        </p:txBody>
      </p:sp>
      <p:sp>
        <p:nvSpPr>
          <p:cNvPr id="8" name="TextBox 7">
            <a:extLst>
              <a:ext uri="{FF2B5EF4-FFF2-40B4-BE49-F238E27FC236}">
                <a16:creationId xmlns:a16="http://schemas.microsoft.com/office/drawing/2014/main" id="{D82A62C5-EC90-4571-A63B-B7534C473E47}"/>
              </a:ext>
            </a:extLst>
          </p:cNvPr>
          <p:cNvSpPr txBox="1"/>
          <p:nvPr/>
        </p:nvSpPr>
        <p:spPr>
          <a:xfrm>
            <a:off x="2235200" y="5844262"/>
            <a:ext cx="52070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Nagaoka University of Technology, Japan</a:t>
            </a:r>
          </a:p>
          <a:p>
            <a:pPr algn="ctr"/>
            <a:r>
              <a:rPr lang="en-US" dirty="0">
                <a:latin typeface="Times New Roman" panose="02020603050405020304" pitchFamily="18" charset="0"/>
                <a:cs typeface="Times New Roman" panose="02020603050405020304" pitchFamily="18" charset="0"/>
              </a:rPr>
              <a:t>Department of Civil and Environmental Engineering</a:t>
            </a:r>
          </a:p>
        </p:txBody>
      </p:sp>
      <p:pic>
        <p:nvPicPr>
          <p:cNvPr id="11" name="Picture 10">
            <a:extLst>
              <a:ext uri="{FF2B5EF4-FFF2-40B4-BE49-F238E27FC236}">
                <a16:creationId xmlns:a16="http://schemas.microsoft.com/office/drawing/2014/main" id="{37603826-2ED8-4508-99D9-A5839669917D}"/>
              </a:ext>
            </a:extLst>
          </p:cNvPr>
          <p:cNvPicPr>
            <a:picLocks noChangeAspect="1"/>
          </p:cNvPicPr>
          <p:nvPr/>
        </p:nvPicPr>
        <p:blipFill>
          <a:blip r:embed="rId3"/>
          <a:stretch>
            <a:fillRect/>
          </a:stretch>
        </p:blipFill>
        <p:spPr>
          <a:xfrm>
            <a:off x="8255000" y="-8725"/>
            <a:ext cx="889000" cy="883034"/>
          </a:xfrm>
          <a:prstGeom prst="rect">
            <a:avLst/>
          </a:prstGeom>
        </p:spPr>
      </p:pic>
    </p:spTree>
    <p:extLst>
      <p:ext uri="{BB962C8B-B14F-4D97-AF65-F5344CB8AC3E}">
        <p14:creationId xmlns:p14="http://schemas.microsoft.com/office/powerpoint/2010/main" val="180432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36D09D-E452-4EEE-950B-09D310EC85A9}"/>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F5676216-BE59-41B2-B66A-025109554A9D}"/>
              </a:ext>
            </a:extLst>
          </p:cNvPr>
          <p:cNvSpPr>
            <a:spLocks noGrp="1"/>
          </p:cNvSpPr>
          <p:nvPr>
            <p:ph type="sldNum" sz="quarter" idx="12"/>
          </p:nvPr>
        </p:nvSpPr>
        <p:spPr/>
        <p:txBody>
          <a:bodyPr/>
          <a:lstStyle/>
          <a:p>
            <a:fld id="{A2EFCF3E-DC96-42A3-9356-89A23DDE2672}" type="slidenum">
              <a:rPr lang="en-US" smtClean="0"/>
              <a:t>10</a:t>
            </a:fld>
            <a:endParaRPr lang="en-US"/>
          </a:p>
        </p:txBody>
      </p:sp>
      <p:sp>
        <p:nvSpPr>
          <p:cNvPr id="6" name="Title 1">
            <a:extLst>
              <a:ext uri="{FF2B5EF4-FFF2-40B4-BE49-F238E27FC236}">
                <a16:creationId xmlns:a16="http://schemas.microsoft.com/office/drawing/2014/main" id="{75DEA447-BB53-4A30-B401-2476F834E293}"/>
              </a:ext>
            </a:extLst>
          </p:cNvPr>
          <p:cNvSpPr>
            <a:spLocks noGrp="1"/>
          </p:cNvSpPr>
          <p:nvPr>
            <p:ph type="title"/>
          </p:nvPr>
        </p:nvSpPr>
        <p:spPr>
          <a:xfrm>
            <a:off x="733425" y="136524"/>
            <a:ext cx="7343776" cy="628651"/>
          </a:xfrm>
        </p:spPr>
        <p:txBody>
          <a:bodyPr>
            <a:noAutofit/>
          </a:bodyPr>
          <a:lstStyle/>
          <a:p>
            <a:r>
              <a:rPr lang="en-US" sz="3200" b="1" dirty="0">
                <a:latin typeface="Times New Roman" panose="02020603050405020304" pitchFamily="18" charset="0"/>
                <a:cs typeface="Times New Roman" panose="02020603050405020304" pitchFamily="18" charset="0"/>
              </a:rPr>
              <a:t>Temperature effect removal in satellite data</a:t>
            </a:r>
            <a:endParaRPr lang="en-US" sz="3200" dirty="0">
              <a:latin typeface="Times New Roman" panose="02020603050405020304" pitchFamily="18" charset="0"/>
              <a:cs typeface="Times New Roman" panose="02020603050405020304" pitchFamily="18" charset="0"/>
            </a:endParaRPr>
          </a:p>
        </p:txBody>
      </p:sp>
      <p:pic>
        <p:nvPicPr>
          <p:cNvPr id="7" name="Picture 2" descr="Nagaoka University of Technology - Wikipedia">
            <a:extLst>
              <a:ext uri="{FF2B5EF4-FFF2-40B4-BE49-F238E27FC236}">
                <a16:creationId xmlns:a16="http://schemas.microsoft.com/office/drawing/2014/main" id="{DF45FD7F-9F87-4D5C-8ADB-141EA61F5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2" y="50799"/>
            <a:ext cx="617935" cy="6286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FEFC1531-ABB1-454F-8B1B-EB82C67158E6}"/>
                  </a:ext>
                </a:extLst>
              </p:cNvPr>
              <p:cNvSpPr>
                <a:spLocks noGrp="1"/>
              </p:cNvSpPr>
              <p:nvPr>
                <p:ph idx="1"/>
              </p:nvPr>
            </p:nvSpPr>
            <p:spPr>
              <a:xfrm>
                <a:off x="38232" y="720792"/>
                <a:ext cx="8923867" cy="5635560"/>
              </a:xfrm>
            </p:spPr>
            <p:txBody>
              <a:bodyPr>
                <a:normAutofit/>
              </a:bodyPr>
              <a:lstStyle/>
              <a:p>
                <a:pPr marL="0" marR="0" indent="0">
                  <a:lnSpc>
                    <a:spcPct val="107000"/>
                  </a:lnSpc>
                  <a:spcBef>
                    <a:spcPts val="0"/>
                  </a:spcBef>
                  <a:spcAft>
                    <a:spcPts val="800"/>
                  </a:spcAft>
                  <a:buNone/>
                </a:pPr>
                <a:r>
                  <a:rPr lang="en-US" sz="2400" b="1" dirty="0">
                    <a:latin typeface="Times New Roman" panose="02020603050405020304" pitchFamily="18" charset="0"/>
                    <a:cs typeface="Times New Roman" panose="02020603050405020304" pitchFamily="18" charset="0"/>
                  </a:rPr>
                  <a:t>Triangle method for satellite data </a:t>
                </a:r>
                <a:endParaRPr lang="en-US" altLang="ja-JP" sz="2400" b="1" i="1" dirty="0">
                  <a:latin typeface="Cambria Math" panose="02040503050406030204" pitchFamily="18" charset="0"/>
                  <a:ea typeface="Cambria Math" panose="02040503050406030204" pitchFamily="18" charset="0"/>
                  <a:cs typeface="Times New Roman" panose="02020603050405020304" pitchFamily="18" charset="0"/>
                </a:endParaRPr>
              </a:p>
              <a:p>
                <a:pPr marL="0" marR="0" indent="0">
                  <a:lnSpc>
                    <a:spcPct val="107000"/>
                  </a:lnSpc>
                  <a:spcBef>
                    <a:spcPts val="0"/>
                  </a:spcBef>
                  <a:spcAft>
                    <a:spcPts val="800"/>
                  </a:spcAft>
                  <a:buNone/>
                </a:pPr>
                <a14:m>
                  <m:oMathPara xmlns:m="http://schemas.openxmlformats.org/officeDocument/2006/math">
                    <m:oMathParaPr>
                      <m:jc m:val="left"/>
                    </m:oMathParaPr>
                    <m:oMath xmlns:m="http://schemas.openxmlformats.org/officeDocument/2006/math">
                      <m:r>
                        <a:rPr lang="en-US" altLang="ja-JP" sz="2400" b="1"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24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i="1">
                          <a:latin typeface="Cambria Math" panose="02040503050406030204" pitchFamily="18" charset="0"/>
                          <a:ea typeface="Cambria Math" panose="02040503050406030204" pitchFamily="18" charset="0"/>
                          <a:cs typeface="Times New Roman" panose="02020603050405020304" pitchFamily="18" charset="0"/>
                        </a:rPr>
                        <m:t>𝜽</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 </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𝜶</m:t>
                      </m:r>
                      <m:sSub>
                        <m:sSubPr>
                          <m:ctrlPr>
                            <a:rPr lang="en-US" sz="2400" b="1"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𝜽</m:t>
                          </m:r>
                        </m:e>
                        <m:sub>
                          <m:r>
                            <a:rPr lang="en-US" sz="2400" b="1" i="1" smtClean="0">
                              <a:effectLst/>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altLang="ja-JP" sz="24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i="1">
                          <a:latin typeface="Cambria Math" panose="02040503050406030204" pitchFamily="18" charset="0"/>
                          <a:ea typeface="Cambria Math" panose="02040503050406030204" pitchFamily="18" charset="0"/>
                          <a:cs typeface="Times New Roman" panose="02020603050405020304" pitchFamily="18" charset="0"/>
                        </a:rPr>
                        <m:t>𝑻</m:t>
                      </m:r>
                    </m:oMath>
                  </m:oMathPara>
                </a14:m>
                <a:endParaRPr lang="en-US" sz="2400" b="1"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𝜽</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600" b="0" i="1" smtClean="0">
                        <a:effectLst/>
                        <a:latin typeface="Cambria Math" panose="02040503050406030204" pitchFamily="18" charset="0"/>
                        <a:ea typeface="Yu Mincho" panose="02020400000000000000" pitchFamily="18" charset="-128"/>
                        <a:cs typeface="Times New Roman" panose="02020603050405020304" pitchFamily="18" charset="0"/>
                      </a:rPr>
                      <m:t>𝐶h𝑎𝑛𝑔𝑒</m:t>
                    </m:r>
                    <m:r>
                      <a:rPr lang="en-US" sz="1600" b="0" i="1" smtClean="0">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b="0" i="1" smtClean="0">
                        <a:effectLst/>
                        <a:latin typeface="Cambria Math" panose="02040503050406030204" pitchFamily="18" charset="0"/>
                        <a:ea typeface="Yu Mincho" panose="02020400000000000000" pitchFamily="18" charset="-128"/>
                        <a:cs typeface="Times New Roman" panose="02020603050405020304" pitchFamily="18" charset="0"/>
                      </a:rPr>
                      <m:t>𝑜𝑓</m:t>
                    </m:r>
                    <m:r>
                      <a:rPr lang="en-US" sz="1600" b="0" i="1" smtClean="0">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𝑆𝑜𝑖𝑙</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𝑊𝑎𝑡𝑒𝑟</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𝐶𝑜𝑛𝑡𝑒𝑛𝑡</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𝑆𝑊𝐶</m:t>
                        </m:r>
                      </m:e>
                    </m:d>
                  </m:oMath>
                </a14:m>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sz="1600" b="1" i="1">
                        <a:effectLst/>
                        <a:latin typeface="Cambria Math" panose="02040503050406030204" pitchFamily="18" charset="0"/>
                        <a:ea typeface="Yu Mincho" panose="02020400000000000000" pitchFamily="18" charset="-128"/>
                        <a:cs typeface="Times New Roman" panose="02020603050405020304" pitchFamily="18" charset="0"/>
                      </a:rPr>
                      <m:t>𝜶</m:t>
                    </m:r>
                    <m:r>
                      <a:rPr lang="en-US" sz="1600" b="0" i="1" smtClean="0">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𝑇𝑒𝑚𝑝𝑒𝑟𝑎𝑡𝑢𝑟𝑒</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𝑐𝑜𝑟𝑟𝑒𝑐𝑡𝑖𝑜𝑛</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𝑐𝑜𝑒𝑓𝑓𝑖𝑐𝑖𝑒𝑛𝑡</m:t>
                    </m:r>
                  </m:oMath>
                </a14:m>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sSub>
                      <m:sSubPr>
                        <m:ctrlPr>
                          <a:rPr lang="en-US" sz="1600" b="1"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1600" b="1" i="1">
                            <a:effectLst/>
                            <a:latin typeface="Cambria Math" panose="02040503050406030204" pitchFamily="18" charset="0"/>
                            <a:ea typeface="Yu Mincho" panose="02020400000000000000" pitchFamily="18" charset="-128"/>
                            <a:cs typeface="Times New Roman" panose="02020603050405020304" pitchFamily="18" charset="0"/>
                          </a:rPr>
                          <m:t>𝜽</m:t>
                        </m:r>
                      </m:e>
                      <m:sub>
                        <m:r>
                          <a:rPr lang="en-US" sz="1600" b="1" i="1" smtClean="0">
                            <a:effectLst/>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r>
                      <a:rPr lang="en-US" sz="1600" b="0" i="1" smtClean="0">
                        <a:effectLst/>
                        <a:latin typeface="Cambria Math" panose="02040503050406030204" pitchFamily="18" charset="0"/>
                        <a:ea typeface="Yu Mincho" panose="02020400000000000000" pitchFamily="18" charset="-128"/>
                        <a:cs typeface="Times New Roman" panose="02020603050405020304" pitchFamily="18" charset="0"/>
                      </a:rPr>
                      <m:t>𝐴𝑣𝑒𝑟𝑎𝑔𝑒</m:t>
                    </m:r>
                    <m:r>
                      <a:rPr lang="en-US" sz="1600" b="0" i="1" smtClean="0">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𝑆𝑜𝑖𝑙</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𝑊𝑎𝑡𝑒𝑟</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𝐶𝑜𝑛𝑡𝑒𝑛𝑡</m:t>
                    </m:r>
                  </m:oMath>
                </a14:m>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𝑻</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𝐶h𝑎𝑛𝑔𝑒</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𝑜𝑓</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𝑇𝑒𝑚𝑝𝑒𝑟𝑎𝑡𝑢𝑟𝑒</m:t>
                    </m:r>
                    <m:r>
                      <a:rPr lang="en-US" sz="1600" i="1">
                        <a:effectLst/>
                        <a:latin typeface="Cambria Math" panose="02040503050406030204" pitchFamily="18" charset="0"/>
                        <a:ea typeface="Yu Mincho" panose="02020400000000000000" pitchFamily="18" charset="-128"/>
                        <a:cs typeface="Times New Roman" panose="02020603050405020304" pitchFamily="18" charset="0"/>
                      </a:rPr>
                      <m:t> </m:t>
                    </m:r>
                    <m:d>
                      <m:dPr>
                        <m:ctrlPr>
                          <a:rPr lang="en-US" sz="16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1600" i="1">
                            <a:effectLst/>
                            <a:latin typeface="Cambria Math" panose="02040503050406030204" pitchFamily="18" charset="0"/>
                            <a:ea typeface="Yu Mincho" panose="02020400000000000000" pitchFamily="18" charset="-128"/>
                            <a:cs typeface="Times New Roman" panose="02020603050405020304" pitchFamily="18" charset="0"/>
                          </a:rPr>
                          <m:t>𝑇</m:t>
                        </m:r>
                      </m:e>
                    </m:d>
                  </m:oMath>
                </a14:m>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indent="0">
                  <a:lnSpc>
                    <a:spcPct val="107000"/>
                  </a:lnSpc>
                  <a:spcBef>
                    <a:spcPts val="0"/>
                  </a:spcBef>
                  <a:spcAft>
                    <a:spcPts val="800"/>
                  </a:spcAft>
                  <a:buNone/>
                </a:pPr>
                <a:r>
                  <a:rPr lang="en-US" sz="2400" b="1" dirty="0">
                    <a:latin typeface="Times New Roman" panose="02020603050405020304" pitchFamily="18" charset="0"/>
                    <a:cs typeface="Times New Roman" panose="02020603050405020304" pitchFamily="18" charset="0"/>
                  </a:rPr>
                  <a:t>The correction equation for satellite data</a:t>
                </a:r>
                <a:endParaRPr lang="en-US" sz="2400" b="1" dirty="0">
                  <a:solidFill>
                    <a:srgbClr val="FF0000"/>
                  </a:solidFill>
                  <a:effectLst/>
                  <a:latin typeface="Times New Roman" panose="02020603050405020304" pitchFamily="18" charset="0"/>
                  <a:ea typeface="Yu Mincho" panose="02020400000000000000" pitchFamily="18" charset="-128"/>
                  <a:cs typeface="Times New Roman" panose="02020603050405020304" pitchFamily="18" charset="0"/>
                </a:endParaRPr>
              </a:p>
              <a:p>
                <a:pPr marL="0" indent="0">
                  <a:buNone/>
                </a:pPr>
                <a14:m>
                  <m:oMathPara xmlns:m="http://schemas.openxmlformats.org/officeDocument/2006/math">
                    <m:oMathParaPr>
                      <m:jc m:val="left"/>
                    </m:oMathParaPr>
                    <m:oMath xmlns:m="http://schemas.openxmlformats.org/officeDocument/2006/math">
                      <m:sSub>
                        <m:sSubPr>
                          <m:ctrlPr>
                            <a:rPr lang="en-US" sz="2400" b="1" i="1" smtClean="0">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2400" b="1" i="1" smtClean="0">
                              <a:effectLst/>
                              <a:latin typeface="Cambria Math" panose="02040503050406030204" pitchFamily="18" charset="0"/>
                              <a:ea typeface="Yu Mincho" panose="02020400000000000000" pitchFamily="18" charset="-128"/>
                              <a:cs typeface="Times New Roman" panose="02020603050405020304" pitchFamily="18" charset="0"/>
                            </a:rPr>
                            <m:t>                   </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𝜽</m:t>
                          </m:r>
                        </m:e>
                        <m:sub>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sz="24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𝜽</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𝟏</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𝜶</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 </m:t>
                      </m:r>
                      <m:d>
                        <m:dPr>
                          <m:ctrlPr>
                            <a:rPr lang="en-US" sz="2400" b="1"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𝑻</m:t>
                          </m:r>
                          <m:r>
                            <a:rPr lang="en-US" sz="2400" b="1" i="1">
                              <a:effectLst/>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2400" b="1"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𝑻</m:t>
                              </m:r>
                            </m:e>
                            <m:sub>
                              <m:r>
                                <a:rPr lang="en-US" sz="2400" b="1" i="1">
                                  <a:effectLst/>
                                  <a:latin typeface="Cambria Math" panose="02040503050406030204" pitchFamily="18" charset="0"/>
                                  <a:ea typeface="Yu Mincho" panose="02020400000000000000" pitchFamily="18" charset="-128"/>
                                  <a:cs typeface="Times New Roman" panose="02020603050405020304" pitchFamily="18" charset="0"/>
                                </a:rPr>
                                <m:t>𝒓𝒆𝒇</m:t>
                              </m:r>
                            </m:sub>
                          </m:sSub>
                        </m:e>
                      </m:d>
                      <m:r>
                        <a:rPr lang="en-US" sz="2400" b="1" i="1" smtClean="0">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2800" b="1" dirty="0">
                  <a:effectLst/>
                  <a:latin typeface="Calibri" panose="020F0502020204030204" pitchFamily="34" charset="0"/>
                  <a:ea typeface="Yu Mincho" panose="02020400000000000000" pitchFamily="18" charset="-128"/>
                  <a:cs typeface="Times New Roman" panose="02020603050405020304" pitchFamily="18" charset="0"/>
                </a:endParaRPr>
              </a:p>
              <a:p>
                <a:pPr marL="0" indent="0">
                  <a:lnSpc>
                    <a:spcPct val="150000"/>
                  </a:lnSpc>
                  <a:buNone/>
                </a:pPr>
                <a14:m>
                  <m:oMath xmlns:m="http://schemas.openxmlformats.org/officeDocument/2006/math">
                    <m:sSub>
                      <m:sSubPr>
                        <m:ctrlPr>
                          <a:rPr lang="en-US" altLang="ja-JP" sz="16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1" i="1" smtClean="0">
                            <a:latin typeface="Cambria Math" panose="02040503050406030204" pitchFamily="18" charset="0"/>
                            <a:ea typeface="Yu Mincho" panose="02020400000000000000" pitchFamily="18" charset="-128"/>
                            <a:cs typeface="Times New Roman" panose="02020603050405020304" pitchFamily="18" charset="0"/>
                          </a:rPr>
                          <m:t>𝑻</m:t>
                        </m:r>
                      </m:e>
                      <m:sub>
                        <m:r>
                          <a:rPr lang="en-US" altLang="ja-JP" sz="1600" b="1" i="1" smtClean="0">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𝑅𝑒𝑓𝑒𝑟𝑒𝑛𝑐𝑒</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𝑡𝑒𝑚𝑝𝑒𝑟𝑎𝑡𝑢𝑟𝑒</m:t>
                    </m:r>
                    <m:r>
                      <a:rPr lang="en-US" altLang="ja-JP" sz="16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𝑎𝑡</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𝑤h𝑖𝑐h</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𝑐𝑎𝑙𝑖𝑏𝑟𝑎𝑡𝑖𝑜𝑛</m:t>
                    </m:r>
                  </m:oMath>
                </a14:m>
                <a:r>
                  <a:rPr lang="en-US" altLang="ja-JP" sz="1600" b="0" i="1" dirty="0">
                    <a:latin typeface="Cambria Math" panose="02040503050406030204" pitchFamily="18" charset="0"/>
                    <a:ea typeface="Cambria Math" panose="02040503050406030204" pitchFamily="18" charset="0"/>
                    <a:cs typeface="Arial" panose="020B0604020202020204" pitchFamily="34" charset="0"/>
                  </a:rPr>
                  <a:t> </a:t>
                </a:r>
                <a14:m>
                  <m:oMath xmlns:m="http://schemas.openxmlformats.org/officeDocument/2006/math">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𝑐𝑢𝑟𝑒</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𝑡𝑜</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𝑐𝑎𝑙𝑐𝑢𝑙𝑎𝑡𝑒</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𝑆𝑊𝐶</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𝑓𝑟𝑜𝑚</m:t>
                    </m:r>
                    <m:r>
                      <a:rPr lang="en-US" altLang="ja-JP" sz="1600" b="0" i="0"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𝑠𝑒𝑛𝑠𝑜𝑟</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𝑟𝑒𝑎𝑑𝑖𝑛𝑔</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𝑤𝑎𝑠</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𝑚𝑎𝑑𝑒</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1800" i="1" dirty="0">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8" name="Content Placeholder 5">
                <a:extLst>
                  <a:ext uri="{FF2B5EF4-FFF2-40B4-BE49-F238E27FC236}">
                    <a16:creationId xmlns:a16="http://schemas.microsoft.com/office/drawing/2014/main" id="{FEFC1531-ABB1-454F-8B1B-EB82C67158E6}"/>
                  </a:ext>
                </a:extLst>
              </p:cNvPr>
              <p:cNvSpPr>
                <a:spLocks noGrp="1" noRot="1" noChangeAspect="1" noMove="1" noResize="1" noEditPoints="1" noAdjustHandles="1" noChangeArrowheads="1" noChangeShapeType="1" noTextEdit="1"/>
              </p:cNvSpPr>
              <p:nvPr>
                <p:ph idx="1"/>
              </p:nvPr>
            </p:nvSpPr>
            <p:spPr>
              <a:xfrm>
                <a:off x="38232" y="720792"/>
                <a:ext cx="8923867" cy="5635560"/>
              </a:xfrm>
              <a:blipFill>
                <a:blip r:embed="rId3"/>
                <a:stretch>
                  <a:fillRect l="-1025" t="-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85DA9E-2C83-46A0-A75B-843686058C42}"/>
                  </a:ext>
                </a:extLst>
              </p:cNvPr>
              <p:cNvSpPr txBox="1"/>
              <p:nvPr/>
            </p:nvSpPr>
            <p:spPr>
              <a:xfrm>
                <a:off x="5406099" y="1043516"/>
                <a:ext cx="3737901" cy="4543360"/>
              </a:xfrm>
              <a:prstGeom prst="rect">
                <a:avLst/>
              </a:prstGeom>
              <a:noFill/>
            </p:spPr>
            <p:txBody>
              <a:bodyPr wrap="square" rtlCol="0">
                <a:spAutoFit/>
              </a:bodyPr>
              <a:lstStyle/>
              <a:p>
                <a:pPr>
                  <a:lnSpc>
                    <a:spcPct val="107000"/>
                  </a:lnSpc>
                  <a:spcAft>
                    <a:spcPts val="800"/>
                  </a:spcAft>
                </a:pPr>
                <a:r>
                  <a:rPr lang="en-US" altLang="ja-JP" sz="1600" dirty="0">
                    <a:latin typeface="Cambria Math" panose="02040503050406030204" pitchFamily="18" charset="0"/>
                    <a:ea typeface="Cambria Math" panose="02040503050406030204" pitchFamily="18" charset="0"/>
                    <a:cs typeface="Times New Roman" panose="02020603050405020304" pitchFamily="18" charset="0"/>
                  </a:rPr>
                  <a:t>Temperature data:</a:t>
                </a:r>
              </a:p>
              <a:p>
                <a:pPr marL="285750" indent="-285750">
                  <a:lnSpc>
                    <a:spcPct val="107000"/>
                  </a:lnSpc>
                  <a:spcAft>
                    <a:spcPts val="800"/>
                  </a:spcAft>
                  <a:buFont typeface="Arial" panose="020B0604020202020204" pitchFamily="34" charset="0"/>
                  <a:buChar char="•"/>
                </a:pPr>
                <a:r>
                  <a:rPr lang="en-US" altLang="ja-JP" sz="1600" dirty="0">
                    <a:latin typeface="Cambria Math" panose="02040503050406030204" pitchFamily="18" charset="0"/>
                    <a:ea typeface="Cambria Math" panose="02040503050406030204" pitchFamily="18" charset="0"/>
                    <a:cs typeface="Times New Roman" panose="02020603050405020304" pitchFamily="18" charset="0"/>
                  </a:rPr>
                  <a:t>Using soil temperature as a surrogate at development stage</a:t>
                </a:r>
              </a:p>
              <a:p>
                <a:pPr marL="285750" indent="-285750">
                  <a:lnSpc>
                    <a:spcPct val="107000"/>
                  </a:lnSpc>
                  <a:spcAft>
                    <a:spcPts val="800"/>
                  </a:spcAft>
                  <a:buFont typeface="Arial" panose="020B0604020202020204" pitchFamily="34" charset="0"/>
                  <a:buChar char="•"/>
                </a:pPr>
                <a:r>
                  <a:rPr lang="en-US" altLang="ja-JP" sz="1600" dirty="0">
                    <a:latin typeface="Cambria Math" panose="02040503050406030204" pitchFamily="18" charset="0"/>
                    <a:ea typeface="Cambria Math" panose="02040503050406030204" pitchFamily="18" charset="0"/>
                    <a:cs typeface="Times New Roman" panose="02020603050405020304" pitchFamily="18" charset="0"/>
                  </a:rPr>
                  <a:t>Using satellite surface temperature product or brightness temperature</a:t>
                </a:r>
              </a:p>
              <a:p>
                <a:pPr>
                  <a:lnSpc>
                    <a:spcPct val="107000"/>
                  </a:lnSpc>
                  <a:spcAft>
                    <a:spcPts val="800"/>
                  </a:spcAft>
                </a:pPr>
                <a:endParaRPr lang="en-US" altLang="ja-JP" sz="1600" b="1" i="1" dirty="0">
                  <a:latin typeface="Cambria Math" panose="02040503050406030204" pitchFamily="18" charset="0"/>
                  <a:ea typeface="Cambria Math" panose="02040503050406030204" pitchFamily="18" charset="0"/>
                  <a:cs typeface="Times New Roman" panose="02020603050405020304" pitchFamily="18" charset="0"/>
                </a:endParaRPr>
              </a:p>
              <a:p>
                <a:pPr>
                  <a:lnSpc>
                    <a:spcPct val="107000"/>
                  </a:lnSpc>
                  <a:spcAft>
                    <a:spcPts val="800"/>
                  </a:spcAft>
                </a:pPr>
                <a:r>
                  <a:rPr lang="en-US" altLang="ja-JP" sz="1600" dirty="0">
                    <a:latin typeface="Cambria Math" panose="02040503050406030204" pitchFamily="18" charset="0"/>
                    <a:ea typeface="Cambria Math" panose="02040503050406030204" pitchFamily="18" charset="0"/>
                    <a:cs typeface="Times New Roman" panose="02020603050405020304" pitchFamily="18" charset="0"/>
                  </a:rPr>
                  <a:t>Calculation of difference:</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𝜽</m:t>
                      </m:r>
                      <m:r>
                        <a:rPr lang="en-US" altLang="ja-JP" sz="16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d>
                        <m:dPr>
                          <m:ctrlP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𝑝</m:t>
                              </m:r>
                            </m:sub>
                          </m:sSub>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𝑑𝑒𝑠</m:t>
                              </m:r>
                            </m:sub>
                          </m:sSub>
                        </m:e>
                      </m:d>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𝑜𝑟</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 </m:t>
                      </m:r>
                      <m:d>
                        <m:d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𝑓</m:t>
                              </m:r>
                            </m:sub>
                          </m:s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𝑑𝑒𝑠</m:t>
                              </m:r>
                            </m:sub>
                          </m:sSub>
                        </m:e>
                      </m:d>
                    </m:oMath>
                  </m:oMathPara>
                </a14:m>
                <a:endParaRPr lang="en-US" altLang="ja-JP" sz="1600" i="1" dirty="0">
                  <a:latin typeface="Cambria Math" panose="02040503050406030204" pitchFamily="18" charset="0"/>
                  <a:ea typeface="Yu Mincho" panose="02020400000000000000" pitchFamily="18" charset="-128"/>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600" b="1" i="1">
                          <a:latin typeface="Cambria Math" panose="02040503050406030204" pitchFamily="18" charset="0"/>
                          <a:ea typeface="Cambria Math" panose="02040503050406030204" pitchFamily="18" charset="0"/>
                          <a:cs typeface="Times New Roman" panose="02020603050405020304" pitchFamily="18" charset="0"/>
                        </a:rPr>
                        <m:t>𝑻</m:t>
                      </m:r>
                      <m:r>
                        <a:rPr lang="en-US" altLang="ja-JP"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𝑝</m:t>
                          </m:r>
                        </m:sub>
                      </m:s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𝑜𝑟</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 </m:t>
                      </m:r>
                      <m:d>
                        <m:d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𝑓</m:t>
                              </m:r>
                            </m:sub>
                          </m:s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𝑑𝑒𝑠</m:t>
                              </m:r>
                            </m:sub>
                          </m:sSub>
                        </m:e>
                      </m:d>
                    </m:oMath>
                  </m:oMathPara>
                </a14:m>
                <a:endParaRPr lang="en-US" altLang="ja-JP" sz="1600" dirty="0">
                  <a:latin typeface="Calibri" panose="020F0502020204030204" pitchFamily="34" charset="0"/>
                  <a:ea typeface="Yu Mincho" panose="02020400000000000000" pitchFamily="18" charset="-128"/>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ja-JP" sz="16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1" i="1">
                              <a:latin typeface="Cambria Math" panose="02040503050406030204" pitchFamily="18" charset="0"/>
                              <a:ea typeface="Yu Mincho" panose="02020400000000000000" pitchFamily="18" charset="-128"/>
                              <a:cs typeface="Times New Roman" panose="02020603050405020304" pitchFamily="18" charset="0"/>
                            </a:rPr>
                            <m:t>𝜽</m:t>
                          </m:r>
                        </m:e>
                        <m:sub>
                          <m:r>
                            <a:rPr lang="en-US" altLang="ja-JP" sz="1600" b="1" i="1">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altLang="ja-JP" sz="16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𝑢𝑠𝑒</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𝑎𝑣𝑒𝑟𝑎𝑔𝑒</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𝑎𝑠</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b="0" i="1" smtClean="0">
                          <a:latin typeface="Cambria Math" panose="02040503050406030204" pitchFamily="18" charset="0"/>
                          <a:ea typeface="Yu Mincho" panose="02020400000000000000" pitchFamily="18" charset="-128"/>
                          <a:cs typeface="Times New Roman" panose="02020603050405020304" pitchFamily="18" charset="0"/>
                        </a:rPr>
                        <m:t>𝑎𝑝𝑝𝑟𝑜𝑥𝑖𝑚𝑎𝑡𝑖𝑜𝑛</m:t>
                      </m:r>
                    </m:oMath>
                  </m:oMathPara>
                </a14:m>
                <a:endParaRPr lang="en-US" altLang="ja-JP" sz="1600" dirty="0">
                  <a:latin typeface="Calibri" panose="020F0502020204030204" pitchFamily="34" charset="0"/>
                  <a:ea typeface="Yu Mincho" panose="02020400000000000000" pitchFamily="18" charset="-128"/>
                  <a:cs typeface="Times New Roman" panose="02020603050405020304" pitchFamily="18" charset="0"/>
                </a:endParaRPr>
              </a:p>
              <a:p>
                <a:endParaRPr lang="en-US" altLang="ja-JP" sz="1600" dirty="0">
                  <a:latin typeface="Calibri" panose="020F0502020204030204" pitchFamily="34" charset="0"/>
                  <a:ea typeface="Yu Mincho" panose="02020400000000000000" pitchFamily="18" charset="-128"/>
                  <a:cs typeface="Times New Roman" panose="02020603050405020304" pitchFamily="18" charset="0"/>
                </a:endParaRPr>
              </a:p>
              <a:p>
                <a:r>
                  <a:rPr lang="en-US" altLang="ja-JP" sz="1600" dirty="0">
                    <a:latin typeface="Calibri" panose="020F0502020204030204" pitchFamily="34" charset="0"/>
                    <a:ea typeface="Yu Mincho" panose="02020400000000000000" pitchFamily="18" charset="-128"/>
                    <a:cs typeface="Times New Roman" panose="02020603050405020304" pitchFamily="18" charset="0"/>
                  </a:rPr>
                  <a:t>        </a:t>
                </a:r>
                <a:r>
                  <a:rPr lang="en-US" altLang="ja-JP" sz="1600" dirty="0" err="1">
                    <a:latin typeface="Cambria Math" panose="02040503050406030204" pitchFamily="18" charset="0"/>
                    <a:ea typeface="Cambria Math" panose="02040503050406030204" pitchFamily="18" charset="0"/>
                    <a:cs typeface="Times New Roman" panose="02020603050405020304" pitchFamily="18" charset="0"/>
                  </a:rPr>
                  <a:t>asc</a:t>
                </a:r>
                <a:r>
                  <a:rPr lang="en-US" altLang="ja-JP" sz="1600" dirty="0">
                    <a:latin typeface="Cambria Math" panose="02040503050406030204" pitchFamily="18" charset="0"/>
                    <a:ea typeface="Cambria Math" panose="02040503050406030204" pitchFamily="18" charset="0"/>
                    <a:cs typeface="Times New Roman" panose="02020603050405020304" pitchFamily="18" charset="0"/>
                  </a:rPr>
                  <a:t> : ascending       des : descending </a:t>
                </a:r>
              </a:p>
              <a:p>
                <a:r>
                  <a:rPr lang="en-US" altLang="ja-JP" sz="1600" dirty="0">
                    <a:latin typeface="Cambria Math" panose="02040503050406030204" pitchFamily="18" charset="0"/>
                    <a:ea typeface="Cambria Math" panose="02040503050406030204" pitchFamily="18" charset="0"/>
                    <a:cs typeface="Times New Roman" panose="02020603050405020304" pitchFamily="18" charset="0"/>
                  </a:rPr>
                  <a:t>        p     : previous          f      : following</a:t>
                </a:r>
              </a:p>
              <a:p>
                <a:endParaRPr kumimoji="1" lang="ja-JP" altLang="en-US" dirty="0"/>
              </a:p>
            </p:txBody>
          </p:sp>
        </mc:Choice>
        <mc:Fallback xmlns="">
          <p:sp>
            <p:nvSpPr>
              <p:cNvPr id="9" name="TextBox 8">
                <a:extLst>
                  <a:ext uri="{FF2B5EF4-FFF2-40B4-BE49-F238E27FC236}">
                    <a16:creationId xmlns:a16="http://schemas.microsoft.com/office/drawing/2014/main" id="{6985DA9E-2C83-46A0-A75B-843686058C42}"/>
                  </a:ext>
                </a:extLst>
              </p:cNvPr>
              <p:cNvSpPr txBox="1">
                <a:spLocks noRot="1" noChangeAspect="1" noMove="1" noResize="1" noEditPoints="1" noAdjustHandles="1" noChangeArrowheads="1" noChangeShapeType="1" noTextEdit="1"/>
              </p:cNvSpPr>
              <p:nvPr/>
            </p:nvSpPr>
            <p:spPr>
              <a:xfrm>
                <a:off x="5406099" y="1043516"/>
                <a:ext cx="3737901" cy="4543360"/>
              </a:xfrm>
              <a:prstGeom prst="rect">
                <a:avLst/>
              </a:prstGeom>
              <a:blipFill>
                <a:blip r:embed="rId4"/>
                <a:stretch>
                  <a:fillRect l="-979" t="-537" r="-979"/>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3F256F7-5659-47F8-B80C-81357D973433}"/>
              </a:ext>
            </a:extLst>
          </p:cNvPr>
          <p:cNvPicPr>
            <a:picLocks noChangeAspect="1"/>
          </p:cNvPicPr>
          <p:nvPr/>
        </p:nvPicPr>
        <p:blipFill>
          <a:blip r:embed="rId5"/>
          <a:stretch>
            <a:fillRect/>
          </a:stretch>
        </p:blipFill>
        <p:spPr>
          <a:xfrm>
            <a:off x="8255000" y="-8725"/>
            <a:ext cx="889000" cy="883034"/>
          </a:xfrm>
          <a:prstGeom prst="rect">
            <a:avLst/>
          </a:prstGeom>
        </p:spPr>
      </p:pic>
    </p:spTree>
    <p:extLst>
      <p:ext uri="{BB962C8B-B14F-4D97-AF65-F5344CB8AC3E}">
        <p14:creationId xmlns:p14="http://schemas.microsoft.com/office/powerpoint/2010/main" val="2647223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2C7171DE-94E5-439B-93B9-67F2CC677C58}"/>
              </a:ext>
            </a:extLst>
          </p:cNvPr>
          <p:cNvSpPr>
            <a:spLocks noGrp="1"/>
          </p:cNvSpPr>
          <p:nvPr>
            <p:ph type="dt" sz="half" idx="10"/>
          </p:nvPr>
        </p:nvSpPr>
        <p:spPr/>
        <p:txBody>
          <a:bodyPr/>
          <a:lstStyle/>
          <a:p>
            <a:fld id="{D21F5AB8-B892-4E41-B3FB-B752FA80CFE9}" type="datetime1">
              <a:rPr lang="en-US" smtClean="0"/>
              <a:t>9/21/2023</a:t>
            </a:fld>
            <a:endParaRPr lang="en-US" dirty="0"/>
          </a:p>
        </p:txBody>
      </p:sp>
      <p:sp>
        <p:nvSpPr>
          <p:cNvPr id="12" name="Slide Number Placeholder 11">
            <a:extLst>
              <a:ext uri="{FF2B5EF4-FFF2-40B4-BE49-F238E27FC236}">
                <a16:creationId xmlns:a16="http://schemas.microsoft.com/office/drawing/2014/main" id="{14BBB334-83DB-4197-A8C9-B28DF8BE0677}"/>
              </a:ext>
            </a:extLst>
          </p:cNvPr>
          <p:cNvSpPr>
            <a:spLocks noGrp="1"/>
          </p:cNvSpPr>
          <p:nvPr>
            <p:ph type="sldNum" sz="quarter" idx="12"/>
          </p:nvPr>
        </p:nvSpPr>
        <p:spPr/>
        <p:txBody>
          <a:bodyPr/>
          <a:lstStyle/>
          <a:p>
            <a:fld id="{A2EFCF3E-DC96-42A3-9356-89A23DDE2672}" type="slidenum">
              <a:rPr lang="en-US" smtClean="0"/>
              <a:t>11</a:t>
            </a:fld>
            <a:endParaRPr lang="en-US" dirty="0"/>
          </a:p>
        </p:txBody>
      </p:sp>
      <p:pic>
        <p:nvPicPr>
          <p:cNvPr id="4" name="Picture 2" descr="Nagaoka University of Technology - Wikipedia">
            <a:extLst>
              <a:ext uri="{FF2B5EF4-FFF2-40B4-BE49-F238E27FC236}">
                <a16:creationId xmlns:a16="http://schemas.microsoft.com/office/drawing/2014/main" id="{D0E878BC-1C86-4D87-BAD6-C00671BDF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34710"/>
            <a:ext cx="617935" cy="6286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10">
            <a:extLst>
              <a:ext uri="{FF2B5EF4-FFF2-40B4-BE49-F238E27FC236}">
                <a16:creationId xmlns:a16="http://schemas.microsoft.com/office/drawing/2014/main" id="{83FD0491-B81B-41E5-A932-D6F7E4312533}"/>
              </a:ext>
            </a:extLst>
          </p:cNvPr>
          <p:cNvGraphicFramePr>
            <a:graphicFrameLocks/>
          </p:cNvGraphicFramePr>
          <p:nvPr>
            <p:extLst>
              <p:ext uri="{D42A27DB-BD31-4B8C-83A1-F6EECF244321}">
                <p14:modId xmlns:p14="http://schemas.microsoft.com/office/powerpoint/2010/main" val="3313878208"/>
              </p:ext>
            </p:extLst>
          </p:nvPr>
        </p:nvGraphicFramePr>
        <p:xfrm>
          <a:off x="4398291" y="995253"/>
          <a:ext cx="4471332" cy="2646278"/>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9A95D4EA-6B17-46FD-BE7D-CC21D83758B6}"/>
              </a:ext>
            </a:extLst>
          </p:cNvPr>
          <p:cNvSpPr txBox="1">
            <a:spLocks/>
          </p:cNvSpPr>
          <p:nvPr/>
        </p:nvSpPr>
        <p:spPr>
          <a:xfrm>
            <a:off x="4631204" y="3713978"/>
            <a:ext cx="4471332" cy="92721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1600" dirty="0">
                <a:latin typeface="Times New Roman" panose="02020603050405020304" pitchFamily="18" charset="0"/>
                <a:cs typeface="Times New Roman" panose="02020603050405020304" pitchFamily="18" charset="0"/>
              </a:rPr>
              <a:t>The summarization of the trend of normalized ASC and DES soil water content and soil temperature data of AMSR2</a:t>
            </a:r>
          </a:p>
        </p:txBody>
      </p:sp>
      <p:sp>
        <p:nvSpPr>
          <p:cNvPr id="13" name="TextBox 12">
            <a:extLst>
              <a:ext uri="{FF2B5EF4-FFF2-40B4-BE49-F238E27FC236}">
                <a16:creationId xmlns:a16="http://schemas.microsoft.com/office/drawing/2014/main" id="{3EB7DE88-DE2D-4F61-8FC0-6516C71C58F9}"/>
              </a:ext>
            </a:extLst>
          </p:cNvPr>
          <p:cNvSpPr txBox="1"/>
          <p:nvPr/>
        </p:nvSpPr>
        <p:spPr>
          <a:xfrm>
            <a:off x="5519989" y="4524041"/>
            <a:ext cx="2995361" cy="738664"/>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ASC P : Ascending Previous</a:t>
            </a:r>
          </a:p>
          <a:p>
            <a:r>
              <a:rPr lang="en-US" sz="1400" dirty="0">
                <a:latin typeface="Times New Roman" panose="02020603050405020304" pitchFamily="18" charset="0"/>
                <a:cs typeface="Times New Roman" panose="02020603050405020304" pitchFamily="18" charset="0"/>
              </a:rPr>
              <a:t>D         : Descending</a:t>
            </a:r>
          </a:p>
          <a:p>
            <a:r>
              <a:rPr lang="en-US" sz="1400" dirty="0">
                <a:latin typeface="Times New Roman" panose="02020603050405020304" pitchFamily="18" charset="0"/>
                <a:cs typeface="Times New Roman" panose="02020603050405020304" pitchFamily="18" charset="0"/>
              </a:rPr>
              <a:t>ASC F : Ascending Following</a:t>
            </a:r>
          </a:p>
        </p:txBody>
      </p:sp>
      <p:sp>
        <p:nvSpPr>
          <p:cNvPr id="7" name="Arrow: Up-Down 6">
            <a:extLst>
              <a:ext uri="{FF2B5EF4-FFF2-40B4-BE49-F238E27FC236}">
                <a16:creationId xmlns:a16="http://schemas.microsoft.com/office/drawing/2014/main" id="{E0502E32-EA38-4485-80CE-B958C9C3CA1B}"/>
              </a:ext>
            </a:extLst>
          </p:cNvPr>
          <p:cNvSpPr/>
          <p:nvPr/>
        </p:nvSpPr>
        <p:spPr>
          <a:xfrm>
            <a:off x="6629763" y="1701368"/>
            <a:ext cx="45719" cy="14702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1E54B2-3854-452B-A357-3BA120BE15E9}"/>
              </a:ext>
            </a:extLst>
          </p:cNvPr>
          <p:cNvSpPr txBox="1"/>
          <p:nvPr/>
        </p:nvSpPr>
        <p:spPr>
          <a:xfrm>
            <a:off x="6677891" y="2171927"/>
            <a:ext cx="377957"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TE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8088779-E07A-45C7-9F2E-6A282FE31A83}"/>
                  </a:ext>
                </a:extLst>
              </p:cNvPr>
              <p:cNvSpPr txBox="1"/>
              <p:nvPr/>
            </p:nvSpPr>
            <p:spPr>
              <a:xfrm>
                <a:off x="7420525" y="5483880"/>
                <a:ext cx="1912269" cy="3281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400" b="1"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ja-JP" sz="1400" b="1" i="1" smtClean="0">
                          <a:latin typeface="Cambria Math" panose="02040503050406030204" pitchFamily="18" charset="0"/>
                          <a:ea typeface="Cambria Math" panose="02040503050406030204" pitchFamily="18" charset="0"/>
                          <a:cs typeface="Times New Roman" panose="02020603050405020304" pitchFamily="18" charset="0"/>
                        </a:rPr>
                        <m:t>𝜽</m:t>
                      </m:r>
                      <m:r>
                        <a:rPr lang="en-US" sz="1400" b="1" i="1">
                          <a:effectLst/>
                          <a:latin typeface="Cambria Math" panose="02040503050406030204" pitchFamily="18" charset="0"/>
                          <a:ea typeface="Yu Mincho" panose="02020400000000000000" pitchFamily="18" charset="-128"/>
                          <a:cs typeface="Times New Roman" panose="02020603050405020304" pitchFamily="18" charset="0"/>
                        </a:rPr>
                        <m:t>= </m:t>
                      </m:r>
                      <m:r>
                        <a:rPr lang="en-US" sz="1400" b="1" i="1">
                          <a:effectLst/>
                          <a:latin typeface="Cambria Math" panose="02040503050406030204" pitchFamily="18" charset="0"/>
                          <a:ea typeface="Yu Mincho" panose="02020400000000000000" pitchFamily="18" charset="-128"/>
                          <a:cs typeface="Times New Roman" panose="02020603050405020304" pitchFamily="18" charset="0"/>
                        </a:rPr>
                        <m:t>𝜶</m:t>
                      </m:r>
                      <m:sSub>
                        <m:sSubPr>
                          <m:ctrlPr>
                            <a:rPr lang="en-US" sz="1400" b="1" i="1">
                              <a:effectLst/>
                              <a:latin typeface="Cambria Math" panose="02040503050406030204" pitchFamily="18" charset="0"/>
                              <a:ea typeface="Yu Mincho" panose="02020400000000000000" pitchFamily="18" charset="-128"/>
                              <a:cs typeface="Times New Roman" panose="02020603050405020304" pitchFamily="18" charset="0"/>
                            </a:rPr>
                          </m:ctrlPr>
                        </m:sSubPr>
                        <m:e>
                          <m:r>
                            <a:rPr lang="en-US" sz="1400" b="1" i="1">
                              <a:effectLst/>
                              <a:latin typeface="Cambria Math" panose="02040503050406030204" pitchFamily="18" charset="0"/>
                              <a:ea typeface="Yu Mincho" panose="02020400000000000000" pitchFamily="18" charset="-128"/>
                              <a:cs typeface="Times New Roman" panose="02020603050405020304" pitchFamily="18" charset="0"/>
                            </a:rPr>
                            <m:t>𝜽</m:t>
                          </m:r>
                        </m:e>
                        <m:sub>
                          <m:r>
                            <a:rPr lang="en-US" sz="1400" b="1" i="1" smtClean="0">
                              <a:effectLst/>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altLang="ja-JP" sz="14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400" b="1" i="1">
                          <a:latin typeface="Cambria Math" panose="02040503050406030204" pitchFamily="18" charset="0"/>
                          <a:ea typeface="Cambria Math" panose="02040503050406030204" pitchFamily="18" charset="0"/>
                          <a:cs typeface="Times New Roman" panose="02020603050405020304" pitchFamily="18" charset="0"/>
                        </a:rPr>
                        <m:t>𝑻</m:t>
                      </m:r>
                    </m:oMath>
                  </m:oMathPara>
                </a14:m>
                <a:endParaRPr lang="en-US" sz="1400" dirty="0"/>
              </a:p>
            </p:txBody>
          </p:sp>
        </mc:Choice>
        <mc:Fallback xmlns="">
          <p:sp>
            <p:nvSpPr>
              <p:cNvPr id="17" name="TextBox 16">
                <a:extLst>
                  <a:ext uri="{FF2B5EF4-FFF2-40B4-BE49-F238E27FC236}">
                    <a16:creationId xmlns:a16="http://schemas.microsoft.com/office/drawing/2014/main" id="{A8088779-E07A-45C7-9F2E-6A282FE31A83}"/>
                  </a:ext>
                </a:extLst>
              </p:cNvPr>
              <p:cNvSpPr txBox="1">
                <a:spLocks noRot="1" noChangeAspect="1" noMove="1" noResize="1" noEditPoints="1" noAdjustHandles="1" noChangeArrowheads="1" noChangeShapeType="1" noTextEdit="1"/>
              </p:cNvSpPr>
              <p:nvPr/>
            </p:nvSpPr>
            <p:spPr>
              <a:xfrm>
                <a:off x="7420525" y="5483880"/>
                <a:ext cx="1912269" cy="328167"/>
              </a:xfrm>
              <a:prstGeom prst="rect">
                <a:avLst/>
              </a:prstGeom>
              <a:blipFill>
                <a:blip r:embed="rId4"/>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8B9C45C-CD31-4020-91CC-B127BCE6C7F8}"/>
                  </a:ext>
                </a:extLst>
              </p:cNvPr>
              <p:cNvSpPr txBox="1"/>
              <p:nvPr/>
            </p:nvSpPr>
            <p:spPr>
              <a:xfrm>
                <a:off x="-1" y="5488813"/>
                <a:ext cx="4182934" cy="1038618"/>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altLang="ja-JP" sz="1400" i="1" smtClean="0">
                              <a:solidFill>
                                <a:schemeClr val="tx1"/>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sz="1400" i="1"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ea typeface="Cambria Math" panose="02040503050406030204" pitchFamily="18" charset="0"/>
                            </a:rPr>
                            <m:t>𝑎𝑠𝑐</m:t>
                          </m:r>
                          <m:r>
                            <a:rPr lang="en-US" sz="1400" b="0" i="1" smtClean="0">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𝑝</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ea typeface="Cambria Math" panose="02040503050406030204" pitchFamily="18" charset="0"/>
                            </a:rPr>
                            <m:t>𝑎𝑠𝑐</m:t>
                          </m:r>
                          <m:r>
                            <a:rPr lang="en-US" sz="1400" b="0" i="1" smtClean="0">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𝑓</m:t>
                          </m:r>
                        </m:sub>
                      </m:sSub>
                      <m:r>
                        <a:rPr lang="en-US" sz="1400" i="1">
                          <a:latin typeface="Cambria Math" panose="02040503050406030204" pitchFamily="18" charset="0"/>
                          <a:ea typeface="Cambria Math" panose="02040503050406030204" pitchFamily="18" charset="0"/>
                        </a:rPr>
                        <m:t>)/2 −</m:t>
                      </m:r>
                      <m:sSub>
                        <m:sSubPr>
                          <m:ctrlPr>
                            <a:rPr lang="en-US" sz="1400" i="1">
                              <a:latin typeface="Cambria Math" panose="02040503050406030204" pitchFamily="18" charset="0"/>
                              <a:ea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ea typeface="Cambria Math" panose="02040503050406030204" pitchFamily="18" charset="0"/>
                            </a:rPr>
                            <m:t>𝑑𝑒𝑠</m:t>
                          </m:r>
                        </m:sub>
                      </m:sSub>
                    </m:oMath>
                  </m:oMathPara>
                </a14:m>
                <a:endParaRPr lang="en-US" altLang="ja-JP" sz="1400" i="1" dirty="0">
                  <a:latin typeface="Cambria Math" panose="02040503050406030204" pitchFamily="18" charset="0"/>
                  <a:ea typeface="Cambria Math" panose="02040503050406030204" pitchFamily="18"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altLang="ja-JP" sz="1400" i="1" smtClean="0">
                              <a:solidFill>
                                <a:schemeClr val="tx1"/>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solidFill>
                                <a:schemeClr val="tx1"/>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𝑇</m:t>
                          </m:r>
                        </m:e>
                        <m:sub>
                          <m:r>
                            <a:rPr lang="en-US" sz="1400" b="0" i="1" smtClean="0">
                              <a:latin typeface="Cambria Math" panose="02040503050406030204" pitchFamily="18" charset="0"/>
                              <a:ea typeface="Cambria Math" panose="02040503050406030204" pitchFamily="18" charset="0"/>
                            </a:rPr>
                            <m:t>𝑎𝑠𝑐</m:t>
                          </m:r>
                          <m:r>
                            <a:rPr lang="en-US" sz="1400" b="0" i="1" smtClean="0">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𝑝</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𝑇</m:t>
                          </m:r>
                        </m:e>
                        <m:sub>
                          <m:r>
                            <a:rPr lang="en-US" sz="1400" b="0" i="1" smtClean="0">
                              <a:latin typeface="Cambria Math" panose="02040503050406030204" pitchFamily="18" charset="0"/>
                              <a:ea typeface="Cambria Math" panose="02040503050406030204" pitchFamily="18" charset="0"/>
                            </a:rPr>
                            <m:t>𝑎𝑠𝑐</m:t>
                          </m:r>
                          <m:r>
                            <a:rPr lang="en-US" sz="1400" b="0" i="1" smtClean="0">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𝑓</m:t>
                          </m:r>
                        </m:sub>
                      </m:sSub>
                      <m:r>
                        <a:rPr lang="en-US" sz="1400" i="1">
                          <a:latin typeface="Cambria Math" panose="02040503050406030204" pitchFamily="18" charset="0"/>
                          <a:ea typeface="Cambria Math" panose="02040503050406030204" pitchFamily="18" charset="0"/>
                        </a:rPr>
                        <m:t>)/2 −</m:t>
                      </m:r>
                      <m:sSub>
                        <m:sSubPr>
                          <m:ctrlPr>
                            <a:rPr lang="en-US" sz="140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𝑇</m:t>
                          </m:r>
                        </m:e>
                        <m:sub>
                          <m:r>
                            <a:rPr lang="en-US" sz="1400" b="0" i="1" smtClean="0">
                              <a:latin typeface="Cambria Math" panose="02040503050406030204" pitchFamily="18" charset="0"/>
                              <a:ea typeface="Cambria Math" panose="02040503050406030204" pitchFamily="18" charset="0"/>
                            </a:rPr>
                            <m:t>𝑑𝑒𝑠</m:t>
                          </m:r>
                        </m:sub>
                      </m:sSub>
                    </m:oMath>
                  </m:oMathPara>
                </a14:m>
                <a:endParaRPr lang="en-US" altLang="ja-JP" sz="1400" dirty="0">
                  <a:latin typeface="Cambria Math" panose="020405030504060302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acc>
                        <m:accPr>
                          <m:chr m:val="̅"/>
                          <m:ctrlPr>
                            <a:rPr lang="ja-JP" altLang="en-US" sz="1400" i="1" smtClean="0">
                              <a:latin typeface="Cambria Math" panose="02040503050406030204" pitchFamily="18" charset="0"/>
                              <a:ea typeface="Yu Mincho" panose="02020400000000000000" pitchFamily="18" charset="-128"/>
                              <a:cs typeface="Times New Roman" panose="02020603050405020304" pitchFamily="18" charset="0"/>
                            </a:rPr>
                          </m:ctrlPr>
                        </m:accPr>
                        <m:e>
                          <m:r>
                            <a:rPr lang="ja-JP" altLang="en-US" sz="1400" i="1">
                              <a:latin typeface="Cambria Math" panose="02040503050406030204" pitchFamily="18" charset="0"/>
                              <a:ea typeface="Yu Mincho" panose="02020400000000000000" pitchFamily="18" charset="-128"/>
                              <a:cs typeface="Times New Roman" panose="02020603050405020304" pitchFamily="18" charset="0"/>
                            </a:rPr>
                            <m:t>𝜃</m:t>
                          </m:r>
                        </m:e>
                      </m:acc>
                      <m:r>
                        <a:rPr lang="en-US" altLang="ja-JP" sz="1400" b="0" i="0" smtClean="0">
                          <a:latin typeface="Cambria Math" panose="02040503050406030204" pitchFamily="18" charset="0"/>
                          <a:ea typeface="Cambria Math" panose="02040503050406030204" pitchFamily="18" charset="0"/>
                          <a:cs typeface="Times New Roman" panose="02020603050405020304" pitchFamily="18" charset="0"/>
                        </a:rPr>
                        <m:t>= </m:t>
                      </m:r>
                      <m:d>
                        <m:dPr>
                          <m:ctrlP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ja-JP" altLang="en-US" sz="1400" b="0" i="1" smtClean="0">
                                  <a:latin typeface="Cambria Math" panose="02040503050406030204" pitchFamily="18" charset="0"/>
                                  <a:ea typeface="Cambria Math" panose="02040503050406030204" pitchFamily="18" charset="0"/>
                                  <a:cs typeface="Times New Roman" panose="02020603050405020304" pitchFamily="18" charset="0"/>
                                </a:rPr>
                                <m:t>𝜃</m:t>
                              </m:r>
                            </m:e>
                            <m:sub>
                              <m: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t>𝑎𝑠𝑐</m:t>
                              </m:r>
                              <m: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t>𝑚</m:t>
                              </m:r>
                            </m:sub>
                          </m:sSub>
                          <m: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ja-JP" altLang="en-US" sz="1400" b="0" i="1" smtClean="0">
                                  <a:latin typeface="Cambria Math" panose="02040503050406030204" pitchFamily="18" charset="0"/>
                                  <a:ea typeface="Cambria Math" panose="02040503050406030204" pitchFamily="18" charset="0"/>
                                  <a:cs typeface="Times New Roman" panose="02020603050405020304" pitchFamily="18" charset="0"/>
                                </a:rPr>
                                <m:t>𝜃</m:t>
                              </m:r>
                            </m:e>
                            <m:sub>
                              <m: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t>𝑑𝑒𝑠</m:t>
                              </m:r>
                            </m:sub>
                          </m:sSub>
                        </m:e>
                      </m:d>
                      <m: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t>/2</m:t>
                      </m:r>
                    </m:oMath>
                  </m:oMathPara>
                </a14:m>
                <a:endParaRPr lang="en-US" altLang="ja-JP" sz="14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A8B9C45C-CD31-4020-91CC-B127BCE6C7F8}"/>
                  </a:ext>
                </a:extLst>
              </p:cNvPr>
              <p:cNvSpPr txBox="1">
                <a:spLocks noRot="1" noChangeAspect="1" noMove="1" noResize="1" noEditPoints="1" noAdjustHandles="1" noChangeArrowheads="1" noChangeShapeType="1" noTextEdit="1"/>
              </p:cNvSpPr>
              <p:nvPr/>
            </p:nvSpPr>
            <p:spPr>
              <a:xfrm>
                <a:off x="-1" y="5488813"/>
                <a:ext cx="4182934" cy="10386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0487A68-795F-4698-A9BE-1375240F6DC9}"/>
                  </a:ext>
                </a:extLst>
              </p:cNvPr>
              <p:cNvSpPr txBox="1"/>
              <p:nvPr/>
            </p:nvSpPr>
            <p:spPr>
              <a:xfrm>
                <a:off x="3428164" y="5488813"/>
                <a:ext cx="4686300" cy="3244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140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sz="14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𝜶</m:t>
                      </m:r>
                      <m:acc>
                        <m:accPr>
                          <m:chr m:val="̅"/>
                          <m:ctrlPr>
                            <a:rPr lang="en-US" altLang="ja-JP" sz="1400" b="1"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accPr>
                        <m:e>
                          <m:r>
                            <a:rPr lang="en-US" altLang="ja-JP" sz="14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𝜽</m:t>
                          </m:r>
                        </m:e>
                      </m:acc>
                      <m:r>
                        <a:rPr lang="en-US" altLang="ja-JP" sz="1400" b="1"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sz="14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oMath>
                  </m:oMathPara>
                </a14:m>
                <a:endParaRPr kumimoji="1" lang="en-US" altLang="ja-JP" dirty="0"/>
              </a:p>
            </p:txBody>
          </p:sp>
        </mc:Choice>
        <mc:Fallback xmlns="">
          <p:sp>
            <p:nvSpPr>
              <p:cNvPr id="21" name="TextBox 20">
                <a:extLst>
                  <a:ext uri="{FF2B5EF4-FFF2-40B4-BE49-F238E27FC236}">
                    <a16:creationId xmlns:a16="http://schemas.microsoft.com/office/drawing/2014/main" id="{50487A68-795F-4698-A9BE-1375240F6DC9}"/>
                  </a:ext>
                </a:extLst>
              </p:cNvPr>
              <p:cNvSpPr txBox="1">
                <a:spLocks noRot="1" noChangeAspect="1" noMove="1" noResize="1" noEditPoints="1" noAdjustHandles="1" noChangeArrowheads="1" noChangeShapeType="1" noTextEdit="1"/>
              </p:cNvSpPr>
              <p:nvPr/>
            </p:nvSpPr>
            <p:spPr>
              <a:xfrm>
                <a:off x="3428164" y="5488813"/>
                <a:ext cx="4686300" cy="324448"/>
              </a:xfrm>
              <a:prstGeom prst="rect">
                <a:avLst/>
              </a:prstGeom>
              <a:blipFill>
                <a:blip r:embed="rId6"/>
                <a:stretch>
                  <a:fillRect b="-3704"/>
                </a:stretch>
              </a:blipFill>
            </p:spPr>
            <p:txBody>
              <a:bodyPr/>
              <a:lstStyle/>
              <a:p>
                <a:r>
                  <a:rPr lang="en-US">
                    <a:noFill/>
                  </a:rPr>
                  <a:t> </a:t>
                </a:r>
              </a:p>
            </p:txBody>
          </p:sp>
        </mc:Fallback>
      </mc:AlternateContent>
      <p:sp>
        <p:nvSpPr>
          <p:cNvPr id="22" name="Arrow: Right 21">
            <a:extLst>
              <a:ext uri="{FF2B5EF4-FFF2-40B4-BE49-F238E27FC236}">
                <a16:creationId xmlns:a16="http://schemas.microsoft.com/office/drawing/2014/main" id="{4B07DF86-880D-49A8-A6CC-05655D316E88}"/>
              </a:ext>
            </a:extLst>
          </p:cNvPr>
          <p:cNvSpPr/>
          <p:nvPr/>
        </p:nvSpPr>
        <p:spPr>
          <a:xfrm>
            <a:off x="3865678" y="5632222"/>
            <a:ext cx="317255" cy="9313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1FB7EF76-2E8A-4F30-8D50-DC6F1A102510}"/>
              </a:ext>
            </a:extLst>
          </p:cNvPr>
          <p:cNvSpPr/>
          <p:nvPr/>
        </p:nvSpPr>
        <p:spPr>
          <a:xfrm>
            <a:off x="7278291" y="5601330"/>
            <a:ext cx="332807" cy="774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B2FBB22A-9812-468E-8DE4-817D28C651A0}"/>
              </a:ext>
            </a:extLst>
          </p:cNvPr>
          <p:cNvCxnSpPr/>
          <p:nvPr/>
        </p:nvCxnSpPr>
        <p:spPr>
          <a:xfrm>
            <a:off x="4939193" y="1312333"/>
            <a:ext cx="343746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4E84D8A-504C-4BB3-B18C-20150470223F}"/>
              </a:ext>
            </a:extLst>
          </p:cNvPr>
          <p:cNvCxnSpPr/>
          <p:nvPr/>
        </p:nvCxnSpPr>
        <p:spPr>
          <a:xfrm>
            <a:off x="4911029" y="2032911"/>
            <a:ext cx="343746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Arrow: Up-Down 37">
            <a:extLst>
              <a:ext uri="{FF2B5EF4-FFF2-40B4-BE49-F238E27FC236}">
                <a16:creationId xmlns:a16="http://schemas.microsoft.com/office/drawing/2014/main" id="{93246FBE-21F4-49A6-8721-91004C3A7380}"/>
              </a:ext>
            </a:extLst>
          </p:cNvPr>
          <p:cNvSpPr/>
          <p:nvPr/>
        </p:nvSpPr>
        <p:spPr>
          <a:xfrm>
            <a:off x="5134314" y="1312333"/>
            <a:ext cx="45719" cy="7091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7688D98-4725-4920-93BD-FBED8379CB68}"/>
                  </a:ext>
                </a:extLst>
              </p:cNvPr>
              <p:cNvSpPr txBox="1"/>
              <p:nvPr/>
            </p:nvSpPr>
            <p:spPr>
              <a:xfrm>
                <a:off x="169881" y="1089738"/>
                <a:ext cx="4013052" cy="4114140"/>
              </a:xfrm>
              <a:prstGeom prst="rect">
                <a:avLst/>
              </a:prstGeom>
              <a:noFill/>
            </p:spPr>
            <p:txBody>
              <a:bodyPr wrap="square" rtlCol="0">
                <a:spAutoFit/>
              </a:bodyPr>
              <a:lstStyle/>
              <a:p>
                <a:pPr>
                  <a:lnSpc>
                    <a:spcPct val="107000"/>
                  </a:lnSpc>
                  <a:spcAft>
                    <a:spcPts val="800"/>
                  </a:spcAft>
                </a:pPr>
                <a:r>
                  <a:rPr lang="en-US" altLang="ja-JP" sz="1400" dirty="0">
                    <a:latin typeface="Cambria Math" panose="02040503050406030204" pitchFamily="18" charset="0"/>
                    <a:ea typeface="Cambria Math" panose="02040503050406030204" pitchFamily="18" charset="0"/>
                    <a:cs typeface="Times New Roman" panose="02020603050405020304" pitchFamily="18" charset="0"/>
                  </a:rPr>
                  <a:t>Temperature data:</a:t>
                </a:r>
              </a:p>
              <a:p>
                <a:pPr marL="285750" indent="-285750">
                  <a:lnSpc>
                    <a:spcPct val="107000"/>
                  </a:lnSpc>
                  <a:spcAft>
                    <a:spcPts val="800"/>
                  </a:spcAft>
                  <a:buFont typeface="Arial" panose="020B0604020202020204" pitchFamily="34" charset="0"/>
                  <a:buChar char="•"/>
                </a:pPr>
                <a:r>
                  <a:rPr lang="en-US" altLang="ja-JP" sz="1400" dirty="0">
                    <a:latin typeface="Cambria Math" panose="02040503050406030204" pitchFamily="18" charset="0"/>
                    <a:ea typeface="Cambria Math" panose="02040503050406030204" pitchFamily="18" charset="0"/>
                    <a:cs typeface="Times New Roman" panose="02020603050405020304" pitchFamily="18" charset="0"/>
                  </a:rPr>
                  <a:t>Using soil temperature as a surrogate at development stage</a:t>
                </a:r>
              </a:p>
              <a:p>
                <a:pPr marL="285750" indent="-285750">
                  <a:lnSpc>
                    <a:spcPct val="107000"/>
                  </a:lnSpc>
                  <a:spcAft>
                    <a:spcPts val="800"/>
                  </a:spcAft>
                  <a:buFont typeface="Arial" panose="020B0604020202020204" pitchFamily="34" charset="0"/>
                  <a:buChar char="•"/>
                </a:pPr>
                <a:r>
                  <a:rPr lang="en-US" altLang="ja-JP" sz="1400" dirty="0">
                    <a:latin typeface="Cambria Math" panose="02040503050406030204" pitchFamily="18" charset="0"/>
                    <a:ea typeface="Cambria Math" panose="02040503050406030204" pitchFamily="18" charset="0"/>
                    <a:cs typeface="Times New Roman" panose="02020603050405020304" pitchFamily="18" charset="0"/>
                  </a:rPr>
                  <a:t>Using soil temperature, surface temperature and </a:t>
                </a:r>
                <a:r>
                  <a:rPr lang="en-US" altLang="ja-JP" sz="1400" b="1" dirty="0">
                    <a:latin typeface="Cambria Math" panose="02040503050406030204" pitchFamily="18" charset="0"/>
                    <a:ea typeface="Cambria Math" panose="02040503050406030204" pitchFamily="18" charset="0"/>
                    <a:cs typeface="Times New Roman" panose="02020603050405020304" pitchFamily="18" charset="0"/>
                  </a:rPr>
                  <a:t>satellite brightness temperature product</a:t>
                </a:r>
              </a:p>
              <a:p>
                <a:pPr>
                  <a:lnSpc>
                    <a:spcPct val="107000"/>
                  </a:lnSpc>
                  <a:spcAft>
                    <a:spcPts val="800"/>
                  </a:spcAft>
                </a:pPr>
                <a:endParaRPr lang="en-US" altLang="ja-JP" sz="1400" b="1" i="1" dirty="0">
                  <a:latin typeface="Cambria Math" panose="02040503050406030204" pitchFamily="18" charset="0"/>
                  <a:ea typeface="Cambria Math" panose="02040503050406030204" pitchFamily="18" charset="0"/>
                  <a:cs typeface="Times New Roman" panose="02020603050405020304" pitchFamily="18" charset="0"/>
                </a:endParaRPr>
              </a:p>
              <a:p>
                <a:pPr>
                  <a:lnSpc>
                    <a:spcPct val="107000"/>
                  </a:lnSpc>
                  <a:spcAft>
                    <a:spcPts val="800"/>
                  </a:spcAft>
                </a:pPr>
                <a:r>
                  <a:rPr lang="en-US" altLang="ja-JP" sz="1400" dirty="0">
                    <a:latin typeface="Cambria Math" panose="02040503050406030204" pitchFamily="18" charset="0"/>
                    <a:ea typeface="Cambria Math" panose="02040503050406030204" pitchFamily="18" charset="0"/>
                    <a:cs typeface="Times New Roman" panose="02020603050405020304" pitchFamily="18" charset="0"/>
                  </a:rPr>
                  <a:t>Calculation of difference:</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altLang="ja-JP" sz="14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400" b="1" i="1">
                          <a:latin typeface="Cambria Math" panose="02040503050406030204" pitchFamily="18" charset="0"/>
                          <a:ea typeface="Cambria Math" panose="02040503050406030204" pitchFamily="18" charset="0"/>
                          <a:cs typeface="Times New Roman" panose="02020603050405020304" pitchFamily="18" charset="0"/>
                        </a:rPr>
                        <m:t>𝜽</m:t>
                      </m:r>
                      <m:r>
                        <a:rPr lang="en-US" altLang="ja-JP" sz="14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d>
                        <m:dPr>
                          <m:ctrlP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𝑝</m:t>
                              </m:r>
                            </m:sub>
                          </m:sSub>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𝑑𝑒𝑠</m:t>
                              </m:r>
                            </m:sub>
                          </m:sSub>
                        </m:e>
                      </m:d>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𝑜𝑟</m:t>
                      </m:r>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 </m:t>
                      </m:r>
                      <m:d>
                        <m:d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𝑓</m:t>
                              </m:r>
                            </m:sub>
                          </m:s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i="1">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𝑑𝑒𝑠</m:t>
                              </m:r>
                            </m:sub>
                          </m:sSub>
                        </m:e>
                      </m:d>
                    </m:oMath>
                  </m:oMathPara>
                </a14:m>
                <a:endParaRPr lang="en-US" altLang="ja-JP" sz="1400" i="1" dirty="0">
                  <a:latin typeface="Cambria Math" panose="02040503050406030204" pitchFamily="18" charset="0"/>
                  <a:ea typeface="Yu Mincho" panose="02020400000000000000" pitchFamily="18" charset="-128"/>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altLang="ja-JP" sz="1400" b="1" i="1">
                          <a:latin typeface="Cambria Math" panose="02040503050406030204" pitchFamily="18" charset="0"/>
                          <a:ea typeface="Cambria Math" panose="02040503050406030204" pitchFamily="18" charset="0"/>
                          <a:cs typeface="Times New Roman" panose="02020603050405020304" pitchFamily="18" charset="0"/>
                        </a:rPr>
                        <m:t>∆</m:t>
                      </m:r>
                      <m:r>
                        <a:rPr lang="en-US" altLang="ja-JP" sz="1400" b="1" i="1">
                          <a:latin typeface="Cambria Math" panose="02040503050406030204" pitchFamily="18" charset="0"/>
                          <a:ea typeface="Cambria Math" panose="02040503050406030204" pitchFamily="18" charset="0"/>
                          <a:cs typeface="Times New Roman" panose="02020603050405020304" pitchFamily="18" charset="0"/>
                        </a:rPr>
                        <m:t>𝑻</m:t>
                      </m:r>
                      <m:r>
                        <a:rPr lang="en-US" altLang="ja-JP" sz="14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𝑝</m:t>
                          </m:r>
                        </m:sub>
                      </m:s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𝑜𝑟</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 </m:t>
                      </m:r>
                      <m:d>
                        <m:d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dPr>
                        <m:e>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𝑓</m:t>
                              </m:r>
                            </m:sub>
                          </m:s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400"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b="0" i="1" smtClean="0">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𝑑𝑒𝑠</m:t>
                              </m:r>
                            </m:sub>
                          </m:sSub>
                        </m:e>
                      </m:d>
                    </m:oMath>
                  </m:oMathPara>
                </a14:m>
                <a:endParaRPr lang="en-US" altLang="ja-JP" sz="1400" dirty="0">
                  <a:latin typeface="Calibri" panose="020F0502020204030204" pitchFamily="34" charset="0"/>
                  <a:ea typeface="Yu Mincho" panose="02020400000000000000" pitchFamily="18" charset="-128"/>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altLang="ja-JP" sz="14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400" b="1" i="1">
                              <a:latin typeface="Cambria Math" panose="02040503050406030204" pitchFamily="18" charset="0"/>
                              <a:ea typeface="Yu Mincho" panose="02020400000000000000" pitchFamily="18" charset="-128"/>
                              <a:cs typeface="Times New Roman" panose="02020603050405020304" pitchFamily="18" charset="0"/>
                            </a:rPr>
                            <m:t>𝜽</m:t>
                          </m:r>
                        </m:e>
                        <m:sub>
                          <m:r>
                            <a:rPr lang="en-US" altLang="ja-JP" sz="1400" b="1" i="1">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altLang="ja-JP" sz="14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𝑢𝑠𝑒</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𝑎𝑣𝑒𝑟𝑎𝑔𝑒</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𝑎𝑠</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sz="14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𝑎𝑝𝑝𝑟𝑜𝑥𝑖𝑚𝑎𝑡𝑖𝑜𝑛</m:t>
                      </m:r>
                    </m:oMath>
                  </m:oMathPara>
                </a14:m>
                <a:endParaRPr lang="en-US" altLang="ja-JP" sz="1400" dirty="0">
                  <a:latin typeface="Calibri" panose="020F0502020204030204" pitchFamily="34" charset="0"/>
                  <a:ea typeface="Yu Mincho" panose="02020400000000000000" pitchFamily="18" charset="-128"/>
                  <a:cs typeface="Times New Roman" panose="02020603050405020304" pitchFamily="18" charset="0"/>
                </a:endParaRPr>
              </a:p>
              <a:p>
                <a:endParaRPr lang="en-US" altLang="ja-JP" sz="1400" dirty="0">
                  <a:latin typeface="Calibri" panose="020F0502020204030204" pitchFamily="34" charset="0"/>
                  <a:ea typeface="Yu Mincho" panose="02020400000000000000" pitchFamily="18" charset="-128"/>
                  <a:cs typeface="Times New Roman" panose="02020603050405020304" pitchFamily="18" charset="0"/>
                </a:endParaRPr>
              </a:p>
              <a:p>
                <a:r>
                  <a:rPr lang="en-US" altLang="ja-JP" sz="1400" dirty="0">
                    <a:latin typeface="Calibri" panose="020F0502020204030204" pitchFamily="34" charset="0"/>
                    <a:ea typeface="Yu Mincho" panose="02020400000000000000" pitchFamily="18" charset="-128"/>
                    <a:cs typeface="Times New Roman" panose="02020603050405020304" pitchFamily="18" charset="0"/>
                  </a:rPr>
                  <a:t>        </a:t>
                </a:r>
                <a:r>
                  <a:rPr lang="en-US" altLang="ja-JP" sz="1400" dirty="0" err="1">
                    <a:latin typeface="Times New Roman" panose="02020603050405020304" pitchFamily="18" charset="0"/>
                    <a:ea typeface="Yu Mincho" panose="02020400000000000000" pitchFamily="18" charset="-128"/>
                    <a:cs typeface="Times New Roman" panose="02020603050405020304" pitchFamily="18" charset="0"/>
                  </a:rPr>
                  <a:t>asc</a:t>
                </a:r>
                <a:r>
                  <a:rPr lang="en-US" altLang="ja-JP" sz="1400" dirty="0">
                    <a:latin typeface="Times New Roman" panose="02020603050405020304" pitchFamily="18" charset="0"/>
                    <a:ea typeface="Yu Mincho" panose="02020400000000000000" pitchFamily="18" charset="-128"/>
                    <a:cs typeface="Times New Roman" panose="02020603050405020304" pitchFamily="18" charset="0"/>
                  </a:rPr>
                  <a:t>: ascending       des  : descending </a:t>
                </a:r>
              </a:p>
              <a:p>
                <a:r>
                  <a:rPr lang="en-US" altLang="ja-JP" sz="1400" dirty="0">
                    <a:latin typeface="Times New Roman" panose="02020603050405020304" pitchFamily="18" charset="0"/>
                    <a:ea typeface="Yu Mincho" panose="02020400000000000000" pitchFamily="18" charset="-128"/>
                    <a:cs typeface="Times New Roman" panose="02020603050405020304" pitchFamily="18" charset="0"/>
                  </a:rPr>
                  <a:t>        p   : previous          f     : following</a:t>
                </a:r>
              </a:p>
              <a:p>
                <a:endParaRPr kumimoji="1" lang="ja-JP" altLang="en-US" dirty="0"/>
              </a:p>
            </p:txBody>
          </p:sp>
        </mc:Choice>
        <mc:Fallback xmlns="">
          <p:sp>
            <p:nvSpPr>
              <p:cNvPr id="25" name="TextBox 24">
                <a:extLst>
                  <a:ext uri="{FF2B5EF4-FFF2-40B4-BE49-F238E27FC236}">
                    <a16:creationId xmlns:a16="http://schemas.microsoft.com/office/drawing/2014/main" id="{97688D98-4725-4920-93BD-FBED8379CB68}"/>
                  </a:ext>
                </a:extLst>
              </p:cNvPr>
              <p:cNvSpPr txBox="1">
                <a:spLocks noRot="1" noChangeAspect="1" noMove="1" noResize="1" noEditPoints="1" noAdjustHandles="1" noChangeArrowheads="1" noChangeShapeType="1" noTextEdit="1"/>
              </p:cNvSpPr>
              <p:nvPr/>
            </p:nvSpPr>
            <p:spPr>
              <a:xfrm>
                <a:off x="169881" y="1089738"/>
                <a:ext cx="4013052" cy="4114140"/>
              </a:xfrm>
              <a:prstGeom prst="rect">
                <a:avLst/>
              </a:prstGeom>
              <a:blipFill>
                <a:blip r:embed="rId7"/>
                <a:stretch>
                  <a:fillRect l="-456" t="-444"/>
                </a:stretch>
              </a:blipFill>
            </p:spPr>
            <p:txBody>
              <a:bodyPr/>
              <a:lstStyle/>
              <a:p>
                <a:r>
                  <a:rPr lang="en-US">
                    <a:noFill/>
                  </a:rPr>
                  <a:t> </a:t>
                </a:r>
              </a:p>
            </p:txBody>
          </p:sp>
        </mc:Fallback>
      </mc:AlternateContent>
      <p:sp>
        <p:nvSpPr>
          <p:cNvPr id="26" name="Title 1">
            <a:extLst>
              <a:ext uri="{FF2B5EF4-FFF2-40B4-BE49-F238E27FC236}">
                <a16:creationId xmlns:a16="http://schemas.microsoft.com/office/drawing/2014/main" id="{EABBA2AB-72F8-414C-9658-9F9478861AD6}"/>
              </a:ext>
            </a:extLst>
          </p:cNvPr>
          <p:cNvSpPr txBox="1">
            <a:spLocks/>
          </p:cNvSpPr>
          <p:nvPr/>
        </p:nvSpPr>
        <p:spPr>
          <a:xfrm>
            <a:off x="693947" y="146783"/>
            <a:ext cx="7544120" cy="7863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Temperature effect removal in satellite data cont.</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C8B10F1-68E0-4F4E-8BA0-E77800248391}"/>
              </a:ext>
            </a:extLst>
          </p:cNvPr>
          <p:cNvSpPr txBox="1"/>
          <p:nvPr/>
        </p:nvSpPr>
        <p:spPr>
          <a:xfrm>
            <a:off x="4511688" y="5837860"/>
            <a:ext cx="2848007" cy="523220"/>
          </a:xfrm>
          <a:prstGeom prst="rect">
            <a:avLst/>
          </a:prstGeom>
          <a:noFill/>
        </p:spPr>
        <p:txBody>
          <a:bodyPr wrap="square" rtlCol="0">
            <a:spAutoFit/>
          </a:bodyPr>
          <a:lstStyle/>
          <a:p>
            <a:r>
              <a:rPr lang="en-US" altLang="ja-JP" sz="1400" dirty="0">
                <a:latin typeface="Times New Roman" panose="02020603050405020304" pitchFamily="18" charset="0"/>
                <a:cs typeface="Times New Roman" panose="02020603050405020304" pitchFamily="18" charset="0"/>
              </a:rPr>
              <a:t>Where </a:t>
            </a:r>
            <a:r>
              <a:rPr lang="en-US" altLang="ja-JP" sz="1400" dirty="0">
                <a:solidFill>
                  <a:srgbClr val="FF0000"/>
                </a:solidFill>
                <a:latin typeface="Times New Roman" panose="02020603050405020304" pitchFamily="18" charset="0"/>
                <a:cs typeface="Times New Roman" panose="02020603050405020304" pitchFamily="18" charset="0"/>
              </a:rPr>
              <a:t>m</a:t>
            </a:r>
            <a:r>
              <a:rPr lang="en-US" altLang="ja-JP" sz="1400" dirty="0">
                <a:latin typeface="Times New Roman" panose="02020603050405020304" pitchFamily="18" charset="0"/>
                <a:cs typeface="Times New Roman" panose="02020603050405020304" pitchFamily="18" charset="0"/>
              </a:rPr>
              <a:t> means average of previous and following ascending</a:t>
            </a:r>
            <a:endParaRPr kumimoji="1" lang="ja-JP" altLang="en-US" sz="1400"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C7FC505-DB1A-4972-8A9D-C80A542114AA}"/>
              </a:ext>
            </a:extLst>
          </p:cNvPr>
          <p:cNvPicPr>
            <a:picLocks noChangeAspect="1"/>
          </p:cNvPicPr>
          <p:nvPr/>
        </p:nvPicPr>
        <p:blipFill>
          <a:blip r:embed="rId8"/>
          <a:stretch>
            <a:fillRect/>
          </a:stretch>
        </p:blipFill>
        <p:spPr>
          <a:xfrm>
            <a:off x="8255000" y="-8725"/>
            <a:ext cx="889000" cy="883034"/>
          </a:xfrm>
          <a:prstGeom prst="rect">
            <a:avLst/>
          </a:prstGeom>
        </p:spPr>
      </p:pic>
    </p:spTree>
    <p:extLst>
      <p:ext uri="{BB962C8B-B14F-4D97-AF65-F5344CB8AC3E}">
        <p14:creationId xmlns:p14="http://schemas.microsoft.com/office/powerpoint/2010/main" val="3752169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B52E-3A37-49C3-8254-541B337B7220}"/>
              </a:ext>
            </a:extLst>
          </p:cNvPr>
          <p:cNvSpPr>
            <a:spLocks noGrp="1"/>
          </p:cNvSpPr>
          <p:nvPr>
            <p:ph type="title"/>
          </p:nvPr>
        </p:nvSpPr>
        <p:spPr>
          <a:xfrm>
            <a:off x="857250" y="58471"/>
            <a:ext cx="7886700" cy="514881"/>
          </a:xfrm>
        </p:spPr>
        <p:txBody>
          <a:bodyPr>
            <a:noAutofit/>
          </a:bodyPr>
          <a:lstStyle/>
          <a:p>
            <a:r>
              <a:rPr lang="en-US" sz="3200" b="1" dirty="0">
                <a:latin typeface="Times New Roman" panose="02020603050405020304" pitchFamily="18" charset="0"/>
                <a:cs typeface="Times New Roman" panose="02020603050405020304" pitchFamily="18" charset="0"/>
              </a:rPr>
              <a:t>Brightness Temperature (TB)</a:t>
            </a:r>
          </a:p>
        </p:txBody>
      </p:sp>
      <p:sp>
        <p:nvSpPr>
          <p:cNvPr id="4" name="Date Placeholder 3">
            <a:extLst>
              <a:ext uri="{FF2B5EF4-FFF2-40B4-BE49-F238E27FC236}">
                <a16:creationId xmlns:a16="http://schemas.microsoft.com/office/drawing/2014/main" id="{5BAF2021-B8C9-4285-AC6C-F5554D50AA88}"/>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57C6797B-13F8-4F1B-9B41-E312334583B0}"/>
              </a:ext>
            </a:extLst>
          </p:cNvPr>
          <p:cNvSpPr>
            <a:spLocks noGrp="1"/>
          </p:cNvSpPr>
          <p:nvPr>
            <p:ph type="sldNum" sz="quarter" idx="12"/>
          </p:nvPr>
        </p:nvSpPr>
        <p:spPr/>
        <p:txBody>
          <a:bodyPr/>
          <a:lstStyle/>
          <a:p>
            <a:fld id="{A2EFCF3E-DC96-42A3-9356-89A23DDE2672}" type="slidenum">
              <a:rPr lang="en-US" smtClean="0"/>
              <a:t>12</a:t>
            </a:fld>
            <a:endParaRPr lang="en-US" dirty="0"/>
          </a:p>
        </p:txBody>
      </p:sp>
      <p:pic>
        <p:nvPicPr>
          <p:cNvPr id="6" name="Picture 2" descr="Nagaoka University of Technology - Wikipedia">
            <a:extLst>
              <a:ext uri="{FF2B5EF4-FFF2-40B4-BE49-F238E27FC236}">
                <a16:creationId xmlns:a16="http://schemas.microsoft.com/office/drawing/2014/main" id="{F0910440-2D9E-475F-889E-6926EDC23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0" y="23809"/>
            <a:ext cx="602850" cy="6133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C2200CA-4518-4A4F-B5B5-C1560FC8C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13" y="2598007"/>
            <a:ext cx="4087020" cy="357332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4D761F-13E0-4DB0-BA28-B689BC9E4506}"/>
                  </a:ext>
                </a:extLst>
              </p:cNvPr>
              <p:cNvSpPr txBox="1"/>
              <p:nvPr/>
            </p:nvSpPr>
            <p:spPr>
              <a:xfrm>
                <a:off x="0" y="570123"/>
                <a:ext cx="9131299" cy="138499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Satellite observation</a:t>
                </a:r>
              </a:p>
              <a:p>
                <a:r>
                  <a:rPr lang="en-US" sz="2000" dirty="0">
                    <a:latin typeface="Times New Roman" panose="02020603050405020304" pitchFamily="18" charset="0"/>
                    <a:cs typeface="Times New Roman" panose="02020603050405020304" pitchFamily="18" charset="0"/>
                  </a:rPr>
                  <a:t>Basing on the dependency of the microwave measurement on the dielectric properties</a:t>
                </a:r>
              </a:p>
              <a:p>
                <a:endParaRPr lang="en-US" sz="2000" dirty="0">
                  <a:latin typeface="Times New Roman" panose="02020603050405020304" pitchFamily="18" charset="0"/>
                  <a:cs typeface="Times New Roman" panose="02020603050405020304" pitchFamily="18" charset="0"/>
                </a:endParaRPr>
              </a:p>
              <a:p>
                <a:pPr algn="ctr"/>
                <a14:m>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𝑇𝐵</m:t>
                        </m:r>
                      </m:e>
                      <m:sub>
                        <m:r>
                          <a:rPr lang="en-US" b="0" i="1" smtClean="0">
                            <a:latin typeface="Cambria Math" panose="02040503050406030204" pitchFamily="18" charset="0"/>
                            <a:cs typeface="Times New Roman" panose="02020603050405020304" pitchFamily="18" charset="0"/>
                          </a:rPr>
                          <m:t>𝑐</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𝑝</m:t>
                        </m:r>
                      </m:sub>
                    </m:sSub>
                    <m:r>
                      <a:rPr lang="en-US" b="0" i="1" smtClean="0">
                        <a:latin typeface="Cambria Math" panose="02040503050406030204" pitchFamily="18" charset="0"/>
                        <a:cs typeface="Times New Roman" panose="02020603050405020304" pitchFamily="18" charset="0"/>
                      </a:rPr>
                      <m:t>= </m:t>
                    </m:r>
                    <m:sSub>
                      <m:sSubPr>
                        <m:ctrlPr>
                          <a:rPr lang="en-US" b="0" i="1" smtClean="0">
                            <a:solidFill>
                              <a:srgbClr val="FF0000"/>
                            </a:solidFill>
                            <a:latin typeface="Cambria Math" panose="02040503050406030204" pitchFamily="18" charset="0"/>
                            <a:cs typeface="Times New Roman" panose="02020603050405020304" pitchFamily="18" charset="0"/>
                          </a:rPr>
                        </m:ctrlPr>
                      </m:sSubPr>
                      <m:e>
                        <m:r>
                          <a:rPr lang="en-US" b="0" i="1" smtClean="0">
                            <a:solidFill>
                              <a:srgbClr val="FF0000"/>
                            </a:solidFill>
                            <a:latin typeface="Cambria Math" panose="02040503050406030204" pitchFamily="18" charset="0"/>
                            <a:cs typeface="Times New Roman" panose="02020603050405020304" pitchFamily="18" charset="0"/>
                          </a:rPr>
                          <m:t>𝑇𝐵</m:t>
                        </m:r>
                      </m:e>
                      <m:sub>
                        <m:r>
                          <a:rPr lang="en-US" b="0" i="1" smtClean="0">
                            <a:solidFill>
                              <a:srgbClr val="FF0000"/>
                            </a:solidFill>
                            <a:latin typeface="Cambria Math" panose="02040503050406030204" pitchFamily="18" charset="0"/>
                            <a:cs typeface="Times New Roman" panose="02020603050405020304" pitchFamily="18" charset="0"/>
                          </a:rPr>
                          <m:t>𝑠</m:t>
                        </m:r>
                        <m:r>
                          <a:rPr lang="en-US" b="0" i="1" smtClean="0">
                            <a:solidFill>
                              <a:srgbClr val="FF0000"/>
                            </a:solidFill>
                            <a:latin typeface="Cambria Math" panose="02040503050406030204" pitchFamily="18" charset="0"/>
                            <a:cs typeface="Times New Roman" panose="02020603050405020304" pitchFamily="18" charset="0"/>
                          </a:rPr>
                          <m:t>,</m:t>
                        </m:r>
                        <m:r>
                          <a:rPr lang="en-US" b="0" i="1" smtClean="0">
                            <a:solidFill>
                              <a:srgbClr val="FF0000"/>
                            </a:solidFill>
                            <a:latin typeface="Cambria Math" panose="02040503050406030204" pitchFamily="18" charset="0"/>
                            <a:cs typeface="Times New Roman" panose="02020603050405020304" pitchFamily="18" charset="0"/>
                          </a:rPr>
                          <m:t>𝑝</m:t>
                        </m:r>
                      </m:sub>
                    </m:sSub>
                    <m:r>
                      <a:rPr lang="en-US" b="0" i="1" smtClean="0">
                        <a:latin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𝑒</m:t>
                        </m:r>
                      </m:e>
                      <m:sup>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𝜏</m:t>
                            </m:r>
                          </m:e>
                          <m:sub>
                            <m:r>
                              <a:rPr lang="en-US" b="0" i="1" smtClean="0">
                                <a:latin typeface="Cambria Math" panose="02040503050406030204" pitchFamily="18" charset="0"/>
                                <a:cs typeface="Times New Roman" panose="02020603050405020304" pitchFamily="18" charset="0"/>
                              </a:rPr>
                              <m:t>𝑐</m:t>
                            </m:r>
                          </m:sub>
                        </m:sSub>
                      </m:sup>
                    </m:sSup>
                    <m:r>
                      <a:rPr lang="en-US" b="0" i="1" smtClean="0">
                        <a:latin typeface="Cambria Math" panose="02040503050406030204" pitchFamily="18" charset="0"/>
                        <a:cs typeface="Times New Roman" panose="02020603050405020304" pitchFamily="18" charset="0"/>
                      </a:rPr>
                      <m:t>+</m:t>
                    </m:r>
                    <m:d>
                      <m:dPr>
                        <m:ctrlPr>
                          <a:rPr lang="en-US" i="1">
                            <a:latin typeface="Cambria Math" panose="02040503050406030204" pitchFamily="18" charset="0"/>
                            <a:ea typeface="Cambria Math" panose="02040503050406030204" pitchFamily="18" charset="0"/>
                            <a:cs typeface="Times New Roman" panose="02020603050405020304" pitchFamily="18" charset="0"/>
                          </a:rPr>
                        </m:ctrlPr>
                      </m:dPr>
                      <m:e>
                        <m:r>
                          <a:rPr lang="en-US" i="1">
                            <a:latin typeface="Cambria Math" panose="02040503050406030204" pitchFamily="18" charset="0"/>
                            <a:ea typeface="Cambria Math" panose="02040503050406030204" pitchFamily="18" charset="0"/>
                            <a:cs typeface="Times New Roman" panose="02020603050405020304" pitchFamily="18" charset="0"/>
                          </a:rPr>
                          <m:t>1−</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𝑐</m:t>
                            </m:r>
                          </m:sub>
                        </m:sSub>
                      </m:e>
                    </m:d>
                    <m:d>
                      <m:d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𝑒</m:t>
                            </m:r>
                          </m:e>
                          <m:sup>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𝜏</m:t>
                                </m:r>
                              </m:e>
                              <m:sub>
                                <m:r>
                                  <a:rPr lang="en-US" i="1">
                                    <a:latin typeface="Cambria Math" panose="02040503050406030204" pitchFamily="18" charset="0"/>
                                    <a:cs typeface="Times New Roman" panose="02020603050405020304" pitchFamily="18" charset="0"/>
                                  </a:rPr>
                                  <m:t>𝑐</m:t>
                                </m:r>
                              </m:sub>
                            </m:sSub>
                          </m:sup>
                        </m:sSup>
                      </m:e>
                    </m:d>
                    <m:sSub>
                      <m:sSub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𝑇</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𝑐</m:t>
                        </m:r>
                      </m:sub>
                    </m:sSub>
                    <m:r>
                      <a:rPr lang="en-US"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i="1">
                            <a:latin typeface="Cambria Math" panose="02040503050406030204" pitchFamily="18" charset="0"/>
                            <a:ea typeface="Cambria Math" panose="02040503050406030204" pitchFamily="18" charset="0"/>
                            <a:cs typeface="Times New Roman" panose="02020603050405020304" pitchFamily="18" charset="0"/>
                          </a:rPr>
                        </m:ctrlPr>
                      </m:dPr>
                      <m:e>
                        <m:r>
                          <a:rPr lang="en-US" i="1">
                            <a:latin typeface="Cambria Math" panose="02040503050406030204" pitchFamily="18" charset="0"/>
                            <a:ea typeface="Cambria Math" panose="02040503050406030204" pitchFamily="18" charset="0"/>
                            <a:cs typeface="Times New Roman" panose="02020603050405020304" pitchFamily="18" charset="0"/>
                          </a:rPr>
                          <m:t>1−</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𝑐</m:t>
                            </m:r>
                          </m:sub>
                        </m:sSub>
                      </m:e>
                    </m:d>
                    <m:d>
                      <m:dPr>
                        <m:ctrlPr>
                          <a:rPr lang="en-US" i="1">
                            <a:latin typeface="Cambria Math" panose="02040503050406030204" pitchFamily="18" charset="0"/>
                            <a:ea typeface="Cambria Math" panose="02040503050406030204" pitchFamily="18" charset="0"/>
                            <a:cs typeface="Times New Roman" panose="02020603050405020304" pitchFamily="18" charset="0"/>
                          </a:rPr>
                        </m:ctrlPr>
                      </m:dPr>
                      <m:e>
                        <m:r>
                          <a:rPr lang="en-US" i="1">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𝑒</m:t>
                            </m:r>
                          </m:e>
                          <m:sup>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𝜏</m:t>
                                </m:r>
                              </m:e>
                              <m:sub>
                                <m:r>
                                  <a:rPr lang="en-US" i="1">
                                    <a:latin typeface="Cambria Math" panose="02040503050406030204" pitchFamily="18" charset="0"/>
                                    <a:cs typeface="Times New Roman" panose="02020603050405020304" pitchFamily="18" charset="0"/>
                                  </a:rPr>
                                  <m:t>𝑐</m:t>
                                </m:r>
                              </m:sub>
                            </m:sSub>
                          </m:sup>
                        </m:sSup>
                      </m:e>
                    </m:d>
                    <m:r>
                      <a:rPr lang="en-US" b="0" i="1" smtClean="0">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𝑇</m:t>
                        </m:r>
                      </m:e>
                      <m:sub>
                        <m:r>
                          <a:rPr lang="en-US" i="1">
                            <a:latin typeface="Cambria Math" panose="02040503050406030204" pitchFamily="18" charset="0"/>
                            <a:ea typeface="Cambria Math" panose="02040503050406030204" pitchFamily="18" charset="0"/>
                            <a:cs typeface="Times New Roman" panose="02020603050405020304" pitchFamily="18" charset="0"/>
                          </a:rPr>
                          <m:t>𝑐</m:t>
                        </m:r>
                      </m:sub>
                    </m:sSub>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l-GR"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Γ</m:t>
                    </m:r>
                    <m:d>
                      <m:d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𝑝</m:t>
                        </m:r>
                      </m:e>
                    </m:d>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𝑒</m:t>
                        </m:r>
                      </m:e>
                      <m:sup>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𝜏</m:t>
                            </m:r>
                          </m:e>
                          <m:sub>
                            <m:r>
                              <a:rPr lang="en-US" i="1">
                                <a:latin typeface="Cambria Math" panose="02040503050406030204" pitchFamily="18" charset="0"/>
                                <a:cs typeface="Times New Roman" panose="02020603050405020304" pitchFamily="18" charset="0"/>
                              </a:rPr>
                              <m:t>𝑐</m:t>
                            </m:r>
                          </m:sub>
                        </m:sSub>
                      </m:sup>
                    </m:sSup>
                  </m:oMath>
                </a14:m>
                <a:r>
                  <a:rPr lang="en-US" sz="2000" dirty="0">
                    <a:latin typeface="Times New Roman" panose="02020603050405020304" pitchFamily="18" charset="0"/>
                    <a:cs typeface="Times New Roman" panose="02020603050405020304" pitchFamily="18" charset="0"/>
                  </a:rPr>
                  <a:t> (1)</a:t>
                </a:r>
              </a:p>
            </p:txBody>
          </p:sp>
        </mc:Choice>
        <mc:Fallback xmlns="">
          <p:sp>
            <p:nvSpPr>
              <p:cNvPr id="15" name="TextBox 14">
                <a:extLst>
                  <a:ext uri="{FF2B5EF4-FFF2-40B4-BE49-F238E27FC236}">
                    <a16:creationId xmlns:a16="http://schemas.microsoft.com/office/drawing/2014/main" id="{014D761F-13E0-4DB0-BA28-B689BC9E4506}"/>
                  </a:ext>
                </a:extLst>
              </p:cNvPr>
              <p:cNvSpPr txBox="1">
                <a:spLocks noRot="1" noChangeAspect="1" noMove="1" noResize="1" noEditPoints="1" noAdjustHandles="1" noChangeArrowheads="1" noChangeShapeType="1" noTextEdit="1"/>
              </p:cNvSpPr>
              <p:nvPr/>
            </p:nvSpPr>
            <p:spPr>
              <a:xfrm>
                <a:off x="0" y="570123"/>
                <a:ext cx="9131299" cy="1384995"/>
              </a:xfrm>
              <a:prstGeom prst="rect">
                <a:avLst/>
              </a:prstGeom>
              <a:blipFill>
                <a:blip r:embed="rId4"/>
                <a:stretch>
                  <a:fillRect l="-1001" t="-3524" b="-616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CE75841-0213-4FAD-841E-2B689DC9C932}"/>
              </a:ext>
            </a:extLst>
          </p:cNvPr>
          <p:cNvSpPr txBox="1"/>
          <p:nvPr/>
        </p:nvSpPr>
        <p:spPr>
          <a:xfrm>
            <a:off x="4216399" y="3367176"/>
            <a:ext cx="4842934" cy="2541080"/>
          </a:xfrm>
          <a:prstGeom prst="rect">
            <a:avLst/>
          </a:prstGeom>
          <a:noFill/>
        </p:spPr>
        <p:txBody>
          <a:bodyPr wrap="square" rtlCol="0">
            <a:spAutoFit/>
          </a:bodyPr>
          <a:lstStyle/>
          <a:p>
            <a:pPr algn="just"/>
            <a:r>
              <a:rPr lang="en-US" b="1" dirty="0">
                <a:latin typeface="Times New Roman" panose="02020603050405020304" pitchFamily="18" charset="0"/>
                <a:cs typeface="Times New Roman" panose="02020603050405020304" pitchFamily="18" charset="0"/>
              </a:rPr>
              <a:t>Reasons for using Brightness Temperature (TB)</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Brightness temperature is a basic observable quantity calculated from the antenna temperature of a microwave radiometer. </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Can be directly measure from the satellite</a:t>
            </a:r>
          </a:p>
          <a:p>
            <a:pPr marL="285750" indent="-285750" algn="just">
              <a:lnSpc>
                <a:spcPct val="150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Surface temperature can be obtained through the brightness temperature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66DEE49-E916-41FB-B3EA-096F0CA862AA}"/>
                  </a:ext>
                </a:extLst>
              </p:cNvPr>
              <p:cNvSpPr txBox="1"/>
              <p:nvPr/>
            </p:nvSpPr>
            <p:spPr>
              <a:xfrm>
                <a:off x="1448828" y="2163080"/>
                <a:ext cx="6510866" cy="434927"/>
              </a:xfrm>
              <a:prstGeom prst="rect">
                <a:avLst/>
              </a:prstGeom>
              <a:noFill/>
            </p:spPr>
            <p:txBody>
              <a:bodyPr wrap="square" rtlCol="0">
                <a:spAutoFit/>
              </a:bodyPr>
              <a:lstStyle/>
              <a:p>
                <a14:m>
                  <m:oMath xmlns:m="http://schemas.openxmlformats.org/officeDocument/2006/math">
                    <m:sSub>
                      <m:sSubPr>
                        <m:ctrlPr>
                          <a:rPr lang="en-US" i="1" smtClean="0">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𝑇𝐵</m:t>
                        </m:r>
                      </m:e>
                      <m:sub>
                        <m:r>
                          <a:rPr lang="en-US" i="1">
                            <a:solidFill>
                              <a:srgbClr val="FF0000"/>
                            </a:solidFill>
                            <a:latin typeface="Cambria Math" panose="02040503050406030204" pitchFamily="18" charset="0"/>
                            <a:cs typeface="Times New Roman" panose="02020603050405020304" pitchFamily="18" charset="0"/>
                          </a:rPr>
                          <m:t>𝑠</m:t>
                        </m:r>
                        <m:r>
                          <a:rPr lang="en-US" i="1">
                            <a:solidFill>
                              <a:srgbClr val="FF0000"/>
                            </a:solidFill>
                            <a:latin typeface="Cambria Math" panose="02040503050406030204" pitchFamily="18" charset="0"/>
                            <a:cs typeface="Times New Roman" panose="02020603050405020304" pitchFamily="18" charset="0"/>
                          </a:rPr>
                          <m:t>,</m:t>
                        </m:r>
                        <m:r>
                          <a:rPr lang="en-US" i="1">
                            <a:solidFill>
                              <a:srgbClr val="FF0000"/>
                            </a:solidFill>
                            <a:latin typeface="Cambria Math" panose="02040503050406030204" pitchFamily="18" charset="0"/>
                            <a:cs typeface="Times New Roman" panose="02020603050405020304" pitchFamily="18" charset="0"/>
                          </a:rPr>
                          <m:t>𝑝</m:t>
                        </m:r>
                      </m:sub>
                    </m:sSub>
                    <m:r>
                      <a:rPr lang="en-US"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b="0" i="1" smtClean="0">
                            <a:solidFill>
                              <a:schemeClr val="tx1"/>
                            </a:solidFill>
                            <a:latin typeface="Cambria Math" panose="02040503050406030204" pitchFamily="18" charset="0"/>
                            <a:cs typeface="Times New Roman" panose="02020603050405020304" pitchFamily="18" charset="0"/>
                          </a:rPr>
                        </m:ctrlPr>
                      </m:dPr>
                      <m:e>
                        <m:r>
                          <a:rPr lang="en-US" b="0" i="1" smtClean="0">
                            <a:solidFill>
                              <a:schemeClr val="tx1"/>
                            </a:solidFill>
                            <a:latin typeface="Cambria Math" panose="02040503050406030204" pitchFamily="18" charset="0"/>
                            <a:cs typeface="Times New Roman" panose="02020603050405020304" pitchFamily="18" charset="0"/>
                          </a:rPr>
                          <m:t>1−</m:t>
                        </m:r>
                        <m:d>
                          <m:dPr>
                            <m:begChr m:val="{"/>
                            <m:endChr m:val="}"/>
                            <m:ctrlPr>
                              <a:rPr lang="en-US" b="0" i="1" smtClean="0">
                                <a:solidFill>
                                  <a:schemeClr val="tx1"/>
                                </a:solidFill>
                                <a:latin typeface="Cambria Math" panose="02040503050406030204" pitchFamily="18" charset="0"/>
                                <a:cs typeface="Times New Roman" panose="02020603050405020304" pitchFamily="18" charset="0"/>
                              </a:rPr>
                            </m:ctrlPr>
                          </m:dPr>
                          <m:e>
                            <m:d>
                              <m:dPr>
                                <m:ctrlPr>
                                  <a:rPr lang="en-US" b="0" i="1" smtClean="0">
                                    <a:solidFill>
                                      <a:schemeClr val="tx1"/>
                                    </a:solidFill>
                                    <a:latin typeface="Cambria Math" panose="02040503050406030204" pitchFamily="18" charset="0"/>
                                    <a:cs typeface="Times New Roman" panose="02020603050405020304" pitchFamily="18" charset="0"/>
                                  </a:rPr>
                                </m:ctrlPr>
                              </m:dPr>
                              <m:e>
                                <m:r>
                                  <a:rPr lang="en-US" b="0" i="1" smtClean="0">
                                    <a:solidFill>
                                      <a:schemeClr val="tx1"/>
                                    </a:solidFill>
                                    <a:latin typeface="Cambria Math" panose="02040503050406030204" pitchFamily="18" charset="0"/>
                                    <a:cs typeface="Times New Roman" panose="02020603050405020304" pitchFamily="18" charset="0"/>
                                  </a:rPr>
                                  <m:t>1−</m:t>
                                </m:r>
                                <m:r>
                                  <a:rPr lang="en-US" b="0" i="1" smtClean="0">
                                    <a:solidFill>
                                      <a:schemeClr val="tx1"/>
                                    </a:solidFill>
                                    <a:latin typeface="Cambria Math" panose="02040503050406030204" pitchFamily="18" charset="0"/>
                                    <a:cs typeface="Times New Roman" panose="02020603050405020304" pitchFamily="18" charset="0"/>
                                  </a:rPr>
                                  <m:t>𝑄</m:t>
                                </m:r>
                              </m:e>
                            </m:d>
                            <m:r>
                              <a:rPr lang="en-US" b="0" i="1" smtClean="0">
                                <a:solidFill>
                                  <a:schemeClr val="tx1"/>
                                </a:solidFill>
                                <a:latin typeface="Cambria Math" panose="02040503050406030204" pitchFamily="18" charset="0"/>
                                <a:cs typeface="Times New Roman" panose="02020603050405020304" pitchFamily="18" charset="0"/>
                              </a:rPr>
                              <m:t>.</m:t>
                            </m:r>
                            <m:r>
                              <m:rPr>
                                <m:sty m:val="p"/>
                              </m:rPr>
                              <a:rPr lang="el-GR"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Γ</m:t>
                            </m:r>
                            <m:d>
                              <m:dPr>
                                <m:ctrlP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𝑝</m:t>
                                </m:r>
                              </m:e>
                            </m:d>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𝑄</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l-GR"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Γ</m:t>
                            </m:r>
                            <m:d>
                              <m:dPr>
                                <m:ctrlP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𝑞</m:t>
                                </m:r>
                              </m:e>
                            </m:d>
                          </m:e>
                        </m:d>
                        <m:r>
                          <a:rPr lang="en-US" b="0" i="1" smtClean="0">
                            <a:solidFill>
                              <a:schemeClr val="tx1"/>
                            </a:solidFill>
                            <a:latin typeface="Cambria Math" panose="02040503050406030204" pitchFamily="18" charset="0"/>
                            <a:cs typeface="Times New Roman" panose="02020603050405020304" pitchFamily="18" charset="0"/>
                          </a:rPr>
                          <m:t>.</m:t>
                        </m:r>
                        <m:sSup>
                          <m:sSupPr>
                            <m:ctrlPr>
                              <a:rPr lang="en-US" b="0" i="1" smtClean="0">
                                <a:solidFill>
                                  <a:schemeClr val="tx1"/>
                                </a:solidFill>
                                <a:latin typeface="Cambria Math" panose="02040503050406030204" pitchFamily="18" charset="0"/>
                                <a:cs typeface="Times New Roman" panose="02020603050405020304" pitchFamily="18" charset="0"/>
                              </a:rPr>
                            </m:ctrlPr>
                          </m:sSupPr>
                          <m:e>
                            <m:r>
                              <a:rPr lang="en-US" b="0" i="1" smtClean="0">
                                <a:solidFill>
                                  <a:schemeClr val="tx1"/>
                                </a:solidFill>
                                <a:latin typeface="Cambria Math" panose="02040503050406030204" pitchFamily="18" charset="0"/>
                                <a:cs typeface="Times New Roman" panose="02020603050405020304" pitchFamily="18" charset="0"/>
                              </a:rPr>
                              <m:t>𝑒</m:t>
                            </m:r>
                          </m:e>
                          <m:sup>
                            <m:r>
                              <a:rPr lang="en-US" b="0" i="1" smtClean="0">
                                <a:solidFill>
                                  <a:schemeClr val="tx1"/>
                                </a:solidFill>
                                <a:latin typeface="Cambria Math" panose="02040503050406030204" pitchFamily="18" charset="0"/>
                                <a:cs typeface="Times New Roman" panose="02020603050405020304" pitchFamily="18" charset="0"/>
                              </a:rPr>
                              <m:t>−</m:t>
                            </m:r>
                            <m:sSup>
                              <m:sSupPr>
                                <m:ctrlPr>
                                  <a:rPr lang="en-US" b="0" i="1" smtClean="0">
                                    <a:solidFill>
                                      <a:schemeClr val="tx1"/>
                                    </a:solidFill>
                                    <a:latin typeface="Cambria Math" panose="02040503050406030204" pitchFamily="18" charset="0"/>
                                    <a:cs typeface="Times New Roman" panose="02020603050405020304" pitchFamily="18" charset="0"/>
                                  </a:rPr>
                                </m:ctrlPr>
                              </m:sSupPr>
                              <m:e>
                                <m:r>
                                  <a:rPr lang="en-US" b="0" i="1" smtClean="0">
                                    <a:solidFill>
                                      <a:schemeClr val="tx1"/>
                                    </a:solidFill>
                                    <a:latin typeface="Cambria Math" panose="02040503050406030204" pitchFamily="18" charset="0"/>
                                    <a:cs typeface="Times New Roman" panose="02020603050405020304" pitchFamily="18" charset="0"/>
                                  </a:rPr>
                                  <m:t>h</m:t>
                                </m:r>
                              </m:e>
                              <m:sup>
                                <m:r>
                                  <a:rPr lang="en-US" b="0" i="1" smtClean="0">
                                    <a:solidFill>
                                      <a:schemeClr val="tx1"/>
                                    </a:solidFill>
                                    <a:latin typeface="Cambria Math" panose="02040503050406030204" pitchFamily="18" charset="0"/>
                                    <a:cs typeface="Times New Roman" panose="02020603050405020304" pitchFamily="18" charset="0"/>
                                  </a:rPr>
                                  <m:t>′</m:t>
                                </m:r>
                              </m:sup>
                            </m:sSup>
                            <m:sSup>
                              <m:sSupPr>
                                <m:ctrlPr>
                                  <a:rPr lang="en-US" b="0" i="1" smtClean="0">
                                    <a:solidFill>
                                      <a:schemeClr val="tx1"/>
                                    </a:solidFill>
                                    <a:latin typeface="Cambria Math" panose="02040503050406030204" pitchFamily="18" charset="0"/>
                                    <a:cs typeface="Times New Roman" panose="02020603050405020304" pitchFamily="18" charset="0"/>
                                  </a:rPr>
                                </m:ctrlPr>
                              </m:sSupPr>
                              <m:e>
                                <m:r>
                                  <a:rPr lang="en-US" b="0" i="1" smtClean="0">
                                    <a:solidFill>
                                      <a:schemeClr val="tx1"/>
                                    </a:solidFill>
                                    <a:latin typeface="Cambria Math" panose="02040503050406030204" pitchFamily="18" charset="0"/>
                                    <a:cs typeface="Times New Roman" panose="02020603050405020304" pitchFamily="18" charset="0"/>
                                  </a:rPr>
                                  <m:t>𝑐𝑜𝑠</m:t>
                                </m:r>
                              </m:e>
                              <m:sup>
                                <m:r>
                                  <a:rPr lang="en-US" b="0" i="1" smtClean="0">
                                    <a:solidFill>
                                      <a:schemeClr val="tx1"/>
                                    </a:solidFill>
                                    <a:latin typeface="Cambria Math" panose="02040503050406030204" pitchFamily="18" charset="0"/>
                                    <a:cs typeface="Times New Roman" panose="02020603050405020304" pitchFamily="18" charset="0"/>
                                  </a:rPr>
                                  <m:t>2</m:t>
                                </m:r>
                              </m:sup>
                            </m:sSup>
                            <m: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sup>
                        </m:sSup>
                      </m:e>
                    </m:d>
                    <m:r>
                      <a:rPr lang="en-US" b="0" i="0" smtClean="0">
                        <a:solidFill>
                          <a:schemeClr val="tx1"/>
                        </a:solidFill>
                        <a:latin typeface="Cambria Math" panose="02040503050406030204" pitchFamily="18" charset="0"/>
                        <a:cs typeface="Times New Roman" panose="02020603050405020304" pitchFamily="18" charset="0"/>
                      </a:rPr>
                      <m:t>.</m:t>
                    </m:r>
                    <m:sSub>
                      <m:sSubPr>
                        <m:ctrlPr>
                          <a:rPr lang="en-US" b="0" i="1" smtClean="0">
                            <a:solidFill>
                              <a:schemeClr val="tx1"/>
                            </a:solidFill>
                            <a:latin typeface="Cambria Math" panose="02040503050406030204" pitchFamily="18" charset="0"/>
                            <a:cs typeface="Times New Roman" panose="02020603050405020304" pitchFamily="18" charset="0"/>
                          </a:rPr>
                        </m:ctrlPr>
                      </m:sSubPr>
                      <m:e>
                        <m:r>
                          <a:rPr lang="en-US" b="0" i="1" smtClean="0">
                            <a:solidFill>
                              <a:schemeClr val="tx1"/>
                            </a:solidFill>
                            <a:latin typeface="Cambria Math" panose="02040503050406030204" pitchFamily="18" charset="0"/>
                            <a:cs typeface="Times New Roman" panose="02020603050405020304" pitchFamily="18" charset="0"/>
                          </a:rPr>
                          <m:t>𝑇</m:t>
                        </m:r>
                      </m:e>
                      <m:sub>
                        <m:r>
                          <a:rPr lang="en-US" b="0" i="1" smtClean="0">
                            <a:solidFill>
                              <a:schemeClr val="tx1"/>
                            </a:solidFill>
                            <a:latin typeface="Cambria Math" panose="02040503050406030204" pitchFamily="18" charset="0"/>
                            <a:cs typeface="Times New Roman" panose="02020603050405020304" pitchFamily="18" charset="0"/>
                          </a:rPr>
                          <m:t>𝑠</m:t>
                        </m:r>
                      </m:sub>
                    </m:sSub>
                  </m:oMath>
                </a14:m>
                <a:r>
                  <a:rPr lang="en-US" dirty="0"/>
                  <a:t>          </a:t>
                </a:r>
                <a:r>
                  <a:rPr lang="en-US" dirty="0">
                    <a:latin typeface="Times New Roman" panose="02020603050405020304" pitchFamily="18" charset="0"/>
                    <a:cs typeface="Times New Roman" panose="02020603050405020304" pitchFamily="18" charset="0"/>
                  </a:rPr>
                  <a:t>(2)</a:t>
                </a:r>
              </a:p>
            </p:txBody>
          </p:sp>
        </mc:Choice>
        <mc:Fallback xmlns="">
          <p:sp>
            <p:nvSpPr>
              <p:cNvPr id="17" name="TextBox 16">
                <a:extLst>
                  <a:ext uri="{FF2B5EF4-FFF2-40B4-BE49-F238E27FC236}">
                    <a16:creationId xmlns:a16="http://schemas.microsoft.com/office/drawing/2014/main" id="{666DEE49-E916-41FB-B3EA-096F0CA862AA}"/>
                  </a:ext>
                </a:extLst>
              </p:cNvPr>
              <p:cNvSpPr txBox="1">
                <a:spLocks noRot="1" noChangeAspect="1" noMove="1" noResize="1" noEditPoints="1" noAdjustHandles="1" noChangeArrowheads="1" noChangeShapeType="1" noTextEdit="1"/>
              </p:cNvSpPr>
              <p:nvPr/>
            </p:nvSpPr>
            <p:spPr>
              <a:xfrm>
                <a:off x="1448828" y="2163080"/>
                <a:ext cx="6510866" cy="434927"/>
              </a:xfrm>
              <a:prstGeom prst="rect">
                <a:avLst/>
              </a:prstGeom>
              <a:blipFill>
                <a:blip r:embed="rId5"/>
                <a:stretch>
                  <a:fillRect r="-187" b="-16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060B4041-8691-4FE2-AE83-DA6417AE402A}"/>
              </a:ext>
            </a:extLst>
          </p:cNvPr>
          <p:cNvPicPr>
            <a:picLocks noChangeAspect="1"/>
          </p:cNvPicPr>
          <p:nvPr/>
        </p:nvPicPr>
        <p:blipFill>
          <a:blip r:embed="rId6"/>
          <a:stretch>
            <a:fillRect/>
          </a:stretch>
        </p:blipFill>
        <p:spPr>
          <a:xfrm>
            <a:off x="8255000" y="-8725"/>
            <a:ext cx="889000" cy="883034"/>
          </a:xfrm>
          <a:prstGeom prst="rect">
            <a:avLst/>
          </a:prstGeom>
        </p:spPr>
      </p:pic>
    </p:spTree>
    <p:extLst>
      <p:ext uri="{BB962C8B-B14F-4D97-AF65-F5344CB8AC3E}">
        <p14:creationId xmlns:p14="http://schemas.microsoft.com/office/powerpoint/2010/main" val="2306972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A9E213-577F-4355-BF8F-B92F6C043256}"/>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F4747CEA-11B1-4456-985F-C1D6460E9938}"/>
              </a:ext>
            </a:extLst>
          </p:cNvPr>
          <p:cNvSpPr>
            <a:spLocks noGrp="1"/>
          </p:cNvSpPr>
          <p:nvPr>
            <p:ph type="sldNum" sz="quarter" idx="12"/>
          </p:nvPr>
        </p:nvSpPr>
        <p:spPr/>
        <p:txBody>
          <a:bodyPr/>
          <a:lstStyle/>
          <a:p>
            <a:fld id="{A2EFCF3E-DC96-42A3-9356-89A23DDE2672}" type="slidenum">
              <a:rPr lang="en-US" smtClean="0"/>
              <a:t>13</a:t>
            </a:fld>
            <a:endParaRPr lang="en-US"/>
          </a:p>
        </p:txBody>
      </p:sp>
      <p:sp>
        <p:nvSpPr>
          <p:cNvPr id="6" name="Title 1">
            <a:extLst>
              <a:ext uri="{FF2B5EF4-FFF2-40B4-BE49-F238E27FC236}">
                <a16:creationId xmlns:a16="http://schemas.microsoft.com/office/drawing/2014/main" id="{8968B815-13F4-44EE-9113-D308DDF77931}"/>
              </a:ext>
            </a:extLst>
          </p:cNvPr>
          <p:cNvSpPr>
            <a:spLocks noGrp="1"/>
          </p:cNvSpPr>
          <p:nvPr>
            <p:ph type="title"/>
          </p:nvPr>
        </p:nvSpPr>
        <p:spPr>
          <a:xfrm>
            <a:off x="696383" y="73819"/>
            <a:ext cx="7886700" cy="464608"/>
          </a:xfrm>
        </p:spPr>
        <p:txBody>
          <a:bodyPr>
            <a:noAutofit/>
          </a:bodyPr>
          <a:lstStyle/>
          <a:p>
            <a:r>
              <a:rPr lang="en-US" sz="3200" b="1" dirty="0">
                <a:latin typeface="Times New Roman" panose="02020603050405020304" pitchFamily="18" charset="0"/>
                <a:cs typeface="Times New Roman" panose="02020603050405020304" pitchFamily="18" charset="0"/>
              </a:rPr>
              <a:t>Application: Temperature effect removal </a:t>
            </a:r>
          </a:p>
        </p:txBody>
      </p:sp>
      <p:pic>
        <p:nvPicPr>
          <p:cNvPr id="7" name="Picture 2" descr="Nagaoka University of Technology - Wikipedia">
            <a:extLst>
              <a:ext uri="{FF2B5EF4-FFF2-40B4-BE49-F238E27FC236}">
                <a16:creationId xmlns:a16="http://schemas.microsoft.com/office/drawing/2014/main" id="{1B269EAD-6BDF-4577-9567-C956D6C35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8" y="52386"/>
            <a:ext cx="617935" cy="6286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6">
            <a:extLst>
              <a:ext uri="{FF2B5EF4-FFF2-40B4-BE49-F238E27FC236}">
                <a16:creationId xmlns:a16="http://schemas.microsoft.com/office/drawing/2014/main" id="{FE19A81E-BB61-476B-845C-BF4DB095E0B7}"/>
              </a:ext>
            </a:extLst>
          </p:cNvPr>
          <p:cNvSpPr txBox="1">
            <a:spLocks/>
          </p:cNvSpPr>
          <p:nvPr/>
        </p:nvSpPr>
        <p:spPr>
          <a:xfrm>
            <a:off x="387415" y="581433"/>
            <a:ext cx="8582952" cy="62865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700" dirty="0">
                <a:latin typeface="Times New Roman" panose="02020603050405020304" pitchFamily="18" charset="0"/>
                <a:cs typeface="Times New Roman" panose="02020603050405020304" pitchFamily="18" charset="0"/>
              </a:rPr>
              <a:t>Applying newly developed method to satellite SWC products using brightness temperature (TB)</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A8F8733-3100-47CF-8BEB-CCBEFB41D3CB}"/>
                  </a:ext>
                </a:extLst>
              </p:cNvPr>
              <p:cNvSpPr/>
              <p:nvPr/>
            </p:nvSpPr>
            <p:spPr>
              <a:xfrm>
                <a:off x="2811721" y="1038633"/>
                <a:ext cx="3588290" cy="3576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160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𝜶</m:t>
                      </m:r>
                      <m:acc>
                        <m:accPr>
                          <m:chr m:val="̅"/>
                          <m:ctrlP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accPr>
                        <m:e>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𝜽</m:t>
                          </m:r>
                        </m:e>
                      </m:acc>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𝑇</m:t>
                          </m:r>
                          <m:r>
                            <a:rPr lang="en-US" altLang="ja-JP" sz="16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𝐵</m:t>
                          </m:r>
                        </m:e>
                        <m:sub>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𝑇</m:t>
                          </m:r>
                          <m:r>
                            <a:rPr lang="en-US" altLang="ja-JP" sz="1600" b="0" i="1" smtClean="0">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𝐵</m:t>
                          </m:r>
                        </m:e>
                        <m:sub>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sz="16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altLang="ja-JP" dirty="0"/>
              </a:p>
            </p:txBody>
          </p:sp>
        </mc:Choice>
        <mc:Fallback xmlns="">
          <p:sp>
            <p:nvSpPr>
              <p:cNvPr id="9" name="Rectangle 8">
                <a:extLst>
                  <a:ext uri="{FF2B5EF4-FFF2-40B4-BE49-F238E27FC236}">
                    <a16:creationId xmlns:a16="http://schemas.microsoft.com/office/drawing/2014/main" id="{CA8F8733-3100-47CF-8BEB-CCBEFB41D3CB}"/>
                  </a:ext>
                </a:extLst>
              </p:cNvPr>
              <p:cNvSpPr>
                <a:spLocks noRot="1" noChangeAspect="1" noMove="1" noResize="1" noEditPoints="1" noAdjustHandles="1" noChangeArrowheads="1" noChangeShapeType="1" noTextEdit="1"/>
              </p:cNvSpPr>
              <p:nvPr/>
            </p:nvSpPr>
            <p:spPr>
              <a:xfrm>
                <a:off x="2811721" y="1038633"/>
                <a:ext cx="3588290" cy="357662"/>
              </a:xfrm>
              <a:prstGeom prst="rect">
                <a:avLst/>
              </a:prstGeom>
              <a:blipFill>
                <a:blip r:embed="rId3"/>
                <a:stretch>
                  <a:fillRect b="-678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8930337-9B85-4CEC-B8A0-4739D46ABB83}"/>
              </a:ext>
            </a:extLst>
          </p:cNvPr>
          <p:cNvSpPr txBox="1"/>
          <p:nvPr/>
        </p:nvSpPr>
        <p:spPr>
          <a:xfrm>
            <a:off x="5383724" y="4946438"/>
            <a:ext cx="3455475"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Results and effects of temperature effect error removal for satellite data</a:t>
            </a:r>
            <a:endParaRPr lang="en-US" dirty="0"/>
          </a:p>
        </p:txBody>
      </p:sp>
      <p:pic>
        <p:nvPicPr>
          <p:cNvPr id="3" name="Picture 2">
            <a:extLst>
              <a:ext uri="{FF2B5EF4-FFF2-40B4-BE49-F238E27FC236}">
                <a16:creationId xmlns:a16="http://schemas.microsoft.com/office/drawing/2014/main" id="{AEF1C6FF-2296-4C94-92FD-0BF3A3BDA27D}"/>
              </a:ext>
            </a:extLst>
          </p:cNvPr>
          <p:cNvPicPr>
            <a:picLocks noChangeAspect="1"/>
          </p:cNvPicPr>
          <p:nvPr/>
        </p:nvPicPr>
        <p:blipFill>
          <a:blip r:embed="rId4"/>
          <a:stretch>
            <a:fillRect/>
          </a:stretch>
        </p:blipFill>
        <p:spPr>
          <a:xfrm>
            <a:off x="239718" y="4217843"/>
            <a:ext cx="5144006" cy="2503633"/>
          </a:xfrm>
          <a:prstGeom prst="rect">
            <a:avLst/>
          </a:prstGeom>
        </p:spPr>
      </p:pic>
      <p:pic>
        <p:nvPicPr>
          <p:cNvPr id="21" name="Picture 20">
            <a:extLst>
              <a:ext uri="{FF2B5EF4-FFF2-40B4-BE49-F238E27FC236}">
                <a16:creationId xmlns:a16="http://schemas.microsoft.com/office/drawing/2014/main" id="{36FE83FF-7EAA-4870-8BBA-61081B2AB00C}"/>
              </a:ext>
            </a:extLst>
          </p:cNvPr>
          <p:cNvPicPr>
            <a:picLocks noChangeAspect="1"/>
          </p:cNvPicPr>
          <p:nvPr/>
        </p:nvPicPr>
        <p:blipFill>
          <a:blip r:embed="rId5"/>
          <a:stretch>
            <a:fillRect/>
          </a:stretch>
        </p:blipFill>
        <p:spPr>
          <a:xfrm>
            <a:off x="696383" y="1323918"/>
            <a:ext cx="4455977" cy="2991254"/>
          </a:xfrm>
          <a:prstGeom prst="rect">
            <a:avLst/>
          </a:prstGeom>
        </p:spPr>
      </p:pic>
      <p:sp>
        <p:nvSpPr>
          <p:cNvPr id="2" name="TextBox 1">
            <a:extLst>
              <a:ext uri="{FF2B5EF4-FFF2-40B4-BE49-F238E27FC236}">
                <a16:creationId xmlns:a16="http://schemas.microsoft.com/office/drawing/2014/main" id="{4D3925E3-2637-49CD-9EB4-9B8740913980}"/>
              </a:ext>
            </a:extLst>
          </p:cNvPr>
          <p:cNvSpPr txBox="1"/>
          <p:nvPr/>
        </p:nvSpPr>
        <p:spPr>
          <a:xfrm>
            <a:off x="5383724" y="2359248"/>
            <a:ext cx="3610680"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Finding the temperature effect coefficient (</a:t>
            </a:r>
            <a:r>
              <a:rPr lang="el-GR" sz="1400" b="0" i="0" u="none" strike="noStrike" baseline="0" dirty="0">
                <a:latin typeface="CMMI10"/>
              </a:rPr>
              <a:t>α</a:t>
            </a:r>
            <a:r>
              <a:rPr lang="en-US" sz="1400" b="0" i="0" u="none" strike="noStrike" baseline="0" dirty="0">
                <a:latin typeface="CMMI10"/>
              </a:rPr>
              <a:t>)</a:t>
            </a:r>
            <a:endParaRPr lang="en-US" sz="1400" dirty="0"/>
          </a:p>
          <a:p>
            <a:endParaRPr lang="en-US" sz="14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360F85DE-385B-45E3-A2AF-F8516FBB0A23}"/>
              </a:ext>
            </a:extLst>
          </p:cNvPr>
          <p:cNvPicPr>
            <a:picLocks noChangeAspect="1"/>
          </p:cNvPicPr>
          <p:nvPr/>
        </p:nvPicPr>
        <p:blipFill>
          <a:blip r:embed="rId6"/>
          <a:stretch>
            <a:fillRect/>
          </a:stretch>
        </p:blipFill>
        <p:spPr>
          <a:xfrm>
            <a:off x="8365066" y="-8725"/>
            <a:ext cx="778933" cy="773706"/>
          </a:xfrm>
          <a:prstGeom prst="rect">
            <a:avLst/>
          </a:prstGeom>
        </p:spPr>
      </p:pic>
    </p:spTree>
    <p:extLst>
      <p:ext uri="{BB962C8B-B14F-4D97-AF65-F5344CB8AC3E}">
        <p14:creationId xmlns:p14="http://schemas.microsoft.com/office/powerpoint/2010/main" val="3951660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FCC06E-1E42-445E-BA5F-F670B298DB86}"/>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222F8773-D4BB-46C1-8065-B2C016356867}"/>
              </a:ext>
            </a:extLst>
          </p:cNvPr>
          <p:cNvSpPr>
            <a:spLocks noGrp="1"/>
          </p:cNvSpPr>
          <p:nvPr>
            <p:ph type="sldNum" sz="quarter" idx="12"/>
          </p:nvPr>
        </p:nvSpPr>
        <p:spPr/>
        <p:txBody>
          <a:bodyPr/>
          <a:lstStyle/>
          <a:p>
            <a:fld id="{A2EFCF3E-DC96-42A3-9356-89A23DDE2672}" type="slidenum">
              <a:rPr lang="en-US" smtClean="0"/>
              <a:t>14</a:t>
            </a:fld>
            <a:endParaRPr lang="en-US"/>
          </a:p>
        </p:txBody>
      </p:sp>
      <p:sp>
        <p:nvSpPr>
          <p:cNvPr id="6" name="Title 1">
            <a:extLst>
              <a:ext uri="{FF2B5EF4-FFF2-40B4-BE49-F238E27FC236}">
                <a16:creationId xmlns:a16="http://schemas.microsoft.com/office/drawing/2014/main" id="{5D11A6EF-9F0D-4B0D-BD14-FB5F96FB859C}"/>
              </a:ext>
            </a:extLst>
          </p:cNvPr>
          <p:cNvSpPr>
            <a:spLocks noGrp="1"/>
          </p:cNvSpPr>
          <p:nvPr>
            <p:ph type="title"/>
          </p:nvPr>
        </p:nvSpPr>
        <p:spPr>
          <a:xfrm>
            <a:off x="835952" y="366711"/>
            <a:ext cx="8229600" cy="506942"/>
          </a:xfrm>
        </p:spPr>
        <p:txBody>
          <a:bodyPr>
            <a:noAutofit/>
          </a:bodyPr>
          <a:lstStyle/>
          <a:p>
            <a:r>
              <a:rPr lang="en-US" sz="3200" b="1" dirty="0">
                <a:latin typeface="Times New Roman" panose="02020603050405020304" pitchFamily="18" charset="0"/>
                <a:cs typeface="Times New Roman" panose="02020603050405020304" pitchFamily="18" charset="0"/>
              </a:rPr>
              <a:t>Application: Temperature effect removal Cont.</a:t>
            </a:r>
          </a:p>
        </p:txBody>
      </p:sp>
      <p:pic>
        <p:nvPicPr>
          <p:cNvPr id="7" name="Picture 2" descr="Nagaoka University of Technology - Wikipedia">
            <a:extLst>
              <a:ext uri="{FF2B5EF4-FFF2-40B4-BE49-F238E27FC236}">
                <a16:creationId xmlns:a16="http://schemas.microsoft.com/office/drawing/2014/main" id="{2C319CC6-5928-47A6-A5B6-A85D79327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8" y="52386"/>
            <a:ext cx="617935" cy="628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B953F9C-7B97-46B5-809D-2A901D116588}"/>
              </a:ext>
            </a:extLst>
          </p:cNvPr>
          <p:cNvPicPr>
            <a:picLocks noChangeAspect="1"/>
          </p:cNvPicPr>
          <p:nvPr/>
        </p:nvPicPr>
        <p:blipFill>
          <a:blip r:embed="rId3"/>
          <a:stretch>
            <a:fillRect/>
          </a:stretch>
        </p:blipFill>
        <p:spPr>
          <a:xfrm>
            <a:off x="8255000" y="-8725"/>
            <a:ext cx="889000" cy="883034"/>
          </a:xfrm>
          <a:prstGeom prst="rect">
            <a:avLst/>
          </a:prstGeom>
        </p:spPr>
      </p:pic>
      <p:pic>
        <p:nvPicPr>
          <p:cNvPr id="9" name="Content Placeholder 8">
            <a:extLst>
              <a:ext uri="{FF2B5EF4-FFF2-40B4-BE49-F238E27FC236}">
                <a16:creationId xmlns:a16="http://schemas.microsoft.com/office/drawing/2014/main" id="{85BD12A9-5EB3-461F-A253-6064E83E3EEF}"/>
              </a:ext>
            </a:extLst>
          </p:cNvPr>
          <p:cNvPicPr>
            <a:picLocks noGrp="1" noChangeAspect="1"/>
          </p:cNvPicPr>
          <p:nvPr>
            <p:ph idx="1"/>
          </p:nvPr>
        </p:nvPicPr>
        <p:blipFill>
          <a:blip r:embed="rId4"/>
          <a:stretch>
            <a:fillRect/>
          </a:stretch>
        </p:blipFill>
        <p:spPr>
          <a:xfrm>
            <a:off x="2040466" y="1343025"/>
            <a:ext cx="5584825" cy="4188619"/>
          </a:xfrm>
          <a:prstGeom prst="rect">
            <a:avLst/>
          </a:prstGeom>
        </p:spPr>
      </p:pic>
      <p:sp>
        <p:nvSpPr>
          <p:cNvPr id="10" name="TextBox 9">
            <a:extLst>
              <a:ext uri="{FF2B5EF4-FFF2-40B4-BE49-F238E27FC236}">
                <a16:creationId xmlns:a16="http://schemas.microsoft.com/office/drawing/2014/main" id="{42E73E75-2034-489E-AA3E-ED0882CA2DC5}"/>
              </a:ext>
            </a:extLst>
          </p:cNvPr>
          <p:cNvSpPr txBox="1"/>
          <p:nvPr/>
        </p:nvSpPr>
        <p:spPr>
          <a:xfrm>
            <a:off x="2794703" y="5784817"/>
            <a:ext cx="452049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Accumulation of absolute error in satellite soil moisture data</a:t>
            </a:r>
            <a:endParaRPr lang="en-US" dirty="0"/>
          </a:p>
        </p:txBody>
      </p:sp>
    </p:spTree>
    <p:extLst>
      <p:ext uri="{BB962C8B-B14F-4D97-AF65-F5344CB8AC3E}">
        <p14:creationId xmlns:p14="http://schemas.microsoft.com/office/powerpoint/2010/main" val="119287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56A53EB-8072-4CDC-B3C5-B70E1007B691}"/>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E7D206DA-64EA-4D9F-B983-53A5DECA67C3}"/>
              </a:ext>
            </a:extLst>
          </p:cNvPr>
          <p:cNvSpPr>
            <a:spLocks noGrp="1"/>
          </p:cNvSpPr>
          <p:nvPr>
            <p:ph type="sldNum" sz="quarter" idx="12"/>
          </p:nvPr>
        </p:nvSpPr>
        <p:spPr/>
        <p:txBody>
          <a:bodyPr/>
          <a:lstStyle/>
          <a:p>
            <a:fld id="{A2EFCF3E-DC96-42A3-9356-89A23DDE2672}" type="slidenum">
              <a:rPr lang="en-US" smtClean="0"/>
              <a:t>15</a:t>
            </a:fld>
            <a:endParaRPr lang="en-US" dirty="0"/>
          </a:p>
        </p:txBody>
      </p:sp>
      <p:sp>
        <p:nvSpPr>
          <p:cNvPr id="10" name="TextBox 9">
            <a:extLst>
              <a:ext uri="{FF2B5EF4-FFF2-40B4-BE49-F238E27FC236}">
                <a16:creationId xmlns:a16="http://schemas.microsoft.com/office/drawing/2014/main" id="{0DAC981E-84D9-45AA-AE8F-8DF1D66551DD}"/>
              </a:ext>
            </a:extLst>
          </p:cNvPr>
          <p:cNvSpPr txBox="1"/>
          <p:nvPr/>
        </p:nvSpPr>
        <p:spPr>
          <a:xfrm>
            <a:off x="4682066" y="4827118"/>
            <a:ext cx="4396315" cy="615553"/>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 diagram of after removing the TE on AMSR2 satellite SWC data by</a:t>
            </a:r>
            <a:r>
              <a:rPr lang="en-US" sz="20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using brightness temperature data (TB)</a:t>
            </a:r>
          </a:p>
        </p:txBody>
      </p:sp>
      <p:pic>
        <p:nvPicPr>
          <p:cNvPr id="11" name="Picture 2" descr="Nagaoka University of Technology - Wikipedia">
            <a:extLst>
              <a:ext uri="{FF2B5EF4-FFF2-40B4-BE49-F238E27FC236}">
                <a16:creationId xmlns:a16="http://schemas.microsoft.com/office/drawing/2014/main" id="{2649A37E-03C5-4890-9106-88302D292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8" y="52386"/>
            <a:ext cx="617935" cy="62865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75A8D55C-185D-4B59-A7AB-8CA6374179B7}"/>
              </a:ext>
            </a:extLst>
          </p:cNvPr>
          <p:cNvSpPr>
            <a:spLocks noGrp="1"/>
          </p:cNvSpPr>
          <p:nvPr>
            <p:ph type="title"/>
          </p:nvPr>
        </p:nvSpPr>
        <p:spPr>
          <a:xfrm>
            <a:off x="840316" y="136524"/>
            <a:ext cx="7886700" cy="624347"/>
          </a:xfrm>
        </p:spPr>
        <p:txBody>
          <a:bodyPr>
            <a:noAutofit/>
          </a:bodyPr>
          <a:lstStyle/>
          <a:p>
            <a:r>
              <a:rPr lang="en-US" sz="3200" b="1" dirty="0">
                <a:latin typeface="Times New Roman" panose="02020603050405020304" pitchFamily="18" charset="0"/>
                <a:cs typeface="Times New Roman" panose="02020603050405020304" pitchFamily="18" charset="0"/>
              </a:rPr>
              <a:t>Results of temperature effect removal </a:t>
            </a:r>
          </a:p>
        </p:txBody>
      </p:sp>
      <p:pic>
        <p:nvPicPr>
          <p:cNvPr id="7" name="Picture 6">
            <a:extLst>
              <a:ext uri="{FF2B5EF4-FFF2-40B4-BE49-F238E27FC236}">
                <a16:creationId xmlns:a16="http://schemas.microsoft.com/office/drawing/2014/main" id="{5E541C93-AB20-41B5-BE70-D2AEABD0EDD4}"/>
              </a:ext>
            </a:extLst>
          </p:cNvPr>
          <p:cNvPicPr>
            <a:picLocks noChangeAspect="1"/>
          </p:cNvPicPr>
          <p:nvPr/>
        </p:nvPicPr>
        <p:blipFill>
          <a:blip r:embed="rId3"/>
          <a:stretch>
            <a:fillRect/>
          </a:stretch>
        </p:blipFill>
        <p:spPr>
          <a:xfrm>
            <a:off x="4564355" y="1416708"/>
            <a:ext cx="4547214" cy="3410410"/>
          </a:xfrm>
          <a:prstGeom prst="rect">
            <a:avLst/>
          </a:prstGeom>
        </p:spPr>
      </p:pic>
      <p:pic>
        <p:nvPicPr>
          <p:cNvPr id="15" name="Picture 14">
            <a:extLst>
              <a:ext uri="{FF2B5EF4-FFF2-40B4-BE49-F238E27FC236}">
                <a16:creationId xmlns:a16="http://schemas.microsoft.com/office/drawing/2014/main" id="{D283ED38-AE9C-45DA-9396-FA65A4BEB10F}"/>
              </a:ext>
            </a:extLst>
          </p:cNvPr>
          <p:cNvPicPr>
            <a:picLocks noChangeAspect="1"/>
          </p:cNvPicPr>
          <p:nvPr/>
        </p:nvPicPr>
        <p:blipFill>
          <a:blip r:embed="rId4"/>
          <a:stretch>
            <a:fillRect/>
          </a:stretch>
        </p:blipFill>
        <p:spPr>
          <a:xfrm>
            <a:off x="8255000" y="-8725"/>
            <a:ext cx="889000" cy="883034"/>
          </a:xfrm>
          <a:prstGeom prst="rect">
            <a:avLst/>
          </a:prstGeom>
        </p:spPr>
      </p:pic>
      <p:pic>
        <p:nvPicPr>
          <p:cNvPr id="9" name="Picture 8">
            <a:extLst>
              <a:ext uri="{FF2B5EF4-FFF2-40B4-BE49-F238E27FC236}">
                <a16:creationId xmlns:a16="http://schemas.microsoft.com/office/drawing/2014/main" id="{CC067995-942F-432C-8513-1B3C8CC3EDBD}"/>
              </a:ext>
            </a:extLst>
          </p:cNvPr>
          <p:cNvPicPr>
            <a:picLocks noChangeAspect="1"/>
          </p:cNvPicPr>
          <p:nvPr/>
        </p:nvPicPr>
        <p:blipFill>
          <a:blip r:embed="rId5"/>
          <a:stretch>
            <a:fillRect/>
          </a:stretch>
        </p:blipFill>
        <p:spPr>
          <a:xfrm>
            <a:off x="0" y="1397000"/>
            <a:ext cx="4628795" cy="3374702"/>
          </a:xfrm>
          <a:prstGeom prst="rect">
            <a:avLst/>
          </a:prstGeom>
        </p:spPr>
      </p:pic>
      <p:sp>
        <p:nvSpPr>
          <p:cNvPr id="13" name="TextBox 12">
            <a:extLst>
              <a:ext uri="{FF2B5EF4-FFF2-40B4-BE49-F238E27FC236}">
                <a16:creationId xmlns:a16="http://schemas.microsoft.com/office/drawing/2014/main" id="{82FBCE31-E2A8-4666-921F-9B580DCA1299}"/>
              </a:ext>
            </a:extLst>
          </p:cNvPr>
          <p:cNvSpPr txBox="1"/>
          <p:nvPr/>
        </p:nvSpPr>
        <p:spPr>
          <a:xfrm>
            <a:off x="211229" y="4827118"/>
            <a:ext cx="4470837"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 diagram of original and corrected AMSR2 ASC and DES SWC data</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09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29B99-E8BC-43EF-AA3E-08400C11C475}"/>
              </a:ext>
            </a:extLst>
          </p:cNvPr>
          <p:cNvSpPr>
            <a:spLocks noGrp="1"/>
          </p:cNvSpPr>
          <p:nvPr>
            <p:ph type="title"/>
          </p:nvPr>
        </p:nvSpPr>
        <p:spPr>
          <a:xfrm>
            <a:off x="727891" y="136524"/>
            <a:ext cx="7886700" cy="628651"/>
          </a:xfrm>
        </p:spPr>
        <p:txBody>
          <a:bodyPr>
            <a:normAutofit fontScale="90000"/>
          </a:bodyPr>
          <a:lstStyle/>
          <a:p>
            <a:r>
              <a:rPr lang="en-US"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7DDE4D34-D0DF-4940-9DA6-E5741C398E9B}"/>
              </a:ext>
            </a:extLst>
          </p:cNvPr>
          <p:cNvSpPr>
            <a:spLocks noGrp="1"/>
          </p:cNvSpPr>
          <p:nvPr>
            <p:ph idx="1"/>
          </p:nvPr>
        </p:nvSpPr>
        <p:spPr>
          <a:xfrm>
            <a:off x="628650" y="1079461"/>
            <a:ext cx="8106615" cy="4440806"/>
          </a:xfrm>
        </p:spPr>
        <p:txBody>
          <a:bodyPr>
            <a:normAutofit/>
          </a:bodyPr>
          <a:lstStyle/>
          <a:p>
            <a:pPr algn="just">
              <a:lnSpc>
                <a:spcPct val="150000"/>
              </a:lnSpc>
            </a:pPr>
            <a:r>
              <a:rPr lang="en-US" dirty="0">
                <a:latin typeface="Times New Roman" panose="02020603050405020304" pitchFamily="18" charset="0"/>
                <a:cs typeface="Times New Roman" panose="02020603050405020304" pitchFamily="18" charset="0"/>
              </a:rPr>
              <a:t>Found the temperature effect also exist in the AMSR2 SWC data</a:t>
            </a:r>
          </a:p>
          <a:p>
            <a:pPr algn="just">
              <a:lnSpc>
                <a:spcPct val="150000"/>
              </a:lnSpc>
            </a:pPr>
            <a:r>
              <a:rPr lang="en-US" dirty="0">
                <a:latin typeface="Times New Roman" panose="02020603050405020304" pitchFamily="18" charset="0"/>
                <a:cs typeface="Times New Roman" panose="02020603050405020304" pitchFamily="18" charset="0"/>
              </a:rPr>
              <a:t>Temperature effect on AMSR2 SWC data at Mongolia site was successfully removed using the brightness temperature (TB) data</a:t>
            </a:r>
          </a:p>
        </p:txBody>
      </p:sp>
      <p:sp>
        <p:nvSpPr>
          <p:cNvPr id="4" name="Date Placeholder 3">
            <a:extLst>
              <a:ext uri="{FF2B5EF4-FFF2-40B4-BE49-F238E27FC236}">
                <a16:creationId xmlns:a16="http://schemas.microsoft.com/office/drawing/2014/main" id="{D19B3A0B-318A-4113-883F-45271B516E92}"/>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76D8CA10-5952-4108-8743-FCC46EFCA006}"/>
              </a:ext>
            </a:extLst>
          </p:cNvPr>
          <p:cNvSpPr>
            <a:spLocks noGrp="1"/>
          </p:cNvSpPr>
          <p:nvPr>
            <p:ph type="sldNum" sz="quarter" idx="12"/>
          </p:nvPr>
        </p:nvSpPr>
        <p:spPr/>
        <p:txBody>
          <a:bodyPr/>
          <a:lstStyle/>
          <a:p>
            <a:fld id="{A2EFCF3E-DC96-42A3-9356-89A23DDE2672}" type="slidenum">
              <a:rPr lang="en-US" smtClean="0"/>
              <a:t>16</a:t>
            </a:fld>
            <a:endParaRPr lang="en-US"/>
          </a:p>
        </p:txBody>
      </p:sp>
      <p:pic>
        <p:nvPicPr>
          <p:cNvPr id="6" name="Picture 2" descr="Nagaoka University of Technology - Wikipedia">
            <a:extLst>
              <a:ext uri="{FF2B5EF4-FFF2-40B4-BE49-F238E27FC236}">
                <a16:creationId xmlns:a16="http://schemas.microsoft.com/office/drawing/2014/main" id="{CB741550-5BEE-4C16-B18A-68B96FCD6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61900"/>
            <a:ext cx="617935" cy="628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696D445-5832-4D6B-98D4-86F85B374E68}"/>
              </a:ext>
            </a:extLst>
          </p:cNvPr>
          <p:cNvPicPr>
            <a:picLocks noChangeAspect="1"/>
          </p:cNvPicPr>
          <p:nvPr/>
        </p:nvPicPr>
        <p:blipFill>
          <a:blip r:embed="rId3"/>
          <a:stretch>
            <a:fillRect/>
          </a:stretch>
        </p:blipFill>
        <p:spPr>
          <a:xfrm>
            <a:off x="8255000" y="-8725"/>
            <a:ext cx="889000" cy="883034"/>
          </a:xfrm>
          <a:prstGeom prst="rect">
            <a:avLst/>
          </a:prstGeom>
        </p:spPr>
      </p:pic>
    </p:spTree>
    <p:extLst>
      <p:ext uri="{BB962C8B-B14F-4D97-AF65-F5344CB8AC3E}">
        <p14:creationId xmlns:p14="http://schemas.microsoft.com/office/powerpoint/2010/main" val="3413178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9A621FA-9557-4139-9E93-F93F1113CF59}"/>
              </a:ext>
            </a:extLst>
          </p:cNvPr>
          <p:cNvSpPr>
            <a:spLocks noGrp="1"/>
          </p:cNvSpPr>
          <p:nvPr>
            <p:ph idx="1"/>
          </p:nvPr>
        </p:nvSpPr>
        <p:spPr>
          <a:xfrm>
            <a:off x="2686050" y="2459743"/>
            <a:ext cx="3384880" cy="1032758"/>
          </a:xfrm>
        </p:spPr>
        <p:txBody>
          <a:bodyPr>
            <a:normAutofit/>
          </a:bodyPr>
          <a:lstStyle/>
          <a:p>
            <a:pPr marL="0" indent="0">
              <a:buNone/>
            </a:pPr>
            <a:r>
              <a:rPr lang="en-US" sz="4000" b="1" dirty="0">
                <a:latin typeface="Times New Roman" panose="02020603050405020304" pitchFamily="18" charset="0"/>
                <a:cs typeface="Times New Roman" panose="02020603050405020304" pitchFamily="18" charset="0"/>
              </a:rPr>
              <a:t>THANK YOU</a:t>
            </a:r>
          </a:p>
        </p:txBody>
      </p:sp>
      <p:sp>
        <p:nvSpPr>
          <p:cNvPr id="4" name="Date Placeholder 3">
            <a:extLst>
              <a:ext uri="{FF2B5EF4-FFF2-40B4-BE49-F238E27FC236}">
                <a16:creationId xmlns:a16="http://schemas.microsoft.com/office/drawing/2014/main" id="{1EF378FB-7074-4309-8FE4-5C936526C2F3}"/>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039205DC-9632-4961-9EEB-87E3DE05EE39}"/>
              </a:ext>
            </a:extLst>
          </p:cNvPr>
          <p:cNvSpPr>
            <a:spLocks noGrp="1"/>
          </p:cNvSpPr>
          <p:nvPr>
            <p:ph type="sldNum" sz="quarter" idx="12"/>
          </p:nvPr>
        </p:nvSpPr>
        <p:spPr/>
        <p:txBody>
          <a:bodyPr/>
          <a:lstStyle/>
          <a:p>
            <a:fld id="{A2EFCF3E-DC96-42A3-9356-89A23DDE2672}" type="slidenum">
              <a:rPr lang="en-US" smtClean="0"/>
              <a:t>17</a:t>
            </a:fld>
            <a:endParaRPr lang="en-US"/>
          </a:p>
        </p:txBody>
      </p:sp>
      <p:pic>
        <p:nvPicPr>
          <p:cNvPr id="6" name="Picture 2" descr="Nagaoka University of Technology - Wikipedia">
            <a:extLst>
              <a:ext uri="{FF2B5EF4-FFF2-40B4-BE49-F238E27FC236}">
                <a16:creationId xmlns:a16="http://schemas.microsoft.com/office/drawing/2014/main" id="{3BD8FCB2-0E96-4751-A12F-AD820F75D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0"/>
            <a:ext cx="617935" cy="628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080699-5EF2-4862-A458-3E81B9B0B1CB}"/>
              </a:ext>
            </a:extLst>
          </p:cNvPr>
          <p:cNvPicPr>
            <a:picLocks noChangeAspect="1"/>
          </p:cNvPicPr>
          <p:nvPr/>
        </p:nvPicPr>
        <p:blipFill>
          <a:blip r:embed="rId3"/>
          <a:stretch>
            <a:fillRect/>
          </a:stretch>
        </p:blipFill>
        <p:spPr>
          <a:xfrm>
            <a:off x="8255000" y="-8725"/>
            <a:ext cx="889000" cy="883034"/>
          </a:xfrm>
          <a:prstGeom prst="rect">
            <a:avLst/>
          </a:prstGeom>
        </p:spPr>
      </p:pic>
    </p:spTree>
    <p:extLst>
      <p:ext uri="{BB962C8B-B14F-4D97-AF65-F5344CB8AC3E}">
        <p14:creationId xmlns:p14="http://schemas.microsoft.com/office/powerpoint/2010/main" val="138703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B28A-7DB0-4CA0-8937-2CB4892F80F3}"/>
              </a:ext>
            </a:extLst>
          </p:cNvPr>
          <p:cNvSpPr>
            <a:spLocks noGrp="1"/>
          </p:cNvSpPr>
          <p:nvPr>
            <p:ph type="title"/>
          </p:nvPr>
        </p:nvSpPr>
        <p:spPr>
          <a:xfrm>
            <a:off x="758777" y="110680"/>
            <a:ext cx="7886700" cy="652340"/>
          </a:xfrm>
        </p:spPr>
        <p:txBody>
          <a:bodyPr>
            <a:normAutofit fontScale="90000"/>
          </a:bodyPr>
          <a:lstStyle/>
          <a:p>
            <a:r>
              <a:rPr lang="en-US" sz="3000" b="1" dirty="0">
                <a:latin typeface="Times New Roman" panose="02020603050405020304" pitchFamily="18" charset="0"/>
                <a:cs typeface="Times New Roman" panose="02020603050405020304" pitchFamily="18" charset="0"/>
              </a:rPr>
              <a:t>Data: Satellite data: Study area and data description</a:t>
            </a:r>
          </a:p>
        </p:txBody>
      </p:sp>
      <p:sp>
        <p:nvSpPr>
          <p:cNvPr id="3" name="Content Placeholder 2">
            <a:extLst>
              <a:ext uri="{FF2B5EF4-FFF2-40B4-BE49-F238E27FC236}">
                <a16:creationId xmlns:a16="http://schemas.microsoft.com/office/drawing/2014/main" id="{54924E60-E838-4D25-9121-4511F1975BD1}"/>
              </a:ext>
            </a:extLst>
          </p:cNvPr>
          <p:cNvSpPr>
            <a:spLocks noGrp="1"/>
          </p:cNvSpPr>
          <p:nvPr>
            <p:ph idx="1"/>
          </p:nvPr>
        </p:nvSpPr>
        <p:spPr>
          <a:xfrm>
            <a:off x="273049" y="1268083"/>
            <a:ext cx="8594905" cy="5003321"/>
          </a:xfrm>
        </p:spPr>
        <p:txBody>
          <a:bodyPr>
            <a:normAutofit/>
          </a:bodyPr>
          <a:lstStyle/>
          <a:p>
            <a:r>
              <a:rPr lang="en-US" sz="2400" dirty="0">
                <a:latin typeface="Times New Roman" panose="02020603050405020304" pitchFamily="18" charset="0"/>
                <a:cs typeface="Times New Roman" panose="02020603050405020304" pitchFamily="18" charset="0"/>
              </a:rPr>
              <a:t>The study area is set to an area of 50 x 50 km that corresponding to the AMSR2 pixel of AMSR2 SWC (AMSR 2 Level 2 (L2) Soil Moisture Content (SMC) data products).. </a:t>
            </a:r>
            <a:r>
              <a:rPr lang="en-US" sz="2400" dirty="0">
                <a:highlight>
                  <a:srgbClr val="FFFF00"/>
                </a:highlight>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Depending on the data quality and availability, the pixel that covers </a:t>
            </a:r>
            <a:r>
              <a:rPr lang="en-US" sz="2400" dirty="0">
                <a:solidFill>
                  <a:srgbClr val="FF0000"/>
                </a:solidFill>
                <a:latin typeface="Times New Roman" panose="02020603050405020304" pitchFamily="18" charset="0"/>
                <a:cs typeface="Times New Roman" panose="02020603050405020304" pitchFamily="18" charset="0"/>
              </a:rPr>
              <a:t>M1 area</a:t>
            </a:r>
            <a:r>
              <a:rPr lang="en-US" sz="2400" dirty="0">
                <a:latin typeface="Times New Roman" panose="02020603050405020304" pitchFamily="18" charset="0"/>
                <a:cs typeface="Times New Roman" panose="02020603050405020304" pitchFamily="18" charset="0"/>
              </a:rPr>
              <a:t> was selected for evaluation of the removal temperature effect method.</a:t>
            </a:r>
          </a:p>
          <a:p>
            <a:r>
              <a:rPr lang="en-US" altLang="ja-JP" sz="2400" dirty="0">
                <a:latin typeface="Times New Roman" panose="02020603050405020304" pitchFamily="18" charset="0"/>
                <a:cs typeface="Times New Roman" panose="02020603050405020304" pitchFamily="18" charset="0"/>
              </a:rPr>
              <a:t>The in situ data are all averaged over the </a:t>
            </a:r>
            <a:r>
              <a:rPr lang="en-US" altLang="ja-JP" sz="2400" dirty="0">
                <a:solidFill>
                  <a:srgbClr val="FF0000"/>
                </a:solidFill>
                <a:latin typeface="Times New Roman" panose="02020603050405020304" pitchFamily="18" charset="0"/>
                <a:cs typeface="Times New Roman" panose="02020603050405020304" pitchFamily="18" charset="0"/>
              </a:rPr>
              <a:t>M1</a:t>
            </a:r>
            <a:r>
              <a:rPr lang="en-US" altLang="ja-JP" sz="2400" dirty="0">
                <a:latin typeface="Times New Roman" panose="02020603050405020304" pitchFamily="18" charset="0"/>
                <a:cs typeface="Times New Roman" panose="02020603050405020304" pitchFamily="18" charset="0"/>
              </a:rPr>
              <a:t> </a:t>
            </a:r>
            <a:r>
              <a:rPr lang="en-US" altLang="ja-JP" sz="2400" dirty="0">
                <a:solidFill>
                  <a:srgbClr val="FF0000"/>
                </a:solidFill>
                <a:latin typeface="Times New Roman" panose="02020603050405020304" pitchFamily="18" charset="0"/>
                <a:cs typeface="Times New Roman" panose="02020603050405020304" pitchFamily="18" charset="0"/>
              </a:rPr>
              <a:t>area</a:t>
            </a:r>
            <a:r>
              <a:rPr lang="en-US" altLang="ja-JP" sz="2400" dirty="0">
                <a:latin typeface="Times New Roman" panose="02020603050405020304" pitchFamily="18" charset="0"/>
                <a:cs typeface="Times New Roman" panose="02020603050405020304" pitchFamily="18" charset="0"/>
              </a:rPr>
              <a:t> for comparison and evaluation. </a:t>
            </a:r>
          </a:p>
          <a:p>
            <a:r>
              <a:rPr lang="en-US" sz="2400" dirty="0">
                <a:latin typeface="Times New Roman" panose="02020603050405020304" pitchFamily="18" charset="0"/>
                <a:cs typeface="Times New Roman" panose="02020603050405020304" pitchFamily="18" charset="0"/>
              </a:rPr>
              <a:t>The data period was chosen based on the longest data series. Since the data at C2 and A6 are not available from 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Oct, 2015 to 4</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Sep, 2016, the selected period for study ranges from </a:t>
            </a:r>
            <a:r>
              <a:rPr lang="en-US" sz="2400" dirty="0">
                <a:solidFill>
                  <a:srgbClr val="FF0000"/>
                </a:solidFill>
                <a:latin typeface="Times New Roman" panose="02020603050405020304" pitchFamily="18" charset="0"/>
                <a:cs typeface="Times New Roman" panose="02020603050405020304" pitchFamily="18" charset="0"/>
              </a:rPr>
              <a:t>5</a:t>
            </a:r>
            <a:r>
              <a:rPr lang="en-US" sz="2400" baseline="30000" dirty="0">
                <a:solidFill>
                  <a:srgbClr val="FF0000"/>
                </a:solidFill>
                <a:latin typeface="Times New Roman" panose="02020603050405020304" pitchFamily="18" charset="0"/>
                <a:cs typeface="Times New Roman" panose="02020603050405020304" pitchFamily="18" charset="0"/>
              </a:rPr>
              <a:t>th</a:t>
            </a:r>
            <a:r>
              <a:rPr lang="en-US" sz="2400" dirty="0">
                <a:solidFill>
                  <a:srgbClr val="FF0000"/>
                </a:solidFill>
                <a:latin typeface="Times New Roman" panose="02020603050405020304" pitchFamily="18" charset="0"/>
                <a:cs typeface="Times New Roman" panose="02020603050405020304" pitchFamily="18" charset="0"/>
              </a:rPr>
              <a:t> Sep, 2016 to 31</a:t>
            </a:r>
            <a:r>
              <a:rPr lang="en-US" sz="2400" baseline="30000" dirty="0">
                <a:solidFill>
                  <a:srgbClr val="FF0000"/>
                </a:solidFill>
                <a:latin typeface="Times New Roman" panose="02020603050405020304" pitchFamily="18" charset="0"/>
                <a:cs typeface="Times New Roman" panose="02020603050405020304" pitchFamily="18" charset="0"/>
              </a:rPr>
              <a:t>st</a:t>
            </a:r>
            <a:r>
              <a:rPr lang="en-US" sz="2400" dirty="0">
                <a:solidFill>
                  <a:srgbClr val="FF0000"/>
                </a:solidFill>
                <a:latin typeface="Times New Roman" panose="02020603050405020304" pitchFamily="18" charset="0"/>
                <a:cs typeface="Times New Roman" panose="02020603050405020304" pitchFamily="18" charset="0"/>
              </a:rPr>
              <a:t> Oct, 2019.</a:t>
            </a:r>
          </a:p>
          <a:p>
            <a:r>
              <a:rPr lang="en-US" sz="2400" dirty="0">
                <a:latin typeface="Times New Roman" panose="02020603050405020304" pitchFamily="18" charset="0"/>
                <a:cs typeface="Times New Roman" panose="02020603050405020304" pitchFamily="18" charset="0"/>
              </a:rPr>
              <a:t>Surface temperature product is also used.</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83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4613-D5BB-4CB2-B41F-ABA514D16D6C}"/>
              </a:ext>
            </a:extLst>
          </p:cNvPr>
          <p:cNvSpPr>
            <a:spLocks noGrp="1"/>
          </p:cNvSpPr>
          <p:nvPr>
            <p:ph type="title"/>
          </p:nvPr>
        </p:nvSpPr>
        <p:spPr>
          <a:xfrm>
            <a:off x="294476" y="395317"/>
            <a:ext cx="7886700" cy="770586"/>
          </a:xfrm>
        </p:spPr>
        <p:txBody>
          <a:bodyPr>
            <a:normAutofit fontScale="90000"/>
          </a:bodyPr>
          <a:lstStyle/>
          <a:p>
            <a:r>
              <a:rPr lang="en-US" sz="3675" b="1" dirty="0">
                <a:latin typeface="Times New Roman" panose="02020603050405020304" pitchFamily="18" charset="0"/>
                <a:cs typeface="Times New Roman" panose="02020603050405020304" pitchFamily="18" charset="0"/>
              </a:rPr>
              <a:t>Data Assessment</a:t>
            </a:r>
            <a:br>
              <a:rPr lang="en-US" b="1" dirty="0"/>
            </a:br>
            <a:endParaRPr lang="en-US" dirty="0"/>
          </a:p>
        </p:txBody>
      </p:sp>
      <p:sp>
        <p:nvSpPr>
          <p:cNvPr id="3" name="Content Placeholder 2">
            <a:extLst>
              <a:ext uri="{FF2B5EF4-FFF2-40B4-BE49-F238E27FC236}">
                <a16:creationId xmlns:a16="http://schemas.microsoft.com/office/drawing/2014/main" id="{C54E9D13-9DDB-4065-A547-4AAB654251D1}"/>
              </a:ext>
            </a:extLst>
          </p:cNvPr>
          <p:cNvSpPr>
            <a:spLocks noGrp="1"/>
          </p:cNvSpPr>
          <p:nvPr>
            <p:ph idx="1"/>
          </p:nvPr>
        </p:nvSpPr>
        <p:spPr>
          <a:xfrm>
            <a:off x="628650" y="1392572"/>
            <a:ext cx="8311917" cy="4097401"/>
          </a:xfrm>
        </p:spPr>
        <p:txBody>
          <a:bodyPr>
            <a:normAutofit fontScale="77500" lnSpcReduction="20000"/>
          </a:bodyPr>
          <a:lstStyle/>
          <a:p>
            <a:pPr algn="just">
              <a:lnSpc>
                <a:spcPct val="150000"/>
              </a:lnSpc>
            </a:pPr>
            <a:r>
              <a:rPr lang="en-US" dirty="0">
                <a:latin typeface="Times New Roman" panose="02020603050405020304" pitchFamily="18" charset="0"/>
                <a:cs typeface="Times New Roman" panose="02020603050405020304" pitchFamily="18" charset="0"/>
              </a:rPr>
              <a:t>When we analyzing the data first we have to eliminate the abnormal data (data that have drops or spikes)</a:t>
            </a:r>
          </a:p>
          <a:p>
            <a:pPr algn="just">
              <a:lnSpc>
                <a:spcPct val="150000"/>
              </a:lnSpc>
            </a:pPr>
            <a:r>
              <a:rPr lang="en-US" dirty="0">
                <a:latin typeface="Times New Roman" panose="02020603050405020304" pitchFamily="18" charset="0"/>
                <a:cs typeface="Times New Roman" panose="02020603050405020304" pitchFamily="18" charset="0"/>
              </a:rPr>
              <a:t>To avoid the effects of precipitation because of the rainfall the days that have a daily rainfall amount larger than 0.1mm have been excluded</a:t>
            </a:r>
          </a:p>
          <a:p>
            <a:pPr algn="just">
              <a:lnSpc>
                <a:spcPct val="150000"/>
              </a:lnSpc>
            </a:pPr>
            <a:r>
              <a:rPr lang="en-US" dirty="0">
                <a:latin typeface="Times New Roman" panose="02020603050405020304" pitchFamily="18" charset="0"/>
                <a:cs typeface="Times New Roman" panose="02020603050405020304" pitchFamily="18" charset="0"/>
              </a:rPr>
              <a:t>And also the days with negative soil temperature are excluded because the TDR calibration equation is not applicable to frozen soil</a:t>
            </a:r>
          </a:p>
          <a:p>
            <a:endParaRPr lang="en-US" dirty="0"/>
          </a:p>
        </p:txBody>
      </p:sp>
      <p:sp>
        <p:nvSpPr>
          <p:cNvPr id="5" name="Date Placeholder 4">
            <a:extLst>
              <a:ext uri="{FF2B5EF4-FFF2-40B4-BE49-F238E27FC236}">
                <a16:creationId xmlns:a16="http://schemas.microsoft.com/office/drawing/2014/main" id="{7676FE42-C9DB-484A-99BC-CDDA7D33E18B}"/>
              </a:ext>
            </a:extLst>
          </p:cNvPr>
          <p:cNvSpPr>
            <a:spLocks noGrp="1"/>
          </p:cNvSpPr>
          <p:nvPr>
            <p:ph type="dt" sz="half" idx="10"/>
          </p:nvPr>
        </p:nvSpPr>
        <p:spPr/>
        <p:txBody>
          <a:bodyPr/>
          <a:lstStyle/>
          <a:p>
            <a:fld id="{D36DD683-BDC8-4508-BC0A-26723F8E86BF}" type="datetime1">
              <a:rPr lang="en-US" smtClean="0"/>
              <a:t>9/21/2023</a:t>
            </a:fld>
            <a:endParaRPr lang="en-US"/>
          </a:p>
        </p:txBody>
      </p:sp>
      <p:sp>
        <p:nvSpPr>
          <p:cNvPr id="7" name="Slide Number Placeholder 6">
            <a:extLst>
              <a:ext uri="{FF2B5EF4-FFF2-40B4-BE49-F238E27FC236}">
                <a16:creationId xmlns:a16="http://schemas.microsoft.com/office/drawing/2014/main" id="{0FD0D8B1-FC69-4209-A48C-18331A0FF85C}"/>
              </a:ext>
            </a:extLst>
          </p:cNvPr>
          <p:cNvSpPr>
            <a:spLocks noGrp="1"/>
          </p:cNvSpPr>
          <p:nvPr>
            <p:ph type="sldNum" sz="quarter" idx="12"/>
          </p:nvPr>
        </p:nvSpPr>
        <p:spPr/>
        <p:txBody>
          <a:bodyPr/>
          <a:lstStyle/>
          <a:p>
            <a:fld id="{A2EFCF3E-DC96-42A3-9356-89A23DDE2672}" type="slidenum">
              <a:rPr lang="en-US" smtClean="0"/>
              <a:t>19</a:t>
            </a:fld>
            <a:endParaRPr lang="en-US"/>
          </a:p>
        </p:txBody>
      </p:sp>
    </p:spTree>
    <p:extLst>
      <p:ext uri="{BB962C8B-B14F-4D97-AF65-F5344CB8AC3E}">
        <p14:creationId xmlns:p14="http://schemas.microsoft.com/office/powerpoint/2010/main" val="210686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0603-80CD-40D9-93EC-00AAE4EAA686}"/>
              </a:ext>
            </a:extLst>
          </p:cNvPr>
          <p:cNvSpPr>
            <a:spLocks noGrp="1"/>
          </p:cNvSpPr>
          <p:nvPr>
            <p:ph type="title"/>
          </p:nvPr>
        </p:nvSpPr>
        <p:spPr>
          <a:xfrm>
            <a:off x="759466" y="80241"/>
            <a:ext cx="7886700" cy="581834"/>
          </a:xfrm>
        </p:spPr>
        <p:txBody>
          <a:bodyPr>
            <a:normAutofit fontScale="90000"/>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a:extLst>
              <a:ext uri="{FF2B5EF4-FFF2-40B4-BE49-F238E27FC236}">
                <a16:creationId xmlns:a16="http://schemas.microsoft.com/office/drawing/2014/main" id="{32C130C4-7AA8-49D6-9211-956456D4E641}"/>
              </a:ext>
            </a:extLst>
          </p:cNvPr>
          <p:cNvSpPr>
            <a:spLocks noGrp="1"/>
          </p:cNvSpPr>
          <p:nvPr>
            <p:ph idx="1"/>
          </p:nvPr>
        </p:nvSpPr>
        <p:spPr>
          <a:xfrm>
            <a:off x="477647" y="880844"/>
            <a:ext cx="8506961" cy="5444755"/>
          </a:xfrm>
        </p:spPr>
        <p:txBody>
          <a:bodyPr>
            <a:normAutofit/>
          </a:bodyPr>
          <a:lstStyle/>
          <a:p>
            <a:pPr>
              <a:lnSpc>
                <a:spcPct val="160000"/>
              </a:lnSpc>
            </a:pPr>
            <a:r>
              <a:rPr lang="en-US" sz="2000" dirty="0">
                <a:latin typeface="Times New Roman" panose="02020603050405020304" pitchFamily="18" charset="0"/>
                <a:cs typeface="Times New Roman" panose="02020603050405020304" pitchFamily="18" charset="0"/>
              </a:rPr>
              <a:t>The current methods to estimate the soil moisture</a:t>
            </a:r>
          </a:p>
          <a:p>
            <a:pPr>
              <a:lnSpc>
                <a:spcPct val="160000"/>
              </a:lnSpc>
            </a:pPr>
            <a:r>
              <a:rPr lang="en-US" altLang="ja-JP" sz="2000" dirty="0">
                <a:latin typeface="Times New Roman" panose="02020603050405020304" pitchFamily="18" charset="0"/>
                <a:cs typeface="Times New Roman" panose="02020603050405020304" pitchFamily="18" charset="0"/>
              </a:rPr>
              <a:t>Existence of Temperature Effect (TE) in </a:t>
            </a:r>
            <a:r>
              <a:rPr lang="en-US" altLang="ja-JP" sz="2000" i="1" dirty="0">
                <a:latin typeface="Times New Roman" panose="02020603050405020304" pitchFamily="18" charset="0"/>
                <a:cs typeface="Times New Roman" panose="02020603050405020304" pitchFamily="18" charset="0"/>
              </a:rPr>
              <a:t>in-situ</a:t>
            </a:r>
            <a:r>
              <a:rPr lang="en-US" altLang="ja-JP" sz="2000" dirty="0">
                <a:latin typeface="Times New Roman" panose="02020603050405020304" pitchFamily="18" charset="0"/>
                <a:cs typeface="Times New Roman" panose="02020603050405020304" pitchFamily="18" charset="0"/>
              </a:rPr>
              <a:t> and satellite Soil Water Content (SWC) data</a:t>
            </a:r>
            <a:endParaRPr lang="en-US" sz="2000" dirty="0">
              <a:latin typeface="Times New Roman" panose="02020603050405020304" pitchFamily="18" charset="0"/>
              <a:cs typeface="Times New Roman" panose="02020603050405020304" pitchFamily="18" charset="0"/>
            </a:endParaRPr>
          </a:p>
          <a:p>
            <a:pPr>
              <a:lnSpc>
                <a:spcPct val="160000"/>
              </a:lnSpc>
            </a:pPr>
            <a:r>
              <a:rPr lang="en-US" sz="2000" dirty="0">
                <a:latin typeface="Times New Roman" panose="02020603050405020304" pitchFamily="18" charset="0"/>
                <a:cs typeface="Times New Roman" panose="02020603050405020304" pitchFamily="18" charset="0"/>
              </a:rPr>
              <a:t>Objectives</a:t>
            </a:r>
          </a:p>
          <a:p>
            <a:pPr>
              <a:lnSpc>
                <a:spcPct val="160000"/>
              </a:lnSpc>
            </a:pPr>
            <a:r>
              <a:rPr lang="en-US" sz="2000" dirty="0">
                <a:latin typeface="Times New Roman" panose="02020603050405020304" pitchFamily="18" charset="0"/>
                <a:cs typeface="Times New Roman" panose="02020603050405020304" pitchFamily="18" charset="0"/>
              </a:rPr>
              <a:t>Study Area and data description</a:t>
            </a:r>
          </a:p>
          <a:p>
            <a:pPr>
              <a:lnSpc>
                <a:spcPct val="160000"/>
              </a:lnSpc>
            </a:pPr>
            <a:r>
              <a:rPr lang="en-US" sz="2000" dirty="0">
                <a:latin typeface="Times New Roman" panose="02020603050405020304" pitchFamily="18" charset="0"/>
                <a:cs typeface="Times New Roman" panose="02020603050405020304" pitchFamily="18" charset="0"/>
              </a:rPr>
              <a:t>Methodology</a:t>
            </a:r>
          </a:p>
          <a:p>
            <a:pPr>
              <a:lnSpc>
                <a:spcPct val="160000"/>
              </a:lnSpc>
            </a:pPr>
            <a:r>
              <a:rPr lang="en-US" sz="2000" dirty="0">
                <a:latin typeface="Times New Roman" panose="02020603050405020304" pitchFamily="18" charset="0"/>
                <a:cs typeface="Times New Roman" panose="02020603050405020304" pitchFamily="18" charset="0"/>
              </a:rPr>
              <a:t>Application</a:t>
            </a:r>
          </a:p>
          <a:p>
            <a:pPr>
              <a:lnSpc>
                <a:spcPct val="160000"/>
              </a:lnSpc>
            </a:pPr>
            <a:r>
              <a:rPr lang="en-US" sz="2000" dirty="0">
                <a:latin typeface="Times New Roman" panose="02020603050405020304" pitchFamily="18" charset="0"/>
                <a:cs typeface="Times New Roman" panose="02020603050405020304" pitchFamily="18" charset="0"/>
              </a:rPr>
              <a:t>Results</a:t>
            </a:r>
          </a:p>
          <a:p>
            <a:endParaRPr lang="en-US" dirty="0"/>
          </a:p>
        </p:txBody>
      </p:sp>
      <p:sp>
        <p:nvSpPr>
          <p:cNvPr id="5" name="Date Placeholder 4">
            <a:extLst>
              <a:ext uri="{FF2B5EF4-FFF2-40B4-BE49-F238E27FC236}">
                <a16:creationId xmlns:a16="http://schemas.microsoft.com/office/drawing/2014/main" id="{F99CC728-8D7A-41B8-AAC5-4413776355E9}"/>
              </a:ext>
            </a:extLst>
          </p:cNvPr>
          <p:cNvSpPr>
            <a:spLocks noGrp="1"/>
          </p:cNvSpPr>
          <p:nvPr>
            <p:ph type="dt" sz="half" idx="10"/>
          </p:nvPr>
        </p:nvSpPr>
        <p:spPr/>
        <p:txBody>
          <a:bodyPr/>
          <a:lstStyle/>
          <a:p>
            <a:fld id="{5622B851-1DDB-4A36-AF83-175940670009}" type="datetime1">
              <a:rPr lang="en-US" smtClean="0"/>
              <a:t>9/21/2023</a:t>
            </a:fld>
            <a:endParaRPr lang="en-US"/>
          </a:p>
        </p:txBody>
      </p:sp>
      <p:sp>
        <p:nvSpPr>
          <p:cNvPr id="7" name="Slide Number Placeholder 6">
            <a:extLst>
              <a:ext uri="{FF2B5EF4-FFF2-40B4-BE49-F238E27FC236}">
                <a16:creationId xmlns:a16="http://schemas.microsoft.com/office/drawing/2014/main" id="{B380C7FC-0914-42B3-87FA-D5BCADA545E2}"/>
              </a:ext>
            </a:extLst>
          </p:cNvPr>
          <p:cNvSpPr>
            <a:spLocks noGrp="1"/>
          </p:cNvSpPr>
          <p:nvPr>
            <p:ph type="sldNum" sz="quarter" idx="12"/>
          </p:nvPr>
        </p:nvSpPr>
        <p:spPr/>
        <p:txBody>
          <a:bodyPr/>
          <a:lstStyle/>
          <a:p>
            <a:fld id="{A2EFCF3E-DC96-42A3-9356-89A23DDE2672}" type="slidenum">
              <a:rPr lang="en-US" smtClean="0"/>
              <a:t>2</a:t>
            </a:fld>
            <a:endParaRPr lang="en-US"/>
          </a:p>
        </p:txBody>
      </p:sp>
      <p:pic>
        <p:nvPicPr>
          <p:cNvPr id="4" name="Picture 2" descr="Nagaoka University of Technology - Wikipedia">
            <a:extLst>
              <a:ext uri="{FF2B5EF4-FFF2-40B4-BE49-F238E27FC236}">
                <a16:creationId xmlns:a16="http://schemas.microsoft.com/office/drawing/2014/main" id="{FA7948BE-1E0E-40BD-B9F8-079E23DC5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64176"/>
            <a:ext cx="617935" cy="6286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2801E7-EFAE-4A7E-A55B-851A0DCB7584}"/>
              </a:ext>
            </a:extLst>
          </p:cNvPr>
          <p:cNvPicPr>
            <a:picLocks noChangeAspect="1"/>
          </p:cNvPicPr>
          <p:nvPr/>
        </p:nvPicPr>
        <p:blipFill>
          <a:blip r:embed="rId3"/>
          <a:stretch>
            <a:fillRect/>
          </a:stretch>
        </p:blipFill>
        <p:spPr>
          <a:xfrm>
            <a:off x="8255000" y="-8725"/>
            <a:ext cx="889000" cy="883034"/>
          </a:xfrm>
          <a:prstGeom prst="rect">
            <a:avLst/>
          </a:prstGeom>
        </p:spPr>
      </p:pic>
    </p:spTree>
    <p:extLst>
      <p:ext uri="{BB962C8B-B14F-4D97-AF65-F5344CB8AC3E}">
        <p14:creationId xmlns:p14="http://schemas.microsoft.com/office/powerpoint/2010/main" val="246103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170" y="308221"/>
            <a:ext cx="7041662" cy="387944"/>
          </a:xfrm>
        </p:spPr>
        <p:txBody>
          <a:bodyPr>
            <a:normAutofit fontScale="92500" lnSpcReduction="10000"/>
          </a:bodyPr>
          <a:lstStyle/>
          <a:p>
            <a:pPr marL="0" indent="0">
              <a:buNone/>
            </a:pPr>
            <a:r>
              <a:rPr lang="en-AU" sz="2400" b="1" dirty="0">
                <a:latin typeface="Times New Roman" panose="02020603050405020304" pitchFamily="18" charset="0"/>
                <a:cs typeface="Times New Roman" panose="02020603050405020304" pitchFamily="18" charset="0"/>
              </a:rPr>
              <a:t>Data: In situ data averaging - Thiessen Polygon Method</a:t>
            </a:r>
          </a:p>
          <a:p>
            <a:endParaRPr lang="en-AU" dirty="0"/>
          </a:p>
        </p:txBody>
      </p:sp>
      <p:sp>
        <p:nvSpPr>
          <p:cNvPr id="6" name="Slide Number Placeholder 5">
            <a:extLst>
              <a:ext uri="{FF2B5EF4-FFF2-40B4-BE49-F238E27FC236}">
                <a16:creationId xmlns:a16="http://schemas.microsoft.com/office/drawing/2014/main" id="{E0A5A0A3-7490-4672-BA41-45A8BC98791A}"/>
              </a:ext>
            </a:extLst>
          </p:cNvPr>
          <p:cNvSpPr>
            <a:spLocks noGrp="1"/>
          </p:cNvSpPr>
          <p:nvPr>
            <p:ph type="sldNum" sz="quarter" idx="12"/>
          </p:nvPr>
        </p:nvSpPr>
        <p:spPr/>
        <p:txBody>
          <a:bodyPr/>
          <a:lstStyle/>
          <a:p>
            <a:fld id="{B3F81665-D4D0-4053-B1D9-714416C177A3}" type="slidenum">
              <a:rPr lang="en-AU" smtClean="0"/>
              <a:t>20</a:t>
            </a:fld>
            <a:endParaRPr lang="en-AU"/>
          </a:p>
        </p:txBody>
      </p:sp>
      <p:sp>
        <p:nvSpPr>
          <p:cNvPr id="1026" name="Rectangle 2"/>
          <p:cNvSpPr>
            <a:spLocks noChangeArrowheads="1"/>
          </p:cNvSpPr>
          <p:nvPr/>
        </p:nvSpPr>
        <p:spPr bwMode="auto">
          <a:xfrm>
            <a:off x="1143001" y="71875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AU" sz="1350"/>
          </a:p>
        </p:txBody>
      </p:sp>
      <p:sp>
        <p:nvSpPr>
          <p:cNvPr id="1028" name="Rectangle 4"/>
          <p:cNvSpPr>
            <a:spLocks noChangeArrowheads="1"/>
          </p:cNvSpPr>
          <p:nvPr/>
        </p:nvSpPr>
        <p:spPr bwMode="auto">
          <a:xfrm>
            <a:off x="114300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AU" sz="1350"/>
          </a:p>
        </p:txBody>
      </p:sp>
      <p:sp>
        <p:nvSpPr>
          <p:cNvPr id="1029" name="Rectangle 5"/>
          <p:cNvSpPr>
            <a:spLocks noChangeArrowheads="1"/>
          </p:cNvSpPr>
          <p:nvPr/>
        </p:nvSpPr>
        <p:spPr bwMode="auto">
          <a:xfrm>
            <a:off x="1143001" y="1468845"/>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en-US" sz="1350">
              <a:latin typeface="Arial" pitchFamily="34" charset="0"/>
              <a:cs typeface="Arial" pitchFamily="34" charset="0"/>
            </a:endParaRPr>
          </a:p>
        </p:txBody>
      </p:sp>
      <p:sp>
        <p:nvSpPr>
          <p:cNvPr id="1031" name="Rectangle 7"/>
          <p:cNvSpPr>
            <a:spLocks noChangeArrowheads="1"/>
          </p:cNvSpPr>
          <p:nvPr/>
        </p:nvSpPr>
        <p:spPr bwMode="auto">
          <a:xfrm>
            <a:off x="114300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AU" sz="1350"/>
          </a:p>
        </p:txBody>
      </p:sp>
      <mc:AlternateContent xmlns:mc="http://schemas.openxmlformats.org/markup-compatibility/2006" xmlns:a14="http://schemas.microsoft.com/office/drawing/2010/main">
        <mc:Choice Requires="a14">
          <p:sp>
            <p:nvSpPr>
              <p:cNvPr id="11" name="Rectangle 10"/>
              <p:cNvSpPr/>
              <p:nvPr/>
            </p:nvSpPr>
            <p:spPr>
              <a:xfrm>
                <a:off x="4127289" y="1307351"/>
                <a:ext cx="4693378" cy="1647054"/>
              </a:xfrm>
              <a:prstGeom prst="rect">
                <a:avLst/>
              </a:prstGeom>
            </p:spPr>
            <p:txBody>
              <a:bodyPr wrap="square">
                <a:spAutoFit/>
              </a:bodyPr>
              <a:lstStyle/>
              <a:p>
                <a:pPr>
                  <a:lnSpc>
                    <a:spcPct val="107000"/>
                  </a:lnSpc>
                  <a:spcAft>
                    <a:spcPts val="600"/>
                  </a:spcAft>
                </a:pPr>
                <a14:m>
                  <m:oMath xmlns:m="http://schemas.openxmlformats.org/officeDocument/2006/math">
                    <m:sSub>
                      <m:sSubPr>
                        <m:ctrlPr>
                          <a:rPr lang="en-US" sz="1500" i="1">
                            <a:latin typeface="Cambria Math" panose="02040503050406030204" pitchFamily="18" charset="0"/>
                            <a:ea typeface="Yu Mincho" panose="02020400000000000000" pitchFamily="18" charset="-128"/>
                            <a:cs typeface="Times New Roman" panose="02020603050405020304" pitchFamily="18" charset="0"/>
                          </a:rPr>
                        </m:ctrlPr>
                      </m:sSubPr>
                      <m:e>
                        <m:r>
                          <a:rPr lang="en-US" sz="1500" i="1">
                            <a:latin typeface="Cambria Math" panose="02040503050406030204" pitchFamily="18" charset="0"/>
                            <a:ea typeface="Yu Mincho" panose="02020400000000000000" pitchFamily="18" charset="-128"/>
                            <a:cs typeface="Times New Roman" panose="02020603050405020304" pitchFamily="18" charset="0"/>
                          </a:rPr>
                          <m:t>   </m:t>
                        </m:r>
                        <m:r>
                          <a:rPr lang="en-US" sz="1500" i="1">
                            <a:latin typeface="Cambria Math" panose="02040503050406030204" pitchFamily="18" charset="0"/>
                            <a:ea typeface="Yu Mincho" panose="02020400000000000000" pitchFamily="18" charset="-128"/>
                            <a:cs typeface="Times New Roman" panose="02020603050405020304" pitchFamily="18" charset="0"/>
                          </a:rPr>
                          <m:t>𝑃</m:t>
                        </m:r>
                      </m:e>
                      <m:sub>
                        <m:r>
                          <a:rPr lang="en-US" sz="1500" i="1">
                            <a:latin typeface="Cambria Math" panose="02040503050406030204" pitchFamily="18" charset="0"/>
                            <a:ea typeface="Yu Mincho" panose="02020400000000000000" pitchFamily="18" charset="-128"/>
                            <a:cs typeface="Times New Roman" panose="02020603050405020304" pitchFamily="18" charset="0"/>
                          </a:rPr>
                          <m:t>𝑖</m:t>
                        </m:r>
                      </m:sub>
                    </m:sSub>
                    <m:r>
                      <a:rPr lang="en-US" sz="15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t>   </m:t>
                        </m:r>
                        <m: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t>𝑆𝑇</m:t>
                        </m:r>
                      </m:e>
                      <m:sub>
                        <m: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t>𝑖</m:t>
                        </m:r>
                      </m:sub>
                    </m:sSub>
                    <m:r>
                      <a:rPr lang="en-US" sz="1500"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t>   </m:t>
                        </m:r>
                        <m: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t>𝑆𝑊𝐶</m:t>
                        </m:r>
                      </m:e>
                      <m:sub>
                        <m:r>
                          <a:rPr lang="en-US" sz="1500" i="1">
                            <a:solidFill>
                              <a:srgbClr val="000000"/>
                            </a:solidFill>
                            <a:latin typeface="Cambria Math" panose="02040503050406030204" pitchFamily="18" charset="0"/>
                            <a:ea typeface="Yu Mincho" panose="02020400000000000000" pitchFamily="18" charset="-128"/>
                            <a:cs typeface="Times New Roman" panose="02020603050405020304" pitchFamily="18" charset="0"/>
                          </a:rPr>
                          <m:t>𝑖</m:t>
                        </m:r>
                      </m:sub>
                    </m:sSub>
                    <m:r>
                      <a:rPr lang="en-US" sz="1500" i="1">
                        <a:latin typeface="Cambria Math" panose="02040503050406030204" pitchFamily="18" charset="0"/>
                        <a:ea typeface="Yu Mincho" panose="02020400000000000000" pitchFamily="18" charset="-128"/>
                        <a:cs typeface="Times New Roman" panose="02020603050405020304" pitchFamily="18" charset="0"/>
                      </a:rPr>
                      <m:t>=</m:t>
                    </m:r>
                    <m:r>
                      <a:rPr lang="en-US" sz="1500">
                        <a:latin typeface="Cambria Math" panose="02040503050406030204" pitchFamily="18" charset="0"/>
                        <a:ea typeface="Yu Mincho" panose="02020400000000000000" pitchFamily="18" charset="-128"/>
                        <a:cs typeface="Times New Roman" panose="02020603050405020304" pitchFamily="18" charset="0"/>
                      </a:rPr>
                      <m:t> </m:t>
                    </m:r>
                  </m:oMath>
                </a14:m>
                <a:r>
                  <a:rPr lang="en-AU" sz="1500" b="1" dirty="0"/>
                  <a:t>Precipitation, Soil Temperature, </a:t>
                </a:r>
              </a:p>
              <a:p>
                <a:pPr>
                  <a:lnSpc>
                    <a:spcPct val="107000"/>
                  </a:lnSpc>
                  <a:spcAft>
                    <a:spcPts val="600"/>
                  </a:spcAft>
                </a:pPr>
                <a:r>
                  <a:rPr lang="ja-JP" altLang="en-US" sz="1500" b="1" dirty="0"/>
                  <a:t>　　　　　　　　　</a:t>
                </a:r>
                <a:r>
                  <a:rPr lang="en-AU" sz="1500" b="1" dirty="0"/>
                  <a:t>Soil Water Content </a:t>
                </a:r>
                <a14:m>
                  <m:oMath xmlns:m="http://schemas.openxmlformats.org/officeDocument/2006/math">
                    <m:r>
                      <a:rPr lang="en-US" sz="1500" i="1">
                        <a:latin typeface="Cambria Math" panose="02040503050406030204" pitchFamily="18" charset="0"/>
                        <a:ea typeface="Yu Mincho" panose="02020400000000000000" pitchFamily="18" charset="-128"/>
                        <a:cs typeface="Times New Roman" panose="02020603050405020304" pitchFamily="18" charset="0"/>
                      </a:rPr>
                      <m:t>(</m:t>
                    </m:r>
                    <m:r>
                      <a:rPr lang="en-US" sz="1500" i="1">
                        <a:latin typeface="Cambria Math" panose="02040503050406030204" pitchFamily="18" charset="0"/>
                        <a:ea typeface="Yu Mincho" panose="02020400000000000000" pitchFamily="18" charset="-128"/>
                        <a:cs typeface="Times New Roman" panose="02020603050405020304" pitchFamily="18" charset="0"/>
                      </a:rPr>
                      <m:t>𝑆𝑊𝐶</m:t>
                    </m:r>
                    <m:r>
                      <a:rPr lang="en-US" sz="1500" i="1">
                        <a:latin typeface="Cambria Math" panose="02040503050406030204" pitchFamily="18" charset="0"/>
                        <a:ea typeface="Yu Mincho" panose="02020400000000000000" pitchFamily="18" charset="-128"/>
                        <a:cs typeface="Times New Roman" panose="02020603050405020304" pitchFamily="18" charset="0"/>
                      </a:rPr>
                      <m:t>)</m:t>
                    </m:r>
                  </m:oMath>
                </a14:m>
                <a:r>
                  <a:rPr lang="en-US" sz="1500" dirty="0">
                    <a:latin typeface="Calibri" panose="020F0502020204030204" pitchFamily="34" charset="0"/>
                    <a:ea typeface="Yu Mincho" panose="02020400000000000000" pitchFamily="18" charset="-128"/>
                    <a:cs typeface="Times New Roman" panose="02020603050405020304" pitchFamily="18" charset="0"/>
                  </a:rPr>
                  <a:t> </a:t>
                </a:r>
              </a:p>
              <a:p>
                <a:pPr>
                  <a:lnSpc>
                    <a:spcPct val="107000"/>
                  </a:lnSpc>
                  <a:spcAft>
                    <a:spcPts val="600"/>
                  </a:spcAft>
                </a:pPr>
                <a:r>
                  <a:rPr lang="ja-JP" altLang="en-US" sz="1500" b="1" dirty="0">
                    <a:latin typeface="Calibri" panose="020F0502020204030204" pitchFamily="34" charset="0"/>
                    <a:ea typeface="Yu Mincho" panose="02020400000000000000" pitchFamily="18" charset="-128"/>
                    <a:cs typeface="Times New Roman" panose="02020603050405020304" pitchFamily="18" charset="0"/>
                  </a:rPr>
                  <a:t>　　　　　　　　　 </a:t>
                </a:r>
                <a:r>
                  <a:rPr lang="en-AU" sz="1500" b="1" dirty="0"/>
                  <a:t>recorded at various stations.</a:t>
                </a:r>
                <a:endParaRPr lang="en-AU" sz="1500" dirty="0"/>
              </a:p>
              <a:p>
                <a:pPr>
                  <a:lnSpc>
                    <a:spcPct val="107000"/>
                  </a:lnSpc>
                  <a:spcAft>
                    <a:spcPts val="600"/>
                  </a:spcAft>
                </a:pPr>
                <a:r>
                  <a:rPr lang="en-AU" sz="1500" b="1" dirty="0"/>
                  <a:t> </a:t>
                </a:r>
                <a:r>
                  <a:rPr lang="en-US" sz="1500" dirty="0">
                    <a:solidFill>
                      <a:prstClr val="black"/>
                    </a:solidFill>
                    <a:latin typeface="Calibri"/>
                    <a:ea typeface="Yu Mincho" panose="02020400000000000000" pitchFamily="18" charset="-128"/>
                    <a:cs typeface="Times New Roman" panose="02020603050405020304" pitchFamily="18" charset="0"/>
                  </a:rPr>
                  <a:t> </a:t>
                </a:r>
                <a14:m>
                  <m:oMath xmlns:m="http://schemas.openxmlformats.org/officeDocument/2006/math">
                    <m:sSub>
                      <m:sSubPr>
                        <m:ctrlPr>
                          <a:rPr lang="en-US" sz="1500" i="1">
                            <a:solidFill>
                              <a:prstClr val="black"/>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sz="1500" i="1">
                            <a:solidFill>
                              <a:prstClr val="black"/>
                            </a:solidFill>
                            <a:latin typeface="Cambria Math" panose="02040503050406030204" pitchFamily="18" charset="0"/>
                            <a:ea typeface="Yu Mincho" panose="02020400000000000000" pitchFamily="18" charset="-128"/>
                            <a:cs typeface="Times New Roman" panose="02020603050405020304" pitchFamily="18" charset="0"/>
                          </a:rPr>
                          <m:t>𝐴</m:t>
                        </m:r>
                      </m:e>
                      <m:sub>
                        <m:r>
                          <a:rPr lang="en-US" sz="1500" i="1">
                            <a:solidFill>
                              <a:prstClr val="black"/>
                            </a:solidFill>
                            <a:latin typeface="Cambria Math" panose="02040503050406030204" pitchFamily="18" charset="0"/>
                            <a:ea typeface="Yu Mincho" panose="02020400000000000000" pitchFamily="18" charset="-128"/>
                            <a:cs typeface="Times New Roman" panose="02020603050405020304" pitchFamily="18" charset="0"/>
                          </a:rPr>
                          <m:t>𝑖</m:t>
                        </m:r>
                      </m:sub>
                    </m:sSub>
                    <m:r>
                      <a:rPr lang="en-US" sz="1500" i="1">
                        <a:solidFill>
                          <a:prstClr val="black"/>
                        </a:solidFill>
                        <a:latin typeface="Cambria Math" panose="02040503050406030204" pitchFamily="18" charset="0"/>
                        <a:ea typeface="Yu Mincho" panose="02020400000000000000" pitchFamily="18" charset="-128"/>
                        <a:cs typeface="Times New Roman" panose="02020603050405020304" pitchFamily="18" charset="0"/>
                      </a:rPr>
                      <m:t>=</m:t>
                    </m:r>
                  </m:oMath>
                </a14:m>
                <a:r>
                  <a:rPr lang="en-US" sz="15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a:t>
                </a:r>
                <a:r>
                  <a:rPr lang="en-AU" sz="1500" b="1" dirty="0"/>
                  <a:t>Area of Thiessen polygon</a:t>
                </a:r>
                <a14:m>
                  <m:oMath xmlns:m="http://schemas.openxmlformats.org/officeDocument/2006/math">
                    <m:r>
                      <a:rPr lang="en-US" sz="1500" b="1">
                        <a:latin typeface="Cambria Math" panose="02040503050406030204" pitchFamily="18" charset="0"/>
                        <a:ea typeface="Yu Mincho" panose="02020400000000000000" pitchFamily="18" charset="-128"/>
                        <a:cs typeface="Times New Roman" panose="02020603050405020304" pitchFamily="18" charset="0"/>
                      </a:rPr>
                      <m:t>  </m:t>
                    </m:r>
                    <m:r>
                      <a:rPr lang="en-US" sz="1500" i="1">
                        <a:latin typeface="Cambria Math" panose="02040503050406030204" pitchFamily="18" charset="0"/>
                        <a:ea typeface="Yu Mincho" panose="02020400000000000000" pitchFamily="18" charset="-128"/>
                        <a:cs typeface="Times New Roman" panose="02020603050405020304" pitchFamily="18" charset="0"/>
                      </a:rPr>
                      <m:t>𝑖</m:t>
                    </m:r>
                  </m:oMath>
                </a14:m>
                <a:endParaRPr lang="en-US" sz="1500" dirty="0">
                  <a:latin typeface="Calibri" panose="020F0502020204030204" pitchFamily="34" charset="0"/>
                  <a:ea typeface="Yu Mincho" panose="02020400000000000000" pitchFamily="18" charset="-128"/>
                  <a:cs typeface="Times New Roman" panose="02020603050405020304" pitchFamily="18" charset="0"/>
                </a:endParaRPr>
              </a:p>
              <a:p>
                <a14:m>
                  <m:oMath xmlns:m="http://schemas.openxmlformats.org/officeDocument/2006/math">
                    <m:r>
                      <a:rPr lang="en-US" sz="1500" i="1">
                        <a:latin typeface="Cambria Math" panose="02040503050406030204" pitchFamily="18" charset="0"/>
                        <a:ea typeface="Yu Mincho" panose="02020400000000000000" pitchFamily="18" charset="-128"/>
                        <a:cs typeface="Times New Roman" panose="02020603050405020304" pitchFamily="18" charset="0"/>
                      </a:rPr>
                      <m:t>  </m:t>
                    </m:r>
                    <m:r>
                      <a:rPr lang="en-US" sz="1500" i="1">
                        <a:latin typeface="Cambria Math" panose="02040503050406030204" pitchFamily="18" charset="0"/>
                        <a:ea typeface="Yu Mincho" panose="02020400000000000000" pitchFamily="18" charset="-128"/>
                        <a:cs typeface="Times New Roman" panose="02020603050405020304" pitchFamily="18" charset="0"/>
                      </a:rPr>
                      <m:t>𝑛</m:t>
                    </m:r>
                    <m:r>
                      <a:rPr lang="en-US" sz="1500" i="1">
                        <a:latin typeface="Cambria Math" panose="02040503050406030204" pitchFamily="18" charset="0"/>
                        <a:ea typeface="Yu Mincho" panose="02020400000000000000" pitchFamily="18" charset="-128"/>
                        <a:cs typeface="Times New Roman" panose="02020603050405020304" pitchFamily="18" charset="0"/>
                      </a:rPr>
                      <m:t>­­  =</m:t>
                    </m:r>
                  </m:oMath>
                </a14:m>
                <a:r>
                  <a:rPr lang="en-US" sz="1500" dirty="0">
                    <a:latin typeface="Calibri" panose="020F0502020204030204" pitchFamily="34" charset="0"/>
                    <a:ea typeface="Yu Mincho" panose="02020400000000000000" pitchFamily="18" charset="-128"/>
                    <a:cs typeface="Times New Roman" panose="02020603050405020304" pitchFamily="18" charset="0"/>
                  </a:rPr>
                  <a:t> </a:t>
                </a:r>
                <a:r>
                  <a:rPr lang="en-AU" sz="1500" b="1" dirty="0"/>
                  <a:t>Number of stations</a:t>
                </a:r>
                <a:endParaRPr lang="en-AU" sz="1500" dirty="0"/>
              </a:p>
            </p:txBody>
          </p:sp>
        </mc:Choice>
        <mc:Fallback xmlns="">
          <p:sp>
            <p:nvSpPr>
              <p:cNvPr id="11" name="Rectangle 10"/>
              <p:cNvSpPr>
                <a:spLocks noRot="1" noChangeAspect="1" noMove="1" noResize="1" noEditPoints="1" noAdjustHandles="1" noChangeArrowheads="1" noChangeShapeType="1" noTextEdit="1"/>
              </p:cNvSpPr>
              <p:nvPr/>
            </p:nvSpPr>
            <p:spPr>
              <a:xfrm>
                <a:off x="4127289" y="1307351"/>
                <a:ext cx="4693378" cy="1647054"/>
              </a:xfrm>
              <a:prstGeom prst="rect">
                <a:avLst/>
              </a:prstGeom>
              <a:blipFill>
                <a:blip r:embed="rId3"/>
                <a:stretch>
                  <a:fillRect t="-369" b="-3321"/>
                </a:stretch>
              </a:blipFill>
            </p:spPr>
            <p:txBody>
              <a:bodyPr/>
              <a:lstStyle/>
              <a:p>
                <a:r>
                  <a:rPr lang="en-US">
                    <a:noFill/>
                  </a:rPr>
                  <a:t> </a:t>
                </a:r>
              </a:p>
            </p:txBody>
          </p:sp>
        </mc:Fallback>
      </mc:AlternateContent>
      <p:sp>
        <p:nvSpPr>
          <p:cNvPr id="1035" name="Rectangle 11"/>
          <p:cNvSpPr>
            <a:spLocks noChangeArrowheads="1"/>
          </p:cNvSpPr>
          <p:nvPr/>
        </p:nvSpPr>
        <p:spPr bwMode="auto">
          <a:xfrm>
            <a:off x="1143001" y="890201"/>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endParaRPr lang="en-AU" sz="1350"/>
          </a:p>
        </p:txBody>
      </p:sp>
      <p:sp>
        <p:nvSpPr>
          <p:cNvPr id="1036" name="Rectangle 12"/>
          <p:cNvSpPr>
            <a:spLocks noChangeArrowheads="1"/>
          </p:cNvSpPr>
          <p:nvPr/>
        </p:nvSpPr>
        <p:spPr bwMode="auto">
          <a:xfrm>
            <a:off x="1143001" y="1468845"/>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en-US" sz="135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A5C98AE-C49F-4A45-B6EA-383484FF5F12}"/>
                  </a:ext>
                </a:extLst>
              </p:cNvPr>
              <p:cNvSpPr txBox="1"/>
              <p:nvPr/>
            </p:nvSpPr>
            <p:spPr>
              <a:xfrm>
                <a:off x="692698" y="1129355"/>
                <a:ext cx="3429000"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rgbClr val="836967"/>
                              </a:solidFill>
                              <a:latin typeface="Cambria Math" panose="02040503050406030204" pitchFamily="18" charset="0"/>
                            </a:rPr>
                          </m:ctrlPr>
                        </m:sSubPr>
                        <m:e>
                          <m:r>
                            <a:rPr lang="en-US" sz="1350" i="1">
                              <a:latin typeface="Cambria Math" panose="02040503050406030204" pitchFamily="18" charset="0"/>
                            </a:rPr>
                            <m:t>𝑃</m:t>
                          </m:r>
                        </m:e>
                        <m:sub>
                          <m:r>
                            <a:rPr lang="en-US" sz="1350" i="1">
                              <a:latin typeface="Cambria Math" panose="02040503050406030204" pitchFamily="18" charset="0"/>
                            </a:rPr>
                            <m:t>𝐴𝑣𝑔</m:t>
                          </m:r>
                        </m:sub>
                      </m:sSub>
                      <m:r>
                        <a:rPr lang="en-US" sz="1350">
                          <a:latin typeface="Cambria Math" panose="02040503050406030204" pitchFamily="18" charset="0"/>
                        </a:rPr>
                        <m:t>=</m:t>
                      </m:r>
                      <m:f>
                        <m:fPr>
                          <m:type m:val="lin"/>
                          <m:ctrlPr>
                            <a:rPr lang="en-US" sz="1350" i="1">
                              <a:latin typeface="Cambria Math" panose="02040503050406030204" pitchFamily="18" charset="0"/>
                            </a:rPr>
                          </m:ctrlPr>
                        </m:fPr>
                        <m:num>
                          <m:d>
                            <m:dPr>
                              <m:ctrlPr>
                                <a:rPr lang="en-US" sz="1350" i="1">
                                  <a:latin typeface="Cambria Math" panose="02040503050406030204" pitchFamily="18" charset="0"/>
                                </a:rPr>
                              </m:ctrlPr>
                            </m:dPr>
                            <m:e>
                              <m:nary>
                                <m:naryPr>
                                  <m:chr m:val="∑"/>
                                  <m:ctrlPr>
                                    <a:rPr lang="en-US" altLang="ja-JP" sz="1350" i="1">
                                      <a:latin typeface="Cambria Math" panose="02040503050406030204" pitchFamily="18" charset="0"/>
                                    </a:rPr>
                                  </m:ctrlPr>
                                </m:naryPr>
                                <m:sub>
                                  <m:r>
                                    <a:rPr lang="en-US" altLang="ja-JP" sz="1350" i="1">
                                      <a:latin typeface="Cambria Math" panose="02040503050406030204" pitchFamily="18" charset="0"/>
                                    </a:rPr>
                                    <m:t>𝑖</m:t>
                                  </m:r>
                                  <m:r>
                                    <a:rPr lang="en-US" altLang="ja-JP" sz="1350">
                                      <a:latin typeface="Cambria Math" panose="02040503050406030204" pitchFamily="18" charset="0"/>
                                    </a:rPr>
                                    <m:t>=</m:t>
                                  </m:r>
                                  <m:r>
                                    <a:rPr lang="en-US" altLang="ja-JP" sz="1350" i="1">
                                      <a:latin typeface="Cambria Math" panose="02040503050406030204" pitchFamily="18" charset="0"/>
                                    </a:rPr>
                                    <m:t>1</m:t>
                                  </m:r>
                                </m:sub>
                                <m:sup>
                                  <m:r>
                                    <a:rPr lang="en-US" altLang="ja-JP" sz="1350" i="1">
                                      <a:latin typeface="Cambria Math" panose="02040503050406030204" pitchFamily="18" charset="0"/>
                                    </a:rPr>
                                    <m:t>𝑛</m:t>
                                  </m:r>
                                </m:sup>
                                <m:e>
                                  <m:sSub>
                                    <m:sSubPr>
                                      <m:ctrlPr>
                                        <a:rPr lang="en-US" altLang="ja-JP" sz="1350" i="1">
                                          <a:solidFill>
                                            <a:srgbClr val="836967"/>
                                          </a:solidFill>
                                          <a:latin typeface="Cambria Math" panose="02040503050406030204" pitchFamily="18" charset="0"/>
                                        </a:rPr>
                                      </m:ctrlPr>
                                    </m:sSubPr>
                                    <m:e>
                                      <m:r>
                                        <a:rPr lang="en-US" altLang="ja-JP" sz="1350" i="1">
                                          <a:latin typeface="Cambria Math" panose="02040503050406030204" pitchFamily="18" charset="0"/>
                                        </a:rPr>
                                        <m:t>𝐴</m:t>
                                      </m:r>
                                    </m:e>
                                    <m:sub>
                                      <m:r>
                                        <a:rPr lang="en-US" altLang="ja-JP" sz="1350" i="1">
                                          <a:latin typeface="Cambria Math" panose="02040503050406030204" pitchFamily="18" charset="0"/>
                                        </a:rPr>
                                        <m:t>𝑖</m:t>
                                      </m:r>
                                    </m:sub>
                                  </m:sSub>
                                  <m:r>
                                    <a:rPr lang="en-US" altLang="ja-JP" sz="1350">
                                      <a:latin typeface="Cambria Math" panose="02040503050406030204" pitchFamily="18" charset="0"/>
                                    </a:rPr>
                                    <m:t>×</m:t>
                                  </m:r>
                                  <m:sSub>
                                    <m:sSubPr>
                                      <m:ctrlPr>
                                        <a:rPr lang="en-US" altLang="ja-JP" sz="1350" i="1">
                                          <a:solidFill>
                                            <a:srgbClr val="836967"/>
                                          </a:solidFill>
                                          <a:latin typeface="Cambria Math" panose="02040503050406030204" pitchFamily="18" charset="0"/>
                                        </a:rPr>
                                      </m:ctrlPr>
                                    </m:sSubPr>
                                    <m:e>
                                      <m:r>
                                        <a:rPr lang="en-US" altLang="ja-JP" sz="1350" i="1">
                                          <a:latin typeface="Cambria Math" panose="02040503050406030204" pitchFamily="18" charset="0"/>
                                        </a:rPr>
                                        <m:t>𝑃</m:t>
                                      </m:r>
                                    </m:e>
                                    <m:sub>
                                      <m:r>
                                        <a:rPr lang="en-US" altLang="ja-JP" sz="1350" i="1">
                                          <a:latin typeface="Cambria Math" panose="02040503050406030204" pitchFamily="18" charset="0"/>
                                        </a:rPr>
                                        <m:t>𝑖</m:t>
                                      </m:r>
                                    </m:sub>
                                  </m:sSub>
                                </m:e>
                              </m:nary>
                            </m:e>
                          </m:d>
                          <m:r>
                            <a:rPr lang="en-US" sz="1350" i="1">
                              <a:latin typeface="Cambria Math" panose="02040503050406030204" pitchFamily="18" charset="0"/>
                            </a:rPr>
                            <m:t> </m:t>
                          </m:r>
                        </m:num>
                        <m:den>
                          <m:r>
                            <a:rPr lang="en-US" sz="1350">
                              <a:latin typeface="Cambria Math" panose="02040503050406030204" pitchFamily="18" charset="0"/>
                            </a:rPr>
                            <m:t> </m:t>
                          </m:r>
                        </m:den>
                      </m:f>
                      <m:r>
                        <a:rPr lang="en-US" sz="1350" i="1">
                          <a:latin typeface="Cambria Math" panose="02040503050406030204" pitchFamily="18" charset="0"/>
                        </a:rPr>
                        <m:t>𝐴</m:t>
                      </m:r>
                    </m:oMath>
                  </m:oMathPara>
                </a14:m>
                <a:endParaRPr lang="en-US" sz="1350" dirty="0"/>
              </a:p>
            </p:txBody>
          </p:sp>
        </mc:Choice>
        <mc:Fallback xmlns="">
          <p:sp>
            <p:nvSpPr>
              <p:cNvPr id="14" name="TextBox 13">
                <a:extLst>
                  <a:ext uri="{FF2B5EF4-FFF2-40B4-BE49-F238E27FC236}">
                    <a16:creationId xmlns:a16="http://schemas.microsoft.com/office/drawing/2014/main" id="{9A5C98AE-C49F-4A45-B6EA-383484FF5F12}"/>
                  </a:ext>
                </a:extLst>
              </p:cNvPr>
              <p:cNvSpPr txBox="1">
                <a:spLocks noRot="1" noChangeAspect="1" noMove="1" noResize="1" noEditPoints="1" noAdjustHandles="1" noChangeArrowheads="1" noChangeShapeType="1" noTextEdit="1"/>
              </p:cNvSpPr>
              <p:nvPr/>
            </p:nvSpPr>
            <p:spPr>
              <a:xfrm>
                <a:off x="692698" y="1129355"/>
                <a:ext cx="3429000" cy="6595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2ABBFE-CF8D-47F1-9472-CE517B9E9AB8}"/>
                  </a:ext>
                </a:extLst>
              </p:cNvPr>
              <p:cNvSpPr txBox="1"/>
              <p:nvPr/>
            </p:nvSpPr>
            <p:spPr>
              <a:xfrm>
                <a:off x="692698" y="1947552"/>
                <a:ext cx="3429000"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rgbClr val="836967"/>
                              </a:solidFill>
                              <a:latin typeface="Cambria Math" panose="02040503050406030204" pitchFamily="18" charset="0"/>
                            </a:rPr>
                          </m:ctrlPr>
                        </m:sSubPr>
                        <m:e>
                          <m:r>
                            <a:rPr lang="en-US" sz="1350" i="1">
                              <a:latin typeface="Cambria Math" panose="02040503050406030204" pitchFamily="18" charset="0"/>
                            </a:rPr>
                            <m:t>𝑆𝑊𝐶</m:t>
                          </m:r>
                        </m:e>
                        <m:sub>
                          <m:r>
                            <a:rPr lang="en-US" sz="1350" i="1">
                              <a:latin typeface="Cambria Math" panose="02040503050406030204" pitchFamily="18" charset="0"/>
                            </a:rPr>
                            <m:t>𝐴𝑣𝑔</m:t>
                          </m:r>
                        </m:sub>
                      </m:sSub>
                      <m:r>
                        <a:rPr lang="en-US" sz="1350">
                          <a:latin typeface="Cambria Math" panose="02040503050406030204" pitchFamily="18" charset="0"/>
                        </a:rPr>
                        <m:t>=</m:t>
                      </m:r>
                      <m:f>
                        <m:fPr>
                          <m:type m:val="lin"/>
                          <m:ctrlPr>
                            <a:rPr lang="en-US" sz="1350" i="1">
                              <a:latin typeface="Cambria Math" panose="02040503050406030204" pitchFamily="18" charset="0"/>
                            </a:rPr>
                          </m:ctrlPr>
                        </m:fPr>
                        <m:num>
                          <m:d>
                            <m:dPr>
                              <m:ctrlPr>
                                <a:rPr lang="en-US" sz="1350" i="1">
                                  <a:latin typeface="Cambria Math" panose="02040503050406030204" pitchFamily="18" charset="0"/>
                                </a:rPr>
                              </m:ctrlPr>
                            </m:dPr>
                            <m:e>
                              <m:nary>
                                <m:naryPr>
                                  <m:chr m:val="∑"/>
                                  <m:ctrlPr>
                                    <a:rPr lang="en-US" altLang="ja-JP" sz="1350" i="1">
                                      <a:latin typeface="Cambria Math" panose="02040503050406030204" pitchFamily="18" charset="0"/>
                                    </a:rPr>
                                  </m:ctrlPr>
                                </m:naryPr>
                                <m:sub>
                                  <m:r>
                                    <a:rPr lang="en-US" altLang="ja-JP" sz="1350" i="1">
                                      <a:latin typeface="Cambria Math" panose="02040503050406030204" pitchFamily="18" charset="0"/>
                                    </a:rPr>
                                    <m:t>𝑖</m:t>
                                  </m:r>
                                  <m:r>
                                    <a:rPr lang="en-US" altLang="ja-JP" sz="1350">
                                      <a:latin typeface="Cambria Math" panose="02040503050406030204" pitchFamily="18" charset="0"/>
                                    </a:rPr>
                                    <m:t>=</m:t>
                                  </m:r>
                                  <m:r>
                                    <a:rPr lang="en-US" altLang="ja-JP" sz="1350" i="1">
                                      <a:latin typeface="Cambria Math" panose="02040503050406030204" pitchFamily="18" charset="0"/>
                                    </a:rPr>
                                    <m:t>1</m:t>
                                  </m:r>
                                </m:sub>
                                <m:sup>
                                  <m:r>
                                    <a:rPr lang="en-US" altLang="ja-JP" sz="1350" i="1">
                                      <a:latin typeface="Cambria Math" panose="02040503050406030204" pitchFamily="18" charset="0"/>
                                    </a:rPr>
                                    <m:t>𝑛</m:t>
                                  </m:r>
                                </m:sup>
                                <m:e>
                                  <m:sSub>
                                    <m:sSubPr>
                                      <m:ctrlPr>
                                        <a:rPr lang="en-US" altLang="ja-JP" sz="1350" i="1">
                                          <a:solidFill>
                                            <a:srgbClr val="836967"/>
                                          </a:solidFill>
                                          <a:latin typeface="Cambria Math" panose="02040503050406030204" pitchFamily="18" charset="0"/>
                                        </a:rPr>
                                      </m:ctrlPr>
                                    </m:sSubPr>
                                    <m:e>
                                      <m:r>
                                        <a:rPr lang="en-US" altLang="ja-JP" sz="1350" i="1">
                                          <a:latin typeface="Cambria Math" panose="02040503050406030204" pitchFamily="18" charset="0"/>
                                        </a:rPr>
                                        <m:t>𝐴</m:t>
                                      </m:r>
                                    </m:e>
                                    <m:sub>
                                      <m:r>
                                        <a:rPr lang="en-US" altLang="ja-JP" sz="1350" i="1">
                                          <a:latin typeface="Cambria Math" panose="02040503050406030204" pitchFamily="18" charset="0"/>
                                        </a:rPr>
                                        <m:t>𝑖</m:t>
                                      </m:r>
                                    </m:sub>
                                  </m:sSub>
                                  <m:r>
                                    <a:rPr lang="en-US" altLang="ja-JP" sz="1350">
                                      <a:latin typeface="Cambria Math" panose="02040503050406030204" pitchFamily="18" charset="0"/>
                                    </a:rPr>
                                    <m:t>×</m:t>
                                  </m:r>
                                  <m:sSub>
                                    <m:sSubPr>
                                      <m:ctrlPr>
                                        <a:rPr lang="en-US" altLang="ja-JP" sz="1350" i="1">
                                          <a:solidFill>
                                            <a:srgbClr val="836967"/>
                                          </a:solidFill>
                                          <a:latin typeface="Cambria Math" panose="02040503050406030204" pitchFamily="18" charset="0"/>
                                        </a:rPr>
                                      </m:ctrlPr>
                                    </m:sSubPr>
                                    <m:e>
                                      <m:r>
                                        <a:rPr lang="en-US" altLang="ja-JP" sz="1350" i="1">
                                          <a:latin typeface="Cambria Math" panose="02040503050406030204" pitchFamily="18" charset="0"/>
                                        </a:rPr>
                                        <m:t>𝑆𝑊𝐶</m:t>
                                      </m:r>
                                    </m:e>
                                    <m:sub>
                                      <m:r>
                                        <a:rPr lang="en-US" altLang="ja-JP" sz="1350" i="1">
                                          <a:latin typeface="Cambria Math" panose="02040503050406030204" pitchFamily="18" charset="0"/>
                                        </a:rPr>
                                        <m:t>𝑖</m:t>
                                      </m:r>
                                    </m:sub>
                                  </m:sSub>
                                </m:e>
                              </m:nary>
                              <m:r>
                                <a:rPr lang="en-US" sz="1350">
                                  <a:latin typeface="Cambria Math" panose="02040503050406030204" pitchFamily="18" charset="0"/>
                                </a:rPr>
                                <m:t> </m:t>
                              </m:r>
                            </m:e>
                          </m:d>
                          <m:r>
                            <a:rPr lang="en-US" sz="1350" i="1">
                              <a:latin typeface="Cambria Math" panose="02040503050406030204" pitchFamily="18" charset="0"/>
                            </a:rPr>
                            <m:t> </m:t>
                          </m:r>
                        </m:num>
                        <m:den>
                          <m:r>
                            <a:rPr lang="en-US" sz="1350">
                              <a:latin typeface="Cambria Math" panose="02040503050406030204" pitchFamily="18" charset="0"/>
                            </a:rPr>
                            <m:t> </m:t>
                          </m:r>
                        </m:den>
                      </m:f>
                      <m:r>
                        <a:rPr lang="en-US" sz="1350" i="1">
                          <a:latin typeface="Cambria Math" panose="02040503050406030204" pitchFamily="18" charset="0"/>
                        </a:rPr>
                        <m:t>𝐴</m:t>
                      </m:r>
                    </m:oMath>
                  </m:oMathPara>
                </a14:m>
                <a:endParaRPr lang="en-US" sz="1350" dirty="0"/>
              </a:p>
            </p:txBody>
          </p:sp>
        </mc:Choice>
        <mc:Fallback xmlns="">
          <p:sp>
            <p:nvSpPr>
              <p:cNvPr id="16" name="TextBox 15">
                <a:extLst>
                  <a:ext uri="{FF2B5EF4-FFF2-40B4-BE49-F238E27FC236}">
                    <a16:creationId xmlns:a16="http://schemas.microsoft.com/office/drawing/2014/main" id="{082ABBFE-CF8D-47F1-9472-CE517B9E9AB8}"/>
                  </a:ext>
                </a:extLst>
              </p:cNvPr>
              <p:cNvSpPr txBox="1">
                <a:spLocks noRot="1" noChangeAspect="1" noMove="1" noResize="1" noEditPoints="1" noAdjustHandles="1" noChangeArrowheads="1" noChangeShapeType="1" noTextEdit="1"/>
              </p:cNvSpPr>
              <p:nvPr/>
            </p:nvSpPr>
            <p:spPr>
              <a:xfrm>
                <a:off x="692698" y="1947552"/>
                <a:ext cx="3429000" cy="65954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9D361F3-F6D4-4248-8514-C043B1505812}"/>
                  </a:ext>
                </a:extLst>
              </p:cNvPr>
              <p:cNvSpPr txBox="1"/>
              <p:nvPr/>
            </p:nvSpPr>
            <p:spPr>
              <a:xfrm>
                <a:off x="719086" y="2763571"/>
                <a:ext cx="3429000"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solidFill>
                                <a:srgbClr val="836967"/>
                              </a:solidFill>
                              <a:latin typeface="Cambria Math" panose="02040503050406030204" pitchFamily="18" charset="0"/>
                            </a:rPr>
                          </m:ctrlPr>
                        </m:sSubPr>
                        <m:e>
                          <m:r>
                            <a:rPr lang="en-US" sz="1350" i="1">
                              <a:latin typeface="Cambria Math" panose="02040503050406030204" pitchFamily="18" charset="0"/>
                            </a:rPr>
                            <m:t>𝑆𝑇</m:t>
                          </m:r>
                        </m:e>
                        <m:sub>
                          <m:r>
                            <a:rPr lang="en-US" sz="1350" i="1">
                              <a:latin typeface="Cambria Math" panose="02040503050406030204" pitchFamily="18" charset="0"/>
                            </a:rPr>
                            <m:t>𝐴𝑣𝑔</m:t>
                          </m:r>
                        </m:sub>
                      </m:sSub>
                      <m:r>
                        <a:rPr lang="en-US" sz="1350">
                          <a:latin typeface="Cambria Math" panose="02040503050406030204" pitchFamily="18" charset="0"/>
                        </a:rPr>
                        <m:t>=</m:t>
                      </m:r>
                      <m:f>
                        <m:fPr>
                          <m:type m:val="lin"/>
                          <m:ctrlPr>
                            <a:rPr lang="en-US" sz="1350" i="1">
                              <a:latin typeface="Cambria Math" panose="02040503050406030204" pitchFamily="18" charset="0"/>
                            </a:rPr>
                          </m:ctrlPr>
                        </m:fPr>
                        <m:num>
                          <m:d>
                            <m:dPr>
                              <m:ctrlPr>
                                <a:rPr lang="en-US" sz="1350" i="1">
                                  <a:latin typeface="Cambria Math" panose="02040503050406030204" pitchFamily="18" charset="0"/>
                                </a:rPr>
                              </m:ctrlPr>
                            </m:dPr>
                            <m:e>
                              <m:nary>
                                <m:naryPr>
                                  <m:chr m:val="∑"/>
                                  <m:ctrlPr>
                                    <a:rPr lang="en-US" altLang="ja-JP" sz="1350" i="1">
                                      <a:latin typeface="Cambria Math" panose="02040503050406030204" pitchFamily="18" charset="0"/>
                                    </a:rPr>
                                  </m:ctrlPr>
                                </m:naryPr>
                                <m:sub>
                                  <m:r>
                                    <a:rPr lang="en-US" altLang="ja-JP" sz="1350" i="1">
                                      <a:latin typeface="Cambria Math" panose="02040503050406030204" pitchFamily="18" charset="0"/>
                                    </a:rPr>
                                    <m:t>𝑖</m:t>
                                  </m:r>
                                  <m:r>
                                    <a:rPr lang="en-US" altLang="ja-JP" sz="1350">
                                      <a:latin typeface="Cambria Math" panose="02040503050406030204" pitchFamily="18" charset="0"/>
                                    </a:rPr>
                                    <m:t>=</m:t>
                                  </m:r>
                                  <m:r>
                                    <a:rPr lang="en-US" altLang="ja-JP" sz="1350" i="1">
                                      <a:latin typeface="Cambria Math" panose="02040503050406030204" pitchFamily="18" charset="0"/>
                                    </a:rPr>
                                    <m:t>1</m:t>
                                  </m:r>
                                </m:sub>
                                <m:sup>
                                  <m:r>
                                    <a:rPr lang="en-US" altLang="ja-JP" sz="1350" i="1">
                                      <a:latin typeface="Cambria Math" panose="02040503050406030204" pitchFamily="18" charset="0"/>
                                    </a:rPr>
                                    <m:t>𝑛</m:t>
                                  </m:r>
                                </m:sup>
                                <m:e>
                                  <m:sSub>
                                    <m:sSubPr>
                                      <m:ctrlPr>
                                        <a:rPr lang="en-US" altLang="ja-JP" sz="1350" i="1">
                                          <a:solidFill>
                                            <a:srgbClr val="836967"/>
                                          </a:solidFill>
                                          <a:latin typeface="Cambria Math" panose="02040503050406030204" pitchFamily="18" charset="0"/>
                                        </a:rPr>
                                      </m:ctrlPr>
                                    </m:sSubPr>
                                    <m:e>
                                      <m:r>
                                        <a:rPr lang="en-US" altLang="ja-JP" sz="1350" i="1">
                                          <a:latin typeface="Cambria Math" panose="02040503050406030204" pitchFamily="18" charset="0"/>
                                        </a:rPr>
                                        <m:t>𝐴</m:t>
                                      </m:r>
                                    </m:e>
                                    <m:sub>
                                      <m:r>
                                        <a:rPr lang="en-US" altLang="ja-JP" sz="1350" i="1">
                                          <a:latin typeface="Cambria Math" panose="02040503050406030204" pitchFamily="18" charset="0"/>
                                        </a:rPr>
                                        <m:t>𝑖</m:t>
                                      </m:r>
                                    </m:sub>
                                  </m:sSub>
                                  <m:r>
                                    <a:rPr lang="en-US" altLang="ja-JP" sz="1350">
                                      <a:latin typeface="Cambria Math" panose="02040503050406030204" pitchFamily="18" charset="0"/>
                                    </a:rPr>
                                    <m:t>×</m:t>
                                  </m:r>
                                  <m:sSub>
                                    <m:sSubPr>
                                      <m:ctrlPr>
                                        <a:rPr lang="en-US" altLang="ja-JP" sz="1350" i="1">
                                          <a:solidFill>
                                            <a:srgbClr val="836967"/>
                                          </a:solidFill>
                                          <a:latin typeface="Cambria Math" panose="02040503050406030204" pitchFamily="18" charset="0"/>
                                        </a:rPr>
                                      </m:ctrlPr>
                                    </m:sSubPr>
                                    <m:e>
                                      <m:r>
                                        <a:rPr lang="en-US" altLang="ja-JP" sz="1350" i="1">
                                          <a:latin typeface="Cambria Math" panose="02040503050406030204" pitchFamily="18" charset="0"/>
                                        </a:rPr>
                                        <m:t>𝑆𝑇</m:t>
                                      </m:r>
                                    </m:e>
                                    <m:sub>
                                      <m:r>
                                        <a:rPr lang="en-US" altLang="ja-JP" sz="1350" i="1">
                                          <a:latin typeface="Cambria Math" panose="02040503050406030204" pitchFamily="18" charset="0"/>
                                        </a:rPr>
                                        <m:t>𝑖</m:t>
                                      </m:r>
                                    </m:sub>
                                  </m:sSub>
                                </m:e>
                              </m:nary>
                            </m:e>
                          </m:d>
                          <m:r>
                            <a:rPr lang="en-US" sz="1350" i="1">
                              <a:latin typeface="Cambria Math" panose="02040503050406030204" pitchFamily="18" charset="0"/>
                            </a:rPr>
                            <m:t> </m:t>
                          </m:r>
                        </m:num>
                        <m:den>
                          <m:r>
                            <a:rPr lang="en-US" sz="1350">
                              <a:latin typeface="Cambria Math" panose="02040503050406030204" pitchFamily="18" charset="0"/>
                            </a:rPr>
                            <m:t> </m:t>
                          </m:r>
                        </m:den>
                      </m:f>
                      <m:r>
                        <a:rPr lang="en-US" sz="1350" i="1">
                          <a:latin typeface="Cambria Math" panose="02040503050406030204" pitchFamily="18" charset="0"/>
                        </a:rPr>
                        <m:t>𝐴</m:t>
                      </m:r>
                    </m:oMath>
                  </m:oMathPara>
                </a14:m>
                <a:endParaRPr lang="en-US" sz="1350" dirty="0"/>
              </a:p>
            </p:txBody>
          </p:sp>
        </mc:Choice>
        <mc:Fallback xmlns="">
          <p:sp>
            <p:nvSpPr>
              <p:cNvPr id="18" name="TextBox 17">
                <a:extLst>
                  <a:ext uri="{FF2B5EF4-FFF2-40B4-BE49-F238E27FC236}">
                    <a16:creationId xmlns:a16="http://schemas.microsoft.com/office/drawing/2014/main" id="{69D361F3-F6D4-4248-8514-C043B1505812}"/>
                  </a:ext>
                </a:extLst>
              </p:cNvPr>
              <p:cNvSpPr txBox="1">
                <a:spLocks noRot="1" noChangeAspect="1" noMove="1" noResize="1" noEditPoints="1" noAdjustHandles="1" noChangeArrowheads="1" noChangeShapeType="1" noTextEdit="1"/>
              </p:cNvSpPr>
              <p:nvPr/>
            </p:nvSpPr>
            <p:spPr>
              <a:xfrm>
                <a:off x="719086" y="2763571"/>
                <a:ext cx="3429000" cy="659540"/>
              </a:xfrm>
              <a:prstGeom prst="rect">
                <a:avLst/>
              </a:prstGeom>
              <a:blipFill>
                <a:blip r:embed="rId6"/>
                <a:stretch>
                  <a:fillRect/>
                </a:stretch>
              </a:blipFill>
            </p:spPr>
            <p:txBody>
              <a:bodyPr/>
              <a:lstStyle/>
              <a:p>
                <a:r>
                  <a:rPr lang="en-US">
                    <a:noFill/>
                  </a:rPr>
                  <a:t> </a:t>
                </a:r>
              </a:p>
            </p:txBody>
          </p:sp>
        </mc:Fallback>
      </mc:AlternateContent>
      <p:pic>
        <p:nvPicPr>
          <p:cNvPr id="15" name="Picture 5">
            <a:extLst>
              <a:ext uri="{FF2B5EF4-FFF2-40B4-BE49-F238E27FC236}">
                <a16:creationId xmlns:a16="http://schemas.microsoft.com/office/drawing/2014/main" id="{52B56066-01ED-4174-855E-B7084D3C2CB3}"/>
              </a:ext>
            </a:extLst>
          </p:cNvPr>
          <p:cNvPicPr>
            <a:picLocks noChangeAspect="1"/>
          </p:cNvPicPr>
          <p:nvPr/>
        </p:nvPicPr>
        <p:blipFill>
          <a:blip r:embed="rId7"/>
          <a:stretch>
            <a:fillRect/>
          </a:stretch>
        </p:blipFill>
        <p:spPr>
          <a:xfrm>
            <a:off x="783998" y="3685851"/>
            <a:ext cx="3246401" cy="2034716"/>
          </a:xfrm>
          <a:prstGeom prst="rect">
            <a:avLst/>
          </a:prstGeom>
        </p:spPr>
      </p:pic>
      <p:pic>
        <p:nvPicPr>
          <p:cNvPr id="17" name="Picture 8">
            <a:extLst>
              <a:ext uri="{FF2B5EF4-FFF2-40B4-BE49-F238E27FC236}">
                <a16:creationId xmlns:a16="http://schemas.microsoft.com/office/drawing/2014/main" id="{6B66CD99-2A33-412D-866E-4004AF5ADF14}"/>
              </a:ext>
            </a:extLst>
          </p:cNvPr>
          <p:cNvPicPr>
            <a:picLocks noChangeAspect="1"/>
          </p:cNvPicPr>
          <p:nvPr/>
        </p:nvPicPr>
        <p:blipFill>
          <a:blip r:embed="rId8"/>
          <a:stretch>
            <a:fillRect/>
          </a:stretch>
        </p:blipFill>
        <p:spPr>
          <a:xfrm>
            <a:off x="5405742" y="3685851"/>
            <a:ext cx="3250974" cy="2034716"/>
          </a:xfrm>
          <a:prstGeom prst="rect">
            <a:avLst/>
          </a:prstGeom>
        </p:spPr>
      </p:pic>
      <p:sp>
        <p:nvSpPr>
          <p:cNvPr id="2" name="矢印: 右 1">
            <a:extLst>
              <a:ext uri="{FF2B5EF4-FFF2-40B4-BE49-F238E27FC236}">
                <a16:creationId xmlns:a16="http://schemas.microsoft.com/office/drawing/2014/main" id="{8785B4B7-9C81-4AFB-B6B6-7327FA07BD35}"/>
              </a:ext>
            </a:extLst>
          </p:cNvPr>
          <p:cNvSpPr/>
          <p:nvPr/>
        </p:nvSpPr>
        <p:spPr>
          <a:xfrm>
            <a:off x="4127289" y="4540696"/>
            <a:ext cx="1057761" cy="325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テキスト ボックス 3">
            <a:extLst>
              <a:ext uri="{FF2B5EF4-FFF2-40B4-BE49-F238E27FC236}">
                <a16:creationId xmlns:a16="http://schemas.microsoft.com/office/drawing/2014/main" id="{7BAE0462-EAE2-403C-9C1C-0B06C277AC64}"/>
              </a:ext>
            </a:extLst>
          </p:cNvPr>
          <p:cNvSpPr txBox="1"/>
          <p:nvPr/>
        </p:nvSpPr>
        <p:spPr>
          <a:xfrm rot="16200000">
            <a:off x="368311" y="4348437"/>
            <a:ext cx="734483" cy="300082"/>
          </a:xfrm>
          <a:prstGeom prst="rect">
            <a:avLst/>
          </a:prstGeom>
          <a:noFill/>
        </p:spPr>
        <p:txBody>
          <a:bodyPr wrap="square" rtlCol="0">
            <a:spAutoFit/>
          </a:bodyPr>
          <a:lstStyle/>
          <a:p>
            <a:r>
              <a:rPr kumimoji="1" lang="en-US" altLang="ja-JP" sz="1350" dirty="0">
                <a:solidFill>
                  <a:srgbClr val="FF0000"/>
                </a:solidFill>
              </a:rPr>
              <a:t>SWC</a:t>
            </a:r>
            <a:endParaRPr kumimoji="1" lang="ja-JP" altLang="en-US" sz="1350" dirty="0">
              <a:solidFill>
                <a:srgbClr val="FF0000"/>
              </a:solidFill>
            </a:endParaRPr>
          </a:p>
        </p:txBody>
      </p:sp>
      <p:sp>
        <p:nvSpPr>
          <p:cNvPr id="5" name="テキスト ボックス 4">
            <a:extLst>
              <a:ext uri="{FF2B5EF4-FFF2-40B4-BE49-F238E27FC236}">
                <a16:creationId xmlns:a16="http://schemas.microsoft.com/office/drawing/2014/main" id="{0C0D4EA7-5477-40C6-B0DF-93DF9F6A2568}"/>
              </a:ext>
            </a:extLst>
          </p:cNvPr>
          <p:cNvSpPr txBox="1"/>
          <p:nvPr/>
        </p:nvSpPr>
        <p:spPr>
          <a:xfrm>
            <a:off x="5185050" y="3404637"/>
            <a:ext cx="3071482" cy="323165"/>
          </a:xfrm>
          <a:prstGeom prst="rect">
            <a:avLst/>
          </a:prstGeom>
          <a:noFill/>
        </p:spPr>
        <p:txBody>
          <a:bodyPr wrap="none" rtlCol="0">
            <a:spAutoFit/>
          </a:bodyPr>
          <a:lstStyle/>
          <a:p>
            <a:r>
              <a:rPr kumimoji="1" lang="en-US" altLang="ja-JP" sz="1500" b="1" dirty="0">
                <a:solidFill>
                  <a:srgbClr val="FF0000"/>
                </a:solidFill>
              </a:rPr>
              <a:t>Spatially averaged data will be used.</a:t>
            </a:r>
            <a:endParaRPr kumimoji="1" lang="ja-JP" altLang="en-US" sz="1500" b="1" dirty="0">
              <a:solidFill>
                <a:srgbClr val="FF0000"/>
              </a:solidFill>
            </a:endParaRPr>
          </a:p>
        </p:txBody>
      </p:sp>
      <p:sp>
        <p:nvSpPr>
          <p:cNvPr id="19" name="テキスト ボックス 3">
            <a:extLst>
              <a:ext uri="{FF2B5EF4-FFF2-40B4-BE49-F238E27FC236}">
                <a16:creationId xmlns:a16="http://schemas.microsoft.com/office/drawing/2014/main" id="{A15B6D43-B107-4DAC-A43F-DD623836185D}"/>
              </a:ext>
            </a:extLst>
          </p:cNvPr>
          <p:cNvSpPr txBox="1"/>
          <p:nvPr/>
        </p:nvSpPr>
        <p:spPr>
          <a:xfrm rot="16200000">
            <a:off x="5051599" y="4460899"/>
            <a:ext cx="543902" cy="300082"/>
          </a:xfrm>
          <a:prstGeom prst="rect">
            <a:avLst/>
          </a:prstGeom>
          <a:noFill/>
        </p:spPr>
        <p:txBody>
          <a:bodyPr wrap="square" rtlCol="0">
            <a:spAutoFit/>
          </a:bodyPr>
          <a:lstStyle/>
          <a:p>
            <a:r>
              <a:rPr kumimoji="1" lang="en-US" altLang="ja-JP" sz="1350" dirty="0">
                <a:solidFill>
                  <a:srgbClr val="FF0000"/>
                </a:solidFill>
              </a:rPr>
              <a:t>SWC</a:t>
            </a:r>
            <a:endParaRPr kumimoji="1" lang="ja-JP" altLang="en-US" sz="1350" dirty="0">
              <a:solidFill>
                <a:srgbClr val="FF0000"/>
              </a:solidFill>
            </a:endParaRPr>
          </a:p>
        </p:txBody>
      </p:sp>
      <p:sp>
        <p:nvSpPr>
          <p:cNvPr id="20" name="テキスト ボックス 3">
            <a:extLst>
              <a:ext uri="{FF2B5EF4-FFF2-40B4-BE49-F238E27FC236}">
                <a16:creationId xmlns:a16="http://schemas.microsoft.com/office/drawing/2014/main" id="{C2F9C100-45DD-4C7D-A8E8-AA9A58AB380E}"/>
              </a:ext>
            </a:extLst>
          </p:cNvPr>
          <p:cNvSpPr txBox="1"/>
          <p:nvPr/>
        </p:nvSpPr>
        <p:spPr>
          <a:xfrm rot="5400000">
            <a:off x="8007746" y="4460899"/>
            <a:ext cx="1462325" cy="300082"/>
          </a:xfrm>
          <a:prstGeom prst="rect">
            <a:avLst/>
          </a:prstGeom>
          <a:noFill/>
        </p:spPr>
        <p:txBody>
          <a:bodyPr wrap="square" rtlCol="0">
            <a:spAutoFit/>
          </a:bodyPr>
          <a:lstStyle/>
          <a:p>
            <a:r>
              <a:rPr kumimoji="1" lang="en-US" altLang="ja-JP" sz="1350" dirty="0">
                <a:solidFill>
                  <a:srgbClr val="FF0000"/>
                </a:solidFill>
              </a:rPr>
              <a:t>Soil temperature</a:t>
            </a:r>
            <a:endParaRPr kumimoji="1" lang="ja-JP" altLang="en-US" sz="1350" dirty="0">
              <a:solidFill>
                <a:srgbClr val="FF0000"/>
              </a:solidFill>
            </a:endParaRPr>
          </a:p>
        </p:txBody>
      </p:sp>
    </p:spTree>
    <p:extLst>
      <p:ext uri="{BB962C8B-B14F-4D97-AF65-F5344CB8AC3E}">
        <p14:creationId xmlns:p14="http://schemas.microsoft.com/office/powerpoint/2010/main" val="4289710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30B6824-63B6-489E-B09C-8A81AAC079B9}"/>
              </a:ext>
            </a:extLst>
          </p:cNvPr>
          <p:cNvPicPr>
            <a:picLocks noChangeAspect="1"/>
          </p:cNvPicPr>
          <p:nvPr/>
        </p:nvPicPr>
        <p:blipFill>
          <a:blip r:embed="rId3"/>
          <a:stretch>
            <a:fillRect/>
          </a:stretch>
        </p:blipFill>
        <p:spPr>
          <a:xfrm>
            <a:off x="703314" y="2086668"/>
            <a:ext cx="3057525" cy="1534741"/>
          </a:xfrm>
          <a:prstGeom prst="rect">
            <a:avLst/>
          </a:prstGeom>
        </p:spPr>
      </p:pic>
      <p:pic>
        <p:nvPicPr>
          <p:cNvPr id="5" name="図 4">
            <a:extLst>
              <a:ext uri="{FF2B5EF4-FFF2-40B4-BE49-F238E27FC236}">
                <a16:creationId xmlns:a16="http://schemas.microsoft.com/office/drawing/2014/main" id="{60973A7A-3EB4-4E22-AEAF-7F299964B977}"/>
              </a:ext>
            </a:extLst>
          </p:cNvPr>
          <p:cNvPicPr/>
          <p:nvPr/>
        </p:nvPicPr>
        <p:blipFill rotWithShape="1">
          <a:blip r:embed="rId4"/>
          <a:srcRect t="3954" b="4748"/>
          <a:stretch/>
        </p:blipFill>
        <p:spPr>
          <a:xfrm>
            <a:off x="703314" y="4003962"/>
            <a:ext cx="2850119" cy="1600195"/>
          </a:xfrm>
          <a:prstGeom prst="rect">
            <a:avLst/>
          </a:prstGeom>
        </p:spPr>
      </p:pic>
      <p:sp>
        <p:nvSpPr>
          <p:cNvPr id="7" name="Title 1">
            <a:extLst>
              <a:ext uri="{FF2B5EF4-FFF2-40B4-BE49-F238E27FC236}">
                <a16:creationId xmlns:a16="http://schemas.microsoft.com/office/drawing/2014/main" id="{FD8C5465-8AF4-4450-BC38-38D29C6127A3}"/>
              </a:ext>
            </a:extLst>
          </p:cNvPr>
          <p:cNvSpPr txBox="1">
            <a:spLocks/>
          </p:cNvSpPr>
          <p:nvPr/>
        </p:nvSpPr>
        <p:spPr>
          <a:xfrm>
            <a:off x="425838" y="1319492"/>
            <a:ext cx="7390808" cy="387548"/>
          </a:xfrm>
          <a:prstGeom prst="rect">
            <a:avLst/>
          </a:prstGeom>
        </p:spPr>
        <p:txBody>
          <a:bodyPr vert="horz" lIns="68580" tIns="34290" rIns="68580" bIns="34290" rtlCol="0" anchor="t">
            <a:normAutofit fontScale="850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000" dirty="0"/>
              <a:t>Experimental facts about TE in TDR SWC measurement</a:t>
            </a:r>
          </a:p>
        </p:txBody>
      </p:sp>
      <p:grpSp>
        <p:nvGrpSpPr>
          <p:cNvPr id="14" name="グループ化 13">
            <a:extLst>
              <a:ext uri="{FF2B5EF4-FFF2-40B4-BE49-F238E27FC236}">
                <a16:creationId xmlns:a16="http://schemas.microsoft.com/office/drawing/2014/main" id="{6151B66D-657E-4C93-A284-93DB3F955C44}"/>
              </a:ext>
            </a:extLst>
          </p:cNvPr>
          <p:cNvGrpSpPr/>
          <p:nvPr/>
        </p:nvGrpSpPr>
        <p:grpSpPr>
          <a:xfrm>
            <a:off x="3822110" y="1677979"/>
            <a:ext cx="5140959" cy="4255428"/>
            <a:chOff x="5096147" y="1094305"/>
            <a:chExt cx="6854613" cy="5673904"/>
          </a:xfrm>
        </p:grpSpPr>
        <p:pic>
          <p:nvPicPr>
            <p:cNvPr id="6" name="図 5">
              <a:extLst>
                <a:ext uri="{FF2B5EF4-FFF2-40B4-BE49-F238E27FC236}">
                  <a16:creationId xmlns:a16="http://schemas.microsoft.com/office/drawing/2014/main" id="{72A4D799-8149-436E-9520-3291EFA75096}"/>
                </a:ext>
              </a:extLst>
            </p:cNvPr>
            <p:cNvPicPr>
              <a:picLocks noChangeAspect="1"/>
            </p:cNvPicPr>
            <p:nvPr/>
          </p:nvPicPr>
          <p:blipFill>
            <a:blip r:embed="rId5"/>
            <a:stretch>
              <a:fillRect/>
            </a:stretch>
          </p:blipFill>
          <p:spPr>
            <a:xfrm>
              <a:off x="5388077" y="1801553"/>
              <a:ext cx="6562682" cy="4544851"/>
            </a:xfrm>
            <a:prstGeom prst="rect">
              <a:avLst/>
            </a:prstGeom>
          </p:spPr>
        </p:pic>
        <p:sp>
          <p:nvSpPr>
            <p:cNvPr id="8" name="左中かっこ 7">
              <a:extLst>
                <a:ext uri="{FF2B5EF4-FFF2-40B4-BE49-F238E27FC236}">
                  <a16:creationId xmlns:a16="http://schemas.microsoft.com/office/drawing/2014/main" id="{5711F885-5E34-4F7E-9C4D-4F7700DC41A8}"/>
                </a:ext>
              </a:extLst>
            </p:cNvPr>
            <p:cNvSpPr/>
            <p:nvPr/>
          </p:nvSpPr>
          <p:spPr>
            <a:xfrm rot="5400000">
              <a:off x="6867211" y="99855"/>
              <a:ext cx="334297" cy="30787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350"/>
            </a:p>
          </p:txBody>
        </p:sp>
        <p:sp>
          <p:nvSpPr>
            <p:cNvPr id="9" name="テキスト ボックス 8">
              <a:extLst>
                <a:ext uri="{FF2B5EF4-FFF2-40B4-BE49-F238E27FC236}">
                  <a16:creationId xmlns:a16="http://schemas.microsoft.com/office/drawing/2014/main" id="{CC7CE6C9-3C40-4C3D-B379-B6898FE893DE}"/>
                </a:ext>
              </a:extLst>
            </p:cNvPr>
            <p:cNvSpPr txBox="1"/>
            <p:nvPr/>
          </p:nvSpPr>
          <p:spPr>
            <a:xfrm>
              <a:off x="5879690" y="1094305"/>
              <a:ext cx="2694039" cy="400109"/>
            </a:xfrm>
            <a:prstGeom prst="rect">
              <a:avLst/>
            </a:prstGeom>
            <a:noFill/>
          </p:spPr>
          <p:txBody>
            <a:bodyPr wrap="square" rtlCol="0">
              <a:spAutoFit/>
            </a:bodyPr>
            <a:lstStyle/>
            <a:p>
              <a:r>
                <a:rPr kumimoji="1" lang="en-US" altLang="ja-JP" sz="1350" dirty="0">
                  <a:solidFill>
                    <a:srgbClr val="FF0000"/>
                  </a:solidFill>
                </a:rPr>
                <a:t>Horizontal insertion</a:t>
              </a:r>
              <a:endParaRPr kumimoji="1" lang="ja-JP" altLang="en-US" sz="1350" dirty="0">
                <a:solidFill>
                  <a:srgbClr val="FF0000"/>
                </a:solidFill>
              </a:endParaRPr>
            </a:p>
          </p:txBody>
        </p:sp>
        <p:sp>
          <p:nvSpPr>
            <p:cNvPr id="10" name="テキスト ボックス 9">
              <a:extLst>
                <a:ext uri="{FF2B5EF4-FFF2-40B4-BE49-F238E27FC236}">
                  <a16:creationId xmlns:a16="http://schemas.microsoft.com/office/drawing/2014/main" id="{07F09D6A-0A57-4F4A-BA66-DA05FA7355EF}"/>
                </a:ext>
              </a:extLst>
            </p:cNvPr>
            <p:cNvSpPr txBox="1"/>
            <p:nvPr/>
          </p:nvSpPr>
          <p:spPr>
            <a:xfrm>
              <a:off x="9256721" y="1094305"/>
              <a:ext cx="2694039" cy="400109"/>
            </a:xfrm>
            <a:prstGeom prst="rect">
              <a:avLst/>
            </a:prstGeom>
            <a:noFill/>
          </p:spPr>
          <p:txBody>
            <a:bodyPr wrap="square" rtlCol="0">
              <a:spAutoFit/>
            </a:bodyPr>
            <a:lstStyle/>
            <a:p>
              <a:r>
                <a:rPr kumimoji="1" lang="en-US" altLang="ja-JP" sz="1350" dirty="0">
                  <a:solidFill>
                    <a:srgbClr val="FF0000"/>
                  </a:solidFill>
                </a:rPr>
                <a:t>Vertical insertion</a:t>
              </a:r>
              <a:endParaRPr kumimoji="1" lang="ja-JP" altLang="en-US" sz="1350" dirty="0">
                <a:solidFill>
                  <a:srgbClr val="FF0000"/>
                </a:solidFill>
              </a:endParaRPr>
            </a:p>
          </p:txBody>
        </p:sp>
        <p:sp>
          <p:nvSpPr>
            <p:cNvPr id="11" name="左中かっこ 10">
              <a:extLst>
                <a:ext uri="{FF2B5EF4-FFF2-40B4-BE49-F238E27FC236}">
                  <a16:creationId xmlns:a16="http://schemas.microsoft.com/office/drawing/2014/main" id="{9264A7C5-170E-4994-919F-E2DCCD38D6A5}"/>
                </a:ext>
              </a:extLst>
            </p:cNvPr>
            <p:cNvSpPr/>
            <p:nvPr/>
          </p:nvSpPr>
          <p:spPr>
            <a:xfrm rot="5400000">
              <a:off x="10159211" y="71666"/>
              <a:ext cx="334297" cy="30787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350"/>
            </a:p>
          </p:txBody>
        </p:sp>
        <p:sp>
          <p:nvSpPr>
            <p:cNvPr id="12" name="テキスト ボックス 11">
              <a:extLst>
                <a:ext uri="{FF2B5EF4-FFF2-40B4-BE49-F238E27FC236}">
                  <a16:creationId xmlns:a16="http://schemas.microsoft.com/office/drawing/2014/main" id="{0989D180-7813-4EDA-8494-9CB2F656E6DD}"/>
                </a:ext>
              </a:extLst>
            </p:cNvPr>
            <p:cNvSpPr txBox="1"/>
            <p:nvPr/>
          </p:nvSpPr>
          <p:spPr>
            <a:xfrm>
              <a:off x="8111613" y="6368100"/>
              <a:ext cx="2094271" cy="400109"/>
            </a:xfrm>
            <a:prstGeom prst="rect">
              <a:avLst/>
            </a:prstGeom>
            <a:noFill/>
          </p:spPr>
          <p:txBody>
            <a:bodyPr wrap="square" rtlCol="0">
              <a:spAutoFit/>
            </a:bodyPr>
            <a:lstStyle/>
            <a:p>
              <a:r>
                <a:rPr kumimoji="1" lang="en-US" altLang="ja-JP" sz="1350" dirty="0">
                  <a:solidFill>
                    <a:srgbClr val="FF0000"/>
                  </a:solidFill>
                </a:rPr>
                <a:t>Volumetric SWC</a:t>
              </a:r>
              <a:endParaRPr kumimoji="1" lang="ja-JP" altLang="en-US" sz="1350" dirty="0">
                <a:solidFill>
                  <a:srgbClr val="FF0000"/>
                </a:solidFill>
              </a:endParaRPr>
            </a:p>
          </p:txBody>
        </p:sp>
        <p:sp>
          <p:nvSpPr>
            <p:cNvPr id="13" name="テキスト ボックス 12">
              <a:extLst>
                <a:ext uri="{FF2B5EF4-FFF2-40B4-BE49-F238E27FC236}">
                  <a16:creationId xmlns:a16="http://schemas.microsoft.com/office/drawing/2014/main" id="{727C9921-58DD-463A-B8B0-ED0BD32F5EA3}"/>
                </a:ext>
              </a:extLst>
            </p:cNvPr>
            <p:cNvSpPr txBox="1"/>
            <p:nvPr/>
          </p:nvSpPr>
          <p:spPr>
            <a:xfrm rot="16200000">
              <a:off x="3949182" y="3607798"/>
              <a:ext cx="2694039" cy="400109"/>
            </a:xfrm>
            <a:prstGeom prst="rect">
              <a:avLst/>
            </a:prstGeom>
            <a:noFill/>
          </p:spPr>
          <p:txBody>
            <a:bodyPr wrap="square" rtlCol="0">
              <a:spAutoFit/>
            </a:bodyPr>
            <a:lstStyle/>
            <a:p>
              <a:r>
                <a:rPr kumimoji="1" lang="en-US" altLang="ja-JP" sz="1350" dirty="0">
                  <a:solidFill>
                    <a:srgbClr val="FF0000"/>
                  </a:solidFill>
                </a:rPr>
                <a:t>Soil temperature</a:t>
              </a:r>
              <a:endParaRPr kumimoji="1" lang="ja-JP" altLang="en-US" sz="1350" dirty="0">
                <a:solidFill>
                  <a:srgbClr val="FF0000"/>
                </a:solidFill>
              </a:endParaRPr>
            </a:p>
          </p:txBody>
        </p:sp>
      </p:grpSp>
    </p:spTree>
    <p:extLst>
      <p:ext uri="{BB962C8B-B14F-4D97-AF65-F5344CB8AC3E}">
        <p14:creationId xmlns:p14="http://schemas.microsoft.com/office/powerpoint/2010/main" val="3702402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B28A-7DB0-4CA0-8937-2CB4892F80F3}"/>
              </a:ext>
            </a:extLst>
          </p:cNvPr>
          <p:cNvSpPr>
            <a:spLocks noGrp="1"/>
          </p:cNvSpPr>
          <p:nvPr>
            <p:ph type="title"/>
          </p:nvPr>
        </p:nvSpPr>
        <p:spPr>
          <a:xfrm>
            <a:off x="79529" y="85513"/>
            <a:ext cx="7886700" cy="652340"/>
          </a:xfrm>
        </p:spPr>
        <p:txBody>
          <a:bodyPr>
            <a:normAutofit/>
          </a:bodyPr>
          <a:lstStyle/>
          <a:p>
            <a:r>
              <a:rPr lang="en-US" sz="3000" b="1" dirty="0">
                <a:latin typeface="Times New Roman" panose="02020603050405020304" pitchFamily="18" charset="0"/>
                <a:cs typeface="Times New Roman" panose="02020603050405020304" pitchFamily="18" charset="0"/>
              </a:rPr>
              <a:t>Study area and data description</a:t>
            </a:r>
          </a:p>
        </p:txBody>
      </p:sp>
      <p:sp>
        <p:nvSpPr>
          <p:cNvPr id="10" name="Content Placeholder 9">
            <a:extLst>
              <a:ext uri="{FF2B5EF4-FFF2-40B4-BE49-F238E27FC236}">
                <a16:creationId xmlns:a16="http://schemas.microsoft.com/office/drawing/2014/main" id="{515FCC4E-1DC3-41AD-8BD5-D43C6E579666}"/>
              </a:ext>
            </a:extLst>
          </p:cNvPr>
          <p:cNvSpPr>
            <a:spLocks noGrp="1"/>
          </p:cNvSpPr>
          <p:nvPr>
            <p:ph idx="1"/>
          </p:nvPr>
        </p:nvSpPr>
        <p:spPr>
          <a:xfrm>
            <a:off x="351813" y="959643"/>
            <a:ext cx="7886700" cy="3263504"/>
          </a:xfrm>
        </p:spPr>
        <p:txBody>
          <a:bodyPr/>
          <a:lstStyle/>
          <a:p>
            <a:r>
              <a:rPr lang="en-US" altLang="ja-JP" dirty="0">
                <a:latin typeface="Times New Roman" panose="02020603050405020304" pitchFamily="18" charset="0"/>
                <a:cs typeface="Times New Roman" panose="02020603050405020304" pitchFamily="18" charset="0"/>
              </a:rPr>
              <a:t>Weighing index</a:t>
            </a:r>
            <a:endParaRPr lang="ja-JP" altLang="en-US" dirty="0">
              <a:latin typeface="Times New Roman" panose="02020603050405020304" pitchFamily="18" charset="0"/>
              <a:cs typeface="Times New Roman" panose="02020603050405020304" pitchFamily="18" charset="0"/>
            </a:endParaRPr>
          </a:p>
        </p:txBody>
      </p:sp>
      <p:sp>
        <p:nvSpPr>
          <p:cNvPr id="5" name="Slide Number Placeholder 7">
            <a:extLst>
              <a:ext uri="{FF2B5EF4-FFF2-40B4-BE49-F238E27FC236}">
                <a16:creationId xmlns:a16="http://schemas.microsoft.com/office/drawing/2014/main" id="{C329CC1E-857A-4C03-89BB-8A2FD172B157}"/>
              </a:ext>
            </a:extLst>
          </p:cNvPr>
          <p:cNvSpPr>
            <a:spLocks noGrp="1"/>
          </p:cNvSpPr>
          <p:nvPr>
            <p:ph type="sldNum" sz="quarter" idx="12"/>
          </p:nvPr>
        </p:nvSpPr>
        <p:spPr>
          <a:xfrm>
            <a:off x="6457950" y="5624513"/>
            <a:ext cx="2057400" cy="273844"/>
          </a:xfrm>
        </p:spPr>
        <p:txBody>
          <a:bodyPr/>
          <a:lstStyle/>
          <a:p>
            <a:fld id="{4FCED44A-9A06-45D2-BFF7-00441DCA3ED8}" type="slidenum">
              <a:rPr lang="en-US" sz="1200">
                <a:latin typeface="Times New Roman" panose="02020603050405020304" pitchFamily="18" charset="0"/>
                <a:cs typeface="Times New Roman" panose="02020603050405020304" pitchFamily="18" charset="0"/>
              </a:rPr>
              <a:t>22</a:t>
            </a:fld>
            <a:endParaRPr lang="en-US" sz="1200" dirty="0">
              <a:latin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2A52696A-810E-4A10-853A-3D3EEB0E1269}"/>
              </a:ext>
            </a:extLst>
          </p:cNvPr>
          <p:cNvGraphicFramePr>
            <a:graphicFrameLocks noGrp="1"/>
          </p:cNvGraphicFramePr>
          <p:nvPr>
            <p:extLst>
              <p:ext uri="{D42A27DB-BD31-4B8C-83A1-F6EECF244321}">
                <p14:modId xmlns:p14="http://schemas.microsoft.com/office/powerpoint/2010/main" val="378889535"/>
              </p:ext>
            </p:extLst>
          </p:nvPr>
        </p:nvGraphicFramePr>
        <p:xfrm>
          <a:off x="1895733" y="1568741"/>
          <a:ext cx="5041964" cy="3858940"/>
        </p:xfrm>
        <a:graphic>
          <a:graphicData uri="http://schemas.openxmlformats.org/drawingml/2006/table">
            <a:tbl>
              <a:tblPr firstRow="1" bandRow="1">
                <a:tableStyleId>{5C22544A-7EE6-4342-B048-85BDC9FD1C3A}</a:tableStyleId>
              </a:tblPr>
              <a:tblGrid>
                <a:gridCol w="1260491">
                  <a:extLst>
                    <a:ext uri="{9D8B030D-6E8A-4147-A177-3AD203B41FA5}">
                      <a16:colId xmlns:a16="http://schemas.microsoft.com/office/drawing/2014/main" val="4003925951"/>
                    </a:ext>
                  </a:extLst>
                </a:gridCol>
                <a:gridCol w="1260491">
                  <a:extLst>
                    <a:ext uri="{9D8B030D-6E8A-4147-A177-3AD203B41FA5}">
                      <a16:colId xmlns:a16="http://schemas.microsoft.com/office/drawing/2014/main" val="3775345596"/>
                    </a:ext>
                  </a:extLst>
                </a:gridCol>
                <a:gridCol w="1260491">
                  <a:extLst>
                    <a:ext uri="{9D8B030D-6E8A-4147-A177-3AD203B41FA5}">
                      <a16:colId xmlns:a16="http://schemas.microsoft.com/office/drawing/2014/main" val="1834344167"/>
                    </a:ext>
                  </a:extLst>
                </a:gridCol>
                <a:gridCol w="1260491">
                  <a:extLst>
                    <a:ext uri="{9D8B030D-6E8A-4147-A177-3AD203B41FA5}">
                      <a16:colId xmlns:a16="http://schemas.microsoft.com/office/drawing/2014/main" val="1602593572"/>
                    </a:ext>
                  </a:extLst>
                </a:gridCol>
              </a:tblGrid>
              <a:tr h="385894">
                <a:tc>
                  <a:txBody>
                    <a:bodyPr/>
                    <a:lstStyle/>
                    <a:p>
                      <a:r>
                        <a:rPr kumimoji="1" lang="en-US" altLang="ja-JP" sz="1000" dirty="0">
                          <a:latin typeface="Times New Roman" panose="02020603050405020304" pitchFamily="18" charset="0"/>
                          <a:cs typeface="Times New Roman" panose="02020603050405020304" pitchFamily="18" charset="0"/>
                        </a:rPr>
                        <a:t>Station name</a:t>
                      </a:r>
                      <a:endParaRPr kumimoji="1" lang="ja-JP" altLang="en-US" sz="10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kumimoji="1" lang="en-US" altLang="ja-JP" sz="1000" dirty="0">
                          <a:latin typeface="Times New Roman" panose="02020603050405020304" pitchFamily="18" charset="0"/>
                          <a:cs typeface="Times New Roman" panose="02020603050405020304" pitchFamily="18" charset="0"/>
                        </a:rPr>
                        <a:t>Station ID</a:t>
                      </a:r>
                      <a:endParaRPr kumimoji="1" lang="ja-JP" altLang="en-US" sz="10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kumimoji="1" lang="en-US" altLang="ja-JP" sz="1000" dirty="0">
                          <a:latin typeface="Times New Roman" panose="02020603050405020304" pitchFamily="18" charset="0"/>
                          <a:cs typeface="Times New Roman" panose="02020603050405020304" pitchFamily="18" charset="0"/>
                        </a:rPr>
                        <a:t>Network</a:t>
                      </a:r>
                      <a:endParaRPr kumimoji="1" lang="ja-JP" altLang="en-US" sz="10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kumimoji="1" lang="en-US" altLang="ja-JP" sz="1000" dirty="0">
                          <a:latin typeface="Times New Roman" panose="02020603050405020304" pitchFamily="18" charset="0"/>
                          <a:cs typeface="Times New Roman" panose="02020603050405020304" pitchFamily="18" charset="0"/>
                        </a:rPr>
                        <a:t>Weighing</a:t>
                      </a:r>
                      <a:endParaRPr kumimoji="1" lang="ja-JP" altLang="en-US" sz="10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2739477183"/>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ASSH820</a:t>
                      </a: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C2</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ASSH</a:t>
                      </a: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0.204038</a:t>
                      </a:r>
                    </a:p>
                  </a:txBody>
                  <a:tcPr marL="7144" marR="7144" marT="7144" marB="0" anchor="ctr"/>
                </a:tc>
                <a:extLst>
                  <a:ext uri="{0D108BD9-81ED-4DB2-BD59-A6C34878D82A}">
                    <a16:rowId xmlns:a16="http://schemas.microsoft.com/office/drawing/2014/main" val="2932526413"/>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ASSH815</a:t>
                      </a: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C4</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ASSH</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0.158021</a:t>
                      </a:r>
                    </a:p>
                  </a:txBody>
                  <a:tcPr marL="7144" marR="7144" marT="7144" marB="0" anchor="ctr"/>
                </a:tc>
                <a:extLst>
                  <a:ext uri="{0D108BD9-81ED-4DB2-BD59-A6C34878D82A}">
                    <a16:rowId xmlns:a16="http://schemas.microsoft.com/office/drawing/2014/main" val="2559333639"/>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ASSH8122</a:t>
                      </a: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A3E</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ASSH</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0.129942</a:t>
                      </a:r>
                    </a:p>
                  </a:txBody>
                  <a:tcPr marL="7144" marR="7144" marT="7144" marB="0" anchor="ctr"/>
                </a:tc>
                <a:extLst>
                  <a:ext uri="{0D108BD9-81ED-4DB2-BD59-A6C34878D82A}">
                    <a16:rowId xmlns:a16="http://schemas.microsoft.com/office/drawing/2014/main" val="3713089205"/>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ASSH817</a:t>
                      </a: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D1</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ASSH</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0.107943</a:t>
                      </a:r>
                    </a:p>
                  </a:txBody>
                  <a:tcPr marL="7144" marR="7144" marT="7144" marB="0" anchor="ctr"/>
                </a:tc>
                <a:extLst>
                  <a:ext uri="{0D108BD9-81ED-4DB2-BD59-A6C34878D82A}">
                    <a16:rowId xmlns:a16="http://schemas.microsoft.com/office/drawing/2014/main" val="1034537328"/>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ASSH813</a:t>
                      </a: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E4</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ASSH</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0.155352</a:t>
                      </a:r>
                    </a:p>
                  </a:txBody>
                  <a:tcPr marL="7144" marR="7144" marT="7144" marB="0" anchor="ctr"/>
                </a:tc>
                <a:extLst>
                  <a:ext uri="{0D108BD9-81ED-4DB2-BD59-A6C34878D82A}">
                    <a16:rowId xmlns:a16="http://schemas.microsoft.com/office/drawing/2014/main" val="1531060070"/>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ASSH819</a:t>
                      </a: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A6</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ASSH</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0.022081</a:t>
                      </a:r>
                    </a:p>
                  </a:txBody>
                  <a:tcPr marL="7144" marR="7144" marT="7144" marB="0" anchor="ctr"/>
                </a:tc>
                <a:extLst>
                  <a:ext uri="{0D108BD9-81ED-4DB2-BD59-A6C34878D82A}">
                    <a16:rowId xmlns:a16="http://schemas.microsoft.com/office/drawing/2014/main" val="1504780040"/>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ASSH811</a:t>
                      </a: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F2</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ASSH</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0.114076</a:t>
                      </a:r>
                    </a:p>
                  </a:txBody>
                  <a:tcPr marL="7144" marR="7144" marT="7144" marB="0" anchor="ctr"/>
                </a:tc>
                <a:extLst>
                  <a:ext uri="{0D108BD9-81ED-4DB2-BD59-A6C34878D82A}">
                    <a16:rowId xmlns:a16="http://schemas.microsoft.com/office/drawing/2014/main" val="2338121735"/>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MGS </a:t>
                      </a:r>
                    </a:p>
                  </a:txBody>
                  <a:tcPr marL="7144" marR="7144" marT="7144" marB="0" anchor="ctr"/>
                </a:tc>
                <a:tc>
                  <a:txBody>
                    <a:bodyPr/>
                    <a:lstStyle/>
                    <a:p>
                      <a:pPr algn="ct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AWS</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0.06894</a:t>
                      </a:r>
                    </a:p>
                  </a:txBody>
                  <a:tcPr marL="7144" marR="7144" marT="7144" marB="0" anchor="ctr"/>
                </a:tc>
                <a:extLst>
                  <a:ext uri="{0D108BD9-81ED-4DB2-BD59-A6C34878D82A}">
                    <a16:rowId xmlns:a16="http://schemas.microsoft.com/office/drawing/2014/main" val="1446341816"/>
                  </a:ext>
                </a:extLst>
              </a:tr>
              <a:tr h="385894">
                <a:tc>
                  <a:txBody>
                    <a:bodyPr/>
                    <a:lstStyle/>
                    <a:p>
                      <a:pPr algn="l" fontAlgn="ctr"/>
                      <a:r>
                        <a:rPr lang="en-US"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DRS</a:t>
                      </a:r>
                    </a:p>
                  </a:txBody>
                  <a:tcPr marL="7144" marR="7144" marT="7144" marB="0" anchor="ctr"/>
                </a:tc>
                <a:tc>
                  <a:txBody>
                    <a:bodyPr/>
                    <a:lstStyle/>
                    <a:p>
                      <a:pPr algn="ct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ctr"/>
                      <a:r>
                        <a:rPr lang="en-US" altLang="ja-JP" sz="1400" dirty="0">
                          <a:latin typeface="Times New Roman" panose="02020603050405020304" pitchFamily="18" charset="0"/>
                          <a:cs typeface="Times New Roman" panose="02020603050405020304" pitchFamily="18" charset="0"/>
                        </a:rPr>
                        <a:t>AWS</a:t>
                      </a:r>
                      <a:endParaRPr lang="ja-JP" altLang="en-US" sz="1400" dirty="0">
                        <a:latin typeface="Times New Roman" panose="02020603050405020304" pitchFamily="18" charset="0"/>
                        <a:cs typeface="Times New Roman" panose="02020603050405020304" pitchFamily="18" charset="0"/>
                      </a:endParaRPr>
                    </a:p>
                  </a:txBody>
                  <a:tcPr marL="7144" marR="7144" marT="7144" marB="0" anchor="ctr"/>
                </a:tc>
                <a:tc>
                  <a:txBody>
                    <a:bodyPr/>
                    <a:lstStyle/>
                    <a:p>
                      <a:pPr algn="r" fontAlgn="ctr"/>
                      <a:r>
                        <a:rPr lang="en-US" altLang="ja-JP" sz="14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0.039608</a:t>
                      </a:r>
                    </a:p>
                  </a:txBody>
                  <a:tcPr marL="7144" marR="7144" marT="7144" marB="0" anchor="ctr"/>
                </a:tc>
                <a:extLst>
                  <a:ext uri="{0D108BD9-81ED-4DB2-BD59-A6C34878D82A}">
                    <a16:rowId xmlns:a16="http://schemas.microsoft.com/office/drawing/2014/main" val="3602976737"/>
                  </a:ext>
                </a:extLst>
              </a:tr>
            </a:tbl>
          </a:graphicData>
        </a:graphic>
      </p:graphicFrame>
    </p:spTree>
    <p:extLst>
      <p:ext uri="{BB962C8B-B14F-4D97-AF65-F5344CB8AC3E}">
        <p14:creationId xmlns:p14="http://schemas.microsoft.com/office/powerpoint/2010/main" val="1148319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gaoka University of Technology - Wikipedia">
            <a:extLst>
              <a:ext uri="{FF2B5EF4-FFF2-40B4-BE49-F238E27FC236}">
                <a16:creationId xmlns:a16="http://schemas.microsoft.com/office/drawing/2014/main" id="{CE45D3F1-5B14-44D1-9BC6-D24E82BC6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18499"/>
            <a:ext cx="617935" cy="65539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F1949410-DC99-408B-AAF8-BC2B8A0BC507}"/>
              </a:ext>
            </a:extLst>
          </p:cNvPr>
          <p:cNvSpPr>
            <a:spLocks noGrp="1"/>
          </p:cNvSpPr>
          <p:nvPr>
            <p:ph type="title"/>
          </p:nvPr>
        </p:nvSpPr>
        <p:spPr>
          <a:xfrm>
            <a:off x="746095" y="18499"/>
            <a:ext cx="7886700" cy="994172"/>
          </a:xfrm>
        </p:spPr>
        <p:txBody>
          <a:bodyPr>
            <a:normAutofit/>
          </a:bodyPr>
          <a:lstStyle/>
          <a:p>
            <a:r>
              <a:rPr lang="en-US" altLang="ja-JP" sz="2800" b="1" dirty="0">
                <a:latin typeface="Times New Roman" panose="02020603050405020304" pitchFamily="18" charset="0"/>
                <a:cs typeface="Times New Roman" panose="02020603050405020304" pitchFamily="18" charset="0"/>
              </a:rPr>
              <a:t>Existence of Temperature Effect (TE) in satellite Soil Water Content (SWC) data</a:t>
            </a:r>
            <a:endParaRPr lang="en-US" sz="2800" dirty="0"/>
          </a:p>
        </p:txBody>
      </p:sp>
      <p:sp>
        <p:nvSpPr>
          <p:cNvPr id="5" name="Date Placeholder 4">
            <a:extLst>
              <a:ext uri="{FF2B5EF4-FFF2-40B4-BE49-F238E27FC236}">
                <a16:creationId xmlns:a16="http://schemas.microsoft.com/office/drawing/2014/main" id="{C24BAE33-E976-495F-BB22-1F3C7B44D325}"/>
              </a:ext>
            </a:extLst>
          </p:cNvPr>
          <p:cNvSpPr>
            <a:spLocks noGrp="1"/>
          </p:cNvSpPr>
          <p:nvPr>
            <p:ph type="dt" sz="half" idx="10"/>
          </p:nvPr>
        </p:nvSpPr>
        <p:spPr/>
        <p:txBody>
          <a:bodyPr/>
          <a:lstStyle/>
          <a:p>
            <a:fld id="{BAB89728-782A-482B-94D6-F10C50E0A578}" type="datetime1">
              <a:rPr lang="en-US" smtClean="0"/>
              <a:t>9/21/2023</a:t>
            </a:fld>
            <a:endParaRPr lang="en-US"/>
          </a:p>
        </p:txBody>
      </p:sp>
      <p:sp>
        <p:nvSpPr>
          <p:cNvPr id="7" name="Slide Number Placeholder 6">
            <a:extLst>
              <a:ext uri="{FF2B5EF4-FFF2-40B4-BE49-F238E27FC236}">
                <a16:creationId xmlns:a16="http://schemas.microsoft.com/office/drawing/2014/main" id="{CE26CA51-FF71-48B6-9ECD-090C70899729}"/>
              </a:ext>
            </a:extLst>
          </p:cNvPr>
          <p:cNvSpPr>
            <a:spLocks noGrp="1"/>
          </p:cNvSpPr>
          <p:nvPr>
            <p:ph type="sldNum" sz="quarter" idx="12"/>
          </p:nvPr>
        </p:nvSpPr>
        <p:spPr/>
        <p:txBody>
          <a:bodyPr/>
          <a:lstStyle/>
          <a:p>
            <a:fld id="{A2EFCF3E-DC96-42A3-9356-89A23DDE2672}" type="slidenum">
              <a:rPr lang="en-US" smtClean="0"/>
              <a:t>23</a:t>
            </a:fld>
            <a:endParaRPr lang="en-US"/>
          </a:p>
        </p:txBody>
      </p:sp>
      <p:sp>
        <p:nvSpPr>
          <p:cNvPr id="8" name="Rectangle 7">
            <a:extLst>
              <a:ext uri="{FF2B5EF4-FFF2-40B4-BE49-F238E27FC236}">
                <a16:creationId xmlns:a16="http://schemas.microsoft.com/office/drawing/2014/main" id="{1E7E15AF-0A35-4931-8D75-43D3DCB85FD3}"/>
              </a:ext>
            </a:extLst>
          </p:cNvPr>
          <p:cNvSpPr/>
          <p:nvPr/>
        </p:nvSpPr>
        <p:spPr>
          <a:xfrm>
            <a:off x="287862" y="1520630"/>
            <a:ext cx="8654801" cy="410388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19" name="図 2">
            <a:extLst>
              <a:ext uri="{FF2B5EF4-FFF2-40B4-BE49-F238E27FC236}">
                <a16:creationId xmlns:a16="http://schemas.microsoft.com/office/drawing/2014/main" id="{CF69FD74-2264-409A-B091-6310DFA22C5E}"/>
              </a:ext>
            </a:extLst>
          </p:cNvPr>
          <p:cNvPicPr>
            <a:picLocks noChangeAspect="1"/>
          </p:cNvPicPr>
          <p:nvPr/>
        </p:nvPicPr>
        <p:blipFill>
          <a:blip r:embed="rId3"/>
          <a:stretch>
            <a:fillRect/>
          </a:stretch>
        </p:blipFill>
        <p:spPr>
          <a:xfrm>
            <a:off x="526851" y="1830549"/>
            <a:ext cx="5285251" cy="2391794"/>
          </a:xfrm>
          <a:prstGeom prst="rect">
            <a:avLst/>
          </a:prstGeom>
        </p:spPr>
      </p:pic>
      <p:grpSp>
        <p:nvGrpSpPr>
          <p:cNvPr id="20" name="グループ化 43">
            <a:extLst>
              <a:ext uri="{FF2B5EF4-FFF2-40B4-BE49-F238E27FC236}">
                <a16:creationId xmlns:a16="http://schemas.microsoft.com/office/drawing/2014/main" id="{BC5E95CC-BBFB-4029-9412-3812CDA8C85C}"/>
              </a:ext>
            </a:extLst>
          </p:cNvPr>
          <p:cNvGrpSpPr/>
          <p:nvPr/>
        </p:nvGrpSpPr>
        <p:grpSpPr>
          <a:xfrm>
            <a:off x="5953191" y="1816769"/>
            <a:ext cx="2754787" cy="2391795"/>
            <a:chOff x="7439753" y="972564"/>
            <a:chExt cx="4453731" cy="4279075"/>
          </a:xfrm>
        </p:grpSpPr>
        <p:pic>
          <p:nvPicPr>
            <p:cNvPr id="21" name="図 39">
              <a:extLst>
                <a:ext uri="{FF2B5EF4-FFF2-40B4-BE49-F238E27FC236}">
                  <a16:creationId xmlns:a16="http://schemas.microsoft.com/office/drawing/2014/main" id="{55238D3F-2B36-47F4-928B-649FDA5ED0A7}"/>
                </a:ext>
              </a:extLst>
            </p:cNvPr>
            <p:cNvPicPr>
              <a:picLocks noChangeAspect="1"/>
            </p:cNvPicPr>
            <p:nvPr/>
          </p:nvPicPr>
          <p:blipFill>
            <a:blip r:embed="rId4"/>
            <a:stretch>
              <a:fillRect/>
            </a:stretch>
          </p:blipFill>
          <p:spPr>
            <a:xfrm>
              <a:off x="7439753" y="972564"/>
              <a:ext cx="4453731" cy="4279075"/>
            </a:xfrm>
            <a:prstGeom prst="rect">
              <a:avLst/>
            </a:prstGeom>
          </p:spPr>
        </p:pic>
        <p:sp>
          <p:nvSpPr>
            <p:cNvPr id="22" name="テキスト ボックス 40">
              <a:extLst>
                <a:ext uri="{FF2B5EF4-FFF2-40B4-BE49-F238E27FC236}">
                  <a16:creationId xmlns:a16="http://schemas.microsoft.com/office/drawing/2014/main" id="{11C6AACB-C6F3-4BB8-9761-A2BD5611DA06}"/>
                </a:ext>
              </a:extLst>
            </p:cNvPr>
            <p:cNvSpPr txBox="1"/>
            <p:nvPr/>
          </p:nvSpPr>
          <p:spPr>
            <a:xfrm>
              <a:off x="8729222" y="2200796"/>
              <a:ext cx="1263192" cy="743353"/>
            </a:xfrm>
            <a:prstGeom prst="rect">
              <a:avLst/>
            </a:prstGeom>
            <a:noFill/>
          </p:spPr>
          <p:txBody>
            <a:bodyPr wrap="square" rtlCol="0">
              <a:spAutoFit/>
            </a:bodyPr>
            <a:lstStyle/>
            <a:p>
              <a:r>
                <a:rPr kumimoji="1" lang="en-US" altLang="ja-JP" sz="1050" b="1" dirty="0">
                  <a:solidFill>
                    <a:schemeClr val="accent1"/>
                  </a:solidFill>
                </a:rPr>
                <a:t>Previous ascending</a:t>
              </a:r>
              <a:endParaRPr kumimoji="1" lang="ja-JP" altLang="en-US" sz="1050" b="1" dirty="0">
                <a:solidFill>
                  <a:schemeClr val="accent1"/>
                </a:solidFill>
              </a:endParaRPr>
            </a:p>
          </p:txBody>
        </p:sp>
        <p:sp>
          <p:nvSpPr>
            <p:cNvPr id="23" name="テキスト ボックス 41">
              <a:extLst>
                <a:ext uri="{FF2B5EF4-FFF2-40B4-BE49-F238E27FC236}">
                  <a16:creationId xmlns:a16="http://schemas.microsoft.com/office/drawing/2014/main" id="{E9E00A0B-BC6D-450A-B42B-91CA083DD9F9}"/>
                </a:ext>
              </a:extLst>
            </p:cNvPr>
            <p:cNvSpPr txBox="1"/>
            <p:nvPr/>
          </p:nvSpPr>
          <p:spPr>
            <a:xfrm>
              <a:off x="10097247" y="3428999"/>
              <a:ext cx="1263192" cy="743353"/>
            </a:xfrm>
            <a:prstGeom prst="rect">
              <a:avLst/>
            </a:prstGeom>
            <a:noFill/>
          </p:spPr>
          <p:txBody>
            <a:bodyPr wrap="square" rtlCol="0">
              <a:spAutoFit/>
            </a:bodyPr>
            <a:lstStyle/>
            <a:p>
              <a:r>
                <a:rPr kumimoji="1" lang="en-US" altLang="ja-JP" sz="1050" b="1" dirty="0">
                  <a:solidFill>
                    <a:srgbClr val="FF0000"/>
                  </a:solidFill>
                </a:rPr>
                <a:t>Following ascending</a:t>
              </a:r>
              <a:endParaRPr kumimoji="1" lang="ja-JP" altLang="en-US" sz="1050" b="1" dirty="0">
                <a:solidFill>
                  <a:srgbClr val="FF0000"/>
                </a:solidFill>
              </a:endParaRPr>
            </a:p>
          </p:txBody>
        </p:sp>
      </p:grpSp>
      <p:sp>
        <p:nvSpPr>
          <p:cNvPr id="24" name="Title 1">
            <a:extLst>
              <a:ext uri="{FF2B5EF4-FFF2-40B4-BE49-F238E27FC236}">
                <a16:creationId xmlns:a16="http://schemas.microsoft.com/office/drawing/2014/main" id="{60F3C3E0-8526-4622-BE3D-D82360288403}"/>
              </a:ext>
            </a:extLst>
          </p:cNvPr>
          <p:cNvSpPr txBox="1">
            <a:spLocks/>
          </p:cNvSpPr>
          <p:nvPr/>
        </p:nvSpPr>
        <p:spPr>
          <a:xfrm>
            <a:off x="440830" y="4471198"/>
            <a:ext cx="5209950" cy="647425"/>
          </a:xfrm>
          <a:prstGeom prst="rect">
            <a:avLst/>
          </a:prstGeom>
        </p:spPr>
        <p:txBody>
          <a:bodyPr vert="horz" lIns="68580" tIns="34290" rIns="68580" bIns="34290" rtlCol="0" anchor="t">
            <a:normAutofit fontScale="850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en-US" altLang="ja-JP" sz="1600" dirty="0">
                <a:latin typeface="Times New Roman" panose="02020603050405020304" pitchFamily="18" charset="0"/>
                <a:cs typeface="Times New Roman" panose="02020603050405020304" pitchFamily="18" charset="0"/>
              </a:rPr>
              <a:t>Areal mean of </a:t>
            </a:r>
            <a:r>
              <a:rPr lang="en-US" altLang="ja-JP" sz="1600" i="1" dirty="0">
                <a:latin typeface="Times New Roman" panose="02020603050405020304" pitchFamily="18" charset="0"/>
                <a:cs typeface="Times New Roman" panose="02020603050405020304" pitchFamily="18" charset="0"/>
              </a:rPr>
              <a:t>in-situ </a:t>
            </a:r>
            <a:r>
              <a:rPr lang="en-US" altLang="ja-JP" sz="1600" dirty="0">
                <a:latin typeface="Times New Roman" panose="02020603050405020304" pitchFamily="18" charset="0"/>
                <a:cs typeface="Times New Roman" panose="02020603050405020304" pitchFamily="18" charset="0"/>
              </a:rPr>
              <a:t>SWC, soil temperature, SMAP SWC at ascending and descending times and SMAP surface temperature at Oklahoma, USA (</a:t>
            </a:r>
            <a:r>
              <a:rPr lang="en-US" altLang="ja-JP" sz="1600" dirty="0">
                <a:solidFill>
                  <a:srgbClr val="FF0000"/>
                </a:solidFill>
                <a:latin typeface="Times New Roman" panose="02020603050405020304" pitchFamily="18" charset="0"/>
                <a:cs typeface="Times New Roman" panose="02020603050405020304" pitchFamily="18" charset="0"/>
              </a:rPr>
              <a:t>Hoang and Lu (2021)</a:t>
            </a:r>
            <a:r>
              <a:rPr lang="en-US" altLang="ja-JP" sz="1600" dirty="0">
                <a:latin typeface="Times New Roman" panose="02020603050405020304" pitchFamily="18" charset="0"/>
                <a:cs typeface="Times New Roman" panose="02020603050405020304" pitchFamily="18" charset="0"/>
              </a:rPr>
              <a:t>) </a:t>
            </a:r>
          </a:p>
          <a:p>
            <a:pPr algn="l"/>
            <a:r>
              <a:rPr lang="en-US" altLang="ja-JP" sz="1350" dirty="0">
                <a:latin typeface="Times New Roman" panose="02020603050405020304" pitchFamily="18" charset="0"/>
                <a:cs typeface="Times New Roman" panose="02020603050405020304" pitchFamily="18" charset="0"/>
              </a:rPr>
              <a:t> </a:t>
            </a:r>
          </a:p>
        </p:txBody>
      </p:sp>
      <p:sp>
        <p:nvSpPr>
          <p:cNvPr id="25" name="テキスト ボックス 42">
            <a:extLst>
              <a:ext uri="{FF2B5EF4-FFF2-40B4-BE49-F238E27FC236}">
                <a16:creationId xmlns:a16="http://schemas.microsoft.com/office/drawing/2014/main" id="{7C2EEC1F-8FE7-4BE3-97D2-5E9EF88B6E84}"/>
              </a:ext>
            </a:extLst>
          </p:cNvPr>
          <p:cNvSpPr txBox="1"/>
          <p:nvPr/>
        </p:nvSpPr>
        <p:spPr>
          <a:xfrm>
            <a:off x="5900737" y="4378532"/>
            <a:ext cx="2955401" cy="1169551"/>
          </a:xfrm>
          <a:prstGeom prst="rect">
            <a:avLst/>
          </a:prstGeom>
          <a:noFill/>
        </p:spPr>
        <p:txBody>
          <a:bodyPr wrap="square" rtlCol="0">
            <a:spAutoFit/>
          </a:bodyPr>
          <a:lstStyle/>
          <a:p>
            <a:pPr algn="just"/>
            <a:r>
              <a:rPr kumimoji="1" lang="en-US" altLang="ja-JP" sz="1400" dirty="0">
                <a:latin typeface="Times New Roman" panose="02020603050405020304" pitchFamily="18" charset="0"/>
                <a:cs typeface="Times New Roman" panose="02020603050405020304" pitchFamily="18" charset="0"/>
              </a:rPr>
              <a:t>Both ascending SWC are larger than descending SWC. Previous ascending SWC are larger than following ascending SWC </a:t>
            </a:r>
            <a:r>
              <a:rPr lang="en-US" altLang="ja-JP" sz="1400" dirty="0">
                <a:latin typeface="Times New Roman" panose="02020603050405020304" pitchFamily="18" charset="0"/>
                <a:cs typeface="Times New Roman" panose="02020603050405020304" pitchFamily="18" charset="0"/>
              </a:rPr>
              <a:t> (</a:t>
            </a:r>
            <a:r>
              <a:rPr lang="en-US" altLang="ja-JP" sz="1400" dirty="0">
                <a:solidFill>
                  <a:srgbClr val="FF0000"/>
                </a:solidFill>
                <a:latin typeface="Times New Roman" panose="02020603050405020304" pitchFamily="18" charset="0"/>
                <a:cs typeface="Times New Roman" panose="02020603050405020304" pitchFamily="18" charset="0"/>
              </a:rPr>
              <a:t>Hoang and Lu (2021)</a:t>
            </a:r>
            <a:r>
              <a:rPr lang="en-US" altLang="ja-JP"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a:t>
            </a:r>
            <a:endParaRPr kumimoji="1" lang="ja-JP"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4206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1E59-4E7F-420A-A6C9-5FE6AB972B63}"/>
              </a:ext>
            </a:extLst>
          </p:cNvPr>
          <p:cNvSpPr>
            <a:spLocks noGrp="1"/>
          </p:cNvSpPr>
          <p:nvPr>
            <p:ph type="title"/>
          </p:nvPr>
        </p:nvSpPr>
        <p:spPr>
          <a:xfrm>
            <a:off x="745067" y="83927"/>
            <a:ext cx="7904507" cy="678401"/>
          </a:xfrm>
        </p:spPr>
        <p:txBody>
          <a:bodyPr>
            <a:normAutofit/>
          </a:bodyPr>
          <a:lstStyle/>
          <a:p>
            <a:r>
              <a:rPr lang="en-US" sz="3000" b="1" dirty="0">
                <a:latin typeface="Times New Roman" panose="02020603050405020304" pitchFamily="18" charset="0"/>
                <a:cs typeface="Times New Roman" panose="02020603050405020304" pitchFamily="18" charset="0"/>
              </a:rPr>
              <a:t>Study Area</a:t>
            </a:r>
          </a:p>
        </p:txBody>
      </p:sp>
      <p:sp>
        <p:nvSpPr>
          <p:cNvPr id="3" name="Content Placeholder 2">
            <a:extLst>
              <a:ext uri="{FF2B5EF4-FFF2-40B4-BE49-F238E27FC236}">
                <a16:creationId xmlns:a16="http://schemas.microsoft.com/office/drawing/2014/main" id="{6C29F420-EF91-4574-9271-D8521095F170}"/>
              </a:ext>
            </a:extLst>
          </p:cNvPr>
          <p:cNvSpPr>
            <a:spLocks noGrp="1"/>
          </p:cNvSpPr>
          <p:nvPr>
            <p:ph idx="1"/>
          </p:nvPr>
        </p:nvSpPr>
        <p:spPr>
          <a:xfrm>
            <a:off x="99186" y="927245"/>
            <a:ext cx="2751917" cy="469184"/>
          </a:xfrm>
        </p:spPr>
        <p:txBody>
          <a:bodyPr>
            <a:normAutofit fontScale="70000" lnSpcReduction="20000"/>
          </a:bodyPr>
          <a:lstStyle/>
          <a:p>
            <a:r>
              <a:rPr lang="en-US" dirty="0">
                <a:latin typeface="Times New Roman" panose="02020603050405020304" pitchFamily="18" charset="0"/>
                <a:cs typeface="Times New Roman" panose="02020603050405020304" pitchFamily="18" charset="0"/>
              </a:rPr>
              <a:t>Study area : Mongolia</a:t>
            </a:r>
          </a:p>
        </p:txBody>
      </p:sp>
      <p:sp>
        <p:nvSpPr>
          <p:cNvPr id="10" name="Date Placeholder 9">
            <a:extLst>
              <a:ext uri="{FF2B5EF4-FFF2-40B4-BE49-F238E27FC236}">
                <a16:creationId xmlns:a16="http://schemas.microsoft.com/office/drawing/2014/main" id="{CB50D9A5-2D78-4A4C-B0A5-00AD6DE0AB9C}"/>
              </a:ext>
            </a:extLst>
          </p:cNvPr>
          <p:cNvSpPr>
            <a:spLocks noGrp="1"/>
          </p:cNvSpPr>
          <p:nvPr>
            <p:ph type="dt" sz="half" idx="10"/>
          </p:nvPr>
        </p:nvSpPr>
        <p:spPr/>
        <p:txBody>
          <a:bodyPr/>
          <a:lstStyle/>
          <a:p>
            <a:fld id="{8F2698D7-D3B0-42BC-BAAF-C06C9F398C2E}" type="datetime1">
              <a:rPr lang="en-US" smtClean="0"/>
              <a:t>9/21/2023</a:t>
            </a:fld>
            <a:endParaRPr lang="en-US"/>
          </a:p>
        </p:txBody>
      </p:sp>
      <p:sp>
        <p:nvSpPr>
          <p:cNvPr id="12" name="Slide Number Placeholder 11">
            <a:extLst>
              <a:ext uri="{FF2B5EF4-FFF2-40B4-BE49-F238E27FC236}">
                <a16:creationId xmlns:a16="http://schemas.microsoft.com/office/drawing/2014/main" id="{60022FC1-7A7F-44BE-AD78-0D22FC103F42}"/>
              </a:ext>
            </a:extLst>
          </p:cNvPr>
          <p:cNvSpPr>
            <a:spLocks noGrp="1"/>
          </p:cNvSpPr>
          <p:nvPr>
            <p:ph type="sldNum" sz="quarter" idx="12"/>
          </p:nvPr>
        </p:nvSpPr>
        <p:spPr/>
        <p:txBody>
          <a:bodyPr/>
          <a:lstStyle/>
          <a:p>
            <a:fld id="{A2EFCF3E-DC96-42A3-9356-89A23DDE2672}" type="slidenum">
              <a:rPr lang="en-US" smtClean="0"/>
              <a:t>24</a:t>
            </a:fld>
            <a:endParaRPr lang="en-US"/>
          </a:p>
        </p:txBody>
      </p:sp>
      <p:pic>
        <p:nvPicPr>
          <p:cNvPr id="4" name="Picture 2" descr="Nagaoka University of Technology - Wikipedia">
            <a:extLst>
              <a:ext uri="{FF2B5EF4-FFF2-40B4-BE49-F238E27FC236}">
                <a16:creationId xmlns:a16="http://schemas.microsoft.com/office/drawing/2014/main" id="{9D5C7B4D-92F6-417D-89EA-3AB7CBF34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9" y="96517"/>
            <a:ext cx="617935" cy="62865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31C1696-3A76-4ED5-B18A-1CD975DA5D44}"/>
              </a:ext>
            </a:extLst>
          </p:cNvPr>
          <p:cNvGrpSpPr/>
          <p:nvPr/>
        </p:nvGrpSpPr>
        <p:grpSpPr>
          <a:xfrm>
            <a:off x="10716" y="1661021"/>
            <a:ext cx="3564546" cy="2195928"/>
            <a:chOff x="67080" y="931133"/>
            <a:chExt cx="10166022" cy="5623383"/>
          </a:xfrm>
        </p:grpSpPr>
        <p:pic>
          <p:nvPicPr>
            <p:cNvPr id="6" name="Content Placeholder 5">
              <a:extLst>
                <a:ext uri="{FF2B5EF4-FFF2-40B4-BE49-F238E27FC236}">
                  <a16:creationId xmlns:a16="http://schemas.microsoft.com/office/drawing/2014/main" id="{66DCC0E3-339F-4B82-AA2B-BE737690B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0" y="931133"/>
              <a:ext cx="7345774" cy="2609751"/>
            </a:xfrm>
            <a:prstGeom prst="rect">
              <a:avLst/>
            </a:prstGeom>
          </p:spPr>
        </p:pic>
        <p:pic>
          <p:nvPicPr>
            <p:cNvPr id="7" name="Picture 6">
              <a:extLst>
                <a:ext uri="{FF2B5EF4-FFF2-40B4-BE49-F238E27FC236}">
                  <a16:creationId xmlns:a16="http://schemas.microsoft.com/office/drawing/2014/main" id="{A9FDC37B-8E60-49B5-B719-30F1DA3DD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9973" y="2922605"/>
              <a:ext cx="4643129" cy="3631911"/>
            </a:xfrm>
            <a:prstGeom prst="rect">
              <a:avLst/>
            </a:prstGeom>
          </p:spPr>
        </p:pic>
        <p:cxnSp>
          <p:nvCxnSpPr>
            <p:cNvPr id="8" name="Straight Connector 7">
              <a:extLst>
                <a:ext uri="{FF2B5EF4-FFF2-40B4-BE49-F238E27FC236}">
                  <a16:creationId xmlns:a16="http://schemas.microsoft.com/office/drawing/2014/main" id="{8B42E0E5-84D1-4F3B-A3F7-E5DD9D52AE01}"/>
                </a:ext>
              </a:extLst>
            </p:cNvPr>
            <p:cNvCxnSpPr>
              <a:cxnSpLocks/>
            </p:cNvCxnSpPr>
            <p:nvPr/>
          </p:nvCxnSpPr>
          <p:spPr>
            <a:xfrm>
              <a:off x="4296792" y="2574524"/>
              <a:ext cx="1491449" cy="3781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2ECBB4-64D1-4AE0-9B58-4D9E195E1412}"/>
                </a:ext>
              </a:extLst>
            </p:cNvPr>
            <p:cNvCxnSpPr>
              <a:cxnSpLocks/>
            </p:cNvCxnSpPr>
            <p:nvPr/>
          </p:nvCxnSpPr>
          <p:spPr>
            <a:xfrm>
              <a:off x="4403324" y="2441359"/>
              <a:ext cx="4740676" cy="1589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Content Placeholder 2">
            <a:extLst>
              <a:ext uri="{FF2B5EF4-FFF2-40B4-BE49-F238E27FC236}">
                <a16:creationId xmlns:a16="http://schemas.microsoft.com/office/drawing/2014/main" id="{770130CB-951E-443F-9A72-F2A19D8ADFCB}"/>
              </a:ext>
            </a:extLst>
          </p:cNvPr>
          <p:cNvSpPr txBox="1">
            <a:spLocks/>
          </p:cNvSpPr>
          <p:nvPr/>
        </p:nvSpPr>
        <p:spPr>
          <a:xfrm>
            <a:off x="5285064" y="511728"/>
            <a:ext cx="3703067" cy="5905850"/>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70000"/>
              </a:lnSpc>
            </a:pPr>
            <a:r>
              <a:rPr lang="en-US" sz="1800" dirty="0">
                <a:latin typeface="Times New Roman" panose="02020603050405020304" pitchFamily="18" charset="0"/>
                <a:cs typeface="Times New Roman" panose="02020603050405020304" pitchFamily="18" charset="0"/>
              </a:rPr>
              <a:t>Depending on the data quality and availability, the pixel that covers M1 area was selected for evaluation of the removal temperature effect method.</a:t>
            </a:r>
          </a:p>
          <a:p>
            <a:pPr algn="just">
              <a:lnSpc>
                <a:spcPct val="150000"/>
              </a:lnSpc>
            </a:pPr>
            <a:r>
              <a:rPr lang="en-US" sz="1800" dirty="0">
                <a:solidFill>
                  <a:srgbClr val="202124"/>
                </a:solidFill>
                <a:latin typeface="Times New Roman" panose="02020603050405020304" pitchFamily="18" charset="0"/>
                <a:cs typeface="Times New Roman" panose="02020603050405020304" pitchFamily="18" charset="0"/>
              </a:rPr>
              <a:t>Annual rainfall 300mm-400mm</a:t>
            </a:r>
          </a:p>
          <a:p>
            <a:pPr algn="just">
              <a:lnSpc>
                <a:spcPct val="150000"/>
              </a:lnSpc>
            </a:pPr>
            <a:r>
              <a:rPr lang="en-US" sz="1800" dirty="0">
                <a:latin typeface="Times New Roman" panose="02020603050405020304" pitchFamily="18" charset="0"/>
                <a:cs typeface="Times New Roman" panose="02020603050405020304" pitchFamily="18" charset="0"/>
              </a:rPr>
              <a:t>Land cover : f</a:t>
            </a:r>
            <a:r>
              <a:rPr lang="en-US" sz="1800" dirty="0">
                <a:solidFill>
                  <a:srgbClr val="202124"/>
                </a:solidFill>
                <a:latin typeface="Times New Roman" panose="02020603050405020304" pitchFamily="18" charset="0"/>
                <a:cs typeface="Times New Roman" panose="02020603050405020304" pitchFamily="18" charset="0"/>
              </a:rPr>
              <a:t>orest, meadow steppe, real steppe, desert steppe, barren, sand, desert, ice, water, cropland and built area</a:t>
            </a:r>
          </a:p>
          <a:p>
            <a:pPr algn="just">
              <a:lnSpc>
                <a:spcPct val="150000"/>
              </a:lnSpc>
            </a:pPr>
            <a:r>
              <a:rPr lang="en-US" sz="1800" dirty="0">
                <a:latin typeface="Times New Roman" panose="02020603050405020304" pitchFamily="18" charset="0"/>
                <a:cs typeface="Times New Roman" panose="02020603050405020304" pitchFamily="18" charset="0"/>
              </a:rPr>
              <a:t>Time in Mongolia is officially represented by the Mongolian Standard Time (UTC+08:00) However, the far western provinces of </a:t>
            </a:r>
            <a:r>
              <a:rPr lang="en-US" sz="1800" dirty="0" err="1">
                <a:latin typeface="Times New Roman" panose="02020603050405020304" pitchFamily="18" charset="0"/>
                <a:cs typeface="Times New Roman" panose="02020603050405020304" pitchFamily="18" charset="0"/>
              </a:rPr>
              <a:t>Khovd</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Uvs</a:t>
            </a:r>
            <a:r>
              <a:rPr lang="en-US" sz="1800" dirty="0">
                <a:latin typeface="Times New Roman" panose="02020603050405020304" pitchFamily="18" charset="0"/>
                <a:cs typeface="Times New Roman" panose="02020603050405020304" pitchFamily="18" charset="0"/>
              </a:rPr>
              <a:t> and Bayan-</a:t>
            </a:r>
            <a:r>
              <a:rPr lang="en-US" sz="1800" dirty="0" err="1">
                <a:latin typeface="Times New Roman" panose="02020603050405020304" pitchFamily="18" charset="0"/>
                <a:cs typeface="Times New Roman" panose="02020603050405020304" pitchFamily="18" charset="0"/>
              </a:rPr>
              <a:t>Ölgii</a:t>
            </a:r>
            <a:r>
              <a:rPr lang="en-US" sz="1800" dirty="0">
                <a:latin typeface="Times New Roman" panose="02020603050405020304" pitchFamily="18" charset="0"/>
                <a:cs typeface="Times New Roman" panose="02020603050405020304" pitchFamily="18" charset="0"/>
              </a:rPr>
              <a:t> use UTC+07:00.</a:t>
            </a:r>
          </a:p>
          <a:p>
            <a:pPr algn="just">
              <a:lnSpc>
                <a:spcPct val="150000"/>
              </a:lnSpc>
            </a:pPr>
            <a:r>
              <a:rPr lang="en-US" sz="1800" dirty="0">
                <a:solidFill>
                  <a:srgbClr val="1C1D1E"/>
                </a:solidFill>
                <a:latin typeface="Times New Roman" panose="02020603050405020304" pitchFamily="18" charset="0"/>
                <a:cs typeface="Times New Roman" panose="02020603050405020304" pitchFamily="18" charset="0"/>
              </a:rPr>
              <a:t>This study area is located between 45.75°N, 106.9°E and 46.2°N, 106.25°E</a:t>
            </a:r>
            <a:endParaRPr lang="en-US" sz="1800" dirty="0">
              <a:latin typeface="Times New Roman" panose="02020603050405020304" pitchFamily="18" charset="0"/>
              <a:cs typeface="Times New Roman" panose="02020603050405020304" pitchFamily="18" charset="0"/>
            </a:endParaRPr>
          </a:p>
          <a:p>
            <a:pPr marL="0" indent="0">
              <a:lnSpc>
                <a:spcPct val="150000"/>
              </a:lnSpc>
              <a:buNone/>
            </a:pPr>
            <a:endParaRPr lang="en-US" sz="1800" dirty="0"/>
          </a:p>
          <a:p>
            <a:endParaRPr lang="en-US" sz="2100" dirty="0"/>
          </a:p>
        </p:txBody>
      </p:sp>
    </p:spTree>
    <p:extLst>
      <p:ext uri="{BB962C8B-B14F-4D97-AF65-F5344CB8AC3E}">
        <p14:creationId xmlns:p14="http://schemas.microsoft.com/office/powerpoint/2010/main" val="2339787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CD44-C9E2-4896-A47D-8E1EB8F34E4C}"/>
              </a:ext>
            </a:extLst>
          </p:cNvPr>
          <p:cNvSpPr>
            <a:spLocks noGrp="1"/>
          </p:cNvSpPr>
          <p:nvPr>
            <p:ph type="title"/>
          </p:nvPr>
        </p:nvSpPr>
        <p:spPr>
          <a:xfrm>
            <a:off x="0" y="1"/>
            <a:ext cx="8439150" cy="566207"/>
          </a:xfrm>
        </p:spPr>
        <p:txBody>
          <a:bodyPr>
            <a:noAutofit/>
          </a:bodyPr>
          <a:lstStyle/>
          <a:p>
            <a:r>
              <a:rPr lang="en-US" sz="3200" dirty="0">
                <a:latin typeface="Times New Roman" panose="02020603050405020304" pitchFamily="18" charset="0"/>
                <a:cs typeface="Times New Roman" panose="02020603050405020304" pitchFamily="18" charset="0"/>
              </a:rPr>
              <a:t>Outliers</a:t>
            </a:r>
          </a:p>
        </p:txBody>
      </p:sp>
      <p:sp>
        <p:nvSpPr>
          <p:cNvPr id="3" name="Content Placeholder 2">
            <a:extLst>
              <a:ext uri="{FF2B5EF4-FFF2-40B4-BE49-F238E27FC236}">
                <a16:creationId xmlns:a16="http://schemas.microsoft.com/office/drawing/2014/main" id="{76276ECC-6F57-466F-AF57-B7F99F912ED7}"/>
              </a:ext>
            </a:extLst>
          </p:cNvPr>
          <p:cNvSpPr>
            <a:spLocks noGrp="1"/>
          </p:cNvSpPr>
          <p:nvPr>
            <p:ph idx="1"/>
          </p:nvPr>
        </p:nvSpPr>
        <p:spPr>
          <a:xfrm>
            <a:off x="129116" y="566208"/>
            <a:ext cx="9014883" cy="4351338"/>
          </a:xfrm>
        </p:spPr>
        <p:txBody>
          <a:bodyPr>
            <a:normAutofit/>
          </a:bodyPr>
          <a:lstStyle/>
          <a:p>
            <a:r>
              <a:rPr lang="en-US" sz="2000" b="0" i="0" dirty="0">
                <a:solidFill>
                  <a:srgbClr val="0A0A23"/>
                </a:solidFill>
                <a:effectLst/>
                <a:latin typeface="Times New Roman" panose="02020603050405020304" pitchFamily="18" charset="0"/>
                <a:cs typeface="Times New Roman" panose="02020603050405020304" pitchFamily="18" charset="0"/>
              </a:rPr>
              <a:t>outlier is an extremely high or extremely low data point relative to the nearest data point and the rest of the neighboring co-existing values in a data graph or dataset </a:t>
            </a:r>
          </a:p>
          <a:p>
            <a:endParaRPr lang="en-US" sz="2000" b="0" i="0" dirty="0">
              <a:solidFill>
                <a:srgbClr val="0A0A23"/>
              </a:solidFill>
              <a:effectLst/>
              <a:latin typeface="Times New Roman" panose="02020603050405020304" pitchFamily="18" charset="0"/>
              <a:cs typeface="Times New Roman" panose="02020603050405020304" pitchFamily="18" charset="0"/>
            </a:endParaRPr>
          </a:p>
          <a:p>
            <a:r>
              <a:rPr lang="en-US" sz="2000" b="1" i="0" dirty="0">
                <a:effectLst/>
                <a:latin typeface="Times New Roman" panose="02020603050405020304" pitchFamily="18" charset="0"/>
                <a:cs typeface="Times New Roman" panose="02020603050405020304" pitchFamily="18" charset="0"/>
              </a:rPr>
              <a:t>Methods of finding outliers</a:t>
            </a:r>
          </a:p>
          <a:p>
            <a:pPr>
              <a:buFont typeface="Courier New" panose="02070309020205020404" pitchFamily="49" charset="0"/>
              <a:buChar char="o"/>
            </a:pPr>
            <a:r>
              <a:rPr lang="en-US" sz="2000" b="0" i="0" dirty="0">
                <a:effectLst/>
                <a:latin typeface="Times New Roman" panose="02020603050405020304" pitchFamily="18" charset="0"/>
                <a:cs typeface="Times New Roman" panose="02020603050405020304" pitchFamily="18" charset="0"/>
              </a:rPr>
              <a:t>Sorting Datasheet to Find Outliers</a:t>
            </a:r>
          </a:p>
          <a:p>
            <a:pPr>
              <a:buFont typeface="Courier New" panose="02070309020205020404" pitchFamily="49" charset="0"/>
              <a:buChar char="o"/>
            </a:pPr>
            <a:r>
              <a:rPr lang="en-US" sz="2000" b="0" i="0" dirty="0">
                <a:effectLst/>
                <a:latin typeface="Times New Roman" panose="02020603050405020304" pitchFamily="18" charset="0"/>
                <a:cs typeface="Times New Roman" panose="02020603050405020304" pitchFamily="18" charset="0"/>
              </a:rPr>
              <a:t>Graphing Your Data to Identify Outliers (Boxplot, Histogram)</a:t>
            </a:r>
          </a:p>
          <a:p>
            <a:pPr>
              <a:buFont typeface="Courier New" panose="02070309020205020404" pitchFamily="49" charset="0"/>
              <a:buChar char="o"/>
            </a:pPr>
            <a:r>
              <a:rPr lang="en-US" sz="2000" b="0" i="0" dirty="0">
                <a:effectLst/>
                <a:latin typeface="Times New Roman" panose="02020603050405020304" pitchFamily="18" charset="0"/>
                <a:cs typeface="Times New Roman" panose="02020603050405020304" pitchFamily="18" charset="0"/>
              </a:rPr>
              <a:t>Using Z-scores to Detect Outliers</a:t>
            </a:r>
          </a:p>
          <a:p>
            <a:pPr>
              <a:buFont typeface="Courier New" panose="02070309020205020404" pitchFamily="49" charset="0"/>
              <a:buChar char="o"/>
            </a:pPr>
            <a:r>
              <a:rPr lang="en-US" sz="2000" b="0" i="0" dirty="0">
                <a:effectLst/>
                <a:latin typeface="Times New Roman" panose="02020603050405020304" pitchFamily="18" charset="0"/>
                <a:cs typeface="Times New Roman" panose="02020603050405020304" pitchFamily="18" charset="0"/>
              </a:rPr>
              <a:t>Finding Outliers with Hypothesis Tests</a:t>
            </a:r>
          </a:p>
          <a:p>
            <a:pPr>
              <a:buFont typeface="Courier New" panose="02070309020205020404" pitchFamily="49" charset="0"/>
              <a:buChar char="o"/>
            </a:pPr>
            <a:r>
              <a:rPr lang="en-US" sz="2000" dirty="0">
                <a:solidFill>
                  <a:srgbClr val="FF0000"/>
                </a:solidFill>
                <a:latin typeface="Times New Roman" panose="02020603050405020304" pitchFamily="18" charset="0"/>
                <a:cs typeface="Times New Roman" panose="02020603050405020304" pitchFamily="18" charset="0"/>
              </a:rPr>
              <a:t>Studentized Residuals</a:t>
            </a:r>
            <a:endParaRPr lang="en-US" sz="2000" b="0" i="0" dirty="0">
              <a:solidFill>
                <a:srgbClr val="FF0000"/>
              </a:solidFill>
              <a:effectLst/>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en-US" sz="2000" b="0" i="0" dirty="0">
              <a:effectLst/>
              <a:latin typeface="Times New Roman" panose="02020603050405020304" pitchFamily="18" charset="0"/>
              <a:cs typeface="Times New Roman" panose="02020603050405020304" pitchFamily="18" charset="0"/>
            </a:endParaRPr>
          </a:p>
          <a:p>
            <a:endParaRPr lang="en-US" sz="1400" b="0" i="0" dirty="0">
              <a:solidFill>
                <a:srgbClr val="222222"/>
              </a:solidFill>
              <a:effectLst/>
              <a:latin typeface="roboto slab"/>
            </a:endParaRPr>
          </a:p>
          <a:p>
            <a:endParaRPr lang="en-US" sz="20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8996D955-4A53-4D66-8079-4C303E5CC446}"/>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53813539-8D42-4230-812C-15A0E925F285}"/>
              </a:ext>
            </a:extLst>
          </p:cNvPr>
          <p:cNvSpPr>
            <a:spLocks noGrp="1"/>
          </p:cNvSpPr>
          <p:nvPr>
            <p:ph type="sldNum" sz="quarter" idx="12"/>
          </p:nvPr>
        </p:nvSpPr>
        <p:spPr/>
        <p:txBody>
          <a:bodyPr/>
          <a:lstStyle/>
          <a:p>
            <a:fld id="{A2EFCF3E-DC96-42A3-9356-89A23DDE2672}" type="slidenum">
              <a:rPr lang="en-US" smtClean="0"/>
              <a:t>25</a:t>
            </a:fld>
            <a:endParaRPr lang="en-US"/>
          </a:p>
        </p:txBody>
      </p:sp>
    </p:spTree>
    <p:extLst>
      <p:ext uri="{BB962C8B-B14F-4D97-AF65-F5344CB8AC3E}">
        <p14:creationId xmlns:p14="http://schemas.microsoft.com/office/powerpoint/2010/main" val="2756667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A7D8-B5AC-489B-9DDB-32589DD1CDB2}"/>
              </a:ext>
            </a:extLst>
          </p:cNvPr>
          <p:cNvSpPr>
            <a:spLocks noGrp="1"/>
          </p:cNvSpPr>
          <p:nvPr>
            <p:ph type="title"/>
          </p:nvPr>
        </p:nvSpPr>
        <p:spPr>
          <a:xfrm>
            <a:off x="205317" y="314327"/>
            <a:ext cx="7886700" cy="498474"/>
          </a:xfrm>
        </p:spPr>
        <p:txBody>
          <a:bodyPr>
            <a:normAutofit fontScale="90000"/>
          </a:bodyPr>
          <a:lstStyle/>
          <a:p>
            <a:r>
              <a:rPr lang="en-US" sz="3600" b="0" i="0" dirty="0">
                <a:effectLst/>
                <a:latin typeface="Times New Roman" panose="02020603050405020304" pitchFamily="18" charset="0"/>
                <a:cs typeface="Times New Roman" panose="02020603050405020304" pitchFamily="18" charset="0"/>
              </a:rPr>
              <a:t>Studentized residual</a:t>
            </a:r>
            <a:br>
              <a:rPr lang="en-US" b="0" i="0" dirty="0">
                <a:solidFill>
                  <a:srgbClr val="424242"/>
                </a:solidFill>
                <a:effectLst/>
                <a:latin typeface="Oswald" panose="00000500000000000000" pitchFamily="2" charset="0"/>
              </a:rPr>
            </a:br>
            <a:endParaRPr lang="en-US" dirty="0"/>
          </a:p>
        </p:txBody>
      </p:sp>
      <p:sp>
        <p:nvSpPr>
          <p:cNvPr id="3" name="Content Placeholder 2">
            <a:extLst>
              <a:ext uri="{FF2B5EF4-FFF2-40B4-BE49-F238E27FC236}">
                <a16:creationId xmlns:a16="http://schemas.microsoft.com/office/drawing/2014/main" id="{9663A5EA-F8D1-4DEC-B949-5EAC509AF4F2}"/>
              </a:ext>
            </a:extLst>
          </p:cNvPr>
          <p:cNvSpPr>
            <a:spLocks noGrp="1"/>
          </p:cNvSpPr>
          <p:nvPr>
            <p:ph idx="1"/>
          </p:nvPr>
        </p:nvSpPr>
        <p:spPr>
          <a:xfrm>
            <a:off x="-1" y="691092"/>
            <a:ext cx="9033933" cy="4351338"/>
          </a:xfrm>
        </p:spPr>
        <p:txBody>
          <a:bodyPr>
            <a:normAutofit/>
          </a:bodyPr>
          <a:lstStyle/>
          <a:p>
            <a:pPr algn="just"/>
            <a:r>
              <a:rPr lang="en-US" sz="2000" dirty="0">
                <a:latin typeface="Times New Roman" panose="02020603050405020304" pitchFamily="18" charset="0"/>
                <a:cs typeface="Times New Roman" panose="02020603050405020304" pitchFamily="18" charset="0"/>
              </a:rPr>
              <a:t>T</a:t>
            </a:r>
            <a:r>
              <a:rPr lang="en-US" sz="2000" b="0" i="0" dirty="0">
                <a:effectLst/>
                <a:latin typeface="Times New Roman" panose="02020603050405020304" pitchFamily="18" charset="0"/>
                <a:cs typeface="Times New Roman" panose="02020603050405020304" pitchFamily="18" charset="0"/>
              </a:rPr>
              <a:t>o identify outliers, the preferred method is to use </a:t>
            </a:r>
            <a:r>
              <a:rPr lang="en-US" sz="2000" b="0" i="0" u="none" strike="noStrike" dirty="0">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studentized residuals</a:t>
            </a:r>
            <a:r>
              <a:rPr lang="en-US" sz="2000" b="0" i="0" dirty="0">
                <a:effectLst/>
                <a:latin typeface="Times New Roman" panose="02020603050405020304" pitchFamily="18" charset="0"/>
                <a:cs typeface="Times New Roman" panose="02020603050405020304" pitchFamily="18" charset="0"/>
              </a:rPr>
              <a:t>. For each data point </a:t>
            </a:r>
            <a:r>
              <a:rPr lang="en-US" sz="2000" b="0" i="0" dirty="0" err="1">
                <a:effectLst/>
                <a:latin typeface="Times New Roman" panose="02020603050405020304" pitchFamily="18" charset="0"/>
                <a:cs typeface="Times New Roman" panose="02020603050405020304" pitchFamily="18" charset="0"/>
              </a:rPr>
              <a:t>i</a:t>
            </a:r>
            <a:r>
              <a:rPr lang="en-US" sz="2000" b="0" i="0" dirty="0">
                <a:effectLst/>
                <a:latin typeface="Times New Roman" panose="02020603050405020304" pitchFamily="18" charset="0"/>
                <a:cs typeface="Times New Roman" panose="02020603050405020304" pitchFamily="18" charset="0"/>
              </a:rPr>
              <a:t>, the point is deleted and the regression model is re-estimated with the remaining data points. The residual of this data point is its Y-value minus the predicted Y-value from the regression. This is repeated for all the data points, and we are able to determine the standard deviation of the residuals.</a:t>
            </a:r>
            <a:endParaRPr lang="en-US" sz="20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DB8ACEC3-A8F5-45F1-950A-50FDD14BDC77}"/>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024154EA-CE91-4126-9060-EA42F1F0C1DB}"/>
              </a:ext>
            </a:extLst>
          </p:cNvPr>
          <p:cNvSpPr>
            <a:spLocks noGrp="1"/>
          </p:cNvSpPr>
          <p:nvPr>
            <p:ph type="sldNum" sz="quarter" idx="12"/>
          </p:nvPr>
        </p:nvSpPr>
        <p:spPr/>
        <p:txBody>
          <a:bodyPr/>
          <a:lstStyle/>
          <a:p>
            <a:fld id="{A2EFCF3E-DC96-42A3-9356-89A23DDE2672}" type="slidenum">
              <a:rPr lang="en-US" smtClean="0"/>
              <a:t>26</a:t>
            </a:fld>
            <a:endParaRPr lang="en-US"/>
          </a:p>
        </p:txBody>
      </p:sp>
      <p:pic>
        <p:nvPicPr>
          <p:cNvPr id="9" name="Picture 8">
            <a:extLst>
              <a:ext uri="{FF2B5EF4-FFF2-40B4-BE49-F238E27FC236}">
                <a16:creationId xmlns:a16="http://schemas.microsoft.com/office/drawing/2014/main" id="{752A6BE8-7410-4BC2-9D35-05B318666762}"/>
              </a:ext>
            </a:extLst>
          </p:cNvPr>
          <p:cNvPicPr>
            <a:picLocks noChangeAspect="1"/>
          </p:cNvPicPr>
          <p:nvPr/>
        </p:nvPicPr>
        <p:blipFill>
          <a:blip r:embed="rId3"/>
          <a:stretch>
            <a:fillRect/>
          </a:stretch>
        </p:blipFill>
        <p:spPr>
          <a:xfrm>
            <a:off x="694198" y="2126722"/>
            <a:ext cx="7510002" cy="4296314"/>
          </a:xfrm>
          <a:prstGeom prst="rect">
            <a:avLst/>
          </a:prstGeom>
        </p:spPr>
      </p:pic>
    </p:spTree>
    <p:extLst>
      <p:ext uri="{BB962C8B-B14F-4D97-AF65-F5344CB8AC3E}">
        <p14:creationId xmlns:p14="http://schemas.microsoft.com/office/powerpoint/2010/main" val="21960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D00D-9B3F-4B45-BA4B-A0FB212F147B}"/>
              </a:ext>
            </a:extLst>
          </p:cNvPr>
          <p:cNvSpPr>
            <a:spLocks noGrp="1"/>
          </p:cNvSpPr>
          <p:nvPr>
            <p:ph type="title"/>
          </p:nvPr>
        </p:nvSpPr>
        <p:spPr>
          <a:xfrm>
            <a:off x="88122" y="-42864"/>
            <a:ext cx="8515350" cy="544513"/>
          </a:xfrm>
        </p:spPr>
        <p:txBody>
          <a:bodyPr>
            <a:normAutofit fontScale="90000"/>
          </a:bodyPr>
          <a:lstStyle/>
          <a:p>
            <a:r>
              <a:rPr lang="en-US" sz="3600" dirty="0">
                <a:effectLst/>
                <a:latin typeface="Times New Roman" panose="02020603050405020304" pitchFamily="18" charset="0"/>
                <a:ea typeface="Yu Mincho" panose="02020400000000000000" pitchFamily="18" charset="-128"/>
              </a:rPr>
              <a:t>Automated temperature effects removal</a:t>
            </a:r>
            <a:endParaRPr lang="en-US"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8EC1A8-5B9C-4566-A40F-B8AAF5E3F993}"/>
                  </a:ext>
                </a:extLst>
              </p:cNvPr>
              <p:cNvSpPr>
                <a:spLocks noGrp="1"/>
              </p:cNvSpPr>
              <p:nvPr>
                <p:ph idx="1"/>
              </p:nvPr>
            </p:nvSpPr>
            <p:spPr>
              <a:xfrm>
                <a:off x="184928" y="417710"/>
                <a:ext cx="8774144" cy="6303766"/>
              </a:xfrm>
            </p:spPr>
            <p:txBody>
              <a:bodyPr>
                <a:normAutofit fontScale="92500" lnSpcReduction="10000"/>
              </a:bodyPr>
              <a:lstStyle/>
              <a:p>
                <a:pPr algn="just"/>
                <a:r>
                  <a:rPr lang="en-US" sz="1800" dirty="0">
                    <a:latin typeface="Times New Roman" panose="02020603050405020304" pitchFamily="18" charset="0"/>
                    <a:cs typeface="Times New Roman" panose="02020603050405020304" pitchFamily="18" charset="0"/>
                  </a:rPr>
                  <a:t>H</a:t>
                </a:r>
                <a:r>
                  <a:rPr lang="en-US" sz="1800" dirty="0">
                    <a:effectLst/>
                    <a:latin typeface="Times New Roman" panose="02020603050405020304" pitchFamily="18" charset="0"/>
                    <a:cs typeface="Times New Roman" panose="02020603050405020304" pitchFamily="18" charset="0"/>
                  </a:rPr>
                  <a:t>igh amplitude data points often distort the regression line by shifting it towards them, rainfall induced amplitude shifts need to be excluded from the process</a:t>
                </a:r>
              </a:p>
              <a:p>
                <a:pPr algn="just"/>
                <a:r>
                  <a:rPr lang="en-US" sz="1800" dirty="0">
                    <a:effectLst/>
                    <a:latin typeface="Times New Roman" panose="02020603050405020304" pitchFamily="18" charset="0"/>
                    <a:cs typeface="Times New Roman" panose="02020603050405020304" pitchFamily="18" charset="0"/>
                  </a:rPr>
                  <a:t>SWC is influenced by rainfall events and therefore, </a:t>
                </a:r>
                <a14:m>
                  <m:oMath xmlns:m="http://schemas.openxmlformats.org/officeDocument/2006/math">
                    <m:sSub>
                      <m:sSubPr>
                        <m:ctrlPr>
                          <a:rPr lang="en-US" sz="1800" i="1" dirty="0" smtClean="0">
                            <a:effectLst/>
                            <a:latin typeface="Cambria Math" panose="02040503050406030204" pitchFamily="18" charset="0"/>
                            <a:cs typeface="Times New Roman" panose="02020603050405020304" pitchFamily="18" charset="0"/>
                          </a:rPr>
                        </m:ctrlPr>
                      </m:sSubPr>
                      <m:e>
                        <m:r>
                          <a:rPr lang="en-US" sz="1800" i="1" dirty="0" smtClean="0">
                            <a:effectLst/>
                            <a:latin typeface="Cambria Math" panose="02040503050406030204" pitchFamily="18" charset="0"/>
                            <a:ea typeface="Cambria Math" panose="02040503050406030204" pitchFamily="18" charset="0"/>
                            <a:cs typeface="Times New Roman" panose="02020603050405020304" pitchFamily="18" charset="0"/>
                          </a:rPr>
                          <m:t>𝜃</m:t>
                        </m:r>
                      </m:e>
                      <m:sub>
                        <m:r>
                          <a:rPr lang="en-US" sz="1800" b="0" i="1" dirty="0" smtClean="0">
                            <a:effectLst/>
                            <a:latin typeface="Cambria Math" panose="02040503050406030204" pitchFamily="18" charset="0"/>
                            <a:cs typeface="Times New Roman" panose="02020603050405020304" pitchFamily="18" charset="0"/>
                          </a:rPr>
                          <m:t>𝑑</m:t>
                        </m:r>
                      </m:sub>
                    </m:sSub>
                    <m:r>
                      <a:rPr lang="en-US" sz="1800" b="0" i="1" dirty="0" smtClean="0">
                        <a:effectLst/>
                        <a:latin typeface="Cambria Math" panose="02040503050406030204" pitchFamily="18" charset="0"/>
                        <a:cs typeface="Times New Roman" panose="02020603050405020304" pitchFamily="18" charset="0"/>
                      </a:rPr>
                      <m:t> </m:t>
                    </m:r>
                  </m:oMath>
                </a14:m>
                <a:r>
                  <a:rPr lang="en-US" sz="1800" dirty="0">
                    <a:effectLst/>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sz="1800" i="1" dirty="0" smtClean="0">
                            <a:effectLst/>
                            <a:latin typeface="Cambria Math" panose="02040503050406030204" pitchFamily="18" charset="0"/>
                            <a:cs typeface="Times New Roman" panose="02020603050405020304" pitchFamily="18" charset="0"/>
                          </a:rPr>
                        </m:ctrlPr>
                      </m:sSubPr>
                      <m:e>
                        <m:r>
                          <a:rPr lang="en-US" sz="1800" b="0" i="1" dirty="0" smtClean="0">
                            <a:effectLst/>
                            <a:latin typeface="Cambria Math" panose="02040503050406030204" pitchFamily="18" charset="0"/>
                            <a:cs typeface="Times New Roman" panose="02020603050405020304" pitchFamily="18" charset="0"/>
                          </a:rPr>
                          <m:t>𝐴</m:t>
                        </m:r>
                      </m:e>
                      <m:sub>
                        <m:r>
                          <a:rPr lang="en-US" sz="1800" i="1" dirty="0" smtClean="0">
                            <a:effectLst/>
                            <a:latin typeface="Cambria Math" panose="02040503050406030204" pitchFamily="18" charset="0"/>
                            <a:ea typeface="Cambria Math" panose="02040503050406030204" pitchFamily="18" charset="0"/>
                            <a:cs typeface="Times New Roman" panose="02020603050405020304" pitchFamily="18" charset="0"/>
                          </a:rPr>
                          <m:t>𝜃</m:t>
                        </m:r>
                      </m:sub>
                    </m:sSub>
                  </m:oMath>
                </a14:m>
                <a:r>
                  <a:rPr lang="en-US" sz="1800" dirty="0">
                    <a:effectLst/>
                    <a:latin typeface="Times New Roman" panose="02020603050405020304" pitchFamily="18" charset="0"/>
                    <a:cs typeface="Times New Roman" panose="02020603050405020304" pitchFamily="18" charset="0"/>
                  </a:rPr>
                  <a:t>are as well. Hence, SWC data which correspond to rainfall events can be easily recognized. </a:t>
                </a:r>
              </a:p>
              <a:p>
                <a:pPr algn="just"/>
                <a:r>
                  <a:rPr lang="en-US" sz="1800" dirty="0">
                    <a:latin typeface="Times New Roman" panose="02020603050405020304" pitchFamily="18" charset="0"/>
                    <a:cs typeface="Times New Roman" panose="02020603050405020304" pitchFamily="18" charset="0"/>
                  </a:rPr>
                  <a:t>In statistics, the data points which scattered away from major data cloud or unusually large or small values are referred to as high and low outliers, respectively. Statistical inference methods like confidence interval and statistical tests are widely used to identify such outliers</a:t>
                </a:r>
              </a:p>
              <a:p>
                <a:pPr algn="just"/>
                <a:r>
                  <a:rPr lang="en-US" sz="1800" dirty="0">
                    <a:latin typeface="Times New Roman" panose="02020603050405020304" pitchFamily="18" charset="0"/>
                    <a:cs typeface="Times New Roman" panose="02020603050405020304" pitchFamily="18" charset="0"/>
                  </a:rPr>
                  <a:t>Many statisticians recommend using studentized residuals to detect outliers. Usually, the studentized residuals of a data set approximate a t-distribution with a known degree of freedom. By estimating the shifts from a required level of confidence in that t-distribution, outliers can be retrieved.</a:t>
                </a:r>
                <a:endParaRPr lang="en-US" i="1" dirty="0">
                  <a:effectLst/>
                  <a:latin typeface="Cambria Math" panose="02040503050406030204" pitchFamily="18" charset="0"/>
                </a:endParaRPr>
              </a:p>
              <a:p>
                <a14:m>
                  <m:oMath xmlns:m="http://schemas.openxmlformats.org/officeDocument/2006/math">
                    <m:sSub>
                      <m:sSubPr>
                        <m:ctrlPr>
                          <a:rPr lang="en-US" i="1" smtClean="0">
                            <a:effectLst/>
                            <a:latin typeface="Cambria Math" panose="020405030504060302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𝑆</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𝑟𝑖</m:t>
                        </m:r>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i="1">
                            <a:effectLst/>
                            <a:latin typeface="Cambria Math" panose="02040503050406030204" pitchFamily="18" charset="0"/>
                          </a:rPr>
                        </m:ctrlPr>
                      </m:fPr>
                      <m:num>
                        <m:sSub>
                          <m:sSubPr>
                            <m:ctrlPr>
                              <a:rPr lang="en-US" i="1">
                                <a:effectLst/>
                                <a:latin typeface="Cambria Math" panose="020405030504060302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𝑦</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i="1">
                                <a:effectLst/>
                                <a:latin typeface="Cambria Math" panose="02040503050406030204" pitchFamily="18" charset="0"/>
                              </a:rPr>
                            </m:ctrlPr>
                          </m:sSubPr>
                          <m:e>
                            <m:acc>
                              <m:accPr>
                                <m:chr m:val="̂"/>
                                <m:ctrlPr>
                                  <a:rPr lang="en-US" i="1">
                                    <a:effectLst/>
                                    <a:latin typeface="Cambria Math" panose="02040503050406030204" pitchFamily="18" charset="0"/>
                                  </a:rPr>
                                </m:ctrlPr>
                              </m:acc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𝑦</m:t>
                                </m:r>
                              </m:e>
                            </m:acc>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Sub>
                      </m:num>
                      <m:den>
                        <m:rad>
                          <m:radPr>
                            <m:degHide m:val="on"/>
                            <m:ctrlPr>
                              <a:rPr lang="en-US" i="1">
                                <a:effectLst/>
                                <a:latin typeface="Cambria Math" panose="02040503050406030204" pitchFamily="18" charset="0"/>
                              </a:rPr>
                            </m:ctrlPr>
                          </m:radPr>
                          <m:deg/>
                          <m:e>
                            <m:sSub>
                              <m:sSubPr>
                                <m:ctrlPr>
                                  <a:rPr lang="en-US" i="1">
                                    <a:effectLst/>
                                    <a:latin typeface="Cambria Math" panose="020405030504060302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𝑀𝑆𝐸</m:t>
                                </m:r>
                              </m:e>
                              <m:sub>
                                <m:d>
                                  <m:dPr>
                                    <m:ctrlPr>
                                      <a:rPr lang="en-US" i="1">
                                        <a:effectLst/>
                                        <a:latin typeface="Cambria Math" panose="020405030504060302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e>
                                </m:d>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(1−</m:t>
                            </m:r>
                            <m:sSub>
                              <m:sSubPr>
                                <m:ctrlPr>
                                  <a:rPr lang="en-US" i="1">
                                    <a:effectLst/>
                                    <a:latin typeface="Cambria Math" panose="020405030504060302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h</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𝑗</m:t>
                                </m:r>
                              </m:sub>
                            </m:sSub>
                            <m:r>
                              <a:rPr lang="en-US" sz="1800" i="1">
                                <a:effectLst/>
                                <a:latin typeface="Cambria Math" panose="02040503050406030204" pitchFamily="18" charset="0"/>
                                <a:ea typeface="Yu Mincho" panose="02020400000000000000" pitchFamily="18" charset="-128"/>
                                <a:cs typeface="Times New Roman" panose="02020603050405020304" pitchFamily="18" charset="0"/>
                              </a:rPr>
                              <m:t>)</m:t>
                            </m:r>
                          </m:e>
                        </m:rad>
                      </m:den>
                    </m:f>
                  </m:oMath>
                </a14:m>
                <a:endParaRPr lang="en-US" dirty="0"/>
              </a:p>
              <a:p>
                <a:r>
                  <a:rPr lang="en-US" sz="1800" dirty="0">
                    <a:effectLst/>
                    <a:latin typeface="Times New Roman" panose="02020603050405020304" pitchFamily="18" charset="0"/>
                    <a:ea typeface="Yu Mincho" panose="02020400000000000000" pitchFamily="18" charset="-128"/>
                  </a:rPr>
                  <a:t>where </a:t>
                </a:r>
                <a14:m>
                  <m:oMath xmlns:m="http://schemas.openxmlformats.org/officeDocument/2006/math">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𝑦</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Sub>
                  </m:oMath>
                </a14:m>
                <a:r>
                  <a:rPr lang="en-US" sz="1800" dirty="0">
                    <a:effectLst/>
                    <a:latin typeface="Times New Roman" panose="02020603050405020304" pitchFamily="18" charset="0"/>
                    <a:ea typeface="Yu Mincho" panose="02020400000000000000" pitchFamily="18" charset="-128"/>
                  </a:rPr>
                  <a:t> and </a:t>
                </a:r>
                <a14:m>
                  <m:oMath xmlns:m="http://schemas.openxmlformats.org/officeDocument/2006/math">
                    <m:sSub>
                      <m:sSubPr>
                        <m:ctrlPr>
                          <a:rPr lang="en-US" sz="1800" i="1">
                            <a:effectLst/>
                            <a:latin typeface="Cambria Math" panose="02040503050406030204" pitchFamily="18" charset="0"/>
                            <a:cs typeface="Times New Roman" panose="02020603050405020304" pitchFamily="18" charset="0"/>
                          </a:rPr>
                        </m:ctrlPr>
                      </m:sSubPr>
                      <m:e>
                        <m:acc>
                          <m:accPr>
                            <m:chr m:val="̂"/>
                            <m:ctrlPr>
                              <a:rPr lang="en-US" sz="1800" i="1">
                                <a:effectLst/>
                                <a:latin typeface="Cambria Math" panose="02040503050406030204" pitchFamily="18" charset="0"/>
                                <a:cs typeface="Times New Roman" panose="02020603050405020304" pitchFamily="18" charset="0"/>
                              </a:rPr>
                            </m:ctrlPr>
                          </m:acc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𝑦</m:t>
                            </m:r>
                          </m:e>
                        </m:acc>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sub>
                    </m:sSub>
                  </m:oMath>
                </a14:m>
                <a:r>
                  <a:rPr lang="en-US" sz="1800" dirty="0">
                    <a:effectLst/>
                    <a:latin typeface="Times New Roman" panose="02020603050405020304" pitchFamily="18" charset="0"/>
                    <a:ea typeface="Yu Mincho" panose="02020400000000000000" pitchFamily="18" charset="-128"/>
                  </a:rPr>
                  <a:t> = observed and fitted amplitudes of SWC, respectively, </a:t>
                </a:r>
                <a14:m>
                  <m:oMath xmlns:m="http://schemas.openxmlformats.org/officeDocument/2006/math">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𝑀𝑆𝐸</m:t>
                        </m:r>
                      </m:e>
                      <m:sub>
                        <m:d>
                          <m:dPr>
                            <m:ctrlPr>
                              <a:rPr lang="en-US" sz="1800"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e>
                        </m:d>
                      </m:sub>
                    </m:sSub>
                  </m:oMath>
                </a14:m>
                <a:r>
                  <a:rPr lang="en-US" sz="1800" dirty="0">
                    <a:effectLst/>
                    <a:latin typeface="Times New Roman" panose="02020603050405020304" pitchFamily="18" charset="0"/>
                    <a:ea typeface="Yu Mincho" panose="02020400000000000000" pitchFamily="18" charset="-128"/>
                  </a:rPr>
                  <a:t> = mean squared error of the regression fit calculated by removing observation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oMath>
                </a14:m>
                <a:r>
                  <a:rPr lang="en-US" sz="1800" dirty="0">
                    <a:effectLst/>
                    <a:latin typeface="Times New Roman" panose="02020603050405020304" pitchFamily="18" charset="0"/>
                    <a:ea typeface="Yu Mincho" panose="02020400000000000000" pitchFamily="18" charset="-128"/>
                  </a:rPr>
                  <a:t> and </a:t>
                </a:r>
                <a14:m>
                  <m:oMath xmlns:m="http://schemas.openxmlformats.org/officeDocument/2006/math">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Yu Mincho" panose="02020400000000000000" pitchFamily="18" charset="-128"/>
                            <a:cs typeface="Times New Roman" panose="02020603050405020304" pitchFamily="18" charset="0"/>
                          </a:rPr>
                          <m:t>h</m:t>
                        </m:r>
                      </m:e>
                      <m:sub>
                        <m:r>
                          <a:rPr lang="en-US" sz="1800" i="1">
                            <a:effectLst/>
                            <a:latin typeface="Cambria Math" panose="02040503050406030204" pitchFamily="18" charset="0"/>
                            <a:ea typeface="Yu Mincho" panose="02020400000000000000" pitchFamily="18" charset="-128"/>
                            <a:cs typeface="Times New Roman" panose="02020603050405020304" pitchFamily="18" charset="0"/>
                          </a:rPr>
                          <m:t>𝑗</m:t>
                        </m:r>
                      </m:sub>
                    </m:sSub>
                  </m:oMath>
                </a14:m>
                <a:r>
                  <a:rPr lang="en-US" sz="1800" dirty="0">
                    <a:effectLst/>
                    <a:latin typeface="Times New Roman" panose="02020603050405020304" pitchFamily="18" charset="0"/>
                    <a:ea typeface="Yu Mincho" panose="02020400000000000000" pitchFamily="18" charset="-128"/>
                  </a:rPr>
                  <a:t> stands for the leverage value for observation </a:t>
                </a:r>
                <a14:m>
                  <m:oMath xmlns:m="http://schemas.openxmlformats.org/officeDocument/2006/math">
                    <m:r>
                      <a:rPr lang="en-US" sz="1800" i="1">
                        <a:effectLst/>
                        <a:latin typeface="Cambria Math" panose="02040503050406030204" pitchFamily="18" charset="0"/>
                        <a:ea typeface="Yu Mincho" panose="02020400000000000000" pitchFamily="18" charset="-128"/>
                        <a:cs typeface="Times New Roman" panose="02020603050405020304" pitchFamily="18" charset="0"/>
                      </a:rPr>
                      <m:t>𝑖</m:t>
                    </m:r>
                  </m:oMath>
                </a14:m>
                <a:endParaRPr lang="en-US" dirty="0"/>
              </a:p>
              <a:p>
                <a:r>
                  <a:rPr lang="en-US" sz="1800" dirty="0">
                    <a:latin typeface="Times New Roman" panose="02020603050405020304" pitchFamily="18" charset="0"/>
                    <a:cs typeface="Times New Roman" panose="02020603050405020304" pitchFamily="18" charset="0"/>
                  </a:rPr>
                  <a:t>Firstly, a coefficient was estimated for the soil moisture data set (including rainy days) after filtering out the negative temperature days. Secondly, studentized residuals (Sri) were estimated by using Eq. </a:t>
                </a:r>
              </a:p>
              <a:p>
                <a:r>
                  <a:rPr lang="en-US" sz="1800" dirty="0">
                    <a:latin typeface="Times New Roman" panose="02020603050405020304" pitchFamily="18" charset="0"/>
                    <a:cs typeface="Times New Roman" panose="02020603050405020304" pitchFamily="18" charset="0"/>
                  </a:rPr>
                  <a:t>Subsequently, shifts of each studentized residual from the upper 99% confidence level of the studentized residuals t- distribution were evaluated. Afterwards, the data points which correspond to shifts larger than zero were removed as outliers. </a:t>
                </a:r>
              </a:p>
            </p:txBody>
          </p:sp>
        </mc:Choice>
        <mc:Fallback xmlns="">
          <p:sp>
            <p:nvSpPr>
              <p:cNvPr id="3" name="Content Placeholder 2">
                <a:extLst>
                  <a:ext uri="{FF2B5EF4-FFF2-40B4-BE49-F238E27FC236}">
                    <a16:creationId xmlns:a16="http://schemas.microsoft.com/office/drawing/2014/main" id="{8F8EC1A8-5B9C-4566-A40F-B8AAF5E3F993}"/>
                  </a:ext>
                </a:extLst>
              </p:cNvPr>
              <p:cNvSpPr>
                <a:spLocks noGrp="1" noRot="1" noChangeAspect="1" noMove="1" noResize="1" noEditPoints="1" noAdjustHandles="1" noChangeArrowheads="1" noChangeShapeType="1" noTextEdit="1"/>
              </p:cNvSpPr>
              <p:nvPr>
                <p:ph idx="1"/>
              </p:nvPr>
            </p:nvSpPr>
            <p:spPr>
              <a:xfrm>
                <a:off x="184928" y="417710"/>
                <a:ext cx="8774144" cy="6303766"/>
              </a:xfrm>
              <a:blipFill>
                <a:blip r:embed="rId2"/>
                <a:stretch>
                  <a:fillRect l="-347" t="-1064" r="-41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F7D1196-B0CD-44CD-97AB-2E75DAEF1054}"/>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291BA099-C8DD-4939-B230-0554CB45856C}"/>
              </a:ext>
            </a:extLst>
          </p:cNvPr>
          <p:cNvSpPr>
            <a:spLocks noGrp="1"/>
          </p:cNvSpPr>
          <p:nvPr>
            <p:ph type="sldNum" sz="quarter" idx="12"/>
          </p:nvPr>
        </p:nvSpPr>
        <p:spPr/>
        <p:txBody>
          <a:bodyPr/>
          <a:lstStyle/>
          <a:p>
            <a:fld id="{A2EFCF3E-DC96-42A3-9356-89A23DDE2672}" type="slidenum">
              <a:rPr lang="en-US" smtClean="0"/>
              <a:t>27</a:t>
            </a:fld>
            <a:endParaRPr lang="en-US"/>
          </a:p>
        </p:txBody>
      </p:sp>
    </p:spTree>
    <p:extLst>
      <p:ext uri="{BB962C8B-B14F-4D97-AF65-F5344CB8AC3E}">
        <p14:creationId xmlns:p14="http://schemas.microsoft.com/office/powerpoint/2010/main" val="1818631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BFA1-0CEA-426C-B1EF-406C16EFC6F4}"/>
              </a:ext>
            </a:extLst>
          </p:cNvPr>
          <p:cNvSpPr>
            <a:spLocks noGrp="1"/>
          </p:cNvSpPr>
          <p:nvPr>
            <p:ph type="title"/>
          </p:nvPr>
        </p:nvSpPr>
        <p:spPr>
          <a:xfrm>
            <a:off x="732167" y="50800"/>
            <a:ext cx="7886700" cy="383656"/>
          </a:xfrm>
        </p:spPr>
        <p:txBody>
          <a:bodyPr>
            <a:noAutofit/>
          </a:bodyPr>
          <a:lstStyle/>
          <a:p>
            <a:r>
              <a:rPr lang="en-US" sz="3200" b="1" dirty="0">
                <a:latin typeface="Times New Roman" panose="02020603050405020304" pitchFamily="18" charset="0"/>
                <a:cs typeface="Times New Roman" panose="02020603050405020304" pitchFamily="18" charset="0"/>
              </a:rPr>
              <a:t>Application: Temperature effect removal </a:t>
            </a:r>
          </a:p>
        </p:txBody>
      </p:sp>
      <p:sp>
        <p:nvSpPr>
          <p:cNvPr id="4" name="Date Placeholder 3">
            <a:extLst>
              <a:ext uri="{FF2B5EF4-FFF2-40B4-BE49-F238E27FC236}">
                <a16:creationId xmlns:a16="http://schemas.microsoft.com/office/drawing/2014/main" id="{FFF7AEE8-0B08-4848-872A-8B1F7A640503}"/>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983D2E52-9E3F-47C5-84A1-699954168666}"/>
              </a:ext>
            </a:extLst>
          </p:cNvPr>
          <p:cNvSpPr>
            <a:spLocks noGrp="1"/>
          </p:cNvSpPr>
          <p:nvPr>
            <p:ph type="sldNum" sz="quarter" idx="12"/>
          </p:nvPr>
        </p:nvSpPr>
        <p:spPr/>
        <p:txBody>
          <a:bodyPr/>
          <a:lstStyle/>
          <a:p>
            <a:fld id="{A2EFCF3E-DC96-42A3-9356-89A23DDE2672}" type="slidenum">
              <a:rPr lang="en-US" smtClean="0"/>
              <a:t>28</a:t>
            </a:fld>
            <a:endParaRPr lang="en-US"/>
          </a:p>
        </p:txBody>
      </p:sp>
      <p:pic>
        <p:nvPicPr>
          <p:cNvPr id="6" name="Picture 2" descr="Nagaoka University of Technology - Wikipedia">
            <a:extLst>
              <a:ext uri="{FF2B5EF4-FFF2-40B4-BE49-F238E27FC236}">
                <a16:creationId xmlns:a16="http://schemas.microsoft.com/office/drawing/2014/main" id="{C972F93A-6D63-4A90-A206-DCA6D1E15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50800"/>
            <a:ext cx="617935" cy="62865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6">
            <a:extLst>
              <a:ext uri="{FF2B5EF4-FFF2-40B4-BE49-F238E27FC236}">
                <a16:creationId xmlns:a16="http://schemas.microsoft.com/office/drawing/2014/main" id="{5E200747-BF68-495E-A6CB-3E61CCCE53F3}"/>
              </a:ext>
            </a:extLst>
          </p:cNvPr>
          <p:cNvSpPr txBox="1">
            <a:spLocks/>
          </p:cNvSpPr>
          <p:nvPr/>
        </p:nvSpPr>
        <p:spPr>
          <a:xfrm>
            <a:off x="732167" y="491651"/>
            <a:ext cx="7864764" cy="284822"/>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Times New Roman" panose="02020603050405020304" pitchFamily="18" charset="0"/>
                <a:cs typeface="Times New Roman" panose="02020603050405020304" pitchFamily="18" charset="0"/>
              </a:rPr>
              <a:t>Applying newly developed method to </a:t>
            </a:r>
            <a:r>
              <a:rPr lang="en-US" sz="2400" i="1" dirty="0">
                <a:latin typeface="Times New Roman" panose="02020603050405020304" pitchFamily="18" charset="0"/>
                <a:cs typeface="Times New Roman" panose="02020603050405020304" pitchFamily="18" charset="0"/>
              </a:rPr>
              <a:t>in-situ</a:t>
            </a:r>
            <a:r>
              <a:rPr lang="en-US" sz="2400" dirty="0">
                <a:latin typeface="Times New Roman" panose="02020603050405020304" pitchFamily="18" charset="0"/>
                <a:cs typeface="Times New Roman" panose="02020603050405020304" pitchFamily="18" charset="0"/>
              </a:rPr>
              <a:t> data at ASC and DES time</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054E89E-9EA4-4BDD-B43B-2DA3CFDD7FA5}"/>
                  </a:ext>
                </a:extLst>
              </p:cNvPr>
              <p:cNvSpPr/>
              <p:nvPr/>
            </p:nvSpPr>
            <p:spPr>
              <a:xfrm>
                <a:off x="449343" y="761308"/>
                <a:ext cx="3707617"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𝜃</m:t>
                          </m:r>
                        </m:e>
                        <m:sub>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𝜶</m:t>
                      </m:r>
                      <m:acc>
                        <m:accPr>
                          <m:chr m:val="̅"/>
                          <m:ctrlPr>
                            <a:rPr lang="en-US" altLang="ja-JP"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accPr>
                        <m:e>
                          <m:r>
                            <a:rPr lang="en-US" altLang="ja-JP"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𝜽</m:t>
                          </m:r>
                        </m:e>
                      </m:acc>
                      <m:r>
                        <a:rPr lang="en-US" altLang="ja-JP"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𝑎𝑠𝑐</m:t>
                          </m:r>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𝑚</m:t>
                          </m:r>
                        </m:sub>
                      </m:sSub>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𝑇</m:t>
                          </m:r>
                        </m:e>
                        <m:sub>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𝑑𝑒𝑠</m:t>
                          </m:r>
                        </m:sub>
                      </m:sSub>
                      <m:r>
                        <a:rPr lang="en-US" altLang="ja-JP"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altLang="ja-JP" dirty="0"/>
              </a:p>
            </p:txBody>
          </p:sp>
        </mc:Choice>
        <mc:Fallback xmlns="">
          <p:sp>
            <p:nvSpPr>
              <p:cNvPr id="12" name="Rectangle 11">
                <a:extLst>
                  <a:ext uri="{FF2B5EF4-FFF2-40B4-BE49-F238E27FC236}">
                    <a16:creationId xmlns:a16="http://schemas.microsoft.com/office/drawing/2014/main" id="{A054E89E-9EA4-4BDD-B43B-2DA3CFDD7FA5}"/>
                  </a:ext>
                </a:extLst>
              </p:cNvPr>
              <p:cNvSpPr>
                <a:spLocks noRot="1" noChangeAspect="1" noMove="1" noResize="1" noEditPoints="1" noAdjustHandles="1" noChangeArrowheads="1" noChangeShapeType="1" noTextEdit="1"/>
              </p:cNvSpPr>
              <p:nvPr/>
            </p:nvSpPr>
            <p:spPr>
              <a:xfrm>
                <a:off x="449343" y="761308"/>
                <a:ext cx="3707617" cy="390748"/>
              </a:xfrm>
              <a:prstGeom prst="rect">
                <a:avLst/>
              </a:prstGeom>
              <a:blipFill>
                <a:blip r:embed="rId3"/>
                <a:stretch>
                  <a:fillRect b="-9375"/>
                </a:stretch>
              </a:blipFill>
            </p:spPr>
            <p:txBody>
              <a:bodyPr/>
              <a:lstStyle/>
              <a:p>
                <a:r>
                  <a:rPr lang="en-US">
                    <a:noFill/>
                  </a:rPr>
                  <a:t> </a:t>
                </a:r>
              </a:p>
            </p:txBody>
          </p:sp>
        </mc:Fallback>
      </mc:AlternateContent>
      <p:pic>
        <p:nvPicPr>
          <p:cNvPr id="15" name="Content Placeholder 14">
            <a:extLst>
              <a:ext uri="{FF2B5EF4-FFF2-40B4-BE49-F238E27FC236}">
                <a16:creationId xmlns:a16="http://schemas.microsoft.com/office/drawing/2014/main" id="{0D3498CE-B2CA-F390-24AD-115F24A1E30E}"/>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521" r="3981"/>
          <a:stretch/>
        </p:blipFill>
        <p:spPr>
          <a:xfrm>
            <a:off x="342033" y="1118462"/>
            <a:ext cx="3850405" cy="2931733"/>
          </a:xfrm>
          <a:prstGeom prst="rect">
            <a:avLst/>
          </a:prstGeom>
        </p:spPr>
      </p:pic>
      <p:sp>
        <p:nvSpPr>
          <p:cNvPr id="17" name="TextBox 16">
            <a:extLst>
              <a:ext uri="{FF2B5EF4-FFF2-40B4-BE49-F238E27FC236}">
                <a16:creationId xmlns:a16="http://schemas.microsoft.com/office/drawing/2014/main" id="{7795CEC4-DC1C-4775-B6AA-9150E809F2C8}"/>
              </a:ext>
            </a:extLst>
          </p:cNvPr>
          <p:cNvSpPr txBox="1"/>
          <p:nvPr/>
        </p:nvSpPr>
        <p:spPr>
          <a:xfrm>
            <a:off x="3752287" y="6413699"/>
            <a:ext cx="3764655" cy="307777"/>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A diagram of corrected SWC ASC and DES</a:t>
            </a:r>
            <a:endParaRPr lang="en-US"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B10317C5-E81A-4B8E-B0FD-7A34936AFD2F}"/>
              </a:ext>
            </a:extLst>
          </p:cNvPr>
          <p:cNvPicPr>
            <a:picLocks noChangeAspect="1"/>
          </p:cNvPicPr>
          <p:nvPr/>
        </p:nvPicPr>
        <p:blipFill rotWithShape="1">
          <a:blip r:embed="rId5">
            <a:extLst>
              <a:ext uri="{28A0092B-C50C-407E-A947-70E740481C1C}">
                <a14:useLocalDpi xmlns:a14="http://schemas.microsoft.com/office/drawing/2010/main" val="0"/>
              </a:ext>
            </a:extLst>
          </a:blip>
          <a:srcRect l="3672" t="21348" r="5451" b="12891"/>
          <a:stretch/>
        </p:blipFill>
        <p:spPr>
          <a:xfrm>
            <a:off x="4092807" y="826954"/>
            <a:ext cx="4709160" cy="2555767"/>
          </a:xfrm>
          <a:prstGeom prst="rect">
            <a:avLst/>
          </a:prstGeom>
        </p:spPr>
      </p:pic>
      <p:sp>
        <p:nvSpPr>
          <p:cNvPr id="22" name="TextBox 21">
            <a:extLst>
              <a:ext uri="{FF2B5EF4-FFF2-40B4-BE49-F238E27FC236}">
                <a16:creationId xmlns:a16="http://schemas.microsoft.com/office/drawing/2014/main" id="{AA89E8B0-DEBF-4202-B228-73F3898676C3}"/>
              </a:ext>
            </a:extLst>
          </p:cNvPr>
          <p:cNvSpPr txBox="1"/>
          <p:nvPr/>
        </p:nvSpPr>
        <p:spPr>
          <a:xfrm>
            <a:off x="4357046" y="3228832"/>
            <a:ext cx="4786194" cy="58477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Results and effects of temperature effect error removal for </a:t>
            </a:r>
            <a:r>
              <a:rPr lang="en-US" sz="1400" i="1" dirty="0">
                <a:latin typeface="Times New Roman" panose="02020603050405020304" pitchFamily="18" charset="0"/>
                <a:cs typeface="Times New Roman" panose="02020603050405020304" pitchFamily="18" charset="0"/>
              </a:rPr>
              <a:t>in-situ</a:t>
            </a:r>
            <a:r>
              <a:rPr lang="en-US" sz="1400" dirty="0">
                <a:latin typeface="Times New Roman" panose="02020603050405020304" pitchFamily="18" charset="0"/>
                <a:cs typeface="Times New Roman" panose="02020603050405020304" pitchFamily="18" charset="0"/>
              </a:rPr>
              <a:t> mimic data</a:t>
            </a:r>
            <a:r>
              <a:rPr lang="en-US" dirty="0"/>
              <a:t> </a:t>
            </a:r>
          </a:p>
        </p:txBody>
      </p:sp>
      <p:pic>
        <p:nvPicPr>
          <p:cNvPr id="23" name="Picture 22">
            <a:extLst>
              <a:ext uri="{FF2B5EF4-FFF2-40B4-BE49-F238E27FC236}">
                <a16:creationId xmlns:a16="http://schemas.microsoft.com/office/drawing/2014/main" id="{ED4189C3-26FB-44E6-B573-7C6ADDF954A7}"/>
              </a:ext>
            </a:extLst>
          </p:cNvPr>
          <p:cNvPicPr>
            <a:picLocks noChangeAspect="1"/>
          </p:cNvPicPr>
          <p:nvPr/>
        </p:nvPicPr>
        <p:blipFill rotWithShape="1">
          <a:blip r:embed="rId6">
            <a:extLst>
              <a:ext uri="{28A0092B-C50C-407E-A947-70E740481C1C}">
                <a14:useLocalDpi xmlns:a14="http://schemas.microsoft.com/office/drawing/2010/main" val="0"/>
              </a:ext>
            </a:extLst>
          </a:blip>
          <a:srcRect l="2535" t="6911" r="7282" b="4728"/>
          <a:stretch/>
        </p:blipFill>
        <p:spPr>
          <a:xfrm>
            <a:off x="6464698" y="4172043"/>
            <a:ext cx="2679302" cy="2174744"/>
          </a:xfrm>
          <a:prstGeom prst="rect">
            <a:avLst/>
          </a:prstGeom>
        </p:spPr>
      </p:pic>
      <p:pic>
        <p:nvPicPr>
          <p:cNvPr id="8" name="Picture 7">
            <a:extLst>
              <a:ext uri="{FF2B5EF4-FFF2-40B4-BE49-F238E27FC236}">
                <a16:creationId xmlns:a16="http://schemas.microsoft.com/office/drawing/2014/main" id="{E41623E2-F1C1-46A2-A8E1-8427F953462F}"/>
              </a:ext>
            </a:extLst>
          </p:cNvPr>
          <p:cNvPicPr>
            <a:picLocks noChangeAspect="1"/>
          </p:cNvPicPr>
          <p:nvPr/>
        </p:nvPicPr>
        <p:blipFill rotWithShape="1">
          <a:blip r:embed="rId7">
            <a:extLst>
              <a:ext uri="{28A0092B-C50C-407E-A947-70E740481C1C}">
                <a14:useLocalDpi xmlns:a14="http://schemas.microsoft.com/office/drawing/2010/main" val="0"/>
              </a:ext>
            </a:extLst>
          </a:blip>
          <a:srcRect l="3741" t="1991" r="6875"/>
          <a:stretch/>
        </p:blipFill>
        <p:spPr>
          <a:xfrm>
            <a:off x="94687" y="4044339"/>
            <a:ext cx="3508348" cy="2813661"/>
          </a:xfrm>
          <a:prstGeom prst="rect">
            <a:avLst/>
          </a:prstGeom>
        </p:spPr>
      </p:pic>
      <p:pic>
        <p:nvPicPr>
          <p:cNvPr id="11" name="Picture 10">
            <a:extLst>
              <a:ext uri="{FF2B5EF4-FFF2-40B4-BE49-F238E27FC236}">
                <a16:creationId xmlns:a16="http://schemas.microsoft.com/office/drawing/2014/main" id="{53A7B92C-E167-452C-983C-0ECF251B82D7}"/>
              </a:ext>
            </a:extLst>
          </p:cNvPr>
          <p:cNvPicPr>
            <a:picLocks noChangeAspect="1"/>
          </p:cNvPicPr>
          <p:nvPr/>
        </p:nvPicPr>
        <p:blipFill rotWithShape="1">
          <a:blip r:embed="rId8">
            <a:extLst>
              <a:ext uri="{28A0092B-C50C-407E-A947-70E740481C1C}">
                <a14:useLocalDpi xmlns:a14="http://schemas.microsoft.com/office/drawing/2010/main" val="0"/>
              </a:ext>
            </a:extLst>
          </a:blip>
          <a:srcRect l="3741" t="5432" r="4914"/>
          <a:stretch/>
        </p:blipFill>
        <p:spPr>
          <a:xfrm>
            <a:off x="3542644" y="4059759"/>
            <a:ext cx="2922054" cy="2432316"/>
          </a:xfrm>
          <a:prstGeom prst="rect">
            <a:avLst/>
          </a:prstGeom>
        </p:spPr>
      </p:pic>
    </p:spTree>
    <p:extLst>
      <p:ext uri="{BB962C8B-B14F-4D97-AF65-F5344CB8AC3E}">
        <p14:creationId xmlns:p14="http://schemas.microsoft.com/office/powerpoint/2010/main" val="1690629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9B0A-A83C-45B9-ACC4-809DFDC001F2}"/>
              </a:ext>
            </a:extLst>
          </p:cNvPr>
          <p:cNvSpPr>
            <a:spLocks noGrp="1"/>
          </p:cNvSpPr>
          <p:nvPr>
            <p:ph type="title"/>
          </p:nvPr>
        </p:nvSpPr>
        <p:spPr>
          <a:xfrm>
            <a:off x="215660" y="136524"/>
            <a:ext cx="8161667" cy="713176"/>
          </a:xfrm>
        </p:spPr>
        <p:txBody>
          <a:bodyPr>
            <a:normAutofit/>
          </a:bodyPr>
          <a:lstStyle/>
          <a:p>
            <a:r>
              <a:rPr lang="en-US" sz="3600" i="1" dirty="0">
                <a:latin typeface="Times New Roman" panose="02020603050405020304" pitchFamily="18" charset="0"/>
                <a:cs typeface="Times New Roman" panose="02020603050405020304" pitchFamily="18" charset="0"/>
              </a:rPr>
              <a:t>In-situ</a:t>
            </a:r>
            <a:r>
              <a:rPr lang="en-US" sz="3600" dirty="0">
                <a:latin typeface="Times New Roman" panose="02020603050405020304" pitchFamily="18" charset="0"/>
                <a:cs typeface="Times New Roman" panose="02020603050405020304" pitchFamily="18" charset="0"/>
              </a:rPr>
              <a:t> SWC data</a:t>
            </a:r>
          </a:p>
        </p:txBody>
      </p:sp>
      <p:sp>
        <p:nvSpPr>
          <p:cNvPr id="4" name="Date Placeholder 3">
            <a:extLst>
              <a:ext uri="{FF2B5EF4-FFF2-40B4-BE49-F238E27FC236}">
                <a16:creationId xmlns:a16="http://schemas.microsoft.com/office/drawing/2014/main" id="{F7C98440-54B5-424C-AF31-3CC68B9F10F3}"/>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49A55AE4-24C7-4A8D-A2B4-54E5F15BB3DF}"/>
              </a:ext>
            </a:extLst>
          </p:cNvPr>
          <p:cNvSpPr>
            <a:spLocks noGrp="1"/>
          </p:cNvSpPr>
          <p:nvPr>
            <p:ph type="sldNum" sz="quarter" idx="12"/>
          </p:nvPr>
        </p:nvSpPr>
        <p:spPr/>
        <p:txBody>
          <a:bodyPr/>
          <a:lstStyle/>
          <a:p>
            <a:fld id="{A2EFCF3E-DC96-42A3-9356-89A23DDE2672}" type="slidenum">
              <a:rPr lang="en-US" smtClean="0"/>
              <a:t>29</a:t>
            </a:fld>
            <a:endParaRPr lang="en-US"/>
          </a:p>
        </p:txBody>
      </p:sp>
      <p:pic>
        <p:nvPicPr>
          <p:cNvPr id="6" name="Content Placeholder 5">
            <a:extLst>
              <a:ext uri="{FF2B5EF4-FFF2-40B4-BE49-F238E27FC236}">
                <a16:creationId xmlns:a16="http://schemas.microsoft.com/office/drawing/2014/main" id="{E2273AA5-C39A-4334-89A7-B5233CC7D8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77" t="4038" r="6881"/>
          <a:stretch/>
        </p:blipFill>
        <p:spPr>
          <a:xfrm>
            <a:off x="215660" y="702208"/>
            <a:ext cx="3967905" cy="3071004"/>
          </a:xfrm>
          <a:prstGeom prst="rect">
            <a:avLst/>
          </a:prstGeom>
        </p:spPr>
      </p:pic>
      <p:pic>
        <p:nvPicPr>
          <p:cNvPr id="7" name="Picture 6">
            <a:extLst>
              <a:ext uri="{FF2B5EF4-FFF2-40B4-BE49-F238E27FC236}">
                <a16:creationId xmlns:a16="http://schemas.microsoft.com/office/drawing/2014/main" id="{262D2FAD-120B-4E18-A158-99729DB8A58C}"/>
              </a:ext>
            </a:extLst>
          </p:cNvPr>
          <p:cNvPicPr>
            <a:picLocks noChangeAspect="1"/>
          </p:cNvPicPr>
          <p:nvPr/>
        </p:nvPicPr>
        <p:blipFill rotWithShape="1">
          <a:blip r:embed="rId3">
            <a:extLst>
              <a:ext uri="{28A0092B-C50C-407E-A947-70E740481C1C}">
                <a14:useLocalDpi xmlns:a14="http://schemas.microsoft.com/office/drawing/2010/main" val="0"/>
              </a:ext>
            </a:extLst>
          </a:blip>
          <a:srcRect t="4851" r="7797"/>
          <a:stretch/>
        </p:blipFill>
        <p:spPr>
          <a:xfrm>
            <a:off x="4572000" y="702208"/>
            <a:ext cx="3967905" cy="3071004"/>
          </a:xfrm>
          <a:prstGeom prst="rect">
            <a:avLst/>
          </a:prstGeom>
        </p:spPr>
      </p:pic>
      <p:pic>
        <p:nvPicPr>
          <p:cNvPr id="8" name="Picture 7">
            <a:extLst>
              <a:ext uri="{FF2B5EF4-FFF2-40B4-BE49-F238E27FC236}">
                <a16:creationId xmlns:a16="http://schemas.microsoft.com/office/drawing/2014/main" id="{EF69CDAC-FDE8-4F65-A5F4-726BB4EAA8A3}"/>
              </a:ext>
            </a:extLst>
          </p:cNvPr>
          <p:cNvPicPr>
            <a:picLocks noChangeAspect="1"/>
          </p:cNvPicPr>
          <p:nvPr/>
        </p:nvPicPr>
        <p:blipFill rotWithShape="1">
          <a:blip r:embed="rId4">
            <a:extLst>
              <a:ext uri="{28A0092B-C50C-407E-A947-70E740481C1C}">
                <a14:useLocalDpi xmlns:a14="http://schemas.microsoft.com/office/drawing/2010/main" val="0"/>
              </a:ext>
            </a:extLst>
          </a:blip>
          <a:srcRect l="2874" t="4543" r="2702"/>
          <a:stretch/>
        </p:blipFill>
        <p:spPr>
          <a:xfrm>
            <a:off x="240215" y="3773212"/>
            <a:ext cx="4171800" cy="3008475"/>
          </a:xfrm>
          <a:prstGeom prst="rect">
            <a:avLst/>
          </a:prstGeom>
        </p:spPr>
      </p:pic>
      <p:pic>
        <p:nvPicPr>
          <p:cNvPr id="9" name="Picture 8">
            <a:extLst>
              <a:ext uri="{FF2B5EF4-FFF2-40B4-BE49-F238E27FC236}">
                <a16:creationId xmlns:a16="http://schemas.microsoft.com/office/drawing/2014/main" id="{BDB24693-4E69-4101-8F3F-E97BB5A126CC}"/>
              </a:ext>
            </a:extLst>
          </p:cNvPr>
          <p:cNvPicPr>
            <a:picLocks noChangeAspect="1"/>
          </p:cNvPicPr>
          <p:nvPr/>
        </p:nvPicPr>
        <p:blipFill rotWithShape="1">
          <a:blip r:embed="rId5">
            <a:extLst>
              <a:ext uri="{28A0092B-C50C-407E-A947-70E740481C1C}">
                <a14:useLocalDpi xmlns:a14="http://schemas.microsoft.com/office/drawing/2010/main" val="0"/>
              </a:ext>
            </a:extLst>
          </a:blip>
          <a:srcRect l="3327" t="4677" r="3025"/>
          <a:stretch/>
        </p:blipFill>
        <p:spPr>
          <a:xfrm>
            <a:off x="4684928" y="3779266"/>
            <a:ext cx="4103335" cy="2942210"/>
          </a:xfrm>
          <a:prstGeom prst="rect">
            <a:avLst/>
          </a:prstGeom>
        </p:spPr>
      </p:pic>
    </p:spTree>
    <p:extLst>
      <p:ext uri="{BB962C8B-B14F-4D97-AF65-F5344CB8AC3E}">
        <p14:creationId xmlns:p14="http://schemas.microsoft.com/office/powerpoint/2010/main" val="339644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gaoka University of Technology - Wikipedia">
            <a:extLst>
              <a:ext uri="{FF2B5EF4-FFF2-40B4-BE49-F238E27FC236}">
                <a16:creationId xmlns:a16="http://schemas.microsoft.com/office/drawing/2014/main" id="{963E2371-399C-4732-82FE-05345278F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23407"/>
            <a:ext cx="617935" cy="6286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6C1E09E-24E0-4FE7-BEA7-EBC0959DF596}"/>
              </a:ext>
            </a:extLst>
          </p:cNvPr>
          <p:cNvSpPr>
            <a:spLocks noGrp="1"/>
          </p:cNvSpPr>
          <p:nvPr>
            <p:ph type="title"/>
          </p:nvPr>
        </p:nvSpPr>
        <p:spPr>
          <a:xfrm>
            <a:off x="558801" y="158716"/>
            <a:ext cx="8585200" cy="504825"/>
          </a:xfrm>
        </p:spPr>
        <p:txBody>
          <a:bodyPr>
            <a:normAutofit fontScale="90000"/>
          </a:bodyPr>
          <a:lstStyle/>
          <a:p>
            <a:r>
              <a:rPr lang="en-US" sz="3200" b="1" dirty="0">
                <a:latin typeface="Times New Roman" panose="02020603050405020304" pitchFamily="18" charset="0"/>
                <a:cs typeface="Times New Roman" panose="02020603050405020304" pitchFamily="18" charset="0"/>
              </a:rPr>
              <a:t>The current methods to estimate the soil water content</a:t>
            </a:r>
          </a:p>
        </p:txBody>
      </p:sp>
      <p:graphicFrame>
        <p:nvGraphicFramePr>
          <p:cNvPr id="14" name="Content Placeholder 8">
            <a:extLst>
              <a:ext uri="{FF2B5EF4-FFF2-40B4-BE49-F238E27FC236}">
                <a16:creationId xmlns:a16="http://schemas.microsoft.com/office/drawing/2014/main" id="{08CC298B-7733-466D-8859-A63604BCA9F4}"/>
              </a:ext>
            </a:extLst>
          </p:cNvPr>
          <p:cNvGraphicFramePr>
            <a:graphicFrameLocks noGrp="1"/>
          </p:cNvGraphicFramePr>
          <p:nvPr>
            <p:ph idx="1"/>
            <p:extLst>
              <p:ext uri="{D42A27DB-BD31-4B8C-83A1-F6EECF244321}">
                <p14:modId xmlns:p14="http://schemas.microsoft.com/office/powerpoint/2010/main" val="733501170"/>
              </p:ext>
            </p:extLst>
          </p:nvPr>
        </p:nvGraphicFramePr>
        <p:xfrm>
          <a:off x="-151002" y="652058"/>
          <a:ext cx="6300132" cy="4364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2017E68D-2370-4DB3-8047-A909B11C7D71}"/>
              </a:ext>
            </a:extLst>
          </p:cNvPr>
          <p:cNvSpPr>
            <a:spLocks noGrp="1"/>
          </p:cNvSpPr>
          <p:nvPr>
            <p:ph type="dt" sz="half" idx="10"/>
          </p:nvPr>
        </p:nvSpPr>
        <p:spPr/>
        <p:txBody>
          <a:bodyPr/>
          <a:lstStyle/>
          <a:p>
            <a:fld id="{9E5F3954-1FA4-492A-9CC3-5D79DED9A236}" type="datetime1">
              <a:rPr lang="en-US" smtClean="0"/>
              <a:t>9/21/2023</a:t>
            </a:fld>
            <a:endParaRPr lang="en-US"/>
          </a:p>
        </p:txBody>
      </p:sp>
      <p:sp>
        <p:nvSpPr>
          <p:cNvPr id="7" name="Slide Number Placeholder 6">
            <a:extLst>
              <a:ext uri="{FF2B5EF4-FFF2-40B4-BE49-F238E27FC236}">
                <a16:creationId xmlns:a16="http://schemas.microsoft.com/office/drawing/2014/main" id="{E74D0CA0-8C27-4E8F-9C5D-C503C58C7132}"/>
              </a:ext>
            </a:extLst>
          </p:cNvPr>
          <p:cNvSpPr>
            <a:spLocks noGrp="1"/>
          </p:cNvSpPr>
          <p:nvPr>
            <p:ph type="sldNum" sz="quarter" idx="12"/>
          </p:nvPr>
        </p:nvSpPr>
        <p:spPr/>
        <p:txBody>
          <a:bodyPr/>
          <a:lstStyle/>
          <a:p>
            <a:fld id="{A2EFCF3E-DC96-42A3-9356-89A23DDE2672}" type="slidenum">
              <a:rPr lang="en-US" smtClean="0"/>
              <a:t>3</a:t>
            </a:fld>
            <a:endParaRPr lang="en-US"/>
          </a:p>
        </p:txBody>
      </p:sp>
      <p:sp>
        <p:nvSpPr>
          <p:cNvPr id="11" name="Arrow: Curved Up 10">
            <a:extLst>
              <a:ext uri="{FF2B5EF4-FFF2-40B4-BE49-F238E27FC236}">
                <a16:creationId xmlns:a16="http://schemas.microsoft.com/office/drawing/2014/main" id="{C04890A9-6A9B-404B-91BC-9DA291CFBD01}"/>
              </a:ext>
            </a:extLst>
          </p:cNvPr>
          <p:cNvSpPr/>
          <p:nvPr/>
        </p:nvSpPr>
        <p:spPr>
          <a:xfrm rot="16200000">
            <a:off x="4520520" y="2596817"/>
            <a:ext cx="1174459" cy="5727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Content Placeholder 2">
            <a:extLst>
              <a:ext uri="{FF2B5EF4-FFF2-40B4-BE49-F238E27FC236}">
                <a16:creationId xmlns:a16="http://schemas.microsoft.com/office/drawing/2014/main" id="{A62E0B47-DE76-452F-AC13-A5E0F23EA911}"/>
              </a:ext>
            </a:extLst>
          </p:cNvPr>
          <p:cNvSpPr txBox="1">
            <a:spLocks/>
          </p:cNvSpPr>
          <p:nvPr/>
        </p:nvSpPr>
        <p:spPr>
          <a:xfrm>
            <a:off x="5620542" y="4391330"/>
            <a:ext cx="3732215" cy="21475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it-IT" sz="1900" dirty="0">
                <a:solidFill>
                  <a:srgbClr val="202124"/>
                </a:solidFill>
                <a:latin typeface="Times New Roman" panose="02020603050405020304" pitchFamily="18" charset="0"/>
                <a:cs typeface="Times New Roman" panose="02020603050405020304" pitchFamily="18" charset="0"/>
              </a:rPr>
              <a:t>Agricultural monitoring</a:t>
            </a:r>
          </a:p>
          <a:p>
            <a:pPr algn="just">
              <a:lnSpc>
                <a:spcPct val="150000"/>
              </a:lnSpc>
            </a:pPr>
            <a:r>
              <a:rPr lang="en-US" sz="1900" dirty="0">
                <a:solidFill>
                  <a:srgbClr val="202124"/>
                </a:solidFill>
                <a:latin typeface="Times New Roman" panose="02020603050405020304" pitchFamily="18" charset="0"/>
                <a:cs typeface="Times New Roman" panose="02020603050405020304" pitchFamily="18" charset="0"/>
              </a:rPr>
              <a:t>Drought and flood forecasting</a:t>
            </a:r>
          </a:p>
          <a:p>
            <a:pPr algn="just">
              <a:lnSpc>
                <a:spcPct val="150000"/>
              </a:lnSpc>
            </a:pPr>
            <a:r>
              <a:rPr lang="en-US" sz="1900" dirty="0">
                <a:solidFill>
                  <a:srgbClr val="202124"/>
                </a:solidFill>
                <a:latin typeface="Times New Roman" panose="02020603050405020304" pitchFamily="18" charset="0"/>
                <a:cs typeface="Times New Roman" panose="02020603050405020304" pitchFamily="18" charset="0"/>
              </a:rPr>
              <a:t>Forest fire prediction</a:t>
            </a:r>
          </a:p>
          <a:p>
            <a:pPr algn="just">
              <a:lnSpc>
                <a:spcPct val="150000"/>
              </a:lnSpc>
            </a:pPr>
            <a:r>
              <a:rPr lang="en-US" sz="1900" dirty="0">
                <a:solidFill>
                  <a:srgbClr val="202124"/>
                </a:solidFill>
                <a:latin typeface="Times New Roman" panose="02020603050405020304" pitchFamily="18" charset="0"/>
                <a:cs typeface="Times New Roman" panose="02020603050405020304" pitchFamily="18" charset="0"/>
              </a:rPr>
              <a:t>Water supply management</a:t>
            </a:r>
          </a:p>
          <a:p>
            <a:pPr marL="0" indent="0">
              <a:buFont typeface="Arial" panose="020B0604020202020204" pitchFamily="34" charset="0"/>
              <a:buNone/>
            </a:pPr>
            <a:endParaRPr lang="en-US" dirty="0"/>
          </a:p>
        </p:txBody>
      </p:sp>
      <p:sp>
        <p:nvSpPr>
          <p:cNvPr id="10" name="Title 1">
            <a:extLst>
              <a:ext uri="{FF2B5EF4-FFF2-40B4-BE49-F238E27FC236}">
                <a16:creationId xmlns:a16="http://schemas.microsoft.com/office/drawing/2014/main" id="{60F87722-8EAE-4022-97D7-853C4DCC9836}"/>
              </a:ext>
            </a:extLst>
          </p:cNvPr>
          <p:cNvSpPr txBox="1">
            <a:spLocks/>
          </p:cNvSpPr>
          <p:nvPr/>
        </p:nvSpPr>
        <p:spPr>
          <a:xfrm>
            <a:off x="5725208" y="3681471"/>
            <a:ext cx="3358414" cy="709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Times New Roman" panose="02020603050405020304" pitchFamily="18" charset="0"/>
                <a:cs typeface="Times New Roman" panose="02020603050405020304" pitchFamily="18" charset="0"/>
              </a:rPr>
              <a:t>Importance of satellite observation soil moisture</a:t>
            </a:r>
          </a:p>
        </p:txBody>
      </p:sp>
      <p:sp>
        <p:nvSpPr>
          <p:cNvPr id="2" name="TextBox 1">
            <a:extLst>
              <a:ext uri="{FF2B5EF4-FFF2-40B4-BE49-F238E27FC236}">
                <a16:creationId xmlns:a16="http://schemas.microsoft.com/office/drawing/2014/main" id="{4E3327EA-E911-440D-8DA9-DE0ABBD399D8}"/>
              </a:ext>
            </a:extLst>
          </p:cNvPr>
          <p:cNvSpPr txBox="1"/>
          <p:nvPr/>
        </p:nvSpPr>
        <p:spPr>
          <a:xfrm>
            <a:off x="5224278" y="1779089"/>
            <a:ext cx="3614000" cy="830997"/>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Examples for satellite that used to obtain soil moisture: SMMR, AMSR-E, SMOS, SMAP, </a:t>
            </a:r>
            <a:r>
              <a:rPr lang="en-US" sz="1600" b="1" dirty="0">
                <a:solidFill>
                  <a:srgbClr val="FF0000"/>
                </a:solidFill>
                <a:latin typeface="Times New Roman" panose="02020603050405020304" pitchFamily="18" charset="0"/>
                <a:cs typeface="Times New Roman" panose="02020603050405020304" pitchFamily="18" charset="0"/>
              </a:rPr>
              <a:t>AMSR2 </a:t>
            </a:r>
          </a:p>
        </p:txBody>
      </p:sp>
      <p:sp>
        <p:nvSpPr>
          <p:cNvPr id="3" name="Arrow: Circular 2">
            <a:extLst>
              <a:ext uri="{FF2B5EF4-FFF2-40B4-BE49-F238E27FC236}">
                <a16:creationId xmlns:a16="http://schemas.microsoft.com/office/drawing/2014/main" id="{93C538AB-2B3B-4E44-94FB-014356ADB0D0}"/>
              </a:ext>
            </a:extLst>
          </p:cNvPr>
          <p:cNvSpPr/>
          <p:nvPr/>
        </p:nvSpPr>
        <p:spPr>
          <a:xfrm flipH="1">
            <a:off x="4425206" y="1368950"/>
            <a:ext cx="1236908" cy="895487"/>
          </a:xfrm>
          <a:prstGeom prst="circularArrow">
            <a:avLst>
              <a:gd name="adj1" fmla="val 12500"/>
              <a:gd name="adj2" fmla="val 1142319"/>
              <a:gd name="adj3" fmla="val 20457681"/>
              <a:gd name="adj4" fmla="val 10800000"/>
              <a:gd name="adj5" fmla="val 154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11">
            <a:extLst>
              <a:ext uri="{FF2B5EF4-FFF2-40B4-BE49-F238E27FC236}">
                <a16:creationId xmlns:a16="http://schemas.microsoft.com/office/drawing/2014/main" id="{E998E4C7-C7AE-4435-A8B1-90C49610A5EA}"/>
              </a:ext>
            </a:extLst>
          </p:cNvPr>
          <p:cNvGrpSpPr/>
          <p:nvPr/>
        </p:nvGrpSpPr>
        <p:grpSpPr>
          <a:xfrm>
            <a:off x="2075808" y="5133834"/>
            <a:ext cx="3317568" cy="1287862"/>
            <a:chOff x="6226444" y="1154505"/>
            <a:chExt cx="5539313" cy="2992830"/>
          </a:xfrm>
        </p:grpSpPr>
        <p:pic>
          <p:nvPicPr>
            <p:cNvPr id="13" name="Picture 10" descr="Red alert' in China as drought dries up country's biggest lake | Drought  News | Al Jazeera">
              <a:extLst>
                <a:ext uri="{FF2B5EF4-FFF2-40B4-BE49-F238E27FC236}">
                  <a16:creationId xmlns:a16="http://schemas.microsoft.com/office/drawing/2014/main" id="{0CDEC7CC-9F8B-4FD9-A02F-438D1A0EE6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6445" y="1154505"/>
              <a:ext cx="2660293" cy="14964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Flood">
              <a:extLst>
                <a:ext uri="{FF2B5EF4-FFF2-40B4-BE49-F238E27FC236}">
                  <a16:creationId xmlns:a16="http://schemas.microsoft.com/office/drawing/2014/main" id="{3B8F75E7-3828-48E0-9BB4-BAD475F9A3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6738" y="1154505"/>
              <a:ext cx="2879019" cy="14964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sraeli agricultural innovations will keep the world fed - ISRAEL21c">
              <a:extLst>
                <a:ext uri="{FF2B5EF4-FFF2-40B4-BE49-F238E27FC236}">
                  <a16:creationId xmlns:a16="http://schemas.microsoft.com/office/drawing/2014/main" id="{1C146338-3CC7-4E74-937E-DBA710532B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6444" y="2650920"/>
              <a:ext cx="2660293" cy="14964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trategy Launched To Secure Water Supply - Gareth Ward MP">
              <a:extLst>
                <a:ext uri="{FF2B5EF4-FFF2-40B4-BE49-F238E27FC236}">
                  <a16:creationId xmlns:a16="http://schemas.microsoft.com/office/drawing/2014/main" id="{11343464-7CBD-4E58-832B-8E478DDA6B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6737" y="2650920"/>
              <a:ext cx="2879019" cy="149641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3C1F814D-B643-4C7A-8FEE-3E9AABE49731}"/>
              </a:ext>
            </a:extLst>
          </p:cNvPr>
          <p:cNvPicPr>
            <a:picLocks noChangeAspect="1"/>
          </p:cNvPicPr>
          <p:nvPr/>
        </p:nvPicPr>
        <p:blipFill>
          <a:blip r:embed="rId12"/>
          <a:stretch>
            <a:fillRect/>
          </a:stretch>
        </p:blipFill>
        <p:spPr>
          <a:xfrm>
            <a:off x="8255000" y="-8725"/>
            <a:ext cx="889000" cy="883034"/>
          </a:xfrm>
          <a:prstGeom prst="rect">
            <a:avLst/>
          </a:prstGeom>
        </p:spPr>
      </p:pic>
    </p:spTree>
    <p:extLst>
      <p:ext uri="{BB962C8B-B14F-4D97-AF65-F5344CB8AC3E}">
        <p14:creationId xmlns:p14="http://schemas.microsoft.com/office/powerpoint/2010/main" val="1759107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E581-6330-42FF-BC71-94715C6B32E0}"/>
              </a:ext>
            </a:extLst>
          </p:cNvPr>
          <p:cNvSpPr>
            <a:spLocks noGrp="1"/>
          </p:cNvSpPr>
          <p:nvPr>
            <p:ph type="title"/>
          </p:nvPr>
        </p:nvSpPr>
        <p:spPr>
          <a:xfrm>
            <a:off x="95249" y="67733"/>
            <a:ext cx="7886700" cy="490007"/>
          </a:xfrm>
        </p:spPr>
        <p:txBody>
          <a:bodyPr/>
          <a:lstStyle/>
          <a:p>
            <a:r>
              <a:rPr lang="en-US" sz="1800" b="1" i="0" u="none" strike="noStrike" baseline="0" dirty="0">
                <a:solidFill>
                  <a:srgbClr val="000000"/>
                </a:solidFill>
                <a:latin typeface="Times New Roman" panose="02020603050405020304" pitchFamily="18" charset="0"/>
              </a:rPr>
              <a:t>Radiative Transfer Model of the Soil Surface–Vegetation Layer</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985AF0-04B7-4987-97F7-4E507199ACF6}"/>
                  </a:ext>
                </a:extLst>
              </p:cNvPr>
              <p:cNvSpPr>
                <a:spLocks noGrp="1"/>
              </p:cNvSpPr>
              <p:nvPr>
                <p:ph idx="1"/>
              </p:nvPr>
            </p:nvSpPr>
            <p:spPr>
              <a:xfrm>
                <a:off x="262467" y="465667"/>
                <a:ext cx="8252883" cy="6324600"/>
              </a:xfrm>
            </p:spPr>
            <p:txBody>
              <a:bodyPr>
                <a:normAutofit/>
              </a:bodyPr>
              <a:lstStyle/>
              <a:p>
                <a:pPr algn="just"/>
                <a:r>
                  <a:rPr lang="en-US" sz="1800" b="0" i="0" u="none" strike="noStrike" baseline="0" dirty="0">
                    <a:solidFill>
                      <a:srgbClr val="000000"/>
                    </a:solidFill>
                    <a:latin typeface="Times New Roman" panose="02020603050405020304" pitchFamily="18" charset="0"/>
                  </a:rPr>
                  <a:t>The low-frequency microwave radiative transfer used in soil moisture calculations is affected only slightly by the atmosphere. If these effects are ignored, the microwave brightness temperature </a:t>
                </a:r>
                <a14:m>
                  <m:oMath xmlns:m="http://schemas.openxmlformats.org/officeDocument/2006/math">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𝑇𝐵</m:t>
                        </m:r>
                      </m:e>
                      <m:sub>
                        <m:r>
                          <a:rPr lang="en-US" sz="1800" b="0" i="1" smtClean="0">
                            <a:latin typeface="Cambria Math" panose="02040503050406030204" pitchFamily="18" charset="0"/>
                            <a:cs typeface="Times New Roman" panose="02020603050405020304" pitchFamily="18" charset="0"/>
                          </a:rPr>
                          <m:t>𝑐</m:t>
                        </m:r>
                        <m:r>
                          <a:rPr lang="en-US" sz="1800" b="0" i="1" smtClean="0">
                            <a:latin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cs typeface="Times New Roman" panose="02020603050405020304" pitchFamily="18" charset="0"/>
                          </a:rPr>
                          <m:t>𝑝</m:t>
                        </m:r>
                      </m:sub>
                    </m:sSub>
                    <m:r>
                      <a:rPr lang="en-US" sz="1800" b="0" i="1" smtClean="0">
                        <a:latin typeface="Cambria Math" panose="02040503050406030204" pitchFamily="18" charset="0"/>
                        <a:cs typeface="Times New Roman" panose="02020603050405020304" pitchFamily="18" charset="0"/>
                      </a:rPr>
                      <m:t> </m:t>
                    </m:r>
                  </m:oMath>
                </a14:m>
                <a:r>
                  <a:rPr lang="en-US" sz="1800" b="0" i="0" u="none" strike="noStrike" baseline="0" dirty="0">
                    <a:solidFill>
                      <a:srgbClr val="000000"/>
                    </a:solidFill>
                    <a:latin typeface="Times New Roman" panose="02020603050405020304" pitchFamily="18" charset="0"/>
                  </a:rPr>
                  <a:t>of a land surface covered uniformly by vegetation, as observed by satellites, can be expressed as follows.</a:t>
                </a:r>
              </a:p>
              <a:p>
                <a14:m>
                  <m:oMath xmlns:m="http://schemas.openxmlformats.org/officeDocument/2006/math">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𝑇𝐵</m:t>
                        </m:r>
                      </m:e>
                      <m:sub>
                        <m:r>
                          <a:rPr lang="en-US" sz="1600" b="0" i="1" smtClean="0">
                            <a:latin typeface="Cambria Math" panose="02040503050406030204" pitchFamily="18" charset="0"/>
                            <a:cs typeface="Times New Roman" panose="02020603050405020304" pitchFamily="18" charset="0"/>
                          </a:rPr>
                          <m:t>𝑐</m:t>
                        </m:r>
                        <m:r>
                          <a:rPr lang="en-US" sz="1600" b="0" i="1" smtClean="0">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𝑝</m:t>
                        </m:r>
                      </m:sub>
                    </m:sSub>
                    <m:r>
                      <a:rPr lang="en-US" sz="1600" b="0" i="1" smtClean="0">
                        <a:latin typeface="Cambria Math" panose="02040503050406030204" pitchFamily="18" charset="0"/>
                        <a:cs typeface="Times New Roman" panose="02020603050405020304" pitchFamily="18" charset="0"/>
                      </a:rPr>
                      <m:t>= </m:t>
                    </m:r>
                    <m:sSub>
                      <m:sSubPr>
                        <m:ctrlPr>
                          <a:rPr lang="en-US" sz="1600" b="0" i="1" smtClean="0">
                            <a:solidFill>
                              <a:srgbClr val="FF0000"/>
                            </a:solidFill>
                            <a:latin typeface="Cambria Math" panose="02040503050406030204" pitchFamily="18" charset="0"/>
                            <a:cs typeface="Times New Roman" panose="02020603050405020304" pitchFamily="18" charset="0"/>
                          </a:rPr>
                        </m:ctrlPr>
                      </m:sSubPr>
                      <m:e>
                        <m:r>
                          <a:rPr lang="en-US" sz="1600" b="0" i="1" smtClean="0">
                            <a:solidFill>
                              <a:srgbClr val="FF0000"/>
                            </a:solidFill>
                            <a:latin typeface="Cambria Math" panose="02040503050406030204" pitchFamily="18" charset="0"/>
                            <a:cs typeface="Times New Roman" panose="02020603050405020304" pitchFamily="18" charset="0"/>
                          </a:rPr>
                          <m:t>𝑇𝐵</m:t>
                        </m:r>
                      </m:e>
                      <m:sub>
                        <m:r>
                          <a:rPr lang="en-US" sz="1600" b="0" i="1" smtClean="0">
                            <a:solidFill>
                              <a:srgbClr val="FF0000"/>
                            </a:solidFill>
                            <a:latin typeface="Cambria Math" panose="02040503050406030204" pitchFamily="18" charset="0"/>
                            <a:cs typeface="Times New Roman" panose="02020603050405020304" pitchFamily="18" charset="0"/>
                          </a:rPr>
                          <m:t>𝑠</m:t>
                        </m:r>
                        <m:r>
                          <a:rPr lang="en-US" sz="1600" b="0" i="1" smtClean="0">
                            <a:solidFill>
                              <a:srgbClr val="FF0000"/>
                            </a:solidFill>
                            <a:latin typeface="Cambria Math" panose="02040503050406030204" pitchFamily="18" charset="0"/>
                            <a:cs typeface="Times New Roman" panose="02020603050405020304" pitchFamily="18" charset="0"/>
                          </a:rPr>
                          <m:t>,</m:t>
                        </m:r>
                        <m:r>
                          <a:rPr lang="en-US" sz="1600" b="0" i="1" smtClean="0">
                            <a:solidFill>
                              <a:srgbClr val="FF0000"/>
                            </a:solidFill>
                            <a:latin typeface="Cambria Math" panose="02040503050406030204" pitchFamily="18" charset="0"/>
                            <a:cs typeface="Times New Roman" panose="02020603050405020304" pitchFamily="18" charset="0"/>
                          </a:rPr>
                          <m:t>𝑝</m:t>
                        </m:r>
                      </m:sub>
                    </m:sSub>
                    <m:r>
                      <a:rPr lang="en-US" sz="1600" b="0" i="1" smtClean="0">
                        <a:latin typeface="Cambria Math" panose="02040503050406030204" pitchFamily="18" charset="0"/>
                        <a:cs typeface="Times New Roman" panose="02020603050405020304" pitchFamily="18" charset="0"/>
                      </a:rPr>
                      <m:t>.</m:t>
                    </m:r>
                    <m:sSup>
                      <m:sSupPr>
                        <m:ctrlPr>
                          <a:rPr lang="en-US" sz="1600" b="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𝑒</m:t>
                        </m:r>
                      </m:e>
                      <m:sup>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𝜏</m:t>
                            </m:r>
                          </m:e>
                          <m:sub>
                            <m:r>
                              <a:rPr lang="en-US" sz="1600" b="0" i="1" smtClean="0">
                                <a:latin typeface="Cambria Math" panose="02040503050406030204" pitchFamily="18" charset="0"/>
                                <a:cs typeface="Times New Roman" panose="02020603050405020304" pitchFamily="18" charset="0"/>
                              </a:rPr>
                              <m:t>𝑐</m:t>
                            </m:r>
                          </m:sub>
                        </m:sSub>
                      </m:sup>
                    </m:sSup>
                    <m:r>
                      <a:rPr lang="en-US" sz="1600" b="0" i="1" smtClean="0">
                        <a:latin typeface="Cambria Math" panose="02040503050406030204" pitchFamily="18" charset="0"/>
                        <a:cs typeface="Times New Roman" panose="02020603050405020304" pitchFamily="18" charset="0"/>
                      </a:rPr>
                      <m:t>+</m:t>
                    </m:r>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latin typeface="Cambria Math" panose="02040503050406030204" pitchFamily="18" charset="0"/>
                            <a:ea typeface="Cambria Math" panose="02040503050406030204" pitchFamily="18" charset="0"/>
                            <a:cs typeface="Times New Roman" panose="02020603050405020304" pitchFamily="18" charset="0"/>
                          </a:rPr>
                          <m:t>1−</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𝜔</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𝑐</m:t>
                            </m:r>
                          </m:sub>
                        </m:sSub>
                      </m:e>
                    </m:d>
                    <m:d>
                      <m:d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1600" i="1">
                                <a:latin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cs typeface="Times New Roman" panose="02020603050405020304" pitchFamily="18" charset="0"/>
                              </a:rPr>
                              <m:t>𝑒</m:t>
                            </m:r>
                          </m:e>
                          <m:sup>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1600" i="1">
                                    <a:latin typeface="Cambria Math" panose="02040503050406030204" pitchFamily="18" charset="0"/>
                                    <a:cs typeface="Times New Roman" panose="02020603050405020304" pitchFamily="18" charset="0"/>
                                  </a:rPr>
                                  <m:t>𝑐</m:t>
                                </m:r>
                              </m:sub>
                            </m:sSub>
                          </m:sup>
                        </m:sSup>
                      </m:e>
                    </m:d>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𝑇</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𝑐</m:t>
                        </m:r>
                      </m:sub>
                    </m:s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latin typeface="Cambria Math" panose="02040503050406030204" pitchFamily="18" charset="0"/>
                            <a:ea typeface="Cambria Math" panose="02040503050406030204" pitchFamily="18" charset="0"/>
                            <a:cs typeface="Times New Roman" panose="02020603050405020304" pitchFamily="18" charset="0"/>
                          </a:rPr>
                          <m:t>1−</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𝜔</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𝑐</m:t>
                            </m:r>
                          </m:sub>
                        </m:sSub>
                      </m:e>
                    </m:d>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1600" i="1">
                                <a:latin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cs typeface="Times New Roman" panose="02020603050405020304" pitchFamily="18" charset="0"/>
                              </a:rPr>
                              <m:t>𝑒</m:t>
                            </m:r>
                          </m:e>
                          <m:sup>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1600" i="1">
                                    <a:latin typeface="Cambria Math" panose="02040503050406030204" pitchFamily="18" charset="0"/>
                                    <a:cs typeface="Times New Roman" panose="02020603050405020304" pitchFamily="18" charset="0"/>
                                  </a:rPr>
                                  <m:t>𝑐</m:t>
                                </m:r>
                              </m:sub>
                            </m:sSub>
                          </m:sup>
                        </m:sSup>
                      </m:e>
                    </m:d>
                    <m:r>
                      <a:rPr lang="en-US" sz="1600" b="0" i="1" smtClean="0">
                        <a:latin typeface="Cambria Math" panose="02040503050406030204" pitchFamily="18" charset="0"/>
                        <a:cs typeface="Times New Roman" panose="02020603050405020304" pitchFamily="18" charset="0"/>
                      </a:rPr>
                      <m:t>.</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𝑇</m:t>
                        </m:r>
                      </m:e>
                      <m:sub>
                        <m:r>
                          <a:rPr lang="en-US" sz="1600" i="1">
                            <a:latin typeface="Cambria Math" panose="02040503050406030204" pitchFamily="18" charset="0"/>
                            <a:ea typeface="Cambria Math" panose="02040503050406030204" pitchFamily="18" charset="0"/>
                            <a:cs typeface="Times New Roman" panose="02020603050405020304" pitchFamily="18" charset="0"/>
                          </a:rPr>
                          <m:t>𝑐</m:t>
                        </m:r>
                      </m:sub>
                    </m:s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l-GR" sz="16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Γ</m:t>
                    </m:r>
                    <m:d>
                      <m:d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𝜃</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𝑝</m:t>
                        </m:r>
                      </m:e>
                    </m:d>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600" i="1">
                            <a:latin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cs typeface="Times New Roman" panose="02020603050405020304" pitchFamily="18" charset="0"/>
                          </a:rPr>
                          <m:t>𝑒</m:t>
                        </m:r>
                      </m:e>
                      <m:sup>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1600" i="1">
                                <a:latin typeface="Cambria Math" panose="02040503050406030204" pitchFamily="18" charset="0"/>
                                <a:cs typeface="Times New Roman" panose="02020603050405020304" pitchFamily="18" charset="0"/>
                              </a:rPr>
                              <m:t>𝑐</m:t>
                            </m:r>
                          </m:sub>
                        </m:sSub>
                      </m:sup>
                    </m:sSup>
                  </m:oMath>
                </a14:m>
                <a:endParaRPr lang="en-US" dirty="0"/>
              </a:p>
              <a:p>
                <a:pPr algn="just"/>
                <a:r>
                  <a:rPr lang="en-US" sz="1800" b="0" i="0" u="none" strike="noStrike" baseline="0" dirty="0">
                    <a:solidFill>
                      <a:srgbClr val="000000"/>
                    </a:solidFill>
                    <a:latin typeface="Times New Roman" panose="02020603050405020304" pitchFamily="18" charset="0"/>
                  </a:rPr>
                  <a:t>where the subscript </a:t>
                </a:r>
                <a:r>
                  <a:rPr lang="en-US" sz="1800" b="0" i="0" u="none" strike="noStrike" baseline="0" dirty="0">
                    <a:solidFill>
                      <a:srgbClr val="000000"/>
                    </a:solidFill>
                    <a:latin typeface="Cambria Math" panose="02040503050406030204" pitchFamily="18" charset="0"/>
                  </a:rPr>
                  <a:t>𝑝 </a:t>
                </a:r>
                <a:r>
                  <a:rPr lang="en-US" sz="1800" b="0" i="0" u="none" strike="noStrike" baseline="0" dirty="0">
                    <a:solidFill>
                      <a:srgbClr val="000000"/>
                    </a:solidFill>
                    <a:latin typeface="Times New Roman" panose="02020603050405020304" pitchFamily="18" charset="0"/>
                  </a:rPr>
                  <a:t>represents the polarization of the waves; the subscript </a:t>
                </a:r>
                <a:r>
                  <a:rPr lang="en-US" sz="1800" b="0" i="0" u="none" strike="noStrike" baseline="0" dirty="0">
                    <a:solidFill>
                      <a:srgbClr val="000000"/>
                    </a:solidFill>
                    <a:latin typeface="Cambria Math" panose="02040503050406030204" pitchFamily="18" charset="0"/>
                  </a:rPr>
                  <a:t>𝑐 </a:t>
                </a:r>
                <a:r>
                  <a:rPr lang="en-US" sz="1800" b="0" i="0" u="none" strike="noStrike" baseline="0" dirty="0">
                    <a:solidFill>
                      <a:srgbClr val="000000"/>
                    </a:solidFill>
                    <a:latin typeface="Times New Roman" panose="02020603050405020304" pitchFamily="18" charset="0"/>
                  </a:rPr>
                  <a:t>refers to a component related to the vegetation; </a:t>
                </a:r>
                <a14:m>
                  <m:oMath xmlns:m="http://schemas.openxmlformats.org/officeDocument/2006/math">
                    <m:sSub>
                      <m:sSubPr>
                        <m:ctrlPr>
                          <a:rPr lang="en-US" sz="1800" b="0" i="1" smtClean="0">
                            <a:solidFill>
                              <a:srgbClr val="FF0000"/>
                            </a:solidFill>
                            <a:latin typeface="Cambria Math" panose="02040503050406030204" pitchFamily="18" charset="0"/>
                            <a:cs typeface="Times New Roman" panose="02020603050405020304" pitchFamily="18" charset="0"/>
                          </a:rPr>
                        </m:ctrlPr>
                      </m:sSubPr>
                      <m:e>
                        <m:r>
                          <a:rPr lang="en-US" sz="1800" b="0" i="1" smtClean="0">
                            <a:solidFill>
                              <a:srgbClr val="FF0000"/>
                            </a:solidFill>
                            <a:latin typeface="Cambria Math" panose="02040503050406030204" pitchFamily="18" charset="0"/>
                            <a:cs typeface="Times New Roman" panose="02020603050405020304" pitchFamily="18" charset="0"/>
                          </a:rPr>
                          <m:t>𝑇𝐵</m:t>
                        </m:r>
                      </m:e>
                      <m:sub>
                        <m:r>
                          <a:rPr lang="en-US" sz="1800" b="0" i="1" smtClean="0">
                            <a:solidFill>
                              <a:srgbClr val="FF0000"/>
                            </a:solidFill>
                            <a:latin typeface="Cambria Math" panose="02040503050406030204" pitchFamily="18" charset="0"/>
                            <a:cs typeface="Times New Roman" panose="02020603050405020304" pitchFamily="18" charset="0"/>
                          </a:rPr>
                          <m:t>𝑠</m:t>
                        </m:r>
                        <m:r>
                          <a:rPr lang="en-US" sz="1800" b="0" i="1" smtClean="0">
                            <a:solidFill>
                              <a:srgbClr val="FF0000"/>
                            </a:solidFill>
                            <a:latin typeface="Cambria Math" panose="02040503050406030204" pitchFamily="18" charset="0"/>
                            <a:cs typeface="Times New Roman" panose="02020603050405020304" pitchFamily="18" charset="0"/>
                          </a:rPr>
                          <m:t>,</m:t>
                        </m:r>
                        <m:r>
                          <a:rPr lang="en-US" sz="1800" b="0" i="1" smtClean="0">
                            <a:solidFill>
                              <a:srgbClr val="FF0000"/>
                            </a:solidFill>
                            <a:latin typeface="Cambria Math" panose="02040503050406030204" pitchFamily="18" charset="0"/>
                            <a:cs typeface="Times New Roman" panose="02020603050405020304" pitchFamily="18" charset="0"/>
                          </a:rPr>
                          <m:t>𝑝</m:t>
                        </m:r>
                      </m:sub>
                    </m:sSub>
                    <m:r>
                      <a:rPr lang="en-US" sz="1800" b="0" i="1" smtClean="0">
                        <a:latin typeface="Cambria Math" panose="02040503050406030204" pitchFamily="18" charset="0"/>
                        <a:cs typeface="Times New Roman" panose="02020603050405020304" pitchFamily="18" charset="0"/>
                      </a:rPr>
                      <m:t> </m:t>
                    </m:r>
                  </m:oMath>
                </a14:m>
                <a:r>
                  <a:rPr lang="en-US" sz="1800" b="0" i="0" u="none" strike="noStrike" baseline="0" dirty="0">
                    <a:solidFill>
                      <a:srgbClr val="000000"/>
                    </a:solidFill>
                    <a:latin typeface="Times New Roman" panose="02020603050405020304" pitchFamily="18" charset="0"/>
                  </a:rPr>
                  <a:t>is the microwave brightness temperature of the soil surface; </a:t>
                </a:r>
                <a14:m>
                  <m:oMath xmlns:m="http://schemas.openxmlformats.org/officeDocument/2006/math">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1800" i="1">
                            <a:latin typeface="Cambria Math" panose="02040503050406030204" pitchFamily="18" charset="0"/>
                            <a:cs typeface="Times New Roman" panose="02020603050405020304" pitchFamily="18" charset="0"/>
                          </a:rPr>
                          <m:t>𝑐</m:t>
                        </m:r>
                      </m:sub>
                    </m:sSub>
                  </m:oMath>
                </a14:m>
                <a:r>
                  <a:rPr lang="en-US" sz="1800" b="0" i="0" u="none" strike="noStrike" baseline="0" dirty="0">
                    <a:solidFill>
                      <a:srgbClr val="000000"/>
                    </a:solidFill>
                    <a:latin typeface="Cambria Math" panose="02040503050406030204" pitchFamily="18" charset="0"/>
                  </a:rPr>
                  <a:t> </a:t>
                </a:r>
                <a:r>
                  <a:rPr lang="en-US" sz="1800" b="0" i="0" u="none" strike="noStrike" baseline="0" dirty="0">
                    <a:solidFill>
                      <a:srgbClr val="000000"/>
                    </a:solidFill>
                    <a:latin typeface="Times New Roman" panose="02020603050405020304" pitchFamily="18" charset="0"/>
                  </a:rPr>
                  <a:t>and </a:t>
                </a:r>
                <a14:m>
                  <m:oMath xmlns:m="http://schemas.openxmlformats.org/officeDocument/2006/math">
                    <m:sSub>
                      <m:sSubPr>
                        <m:ctrlPr>
                          <a:rPr lang="en-US"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ea typeface="Cambria Math" panose="02040503050406030204" pitchFamily="18" charset="0"/>
                            <a:cs typeface="Times New Roman" panose="02020603050405020304" pitchFamily="18" charset="0"/>
                          </a:rPr>
                          <m:t>𝜔</m:t>
                        </m:r>
                      </m:e>
                      <m:sub>
                        <m:r>
                          <a:rPr lang="en-US" sz="1800" i="1">
                            <a:latin typeface="Cambria Math" panose="02040503050406030204" pitchFamily="18" charset="0"/>
                            <a:ea typeface="Cambria Math" panose="02040503050406030204" pitchFamily="18" charset="0"/>
                            <a:cs typeface="Times New Roman" panose="02020603050405020304" pitchFamily="18" charset="0"/>
                          </a:rPr>
                          <m:t>𝑐</m:t>
                        </m:r>
                      </m:sub>
                    </m:sSub>
                  </m:oMath>
                </a14:m>
                <a:r>
                  <a:rPr lang="en-US" sz="1800" b="0" i="0" u="none" strike="noStrike" baseline="0" dirty="0">
                    <a:solidFill>
                      <a:srgbClr val="000000"/>
                    </a:solidFill>
                    <a:latin typeface="Cambria Math" panose="02040503050406030204" pitchFamily="18" charset="0"/>
                  </a:rPr>
                  <a:t> </a:t>
                </a:r>
                <a:r>
                  <a:rPr lang="en-US" sz="1800" b="0" i="0" u="none" strike="noStrike" baseline="0" dirty="0">
                    <a:solidFill>
                      <a:srgbClr val="000000"/>
                    </a:solidFill>
                    <a:latin typeface="Times New Roman" panose="02020603050405020304" pitchFamily="18" charset="0"/>
                  </a:rPr>
                  <a:t>are the optical thickness and single scattering albedo of the vegetation layer, respectively; </a:t>
                </a:r>
                <a14:m>
                  <m:oMath xmlns:m="http://schemas.openxmlformats.org/officeDocument/2006/math">
                    <m:sSub>
                      <m:sSubPr>
                        <m:ctrlPr>
                          <a:rPr lang="en-US" sz="18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ea typeface="Cambria Math" panose="02040503050406030204" pitchFamily="18" charset="0"/>
                            <a:cs typeface="Times New Roman" panose="02020603050405020304" pitchFamily="18" charset="0"/>
                          </a:rPr>
                          <m:t>𝑇</m:t>
                        </m:r>
                      </m:e>
                      <m:sub>
                        <m:r>
                          <a:rPr lang="en-US" sz="1800" i="1">
                            <a:latin typeface="Cambria Math" panose="02040503050406030204" pitchFamily="18" charset="0"/>
                            <a:ea typeface="Cambria Math" panose="02040503050406030204" pitchFamily="18" charset="0"/>
                            <a:cs typeface="Times New Roman" panose="02020603050405020304" pitchFamily="18" charset="0"/>
                          </a:rPr>
                          <m:t>𝑐</m:t>
                        </m:r>
                      </m:sub>
                    </m:sSub>
                  </m:oMath>
                </a14:m>
                <a:r>
                  <a:rPr lang="en-US" sz="1800" b="0" i="0" u="none" strike="noStrike" baseline="0" dirty="0">
                    <a:solidFill>
                      <a:srgbClr val="000000"/>
                    </a:solidFill>
                    <a:latin typeface="Cambria Math" panose="02040503050406030204" pitchFamily="18" charset="0"/>
                  </a:rPr>
                  <a:t> </a:t>
                </a:r>
                <a:r>
                  <a:rPr lang="en-US" sz="1800" b="0" i="0" u="none" strike="noStrike" baseline="0" dirty="0">
                    <a:solidFill>
                      <a:srgbClr val="000000"/>
                    </a:solidFill>
                    <a:latin typeface="Times New Roman" panose="02020603050405020304" pitchFamily="18" charset="0"/>
                  </a:rPr>
                  <a:t>is the physical temperature of the vegetation; </a:t>
                </a:r>
                <a:r>
                  <a:rPr lang="en-US" sz="1800" b="0" i="0" u="none" strike="noStrike" baseline="0" dirty="0">
                    <a:solidFill>
                      <a:srgbClr val="000000"/>
                    </a:solidFill>
                    <a:latin typeface="Cambria Math" panose="02040503050406030204" pitchFamily="18" charset="0"/>
                  </a:rPr>
                  <a:t>𝛤 </a:t>
                </a:r>
                <a:r>
                  <a:rPr lang="en-US" sz="1800" b="0" i="0" u="none" strike="noStrike" baseline="0" dirty="0">
                    <a:solidFill>
                      <a:srgbClr val="000000"/>
                    </a:solidFill>
                    <a:latin typeface="Times New Roman" panose="02020603050405020304" pitchFamily="18" charset="0"/>
                  </a:rPr>
                  <a:t>is the Fresnel power reflectivity; and </a:t>
                </a:r>
                <a:r>
                  <a:rPr lang="en-US" sz="1800" b="0" i="0" u="none" strike="noStrike" baseline="0" dirty="0">
                    <a:solidFill>
                      <a:srgbClr val="000000"/>
                    </a:solidFill>
                    <a:latin typeface="Cambria Math" panose="02040503050406030204" pitchFamily="18" charset="0"/>
                  </a:rPr>
                  <a:t>𝜃 </a:t>
                </a:r>
                <a:r>
                  <a:rPr lang="en-US" sz="1800" b="0" i="0" u="none" strike="noStrike" baseline="0" dirty="0">
                    <a:solidFill>
                      <a:srgbClr val="000000"/>
                    </a:solidFill>
                    <a:latin typeface="Times New Roman" panose="02020603050405020304" pitchFamily="18" charset="0"/>
                  </a:rPr>
                  <a:t>is the incidence angle, which is fixed at 55 ° for the AMSR-E. The first term on the right-hand side of Eq. (1) represents the radiation from the ground surface dissipated by the vegetation layer; the second and third terms represent the upward radiation from the vegetation layer itself and the reflection of the downward radiation, respectively.</a:t>
                </a:r>
              </a:p>
              <a:p>
                <a:pPr algn="just"/>
                <a14:m>
                  <m:oMath xmlns:m="http://schemas.openxmlformats.org/officeDocument/2006/math">
                    <m:sSub>
                      <m:sSubPr>
                        <m:ctrlPr>
                          <a:rPr lang="en-US" sz="1600" i="1" smtClean="0">
                            <a:solidFill>
                              <a:srgbClr val="FF0000"/>
                            </a:solidFill>
                            <a:latin typeface="Cambria Math" panose="02040503050406030204" pitchFamily="18" charset="0"/>
                            <a:cs typeface="Times New Roman" panose="02020603050405020304" pitchFamily="18" charset="0"/>
                          </a:rPr>
                        </m:ctrlPr>
                      </m:sSubPr>
                      <m:e>
                        <m:r>
                          <a:rPr lang="en-US" sz="1600" i="1">
                            <a:solidFill>
                              <a:srgbClr val="FF0000"/>
                            </a:solidFill>
                            <a:latin typeface="Cambria Math" panose="02040503050406030204" pitchFamily="18" charset="0"/>
                            <a:cs typeface="Times New Roman" panose="02020603050405020304" pitchFamily="18" charset="0"/>
                          </a:rPr>
                          <m:t>𝑇𝐵</m:t>
                        </m:r>
                      </m:e>
                      <m:sub>
                        <m:r>
                          <a:rPr lang="en-US" sz="1600" i="1">
                            <a:solidFill>
                              <a:srgbClr val="FF0000"/>
                            </a:solidFill>
                            <a:latin typeface="Cambria Math" panose="02040503050406030204" pitchFamily="18" charset="0"/>
                            <a:cs typeface="Times New Roman" panose="02020603050405020304" pitchFamily="18" charset="0"/>
                          </a:rPr>
                          <m:t>𝑠</m:t>
                        </m:r>
                        <m:r>
                          <a:rPr lang="en-US" sz="1600" i="1">
                            <a:solidFill>
                              <a:srgbClr val="FF0000"/>
                            </a:solidFill>
                            <a:latin typeface="Cambria Math" panose="02040503050406030204" pitchFamily="18" charset="0"/>
                            <a:cs typeface="Times New Roman" panose="02020603050405020304" pitchFamily="18" charset="0"/>
                          </a:rPr>
                          <m:t>,</m:t>
                        </m:r>
                        <m:r>
                          <a:rPr lang="en-US" sz="1600" i="1">
                            <a:solidFill>
                              <a:srgbClr val="FF0000"/>
                            </a:solidFill>
                            <a:latin typeface="Cambria Math" panose="02040503050406030204" pitchFamily="18" charset="0"/>
                            <a:cs typeface="Times New Roman" panose="02020603050405020304" pitchFamily="18" charset="0"/>
                          </a:rPr>
                          <m:t>𝑝</m:t>
                        </m:r>
                      </m:sub>
                    </m:sSub>
                    <m:r>
                      <a:rPr lang="en-US" sz="16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sz="1600" b="0" i="1" smtClean="0">
                            <a:solidFill>
                              <a:schemeClr val="tx1"/>
                            </a:solidFill>
                            <a:latin typeface="Cambria Math" panose="02040503050406030204" pitchFamily="18" charset="0"/>
                            <a:cs typeface="Times New Roman" panose="02020603050405020304" pitchFamily="18" charset="0"/>
                          </a:rPr>
                        </m:ctrlPr>
                      </m:dPr>
                      <m:e>
                        <m:r>
                          <a:rPr lang="en-US" sz="1600" b="0" i="1" smtClean="0">
                            <a:solidFill>
                              <a:schemeClr val="tx1"/>
                            </a:solidFill>
                            <a:latin typeface="Cambria Math" panose="02040503050406030204" pitchFamily="18" charset="0"/>
                            <a:cs typeface="Times New Roman" panose="02020603050405020304" pitchFamily="18" charset="0"/>
                          </a:rPr>
                          <m:t>1−</m:t>
                        </m:r>
                        <m:d>
                          <m:dPr>
                            <m:begChr m:val="{"/>
                            <m:endChr m:val="}"/>
                            <m:ctrlPr>
                              <a:rPr lang="en-US" sz="1600" b="0" i="1" smtClean="0">
                                <a:solidFill>
                                  <a:schemeClr val="tx1"/>
                                </a:solidFill>
                                <a:latin typeface="Cambria Math" panose="02040503050406030204" pitchFamily="18" charset="0"/>
                                <a:cs typeface="Times New Roman" panose="02020603050405020304" pitchFamily="18" charset="0"/>
                              </a:rPr>
                            </m:ctrlPr>
                          </m:dPr>
                          <m:e>
                            <m:d>
                              <m:dPr>
                                <m:ctrlPr>
                                  <a:rPr lang="en-US" sz="1600" b="0" i="1" smtClean="0">
                                    <a:solidFill>
                                      <a:schemeClr val="tx1"/>
                                    </a:solidFill>
                                    <a:latin typeface="Cambria Math" panose="02040503050406030204" pitchFamily="18" charset="0"/>
                                    <a:cs typeface="Times New Roman" panose="02020603050405020304" pitchFamily="18" charset="0"/>
                                  </a:rPr>
                                </m:ctrlPr>
                              </m:dPr>
                              <m:e>
                                <m:r>
                                  <a:rPr lang="en-US" sz="1600" b="0" i="1" smtClean="0">
                                    <a:solidFill>
                                      <a:schemeClr val="tx1"/>
                                    </a:solidFill>
                                    <a:latin typeface="Cambria Math" panose="02040503050406030204" pitchFamily="18" charset="0"/>
                                    <a:cs typeface="Times New Roman" panose="02020603050405020304" pitchFamily="18" charset="0"/>
                                  </a:rPr>
                                  <m:t>1−</m:t>
                                </m:r>
                                <m:r>
                                  <a:rPr lang="en-US" sz="1600" b="0" i="1" smtClean="0">
                                    <a:solidFill>
                                      <a:schemeClr val="tx1"/>
                                    </a:solidFill>
                                    <a:latin typeface="Cambria Math" panose="02040503050406030204" pitchFamily="18" charset="0"/>
                                    <a:cs typeface="Times New Roman" panose="02020603050405020304" pitchFamily="18" charset="0"/>
                                  </a:rPr>
                                  <m:t>𝑄</m:t>
                                </m:r>
                              </m:e>
                            </m:d>
                            <m:r>
                              <a:rPr lang="en-US" sz="1600" b="0" i="1" smtClean="0">
                                <a:solidFill>
                                  <a:schemeClr val="tx1"/>
                                </a:solidFill>
                                <a:latin typeface="Cambria Math" panose="02040503050406030204" pitchFamily="18" charset="0"/>
                                <a:cs typeface="Times New Roman" panose="02020603050405020304" pitchFamily="18" charset="0"/>
                              </a:rPr>
                              <m:t>.</m:t>
                            </m:r>
                            <m:r>
                              <m:rPr>
                                <m:sty m:val="p"/>
                              </m:rPr>
                              <a:rPr lang="el-GR" sz="16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Γ</m:t>
                            </m:r>
                            <m:d>
                              <m:dPr>
                                <m:ctrlP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𝑝</m:t>
                                </m:r>
                              </m:e>
                            </m:d>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𝑄</m:t>
                            </m:r>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l-GR" sz="16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Γ</m:t>
                            </m:r>
                            <m:d>
                              <m:dPr>
                                <m:ctrlP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𝑞</m:t>
                                </m:r>
                              </m:e>
                            </m:d>
                          </m:e>
                        </m:d>
                        <m:r>
                          <a:rPr lang="en-US" sz="1600" b="0" i="1" smtClean="0">
                            <a:solidFill>
                              <a:schemeClr val="tx1"/>
                            </a:solidFill>
                            <a:latin typeface="Cambria Math" panose="02040503050406030204" pitchFamily="18" charset="0"/>
                            <a:cs typeface="Times New Roman" panose="02020603050405020304" pitchFamily="18" charset="0"/>
                          </a:rPr>
                          <m:t>.</m:t>
                        </m:r>
                        <m:sSup>
                          <m:sSupPr>
                            <m:ctrlPr>
                              <a:rPr lang="en-US" sz="1600" b="0" i="1" smtClean="0">
                                <a:solidFill>
                                  <a:schemeClr val="tx1"/>
                                </a:solidFill>
                                <a:latin typeface="Cambria Math" panose="02040503050406030204" pitchFamily="18" charset="0"/>
                                <a:cs typeface="Times New Roman" panose="02020603050405020304" pitchFamily="18" charset="0"/>
                              </a:rPr>
                            </m:ctrlPr>
                          </m:sSupPr>
                          <m:e>
                            <m:r>
                              <a:rPr lang="en-US" sz="1600" b="0" i="1" smtClean="0">
                                <a:solidFill>
                                  <a:schemeClr val="tx1"/>
                                </a:solidFill>
                                <a:latin typeface="Cambria Math" panose="02040503050406030204" pitchFamily="18" charset="0"/>
                                <a:cs typeface="Times New Roman" panose="02020603050405020304" pitchFamily="18" charset="0"/>
                              </a:rPr>
                              <m:t>𝑒</m:t>
                            </m:r>
                          </m:e>
                          <m:sup>
                            <m:r>
                              <a:rPr lang="en-US" sz="1600" b="0" i="1" smtClean="0">
                                <a:solidFill>
                                  <a:schemeClr val="tx1"/>
                                </a:solidFill>
                                <a:latin typeface="Cambria Math" panose="02040503050406030204" pitchFamily="18" charset="0"/>
                                <a:cs typeface="Times New Roman" panose="02020603050405020304" pitchFamily="18" charset="0"/>
                              </a:rPr>
                              <m:t>−</m:t>
                            </m:r>
                            <m:sSup>
                              <m:sSupPr>
                                <m:ctrlPr>
                                  <a:rPr lang="en-US" sz="1600" b="0" i="1" smtClean="0">
                                    <a:solidFill>
                                      <a:schemeClr val="tx1"/>
                                    </a:solidFill>
                                    <a:latin typeface="Cambria Math" panose="02040503050406030204" pitchFamily="18" charset="0"/>
                                    <a:cs typeface="Times New Roman" panose="02020603050405020304" pitchFamily="18" charset="0"/>
                                  </a:rPr>
                                </m:ctrlPr>
                              </m:sSupPr>
                              <m:e>
                                <m:r>
                                  <a:rPr lang="en-US" sz="1600" b="0" i="1" smtClean="0">
                                    <a:solidFill>
                                      <a:schemeClr val="tx1"/>
                                    </a:solidFill>
                                    <a:latin typeface="Cambria Math" panose="02040503050406030204" pitchFamily="18" charset="0"/>
                                    <a:cs typeface="Times New Roman" panose="02020603050405020304" pitchFamily="18" charset="0"/>
                                  </a:rPr>
                                  <m:t>h</m:t>
                                </m:r>
                              </m:e>
                              <m:sup>
                                <m:r>
                                  <a:rPr lang="en-US" sz="1600" b="0" i="1" smtClean="0">
                                    <a:solidFill>
                                      <a:schemeClr val="tx1"/>
                                    </a:solidFill>
                                    <a:latin typeface="Cambria Math" panose="02040503050406030204" pitchFamily="18" charset="0"/>
                                    <a:cs typeface="Times New Roman" panose="02020603050405020304" pitchFamily="18" charset="0"/>
                                  </a:rPr>
                                  <m:t>′</m:t>
                                </m:r>
                              </m:sup>
                            </m:sSup>
                            <m:sSup>
                              <m:sSupPr>
                                <m:ctrlPr>
                                  <a:rPr lang="en-US" sz="1600" b="0" i="1" smtClean="0">
                                    <a:solidFill>
                                      <a:schemeClr val="tx1"/>
                                    </a:solidFill>
                                    <a:latin typeface="Cambria Math" panose="02040503050406030204" pitchFamily="18" charset="0"/>
                                    <a:cs typeface="Times New Roman" panose="02020603050405020304" pitchFamily="18" charset="0"/>
                                  </a:rPr>
                                </m:ctrlPr>
                              </m:sSupPr>
                              <m:e>
                                <m:r>
                                  <a:rPr lang="en-US" sz="1600" b="0" i="1" smtClean="0">
                                    <a:solidFill>
                                      <a:schemeClr val="tx1"/>
                                    </a:solidFill>
                                    <a:latin typeface="Cambria Math" panose="02040503050406030204" pitchFamily="18" charset="0"/>
                                    <a:cs typeface="Times New Roman" panose="02020603050405020304" pitchFamily="18" charset="0"/>
                                  </a:rPr>
                                  <m:t>𝑐𝑜𝑠</m:t>
                                </m:r>
                              </m:e>
                              <m:sup>
                                <m:r>
                                  <a:rPr lang="en-US" sz="1600" b="0" i="1" smtClean="0">
                                    <a:solidFill>
                                      <a:schemeClr val="tx1"/>
                                    </a:solidFill>
                                    <a:latin typeface="Cambria Math" panose="02040503050406030204" pitchFamily="18" charset="0"/>
                                    <a:cs typeface="Times New Roman" panose="02020603050405020304" pitchFamily="18" charset="0"/>
                                  </a:rPr>
                                  <m:t>2</m:t>
                                </m:r>
                              </m:sup>
                            </m:sSup>
                            <m:r>
                              <a:rPr lang="en-US" sz="1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sup>
                        </m:sSup>
                      </m:e>
                    </m:d>
                    <m:r>
                      <a:rPr lang="en-US" sz="1600" b="0" i="0" smtClean="0">
                        <a:solidFill>
                          <a:schemeClr val="tx1"/>
                        </a:solidFill>
                        <a:latin typeface="Cambria Math" panose="02040503050406030204" pitchFamily="18" charset="0"/>
                        <a:cs typeface="Times New Roman" panose="02020603050405020304" pitchFamily="18" charset="0"/>
                      </a:rPr>
                      <m:t>.</m:t>
                    </m:r>
                    <m:sSub>
                      <m:sSubPr>
                        <m:ctrlPr>
                          <a:rPr lang="en-US" sz="1600" b="0" i="1" smtClean="0">
                            <a:solidFill>
                              <a:schemeClr val="tx1"/>
                            </a:solidFill>
                            <a:latin typeface="Cambria Math" panose="02040503050406030204" pitchFamily="18" charset="0"/>
                            <a:cs typeface="Times New Roman" panose="02020603050405020304" pitchFamily="18" charset="0"/>
                          </a:rPr>
                        </m:ctrlPr>
                      </m:sSubPr>
                      <m:e>
                        <m:r>
                          <a:rPr lang="en-US" sz="1600" b="0" i="1" smtClean="0">
                            <a:solidFill>
                              <a:schemeClr val="tx1"/>
                            </a:solidFill>
                            <a:latin typeface="Cambria Math" panose="02040503050406030204" pitchFamily="18" charset="0"/>
                            <a:cs typeface="Times New Roman" panose="02020603050405020304" pitchFamily="18" charset="0"/>
                          </a:rPr>
                          <m:t>𝑇</m:t>
                        </m:r>
                      </m:e>
                      <m:sub>
                        <m:r>
                          <a:rPr lang="en-US" sz="1600" b="0" i="1" smtClean="0">
                            <a:solidFill>
                              <a:schemeClr val="tx1"/>
                            </a:solidFill>
                            <a:latin typeface="Cambria Math" panose="02040503050406030204" pitchFamily="18" charset="0"/>
                            <a:cs typeface="Times New Roman" panose="02020603050405020304" pitchFamily="18" charset="0"/>
                          </a:rPr>
                          <m:t>𝑠</m:t>
                        </m:r>
                      </m:sub>
                    </m:sSub>
                  </m:oMath>
                </a14:m>
                <a:endParaRPr lang="en-US" sz="1800" b="0" i="0" u="none" strike="noStrike" baseline="0" dirty="0">
                  <a:solidFill>
                    <a:srgbClr val="000000"/>
                  </a:solidFill>
                  <a:latin typeface="Times New Roman" panose="02020603050405020304" pitchFamily="18" charset="0"/>
                </a:endParaRPr>
              </a:p>
              <a:p>
                <a:pPr algn="just"/>
                <a:r>
                  <a:rPr lang="en-US" sz="1800" b="0" i="0" u="none" strike="noStrike" baseline="0" dirty="0">
                    <a:solidFill>
                      <a:srgbClr val="000000"/>
                    </a:solidFill>
                    <a:latin typeface="Times New Roman" panose="02020603050405020304" pitchFamily="18" charset="0"/>
                  </a:rPr>
                  <a:t>where </a:t>
                </a:r>
                <a14:m>
                  <m:oMath xmlns:m="http://schemas.openxmlformats.org/officeDocument/2006/math">
                    <m:sSub>
                      <m:sSubPr>
                        <m:ctrlPr>
                          <a:rPr lang="en-US" sz="1800" b="0" i="1" smtClean="0">
                            <a:solidFill>
                              <a:schemeClr val="tx1"/>
                            </a:solidFill>
                            <a:latin typeface="Cambria Math" panose="02040503050406030204" pitchFamily="18" charset="0"/>
                            <a:cs typeface="Times New Roman" panose="02020603050405020304" pitchFamily="18" charset="0"/>
                          </a:rPr>
                        </m:ctrlPr>
                      </m:sSubPr>
                      <m:e>
                        <m:r>
                          <a:rPr lang="en-US" sz="1800" b="0" i="1" smtClean="0">
                            <a:solidFill>
                              <a:schemeClr val="tx1"/>
                            </a:solidFill>
                            <a:latin typeface="Cambria Math" panose="02040503050406030204" pitchFamily="18" charset="0"/>
                            <a:cs typeface="Times New Roman" panose="02020603050405020304" pitchFamily="18" charset="0"/>
                          </a:rPr>
                          <m:t>𝑇</m:t>
                        </m:r>
                      </m:e>
                      <m:sub>
                        <m:r>
                          <a:rPr lang="en-US" sz="1800" b="0" i="1" smtClean="0">
                            <a:solidFill>
                              <a:schemeClr val="tx1"/>
                            </a:solidFill>
                            <a:latin typeface="Cambria Math" panose="02040503050406030204" pitchFamily="18" charset="0"/>
                            <a:cs typeface="Times New Roman" panose="02020603050405020304" pitchFamily="18" charset="0"/>
                          </a:rPr>
                          <m:t>𝑠</m:t>
                        </m:r>
                      </m:sub>
                    </m:sSub>
                  </m:oMath>
                </a14:m>
                <a:r>
                  <a:rPr lang="en-US" sz="1800" b="0" i="0" u="none" strike="noStrike" baseline="0" dirty="0">
                    <a:solidFill>
                      <a:srgbClr val="000000"/>
                    </a:solidFill>
                    <a:latin typeface="Cambria Math" panose="02040503050406030204" pitchFamily="18" charset="0"/>
                  </a:rPr>
                  <a:t> </a:t>
                </a:r>
                <a:r>
                  <a:rPr lang="en-US" sz="1800" b="0" i="0" u="none" strike="noStrike" baseline="0" dirty="0">
                    <a:solidFill>
                      <a:srgbClr val="000000"/>
                    </a:solidFill>
                    <a:latin typeface="Times New Roman" panose="02020603050405020304" pitchFamily="18" charset="0"/>
                  </a:rPr>
                  <a:t>is the soil physical temperature, </a:t>
                </a:r>
                <a:r>
                  <a:rPr lang="en-US" sz="1800" b="0" i="0" u="none" strike="noStrike" baseline="0" dirty="0">
                    <a:solidFill>
                      <a:srgbClr val="000000"/>
                    </a:solidFill>
                    <a:latin typeface="Cambria Math" panose="02040503050406030204" pitchFamily="18" charset="0"/>
                  </a:rPr>
                  <a:t>𝑄 </a:t>
                </a:r>
                <a:r>
                  <a:rPr lang="en-US" sz="1800" b="0" i="0" u="none" strike="noStrike" baseline="0" dirty="0">
                    <a:solidFill>
                      <a:srgbClr val="000000"/>
                    </a:solidFill>
                    <a:latin typeface="Times New Roman" panose="02020603050405020304" pitchFamily="18" charset="0"/>
                  </a:rPr>
                  <a:t>is the polarization mixing ratio, </a:t>
                </a:r>
                <a:r>
                  <a:rPr lang="en-US" sz="1800" b="0" i="0" u="none" strike="noStrike" baseline="0" dirty="0">
                    <a:solidFill>
                      <a:srgbClr val="000000"/>
                    </a:solidFill>
                    <a:latin typeface="Cambria Math" panose="02040503050406030204" pitchFamily="18" charset="0"/>
                  </a:rPr>
                  <a:t>ℎ′ </a:t>
                </a:r>
                <a:r>
                  <a:rPr lang="en-US" sz="1800" b="0" i="0" u="none" strike="noStrike" baseline="0" dirty="0">
                    <a:solidFill>
                      <a:srgbClr val="000000"/>
                    </a:solidFill>
                    <a:latin typeface="Times New Roman" panose="02020603050405020304" pitchFamily="18" charset="0"/>
                  </a:rPr>
                  <a:t>is the roughness height, and </a:t>
                </a:r>
                <a:r>
                  <a:rPr lang="en-US" sz="1800" b="0" i="0" u="none" strike="noStrike" baseline="0" dirty="0">
                    <a:solidFill>
                      <a:srgbClr val="000000"/>
                    </a:solidFill>
                    <a:latin typeface="Cambria Math" panose="02040503050406030204" pitchFamily="18" charset="0"/>
                  </a:rPr>
                  <a:t>𝑞 </a:t>
                </a:r>
                <a:r>
                  <a:rPr lang="en-US" sz="1800" b="0" i="0" u="none" strike="noStrike" baseline="0" dirty="0">
                    <a:solidFill>
                      <a:srgbClr val="000000"/>
                    </a:solidFill>
                    <a:latin typeface="Times New Roman" panose="02020603050405020304" pitchFamily="18" charset="0"/>
                  </a:rPr>
                  <a:t>is the opposite polarization from </a:t>
                </a:r>
                <a:r>
                  <a:rPr lang="en-US" sz="1800" b="0" i="0" u="none" strike="noStrike" baseline="0" dirty="0">
                    <a:solidFill>
                      <a:srgbClr val="000000"/>
                    </a:solidFill>
                    <a:latin typeface="Cambria Math" panose="02040503050406030204" pitchFamily="18" charset="0"/>
                  </a:rPr>
                  <a:t>𝑝</a:t>
                </a:r>
                <a:r>
                  <a:rPr lang="en-US" sz="1800" b="0"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Cambria Math" panose="02040503050406030204" pitchFamily="18" charset="0"/>
                  </a:rPr>
                  <a:t>𝑄 </a:t>
                </a:r>
                <a:r>
                  <a:rPr lang="en-US" sz="1800" b="0" i="0" u="none" strike="noStrike" baseline="0" dirty="0">
                    <a:solidFill>
                      <a:srgbClr val="000000"/>
                    </a:solidFill>
                    <a:latin typeface="Times New Roman" panose="02020603050405020304" pitchFamily="18" charset="0"/>
                  </a:rPr>
                  <a:t>and </a:t>
                </a:r>
                <a:r>
                  <a:rPr lang="en-US" sz="1800" b="0" i="0" u="none" strike="noStrike" baseline="0" dirty="0">
                    <a:solidFill>
                      <a:srgbClr val="000000"/>
                    </a:solidFill>
                    <a:latin typeface="Cambria Math" panose="02040503050406030204" pitchFamily="18" charset="0"/>
                  </a:rPr>
                  <a:t>ℎ′ </a:t>
                </a:r>
                <a:r>
                  <a:rPr lang="en-US" sz="1800" b="0" i="0" u="none" strike="noStrike" baseline="0" dirty="0">
                    <a:solidFill>
                      <a:srgbClr val="000000"/>
                    </a:solidFill>
                    <a:latin typeface="Times New Roman" panose="02020603050405020304" pitchFamily="18" charset="0"/>
                  </a:rPr>
                  <a:t>are constants that depend on the surface roughness of the soil. Here, we define </a:t>
                </a:r>
                <a:r>
                  <a:rPr lang="en-US" sz="1800" b="0" i="0" u="none" strike="noStrike" baseline="0" dirty="0">
                    <a:solidFill>
                      <a:srgbClr val="000000"/>
                    </a:solidFill>
                    <a:latin typeface="Cambria Math" panose="02040503050406030204" pitchFamily="18" charset="0"/>
                  </a:rPr>
                  <a:t>𝐻=𝑒−ℎ′𝑐𝑜𝑠2𝜃</a:t>
                </a:r>
                <a:r>
                  <a:rPr lang="en-US" sz="1800" b="0" i="0" u="none" strike="noStrike" baseline="0" dirty="0">
                    <a:solidFill>
                      <a:srgbClr val="000000"/>
                    </a:solidFill>
                    <a:latin typeface="Times New Roman" panose="02020603050405020304" pitchFamily="18" charset="0"/>
                  </a:rPr>
                  <a:t>. Values of </a:t>
                </a:r>
                <a:r>
                  <a:rPr lang="en-US" sz="1800" b="0" i="0" u="none" strike="noStrike" baseline="0" dirty="0">
                    <a:solidFill>
                      <a:srgbClr val="000000"/>
                    </a:solidFill>
                    <a:latin typeface="Cambria Math" panose="02040503050406030204" pitchFamily="18" charset="0"/>
                  </a:rPr>
                  <a:t>𝑄 </a:t>
                </a:r>
                <a:r>
                  <a:rPr lang="en-US" sz="1800" b="0" i="0" u="none" strike="noStrike" baseline="0" dirty="0">
                    <a:solidFill>
                      <a:srgbClr val="000000"/>
                    </a:solidFill>
                    <a:latin typeface="Times New Roman" panose="02020603050405020304" pitchFamily="18" charset="0"/>
                  </a:rPr>
                  <a:t>and </a:t>
                </a:r>
                <a:r>
                  <a:rPr lang="en-US" sz="1800" b="0" i="0" u="none" strike="noStrike" baseline="0" dirty="0">
                    <a:solidFill>
                      <a:srgbClr val="000000"/>
                    </a:solidFill>
                    <a:latin typeface="Cambria Math" panose="02040503050406030204" pitchFamily="18" charset="0"/>
                  </a:rPr>
                  <a:t>𝐻 </a:t>
                </a:r>
                <a:r>
                  <a:rPr lang="en-US" sz="1800" b="0" i="0" u="none" strike="noStrike" baseline="0" dirty="0">
                    <a:solidFill>
                      <a:srgbClr val="000000"/>
                    </a:solidFill>
                    <a:latin typeface="Times New Roman" panose="02020603050405020304" pitchFamily="18" charset="0"/>
                  </a:rPr>
                  <a:t>for each band (10 GHz and 36 GHz) can be determined by comparing the brightness temperature data observed by the AMSR-E with the in situ data at the Mongolia validation site</a:t>
                </a:r>
              </a:p>
              <a:p>
                <a:pPr algn="just"/>
                <a:endParaRPr lang="en-US" dirty="0"/>
              </a:p>
            </p:txBody>
          </p:sp>
        </mc:Choice>
        <mc:Fallback xmlns="">
          <p:sp>
            <p:nvSpPr>
              <p:cNvPr id="3" name="Content Placeholder 2">
                <a:extLst>
                  <a:ext uri="{FF2B5EF4-FFF2-40B4-BE49-F238E27FC236}">
                    <a16:creationId xmlns:a16="http://schemas.microsoft.com/office/drawing/2014/main" id="{5D985AF0-04B7-4987-97F7-4E507199ACF6}"/>
                  </a:ext>
                </a:extLst>
              </p:cNvPr>
              <p:cNvSpPr>
                <a:spLocks noGrp="1" noRot="1" noChangeAspect="1" noMove="1" noResize="1" noEditPoints="1" noAdjustHandles="1" noChangeArrowheads="1" noChangeShapeType="1" noTextEdit="1"/>
              </p:cNvSpPr>
              <p:nvPr>
                <p:ph idx="1"/>
              </p:nvPr>
            </p:nvSpPr>
            <p:spPr>
              <a:xfrm>
                <a:off x="262467" y="465667"/>
                <a:ext cx="8252883" cy="6324600"/>
              </a:xfrm>
              <a:blipFill>
                <a:blip r:embed="rId2"/>
                <a:stretch>
                  <a:fillRect l="-443" t="-867" r="-66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A9DD022-2746-4C0E-91DF-B55451081A14}"/>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C78E5B84-FBF1-4106-9F52-349905669DF5}"/>
              </a:ext>
            </a:extLst>
          </p:cNvPr>
          <p:cNvSpPr>
            <a:spLocks noGrp="1"/>
          </p:cNvSpPr>
          <p:nvPr>
            <p:ph type="sldNum" sz="quarter" idx="12"/>
          </p:nvPr>
        </p:nvSpPr>
        <p:spPr/>
        <p:txBody>
          <a:bodyPr/>
          <a:lstStyle/>
          <a:p>
            <a:fld id="{A2EFCF3E-DC96-42A3-9356-89A23DDE2672}" type="slidenum">
              <a:rPr lang="en-US" smtClean="0"/>
              <a:t>30</a:t>
            </a:fld>
            <a:endParaRPr lang="en-US"/>
          </a:p>
        </p:txBody>
      </p:sp>
    </p:spTree>
    <p:extLst>
      <p:ext uri="{BB962C8B-B14F-4D97-AF65-F5344CB8AC3E}">
        <p14:creationId xmlns:p14="http://schemas.microsoft.com/office/powerpoint/2010/main" val="4180954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4FFC371-861D-4ADE-BBE9-11CEBEE1764D}"/>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4BA8966A-4557-4210-BE24-43C881EE6629}"/>
              </a:ext>
            </a:extLst>
          </p:cNvPr>
          <p:cNvSpPr>
            <a:spLocks noGrp="1"/>
          </p:cNvSpPr>
          <p:nvPr>
            <p:ph type="sldNum" sz="quarter" idx="12"/>
          </p:nvPr>
        </p:nvSpPr>
        <p:spPr/>
        <p:txBody>
          <a:bodyPr/>
          <a:lstStyle/>
          <a:p>
            <a:fld id="{A2EFCF3E-DC96-42A3-9356-89A23DDE2672}" type="slidenum">
              <a:rPr lang="en-US" smtClean="0"/>
              <a:t>31</a:t>
            </a:fld>
            <a:endParaRPr lang="en-US"/>
          </a:p>
        </p:txBody>
      </p:sp>
      <p:sp>
        <p:nvSpPr>
          <p:cNvPr id="6" name="Title 1">
            <a:extLst>
              <a:ext uri="{FF2B5EF4-FFF2-40B4-BE49-F238E27FC236}">
                <a16:creationId xmlns:a16="http://schemas.microsoft.com/office/drawing/2014/main" id="{2EB9AFBC-322A-4386-846D-9D1AADF703B8}"/>
              </a:ext>
            </a:extLst>
          </p:cNvPr>
          <p:cNvSpPr>
            <a:spLocks noGrp="1"/>
          </p:cNvSpPr>
          <p:nvPr>
            <p:ph type="title"/>
          </p:nvPr>
        </p:nvSpPr>
        <p:spPr>
          <a:xfrm>
            <a:off x="59266" y="0"/>
            <a:ext cx="7886700" cy="586597"/>
          </a:xfrm>
        </p:spPr>
        <p:txBody>
          <a:bodyPr>
            <a:normAutofit/>
          </a:bodyPr>
          <a:lstStyle/>
          <a:p>
            <a:r>
              <a:rPr lang="en-US" sz="3200" dirty="0">
                <a:latin typeface="Times New Roman" panose="02020603050405020304" pitchFamily="18" charset="0"/>
                <a:cs typeface="Times New Roman" panose="02020603050405020304" pitchFamily="18" charset="0"/>
              </a:rPr>
              <a:t>Satellite SM data with TB</a:t>
            </a:r>
          </a:p>
        </p:txBody>
      </p:sp>
      <p:pic>
        <p:nvPicPr>
          <p:cNvPr id="3" name="Picture 2">
            <a:extLst>
              <a:ext uri="{FF2B5EF4-FFF2-40B4-BE49-F238E27FC236}">
                <a16:creationId xmlns:a16="http://schemas.microsoft.com/office/drawing/2014/main" id="{8D7DB764-0A80-437D-988F-0762B3C24FF5}"/>
              </a:ext>
            </a:extLst>
          </p:cNvPr>
          <p:cNvPicPr>
            <a:picLocks noChangeAspect="1"/>
          </p:cNvPicPr>
          <p:nvPr/>
        </p:nvPicPr>
        <p:blipFill>
          <a:blip r:embed="rId2"/>
          <a:stretch>
            <a:fillRect/>
          </a:stretch>
        </p:blipFill>
        <p:spPr>
          <a:xfrm>
            <a:off x="90878" y="806731"/>
            <a:ext cx="4157133" cy="3117849"/>
          </a:xfrm>
          <a:prstGeom prst="rect">
            <a:avLst/>
          </a:prstGeom>
        </p:spPr>
      </p:pic>
      <p:pic>
        <p:nvPicPr>
          <p:cNvPr id="9" name="Picture 8">
            <a:extLst>
              <a:ext uri="{FF2B5EF4-FFF2-40B4-BE49-F238E27FC236}">
                <a16:creationId xmlns:a16="http://schemas.microsoft.com/office/drawing/2014/main" id="{7D43E4BD-EC09-4A5A-BE10-503719C5397F}"/>
              </a:ext>
            </a:extLst>
          </p:cNvPr>
          <p:cNvPicPr>
            <a:picLocks noChangeAspect="1"/>
          </p:cNvPicPr>
          <p:nvPr/>
        </p:nvPicPr>
        <p:blipFill>
          <a:blip r:embed="rId3"/>
          <a:stretch>
            <a:fillRect/>
          </a:stretch>
        </p:blipFill>
        <p:spPr>
          <a:xfrm>
            <a:off x="4895991" y="805258"/>
            <a:ext cx="4188744" cy="3276723"/>
          </a:xfrm>
          <a:prstGeom prst="rect">
            <a:avLst/>
          </a:prstGeom>
        </p:spPr>
      </p:pic>
    </p:spTree>
    <p:extLst>
      <p:ext uri="{BB962C8B-B14F-4D97-AF65-F5344CB8AC3E}">
        <p14:creationId xmlns:p14="http://schemas.microsoft.com/office/powerpoint/2010/main" val="594294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3E0D-DDF1-4B67-8911-E8D3510E69C4}"/>
              </a:ext>
            </a:extLst>
          </p:cNvPr>
          <p:cNvSpPr>
            <a:spLocks noGrp="1"/>
          </p:cNvSpPr>
          <p:nvPr>
            <p:ph type="title"/>
          </p:nvPr>
        </p:nvSpPr>
        <p:spPr>
          <a:xfrm>
            <a:off x="658046" y="234746"/>
            <a:ext cx="7537687" cy="1005307"/>
          </a:xfrm>
        </p:spPr>
        <p:txBody>
          <a:bodyPr>
            <a:normAutofit fontScale="90000"/>
          </a:bodyPr>
          <a:lstStyle/>
          <a:p>
            <a:r>
              <a:rPr lang="en-US" altLang="ja-JP" sz="3100" b="1" dirty="0">
                <a:latin typeface="Times New Roman" panose="02020603050405020304" pitchFamily="18" charset="0"/>
                <a:cs typeface="Times New Roman" panose="02020603050405020304" pitchFamily="18" charset="0"/>
              </a:rPr>
              <a:t>Existence of Temperature Effect (TE) in </a:t>
            </a:r>
            <a:r>
              <a:rPr lang="en-US" altLang="ja-JP" sz="3100" b="1" i="1" dirty="0">
                <a:latin typeface="Times New Roman" panose="02020603050405020304" pitchFamily="18" charset="0"/>
                <a:cs typeface="Times New Roman" panose="02020603050405020304" pitchFamily="18" charset="0"/>
              </a:rPr>
              <a:t>in-situ </a:t>
            </a:r>
            <a:r>
              <a:rPr lang="en-US" altLang="ja-JP" sz="3100" b="1" dirty="0">
                <a:latin typeface="Times New Roman" panose="02020603050405020304" pitchFamily="18" charset="0"/>
                <a:cs typeface="Times New Roman" panose="02020603050405020304" pitchFamily="18" charset="0"/>
              </a:rPr>
              <a:t>and satellite Soil Water Content (SWC) data</a:t>
            </a:r>
            <a:br>
              <a:rPr lang="en-US" altLang="ja-JP" dirty="0"/>
            </a:br>
            <a:endParaRPr lang="en-US" dirty="0"/>
          </a:p>
        </p:txBody>
      </p:sp>
      <p:sp>
        <p:nvSpPr>
          <p:cNvPr id="4" name="Date Placeholder 3">
            <a:extLst>
              <a:ext uri="{FF2B5EF4-FFF2-40B4-BE49-F238E27FC236}">
                <a16:creationId xmlns:a16="http://schemas.microsoft.com/office/drawing/2014/main" id="{456A1C26-40DF-40CF-B602-04F822E1B482}"/>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3A88B139-101A-4D45-942B-95082D6BC2B1}"/>
              </a:ext>
            </a:extLst>
          </p:cNvPr>
          <p:cNvSpPr>
            <a:spLocks noGrp="1"/>
          </p:cNvSpPr>
          <p:nvPr>
            <p:ph type="sldNum" sz="quarter" idx="12"/>
          </p:nvPr>
        </p:nvSpPr>
        <p:spPr/>
        <p:txBody>
          <a:bodyPr/>
          <a:lstStyle/>
          <a:p>
            <a:fld id="{A2EFCF3E-DC96-42A3-9356-89A23DDE2672}" type="slidenum">
              <a:rPr lang="en-US" smtClean="0"/>
              <a:t>4</a:t>
            </a:fld>
            <a:endParaRPr lang="en-US" dirty="0"/>
          </a:p>
        </p:txBody>
      </p:sp>
      <p:pic>
        <p:nvPicPr>
          <p:cNvPr id="6" name="Picture 2" descr="Nagaoka University of Technology - Wikipedia">
            <a:extLst>
              <a:ext uri="{FF2B5EF4-FFF2-40B4-BE49-F238E27FC236}">
                <a16:creationId xmlns:a16="http://schemas.microsoft.com/office/drawing/2014/main" id="{9D9DE1EB-7635-4382-9FD7-540C151A7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8" y="52721"/>
            <a:ext cx="617935" cy="628651"/>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37">
            <a:extLst>
              <a:ext uri="{FF2B5EF4-FFF2-40B4-BE49-F238E27FC236}">
                <a16:creationId xmlns:a16="http://schemas.microsoft.com/office/drawing/2014/main" id="{674588E3-AC78-4A53-A48D-522586BB0FB6}"/>
              </a:ext>
            </a:extLst>
          </p:cNvPr>
          <p:cNvSpPr/>
          <p:nvPr/>
        </p:nvSpPr>
        <p:spPr>
          <a:xfrm>
            <a:off x="3183622" y="1631540"/>
            <a:ext cx="5960379" cy="357173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aphicFrame>
        <p:nvGraphicFramePr>
          <p:cNvPr id="40" name="Chart 39">
            <a:extLst>
              <a:ext uri="{FF2B5EF4-FFF2-40B4-BE49-F238E27FC236}">
                <a16:creationId xmlns:a16="http://schemas.microsoft.com/office/drawing/2014/main" id="{3EA4380D-32A2-4CEF-BDE6-59459F74491C}"/>
              </a:ext>
            </a:extLst>
          </p:cNvPr>
          <p:cNvGraphicFramePr>
            <a:graphicFrameLocks/>
          </p:cNvGraphicFramePr>
          <p:nvPr>
            <p:extLst>
              <p:ext uri="{D42A27DB-BD31-4B8C-83A1-F6EECF244321}">
                <p14:modId xmlns:p14="http://schemas.microsoft.com/office/powerpoint/2010/main" val="1897268273"/>
              </p:ext>
            </p:extLst>
          </p:nvPr>
        </p:nvGraphicFramePr>
        <p:xfrm>
          <a:off x="6142715" y="2049939"/>
          <a:ext cx="2953083" cy="2280019"/>
        </p:xfrm>
        <a:graphic>
          <a:graphicData uri="http://schemas.openxmlformats.org/drawingml/2006/chart">
            <c:chart xmlns:c="http://schemas.openxmlformats.org/drawingml/2006/chart" xmlns:r="http://schemas.openxmlformats.org/officeDocument/2006/relationships" r:id="rId3"/>
          </a:graphicData>
        </a:graphic>
      </p:graphicFrame>
      <p:sp>
        <p:nvSpPr>
          <p:cNvPr id="57" name="Rectangle 19">
            <a:extLst>
              <a:ext uri="{FF2B5EF4-FFF2-40B4-BE49-F238E27FC236}">
                <a16:creationId xmlns:a16="http://schemas.microsoft.com/office/drawing/2014/main" id="{1FEC7832-19BB-444A-AF2B-83D137444D87}"/>
              </a:ext>
            </a:extLst>
          </p:cNvPr>
          <p:cNvSpPr/>
          <p:nvPr/>
        </p:nvSpPr>
        <p:spPr bwMode="auto">
          <a:xfrm>
            <a:off x="3140021" y="4906331"/>
            <a:ext cx="1548822" cy="246221"/>
          </a:xfrm>
          <a:prstGeom prst="rect">
            <a:avLst/>
          </a:prstGeom>
        </p:spPr>
        <p:txBody>
          <a:bodyPr wrap="none">
            <a:spAutoFit/>
          </a:bodyPr>
          <a:lstStyle/>
          <a:p>
            <a:pPr algn="ctr">
              <a:defRPr/>
            </a:pPr>
            <a:r>
              <a:rPr lang="en-US" sz="1000" dirty="0">
                <a:solidFill>
                  <a:schemeClr val="bg1">
                    <a:lumMod val="50000"/>
                  </a:schemeClr>
                </a:solidFill>
                <a:latin typeface="Times New Roman" panose="02020603050405020304" pitchFamily="18" charset="0"/>
                <a:cs typeface="Times New Roman" panose="02020603050405020304" pitchFamily="18" charset="0"/>
              </a:rPr>
              <a:t>(</a:t>
            </a:r>
            <a:r>
              <a:rPr lang="en-US" sz="1000" dirty="0" err="1">
                <a:solidFill>
                  <a:schemeClr val="bg1">
                    <a:lumMod val="50000"/>
                  </a:schemeClr>
                </a:solidFill>
                <a:latin typeface="Times New Roman" panose="02020603050405020304" pitchFamily="18" charset="0"/>
                <a:cs typeface="Times New Roman" panose="02020603050405020304" pitchFamily="18" charset="0"/>
              </a:rPr>
              <a:t>Yamamato</a:t>
            </a:r>
            <a:r>
              <a:rPr lang="en-US" sz="1000" dirty="0">
                <a:solidFill>
                  <a:schemeClr val="bg1">
                    <a:lumMod val="50000"/>
                  </a:schemeClr>
                </a:solidFill>
                <a:latin typeface="Times New Roman" panose="02020603050405020304" pitchFamily="18" charset="0"/>
                <a:cs typeface="Times New Roman" panose="02020603050405020304" pitchFamily="18" charset="0"/>
              </a:rPr>
              <a:t> and Lu, 2022)</a:t>
            </a:r>
          </a:p>
        </p:txBody>
      </p:sp>
      <p:sp>
        <p:nvSpPr>
          <p:cNvPr id="41" name="Rectangle 40">
            <a:extLst>
              <a:ext uri="{FF2B5EF4-FFF2-40B4-BE49-F238E27FC236}">
                <a16:creationId xmlns:a16="http://schemas.microsoft.com/office/drawing/2014/main" id="{261E55FA-930A-4437-AC81-4A484FD05403}"/>
              </a:ext>
            </a:extLst>
          </p:cNvPr>
          <p:cNvSpPr/>
          <p:nvPr/>
        </p:nvSpPr>
        <p:spPr>
          <a:xfrm>
            <a:off x="20247" y="1631540"/>
            <a:ext cx="3140057" cy="357173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43" name="図 2">
            <a:extLst>
              <a:ext uri="{FF2B5EF4-FFF2-40B4-BE49-F238E27FC236}">
                <a16:creationId xmlns:a16="http://schemas.microsoft.com/office/drawing/2014/main" id="{3CD82E39-54FF-4CB8-8B83-C401198A94A7}"/>
              </a:ext>
            </a:extLst>
          </p:cNvPr>
          <p:cNvPicPr>
            <a:picLocks noChangeAspect="1"/>
          </p:cNvPicPr>
          <p:nvPr/>
        </p:nvPicPr>
        <p:blipFill>
          <a:blip r:embed="rId4"/>
          <a:stretch>
            <a:fillRect/>
          </a:stretch>
        </p:blipFill>
        <p:spPr>
          <a:xfrm>
            <a:off x="48202" y="2093262"/>
            <a:ext cx="3068500" cy="1830460"/>
          </a:xfrm>
          <a:prstGeom prst="rect">
            <a:avLst/>
          </a:prstGeom>
        </p:spPr>
      </p:pic>
      <p:sp>
        <p:nvSpPr>
          <p:cNvPr id="45" name="Title 1">
            <a:extLst>
              <a:ext uri="{FF2B5EF4-FFF2-40B4-BE49-F238E27FC236}">
                <a16:creationId xmlns:a16="http://schemas.microsoft.com/office/drawing/2014/main" id="{CF024171-5B7F-4C82-B787-E43EC129B852}"/>
              </a:ext>
            </a:extLst>
          </p:cNvPr>
          <p:cNvSpPr txBox="1">
            <a:spLocks/>
          </p:cNvSpPr>
          <p:nvPr/>
        </p:nvSpPr>
        <p:spPr>
          <a:xfrm>
            <a:off x="51771" y="4121793"/>
            <a:ext cx="3064932" cy="955007"/>
          </a:xfrm>
          <a:prstGeom prst="rect">
            <a:avLst/>
          </a:prstGeom>
        </p:spPr>
        <p:txBody>
          <a:bodyPr vert="horz" lIns="68580" tIns="34290" rIns="68580" bIns="34290" rtlCol="0" anchor="t">
            <a:normAutofit fontScale="850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just"/>
            <a:r>
              <a:rPr lang="en-US" altLang="ja-JP" sz="1600" dirty="0">
                <a:latin typeface="Times New Roman" panose="02020603050405020304" pitchFamily="18" charset="0"/>
                <a:cs typeface="Times New Roman" panose="02020603050405020304" pitchFamily="18" charset="0"/>
              </a:rPr>
              <a:t>Areal mean of </a:t>
            </a:r>
            <a:r>
              <a:rPr lang="en-US" altLang="ja-JP" sz="1600" i="1" dirty="0">
                <a:latin typeface="Times New Roman" panose="02020603050405020304" pitchFamily="18" charset="0"/>
                <a:cs typeface="Times New Roman" panose="02020603050405020304" pitchFamily="18" charset="0"/>
              </a:rPr>
              <a:t>in-situ </a:t>
            </a:r>
            <a:r>
              <a:rPr lang="en-US" altLang="ja-JP" sz="1600" dirty="0">
                <a:latin typeface="Times New Roman" panose="02020603050405020304" pitchFamily="18" charset="0"/>
                <a:cs typeface="Times New Roman" panose="02020603050405020304" pitchFamily="18" charset="0"/>
              </a:rPr>
              <a:t>SWC, soil temperature, SMAP SWC at ascending and descending times and SMAP surface temperature at Oklahoma, USA (</a:t>
            </a:r>
            <a:r>
              <a:rPr lang="en-US" altLang="ja-JP" sz="1600" dirty="0">
                <a:solidFill>
                  <a:srgbClr val="FF0000"/>
                </a:solidFill>
                <a:latin typeface="Times New Roman" panose="02020603050405020304" pitchFamily="18" charset="0"/>
                <a:cs typeface="Times New Roman" panose="02020603050405020304" pitchFamily="18" charset="0"/>
              </a:rPr>
              <a:t>Hoang and Lu (2021)</a:t>
            </a:r>
            <a:r>
              <a:rPr lang="en-US" altLang="ja-JP" sz="1600" dirty="0">
                <a:latin typeface="Times New Roman" panose="02020603050405020304" pitchFamily="18" charset="0"/>
                <a:cs typeface="Times New Roman" panose="02020603050405020304" pitchFamily="18" charset="0"/>
              </a:rPr>
              <a:t>) </a:t>
            </a:r>
          </a:p>
          <a:p>
            <a:pPr algn="l"/>
            <a:r>
              <a:rPr lang="en-US" altLang="ja-JP" sz="135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4057907B-FF44-4EF3-BBDC-B527EBBF412E}"/>
              </a:ext>
            </a:extLst>
          </p:cNvPr>
          <p:cNvSpPr txBox="1"/>
          <p:nvPr/>
        </p:nvSpPr>
        <p:spPr>
          <a:xfrm>
            <a:off x="262463" y="1723902"/>
            <a:ext cx="2655623"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Satellite soil water content products</a:t>
            </a:r>
          </a:p>
        </p:txBody>
      </p:sp>
      <p:grpSp>
        <p:nvGrpSpPr>
          <p:cNvPr id="50" name="グループ化 13">
            <a:extLst>
              <a:ext uri="{FF2B5EF4-FFF2-40B4-BE49-F238E27FC236}">
                <a16:creationId xmlns:a16="http://schemas.microsoft.com/office/drawing/2014/main" id="{42ABCDEB-1027-42C9-AB0F-94605DE6914D}"/>
              </a:ext>
            </a:extLst>
          </p:cNvPr>
          <p:cNvGrpSpPr/>
          <p:nvPr/>
        </p:nvGrpSpPr>
        <p:grpSpPr>
          <a:xfrm>
            <a:off x="5171558" y="1691255"/>
            <a:ext cx="3972440" cy="3190669"/>
            <a:chOff x="5034990" y="945453"/>
            <a:chExt cx="6915769" cy="5985592"/>
          </a:xfrm>
        </p:grpSpPr>
        <p:pic>
          <p:nvPicPr>
            <p:cNvPr id="52" name="図 5">
              <a:extLst>
                <a:ext uri="{FF2B5EF4-FFF2-40B4-BE49-F238E27FC236}">
                  <a16:creationId xmlns:a16="http://schemas.microsoft.com/office/drawing/2014/main" id="{945BD75A-A7A1-49FF-9CF2-BF7667617EF4}"/>
                </a:ext>
              </a:extLst>
            </p:cNvPr>
            <p:cNvPicPr>
              <a:picLocks noChangeAspect="1"/>
            </p:cNvPicPr>
            <p:nvPr/>
          </p:nvPicPr>
          <p:blipFill>
            <a:blip r:embed="rId5"/>
            <a:stretch>
              <a:fillRect/>
            </a:stretch>
          </p:blipFill>
          <p:spPr>
            <a:xfrm>
              <a:off x="5388077" y="1801553"/>
              <a:ext cx="6562682" cy="4544851"/>
            </a:xfrm>
            <a:prstGeom prst="rect">
              <a:avLst/>
            </a:prstGeom>
          </p:spPr>
        </p:pic>
        <p:sp>
          <p:nvSpPr>
            <p:cNvPr id="56" name="左中かっこ 7">
              <a:extLst>
                <a:ext uri="{FF2B5EF4-FFF2-40B4-BE49-F238E27FC236}">
                  <a16:creationId xmlns:a16="http://schemas.microsoft.com/office/drawing/2014/main" id="{CDB5629B-DFCF-4651-BBD0-5C6D34E29F86}"/>
                </a:ext>
              </a:extLst>
            </p:cNvPr>
            <p:cNvSpPr/>
            <p:nvPr/>
          </p:nvSpPr>
          <p:spPr>
            <a:xfrm rot="5400000">
              <a:off x="6867211" y="99855"/>
              <a:ext cx="334297" cy="30787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350"/>
            </a:p>
          </p:txBody>
        </p:sp>
        <p:sp>
          <p:nvSpPr>
            <p:cNvPr id="59" name="テキスト ボックス 8">
              <a:extLst>
                <a:ext uri="{FF2B5EF4-FFF2-40B4-BE49-F238E27FC236}">
                  <a16:creationId xmlns:a16="http://schemas.microsoft.com/office/drawing/2014/main" id="{E2B3ED36-2D7B-4DC4-BC1E-674120050A22}"/>
                </a:ext>
              </a:extLst>
            </p:cNvPr>
            <p:cNvSpPr txBox="1"/>
            <p:nvPr/>
          </p:nvSpPr>
          <p:spPr>
            <a:xfrm>
              <a:off x="5484020" y="945453"/>
              <a:ext cx="3078740" cy="562944"/>
            </a:xfrm>
            <a:prstGeom prst="rect">
              <a:avLst/>
            </a:prstGeom>
            <a:noFill/>
          </p:spPr>
          <p:txBody>
            <a:bodyPr wrap="square" rtlCol="0">
              <a:spAutoFit/>
            </a:bodyPr>
            <a:lstStyle/>
            <a:p>
              <a:r>
                <a:rPr kumimoji="1" lang="en-US" altLang="ja-JP" sz="1350" dirty="0">
                  <a:solidFill>
                    <a:srgbClr val="FF0000"/>
                  </a:solidFill>
                  <a:latin typeface="Times New Roman" panose="02020603050405020304" pitchFamily="18" charset="0"/>
                  <a:cs typeface="Times New Roman" panose="02020603050405020304" pitchFamily="18" charset="0"/>
                </a:rPr>
                <a:t>Horizontal insertion</a:t>
              </a:r>
              <a:endParaRPr kumimoji="1" lang="ja-JP" altLang="en-US" sz="1350" dirty="0">
                <a:solidFill>
                  <a:srgbClr val="FF0000"/>
                </a:solidFill>
                <a:latin typeface="Times New Roman" panose="02020603050405020304" pitchFamily="18" charset="0"/>
                <a:cs typeface="Times New Roman" panose="02020603050405020304" pitchFamily="18" charset="0"/>
              </a:endParaRPr>
            </a:p>
          </p:txBody>
        </p:sp>
        <p:sp>
          <p:nvSpPr>
            <p:cNvPr id="60" name="テキスト ボックス 9">
              <a:extLst>
                <a:ext uri="{FF2B5EF4-FFF2-40B4-BE49-F238E27FC236}">
                  <a16:creationId xmlns:a16="http://schemas.microsoft.com/office/drawing/2014/main" id="{6CEA6BD7-3756-427F-B5E0-DC60F0718269}"/>
                </a:ext>
              </a:extLst>
            </p:cNvPr>
            <p:cNvSpPr txBox="1"/>
            <p:nvPr/>
          </p:nvSpPr>
          <p:spPr>
            <a:xfrm>
              <a:off x="9221474" y="949908"/>
              <a:ext cx="2694040" cy="562944"/>
            </a:xfrm>
            <a:prstGeom prst="rect">
              <a:avLst/>
            </a:prstGeom>
            <a:noFill/>
          </p:spPr>
          <p:txBody>
            <a:bodyPr wrap="square" rtlCol="0">
              <a:spAutoFit/>
            </a:bodyPr>
            <a:lstStyle/>
            <a:p>
              <a:r>
                <a:rPr kumimoji="1" lang="en-US" altLang="ja-JP" sz="1350" dirty="0">
                  <a:solidFill>
                    <a:srgbClr val="FF0000"/>
                  </a:solidFill>
                  <a:latin typeface="Times New Roman" panose="02020603050405020304" pitchFamily="18" charset="0"/>
                  <a:cs typeface="Times New Roman" panose="02020603050405020304" pitchFamily="18" charset="0"/>
                </a:rPr>
                <a:t>Vertical insertion</a:t>
              </a:r>
              <a:endParaRPr kumimoji="1" lang="ja-JP" altLang="en-US" sz="1350" dirty="0">
                <a:solidFill>
                  <a:srgbClr val="FF0000"/>
                </a:solidFill>
                <a:latin typeface="Times New Roman" panose="02020603050405020304" pitchFamily="18" charset="0"/>
                <a:cs typeface="Times New Roman" panose="02020603050405020304" pitchFamily="18" charset="0"/>
              </a:endParaRPr>
            </a:p>
          </p:txBody>
        </p:sp>
        <p:sp>
          <p:nvSpPr>
            <p:cNvPr id="61" name="左中かっこ 10">
              <a:extLst>
                <a:ext uri="{FF2B5EF4-FFF2-40B4-BE49-F238E27FC236}">
                  <a16:creationId xmlns:a16="http://schemas.microsoft.com/office/drawing/2014/main" id="{23685762-569D-421E-B31E-B63B21A6D045}"/>
                </a:ext>
              </a:extLst>
            </p:cNvPr>
            <p:cNvSpPr/>
            <p:nvPr/>
          </p:nvSpPr>
          <p:spPr>
            <a:xfrm rot="5400000">
              <a:off x="10159211" y="71666"/>
              <a:ext cx="334297" cy="30787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350"/>
            </a:p>
          </p:txBody>
        </p:sp>
        <p:sp>
          <p:nvSpPr>
            <p:cNvPr id="62" name="テキスト ボックス 11">
              <a:extLst>
                <a:ext uri="{FF2B5EF4-FFF2-40B4-BE49-F238E27FC236}">
                  <a16:creationId xmlns:a16="http://schemas.microsoft.com/office/drawing/2014/main" id="{078F807F-EDCB-4EB2-9415-2B21459C1FF0}"/>
                </a:ext>
              </a:extLst>
            </p:cNvPr>
            <p:cNvSpPr txBox="1"/>
            <p:nvPr/>
          </p:nvSpPr>
          <p:spPr>
            <a:xfrm>
              <a:off x="8111612" y="6368101"/>
              <a:ext cx="3189020" cy="562944"/>
            </a:xfrm>
            <a:prstGeom prst="rect">
              <a:avLst/>
            </a:prstGeom>
            <a:noFill/>
          </p:spPr>
          <p:txBody>
            <a:bodyPr wrap="square" rtlCol="0">
              <a:spAutoFit/>
            </a:bodyPr>
            <a:lstStyle/>
            <a:p>
              <a:r>
                <a:rPr kumimoji="1" lang="en-US" altLang="ja-JP" sz="1350" dirty="0">
                  <a:solidFill>
                    <a:srgbClr val="FF0000"/>
                  </a:solidFill>
                  <a:latin typeface="Times New Roman" panose="02020603050405020304" pitchFamily="18" charset="0"/>
                  <a:cs typeface="Times New Roman" panose="02020603050405020304" pitchFamily="18" charset="0"/>
                </a:rPr>
                <a:t>Volumetric SWC</a:t>
              </a:r>
              <a:endParaRPr kumimoji="1" lang="ja-JP" altLang="en-US" sz="1350" dirty="0">
                <a:solidFill>
                  <a:srgbClr val="FF0000"/>
                </a:solidFill>
                <a:latin typeface="Times New Roman" panose="02020603050405020304" pitchFamily="18" charset="0"/>
                <a:cs typeface="Times New Roman" panose="02020603050405020304" pitchFamily="18" charset="0"/>
              </a:endParaRPr>
            </a:p>
          </p:txBody>
        </p:sp>
        <p:sp>
          <p:nvSpPr>
            <p:cNvPr id="63" name="テキスト ボックス 12">
              <a:extLst>
                <a:ext uri="{FF2B5EF4-FFF2-40B4-BE49-F238E27FC236}">
                  <a16:creationId xmlns:a16="http://schemas.microsoft.com/office/drawing/2014/main" id="{B5AF97AA-6189-451E-B68B-C5F16B395861}"/>
                </a:ext>
              </a:extLst>
            </p:cNvPr>
            <p:cNvSpPr txBox="1"/>
            <p:nvPr/>
          </p:nvSpPr>
          <p:spPr>
            <a:xfrm rot="16200000">
              <a:off x="3949182" y="3546641"/>
              <a:ext cx="2694040" cy="522424"/>
            </a:xfrm>
            <a:prstGeom prst="rect">
              <a:avLst/>
            </a:prstGeom>
            <a:noFill/>
          </p:spPr>
          <p:txBody>
            <a:bodyPr wrap="square" rtlCol="0">
              <a:spAutoFit/>
            </a:bodyPr>
            <a:lstStyle/>
            <a:p>
              <a:r>
                <a:rPr kumimoji="1" lang="en-US" altLang="ja-JP" sz="1350" dirty="0">
                  <a:solidFill>
                    <a:srgbClr val="FF0000"/>
                  </a:solidFill>
                  <a:latin typeface="Times New Roman" panose="02020603050405020304" pitchFamily="18" charset="0"/>
                  <a:cs typeface="Times New Roman" panose="02020603050405020304" pitchFamily="18" charset="0"/>
                </a:rPr>
                <a:t>Soil temperature</a:t>
              </a:r>
              <a:endParaRPr kumimoji="1" lang="ja-JP" altLang="en-US" sz="1350" dirty="0">
                <a:solidFill>
                  <a:srgbClr val="FF0000"/>
                </a:solidFill>
                <a:latin typeface="Times New Roman" panose="02020603050405020304" pitchFamily="18" charset="0"/>
                <a:cs typeface="Times New Roman" panose="02020603050405020304" pitchFamily="18" charset="0"/>
              </a:endParaRPr>
            </a:p>
          </p:txBody>
        </p:sp>
      </p:grpSp>
      <p:pic>
        <p:nvPicPr>
          <p:cNvPr id="64" name="図 3">
            <a:extLst>
              <a:ext uri="{FF2B5EF4-FFF2-40B4-BE49-F238E27FC236}">
                <a16:creationId xmlns:a16="http://schemas.microsoft.com/office/drawing/2014/main" id="{EC2B217E-6060-4DFB-B555-D73B2797C6A9}"/>
              </a:ext>
            </a:extLst>
          </p:cNvPr>
          <p:cNvPicPr>
            <a:picLocks noChangeAspect="1"/>
          </p:cNvPicPr>
          <p:nvPr/>
        </p:nvPicPr>
        <p:blipFill>
          <a:blip r:embed="rId6"/>
          <a:stretch>
            <a:fillRect/>
          </a:stretch>
        </p:blipFill>
        <p:spPr>
          <a:xfrm>
            <a:off x="3178113" y="2039284"/>
            <a:ext cx="2195001" cy="1101793"/>
          </a:xfrm>
          <a:prstGeom prst="rect">
            <a:avLst/>
          </a:prstGeom>
        </p:spPr>
      </p:pic>
      <p:pic>
        <p:nvPicPr>
          <p:cNvPr id="65" name="図 4">
            <a:extLst>
              <a:ext uri="{FF2B5EF4-FFF2-40B4-BE49-F238E27FC236}">
                <a16:creationId xmlns:a16="http://schemas.microsoft.com/office/drawing/2014/main" id="{FCFB5111-8482-4520-A05B-293FE7ED2010}"/>
              </a:ext>
            </a:extLst>
          </p:cNvPr>
          <p:cNvPicPr/>
          <p:nvPr/>
        </p:nvPicPr>
        <p:blipFill rotWithShape="1">
          <a:blip r:embed="rId7"/>
          <a:srcRect t="3954" b="4748"/>
          <a:stretch/>
        </p:blipFill>
        <p:spPr>
          <a:xfrm>
            <a:off x="3116702" y="3358941"/>
            <a:ext cx="2195001" cy="1402124"/>
          </a:xfrm>
          <a:prstGeom prst="rect">
            <a:avLst/>
          </a:prstGeom>
        </p:spPr>
      </p:pic>
      <p:pic>
        <p:nvPicPr>
          <p:cNvPr id="23" name="Picture 22">
            <a:extLst>
              <a:ext uri="{FF2B5EF4-FFF2-40B4-BE49-F238E27FC236}">
                <a16:creationId xmlns:a16="http://schemas.microsoft.com/office/drawing/2014/main" id="{440685DC-949D-4B87-812B-62940646370E}"/>
              </a:ext>
            </a:extLst>
          </p:cNvPr>
          <p:cNvPicPr>
            <a:picLocks noChangeAspect="1"/>
          </p:cNvPicPr>
          <p:nvPr/>
        </p:nvPicPr>
        <p:blipFill>
          <a:blip r:embed="rId8"/>
          <a:stretch>
            <a:fillRect/>
          </a:stretch>
        </p:blipFill>
        <p:spPr>
          <a:xfrm>
            <a:off x="8255000" y="-8725"/>
            <a:ext cx="889000" cy="883034"/>
          </a:xfrm>
          <a:prstGeom prst="rect">
            <a:avLst/>
          </a:prstGeom>
        </p:spPr>
      </p:pic>
    </p:spTree>
    <p:extLst>
      <p:ext uri="{BB962C8B-B14F-4D97-AF65-F5344CB8AC3E}">
        <p14:creationId xmlns:p14="http://schemas.microsoft.com/office/powerpoint/2010/main" val="3020322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4A44-73A8-4701-9914-EE0C60BAA799}"/>
              </a:ext>
            </a:extLst>
          </p:cNvPr>
          <p:cNvSpPr>
            <a:spLocks noGrp="1"/>
          </p:cNvSpPr>
          <p:nvPr>
            <p:ph type="title"/>
          </p:nvPr>
        </p:nvSpPr>
        <p:spPr>
          <a:xfrm>
            <a:off x="793630" y="18255"/>
            <a:ext cx="7788832" cy="862589"/>
          </a:xfrm>
        </p:spPr>
        <p:txBody>
          <a:bodyPr>
            <a:normAutofit/>
          </a:bodyPr>
          <a:lstStyle/>
          <a:p>
            <a:r>
              <a:rPr lang="en-US" sz="3600" b="1" dirty="0">
                <a:latin typeface="Times New Roman" panose="02020603050405020304" pitchFamily="18" charset="0"/>
                <a:cs typeface="Times New Roman" panose="02020603050405020304" pitchFamily="18" charset="0"/>
              </a:rPr>
              <a:t>Problem Statement</a:t>
            </a:r>
          </a:p>
        </p:txBody>
      </p:sp>
      <p:sp>
        <p:nvSpPr>
          <p:cNvPr id="3" name="Content Placeholder 2">
            <a:extLst>
              <a:ext uri="{FF2B5EF4-FFF2-40B4-BE49-F238E27FC236}">
                <a16:creationId xmlns:a16="http://schemas.microsoft.com/office/drawing/2014/main" id="{F57BE7AF-3E64-4D32-8DFD-02E69D7A111E}"/>
              </a:ext>
            </a:extLst>
          </p:cNvPr>
          <p:cNvSpPr>
            <a:spLocks noGrp="1"/>
          </p:cNvSpPr>
          <p:nvPr>
            <p:ph idx="1"/>
          </p:nvPr>
        </p:nvSpPr>
        <p:spPr>
          <a:xfrm>
            <a:off x="562062" y="914975"/>
            <a:ext cx="7953288" cy="5261988"/>
          </a:xfrm>
        </p:spPr>
        <p:txBody>
          <a:bodyPr>
            <a:normAutofit/>
          </a:bodyPr>
          <a:lstStyle/>
          <a:p>
            <a:pPr algn="just">
              <a:lnSpc>
                <a:spcPct val="150000"/>
              </a:lnSpc>
            </a:pPr>
            <a:r>
              <a:rPr lang="en-US" sz="2400" dirty="0">
                <a:latin typeface="Times New Roman" panose="02020603050405020304" pitchFamily="18" charset="0"/>
                <a:cs typeface="Times New Roman" panose="02020603050405020304" pitchFamily="18" charset="0"/>
              </a:rPr>
              <a:t>Satellite data used the same physical base as </a:t>
            </a:r>
            <a:r>
              <a:rPr lang="en-US" sz="2400" i="1" dirty="0">
                <a:latin typeface="Times New Roman" panose="02020603050405020304" pitchFamily="18" charset="0"/>
                <a:cs typeface="Times New Roman" panose="02020603050405020304" pitchFamily="18" charset="0"/>
              </a:rPr>
              <a:t>in-situ </a:t>
            </a:r>
            <a:r>
              <a:rPr lang="en-US" sz="2400" dirty="0">
                <a:latin typeface="Times New Roman" panose="02020603050405020304" pitchFamily="18" charset="0"/>
                <a:cs typeface="Times New Roman" panose="02020603050405020304" pitchFamily="18" charset="0"/>
              </a:rPr>
              <a:t>data, the bulk dielectric constant;</a:t>
            </a:r>
          </a:p>
          <a:p>
            <a:pPr algn="just">
              <a:lnSpc>
                <a:spcPct val="150000"/>
              </a:lnSpc>
            </a:pPr>
            <a:r>
              <a:rPr lang="en-US" sz="2400" dirty="0">
                <a:latin typeface="Times New Roman" panose="02020603050405020304" pitchFamily="18" charset="0"/>
                <a:cs typeface="Times New Roman" panose="02020603050405020304" pitchFamily="18" charset="0"/>
              </a:rPr>
              <a:t>Satellite data used </a:t>
            </a:r>
            <a:r>
              <a:rPr lang="en-US" sz="2400" i="1" dirty="0">
                <a:latin typeface="Times New Roman" panose="02020603050405020304" pitchFamily="18" charset="0"/>
                <a:cs typeface="Times New Roman" panose="02020603050405020304" pitchFamily="18" charset="0"/>
              </a:rPr>
              <a:t>in-situ </a:t>
            </a:r>
            <a:r>
              <a:rPr lang="en-US" sz="2400" dirty="0">
                <a:latin typeface="Times New Roman" panose="02020603050405020304" pitchFamily="18" charset="0"/>
                <a:cs typeface="Times New Roman" panose="02020603050405020304" pitchFamily="18" charset="0"/>
              </a:rPr>
              <a:t>soil moisture as the ground truth for calibration and validation process</a:t>
            </a:r>
          </a:p>
          <a:p>
            <a:pPr algn="just">
              <a:lnSpc>
                <a:spcPct val="150000"/>
              </a:lnSpc>
            </a:pPr>
            <a:endParaRPr lang="en-US" sz="2400" dirty="0">
              <a:latin typeface="Times New Roman" panose="02020603050405020304" pitchFamily="18" charset="0"/>
              <a:cs typeface="Times New Roman" panose="02020603050405020304" pitchFamily="18" charset="0"/>
            </a:endParaRPr>
          </a:p>
          <a:p>
            <a:pPr algn="just">
              <a:lnSpc>
                <a:spcPct val="150000"/>
              </a:lnSpc>
              <a:buFont typeface="Wingdings" panose="05000000000000000000" pitchFamily="2" charset="2"/>
              <a:buChar char="Ø"/>
            </a:pPr>
            <a:r>
              <a:rPr lang="en-US" sz="2400" dirty="0">
                <a:solidFill>
                  <a:srgbClr val="FF0000"/>
                </a:solidFill>
                <a:latin typeface="Times New Roman" panose="02020603050405020304" pitchFamily="18" charset="0"/>
                <a:cs typeface="Times New Roman" panose="02020603050405020304" pitchFamily="18" charset="0"/>
              </a:rPr>
              <a:t>The impact and removal of temperature effects on satellite soil water content (AMSR2) still need to be evaluate</a:t>
            </a:r>
          </a:p>
        </p:txBody>
      </p:sp>
      <p:sp>
        <p:nvSpPr>
          <p:cNvPr id="4" name="Date Placeholder 3">
            <a:extLst>
              <a:ext uri="{FF2B5EF4-FFF2-40B4-BE49-F238E27FC236}">
                <a16:creationId xmlns:a16="http://schemas.microsoft.com/office/drawing/2014/main" id="{BDA5784A-8A46-433C-A5CF-1A88C1CD06AB}"/>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FFBE5E26-62CD-4232-B16A-014106D94845}"/>
              </a:ext>
            </a:extLst>
          </p:cNvPr>
          <p:cNvSpPr>
            <a:spLocks noGrp="1"/>
          </p:cNvSpPr>
          <p:nvPr>
            <p:ph type="sldNum" sz="quarter" idx="12"/>
          </p:nvPr>
        </p:nvSpPr>
        <p:spPr/>
        <p:txBody>
          <a:bodyPr/>
          <a:lstStyle/>
          <a:p>
            <a:fld id="{A2EFCF3E-DC96-42A3-9356-89A23DDE2672}" type="slidenum">
              <a:rPr lang="en-US" smtClean="0"/>
              <a:t>5</a:t>
            </a:fld>
            <a:endParaRPr lang="en-US"/>
          </a:p>
        </p:txBody>
      </p:sp>
      <p:pic>
        <p:nvPicPr>
          <p:cNvPr id="6" name="Picture 2" descr="Nagaoka University of Technology - Wikipedia">
            <a:extLst>
              <a:ext uri="{FF2B5EF4-FFF2-40B4-BE49-F238E27FC236}">
                <a16:creationId xmlns:a16="http://schemas.microsoft.com/office/drawing/2014/main" id="{0CD8CF60-0028-4C91-B8FA-A966ACFB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7" y="52386"/>
            <a:ext cx="617935" cy="628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9D4C5B-4240-419D-B057-FD18C616523D}"/>
              </a:ext>
            </a:extLst>
          </p:cNvPr>
          <p:cNvPicPr>
            <a:picLocks noChangeAspect="1"/>
          </p:cNvPicPr>
          <p:nvPr/>
        </p:nvPicPr>
        <p:blipFill>
          <a:blip r:embed="rId3"/>
          <a:stretch>
            <a:fillRect/>
          </a:stretch>
        </p:blipFill>
        <p:spPr>
          <a:xfrm>
            <a:off x="8255000" y="-8725"/>
            <a:ext cx="889000" cy="883034"/>
          </a:xfrm>
          <a:prstGeom prst="rect">
            <a:avLst/>
          </a:prstGeom>
        </p:spPr>
      </p:pic>
    </p:spTree>
    <p:extLst>
      <p:ext uri="{BB962C8B-B14F-4D97-AF65-F5344CB8AC3E}">
        <p14:creationId xmlns:p14="http://schemas.microsoft.com/office/powerpoint/2010/main" val="1905180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3E96F1-D3F4-4278-8F7C-AA19FE783179}"/>
              </a:ext>
            </a:extLst>
          </p:cNvPr>
          <p:cNvSpPr>
            <a:spLocks noGrp="1"/>
          </p:cNvSpPr>
          <p:nvPr>
            <p:ph idx="1"/>
          </p:nvPr>
        </p:nvSpPr>
        <p:spPr>
          <a:xfrm>
            <a:off x="108206" y="1332561"/>
            <a:ext cx="8539271" cy="4027607"/>
          </a:xfrm>
        </p:spPr>
        <p:txBody>
          <a:bodyPr>
            <a:normAutofit/>
          </a:bodyPr>
          <a:lstStyle/>
          <a:p>
            <a:pPr algn="just">
              <a:lnSpc>
                <a:spcPct val="150000"/>
              </a:lnSpc>
            </a:pPr>
            <a:r>
              <a:rPr lang="en-US" sz="2400" dirty="0">
                <a:effectLst/>
                <a:latin typeface="Times New Roman" panose="02020603050405020304" pitchFamily="18" charset="0"/>
                <a:ea typeface="Yu Mincho" panose="02020400000000000000" pitchFamily="18" charset="-128"/>
                <a:cs typeface="Times New Roman" panose="02020603050405020304" pitchFamily="18" charset="0"/>
              </a:rPr>
              <a:t>Confirmation of the temperature effect on AMSR2 SWC data</a:t>
            </a:r>
          </a:p>
          <a:p>
            <a:pPr algn="just">
              <a:lnSpc>
                <a:spcPct val="150000"/>
              </a:lnSpc>
            </a:pPr>
            <a:r>
              <a:rPr lang="en-US" sz="2400" dirty="0">
                <a:latin typeface="Times New Roman" panose="02020603050405020304" pitchFamily="18" charset="0"/>
                <a:ea typeface="Yu Mincho" panose="02020400000000000000" pitchFamily="18" charset="-128"/>
                <a:cs typeface="Times New Roman" panose="02020603050405020304" pitchFamily="18" charset="0"/>
              </a:rPr>
              <a:t>D</a:t>
            </a:r>
            <a:r>
              <a:rPr lang="en-US" sz="2400" dirty="0">
                <a:effectLst/>
                <a:latin typeface="Times New Roman" panose="02020603050405020304" pitchFamily="18" charset="0"/>
                <a:ea typeface="Yu Mincho" panose="02020400000000000000" pitchFamily="18" charset="-128"/>
                <a:cs typeface="Times New Roman" panose="02020603050405020304" pitchFamily="18" charset="0"/>
              </a:rPr>
              <a:t>evelop the new temperature effect  removal method which is suitable for satellite SWC data</a:t>
            </a:r>
          </a:p>
          <a:p>
            <a:pPr algn="just">
              <a:lnSpc>
                <a:spcPct val="150000"/>
              </a:lnSpc>
            </a:pPr>
            <a:r>
              <a:rPr lang="en-US" sz="2400" dirty="0">
                <a:effectLst/>
                <a:latin typeface="Times New Roman" panose="02020603050405020304" pitchFamily="18" charset="0"/>
                <a:ea typeface="Yu Mincho" panose="02020400000000000000" pitchFamily="18" charset="-128"/>
                <a:cs typeface="Times New Roman" panose="02020603050405020304" pitchFamily="18" charset="0"/>
              </a:rPr>
              <a:t>Evaluate the impact of that correction in AMSR2 satellite soil water content data</a:t>
            </a:r>
            <a:endParaRPr lang="en-US" sz="18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D946BDFB-8A87-41A9-8F4A-14ACF95F6AC2}"/>
              </a:ext>
            </a:extLst>
          </p:cNvPr>
          <p:cNvSpPr>
            <a:spLocks noGrp="1"/>
          </p:cNvSpPr>
          <p:nvPr>
            <p:ph type="dt" sz="half" idx="10"/>
          </p:nvPr>
        </p:nvSpPr>
        <p:spPr/>
        <p:txBody>
          <a:bodyPr/>
          <a:lstStyle/>
          <a:p>
            <a:fld id="{363DEA97-A871-43EB-B0CA-9FADFD983641}" type="datetime1">
              <a:rPr lang="en-US" smtClean="0"/>
              <a:t>9/21/2023</a:t>
            </a:fld>
            <a:endParaRPr lang="en-US"/>
          </a:p>
        </p:txBody>
      </p:sp>
      <p:sp>
        <p:nvSpPr>
          <p:cNvPr id="5" name="Slide Number Placeholder 4">
            <a:extLst>
              <a:ext uri="{FF2B5EF4-FFF2-40B4-BE49-F238E27FC236}">
                <a16:creationId xmlns:a16="http://schemas.microsoft.com/office/drawing/2014/main" id="{5824B422-4C69-49A6-8A7F-0ED9ADE3C114}"/>
              </a:ext>
            </a:extLst>
          </p:cNvPr>
          <p:cNvSpPr>
            <a:spLocks noGrp="1"/>
          </p:cNvSpPr>
          <p:nvPr>
            <p:ph type="sldNum" sz="quarter" idx="12"/>
          </p:nvPr>
        </p:nvSpPr>
        <p:spPr/>
        <p:txBody>
          <a:bodyPr/>
          <a:lstStyle/>
          <a:p>
            <a:fld id="{A2EFCF3E-DC96-42A3-9356-89A23DDE2672}" type="slidenum">
              <a:rPr lang="en-US" smtClean="0"/>
              <a:t>6</a:t>
            </a:fld>
            <a:endParaRPr lang="en-US"/>
          </a:p>
        </p:txBody>
      </p:sp>
      <p:pic>
        <p:nvPicPr>
          <p:cNvPr id="6" name="Picture 2" descr="Nagaoka University of Technology - Wikipedia">
            <a:extLst>
              <a:ext uri="{FF2B5EF4-FFF2-40B4-BE49-F238E27FC236}">
                <a16:creationId xmlns:a16="http://schemas.microsoft.com/office/drawing/2014/main" id="{7D68988D-D758-4154-8FDF-1957ECC6C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 y="35129"/>
            <a:ext cx="617935" cy="6286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D42A5D3-33D9-482C-B703-22CBD741931E}"/>
              </a:ext>
            </a:extLst>
          </p:cNvPr>
          <p:cNvSpPr txBox="1">
            <a:spLocks/>
          </p:cNvSpPr>
          <p:nvPr/>
        </p:nvSpPr>
        <p:spPr>
          <a:xfrm>
            <a:off x="760777" y="82712"/>
            <a:ext cx="7886700" cy="6286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latin typeface="Times New Roman" panose="02020603050405020304" pitchFamily="18" charset="0"/>
                <a:cs typeface="Times New Roman" panose="02020603050405020304" pitchFamily="18" charset="0"/>
              </a:rPr>
              <a:t>Objectives</a:t>
            </a:r>
          </a:p>
        </p:txBody>
      </p:sp>
      <p:pic>
        <p:nvPicPr>
          <p:cNvPr id="7" name="Picture 6">
            <a:extLst>
              <a:ext uri="{FF2B5EF4-FFF2-40B4-BE49-F238E27FC236}">
                <a16:creationId xmlns:a16="http://schemas.microsoft.com/office/drawing/2014/main" id="{23047A24-4228-46A5-9818-65E78A6050BE}"/>
              </a:ext>
            </a:extLst>
          </p:cNvPr>
          <p:cNvPicPr>
            <a:picLocks noChangeAspect="1"/>
          </p:cNvPicPr>
          <p:nvPr/>
        </p:nvPicPr>
        <p:blipFill>
          <a:blip r:embed="rId3"/>
          <a:stretch>
            <a:fillRect/>
          </a:stretch>
        </p:blipFill>
        <p:spPr>
          <a:xfrm>
            <a:off x="8255000" y="-8725"/>
            <a:ext cx="889000" cy="883034"/>
          </a:xfrm>
          <a:prstGeom prst="rect">
            <a:avLst/>
          </a:prstGeom>
        </p:spPr>
      </p:pic>
    </p:spTree>
    <p:extLst>
      <p:ext uri="{BB962C8B-B14F-4D97-AF65-F5344CB8AC3E}">
        <p14:creationId xmlns:p14="http://schemas.microsoft.com/office/powerpoint/2010/main" val="222223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D8E38-69DF-452F-869D-4337D663930A}"/>
              </a:ext>
            </a:extLst>
          </p:cNvPr>
          <p:cNvSpPr>
            <a:spLocks noGrp="1"/>
          </p:cNvSpPr>
          <p:nvPr>
            <p:ph type="title"/>
          </p:nvPr>
        </p:nvSpPr>
        <p:spPr>
          <a:xfrm>
            <a:off x="685800" y="58013"/>
            <a:ext cx="7829550" cy="512624"/>
          </a:xfrm>
        </p:spPr>
        <p:txBody>
          <a:bodyPr>
            <a:noAutofit/>
          </a:bodyPr>
          <a:lstStyle/>
          <a:p>
            <a:r>
              <a:rPr lang="en-US" sz="3600" b="1" dirty="0">
                <a:latin typeface="Times New Roman" panose="02020603050405020304" pitchFamily="18" charset="0"/>
                <a:cs typeface="Times New Roman" panose="02020603050405020304" pitchFamily="18" charset="0"/>
              </a:rPr>
              <a:t>Study area and data description</a:t>
            </a:r>
            <a:endParaRPr lang="en-US"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3FAC81E-365E-4EA3-B33C-90CEDEB68E7E}"/>
              </a:ext>
            </a:extLst>
          </p:cNvPr>
          <p:cNvSpPr>
            <a:spLocks noGrp="1"/>
          </p:cNvSpPr>
          <p:nvPr>
            <p:ph idx="1"/>
          </p:nvPr>
        </p:nvSpPr>
        <p:spPr>
          <a:xfrm>
            <a:off x="0" y="997983"/>
            <a:ext cx="5097476" cy="5567449"/>
          </a:xfrm>
        </p:spPr>
        <p:txBody>
          <a:bodyPr>
            <a:normAutofit fontScale="47500" lnSpcReduction="20000"/>
          </a:bodyPr>
          <a:lstStyle/>
          <a:p>
            <a:r>
              <a:rPr lang="en-US" sz="3300" b="1" i="1" dirty="0">
                <a:latin typeface="Times New Roman" panose="02020603050405020304" pitchFamily="18" charset="0"/>
                <a:cs typeface="Times New Roman" panose="02020603050405020304" pitchFamily="18" charset="0"/>
              </a:rPr>
              <a:t>In-situ</a:t>
            </a:r>
            <a:r>
              <a:rPr lang="en-US" sz="3300" b="1" dirty="0">
                <a:latin typeface="Times New Roman" panose="02020603050405020304" pitchFamily="18" charset="0"/>
                <a:cs typeface="Times New Roman" panose="02020603050405020304" pitchFamily="18" charset="0"/>
              </a:rPr>
              <a:t> data</a:t>
            </a:r>
          </a:p>
          <a:p>
            <a:pPr>
              <a:lnSpc>
                <a:spcPct val="150000"/>
              </a:lnSpc>
              <a:buSzPct val="95000"/>
              <a:buFont typeface="Wingdings" panose="05000000000000000000" pitchFamily="2" charset="2"/>
              <a:buChar char="§"/>
            </a:pPr>
            <a:r>
              <a:rPr lang="en-US" sz="2900" b="1" dirty="0">
                <a:latin typeface="Times New Roman" panose="02020603050405020304" pitchFamily="18" charset="0"/>
                <a:cs typeface="Times New Roman" panose="02020603050405020304" pitchFamily="18" charset="0"/>
              </a:rPr>
              <a:t>3cm depth </a:t>
            </a:r>
            <a:r>
              <a:rPr lang="en-US" sz="2900" dirty="0">
                <a:latin typeface="Times New Roman" panose="02020603050405020304" pitchFamily="18" charset="0"/>
                <a:cs typeface="Times New Roman" panose="02020603050405020304" pitchFamily="18" charset="0"/>
              </a:rPr>
              <a:t>soil water content and soil temperature were selected</a:t>
            </a:r>
          </a:p>
          <a:p>
            <a:pPr>
              <a:lnSpc>
                <a:spcPct val="150000"/>
              </a:lnSpc>
              <a:buSzPct val="95000"/>
              <a:buFont typeface="Wingdings" panose="05000000000000000000" pitchFamily="2" charset="2"/>
              <a:buChar char="§"/>
            </a:pPr>
            <a:r>
              <a:rPr lang="en-US" sz="2900" dirty="0">
                <a:latin typeface="Times New Roman" panose="02020603050405020304" pitchFamily="18" charset="0"/>
                <a:cs typeface="Times New Roman" panose="02020603050405020304" pitchFamily="18" charset="0"/>
              </a:rPr>
              <a:t>Accessed from the website of GCOM-W1 Research Product Distribution Service (</a:t>
            </a:r>
            <a:r>
              <a:rPr lang="en-US" sz="2900" dirty="0">
                <a:latin typeface="Times New Roman" panose="02020603050405020304" pitchFamily="18" charset="0"/>
                <a:cs typeface="Times New Roman" panose="02020603050405020304" pitchFamily="18" charset="0"/>
                <a:hlinkClick r:id="rId2"/>
              </a:rPr>
              <a:t>https://suzaku.eorc.jaxa.jp/GCOM_W/research/resdist.html</a:t>
            </a:r>
            <a:r>
              <a:rPr lang="en-US" sz="2900" dirty="0">
                <a:latin typeface="Times New Roman" panose="02020603050405020304" pitchFamily="18" charset="0"/>
                <a:cs typeface="Times New Roman" panose="02020603050405020304" pitchFamily="18" charset="0"/>
              </a:rPr>
              <a:t>)</a:t>
            </a:r>
          </a:p>
          <a:p>
            <a:pPr>
              <a:lnSpc>
                <a:spcPct val="150000"/>
              </a:lnSpc>
              <a:buSzPct val="95000"/>
              <a:buFont typeface="Wingdings" panose="05000000000000000000" pitchFamily="2" charset="2"/>
              <a:buChar char="§"/>
            </a:pPr>
            <a:r>
              <a:rPr lang="en-AU" sz="2900" dirty="0">
                <a:latin typeface="Times New Roman" panose="02020603050405020304" pitchFamily="18" charset="0"/>
                <a:cs typeface="Times New Roman" panose="02020603050405020304" pitchFamily="18" charset="0"/>
              </a:rPr>
              <a:t>Only 9 stations have been selected from </a:t>
            </a:r>
            <a:r>
              <a:rPr lang="en-US" sz="2900" b="1" dirty="0">
                <a:latin typeface="Times New Roman" panose="02020603050405020304" pitchFamily="18" charset="0"/>
                <a:cs typeface="Times New Roman" panose="02020603050405020304" pitchFamily="18" charset="0"/>
              </a:rPr>
              <a:t>5</a:t>
            </a:r>
            <a:r>
              <a:rPr lang="en-US" sz="2900" b="1" baseline="30000" dirty="0">
                <a:latin typeface="Times New Roman" panose="02020603050405020304" pitchFamily="18" charset="0"/>
                <a:cs typeface="Times New Roman" panose="02020603050405020304" pitchFamily="18" charset="0"/>
              </a:rPr>
              <a:t>th</a:t>
            </a:r>
            <a:r>
              <a:rPr lang="en-US" sz="2900" b="1" dirty="0">
                <a:latin typeface="Times New Roman" panose="02020603050405020304" pitchFamily="18" charset="0"/>
                <a:cs typeface="Times New Roman" panose="02020603050405020304" pitchFamily="18" charset="0"/>
              </a:rPr>
              <a:t> Sep, 2016 to 31</a:t>
            </a:r>
            <a:r>
              <a:rPr lang="en-US" sz="2900" b="1" baseline="30000" dirty="0">
                <a:latin typeface="Times New Roman" panose="02020603050405020304" pitchFamily="18" charset="0"/>
                <a:cs typeface="Times New Roman" panose="02020603050405020304" pitchFamily="18" charset="0"/>
              </a:rPr>
              <a:t>st</a:t>
            </a:r>
            <a:r>
              <a:rPr lang="en-US" sz="2900" b="1" dirty="0">
                <a:latin typeface="Times New Roman" panose="02020603050405020304" pitchFamily="18" charset="0"/>
                <a:cs typeface="Times New Roman" panose="02020603050405020304" pitchFamily="18" charset="0"/>
              </a:rPr>
              <a:t> Oct, 2019</a:t>
            </a:r>
            <a:r>
              <a:rPr lang="en-AU" sz="2900" b="1" dirty="0">
                <a:latin typeface="Times New Roman" panose="02020603050405020304" pitchFamily="18" charset="0"/>
                <a:cs typeface="Times New Roman" panose="02020603050405020304" pitchFamily="18" charset="0"/>
              </a:rPr>
              <a:t> </a:t>
            </a:r>
          </a:p>
          <a:p>
            <a:pPr>
              <a:lnSpc>
                <a:spcPct val="150000"/>
              </a:lnSpc>
              <a:buSzPct val="95000"/>
              <a:buFont typeface="Wingdings" panose="05000000000000000000" pitchFamily="2" charset="2"/>
              <a:buChar char="§"/>
            </a:pPr>
            <a:r>
              <a:rPr lang="en-AU" sz="2900" dirty="0">
                <a:latin typeface="Times New Roman" panose="02020603050405020304" pitchFamily="18" charset="0"/>
                <a:cs typeface="Times New Roman" panose="02020603050405020304" pitchFamily="18" charset="0"/>
              </a:rPr>
              <a:t>The </a:t>
            </a:r>
            <a:r>
              <a:rPr lang="en-AU" sz="2900" i="1" dirty="0">
                <a:latin typeface="Times New Roman" panose="02020603050405020304" pitchFamily="18" charset="0"/>
                <a:cs typeface="Times New Roman" panose="02020603050405020304" pitchFamily="18" charset="0"/>
              </a:rPr>
              <a:t>in-situ </a:t>
            </a:r>
            <a:r>
              <a:rPr lang="en-AU" sz="2900" dirty="0">
                <a:latin typeface="Times New Roman" panose="02020603050405020304" pitchFamily="18" charset="0"/>
                <a:cs typeface="Times New Roman" panose="02020603050405020304" pitchFamily="18" charset="0"/>
              </a:rPr>
              <a:t>data has been weighted by using Thiessen polygon method correspond to the resolution of satellite data</a:t>
            </a:r>
          </a:p>
          <a:p>
            <a:pPr>
              <a:lnSpc>
                <a:spcPct val="150000"/>
              </a:lnSpc>
              <a:buSzPct val="95000"/>
            </a:pPr>
            <a:r>
              <a:rPr lang="en-AU" sz="3300" b="1" dirty="0">
                <a:latin typeface="Times New Roman" panose="02020603050405020304" pitchFamily="18" charset="0"/>
                <a:cs typeface="Times New Roman" panose="02020603050405020304" pitchFamily="18" charset="0"/>
              </a:rPr>
              <a:t>Satellite data</a:t>
            </a:r>
          </a:p>
          <a:p>
            <a:pPr>
              <a:lnSpc>
                <a:spcPct val="150000"/>
              </a:lnSpc>
              <a:buSzPct val="95000"/>
              <a:buFont typeface="Wingdings" panose="05000000000000000000" pitchFamily="2" charset="2"/>
              <a:buChar char="§"/>
            </a:pPr>
            <a:r>
              <a:rPr lang="en-AU" sz="2900" dirty="0">
                <a:latin typeface="Times New Roman" panose="02020603050405020304" pitchFamily="18" charset="0"/>
                <a:cs typeface="Times New Roman" panose="02020603050405020304" pitchFamily="18" charset="0"/>
              </a:rPr>
              <a:t>AMSR2  </a:t>
            </a:r>
            <a:r>
              <a:rPr lang="en-AU" sz="2900" b="1" dirty="0">
                <a:latin typeface="Times New Roman" panose="02020603050405020304" pitchFamily="18" charset="0"/>
                <a:cs typeface="Times New Roman" panose="02020603050405020304" pitchFamily="18" charset="0"/>
              </a:rPr>
              <a:t>level 2 </a:t>
            </a:r>
            <a:r>
              <a:rPr lang="en-AU" sz="2900" dirty="0">
                <a:latin typeface="Times New Roman" panose="02020603050405020304" pitchFamily="18" charset="0"/>
                <a:cs typeface="Times New Roman" panose="02020603050405020304" pitchFamily="18" charset="0"/>
              </a:rPr>
              <a:t>soil moisture product at </a:t>
            </a:r>
            <a:r>
              <a:rPr lang="en-AU" sz="2900" b="1" dirty="0">
                <a:solidFill>
                  <a:prstClr val="black"/>
                </a:solidFill>
                <a:latin typeface="Times New Roman" panose="02020603050405020304" pitchFamily="18" charset="0"/>
                <a:cs typeface="Times New Roman" panose="02020603050405020304" pitchFamily="18" charset="0"/>
              </a:rPr>
              <a:t>50km X 50km </a:t>
            </a:r>
            <a:r>
              <a:rPr lang="en-AU" sz="2900" dirty="0">
                <a:solidFill>
                  <a:prstClr val="black"/>
                </a:solidFill>
                <a:latin typeface="Times New Roman" panose="02020603050405020304" pitchFamily="18" charset="0"/>
                <a:cs typeface="Times New Roman" panose="02020603050405020304" pitchFamily="18" charset="0"/>
              </a:rPr>
              <a:t>/ </a:t>
            </a:r>
            <a:r>
              <a:rPr lang="en-AU" sz="2900" b="1" dirty="0">
                <a:solidFill>
                  <a:prstClr val="black"/>
                </a:solidFill>
                <a:latin typeface="Times New Roman" panose="02020603050405020304" pitchFamily="18" charset="0"/>
                <a:cs typeface="Times New Roman" panose="02020603050405020304" pitchFamily="18" charset="0"/>
              </a:rPr>
              <a:t>0.5 x 0.5 degree </a:t>
            </a:r>
            <a:r>
              <a:rPr lang="en-AU" sz="2900" dirty="0">
                <a:solidFill>
                  <a:prstClr val="black"/>
                </a:solidFill>
                <a:latin typeface="Times New Roman" panose="02020603050405020304" pitchFamily="18" charset="0"/>
                <a:cs typeface="Times New Roman" panose="02020603050405020304" pitchFamily="18" charset="0"/>
              </a:rPr>
              <a:t>spatial resolution</a:t>
            </a:r>
          </a:p>
          <a:p>
            <a:pPr>
              <a:lnSpc>
                <a:spcPct val="150000"/>
              </a:lnSpc>
              <a:buSzPct val="95000"/>
              <a:buFont typeface="Wingdings" panose="05000000000000000000" pitchFamily="2" charset="2"/>
              <a:buChar char="§"/>
            </a:pPr>
            <a:r>
              <a:rPr lang="en-AU" sz="2900" dirty="0">
                <a:solidFill>
                  <a:prstClr val="black"/>
                </a:solidFill>
                <a:latin typeface="Times New Roman" panose="02020603050405020304" pitchFamily="18" charset="0"/>
                <a:cs typeface="Times New Roman" panose="02020603050405020304" pitchFamily="18" charset="0"/>
              </a:rPr>
              <a:t>Obtained from the G-Portal System website (</a:t>
            </a:r>
            <a:r>
              <a:rPr lang="en-US" altLang="en-US" sz="2900" dirty="0">
                <a:solidFill>
                  <a:srgbClr val="0563C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https://gportal.jaxa.jp/gpr/search?tab=0</a:t>
            </a:r>
            <a:r>
              <a:rPr lang="en-US" altLang="en-US" sz="2900" dirty="0">
                <a:solidFill>
                  <a:srgbClr val="0563C1"/>
                </a:solidFill>
                <a:latin typeface="Times New Roman" panose="02020603050405020304" pitchFamily="18" charset="0"/>
                <a:cs typeface="Times New Roman" panose="02020603050405020304" pitchFamily="18" charset="0"/>
              </a:rPr>
              <a:t>)</a:t>
            </a:r>
            <a:endParaRPr lang="en-AU" sz="2900" dirty="0">
              <a:solidFill>
                <a:prstClr val="black"/>
              </a:solidFill>
              <a:latin typeface="Times New Roman" panose="02020603050405020304" pitchFamily="18" charset="0"/>
              <a:cs typeface="Times New Roman" panose="02020603050405020304" pitchFamily="18" charset="0"/>
            </a:endParaRPr>
          </a:p>
          <a:p>
            <a:pPr>
              <a:lnSpc>
                <a:spcPct val="150000"/>
              </a:lnSpc>
              <a:buSzPct val="95000"/>
              <a:buFont typeface="Wingdings" panose="05000000000000000000" pitchFamily="2" charset="2"/>
              <a:buChar char="§"/>
            </a:pPr>
            <a:r>
              <a:rPr lang="en-AU" sz="2900" dirty="0">
                <a:latin typeface="Times New Roman" panose="02020603050405020304" pitchFamily="18" charset="0"/>
                <a:cs typeface="Times New Roman" panose="02020603050405020304" pitchFamily="18" charset="0"/>
              </a:rPr>
              <a:t>Local crossing times AMSR2 are around 1:30p.m. and 1:30a.m. respectively for ascending and descending over passes.</a:t>
            </a:r>
          </a:p>
          <a:p>
            <a:pPr>
              <a:lnSpc>
                <a:spcPct val="150000"/>
              </a:lnSpc>
              <a:buSzPct val="95000"/>
              <a:buFont typeface="Wingdings" panose="05000000000000000000" pitchFamily="2" charset="2"/>
              <a:buChar char="§"/>
            </a:pPr>
            <a:endParaRPr lang="en-AU" dirty="0">
              <a:solidFill>
                <a:prstClr val="black"/>
              </a:solidFill>
              <a:latin typeface="Times New Roman" panose="02020603050405020304" pitchFamily="18" charset="0"/>
            </a:endParaRPr>
          </a:p>
          <a:p>
            <a:pPr>
              <a:lnSpc>
                <a:spcPct val="150000"/>
              </a:lnSpc>
              <a:buSzPct val="95000"/>
              <a:buFont typeface="Wingdings" panose="05000000000000000000" pitchFamily="2" charset="2"/>
              <a:buChar char="§"/>
            </a:pPr>
            <a:endParaRPr lang="en-AU" dirty="0">
              <a:solidFill>
                <a:schemeClr val="tx1"/>
              </a:solidFill>
              <a:latin typeface="Times New Roman" panose="02020603050405020304" pitchFamily="18" charset="0"/>
              <a:cs typeface="Times New Roman" panose="02020603050405020304" pitchFamily="18" charset="0"/>
            </a:endParaRPr>
          </a:p>
          <a:p>
            <a:pPr marL="257175" indent="-257175" defTabSz="342900">
              <a:lnSpc>
                <a:spcPct val="150000"/>
              </a:lnSpc>
              <a:spcBef>
                <a:spcPts val="0"/>
              </a:spcBef>
              <a:buNone/>
              <a:defRPr/>
            </a:pPr>
            <a:endParaRPr lang="en-AU" dirty="0">
              <a:solidFill>
                <a:prstClr val="black"/>
              </a:solidFill>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Date Placeholder 4">
            <a:extLst>
              <a:ext uri="{FF2B5EF4-FFF2-40B4-BE49-F238E27FC236}">
                <a16:creationId xmlns:a16="http://schemas.microsoft.com/office/drawing/2014/main" id="{FC13D322-DECD-4E46-BFE5-6196DF31466B}"/>
              </a:ext>
            </a:extLst>
          </p:cNvPr>
          <p:cNvSpPr>
            <a:spLocks noGrp="1"/>
          </p:cNvSpPr>
          <p:nvPr>
            <p:ph type="dt" sz="half" idx="10"/>
          </p:nvPr>
        </p:nvSpPr>
        <p:spPr>
          <a:xfrm>
            <a:off x="459316" y="6492874"/>
            <a:ext cx="2057400" cy="365125"/>
          </a:xfrm>
        </p:spPr>
        <p:txBody>
          <a:bodyPr/>
          <a:lstStyle/>
          <a:p>
            <a:fld id="{CD8121A5-7C27-44FB-8FDA-734AFD8302B3}" type="datetime1">
              <a:rPr lang="en-US" smtClean="0"/>
              <a:t>9/21/2023</a:t>
            </a:fld>
            <a:endParaRPr lang="en-US" dirty="0"/>
          </a:p>
        </p:txBody>
      </p:sp>
      <p:sp>
        <p:nvSpPr>
          <p:cNvPr id="7" name="Slide Number Placeholder 6">
            <a:extLst>
              <a:ext uri="{FF2B5EF4-FFF2-40B4-BE49-F238E27FC236}">
                <a16:creationId xmlns:a16="http://schemas.microsoft.com/office/drawing/2014/main" id="{8540A31D-91D7-444A-9B51-477EFF3AF0FC}"/>
              </a:ext>
            </a:extLst>
          </p:cNvPr>
          <p:cNvSpPr>
            <a:spLocks noGrp="1"/>
          </p:cNvSpPr>
          <p:nvPr>
            <p:ph type="sldNum" sz="quarter" idx="12"/>
          </p:nvPr>
        </p:nvSpPr>
        <p:spPr>
          <a:xfrm>
            <a:off x="6468750" y="6492875"/>
            <a:ext cx="2057400" cy="365125"/>
          </a:xfrm>
        </p:spPr>
        <p:txBody>
          <a:bodyPr/>
          <a:lstStyle/>
          <a:p>
            <a:fld id="{A2EFCF3E-DC96-42A3-9356-89A23DDE2672}" type="slidenum">
              <a:rPr lang="en-US" smtClean="0"/>
              <a:t>7</a:t>
            </a:fld>
            <a:endParaRPr lang="en-US" dirty="0"/>
          </a:p>
        </p:txBody>
      </p:sp>
      <p:pic>
        <p:nvPicPr>
          <p:cNvPr id="4" name="Picture 2" descr="Nagaoka University of Technology - Wikipedia">
            <a:extLst>
              <a:ext uri="{FF2B5EF4-FFF2-40B4-BE49-F238E27FC236}">
                <a16:creationId xmlns:a16="http://schemas.microsoft.com/office/drawing/2014/main" id="{8F4550DF-8545-4DFD-BB8D-5C67000F5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 y="0"/>
            <a:ext cx="617935" cy="6286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8B9CFEDC-F320-473C-975F-8C73E0CC3E34}"/>
              </a:ext>
            </a:extLst>
          </p:cNvPr>
          <p:cNvGraphicFramePr>
            <a:graphicFrameLocks noGrp="1"/>
          </p:cNvGraphicFramePr>
          <p:nvPr>
            <p:extLst>
              <p:ext uri="{D42A27DB-BD31-4B8C-83A1-F6EECF244321}">
                <p14:modId xmlns:p14="http://schemas.microsoft.com/office/powerpoint/2010/main" val="454415952"/>
              </p:ext>
            </p:extLst>
          </p:nvPr>
        </p:nvGraphicFramePr>
        <p:xfrm>
          <a:off x="5614479" y="3553401"/>
          <a:ext cx="3359151" cy="2954027"/>
        </p:xfrm>
        <a:graphic>
          <a:graphicData uri="http://schemas.openxmlformats.org/drawingml/2006/table">
            <a:tbl>
              <a:tblPr firstRow="1" bandRow="1">
                <a:tableStyleId>{5C22544A-7EE6-4342-B048-85BDC9FD1C3A}</a:tableStyleId>
              </a:tblPr>
              <a:tblGrid>
                <a:gridCol w="858993">
                  <a:extLst>
                    <a:ext uri="{9D8B030D-6E8A-4147-A177-3AD203B41FA5}">
                      <a16:colId xmlns:a16="http://schemas.microsoft.com/office/drawing/2014/main" val="4003925951"/>
                    </a:ext>
                  </a:extLst>
                </a:gridCol>
                <a:gridCol w="691385">
                  <a:extLst>
                    <a:ext uri="{9D8B030D-6E8A-4147-A177-3AD203B41FA5}">
                      <a16:colId xmlns:a16="http://schemas.microsoft.com/office/drawing/2014/main" val="3775345596"/>
                    </a:ext>
                  </a:extLst>
                </a:gridCol>
                <a:gridCol w="886323">
                  <a:extLst>
                    <a:ext uri="{9D8B030D-6E8A-4147-A177-3AD203B41FA5}">
                      <a16:colId xmlns:a16="http://schemas.microsoft.com/office/drawing/2014/main" val="1834344167"/>
                    </a:ext>
                  </a:extLst>
                </a:gridCol>
                <a:gridCol w="922450">
                  <a:extLst>
                    <a:ext uri="{9D8B030D-6E8A-4147-A177-3AD203B41FA5}">
                      <a16:colId xmlns:a16="http://schemas.microsoft.com/office/drawing/2014/main" val="1602593572"/>
                    </a:ext>
                  </a:extLst>
                </a:gridCol>
              </a:tblGrid>
              <a:tr h="616485">
                <a:tc>
                  <a:txBody>
                    <a:bodyPr/>
                    <a:lstStyle/>
                    <a:p>
                      <a:r>
                        <a:rPr kumimoji="1" lang="en-US" altLang="ja-JP" sz="1200" dirty="0">
                          <a:latin typeface="Times New Roman" panose="02020603050405020304" pitchFamily="18" charset="0"/>
                          <a:cs typeface="Times New Roman" panose="02020603050405020304" pitchFamily="18" charset="0"/>
                        </a:rPr>
                        <a:t>Station name</a:t>
                      </a:r>
                      <a:endParaRPr kumimoji="1" lang="ja-JP" altLang="en-US" sz="1200" dirty="0">
                        <a:latin typeface="Times New Roman" panose="02020603050405020304" pitchFamily="18" charset="0"/>
                        <a:cs typeface="Times New Roman" panose="02020603050405020304" pitchFamily="18" charset="0"/>
                      </a:endParaRPr>
                    </a:p>
                  </a:txBody>
                  <a:tcPr/>
                </a:tc>
                <a:tc>
                  <a:txBody>
                    <a:bodyPr/>
                    <a:lstStyle/>
                    <a:p>
                      <a:r>
                        <a:rPr kumimoji="1" lang="en-US" altLang="ja-JP" sz="1200" dirty="0">
                          <a:latin typeface="Times New Roman" panose="02020603050405020304" pitchFamily="18" charset="0"/>
                          <a:cs typeface="Times New Roman" panose="02020603050405020304" pitchFamily="18" charset="0"/>
                        </a:rPr>
                        <a:t>Station ID</a:t>
                      </a:r>
                      <a:endParaRPr kumimoji="1" lang="ja-JP" altLang="en-US" sz="1200" dirty="0">
                        <a:latin typeface="Times New Roman" panose="02020603050405020304" pitchFamily="18" charset="0"/>
                        <a:cs typeface="Times New Roman" panose="02020603050405020304" pitchFamily="18" charset="0"/>
                      </a:endParaRPr>
                    </a:p>
                  </a:txBody>
                  <a:tcPr/>
                </a:tc>
                <a:tc>
                  <a:txBody>
                    <a:bodyPr/>
                    <a:lstStyle/>
                    <a:p>
                      <a:r>
                        <a:rPr kumimoji="1" lang="en-US" altLang="ja-JP" sz="1200" dirty="0">
                          <a:latin typeface="Times New Roman" panose="02020603050405020304" pitchFamily="18" charset="0"/>
                          <a:cs typeface="Times New Roman" panose="02020603050405020304" pitchFamily="18" charset="0"/>
                        </a:rPr>
                        <a:t>Network</a:t>
                      </a:r>
                      <a:endParaRPr kumimoji="1" lang="ja-JP" altLang="en-US" sz="1200" dirty="0">
                        <a:latin typeface="Times New Roman" panose="02020603050405020304" pitchFamily="18" charset="0"/>
                        <a:cs typeface="Times New Roman" panose="02020603050405020304" pitchFamily="18" charset="0"/>
                      </a:endParaRPr>
                    </a:p>
                  </a:txBody>
                  <a:tcPr/>
                </a:tc>
                <a:tc>
                  <a:txBody>
                    <a:bodyPr/>
                    <a:lstStyle/>
                    <a:p>
                      <a:r>
                        <a:rPr kumimoji="1" lang="en-US" altLang="ja-JP" sz="1200" dirty="0">
                          <a:latin typeface="Times New Roman" panose="02020603050405020304" pitchFamily="18" charset="0"/>
                          <a:cs typeface="Times New Roman" panose="02020603050405020304" pitchFamily="18" charset="0"/>
                        </a:rPr>
                        <a:t>Weighing</a:t>
                      </a:r>
                      <a:endParaRPr kumimoji="1" lang="ja-JP"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9477183"/>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ASSH820</a:t>
                      </a: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C2</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ASSH</a:t>
                      </a:r>
                    </a:p>
                  </a:txBody>
                  <a:tcPr marL="9525" marR="9525" marT="9525" marB="0" anchor="ctr"/>
                </a:tc>
                <a:tc>
                  <a:txBody>
                    <a:bodyPr/>
                    <a:lstStyle/>
                    <a:p>
                      <a:pPr algn="r" fontAlgn="ctr"/>
                      <a:r>
                        <a:rPr lang="en-US" altLang="ja-JP" sz="12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0.204038</a:t>
                      </a:r>
                    </a:p>
                  </a:txBody>
                  <a:tcPr marL="9525" marR="9525" marT="9525" marB="0" anchor="ctr"/>
                </a:tc>
                <a:extLst>
                  <a:ext uri="{0D108BD9-81ED-4DB2-BD59-A6C34878D82A}">
                    <a16:rowId xmlns:a16="http://schemas.microsoft.com/office/drawing/2014/main" val="2932526413"/>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ASSH815</a:t>
                      </a: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C4</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ASSH</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0.158021</a:t>
                      </a:r>
                    </a:p>
                  </a:txBody>
                  <a:tcPr marL="9525" marR="9525" marT="9525" marB="0" anchor="ctr"/>
                </a:tc>
                <a:extLst>
                  <a:ext uri="{0D108BD9-81ED-4DB2-BD59-A6C34878D82A}">
                    <a16:rowId xmlns:a16="http://schemas.microsoft.com/office/drawing/2014/main" val="2559333639"/>
                  </a:ext>
                </a:extLst>
              </a:tr>
              <a:tr h="281614">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ASSH8122</a:t>
                      </a: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A3E</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ASSH</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0.129942</a:t>
                      </a:r>
                    </a:p>
                  </a:txBody>
                  <a:tcPr marL="9525" marR="9525" marT="9525" marB="0" anchor="ctr"/>
                </a:tc>
                <a:extLst>
                  <a:ext uri="{0D108BD9-81ED-4DB2-BD59-A6C34878D82A}">
                    <a16:rowId xmlns:a16="http://schemas.microsoft.com/office/drawing/2014/main" val="3713089205"/>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ASSH817</a:t>
                      </a: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D1</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ASSH</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0.107943</a:t>
                      </a:r>
                    </a:p>
                  </a:txBody>
                  <a:tcPr marL="9525" marR="9525" marT="9525" marB="0" anchor="ctr"/>
                </a:tc>
                <a:extLst>
                  <a:ext uri="{0D108BD9-81ED-4DB2-BD59-A6C34878D82A}">
                    <a16:rowId xmlns:a16="http://schemas.microsoft.com/office/drawing/2014/main" val="1034537328"/>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ASSH813</a:t>
                      </a: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E4</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ASSH</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0.155352</a:t>
                      </a:r>
                    </a:p>
                  </a:txBody>
                  <a:tcPr marL="9525" marR="9525" marT="9525" marB="0" anchor="ctr"/>
                </a:tc>
                <a:extLst>
                  <a:ext uri="{0D108BD9-81ED-4DB2-BD59-A6C34878D82A}">
                    <a16:rowId xmlns:a16="http://schemas.microsoft.com/office/drawing/2014/main" val="1531060070"/>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ASSH819</a:t>
                      </a: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A6</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ASSH</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0.022081</a:t>
                      </a:r>
                    </a:p>
                  </a:txBody>
                  <a:tcPr marL="9525" marR="9525" marT="9525" marB="0" anchor="ctr"/>
                </a:tc>
                <a:extLst>
                  <a:ext uri="{0D108BD9-81ED-4DB2-BD59-A6C34878D82A}">
                    <a16:rowId xmlns:a16="http://schemas.microsoft.com/office/drawing/2014/main" val="1504780040"/>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ASSH811</a:t>
                      </a: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F2</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ASSH</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0.114076</a:t>
                      </a:r>
                    </a:p>
                  </a:txBody>
                  <a:tcPr marL="9525" marR="9525" marT="9525" marB="0" anchor="ctr"/>
                </a:tc>
                <a:extLst>
                  <a:ext uri="{0D108BD9-81ED-4DB2-BD59-A6C34878D82A}">
                    <a16:rowId xmlns:a16="http://schemas.microsoft.com/office/drawing/2014/main" val="2338121735"/>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MGS </a:t>
                      </a:r>
                    </a:p>
                  </a:txBody>
                  <a:tcPr marL="9525" marR="9525" marT="9525" marB="0" anchor="ctr"/>
                </a:tc>
                <a:tc>
                  <a:txBody>
                    <a:bodyPr/>
                    <a:lstStyle/>
                    <a:p>
                      <a:pPr algn="ct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AWS</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0.06894</a:t>
                      </a:r>
                    </a:p>
                  </a:txBody>
                  <a:tcPr marL="9525" marR="9525" marT="9525" marB="0" anchor="ctr"/>
                </a:tc>
                <a:extLst>
                  <a:ext uri="{0D108BD9-81ED-4DB2-BD59-A6C34878D82A}">
                    <a16:rowId xmlns:a16="http://schemas.microsoft.com/office/drawing/2014/main" val="1446341816"/>
                  </a:ext>
                </a:extLst>
              </a:tr>
              <a:tr h="256991">
                <a:tc>
                  <a:txBody>
                    <a:bodyPr/>
                    <a:lstStyle/>
                    <a:p>
                      <a:pPr algn="l" fontAlgn="ctr"/>
                      <a:r>
                        <a:rPr lang="en-US"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DRS</a:t>
                      </a:r>
                    </a:p>
                  </a:txBody>
                  <a:tcPr marL="9525" marR="9525" marT="9525" marB="0" anchor="ctr"/>
                </a:tc>
                <a:tc>
                  <a:txBody>
                    <a:bodyPr/>
                    <a:lstStyle/>
                    <a:p>
                      <a:pPr algn="ct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en-US" altLang="ja-JP" sz="1200" dirty="0">
                          <a:latin typeface="Times New Roman" panose="02020603050405020304" pitchFamily="18" charset="0"/>
                          <a:cs typeface="Times New Roman" panose="02020603050405020304" pitchFamily="18" charset="0"/>
                        </a:rPr>
                        <a:t>AWS</a:t>
                      </a:r>
                      <a:endParaRPr lang="ja-JP" altLang="en-US" sz="1200" dirty="0">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en-US" altLang="ja-JP" sz="1200" b="0" i="0" u="none" strike="noStrike" dirty="0">
                          <a:solidFill>
                            <a:srgbClr val="000000"/>
                          </a:solidFill>
                          <a:effectLst/>
                          <a:latin typeface="Times New Roman" panose="02020603050405020304" pitchFamily="18" charset="0"/>
                          <a:ea typeface="游ゴシック" panose="020B0400000000000000" pitchFamily="50" charset="-128"/>
                          <a:cs typeface="Times New Roman" panose="02020603050405020304" pitchFamily="18" charset="0"/>
                        </a:rPr>
                        <a:t>0.039608</a:t>
                      </a:r>
                    </a:p>
                  </a:txBody>
                  <a:tcPr marL="9525" marR="9525" marT="9525" marB="0" anchor="ctr"/>
                </a:tc>
                <a:extLst>
                  <a:ext uri="{0D108BD9-81ED-4DB2-BD59-A6C34878D82A}">
                    <a16:rowId xmlns:a16="http://schemas.microsoft.com/office/drawing/2014/main" val="3602976737"/>
                  </a:ext>
                </a:extLst>
              </a:tr>
            </a:tbl>
          </a:graphicData>
        </a:graphic>
      </p:graphicFrame>
      <p:grpSp>
        <p:nvGrpSpPr>
          <p:cNvPr id="11" name="Group 10">
            <a:extLst>
              <a:ext uri="{FF2B5EF4-FFF2-40B4-BE49-F238E27FC236}">
                <a16:creationId xmlns:a16="http://schemas.microsoft.com/office/drawing/2014/main" id="{FA86B7B8-CF4C-4EFC-B243-9E8499F8FB04}"/>
              </a:ext>
            </a:extLst>
          </p:cNvPr>
          <p:cNvGrpSpPr/>
          <p:nvPr/>
        </p:nvGrpSpPr>
        <p:grpSpPr>
          <a:xfrm>
            <a:off x="4912915" y="511709"/>
            <a:ext cx="4231085" cy="2749125"/>
            <a:chOff x="67080" y="931133"/>
            <a:chExt cx="10166022" cy="5623383"/>
          </a:xfrm>
        </p:grpSpPr>
        <p:pic>
          <p:nvPicPr>
            <p:cNvPr id="12" name="Content Placeholder 5">
              <a:extLst>
                <a:ext uri="{FF2B5EF4-FFF2-40B4-BE49-F238E27FC236}">
                  <a16:creationId xmlns:a16="http://schemas.microsoft.com/office/drawing/2014/main" id="{12F026B2-A320-4660-A33E-029D6C7EF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0" y="931133"/>
              <a:ext cx="7345774" cy="2609751"/>
            </a:xfrm>
            <a:prstGeom prst="rect">
              <a:avLst/>
            </a:prstGeom>
          </p:spPr>
        </p:pic>
        <p:pic>
          <p:nvPicPr>
            <p:cNvPr id="13" name="Picture 12">
              <a:extLst>
                <a:ext uri="{FF2B5EF4-FFF2-40B4-BE49-F238E27FC236}">
                  <a16:creationId xmlns:a16="http://schemas.microsoft.com/office/drawing/2014/main" id="{C5AAE7F9-1863-4820-AB86-BAD12D026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9973" y="2922605"/>
              <a:ext cx="4643129" cy="3631911"/>
            </a:xfrm>
            <a:prstGeom prst="rect">
              <a:avLst/>
            </a:prstGeom>
          </p:spPr>
        </p:pic>
        <p:cxnSp>
          <p:nvCxnSpPr>
            <p:cNvPr id="14" name="Straight Connector 13">
              <a:extLst>
                <a:ext uri="{FF2B5EF4-FFF2-40B4-BE49-F238E27FC236}">
                  <a16:creationId xmlns:a16="http://schemas.microsoft.com/office/drawing/2014/main" id="{9C2FAE79-5A2F-4557-92C8-0AC4277EB5B8}"/>
                </a:ext>
              </a:extLst>
            </p:cNvPr>
            <p:cNvCxnSpPr>
              <a:cxnSpLocks/>
            </p:cNvCxnSpPr>
            <p:nvPr/>
          </p:nvCxnSpPr>
          <p:spPr>
            <a:xfrm>
              <a:off x="4296792" y="2574524"/>
              <a:ext cx="1491449" cy="3781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D156D-0031-4A44-B1F1-C5ED85B61E5C}"/>
                </a:ext>
              </a:extLst>
            </p:cNvPr>
            <p:cNvCxnSpPr>
              <a:cxnSpLocks/>
            </p:cNvCxnSpPr>
            <p:nvPr/>
          </p:nvCxnSpPr>
          <p:spPr>
            <a:xfrm>
              <a:off x="4403324" y="2441359"/>
              <a:ext cx="4740676" cy="1589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Arrow: Down 5">
            <a:extLst>
              <a:ext uri="{FF2B5EF4-FFF2-40B4-BE49-F238E27FC236}">
                <a16:creationId xmlns:a16="http://schemas.microsoft.com/office/drawing/2014/main" id="{3B864270-5199-4B6C-B8A0-68B573416635}"/>
              </a:ext>
            </a:extLst>
          </p:cNvPr>
          <p:cNvSpPr/>
          <p:nvPr/>
        </p:nvSpPr>
        <p:spPr>
          <a:xfrm>
            <a:off x="7868616" y="3202829"/>
            <a:ext cx="203200" cy="249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186673-A62E-4678-B8A8-FA799D82C431}"/>
              </a:ext>
            </a:extLst>
          </p:cNvPr>
          <p:cNvSpPr txBox="1"/>
          <p:nvPr/>
        </p:nvSpPr>
        <p:spPr>
          <a:xfrm>
            <a:off x="228600" y="570637"/>
            <a:ext cx="353060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Study area: Mongolia</a:t>
            </a:r>
          </a:p>
        </p:txBody>
      </p:sp>
      <p:pic>
        <p:nvPicPr>
          <p:cNvPr id="17" name="Picture 16">
            <a:extLst>
              <a:ext uri="{FF2B5EF4-FFF2-40B4-BE49-F238E27FC236}">
                <a16:creationId xmlns:a16="http://schemas.microsoft.com/office/drawing/2014/main" id="{829D70F9-FC4C-4576-9017-3DD7F816EDAD}"/>
              </a:ext>
            </a:extLst>
          </p:cNvPr>
          <p:cNvPicPr>
            <a:picLocks noChangeAspect="1"/>
          </p:cNvPicPr>
          <p:nvPr/>
        </p:nvPicPr>
        <p:blipFill>
          <a:blip r:embed="rId7"/>
          <a:stretch>
            <a:fillRect/>
          </a:stretch>
        </p:blipFill>
        <p:spPr>
          <a:xfrm>
            <a:off x="8255000" y="-8725"/>
            <a:ext cx="889000" cy="883034"/>
          </a:xfrm>
          <a:prstGeom prst="rect">
            <a:avLst/>
          </a:prstGeom>
        </p:spPr>
      </p:pic>
    </p:spTree>
    <p:extLst>
      <p:ext uri="{BB962C8B-B14F-4D97-AF65-F5344CB8AC3E}">
        <p14:creationId xmlns:p14="http://schemas.microsoft.com/office/powerpoint/2010/main" val="4291290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ABE9-1FC2-483B-871C-88696682E448}"/>
              </a:ext>
            </a:extLst>
          </p:cNvPr>
          <p:cNvSpPr>
            <a:spLocks noGrp="1"/>
          </p:cNvSpPr>
          <p:nvPr>
            <p:ph type="title"/>
          </p:nvPr>
        </p:nvSpPr>
        <p:spPr>
          <a:xfrm>
            <a:off x="792236" y="136524"/>
            <a:ext cx="7886700" cy="572692"/>
          </a:xfrm>
        </p:spPr>
        <p:txBody>
          <a:bodyPr>
            <a:noAutofit/>
          </a:bodyPr>
          <a:lstStyle/>
          <a:p>
            <a:r>
              <a:rPr lang="en-US" sz="3600" b="1" dirty="0">
                <a:latin typeface="Times New Roman" panose="02020603050405020304" pitchFamily="18" charset="0"/>
                <a:cs typeface="Times New Roman" panose="02020603050405020304" pitchFamily="18" charset="0"/>
              </a:rPr>
              <a:t>Methodology</a:t>
            </a:r>
          </a:p>
        </p:txBody>
      </p:sp>
      <p:sp>
        <p:nvSpPr>
          <p:cNvPr id="3" name="Content Placeholder 2">
            <a:extLst>
              <a:ext uri="{FF2B5EF4-FFF2-40B4-BE49-F238E27FC236}">
                <a16:creationId xmlns:a16="http://schemas.microsoft.com/office/drawing/2014/main" id="{2973B8A0-D23B-4076-9E81-E31E2CC13CDF}"/>
              </a:ext>
            </a:extLst>
          </p:cNvPr>
          <p:cNvSpPr>
            <a:spLocks noGrp="1"/>
          </p:cNvSpPr>
          <p:nvPr>
            <p:ph idx="1"/>
          </p:nvPr>
        </p:nvSpPr>
        <p:spPr>
          <a:xfrm>
            <a:off x="414731" y="1193800"/>
            <a:ext cx="8163537" cy="4504267"/>
          </a:xfrm>
        </p:spPr>
        <p:txBody>
          <a:bodyPr>
            <a:normAutofit/>
          </a:bodyPr>
          <a:lstStyle/>
          <a:p>
            <a:pPr algn="just">
              <a:lnSpc>
                <a:spcPct val="150000"/>
              </a:lnSpc>
            </a:pPr>
            <a:r>
              <a:rPr lang="en-US" sz="2400" dirty="0">
                <a:latin typeface="Times New Roman" panose="02020603050405020304" pitchFamily="18" charset="0"/>
                <a:cs typeface="Times New Roman" panose="02020603050405020304" pitchFamily="18" charset="0"/>
              </a:rPr>
              <a:t>Analyzing the trend of Ascending (ASC) and Descending (DES) crossing time soil water content from both satellite and </a:t>
            </a:r>
            <a:r>
              <a:rPr lang="en-US" sz="2400" i="1" dirty="0">
                <a:latin typeface="Times New Roman" panose="02020603050405020304" pitchFamily="18" charset="0"/>
                <a:cs typeface="Times New Roman" panose="02020603050405020304" pitchFamily="18" charset="0"/>
              </a:rPr>
              <a:t>in-situ</a:t>
            </a:r>
            <a:r>
              <a:rPr lang="en-US" sz="2400" dirty="0">
                <a:latin typeface="Times New Roman" panose="02020603050405020304" pitchFamily="18" charset="0"/>
                <a:cs typeface="Times New Roman" panose="02020603050405020304" pitchFamily="18" charset="0"/>
              </a:rPr>
              <a:t> observation</a:t>
            </a:r>
          </a:p>
          <a:p>
            <a:pPr algn="just">
              <a:lnSpc>
                <a:spcPct val="150000"/>
              </a:lnSpc>
            </a:pPr>
            <a:r>
              <a:rPr lang="en-US" sz="2400" dirty="0">
                <a:effectLst/>
                <a:latin typeface="Times New Roman" panose="02020603050405020304" pitchFamily="18" charset="0"/>
                <a:ea typeface="Yu Mincho" panose="02020400000000000000" pitchFamily="18" charset="-128"/>
              </a:rPr>
              <a:t>Analyzing and developing the temperature effect error removal method for satellite soil water content products </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Applying the temperature effect removal method to confirm and evaluate the impacts of these effects on satellite SWC data</a:t>
            </a:r>
          </a:p>
          <a:p>
            <a:pPr>
              <a:lnSpc>
                <a:spcPct val="150000"/>
              </a:lnSpc>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
        <p:nvSpPr>
          <p:cNvPr id="5" name="Date Placeholder 4">
            <a:extLst>
              <a:ext uri="{FF2B5EF4-FFF2-40B4-BE49-F238E27FC236}">
                <a16:creationId xmlns:a16="http://schemas.microsoft.com/office/drawing/2014/main" id="{E84CFACF-C609-46F7-A36E-5CD7FF6CB110}"/>
              </a:ext>
            </a:extLst>
          </p:cNvPr>
          <p:cNvSpPr>
            <a:spLocks noGrp="1"/>
          </p:cNvSpPr>
          <p:nvPr>
            <p:ph type="dt" sz="half" idx="10"/>
          </p:nvPr>
        </p:nvSpPr>
        <p:spPr/>
        <p:txBody>
          <a:bodyPr/>
          <a:lstStyle/>
          <a:p>
            <a:fld id="{48B4BFE9-FA01-4E06-941A-DD58583D4400}" type="datetime1">
              <a:rPr lang="en-US" smtClean="0"/>
              <a:t>9/21/2023</a:t>
            </a:fld>
            <a:endParaRPr lang="en-US"/>
          </a:p>
        </p:txBody>
      </p:sp>
      <p:sp>
        <p:nvSpPr>
          <p:cNvPr id="7" name="Slide Number Placeholder 6">
            <a:extLst>
              <a:ext uri="{FF2B5EF4-FFF2-40B4-BE49-F238E27FC236}">
                <a16:creationId xmlns:a16="http://schemas.microsoft.com/office/drawing/2014/main" id="{8C0DB29D-EC8B-43F5-B86D-5A49E1898292}"/>
              </a:ext>
            </a:extLst>
          </p:cNvPr>
          <p:cNvSpPr>
            <a:spLocks noGrp="1"/>
          </p:cNvSpPr>
          <p:nvPr>
            <p:ph type="sldNum" sz="quarter" idx="12"/>
          </p:nvPr>
        </p:nvSpPr>
        <p:spPr/>
        <p:txBody>
          <a:bodyPr/>
          <a:lstStyle/>
          <a:p>
            <a:fld id="{A2EFCF3E-DC96-42A3-9356-89A23DDE2672}" type="slidenum">
              <a:rPr lang="en-US" smtClean="0"/>
              <a:t>8</a:t>
            </a:fld>
            <a:endParaRPr lang="en-US"/>
          </a:p>
        </p:txBody>
      </p:sp>
      <p:pic>
        <p:nvPicPr>
          <p:cNvPr id="4" name="Picture 2" descr="Nagaoka University of Technology - Wikipedia">
            <a:extLst>
              <a:ext uri="{FF2B5EF4-FFF2-40B4-BE49-F238E27FC236}">
                <a16:creationId xmlns:a16="http://schemas.microsoft.com/office/drawing/2014/main" id="{BAC94792-B6BB-4C58-AAAA-9B3ABEE06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3" y="10356"/>
            <a:ext cx="617935" cy="628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EBCC1F4-F23E-43EB-A5D7-7DA6642D6BF2}"/>
              </a:ext>
            </a:extLst>
          </p:cNvPr>
          <p:cNvPicPr>
            <a:picLocks noChangeAspect="1"/>
          </p:cNvPicPr>
          <p:nvPr/>
        </p:nvPicPr>
        <p:blipFill>
          <a:blip r:embed="rId3"/>
          <a:stretch>
            <a:fillRect/>
          </a:stretch>
        </p:blipFill>
        <p:spPr>
          <a:xfrm>
            <a:off x="8255000" y="-8725"/>
            <a:ext cx="889000" cy="883034"/>
          </a:xfrm>
          <a:prstGeom prst="rect">
            <a:avLst/>
          </a:prstGeom>
        </p:spPr>
      </p:pic>
    </p:spTree>
    <p:extLst>
      <p:ext uri="{BB962C8B-B14F-4D97-AF65-F5344CB8AC3E}">
        <p14:creationId xmlns:p14="http://schemas.microsoft.com/office/powerpoint/2010/main" val="314967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6C22-D5DA-4DE1-B923-374BA9BA6610}"/>
              </a:ext>
            </a:extLst>
          </p:cNvPr>
          <p:cNvSpPr>
            <a:spLocks noGrp="1"/>
          </p:cNvSpPr>
          <p:nvPr>
            <p:ph type="title"/>
          </p:nvPr>
        </p:nvSpPr>
        <p:spPr>
          <a:xfrm>
            <a:off x="724403" y="85370"/>
            <a:ext cx="8312441" cy="537791"/>
          </a:xfrm>
        </p:spPr>
        <p:txBody>
          <a:bodyPr>
            <a:noAutofit/>
          </a:bodyPr>
          <a:lstStyle/>
          <a:p>
            <a:r>
              <a:rPr lang="en-US" sz="3200" b="1" dirty="0">
                <a:latin typeface="Times New Roman" panose="02020603050405020304" pitchFamily="18" charset="0"/>
                <a:cs typeface="Times New Roman" panose="02020603050405020304" pitchFamily="18" charset="0"/>
              </a:rPr>
              <a:t>Temperature effect removal in </a:t>
            </a:r>
            <a:r>
              <a:rPr lang="en-US" sz="3200" b="1" i="1" dirty="0">
                <a:latin typeface="Times New Roman" panose="02020603050405020304" pitchFamily="18" charset="0"/>
                <a:cs typeface="Times New Roman" panose="02020603050405020304" pitchFamily="18" charset="0"/>
              </a:rPr>
              <a:t>in-situ</a:t>
            </a:r>
            <a:r>
              <a:rPr lang="en-US" sz="3200" b="1" dirty="0">
                <a:latin typeface="Times New Roman" panose="02020603050405020304" pitchFamily="18" charset="0"/>
                <a:cs typeface="Times New Roman" panose="02020603050405020304" pitchFamily="18" charset="0"/>
              </a:rPr>
              <a:t> data</a:t>
            </a:r>
            <a:endParaRPr 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154441-FFA9-4C93-96CD-A22A59DBD64E}"/>
                  </a:ext>
                </a:extLst>
              </p:cNvPr>
              <p:cNvSpPr>
                <a:spLocks noGrp="1"/>
              </p:cNvSpPr>
              <p:nvPr>
                <p:ph idx="1"/>
              </p:nvPr>
            </p:nvSpPr>
            <p:spPr>
              <a:xfrm>
                <a:off x="10716" y="833260"/>
                <a:ext cx="6330817" cy="5415140"/>
              </a:xfrm>
            </p:spPr>
            <p:txBody>
              <a:bodyPr>
                <a:normAutofit fontScale="32500" lnSpcReduction="20000"/>
              </a:bodyPr>
              <a:lstStyle/>
              <a:p>
                <a:pPr marL="0" indent="0">
                  <a:lnSpc>
                    <a:spcPct val="107000"/>
                  </a:lnSpc>
                  <a:spcBef>
                    <a:spcPts val="0"/>
                  </a:spcBef>
                  <a:spcAft>
                    <a:spcPts val="600"/>
                  </a:spcAft>
                  <a:buNone/>
                </a:pPr>
                <a:r>
                  <a:rPr lang="en-US" sz="5500" b="1" dirty="0">
                    <a:latin typeface="Times New Roman" panose="02020603050405020304" pitchFamily="18" charset="0"/>
                    <a:cs typeface="Times New Roman" panose="02020603050405020304" pitchFamily="18" charset="0"/>
                  </a:rPr>
                  <a:t>The data- driven method (Lu et al., 2015 )</a:t>
                </a:r>
                <a:endParaRPr lang="en-US" sz="5500" b="1" i="1" dirty="0">
                  <a:effectLst/>
                  <a:latin typeface="Times New Roman" panose="02020603050405020304" pitchFamily="18" charset="0"/>
                  <a:ea typeface="Yu Mincho" panose="02020400000000000000" pitchFamily="18" charset="-128"/>
                  <a:cs typeface="Times New Roman" panose="02020603050405020304" pitchFamily="18" charset="0"/>
                </a:endParaRPr>
              </a:p>
              <a:p>
                <a:pPr marL="0" indent="0">
                  <a:lnSpc>
                    <a:spcPct val="107000"/>
                  </a:lnSpc>
                  <a:spcBef>
                    <a:spcPts val="0"/>
                  </a:spcBef>
                  <a:spcAft>
                    <a:spcPts val="600"/>
                  </a:spcAft>
                  <a:buNone/>
                </a:pPr>
                <a14:m>
                  <m:oMathPara xmlns:m="http://schemas.openxmlformats.org/officeDocument/2006/math">
                    <m:oMathParaPr>
                      <m:jc m:val="centerGroup"/>
                    </m:oMathParaPr>
                    <m:oMath xmlns:m="http://schemas.openxmlformats.org/officeDocument/2006/math">
                      <m:sSub>
                        <m:sSubPr>
                          <m:ctrlPr>
                            <a:rPr lang="en-US" sz="55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5500" b="1" i="1">
                              <a:latin typeface="Cambria Math" panose="02040503050406030204" pitchFamily="18" charset="0"/>
                              <a:ea typeface="Yu Mincho" panose="02020400000000000000" pitchFamily="18" charset="-128"/>
                              <a:cs typeface="Times New Roman" panose="02020603050405020304" pitchFamily="18" charset="0"/>
                            </a:rPr>
                            <m:t>𝑨</m:t>
                          </m:r>
                        </m:e>
                        <m:sub>
                          <m:r>
                            <a:rPr lang="en-US" sz="5500" b="1" i="1">
                              <a:latin typeface="Cambria Math" panose="02040503050406030204" pitchFamily="18" charset="0"/>
                              <a:ea typeface="Yu Mincho" panose="02020400000000000000" pitchFamily="18" charset="-128"/>
                              <a:cs typeface="Times New Roman" panose="02020603050405020304" pitchFamily="18" charset="0"/>
                            </a:rPr>
                            <m:t>𝜽</m:t>
                          </m:r>
                        </m:sub>
                      </m:sSub>
                      <m:r>
                        <a:rPr lang="en-US" sz="5500" b="1" i="1">
                          <a:latin typeface="Cambria Math" panose="02040503050406030204" pitchFamily="18" charset="0"/>
                          <a:ea typeface="Yu Mincho" panose="02020400000000000000" pitchFamily="18" charset="-128"/>
                          <a:cs typeface="Times New Roman" panose="02020603050405020304" pitchFamily="18" charset="0"/>
                        </a:rPr>
                        <m:t>= </m:t>
                      </m:r>
                      <m:r>
                        <a:rPr lang="en-US" sz="5500" b="1" i="1">
                          <a:latin typeface="Cambria Math" panose="02040503050406030204" pitchFamily="18" charset="0"/>
                          <a:ea typeface="Yu Mincho" panose="02020400000000000000" pitchFamily="18" charset="-128"/>
                          <a:cs typeface="Times New Roman" panose="02020603050405020304" pitchFamily="18" charset="0"/>
                        </a:rPr>
                        <m:t>𝜶</m:t>
                      </m:r>
                      <m:sSub>
                        <m:sSubPr>
                          <m:ctrlPr>
                            <a:rPr lang="en-US" sz="55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5500" b="1" i="1">
                              <a:latin typeface="Cambria Math" panose="02040503050406030204" pitchFamily="18" charset="0"/>
                              <a:ea typeface="Yu Mincho" panose="02020400000000000000" pitchFamily="18" charset="-128"/>
                              <a:cs typeface="Times New Roman" panose="02020603050405020304" pitchFamily="18" charset="0"/>
                            </a:rPr>
                            <m:t>𝜽</m:t>
                          </m:r>
                        </m:e>
                        <m:sub>
                          <m:r>
                            <a:rPr lang="en-US" sz="5500" b="1" i="1">
                              <a:latin typeface="Cambria Math" panose="02040503050406030204" pitchFamily="18" charset="0"/>
                              <a:ea typeface="Yu Mincho" panose="02020400000000000000" pitchFamily="18" charset="-128"/>
                              <a:cs typeface="Times New Roman" panose="02020603050405020304" pitchFamily="18" charset="0"/>
                            </a:rPr>
                            <m:t>𝒅</m:t>
                          </m:r>
                        </m:sub>
                      </m:sSub>
                      <m:sSub>
                        <m:sSubPr>
                          <m:ctrlPr>
                            <a:rPr lang="en-US" sz="55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5500" b="1" i="1">
                              <a:latin typeface="Cambria Math" panose="02040503050406030204" pitchFamily="18" charset="0"/>
                              <a:ea typeface="Yu Mincho" panose="02020400000000000000" pitchFamily="18" charset="-128"/>
                              <a:cs typeface="Times New Roman" panose="02020603050405020304" pitchFamily="18" charset="0"/>
                            </a:rPr>
                            <m:t>𝑨</m:t>
                          </m:r>
                        </m:e>
                        <m:sub>
                          <m:r>
                            <a:rPr lang="en-US" sz="5500" b="1" i="1">
                              <a:latin typeface="Cambria Math" panose="02040503050406030204" pitchFamily="18" charset="0"/>
                              <a:ea typeface="Yu Mincho" panose="02020400000000000000" pitchFamily="18" charset="-128"/>
                              <a:cs typeface="Times New Roman" panose="02020603050405020304" pitchFamily="18" charset="0"/>
                            </a:rPr>
                            <m:t>𝑻</m:t>
                          </m:r>
                        </m:sub>
                      </m:sSub>
                    </m:oMath>
                  </m:oMathPara>
                </a14:m>
                <a:endParaRPr lang="en-US" sz="3700" b="1" dirty="0">
                  <a:latin typeface="Times New Roman" panose="02020603050405020304" pitchFamily="18" charset="0"/>
                  <a:ea typeface="Yu Mincho" panose="02020400000000000000" pitchFamily="18" charset="-128"/>
                  <a:cs typeface="Times New Roman" panose="02020603050405020304" pitchFamily="18" charset="0"/>
                </a:endParaRPr>
              </a:p>
              <a:p>
                <a:pPr marL="0">
                  <a:lnSpc>
                    <a:spcPct val="107000"/>
                  </a:lnSpc>
                  <a:spcBef>
                    <a:spcPts val="0"/>
                  </a:spcBef>
                  <a:spcAft>
                    <a:spcPts val="600"/>
                  </a:spcAft>
                </a:pPr>
                <a14:m>
                  <m:oMath xmlns:m="http://schemas.openxmlformats.org/officeDocument/2006/math">
                    <m:sSub>
                      <m:sSubPr>
                        <m:ctrlPr>
                          <a:rPr lang="en-US" sz="43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4300" b="1" i="1">
                            <a:latin typeface="Cambria Math" panose="02040503050406030204" pitchFamily="18" charset="0"/>
                            <a:ea typeface="Yu Mincho" panose="02020400000000000000" pitchFamily="18" charset="-128"/>
                            <a:cs typeface="Times New Roman" panose="02020603050405020304" pitchFamily="18" charset="0"/>
                          </a:rPr>
                          <m:t>𝑨</m:t>
                        </m:r>
                      </m:e>
                      <m:sub>
                        <m:r>
                          <a:rPr lang="en-US" sz="4300" b="1" i="1">
                            <a:latin typeface="Cambria Math" panose="02040503050406030204" pitchFamily="18" charset="0"/>
                            <a:ea typeface="Yu Mincho" panose="02020400000000000000" pitchFamily="18" charset="-128"/>
                            <a:cs typeface="Times New Roman" panose="02020603050405020304" pitchFamily="18" charset="0"/>
                          </a:rPr>
                          <m:t>𝜽</m:t>
                        </m:r>
                      </m:sub>
                    </m:sSub>
                    <m:r>
                      <a:rPr lang="en-US" sz="4300" i="1">
                        <a:latin typeface="Cambria Math" panose="02040503050406030204" pitchFamily="18" charset="0"/>
                        <a:ea typeface="Yu Mincho" panose="02020400000000000000" pitchFamily="18" charset="-128"/>
                        <a:cs typeface="Times New Roman" panose="02020603050405020304" pitchFamily="18" charset="0"/>
                      </a:rPr>
                      <m:t>=</m:t>
                    </m:r>
                    <m:r>
                      <a:rPr lang="en-US" sz="4300" i="1">
                        <a:latin typeface="Cambria Math" panose="02040503050406030204" pitchFamily="18" charset="0"/>
                        <a:ea typeface="Yu Mincho" panose="02020400000000000000" pitchFamily="18" charset="-128"/>
                        <a:cs typeface="Times New Roman" panose="02020603050405020304" pitchFamily="18" charset="0"/>
                      </a:rPr>
                      <m:t>𝐷𝑎𝑖𝑙𝑦</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𝑎𝑚𝑝𝑙𝑖𝑡𝑢𝑑𝑒</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𝑜𝑓</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𝑆𝑜𝑖𝑙</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𝑊𝑎𝑡𝑒𝑟</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𝐶𝑜𝑛𝑡𝑒𝑛𝑡</m:t>
                    </m:r>
                    <m:r>
                      <a:rPr lang="en-US" sz="4300" i="1">
                        <a:latin typeface="Cambria Math" panose="02040503050406030204" pitchFamily="18" charset="0"/>
                        <a:ea typeface="Yu Mincho" panose="02020400000000000000" pitchFamily="18" charset="-128"/>
                        <a:cs typeface="Times New Roman" panose="02020603050405020304" pitchFamily="18" charset="0"/>
                      </a:rPr>
                      <m:t> </m:t>
                    </m:r>
                    <m:d>
                      <m:dPr>
                        <m:ctrlPr>
                          <a:rPr lang="en-US" sz="4300" i="1">
                            <a:latin typeface="Cambria Math" panose="02040503050406030204" pitchFamily="18" charset="0"/>
                            <a:ea typeface="Yu Mincho" panose="02020400000000000000" pitchFamily="18" charset="-128"/>
                            <a:cs typeface="Times New Roman" panose="02020603050405020304" pitchFamily="18" charset="0"/>
                          </a:rPr>
                        </m:ctrlPr>
                      </m:dPr>
                      <m:e>
                        <m:r>
                          <a:rPr lang="en-US" sz="4300" i="1">
                            <a:latin typeface="Cambria Math" panose="02040503050406030204" pitchFamily="18" charset="0"/>
                            <a:ea typeface="Yu Mincho" panose="02020400000000000000" pitchFamily="18" charset="-128"/>
                            <a:cs typeface="Times New Roman" panose="02020603050405020304" pitchFamily="18" charset="0"/>
                          </a:rPr>
                          <m:t>𝑆𝑊𝐶</m:t>
                        </m:r>
                      </m:e>
                    </m:d>
                  </m:oMath>
                </a14:m>
                <a:endParaRPr lang="en-US" sz="4300" dirty="0">
                  <a:latin typeface="Times New Roman" panose="02020603050405020304" pitchFamily="18" charset="0"/>
                  <a:ea typeface="Yu Mincho" panose="02020400000000000000" pitchFamily="18" charset="-128"/>
                  <a:cs typeface="Times New Roman" panose="02020603050405020304" pitchFamily="18" charset="0"/>
                </a:endParaRPr>
              </a:p>
              <a:p>
                <a:pPr marL="0">
                  <a:lnSpc>
                    <a:spcPct val="107000"/>
                  </a:lnSpc>
                  <a:spcBef>
                    <a:spcPts val="0"/>
                  </a:spcBef>
                  <a:spcAft>
                    <a:spcPts val="600"/>
                  </a:spcAft>
                </a:pPr>
                <a14:m>
                  <m:oMath xmlns:m="http://schemas.openxmlformats.org/officeDocument/2006/math">
                    <m:r>
                      <a:rPr lang="en-US" sz="4300" b="1" i="1">
                        <a:latin typeface="Cambria Math" panose="02040503050406030204" pitchFamily="18" charset="0"/>
                        <a:ea typeface="Yu Mincho" panose="02020400000000000000" pitchFamily="18" charset="-128"/>
                        <a:cs typeface="Times New Roman" panose="02020603050405020304" pitchFamily="18" charset="0"/>
                      </a:rPr>
                      <m:t>𝜶</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𝑇𝑒𝑚𝑝𝑒𝑟𝑎𝑡𝑢𝑟𝑒</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𝑐𝑜𝑟𝑟𝑒𝑐𝑡𝑖𝑜𝑛</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𝑐𝑜𝑒𝑓𝑓𝑖𝑐𝑖𝑒𝑛𝑡</m:t>
                    </m:r>
                  </m:oMath>
                </a14:m>
                <a:endParaRPr lang="en-US" sz="4300" dirty="0">
                  <a:latin typeface="Times New Roman" panose="02020603050405020304" pitchFamily="18" charset="0"/>
                  <a:ea typeface="Yu Mincho" panose="02020400000000000000" pitchFamily="18" charset="-128"/>
                  <a:cs typeface="Times New Roman" panose="02020603050405020304" pitchFamily="18" charset="0"/>
                </a:endParaRPr>
              </a:p>
              <a:p>
                <a:pPr marL="0">
                  <a:lnSpc>
                    <a:spcPct val="107000"/>
                  </a:lnSpc>
                  <a:spcBef>
                    <a:spcPts val="0"/>
                  </a:spcBef>
                  <a:spcAft>
                    <a:spcPts val="600"/>
                  </a:spcAft>
                </a:pPr>
                <a14:m>
                  <m:oMath xmlns:m="http://schemas.openxmlformats.org/officeDocument/2006/math">
                    <m:sSub>
                      <m:sSubPr>
                        <m:ctrlPr>
                          <a:rPr lang="en-US" sz="43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4300" b="1" i="1">
                            <a:latin typeface="Cambria Math" panose="02040503050406030204" pitchFamily="18" charset="0"/>
                            <a:ea typeface="Yu Mincho" panose="02020400000000000000" pitchFamily="18" charset="-128"/>
                            <a:cs typeface="Times New Roman" panose="02020603050405020304" pitchFamily="18" charset="0"/>
                          </a:rPr>
                          <m:t>𝜽</m:t>
                        </m:r>
                      </m:e>
                      <m:sub>
                        <m:r>
                          <a:rPr lang="en-US" sz="4300" b="1" i="1">
                            <a:latin typeface="Cambria Math" panose="02040503050406030204" pitchFamily="18" charset="0"/>
                            <a:ea typeface="Yu Mincho" panose="02020400000000000000" pitchFamily="18" charset="-128"/>
                            <a:cs typeface="Times New Roman" panose="02020603050405020304" pitchFamily="18" charset="0"/>
                          </a:rPr>
                          <m:t>𝒅</m:t>
                        </m:r>
                      </m:sub>
                    </m:sSub>
                    <m:r>
                      <a:rPr lang="en-US" sz="4300" i="1">
                        <a:latin typeface="Cambria Math" panose="02040503050406030204" pitchFamily="18" charset="0"/>
                        <a:ea typeface="Yu Mincho" panose="02020400000000000000" pitchFamily="18" charset="-128"/>
                        <a:cs typeface="Times New Roman" panose="02020603050405020304" pitchFamily="18" charset="0"/>
                      </a:rPr>
                      <m:t>=</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𝐷𝑎𝑖𝑙𝑦</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𝑆𝑜𝑖𝑙</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𝑊𝑎𝑡𝑒𝑟</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 </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𝐶𝑜𝑛𝑡𝑒𝑛𝑡</m:t>
                    </m:r>
                  </m:oMath>
                </a14:m>
                <a:endParaRPr lang="en-US" sz="4300" dirty="0">
                  <a:latin typeface="Times New Roman" panose="02020603050405020304" pitchFamily="18" charset="0"/>
                  <a:ea typeface="Yu Mincho" panose="02020400000000000000" pitchFamily="18" charset="-128"/>
                  <a:cs typeface="Times New Roman" panose="02020603050405020304" pitchFamily="18" charset="0"/>
                </a:endParaRPr>
              </a:p>
              <a:p>
                <a:pPr marL="0">
                  <a:lnSpc>
                    <a:spcPct val="107000"/>
                  </a:lnSpc>
                  <a:spcBef>
                    <a:spcPts val="0"/>
                  </a:spcBef>
                  <a:spcAft>
                    <a:spcPts val="600"/>
                  </a:spcAft>
                </a:pPr>
                <a14:m>
                  <m:oMath xmlns:m="http://schemas.openxmlformats.org/officeDocument/2006/math">
                    <m:sSub>
                      <m:sSubPr>
                        <m:ctrlPr>
                          <a:rPr lang="en-US" sz="43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4300" b="1" i="1">
                            <a:latin typeface="Cambria Math" panose="02040503050406030204" pitchFamily="18" charset="0"/>
                            <a:ea typeface="Yu Mincho" panose="02020400000000000000" pitchFamily="18" charset="-128"/>
                            <a:cs typeface="Times New Roman" panose="02020603050405020304" pitchFamily="18" charset="0"/>
                          </a:rPr>
                          <m:t>𝑨</m:t>
                        </m:r>
                      </m:e>
                      <m:sub>
                        <m:r>
                          <a:rPr lang="en-US" sz="4300" b="1" i="1">
                            <a:latin typeface="Cambria Math" panose="02040503050406030204" pitchFamily="18" charset="0"/>
                            <a:ea typeface="Yu Mincho" panose="02020400000000000000" pitchFamily="18" charset="-128"/>
                            <a:cs typeface="Times New Roman" panose="02020603050405020304" pitchFamily="18" charset="0"/>
                          </a:rPr>
                          <m:t>𝑻</m:t>
                        </m:r>
                      </m:sub>
                    </m:sSub>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𝐷𝑎𝑖𝑙𝑦</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𝑎𝑚𝑝𝑙𝑖𝑡𝑢𝑑𝑒</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𝑜𝑓</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𝑆𝑜𝑖𝑙</m:t>
                    </m:r>
                    <m:r>
                      <a:rPr lang="en-US" sz="4300" i="1">
                        <a:latin typeface="Cambria Math" panose="02040503050406030204" pitchFamily="18" charset="0"/>
                        <a:ea typeface="Yu Mincho" panose="02020400000000000000" pitchFamily="18" charset="-128"/>
                        <a:cs typeface="Times New Roman" panose="02020603050405020304" pitchFamily="18" charset="0"/>
                      </a:rPr>
                      <m:t> </m:t>
                    </m:r>
                    <m:r>
                      <a:rPr lang="en-US" sz="4300" i="1">
                        <a:latin typeface="Cambria Math" panose="02040503050406030204" pitchFamily="18" charset="0"/>
                        <a:ea typeface="Yu Mincho" panose="02020400000000000000" pitchFamily="18" charset="-128"/>
                        <a:cs typeface="Times New Roman" panose="02020603050405020304" pitchFamily="18" charset="0"/>
                      </a:rPr>
                      <m:t>𝑇𝑒𝑚𝑝𝑒𝑟𝑎𝑡𝑢𝑟𝑒</m:t>
                    </m:r>
                    <m:r>
                      <a:rPr lang="en-US" sz="4300" i="1">
                        <a:latin typeface="Cambria Math" panose="02040503050406030204" pitchFamily="18" charset="0"/>
                        <a:ea typeface="Yu Mincho" panose="02020400000000000000" pitchFamily="18" charset="-128"/>
                        <a:cs typeface="Times New Roman" panose="02020603050405020304" pitchFamily="18" charset="0"/>
                      </a:rPr>
                      <m:t> </m:t>
                    </m:r>
                    <m:d>
                      <m:dPr>
                        <m:ctrlPr>
                          <a:rPr lang="en-US" sz="4300" i="1">
                            <a:latin typeface="Cambria Math" panose="02040503050406030204" pitchFamily="18" charset="0"/>
                            <a:ea typeface="Yu Mincho" panose="02020400000000000000" pitchFamily="18" charset="-128"/>
                            <a:cs typeface="Times New Roman" panose="02020603050405020304" pitchFamily="18" charset="0"/>
                          </a:rPr>
                        </m:ctrlPr>
                      </m:dPr>
                      <m:e>
                        <m:r>
                          <a:rPr lang="en-US" sz="4300" i="1">
                            <a:latin typeface="Cambria Math" panose="02040503050406030204" pitchFamily="18" charset="0"/>
                            <a:ea typeface="Yu Mincho" panose="02020400000000000000" pitchFamily="18" charset="-128"/>
                            <a:cs typeface="Times New Roman" panose="02020603050405020304" pitchFamily="18" charset="0"/>
                          </a:rPr>
                          <m:t>𝑆𝑇</m:t>
                        </m:r>
                      </m:e>
                    </m:d>
                  </m:oMath>
                </a14:m>
                <a:endParaRPr lang="en-US" sz="2200" dirty="0">
                  <a:latin typeface="Times New Roman" panose="02020603050405020304" pitchFamily="18" charset="0"/>
                  <a:ea typeface="Yu Mincho" panose="02020400000000000000" pitchFamily="18" charset="-128"/>
                  <a:cs typeface="Times New Roman" panose="02020603050405020304" pitchFamily="18" charset="0"/>
                </a:endParaRPr>
              </a:p>
              <a:p>
                <a:pPr marL="0" indent="0">
                  <a:lnSpc>
                    <a:spcPct val="107000"/>
                  </a:lnSpc>
                  <a:spcBef>
                    <a:spcPts val="0"/>
                  </a:spcBef>
                  <a:spcAft>
                    <a:spcPts val="600"/>
                  </a:spcAft>
                  <a:buNone/>
                </a:pPr>
                <a:endParaRPr lang="en-US" sz="2200" dirty="0">
                  <a:latin typeface="Times New Roman" panose="02020603050405020304" pitchFamily="18" charset="0"/>
                  <a:ea typeface="Yu Mincho" panose="02020400000000000000" pitchFamily="18" charset="-128"/>
                  <a:cs typeface="Times New Roman" panose="02020603050405020304" pitchFamily="18" charset="0"/>
                </a:endParaRPr>
              </a:p>
              <a:p>
                <a:pPr marL="0" indent="0">
                  <a:lnSpc>
                    <a:spcPct val="107000"/>
                  </a:lnSpc>
                  <a:spcBef>
                    <a:spcPts val="0"/>
                  </a:spcBef>
                  <a:spcAft>
                    <a:spcPts val="600"/>
                  </a:spcAft>
                  <a:buNone/>
                </a:pPr>
                <a:endParaRPr lang="en-US" sz="3100" b="1" dirty="0">
                  <a:latin typeface="Times New Roman" panose="02020603050405020304" pitchFamily="18" charset="0"/>
                  <a:cs typeface="Times New Roman" panose="02020603050405020304" pitchFamily="18" charset="0"/>
                </a:endParaRPr>
              </a:p>
              <a:p>
                <a:pPr marL="0" indent="0">
                  <a:lnSpc>
                    <a:spcPct val="107000"/>
                  </a:lnSpc>
                  <a:spcBef>
                    <a:spcPts val="0"/>
                  </a:spcBef>
                  <a:spcAft>
                    <a:spcPts val="600"/>
                  </a:spcAft>
                  <a:buNone/>
                </a:pPr>
                <a:r>
                  <a:rPr lang="en-US" sz="5500" b="1" dirty="0">
                    <a:latin typeface="Times New Roman" panose="02020603050405020304" pitchFamily="18" charset="0"/>
                    <a:cs typeface="Times New Roman" panose="02020603050405020304" pitchFamily="18" charset="0"/>
                  </a:rPr>
                  <a:t>The correction equation</a:t>
                </a:r>
                <a:endParaRPr lang="en-US" sz="6200" b="1" dirty="0">
                  <a:latin typeface="Times New Roman" panose="02020603050405020304" pitchFamily="18" charset="0"/>
                  <a:ea typeface="Yu Mincho" panose="02020400000000000000" pitchFamily="18" charset="-128"/>
                  <a:cs typeface="Times New Roman" panose="02020603050405020304" pitchFamily="18" charset="0"/>
                </a:endParaRPr>
              </a:p>
              <a:p>
                <a:pPr marL="0" indent="0">
                  <a:lnSpc>
                    <a:spcPct val="160000"/>
                  </a:lnSpc>
                  <a:buNone/>
                </a:pPr>
                <a14:m>
                  <m:oMathPara xmlns:m="http://schemas.openxmlformats.org/officeDocument/2006/math">
                    <m:oMathParaPr>
                      <m:jc m:val="centerGroup"/>
                    </m:oMathParaPr>
                    <m:oMath xmlns:m="http://schemas.openxmlformats.org/officeDocument/2006/math">
                      <m:sSub>
                        <m:sSubPr>
                          <m:ctrlPr>
                            <a:rPr lang="en-US" sz="49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4900" b="1" i="1">
                              <a:latin typeface="Cambria Math" panose="02040503050406030204" pitchFamily="18" charset="0"/>
                              <a:ea typeface="Yu Mincho" panose="02020400000000000000" pitchFamily="18" charset="-128"/>
                              <a:cs typeface="Times New Roman" panose="02020603050405020304" pitchFamily="18" charset="0"/>
                            </a:rPr>
                            <m:t>𝜽</m:t>
                          </m:r>
                        </m:e>
                        <m:sub>
                          <m:r>
                            <a:rPr lang="en-US" sz="4900" b="1" i="1">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sz="4900" b="1" i="1">
                          <a:latin typeface="Cambria Math" panose="02040503050406030204" pitchFamily="18" charset="0"/>
                          <a:ea typeface="Yu Mincho" panose="02020400000000000000" pitchFamily="18" charset="-128"/>
                          <a:cs typeface="Times New Roman" panose="02020603050405020304" pitchFamily="18" charset="0"/>
                        </a:rPr>
                        <m:t>=</m:t>
                      </m:r>
                      <m:r>
                        <a:rPr lang="en-US" sz="4900" b="1" i="1">
                          <a:latin typeface="Cambria Math" panose="02040503050406030204" pitchFamily="18" charset="0"/>
                          <a:ea typeface="Yu Mincho" panose="02020400000000000000" pitchFamily="18" charset="-128"/>
                          <a:cs typeface="Times New Roman" panose="02020603050405020304" pitchFamily="18" charset="0"/>
                        </a:rPr>
                        <m:t>𝜽</m:t>
                      </m:r>
                      <m:r>
                        <a:rPr lang="en-US" sz="4900" b="1" i="1">
                          <a:latin typeface="Cambria Math" panose="02040503050406030204" pitchFamily="18" charset="0"/>
                          <a:ea typeface="Yu Mincho" panose="02020400000000000000" pitchFamily="18" charset="-128"/>
                          <a:cs typeface="Times New Roman" panose="02020603050405020304" pitchFamily="18" charset="0"/>
                        </a:rPr>
                        <m:t>(</m:t>
                      </m:r>
                      <m:r>
                        <a:rPr lang="en-US" sz="4900" b="1" i="1">
                          <a:latin typeface="Cambria Math" panose="02040503050406030204" pitchFamily="18" charset="0"/>
                          <a:ea typeface="Yu Mincho" panose="02020400000000000000" pitchFamily="18" charset="-128"/>
                          <a:cs typeface="Times New Roman" panose="02020603050405020304" pitchFamily="18" charset="0"/>
                        </a:rPr>
                        <m:t>𝟏</m:t>
                      </m:r>
                      <m:r>
                        <a:rPr lang="en-US" sz="4900" b="1" i="1">
                          <a:latin typeface="Cambria Math" panose="02040503050406030204" pitchFamily="18" charset="0"/>
                          <a:ea typeface="Yu Mincho" panose="02020400000000000000" pitchFamily="18" charset="-128"/>
                          <a:cs typeface="Times New Roman" panose="02020603050405020304" pitchFamily="18" charset="0"/>
                        </a:rPr>
                        <m:t>−</m:t>
                      </m:r>
                      <m:r>
                        <a:rPr lang="en-US" sz="4900" b="1" i="1">
                          <a:latin typeface="Cambria Math" panose="02040503050406030204" pitchFamily="18" charset="0"/>
                          <a:ea typeface="Yu Mincho" panose="02020400000000000000" pitchFamily="18" charset="-128"/>
                          <a:cs typeface="Times New Roman" panose="02020603050405020304" pitchFamily="18" charset="0"/>
                        </a:rPr>
                        <m:t>𝜶</m:t>
                      </m:r>
                      <m:r>
                        <a:rPr lang="en-US" sz="4900" b="1" i="1">
                          <a:latin typeface="Cambria Math" panose="02040503050406030204" pitchFamily="18" charset="0"/>
                          <a:ea typeface="Yu Mincho" panose="02020400000000000000" pitchFamily="18" charset="-128"/>
                          <a:cs typeface="Times New Roman" panose="02020603050405020304" pitchFamily="18" charset="0"/>
                        </a:rPr>
                        <m:t> </m:t>
                      </m:r>
                      <m:d>
                        <m:dPr>
                          <m:ctrlPr>
                            <a:rPr lang="en-US" sz="4900" b="1" i="1">
                              <a:latin typeface="Cambria Math" panose="02040503050406030204" pitchFamily="18" charset="0"/>
                              <a:ea typeface="Yu Mincho" panose="02020400000000000000" pitchFamily="18" charset="-128"/>
                              <a:cs typeface="Times New Roman" panose="02020603050405020304" pitchFamily="18" charset="0"/>
                            </a:rPr>
                          </m:ctrlPr>
                        </m:dPr>
                        <m:e>
                          <m:r>
                            <a:rPr lang="en-US" sz="4900" b="1" i="1">
                              <a:latin typeface="Cambria Math" panose="02040503050406030204" pitchFamily="18" charset="0"/>
                              <a:ea typeface="Yu Mincho" panose="02020400000000000000" pitchFamily="18" charset="-128"/>
                              <a:cs typeface="Times New Roman" panose="02020603050405020304" pitchFamily="18" charset="0"/>
                            </a:rPr>
                            <m:t>𝑻</m:t>
                          </m:r>
                          <m:r>
                            <a:rPr lang="en-US" sz="4900" b="1" i="1">
                              <a:latin typeface="Cambria Math" panose="02040503050406030204" pitchFamily="18" charset="0"/>
                              <a:ea typeface="Yu Mincho" panose="02020400000000000000" pitchFamily="18" charset="-128"/>
                              <a:cs typeface="Times New Roman" panose="02020603050405020304" pitchFamily="18" charset="0"/>
                            </a:rPr>
                            <m:t>−</m:t>
                          </m:r>
                          <m:sSub>
                            <m:sSubPr>
                              <m:ctrlPr>
                                <a:rPr lang="en-US" sz="49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sz="4900" b="1" i="1">
                                  <a:latin typeface="Cambria Math" panose="02040503050406030204" pitchFamily="18" charset="0"/>
                                  <a:ea typeface="Yu Mincho" panose="02020400000000000000" pitchFamily="18" charset="-128"/>
                                  <a:cs typeface="Times New Roman" panose="02020603050405020304" pitchFamily="18" charset="0"/>
                                </a:rPr>
                                <m:t>𝑻</m:t>
                              </m:r>
                            </m:e>
                            <m:sub>
                              <m:r>
                                <a:rPr lang="en-US" sz="4900" b="1" i="1">
                                  <a:latin typeface="Cambria Math" panose="02040503050406030204" pitchFamily="18" charset="0"/>
                                  <a:ea typeface="Yu Mincho" panose="02020400000000000000" pitchFamily="18" charset="-128"/>
                                  <a:cs typeface="Times New Roman" panose="02020603050405020304" pitchFamily="18" charset="0"/>
                                </a:rPr>
                                <m:t>𝒓𝒆𝒇</m:t>
                              </m:r>
                            </m:sub>
                          </m:sSub>
                        </m:e>
                      </m:d>
                      <m:r>
                        <a:rPr lang="en-US" sz="4900" b="1" i="1">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4900" b="1" dirty="0">
                  <a:latin typeface="Times New Roman" panose="02020603050405020304" pitchFamily="18" charset="0"/>
                  <a:ea typeface="Yu Mincho" panose="02020400000000000000" pitchFamily="18" charset="-128"/>
                  <a:cs typeface="Times New Roman" panose="02020603050405020304" pitchFamily="18" charset="0"/>
                </a:endParaRPr>
              </a:p>
              <a:p>
                <a:pPr marL="0" indent="0">
                  <a:lnSpc>
                    <a:spcPct val="160000"/>
                  </a:lnSpc>
                  <a:buNone/>
                </a:pPr>
                <a14:m>
                  <m:oMathPara xmlns:m="http://schemas.openxmlformats.org/officeDocument/2006/math">
                    <m:oMathParaPr>
                      <m:jc m:val="left"/>
                    </m:oMathParaPr>
                    <m:oMath xmlns:m="http://schemas.openxmlformats.org/officeDocument/2006/math">
                      <m:sSub>
                        <m:sSubPr>
                          <m:ctrlPr>
                            <a:rPr lang="en-US" altLang="ja-JP" sz="4300" b="1" i="1">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4300" b="1" i="1">
                              <a:latin typeface="Cambria Math" panose="02040503050406030204" pitchFamily="18" charset="0"/>
                              <a:ea typeface="Yu Mincho" panose="02020400000000000000" pitchFamily="18" charset="-128"/>
                              <a:cs typeface="Times New Roman" panose="02020603050405020304" pitchFamily="18" charset="0"/>
                            </a:rPr>
                            <m:t>𝑻</m:t>
                          </m:r>
                        </m:e>
                        <m:sub>
                          <m:r>
                            <a:rPr lang="en-US" altLang="ja-JP" sz="4300" b="1" i="1">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altLang="ja-JP" sz="43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𝑅𝑒𝑓𝑒𝑟𝑒𝑛𝑐𝑒</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𝑡𝑒𝑚𝑝𝑒𝑟𝑎𝑡𝑢𝑟𝑒</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𝑎𝑡</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𝑤h𝑖𝑐h</m:t>
                      </m:r>
                      <m:r>
                        <a:rPr lang="en-US" altLang="ja-JP" sz="43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𝑐𝑎𝑙𝑖𝑏𝑟𝑎𝑡𝑖𝑜𝑛</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𝑐𝑢𝑟𝑒</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𝑡𝑜</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𝑐𝑎𝑙𝑐𝑢𝑙𝑎𝑡𝑒</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𝑆𝑊𝐶</m:t>
                      </m:r>
                    </m:oMath>
                  </m:oMathPara>
                </a14:m>
                <a:endParaRPr lang="en-US" altLang="ja-JP" sz="4300" i="1" dirty="0">
                  <a:latin typeface="Cambria Math" panose="02040503050406030204" pitchFamily="18" charset="0"/>
                  <a:ea typeface="Cambria Math" panose="02040503050406030204" pitchFamily="18" charset="0"/>
                  <a:cs typeface="Times New Roman" panose="02020603050405020304" pitchFamily="18" charset="0"/>
                </a:endParaRPr>
              </a:p>
              <a:p>
                <a:pPr marL="0" indent="0">
                  <a:lnSpc>
                    <a:spcPct val="160000"/>
                  </a:lnSpc>
                  <a:buNone/>
                </a:pPr>
                <a14:m>
                  <m:oMathPara xmlns:m="http://schemas.openxmlformats.org/officeDocument/2006/math">
                    <m:oMathParaPr>
                      <m:jc m:val="left"/>
                    </m:oMathParaPr>
                    <m:oMath xmlns:m="http://schemas.openxmlformats.org/officeDocument/2006/math">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𝑓𝑟𝑜𝑚</m:t>
                      </m:r>
                      <m:r>
                        <a:rPr lang="en-US" altLang="ja-JP" sz="4300">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𝑠𝑒𝑛𝑠𝑜𝑟</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𝑟𝑒𝑎𝑑𝑖𝑛𝑔</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𝑤𝑎𝑠</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𝑚𝑎𝑑𝑒</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ja-JP" sz="4300" i="1"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lnSpc>
                    <a:spcPct val="160000"/>
                  </a:lnSpc>
                  <a:buNone/>
                </a:pPr>
                <a14:m>
                  <m:oMath xmlns:m="http://schemas.openxmlformats.org/officeDocument/2006/math">
                    <m:sSub>
                      <m:sSubPr>
                        <m:ctrlPr>
                          <a:rPr lang="en-US" altLang="ja-JP" sz="4300" b="1" i="1">
                            <a:latin typeface="Cambria Math" panose="02040503050406030204" pitchFamily="18" charset="0"/>
                            <a:ea typeface="Yu Mincho" panose="02020400000000000000" pitchFamily="18" charset="-128"/>
                            <a:cs typeface="Times New Roman" panose="02020603050405020304" pitchFamily="18" charset="0"/>
                          </a:rPr>
                        </m:ctrlPr>
                      </m:sSubPr>
                      <m:e>
                        <m:r>
                          <a:rPr lang="ja-JP" altLang="en-US" sz="4300" b="1" i="1">
                            <a:latin typeface="Cambria Math" panose="02040503050406030204" pitchFamily="18" charset="0"/>
                            <a:ea typeface="Yu Mincho" panose="02020400000000000000" pitchFamily="18" charset="-128"/>
                            <a:cs typeface="Times New Roman" panose="02020603050405020304" pitchFamily="18" charset="0"/>
                          </a:rPr>
                          <m:t>𝜽</m:t>
                        </m:r>
                      </m:e>
                      <m:sub>
                        <m:r>
                          <a:rPr lang="en-US" altLang="ja-JP" sz="4300" b="1" i="1">
                            <a:latin typeface="Cambria Math" panose="02040503050406030204" pitchFamily="18" charset="0"/>
                            <a:ea typeface="Yu Mincho" panose="02020400000000000000" pitchFamily="18" charset="-128"/>
                            <a:cs typeface="Times New Roman" panose="02020603050405020304" pitchFamily="18" charset="0"/>
                          </a:rPr>
                          <m:t>𝒓𝒆𝒇</m:t>
                        </m:r>
                      </m:sub>
                    </m:sSub>
                    <m:r>
                      <a:rPr lang="en-US" altLang="ja-JP" sz="4300" i="1">
                        <a:latin typeface="Cambria Math" panose="02040503050406030204" pitchFamily="18" charset="0"/>
                        <a:ea typeface="Yu Mincho" panose="02020400000000000000" pitchFamily="18" charset="-128"/>
                        <a:cs typeface="Times New Roman" panose="02020603050405020304" pitchFamily="18" charset="0"/>
                      </a:rPr>
                      <m:t>=</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𝑆𝑊𝐶</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𝑤h𝑒𝑛</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𝑡h𝑒</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𝑠𝑜𝑖𝑙</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𝑡𝑒𝑚𝑝𝑒𝑟𝑎𝑡𝑢𝑟𝑒</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𝑒𝑞𝑢𝑎𝑙𝑠</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𝑡𝑜</m:t>
                    </m:r>
                    <m:r>
                      <a:rPr lang="en-US" altLang="ja-JP" sz="4300" i="1">
                        <a:latin typeface="Cambria Math" panose="02040503050406030204" pitchFamily="18" charset="0"/>
                        <a:ea typeface="Yu Mincho" panose="02020400000000000000" pitchFamily="18" charset="-128"/>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𝑅𝑒𝑓𝑒𝑟𝑒𝑛𝑐𝑒</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 </m:t>
                    </m:r>
                    <m:r>
                      <a:rPr lang="en-US" altLang="ja-JP" sz="4300" i="1">
                        <a:latin typeface="Cambria Math" panose="02040503050406030204" pitchFamily="18" charset="0"/>
                        <a:ea typeface="Cambria Math" panose="02040503050406030204" pitchFamily="18" charset="0"/>
                        <a:cs typeface="Times New Roman" panose="02020603050405020304" pitchFamily="18" charset="0"/>
                      </a:rPr>
                      <m:t>𝑡𝑒𝑚𝑝𝑒𝑟𝑎𝑡𝑢𝑟𝑒</m:t>
                    </m:r>
                  </m:oMath>
                </a14:m>
                <a:r>
                  <a:rPr lang="en-US" altLang="ja-JP" sz="4300" i="1" dirty="0">
                    <a:latin typeface="Times New Roman" panose="02020603050405020304" pitchFamily="18" charset="0"/>
                    <a:ea typeface="Cambria Math" panose="02040503050406030204" pitchFamily="18" charset="0"/>
                    <a:cs typeface="Times New Roman" panose="02020603050405020304" pitchFamily="18" charset="0"/>
                  </a:rPr>
                  <a:t>. </a:t>
                </a:r>
                <a:r>
                  <a:rPr lang="en-US" altLang="ja-JP" sz="4300" dirty="0">
                    <a:latin typeface="Times New Roman" panose="02020603050405020304" pitchFamily="18" charset="0"/>
                    <a:ea typeface="Cambria Math" panose="02040503050406030204" pitchFamily="18" charset="0"/>
                    <a:cs typeface="Times New Roman" panose="02020603050405020304" pitchFamily="18" charset="0"/>
                  </a:rPr>
                  <a:t>It is considered the calibration curve will give </a:t>
                </a:r>
                <a:r>
                  <a:rPr lang="en-US" altLang="ja-JP" sz="4300"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correct value</a:t>
                </a:r>
                <a:r>
                  <a:rPr lang="en-US" altLang="ja-JP" sz="4300" dirty="0">
                    <a:latin typeface="Times New Roman" panose="02020603050405020304" pitchFamily="18" charset="0"/>
                    <a:ea typeface="Cambria Math" panose="02040503050406030204" pitchFamily="18" charset="0"/>
                    <a:cs typeface="Times New Roman" panose="02020603050405020304" pitchFamily="18" charset="0"/>
                  </a:rPr>
                  <a:t>.</a:t>
                </a:r>
              </a:p>
              <a:p>
                <a:pPr marL="0" indent="0">
                  <a:lnSpc>
                    <a:spcPct val="160000"/>
                  </a:lnSpc>
                  <a:buNone/>
                </a:pPr>
                <a:endParaRPr lang="en-US" sz="1500" dirty="0">
                  <a:latin typeface="Cambria Math" panose="02040503050406030204" pitchFamily="18" charset="0"/>
                  <a:ea typeface="Cambria Math" panose="02040503050406030204" pitchFamily="18" charset="0"/>
                  <a:cs typeface="Arial" panose="020B0604020202020204" pitchFamily="34" charset="0"/>
                </a:endParaRPr>
              </a:p>
              <a:p>
                <a:pPr marL="0" indent="0">
                  <a:buNone/>
                </a:pPr>
                <a:endParaRPr lang="en-US" sz="1500" dirty="0">
                  <a:latin typeface="Cambria Math" panose="02040503050406030204" pitchFamily="18" charset="0"/>
                  <a:ea typeface="Cambria Math" panose="02040503050406030204" pitchFamily="18" charset="0"/>
                  <a:cs typeface="Arial" panose="020B0604020202020204" pitchFamily="34" charset="0"/>
                </a:endParaRPr>
              </a:p>
              <a:p>
                <a:pPr marL="0" indent="0">
                  <a:buNone/>
                </a:pPr>
                <a:endParaRPr lang="en-US" sz="1500" dirty="0">
                  <a:latin typeface="Cambria Math" panose="02040503050406030204" pitchFamily="18" charset="0"/>
                  <a:ea typeface="Cambria Math" panose="02040503050406030204" pitchFamily="18" charset="0"/>
                  <a:cs typeface="Arial" panose="020B0604020202020204" pitchFamily="34" charset="0"/>
                </a:endParaRPr>
              </a:p>
              <a:p>
                <a:pPr marL="0" indent="0">
                  <a:buNone/>
                </a:pPr>
                <a:endParaRPr lang="en-US" sz="2700" b="1" dirty="0">
                  <a:latin typeface="Calibri" panose="020F0502020204030204" pitchFamily="34" charset="0"/>
                  <a:ea typeface="Yu Mincho" panose="02020400000000000000" pitchFamily="18" charset="-128"/>
                  <a:cs typeface="Times New Roman" panose="02020603050405020304" pitchFamily="18" charset="0"/>
                </a:endParaRPr>
              </a:p>
              <a:p>
                <a:endParaRPr lang="en-US" dirty="0"/>
              </a:p>
            </p:txBody>
          </p:sp>
        </mc:Choice>
        <mc:Fallback xmlns="">
          <p:sp>
            <p:nvSpPr>
              <p:cNvPr id="3" name="Content Placeholder 2">
                <a:extLst>
                  <a:ext uri="{FF2B5EF4-FFF2-40B4-BE49-F238E27FC236}">
                    <a16:creationId xmlns:a16="http://schemas.microsoft.com/office/drawing/2014/main" id="{98154441-FFA9-4C93-96CD-A22A59DBD64E}"/>
                  </a:ext>
                </a:extLst>
              </p:cNvPr>
              <p:cNvSpPr>
                <a:spLocks noGrp="1" noRot="1" noChangeAspect="1" noMove="1" noResize="1" noEditPoints="1" noAdjustHandles="1" noChangeArrowheads="1" noChangeShapeType="1" noTextEdit="1"/>
              </p:cNvSpPr>
              <p:nvPr>
                <p:ph idx="1"/>
              </p:nvPr>
            </p:nvSpPr>
            <p:spPr>
              <a:xfrm>
                <a:off x="10716" y="833260"/>
                <a:ext cx="6330817" cy="5415140"/>
              </a:xfrm>
              <a:blipFill>
                <a:blip r:embed="rId2"/>
                <a:stretch>
                  <a:fillRect l="-867" t="-1351"/>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0617C4DC-0EB8-4F11-9D73-8444840FCBF6}"/>
              </a:ext>
            </a:extLst>
          </p:cNvPr>
          <p:cNvSpPr>
            <a:spLocks noGrp="1"/>
          </p:cNvSpPr>
          <p:nvPr>
            <p:ph type="dt" sz="half" idx="10"/>
          </p:nvPr>
        </p:nvSpPr>
        <p:spPr/>
        <p:txBody>
          <a:bodyPr/>
          <a:lstStyle/>
          <a:p>
            <a:fld id="{7E539864-598A-4D45-A07C-1E2D953448CC}" type="datetime1">
              <a:rPr lang="en-US" smtClean="0"/>
              <a:t>9/21/2023</a:t>
            </a:fld>
            <a:endParaRPr lang="en-US" dirty="0"/>
          </a:p>
        </p:txBody>
      </p:sp>
      <p:sp>
        <p:nvSpPr>
          <p:cNvPr id="7" name="Slide Number Placeholder 6">
            <a:extLst>
              <a:ext uri="{FF2B5EF4-FFF2-40B4-BE49-F238E27FC236}">
                <a16:creationId xmlns:a16="http://schemas.microsoft.com/office/drawing/2014/main" id="{017521C9-EBED-45FD-880C-C3A6840C82CD}"/>
              </a:ext>
            </a:extLst>
          </p:cNvPr>
          <p:cNvSpPr>
            <a:spLocks noGrp="1"/>
          </p:cNvSpPr>
          <p:nvPr>
            <p:ph type="sldNum" sz="quarter" idx="12"/>
          </p:nvPr>
        </p:nvSpPr>
        <p:spPr/>
        <p:txBody>
          <a:bodyPr/>
          <a:lstStyle/>
          <a:p>
            <a:fld id="{A2EFCF3E-DC96-42A3-9356-89A23DDE2672}" type="slidenum">
              <a:rPr lang="en-US" smtClean="0"/>
              <a:t>9</a:t>
            </a:fld>
            <a:endParaRPr lang="en-US" dirty="0"/>
          </a:p>
        </p:txBody>
      </p:sp>
      <p:pic>
        <p:nvPicPr>
          <p:cNvPr id="4" name="Picture 2" descr="Nagaoka University of Technology - Wikipedia">
            <a:extLst>
              <a:ext uri="{FF2B5EF4-FFF2-40B4-BE49-F238E27FC236}">
                <a16:creationId xmlns:a16="http://schemas.microsoft.com/office/drawing/2014/main" id="{69EC0422-456D-424A-B837-FDB149EE5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 y="75097"/>
            <a:ext cx="617935" cy="6286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テキスト ボックス 2">
                <a:extLst>
                  <a:ext uri="{FF2B5EF4-FFF2-40B4-BE49-F238E27FC236}">
                    <a16:creationId xmlns:a16="http://schemas.microsoft.com/office/drawing/2014/main" id="{7CA80A8F-187A-42EC-B82A-3E84FCEBB162}"/>
                  </a:ext>
                </a:extLst>
              </p:cNvPr>
              <p:cNvSpPr txBox="1"/>
              <p:nvPr/>
            </p:nvSpPr>
            <p:spPr>
              <a:xfrm>
                <a:off x="6444056" y="3764114"/>
                <a:ext cx="2689228" cy="3008516"/>
              </a:xfrm>
              <a:prstGeom prst="rect">
                <a:avLst/>
              </a:prstGeom>
              <a:noFill/>
            </p:spPr>
            <p:txBody>
              <a:bodyPr wrap="square" rtlCol="0">
                <a:spAutoFit/>
              </a:bodyPr>
              <a:lstStyle/>
              <a:p>
                <a:pPr algn="just"/>
                <a:r>
                  <a:rPr kumimoji="1" lang="en-US" altLang="ja-JP" sz="1600" dirty="0">
                    <a:solidFill>
                      <a:srgbClr val="FF0000"/>
                    </a:solidFill>
                    <a:latin typeface="Times New Roman" panose="02020603050405020304" pitchFamily="18" charset="0"/>
                    <a:cs typeface="Times New Roman" panose="02020603050405020304" pitchFamily="18" charset="0"/>
                  </a:rPr>
                  <a:t>For satellite data, only ASC and DES data are available.</a:t>
                </a:r>
              </a:p>
              <a:p>
                <a:pPr algn="just"/>
                <a:r>
                  <a:rPr lang="en-US" altLang="ja-JP" sz="1600" dirty="0">
                    <a:solidFill>
                      <a:srgbClr val="FF0000"/>
                    </a:solidFill>
                    <a:latin typeface="Times New Roman" panose="02020603050405020304" pitchFamily="18" charset="0"/>
                    <a:cs typeface="Times New Roman" panose="02020603050405020304" pitchFamily="18" charset="0"/>
                  </a:rPr>
                  <a:t>It is difficult to estimate amplitudes.</a:t>
                </a:r>
              </a:p>
              <a:p>
                <a:endParaRPr lang="en-US" altLang="ja-JP" sz="1600" dirty="0">
                  <a:solidFill>
                    <a:srgbClr val="FF0000"/>
                  </a:solidFill>
                  <a:latin typeface="Times New Roman" panose="02020603050405020304" pitchFamily="18" charset="0"/>
                  <a:cs typeface="Times New Roman" panose="02020603050405020304" pitchFamily="18" charset="0"/>
                </a:endParaRPr>
              </a:p>
              <a:p>
                <a:pPr algn="just"/>
                <a:r>
                  <a:rPr lang="en-US" altLang="ja-JP" sz="1600" dirty="0">
                    <a:solidFill>
                      <a:srgbClr val="FF0000"/>
                    </a:solidFill>
                    <a:latin typeface="Times New Roman" panose="02020603050405020304" pitchFamily="18" charset="0"/>
                    <a:cs typeface="Times New Roman" panose="02020603050405020304" pitchFamily="18" charset="0"/>
                  </a:rPr>
                  <a:t>Following changes should be considered.</a:t>
                </a:r>
              </a:p>
              <a:p>
                <a:endParaRPr lang="en-US" altLang="ja-JP" sz="1600" dirty="0">
                  <a:solidFill>
                    <a:srgbClr val="FF0000"/>
                  </a:solidFill>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𝑨</m:t>
                        </m:r>
                      </m:e>
                      <m:sub>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𝜽</m:t>
                        </m:r>
                      </m:sub>
                    </m:sSub>
                  </m:oMath>
                </a14:m>
                <a:r>
                  <a:rPr lang="en-US" altLang="ja-JP" sz="1600" b="1" i="1" dirty="0">
                    <a:solidFill>
                      <a:srgbClr val="FF0000"/>
                    </a:solidFill>
                    <a:latin typeface="Times New Roman" panose="02020603050405020304" pitchFamily="18" charset="0"/>
                    <a:ea typeface="Yu Mincho" panose="02020400000000000000" pitchFamily="18" charset="-128"/>
                    <a:cs typeface="Times New Roman" panose="02020603050405020304" pitchFamily="18" charset="0"/>
                    <a:sym typeface="Wingdings" panose="05000000000000000000" pitchFamily="2" charset="2"/>
                  </a:rPr>
                  <a:t> </a:t>
                </a:r>
                <a:r>
                  <a:rPr lang="en-US" altLang="ja-JP" sz="1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Change of SWC</a:t>
                </a:r>
                <a:endParaRPr lang="en-US" altLang="ja-JP" sz="1600" b="1" i="1" dirty="0">
                  <a:solidFill>
                    <a:srgbClr val="FF0000"/>
                  </a:solidFill>
                  <a:latin typeface="Times New Roman" panose="02020603050405020304" pitchFamily="18" charset="0"/>
                  <a:ea typeface="Yu Mincho" panose="02020400000000000000" pitchFamily="18" charset="-128"/>
                  <a:cs typeface="Times New Roman" panose="02020603050405020304" pitchFamily="18" charset="0"/>
                  <a:sym typeface="Wingdings" panose="05000000000000000000" pitchFamily="2" charset="2"/>
                </a:endParaRPr>
              </a:p>
              <a:p>
                <a14:m>
                  <m:oMath xmlns:m="http://schemas.openxmlformats.org/officeDocument/2006/math">
                    <m:sSub>
                      <m:sSubPr>
                        <m:ctrlP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𝑨</m:t>
                        </m:r>
                      </m:e>
                      <m:sub>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𝑻</m:t>
                        </m:r>
                      </m:sub>
                    </m:sSub>
                  </m:oMath>
                </a14:m>
                <a:r>
                  <a:rPr lang="en-US" altLang="ja-JP" sz="1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Change of T</a:t>
                </a:r>
                <a:endParaRPr lang="en-US" altLang="ja-JP" sz="1600" dirty="0">
                  <a:solidFill>
                    <a:srgbClr val="FF0000"/>
                  </a:solidFill>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ctrlPr>
                      </m:sSubPr>
                      <m:e>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𝜽</m:t>
                        </m:r>
                      </m:e>
                      <m:sub>
                        <m:r>
                          <a:rPr lang="en-US" altLang="ja-JP" sz="1600" b="1" i="1">
                            <a:solidFill>
                              <a:srgbClr val="FF0000"/>
                            </a:solidFill>
                            <a:latin typeface="Cambria Math" panose="02040503050406030204" pitchFamily="18" charset="0"/>
                            <a:ea typeface="Yu Mincho" panose="02020400000000000000" pitchFamily="18" charset="-128"/>
                            <a:cs typeface="Times New Roman" panose="02020603050405020304" pitchFamily="18" charset="0"/>
                          </a:rPr>
                          <m:t>𝒅</m:t>
                        </m:r>
                      </m:sub>
                    </m:sSub>
                  </m:oMath>
                </a14:m>
                <a:r>
                  <a:rPr lang="en-US" altLang="ja-JP" sz="1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Mean SWC</a:t>
                </a:r>
                <a:endParaRPr lang="en-US" altLang="ja-JP" sz="1600" dirty="0">
                  <a:solidFill>
                    <a:srgbClr val="FF0000"/>
                  </a:solidFill>
                  <a:latin typeface="Times New Roman" panose="02020603050405020304" pitchFamily="18" charset="0"/>
                  <a:cs typeface="Times New Roman" panose="02020603050405020304" pitchFamily="18" charset="0"/>
                </a:endParaRPr>
              </a:p>
              <a:p>
                <a:endParaRPr kumimoji="1" lang="ja-JP" altLang="en-US" sz="1350" dirty="0"/>
              </a:p>
            </p:txBody>
          </p:sp>
        </mc:Choice>
        <mc:Fallback xmlns="">
          <p:sp>
            <p:nvSpPr>
              <p:cNvPr id="8" name="テキスト ボックス 2">
                <a:extLst>
                  <a:ext uri="{FF2B5EF4-FFF2-40B4-BE49-F238E27FC236}">
                    <a16:creationId xmlns:a16="http://schemas.microsoft.com/office/drawing/2014/main" id="{7CA80A8F-187A-42EC-B82A-3E84FCEBB162}"/>
                  </a:ext>
                </a:extLst>
              </p:cNvPr>
              <p:cNvSpPr txBox="1">
                <a:spLocks noRot="1" noChangeAspect="1" noMove="1" noResize="1" noEditPoints="1" noAdjustHandles="1" noChangeArrowheads="1" noChangeShapeType="1" noTextEdit="1"/>
              </p:cNvSpPr>
              <p:nvPr/>
            </p:nvSpPr>
            <p:spPr>
              <a:xfrm>
                <a:off x="6444056" y="3764114"/>
                <a:ext cx="2689228" cy="3008516"/>
              </a:xfrm>
              <a:prstGeom prst="rect">
                <a:avLst/>
              </a:prstGeom>
              <a:blipFill>
                <a:blip r:embed="rId4"/>
                <a:stretch>
                  <a:fillRect l="-1134" t="-607" r="-1361"/>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4DC1ABBD-6FE1-486C-A85D-C5D70F04D864}"/>
              </a:ext>
            </a:extLst>
          </p:cNvPr>
          <p:cNvSpPr/>
          <p:nvPr/>
        </p:nvSpPr>
        <p:spPr>
          <a:xfrm>
            <a:off x="5687483" y="875765"/>
            <a:ext cx="3349361" cy="28883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9" name="Picture 8">
            <a:extLst>
              <a:ext uri="{FF2B5EF4-FFF2-40B4-BE49-F238E27FC236}">
                <a16:creationId xmlns:a16="http://schemas.microsoft.com/office/drawing/2014/main" id="{073D72E9-F5D3-4EDC-924F-99D49B8181CE}"/>
              </a:ext>
            </a:extLst>
          </p:cNvPr>
          <p:cNvPicPr>
            <a:picLocks noChangeAspect="1"/>
          </p:cNvPicPr>
          <p:nvPr/>
        </p:nvPicPr>
        <p:blipFill>
          <a:blip r:embed="rId5"/>
          <a:stretch>
            <a:fillRect/>
          </a:stretch>
        </p:blipFill>
        <p:spPr>
          <a:xfrm>
            <a:off x="5764687" y="947080"/>
            <a:ext cx="3194952" cy="2149450"/>
          </a:xfrm>
          <a:prstGeom prst="rect">
            <a:avLst/>
          </a:prstGeom>
        </p:spPr>
      </p:pic>
      <p:sp>
        <p:nvSpPr>
          <p:cNvPr id="10" name="TextBox 9">
            <a:extLst>
              <a:ext uri="{FF2B5EF4-FFF2-40B4-BE49-F238E27FC236}">
                <a16:creationId xmlns:a16="http://schemas.microsoft.com/office/drawing/2014/main" id="{7B71A4AC-6A98-443C-8DD3-2DBAE2C14C76}"/>
              </a:ext>
            </a:extLst>
          </p:cNvPr>
          <p:cNvSpPr txBox="1"/>
          <p:nvPr/>
        </p:nvSpPr>
        <p:spPr>
          <a:xfrm>
            <a:off x="5687483" y="3096530"/>
            <a:ext cx="3349361" cy="646331"/>
          </a:xfrm>
          <a:prstGeom prst="rect">
            <a:avLst/>
          </a:prstGeom>
          <a:noFill/>
        </p:spPr>
        <p:txBody>
          <a:bodyPr wrap="square">
            <a:spAutoFit/>
          </a:bodyPr>
          <a:lstStyle/>
          <a:p>
            <a:pPr algn="ctr"/>
            <a:r>
              <a:rPr kumimoji="1" lang="en-US" altLang="ja-JP" sz="1200" dirty="0">
                <a:latin typeface="Times New Roman" panose="02020603050405020304" pitchFamily="18" charset="0"/>
                <a:cs typeface="Times New Roman" panose="02020603050405020304" pitchFamily="18" charset="0"/>
              </a:rPr>
              <a:t>Application of the </a:t>
            </a:r>
            <a:r>
              <a:rPr lang="en-US" sz="1200" dirty="0">
                <a:solidFill>
                  <a:srgbClr val="FF0000"/>
                </a:solidFill>
                <a:effectLst/>
                <a:latin typeface="Times New Roman" panose="02020603050405020304" pitchFamily="18" charset="0"/>
                <a:ea typeface="Yu Mincho" panose="02020400000000000000" pitchFamily="18" charset="-128"/>
              </a:rPr>
              <a:t>automated temperature effects removal </a:t>
            </a:r>
            <a:r>
              <a:rPr kumimoji="1" lang="en-US" altLang="ja-JP" sz="1200" dirty="0">
                <a:latin typeface="Times New Roman" panose="02020603050405020304" pitchFamily="18" charset="0"/>
                <a:cs typeface="Times New Roman" panose="02020603050405020304" pitchFamily="18" charset="0"/>
              </a:rPr>
              <a:t>(</a:t>
            </a:r>
            <a:r>
              <a:rPr lang="en-US" altLang="ja-JP" sz="1200" dirty="0" err="1">
                <a:solidFill>
                  <a:srgbClr val="FF0000"/>
                </a:solidFill>
                <a:latin typeface="Times New Roman" panose="02020603050405020304" pitchFamily="18" charset="0"/>
                <a:cs typeface="Times New Roman" panose="02020603050405020304" pitchFamily="18" charset="0"/>
              </a:rPr>
              <a:t>Kapilaratne</a:t>
            </a:r>
            <a:r>
              <a:rPr lang="en-US" altLang="ja-JP" sz="1200" dirty="0">
                <a:solidFill>
                  <a:srgbClr val="FF0000"/>
                </a:solidFill>
                <a:latin typeface="Times New Roman" panose="02020603050405020304" pitchFamily="18" charset="0"/>
                <a:cs typeface="Times New Roman" panose="02020603050405020304" pitchFamily="18" charset="0"/>
              </a:rPr>
              <a:t> and Lu, 2017, 10.1016/j.jhydrol.2017.05.050</a:t>
            </a:r>
            <a:r>
              <a:rPr lang="en-US" altLang="ja-JP" sz="1200" dirty="0">
                <a:latin typeface="Times New Roman" panose="02020603050405020304" pitchFamily="18" charset="0"/>
                <a:cs typeface="Times New Roman" panose="02020603050405020304" pitchFamily="18" charset="0"/>
              </a:rPr>
              <a:t>) to </a:t>
            </a:r>
            <a:r>
              <a:rPr lang="en-US" altLang="ja-JP" sz="1200" i="1" dirty="0">
                <a:latin typeface="Times New Roman" panose="02020603050405020304" pitchFamily="18" charset="0"/>
                <a:cs typeface="Times New Roman" panose="02020603050405020304" pitchFamily="18" charset="0"/>
              </a:rPr>
              <a:t>in-situ</a:t>
            </a:r>
            <a:r>
              <a:rPr lang="en-US" altLang="ja-JP" sz="1200" dirty="0">
                <a:latin typeface="Times New Roman" panose="02020603050405020304" pitchFamily="18" charset="0"/>
                <a:cs typeface="Times New Roman" panose="02020603050405020304" pitchFamily="18" charset="0"/>
              </a:rPr>
              <a:t> data.</a:t>
            </a:r>
          </a:p>
        </p:txBody>
      </p:sp>
      <p:pic>
        <p:nvPicPr>
          <p:cNvPr id="12" name="Picture 11">
            <a:extLst>
              <a:ext uri="{FF2B5EF4-FFF2-40B4-BE49-F238E27FC236}">
                <a16:creationId xmlns:a16="http://schemas.microsoft.com/office/drawing/2014/main" id="{289F08DE-8293-4DB2-BB86-C67792043281}"/>
              </a:ext>
            </a:extLst>
          </p:cNvPr>
          <p:cNvPicPr>
            <a:picLocks noChangeAspect="1"/>
          </p:cNvPicPr>
          <p:nvPr/>
        </p:nvPicPr>
        <p:blipFill>
          <a:blip r:embed="rId6"/>
          <a:stretch>
            <a:fillRect/>
          </a:stretch>
        </p:blipFill>
        <p:spPr>
          <a:xfrm>
            <a:off x="8288866" y="-8725"/>
            <a:ext cx="855133" cy="849394"/>
          </a:xfrm>
          <a:prstGeom prst="rect">
            <a:avLst/>
          </a:prstGeom>
        </p:spPr>
      </p:pic>
    </p:spTree>
    <p:extLst>
      <p:ext uri="{BB962C8B-B14F-4D97-AF65-F5344CB8AC3E}">
        <p14:creationId xmlns:p14="http://schemas.microsoft.com/office/powerpoint/2010/main" val="1575450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40922</TotalTime>
  <Words>2746</Words>
  <Application>Microsoft Office PowerPoint</Application>
  <PresentationFormat>On-screen Show (4:3)</PresentationFormat>
  <Paragraphs>382</Paragraphs>
  <Slides>31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CMMI10</vt:lpstr>
      <vt:lpstr>roboto slab</vt:lpstr>
      <vt:lpstr>Arial</vt:lpstr>
      <vt:lpstr>Calibri</vt:lpstr>
      <vt:lpstr>Calibri Light</vt:lpstr>
      <vt:lpstr>Cambria Math</vt:lpstr>
      <vt:lpstr>Century</vt:lpstr>
      <vt:lpstr>Courier New</vt:lpstr>
      <vt:lpstr>Oswald</vt:lpstr>
      <vt:lpstr>Times New Roman</vt:lpstr>
      <vt:lpstr>Wingdings</vt:lpstr>
      <vt:lpstr>Office Theme</vt:lpstr>
      <vt:lpstr>Development and Evaluation of a New Temperature Effect Removal Algorithm for AMSR2 Satellite Soil Moisture Product using Brightness Temperature</vt:lpstr>
      <vt:lpstr>Content</vt:lpstr>
      <vt:lpstr>The current methods to estimate the soil water content</vt:lpstr>
      <vt:lpstr>Existence of Temperature Effect (TE) in in-situ and satellite Soil Water Content (SWC) data </vt:lpstr>
      <vt:lpstr>Problem Statement</vt:lpstr>
      <vt:lpstr>PowerPoint Presentation</vt:lpstr>
      <vt:lpstr>Study area and data description</vt:lpstr>
      <vt:lpstr>Methodology</vt:lpstr>
      <vt:lpstr>Temperature effect removal in in-situ data</vt:lpstr>
      <vt:lpstr>Temperature effect removal in satellite data</vt:lpstr>
      <vt:lpstr>PowerPoint Presentation</vt:lpstr>
      <vt:lpstr>Brightness Temperature (TB)</vt:lpstr>
      <vt:lpstr>Application: Temperature effect removal </vt:lpstr>
      <vt:lpstr>Application: Temperature effect removal Cont.</vt:lpstr>
      <vt:lpstr>Results of temperature effect removal </vt:lpstr>
      <vt:lpstr>Conclusion</vt:lpstr>
      <vt:lpstr>PowerPoint Presentation</vt:lpstr>
      <vt:lpstr>Data: Satellite data: Study area and data description</vt:lpstr>
      <vt:lpstr>Data Assessment </vt:lpstr>
      <vt:lpstr>PowerPoint Presentation</vt:lpstr>
      <vt:lpstr>PowerPoint Presentation</vt:lpstr>
      <vt:lpstr>Study area and data description</vt:lpstr>
      <vt:lpstr>Existence of Temperature Effect (TE) in satellite Soil Water Content (SWC) data</vt:lpstr>
      <vt:lpstr>Study Area</vt:lpstr>
      <vt:lpstr>Outliers</vt:lpstr>
      <vt:lpstr>Studentized residual </vt:lpstr>
      <vt:lpstr>Automated temperature effects removal</vt:lpstr>
      <vt:lpstr>Application: Temperature effect removal </vt:lpstr>
      <vt:lpstr>In-situ SWC data</vt:lpstr>
      <vt:lpstr>Radiative Transfer Model of the Soil Surface–Vegetation Layer</vt:lpstr>
      <vt:lpstr>Satellite SM data with TB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hydrology</dc:creator>
  <cp:lastModifiedBy>hydrology</cp:lastModifiedBy>
  <cp:revision>461</cp:revision>
  <cp:lastPrinted>2023-04-07T08:55:50Z</cp:lastPrinted>
  <dcterms:created xsi:type="dcterms:W3CDTF">2022-11-07T03:56:39Z</dcterms:created>
  <dcterms:modified xsi:type="dcterms:W3CDTF">2023-09-21T02:28:27Z</dcterms:modified>
</cp:coreProperties>
</file>