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67" r:id="rId13"/>
    <p:sldId id="270" r:id="rId14"/>
    <p:sldId id="272" r:id="rId15"/>
    <p:sldId id="275" r:id="rId16"/>
    <p:sldId id="273" r:id="rId17"/>
    <p:sldId id="276" r:id="rId18"/>
    <p:sldId id="277" r:id="rId19"/>
    <p:sldId id="264" r:id="rId20"/>
    <p:sldId id="274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A5C9-34E3-4EB9-BEE9-20E1A7DFA885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A0D7-30B0-4525-9AE2-F4ACA1A7C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24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03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77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20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51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90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32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1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57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33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1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8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2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23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ja-JP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6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3549-FEBB-49B5-97B5-768E03192A83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611873-D333-4098-AF48-A7CA31EAF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3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:10.1016/j.measurement.2014.04.007" TargetMode="External"/><Relationship Id="rId5" Type="http://schemas.openxmlformats.org/officeDocument/2006/relationships/hyperlink" Target="https://doi:10.1016/j.jhydrol.2012.06.021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oi.org/10.3390/rs132041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10.0.3.248/j.jhydrol.2017.05.05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E15B-B175-4864-85F3-3B939F66A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573" y="1647184"/>
            <a:ext cx="8637972" cy="2967760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in AMSR2 Soil Moisture Products and</a:t>
            </a:r>
            <a:b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of a Removal Method Using Ascending and Descending Data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573BD-59B1-42D8-A0BA-311FB6345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1021" y="4869140"/>
            <a:ext cx="10432844" cy="618821"/>
          </a:xfrm>
        </p:spPr>
        <p:txBody>
          <a:bodyPr>
            <a:noAutofit/>
          </a:bodyPr>
          <a:lstStyle/>
          <a:p>
            <a:pPr algn="ctr"/>
            <a:r>
              <a:rPr lang="en-US" altLang="ja-JP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Oanh Hoang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Minjiao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 and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Agampodi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Deva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Thisaru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Nayanathara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altLang="ja-JP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222673-40BF-425D-9389-EEAF86F825CD}"/>
              </a:ext>
            </a:extLst>
          </p:cNvPr>
          <p:cNvSpPr txBox="1">
            <a:spLocks/>
          </p:cNvSpPr>
          <p:nvPr/>
        </p:nvSpPr>
        <p:spPr>
          <a:xfrm>
            <a:off x="1012053" y="5996353"/>
            <a:ext cx="8048885" cy="745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Nagaoka University of Technology, Japan</a:t>
            </a:r>
          </a:p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and Environmental Engineering, Hydrology Laboratory </a:t>
            </a:r>
          </a:p>
          <a:p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F20BB-A4AD-485A-9CFA-B586D8088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3"/>
          <a:stretch/>
        </p:blipFill>
        <p:spPr>
          <a:xfrm>
            <a:off x="0" y="0"/>
            <a:ext cx="12192000" cy="17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F1176C-1E69-47F8-B3F6-81C84423B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860" y="805650"/>
                <a:ext cx="7280501" cy="46741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Methodology descriptions</a:t>
                </a: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effect removal for satellite data</a:t>
                </a:r>
              </a:p>
              <a:p>
                <a:pPr marL="457200" lvl="1" indent="0">
                  <a:buNone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Lu’s equation for satellite data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ja-JP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US" altLang="ja-JP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altLang="ja-JP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𝜶</m:t>
                      </m:r>
                      <m:sSub>
                        <m:sSubPr>
                          <m:ctrlPr>
                            <a:rPr lang="en-US" altLang="ja-JP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ja-JP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𝒓𝒆𝒇</m:t>
                          </m:r>
                        </m:sub>
                      </m:sSub>
                      <m:r>
                        <a:rPr lang="en-US" altLang="ja-JP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ja-JP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𝑻</m:t>
                      </m:r>
                    </m:oMath>
                  </m:oMathPara>
                </a14:m>
                <a:endParaRPr lang="en-US" altLang="ja-JP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ja-JP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5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 between ASC and DES </a:t>
                </a:r>
                <a:r>
                  <a:rPr lang="en-US" altLang="ja-JP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SWC</a:t>
                </a:r>
                <a:endParaRPr lang="en-US" altLang="ja-JP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ja-JP" altLang="en-US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correction coefficient</a:t>
                </a:r>
                <a:endParaRPr lang="ja-JP" alt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𝒓𝒆𝒇</m:t>
                        </m:r>
                      </m:sub>
                    </m:sSub>
                  </m:oMath>
                </a14:m>
                <a:r>
                  <a:rPr lang="en-US" altLang="ja-JP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of ASC and DES SWC as </a:t>
                </a:r>
                <a:r>
                  <a:rPr lang="en-US" altLang="ja-JP" sz="15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</a:t>
                </a:r>
                <a:endParaRPr lang="ja-JP" altLang="en-US" sz="15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ja-JP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ja-JP" sz="15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 of ASC and DES surface temperature </a:t>
                </a:r>
                <a:r>
                  <a:rPr lang="en-US" altLang="ja-JP" sz="1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(TSF)</a:t>
                </a:r>
                <a:endParaRPr lang="en-US" altLang="ja-JP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calculation different from in situ data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kumimoji="1" lang="en-US" altLang="ja-JP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data:</a:t>
                </a:r>
              </a:p>
              <a:p>
                <a:pPr marL="457200" lvl="1" indent="0">
                  <a:buNone/>
                </a:pP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satellite surface temperature product as a surrogate at development stage instead of observed soil temperature</a:t>
                </a:r>
                <a:endParaRPr kumimoji="1"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variables: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F1176C-1E69-47F8-B3F6-81C84423B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860" y="805650"/>
                <a:ext cx="7280501" cy="4674146"/>
              </a:xfrm>
              <a:blipFill>
                <a:blip r:embed="rId2"/>
                <a:stretch>
                  <a:fillRect l="-838" t="-19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5B269-D29C-49AB-A4DE-86DAEB10C8DE}"/>
              </a:ext>
            </a:extLst>
          </p:cNvPr>
          <p:cNvSpPr/>
          <p:nvPr/>
        </p:nvSpPr>
        <p:spPr>
          <a:xfrm>
            <a:off x="7448365" y="1047565"/>
            <a:ext cx="4706943" cy="4509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FEA84-1317-4C85-BF24-2435CAF7D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082" y="1180278"/>
            <a:ext cx="3923505" cy="2636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A1C77-B211-49A7-8AE3-A6D5AEC8E2B8}"/>
                  </a:ext>
                </a:extLst>
              </p:cNvPr>
              <p:cNvSpPr txBox="1"/>
              <p:nvPr/>
            </p:nvSpPr>
            <p:spPr>
              <a:xfrm>
                <a:off x="7448364" y="3972011"/>
                <a:ext cx="4706943" cy="1507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in situ data, SWC and TS nearest to ASC and DES time are pickup to mimic satellite data.</a:t>
                </a:r>
                <a:r>
                  <a:rPr kumimoji="1" lang="ja-JP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data analysis shows above figure. From this </a:t>
                </a:r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figure, we decided to use</a:t>
                </a:r>
                <a:endParaRPr kumimoji="1"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𝑎𝑠𝑐</m:t>
                          </m:r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ja-JP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𝑑𝑒𝑠</m:t>
                          </m:r>
                        </m:sub>
                      </m:sSub>
                      <m:r>
                        <a:rPr lang="en-US" altLang="ja-JP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altLang="ja-JP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𝜶</m:t>
                      </m:r>
                      <m:acc>
                        <m:accPr>
                          <m:chr m:val="̅"/>
                          <m:ctrlPr>
                            <a:rPr lang="en-US" altLang="ja-JP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</m:acc>
                      <m:r>
                        <a:rPr lang="en-US" altLang="ja-JP" sz="1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𝑎𝑠𝑐</m:t>
                          </m:r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ja-JP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𝑑𝑒𝑠</m:t>
                          </m:r>
                        </m:sub>
                      </m:sSub>
                      <m:r>
                        <a:rPr lang="en-US" altLang="ja-JP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ja-JP" sz="1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average of previous and following ascending,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  <m:r>
                      <a:rPr lang="en-US" altLang="ja-JP" sz="1500" b="1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kumimoji="1" lang="en-US" altLang="ja-JP" sz="1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value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𝑎𝑠𝑐</m:t>
                        </m:r>
                        <m: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1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r>
                  <a:rPr lang="en-US" altLang="ja-JP" sz="15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𝑑𝑒𝑠</m:t>
                        </m:r>
                      </m:sub>
                    </m:sSub>
                    <m:r>
                      <a:rPr lang="en-US" altLang="ja-JP" sz="15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1"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A1C77-B211-49A7-8AE3-A6D5AEC8E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64" y="3972011"/>
                <a:ext cx="4706943" cy="1507785"/>
              </a:xfrm>
              <a:prstGeom prst="rect">
                <a:avLst/>
              </a:prstGeom>
              <a:blipFill>
                <a:blip r:embed="rId6"/>
                <a:stretch>
                  <a:fillRect l="-518" t="-1215" r="-259" b="-2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3422CE-3532-435E-9554-8D351D8A1CEB}"/>
              </a:ext>
            </a:extLst>
          </p:cNvPr>
          <p:cNvSpPr txBox="1"/>
          <p:nvPr/>
        </p:nvSpPr>
        <p:spPr>
          <a:xfrm>
            <a:off x="1046748" y="6421065"/>
            <a:ext cx="55227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3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asc</a:t>
            </a:r>
            <a:r>
              <a:rPr lang="en-US" altLang="ja-JP" sz="13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ascending       des: descending         p   : previous          f     : following</a:t>
            </a:r>
            <a:endParaRPr kumimoji="1"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D3E270-DD7F-4CC3-9B76-96F4B3E94CFC}"/>
                  </a:ext>
                </a:extLst>
              </p:cNvPr>
              <p:cNvSpPr txBox="1"/>
              <p:nvPr/>
            </p:nvSpPr>
            <p:spPr>
              <a:xfrm>
                <a:off x="1953094" y="5250616"/>
                <a:ext cx="3923924" cy="11704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𝑎𝑠𝑐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𝑑𝑒𝑠</m:t>
                              </m:r>
                            </m:sub>
                          </m:sSub>
                        </m:e>
                      </m:d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𝑜𝑟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𝑎𝑠𝑐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𝑑𝑒𝑠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600" i="1" dirty="0"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𝑻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 (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𝑎𝑠𝑐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𝑑𝑒𝑠</m:t>
                          </m:r>
                        </m:sub>
                      </m:sSub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𝑜𝑟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𝑎𝑠𝑐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𝑑𝑒𝑠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600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altLang="ja-JP" sz="16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𝑢𝑠𝑒</m:t>
                      </m:r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𝑎𝑣𝑒𝑟𝑎𝑔𝑒</m:t>
                      </m:r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𝑎𝑠</m:t>
                      </m:r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𝑎𝑝𝑝𝑟𝑜𝑥𝑖𝑚𝑎𝑡𝑖𝑜𝑛</m:t>
                      </m:r>
                    </m:oMath>
                  </m:oMathPara>
                </a14:m>
                <a:endParaRPr lang="en-US" altLang="ja-JP" sz="1600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D3E270-DD7F-4CC3-9B76-96F4B3E94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094" y="5250616"/>
                <a:ext cx="3923924" cy="1170449"/>
              </a:xfrm>
              <a:prstGeom prst="rect">
                <a:avLst/>
              </a:prstGeom>
              <a:blipFill>
                <a:blip r:embed="rId7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48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727969"/>
          </a:xfrm>
        </p:spPr>
        <p:txBody>
          <a:bodyPr>
            <a:normAutofit/>
          </a:bodyPr>
          <a:lstStyle/>
          <a:p>
            <a:r>
              <a:rPr kumimoji="1"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958790"/>
            <a:ext cx="8957568" cy="453215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methods to observe the soil water content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in situ and satellite data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facts</a:t>
            </a:r>
          </a:p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AMSR2 soil moisture products</a:t>
            </a:r>
          </a:p>
          <a:p>
            <a:r>
              <a:rPr kumimoji="1" lang="en-US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descriptions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and data in Mongolia site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en-US" altLang="ja-JP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E03645F-D4DA-42EC-937B-58D4FAA4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1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391" y="727969"/>
            <a:ext cx="3399784" cy="3429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in Mongolia site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on a 50×50 km specific target area (45.75°N, 106.9°E and 46.2°N, 106.25°E);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Dominated by the cold arid climatic (</a:t>
            </a:r>
            <a:r>
              <a:rPr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BSk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area (as sorted in the </a:t>
            </a:r>
            <a:r>
              <a:rPr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Köppen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–Geiger climate classification);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flat with an elevation from 1300 m to 1500 m;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cover by the bare soil, pasture and shrubs.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FAB3B-C9E5-4DDB-9FC5-4896010D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46" y="597122"/>
            <a:ext cx="5433712" cy="3761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A7630-BD57-4824-94C5-C28EDA278D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t="25948" r="17137" b="15995"/>
          <a:stretch/>
        </p:blipFill>
        <p:spPr>
          <a:xfrm>
            <a:off x="9108489" y="2304403"/>
            <a:ext cx="2445919" cy="1706734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FDBF1DEB-A9B4-4260-88FB-8081B359F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021421"/>
              </p:ext>
            </p:extLst>
          </p:nvPr>
        </p:nvGraphicFramePr>
        <p:xfrm>
          <a:off x="9782005" y="4648479"/>
          <a:ext cx="2035946" cy="74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467">
                  <a:extLst>
                    <a:ext uri="{9D8B030D-6E8A-4147-A177-3AD203B41FA5}">
                      <a16:colId xmlns:a16="http://schemas.microsoft.com/office/drawing/2014/main" val="3275054574"/>
                    </a:ext>
                  </a:extLst>
                </a:gridCol>
                <a:gridCol w="763479">
                  <a:extLst>
                    <a:ext uri="{9D8B030D-6E8A-4147-A177-3AD203B41FA5}">
                      <a16:colId xmlns:a16="http://schemas.microsoft.com/office/drawing/2014/main" val="3615912682"/>
                    </a:ext>
                  </a:extLst>
                </a:gridCol>
              </a:tblGrid>
              <a:tr h="35995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759029"/>
                  </a:ext>
                </a:extLst>
              </a:tr>
              <a:tr h="38142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1410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BF5ADA-E2E2-4DA5-9946-A5616366A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31959"/>
              </p:ext>
            </p:extLst>
          </p:nvPr>
        </p:nvGraphicFramePr>
        <p:xfrm>
          <a:off x="637592" y="4287815"/>
          <a:ext cx="7717815" cy="2564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0479">
                  <a:extLst>
                    <a:ext uri="{9D8B030D-6E8A-4147-A177-3AD203B41FA5}">
                      <a16:colId xmlns:a16="http://schemas.microsoft.com/office/drawing/2014/main" val="277399260"/>
                    </a:ext>
                  </a:extLst>
                </a:gridCol>
                <a:gridCol w="974171">
                  <a:extLst>
                    <a:ext uri="{9D8B030D-6E8A-4147-A177-3AD203B41FA5}">
                      <a16:colId xmlns:a16="http://schemas.microsoft.com/office/drawing/2014/main" val="680646353"/>
                    </a:ext>
                  </a:extLst>
                </a:gridCol>
                <a:gridCol w="1068659">
                  <a:extLst>
                    <a:ext uri="{9D8B030D-6E8A-4147-A177-3AD203B41FA5}">
                      <a16:colId xmlns:a16="http://schemas.microsoft.com/office/drawing/2014/main" val="2286025131"/>
                    </a:ext>
                  </a:extLst>
                </a:gridCol>
                <a:gridCol w="1091954">
                  <a:extLst>
                    <a:ext uri="{9D8B030D-6E8A-4147-A177-3AD203B41FA5}">
                      <a16:colId xmlns:a16="http://schemas.microsoft.com/office/drawing/2014/main" val="2750405654"/>
                    </a:ext>
                  </a:extLst>
                </a:gridCol>
                <a:gridCol w="1326630">
                  <a:extLst>
                    <a:ext uri="{9D8B030D-6E8A-4147-A177-3AD203B41FA5}">
                      <a16:colId xmlns:a16="http://schemas.microsoft.com/office/drawing/2014/main" val="195694233"/>
                    </a:ext>
                  </a:extLst>
                </a:gridCol>
                <a:gridCol w="756823">
                  <a:extLst>
                    <a:ext uri="{9D8B030D-6E8A-4147-A177-3AD203B41FA5}">
                      <a16:colId xmlns:a16="http://schemas.microsoft.com/office/drawing/2014/main" val="743464236"/>
                    </a:ext>
                  </a:extLst>
                </a:gridCol>
                <a:gridCol w="1009099">
                  <a:extLst>
                    <a:ext uri="{9D8B030D-6E8A-4147-A177-3AD203B41FA5}">
                      <a16:colId xmlns:a16="http://schemas.microsoft.com/office/drawing/2014/main" val="414712423"/>
                    </a:ext>
                  </a:extLst>
                </a:gridCol>
              </a:tblGrid>
              <a:tr h="48534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Station ID</a:t>
                      </a:r>
                      <a:endParaRPr lang="ja-JP" sz="1400" b="1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Coordinates </a:t>
                      </a:r>
                      <a:b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ja-JP" sz="1400" b="1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400" b="1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Weighed contribution</a:t>
                      </a:r>
                      <a:endParaRPr lang="ja-JP" sz="1400" b="1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Lat. (N) </a:t>
                      </a:r>
                      <a:endParaRPr lang="ja-JP" sz="1400" b="1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Lon. (E)</a:t>
                      </a:r>
                      <a:endParaRPr lang="ja-JP" sz="1400" b="1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Alt. (m)</a:t>
                      </a:r>
                      <a:endParaRPr lang="ja-JP" sz="1400" b="1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Temporal interval</a:t>
                      </a:r>
                      <a:endParaRPr lang="ja-JP" sz="1400" b="1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20990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MGS AWS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0.080695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44'34.9''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15'52.2''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1393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13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0108169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DRS AWS 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0.074242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12'31.2''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42'53.0''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7460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ASSH811/ASSH1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0.005092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55'22.5''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54'30.2''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02406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ASSH813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E4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0.067831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06'10.0''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46'47.2''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1318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71083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ASSH817/ASSH7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0.10458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44'23.4''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39'05.5''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31688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ASSH819/ASSH9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0.058915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16'57.6''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15'52.1''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1407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9660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ASSH820/ASSH10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0.23882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55'22.5''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31'21.2''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16786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ASSH815/ASSH11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0.217732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06'10.0''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31'21.2''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97932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ASSH8122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A3E</a:t>
                      </a:r>
                      <a:endParaRPr lang="ja-JP" sz="1300" kern="1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3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0.152094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00'58.0''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ja-JP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ﾟ</a:t>
                      </a: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16'24.3''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</a:t>
                      </a:r>
                      <a:endParaRPr lang="ja-JP" sz="13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33492"/>
                  </a:ext>
                </a:extLst>
              </a:tr>
            </a:tbl>
          </a:graphicData>
        </a:graphic>
      </p:graphicFrame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519DC71-DDEA-4C67-B246-39D0B709EDF8}"/>
              </a:ext>
            </a:extLst>
          </p:cNvPr>
          <p:cNvSpPr txBox="1">
            <a:spLocks/>
          </p:cNvSpPr>
          <p:nvPr/>
        </p:nvSpPr>
        <p:spPr>
          <a:xfrm>
            <a:off x="3284107" y="727969"/>
            <a:ext cx="4612284" cy="3631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in Mongolia site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situ data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ja-JP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SWC and soil temperature from 3-cm depth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ja-JP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Contributed by nine station as described in the table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ja-JP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Examining period from </a:t>
            </a:r>
            <a:r>
              <a:rPr lang="en-US" altLang="ja-JP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ja-JP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ja-JP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Sep, 2016 to 31</a:t>
            </a:r>
            <a:r>
              <a:rPr lang="en-US" altLang="ja-JP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ja-JP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Oct, 2019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data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ja-JP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the AMSR2 level 2 (L2) products (SGSMCLF3300300 and RGLSTLU1100100)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ja-JP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Accessed through the website https://gportal.jaxa.jp/gpr/?lang=en (accessed on 31 July 2023)</a:t>
            </a:r>
          </a:p>
        </p:txBody>
      </p:sp>
    </p:spTree>
    <p:extLst>
      <p:ext uri="{BB962C8B-B14F-4D97-AF65-F5344CB8AC3E}">
        <p14:creationId xmlns:p14="http://schemas.microsoft.com/office/powerpoint/2010/main" val="28959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727969"/>
          </a:xfrm>
        </p:spPr>
        <p:txBody>
          <a:bodyPr>
            <a:normAutofit/>
          </a:bodyPr>
          <a:lstStyle/>
          <a:p>
            <a:r>
              <a:rPr kumimoji="1"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958790"/>
            <a:ext cx="8957568" cy="453215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methods to observe the soil water content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in situ and satellite data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facts</a:t>
            </a:r>
          </a:p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AMSR2 soil moisture products</a:t>
            </a:r>
          </a:p>
          <a:p>
            <a:r>
              <a:rPr kumimoji="1" lang="en-US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descriptions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and data in Mongolia site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en-US" altLang="ja-JP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E03645F-D4DA-42EC-937B-58D4FAA4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8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2" y="727969"/>
            <a:ext cx="9721046" cy="5035820"/>
          </a:xfrm>
        </p:spPr>
        <p:txBody>
          <a:bodyPr>
            <a:normAutofit/>
          </a:bodyPr>
          <a:lstStyle/>
          <a:p>
            <a:pPr algn="just"/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newly developed method to in situ data at ASC and DES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situ SWC 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temperature 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(TS) at ASC and DES times to conduct the computing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9E4F91E1-764A-436E-839C-4AC980699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" y="2849789"/>
            <a:ext cx="3004648" cy="2283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C81A89-25F2-4AAF-927F-4CB287EA7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22230" r="6626" b="17200"/>
          <a:stretch/>
        </p:blipFill>
        <p:spPr>
          <a:xfrm>
            <a:off x="6479007" y="2530137"/>
            <a:ext cx="5712993" cy="2922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78CB53-931D-4B97-9000-7E19836BE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99" y="2645797"/>
            <a:ext cx="3588805" cy="2691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207F00-68D5-4369-8F86-DDF2DEC2A8BE}"/>
              </a:ext>
            </a:extLst>
          </p:cNvPr>
          <p:cNvSpPr txBox="1"/>
          <p:nvPr/>
        </p:nvSpPr>
        <p:spPr>
          <a:xfrm>
            <a:off x="-71021" y="5452562"/>
            <a:ext cx="3004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data after applying the regression analysis</a:t>
            </a:r>
          </a:p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= 0.0062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98267-782B-4EC4-8085-57DA8E623AC5}"/>
              </a:ext>
            </a:extLst>
          </p:cNvPr>
          <p:cNvSpPr txBox="1"/>
          <p:nvPr/>
        </p:nvSpPr>
        <p:spPr>
          <a:xfrm>
            <a:off x="3268577" y="5452562"/>
            <a:ext cx="3004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changes of the difference between ASC and DES SWC effected by TEs after the correction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B9E97-C9BB-41F1-8B2D-0ED434207F10}"/>
              </a:ext>
            </a:extLst>
          </p:cNvPr>
          <p:cNvSpPr txBox="1"/>
          <p:nvPr/>
        </p:nvSpPr>
        <p:spPr>
          <a:xfrm>
            <a:off x="8009581" y="5452562"/>
            <a:ext cx="3004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DES and ASC (both previous and following) change after the correction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2" y="727969"/>
            <a:ext cx="9721046" cy="5035820"/>
          </a:xfrm>
        </p:spPr>
        <p:txBody>
          <a:bodyPr>
            <a:normAutofit/>
          </a:bodyPr>
          <a:lstStyle/>
          <a:p>
            <a:pPr algn="just"/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newly developed method to in situ data at ASC and 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D6E7F-0745-4288-8ABF-FC83113CC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94" y="2278822"/>
            <a:ext cx="3928531" cy="2946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01BBF-EDA9-4DA1-9195-7B14DFDF4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2278822"/>
            <a:ext cx="3928533" cy="2946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D3A11B-8A8F-4E0D-98E6-BC8D323B5F2F}"/>
              </a:ext>
            </a:extLst>
          </p:cNvPr>
          <p:cNvSpPr txBox="1"/>
          <p:nvPr/>
        </p:nvSpPr>
        <p:spPr>
          <a:xfrm>
            <a:off x="1509077" y="5372663"/>
            <a:ext cx="31407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SWC data after the correction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86923-C07D-443B-8718-2D758554DB2F}"/>
              </a:ext>
            </a:extLst>
          </p:cNvPr>
          <p:cNvSpPr txBox="1"/>
          <p:nvPr/>
        </p:nvSpPr>
        <p:spPr>
          <a:xfrm>
            <a:off x="6133208" y="5371374"/>
            <a:ext cx="3140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triangle relationship among DES, following ASC and previous ASC data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3446B8-990B-4D16-91BA-4224DDB85790}"/>
              </a:ext>
            </a:extLst>
          </p:cNvPr>
          <p:cNvCxnSpPr>
            <a:cxnSpLocks/>
          </p:cNvCxnSpPr>
          <p:nvPr/>
        </p:nvCxnSpPr>
        <p:spPr>
          <a:xfrm>
            <a:off x="7199790" y="2716567"/>
            <a:ext cx="648070" cy="37286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B205E4-4099-42F3-AA0F-0005D49D1D5F}"/>
              </a:ext>
            </a:extLst>
          </p:cNvPr>
          <p:cNvCxnSpPr/>
          <p:nvPr/>
        </p:nvCxnSpPr>
        <p:spPr>
          <a:xfrm>
            <a:off x="8096435" y="4448096"/>
            <a:ext cx="648070" cy="37286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8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2" y="727969"/>
            <a:ext cx="9721046" cy="5035820"/>
          </a:xfrm>
        </p:spPr>
        <p:txBody>
          <a:bodyPr>
            <a:normAutofit/>
          </a:bodyPr>
          <a:lstStyle/>
          <a:p>
            <a:pPr algn="just"/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newly developed method to AMSR2 data</a:t>
            </a:r>
          </a:p>
          <a:p>
            <a:pPr lvl="2" algn="just">
              <a:buFont typeface="Wingdings" panose="05000000000000000000" pitchFamily="2" charset="2"/>
              <a:buChar char="p"/>
            </a:pP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AMSR2 SWC 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temperature 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conduct the computing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7901B2-E55A-4C29-AEEC-74359340D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5377"/>
            <a:ext cx="2805164" cy="2103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476C50-1461-4B6E-9C89-EC419A794C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21951" r="4997" b="17934"/>
          <a:stretch/>
        </p:blipFill>
        <p:spPr>
          <a:xfrm>
            <a:off x="6720677" y="2611143"/>
            <a:ext cx="5471323" cy="26788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723177-60A1-482D-B821-D6FA19DFD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2611143"/>
            <a:ext cx="3571783" cy="2678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E93766-08DB-4E5A-9CB7-0A3CF4A83DE2}"/>
              </a:ext>
            </a:extLst>
          </p:cNvPr>
          <p:cNvSpPr txBox="1"/>
          <p:nvPr/>
        </p:nvSpPr>
        <p:spPr>
          <a:xfrm>
            <a:off x="-71021" y="5452562"/>
            <a:ext cx="3004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data after applying the regression analysis</a:t>
            </a:r>
          </a:p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= 0.0057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CF85B-91B1-4B87-9426-83052BD8091C}"/>
              </a:ext>
            </a:extLst>
          </p:cNvPr>
          <p:cNvSpPr txBox="1"/>
          <p:nvPr/>
        </p:nvSpPr>
        <p:spPr>
          <a:xfrm>
            <a:off x="3268577" y="5452562"/>
            <a:ext cx="31335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changes of the difference between ASC and DES AMSR2 SWC effected by TEs after the correction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B54D4-499C-4C58-A715-2C1C8BE1A1E6}"/>
              </a:ext>
            </a:extLst>
          </p:cNvPr>
          <p:cNvSpPr txBox="1"/>
          <p:nvPr/>
        </p:nvSpPr>
        <p:spPr>
          <a:xfrm>
            <a:off x="8009581" y="5452562"/>
            <a:ext cx="3004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DES and ASC (both previous and following) change after the correction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1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2" y="727969"/>
            <a:ext cx="9721046" cy="5035820"/>
          </a:xfrm>
        </p:spPr>
        <p:txBody>
          <a:bodyPr>
            <a:normAutofit/>
          </a:bodyPr>
          <a:lstStyle/>
          <a:p>
            <a:pPr algn="just"/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newly developed method to AMSR2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D6E7F-0745-4288-8ABF-FC83113CC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31" y="2263807"/>
            <a:ext cx="3612006" cy="2709004"/>
          </a:xfrm>
          <a:prstGeom prst="rect">
            <a:avLst/>
          </a:prstGeom>
        </p:spPr>
      </p:pic>
      <p:pic>
        <p:nvPicPr>
          <p:cNvPr id="18" name="Content Placeholder 15">
            <a:extLst>
              <a:ext uri="{FF2B5EF4-FFF2-40B4-BE49-F238E27FC236}">
                <a16:creationId xmlns:a16="http://schemas.microsoft.com/office/drawing/2014/main" id="{4BFAC751-50D6-4A0F-8403-006BF8038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13" y="2263806"/>
            <a:ext cx="3612006" cy="27090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B2615-35AB-40C8-8024-B110D4D5FEDB}"/>
              </a:ext>
            </a:extLst>
          </p:cNvPr>
          <p:cNvSpPr txBox="1"/>
          <p:nvPr/>
        </p:nvSpPr>
        <p:spPr>
          <a:xfrm>
            <a:off x="1509077" y="5372663"/>
            <a:ext cx="31407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AMSR2 SWC data after the correction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3115D-1DD8-4AC4-BBBC-4E29ADA17E24}"/>
              </a:ext>
            </a:extLst>
          </p:cNvPr>
          <p:cNvSpPr txBox="1"/>
          <p:nvPr/>
        </p:nvSpPr>
        <p:spPr>
          <a:xfrm>
            <a:off x="6133208" y="5371374"/>
            <a:ext cx="3140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triangle relationship among DES, following ASC and previous ASC data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2492D1-C881-47BF-A759-6CA72DDBE7F3}"/>
              </a:ext>
            </a:extLst>
          </p:cNvPr>
          <p:cNvCxnSpPr>
            <a:cxnSpLocks/>
          </p:cNvCxnSpPr>
          <p:nvPr/>
        </p:nvCxnSpPr>
        <p:spPr>
          <a:xfrm>
            <a:off x="7244179" y="2521258"/>
            <a:ext cx="674703" cy="4438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ACC7CE-609A-4A89-9D10-C3683BFEE918}"/>
              </a:ext>
            </a:extLst>
          </p:cNvPr>
          <p:cNvCxnSpPr>
            <a:cxnSpLocks/>
          </p:cNvCxnSpPr>
          <p:nvPr/>
        </p:nvCxnSpPr>
        <p:spPr>
          <a:xfrm>
            <a:off x="7676972" y="4443274"/>
            <a:ext cx="712426" cy="6658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1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2" y="727969"/>
            <a:ext cx="9721046" cy="5035820"/>
          </a:xfrm>
        </p:spPr>
        <p:txBody>
          <a:bodyPr>
            <a:normAutofit/>
          </a:bodyPr>
          <a:lstStyle/>
          <a:p>
            <a:pPr algn="just"/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assessment matrix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E0089F-C952-4FBA-A0E6-4786DFAA5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73953"/>
              </p:ext>
            </p:extLst>
          </p:nvPr>
        </p:nvGraphicFramePr>
        <p:xfrm>
          <a:off x="115412" y="1998739"/>
          <a:ext cx="11880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075642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85172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1801020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7047446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93849801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821742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5708946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3465206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8781650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225347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5251228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9647673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0607374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situ vs. AMSR2 SWC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Corrected in situ vs. corrected AMSR2 SWC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%Changes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730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0.3053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0.4809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0.3238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0.2859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0.3475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0.4696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0.3719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0.3288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13.82%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-2.35</a:t>
                      </a:r>
                      <a:endParaRPr kumimoji="1" lang="ja-JP" alt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47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0.0496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0.0486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0.0500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0.0482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0.0478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0.0509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0.0486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0.0465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1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ubRMSE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0.0483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0.0482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0.0485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0.0467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0.0467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0.0506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0.0473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0.0452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25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0.0331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3897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C5589E-267E-451B-B834-FE67B7DB0E4B}"/>
              </a:ext>
            </a:extLst>
          </p:cNvPr>
          <p:cNvSpPr txBox="1"/>
          <p:nvPr/>
        </p:nvSpPr>
        <p:spPr>
          <a:xfrm>
            <a:off x="1526959" y="5060272"/>
            <a:ext cx="63904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Ascending      D: Descending      p: previous      f: following      m: mean value</a:t>
            </a:r>
          </a:p>
          <a:p>
            <a:endParaRPr kumimoji="1" lang="en-US" altLang="ja-JP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color mean increasing</a:t>
            </a:r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1" lang="en-US" altLang="ja-JP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color mean decreasing </a:t>
            </a:r>
            <a:endParaRPr kumimoji="1" lang="ja-JP" altLang="en-US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4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727969"/>
          </a:xfrm>
        </p:spPr>
        <p:txBody>
          <a:bodyPr>
            <a:normAutofit/>
          </a:bodyPr>
          <a:lstStyle/>
          <a:p>
            <a:r>
              <a:rPr kumimoji="1"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958790"/>
            <a:ext cx="8957568" cy="453215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methods to observe the soil water content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in situ and satellite data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facts</a:t>
            </a:r>
          </a:p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AMSR2 soil moisture products</a:t>
            </a: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descriptions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in Mongolia site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en-US" altLang="ja-JP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E03645F-D4DA-42EC-937B-58D4FAA4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727969"/>
          </a:xfrm>
        </p:spPr>
        <p:txBody>
          <a:bodyPr>
            <a:normAutofit/>
          </a:bodyPr>
          <a:lstStyle/>
          <a:p>
            <a:r>
              <a:rPr kumimoji="1"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958790"/>
            <a:ext cx="8957568" cy="453215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methods to observe the soil water content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in situ and satellite data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facts</a:t>
            </a:r>
          </a:p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AMSR2 soil moisture products</a:t>
            </a: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descriptions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and data in Mongolia site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en-US" altLang="ja-JP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E03645F-D4DA-42EC-937B-58D4FAA4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0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2" y="1074199"/>
            <a:ext cx="9037467" cy="4689590"/>
          </a:xfrm>
        </p:spPr>
        <p:txBody>
          <a:bodyPr>
            <a:normAutofit/>
          </a:bodyPr>
          <a:lstStyle/>
          <a:p>
            <a:pPr algn="just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 also exist in AMSR2 satellite soil moisture products </a:t>
            </a: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Considering to check for the other satellite products since these effects may be the existence in all satellite data.</a:t>
            </a:r>
          </a:p>
          <a:p>
            <a:pPr algn="just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newly developed method can remove TEs from AMSR2 satellite soil moisture products under the case study in Mongolia site  The ASC satellite data can be used after the correction.</a:t>
            </a:r>
          </a:p>
          <a:p>
            <a:pPr algn="just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correction method cannot be applied during frozen periods.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2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6F2A81-2C2F-94A7-CF15-5101BF45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 for your attention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94457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E15B-B175-4864-85F3-3B939F66A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573" y="1647184"/>
            <a:ext cx="8637972" cy="2967760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in AMSR2 Soil Moisture Products and</a:t>
            </a:r>
            <a:b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of a Removal Method Using Ascending and Descending Data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573BD-59B1-42D8-A0BA-311FB6345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1021" y="4869140"/>
            <a:ext cx="10432844" cy="618821"/>
          </a:xfrm>
        </p:spPr>
        <p:txBody>
          <a:bodyPr>
            <a:noAutofit/>
          </a:bodyPr>
          <a:lstStyle/>
          <a:p>
            <a:pPr algn="ctr"/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Minjiao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Lu, </a:t>
            </a:r>
            <a:r>
              <a:rPr lang="en-US" altLang="ja-JP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ja-JP" sz="2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altLang="ja-JP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Hoang 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Agampodi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Deva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Thisaru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Nayanathara</a:t>
            </a:r>
            <a:r>
              <a:rPr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altLang="ja-JP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222673-40BF-425D-9389-EEAF86F825CD}"/>
              </a:ext>
            </a:extLst>
          </p:cNvPr>
          <p:cNvSpPr txBox="1">
            <a:spLocks/>
          </p:cNvSpPr>
          <p:nvPr/>
        </p:nvSpPr>
        <p:spPr>
          <a:xfrm>
            <a:off x="1012053" y="5996353"/>
            <a:ext cx="8048885" cy="745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Nagaoka University of Technology, Japan</a:t>
            </a:r>
          </a:p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and Environmental Engineering, Hydrology Laboratory </a:t>
            </a:r>
          </a:p>
          <a:p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F20BB-A4AD-485A-9CFA-B586D8088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3"/>
          <a:stretch/>
        </p:blipFill>
        <p:spPr>
          <a:xfrm>
            <a:off x="0" y="0"/>
            <a:ext cx="12192000" cy="17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3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4" y="1162974"/>
            <a:ext cx="8957568" cy="4239197"/>
          </a:xfrm>
        </p:spPr>
        <p:txBody>
          <a:bodyPr>
            <a:normAutofit/>
          </a:bodyPr>
          <a:lstStyle/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methods to observe the soil water content</a:t>
            </a:r>
          </a:p>
          <a:p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1D2695-20C9-4BB4-892F-3C5304F08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8" y="2054108"/>
            <a:ext cx="4826493" cy="3892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FD75A0-3E62-4FA7-9486-8CEC1D9C7330}"/>
              </a:ext>
            </a:extLst>
          </p:cNvPr>
          <p:cNvSpPr txBox="1"/>
          <p:nvPr/>
        </p:nvSpPr>
        <p:spPr>
          <a:xfrm>
            <a:off x="1669002" y="1627739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observations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089DD-6BFD-4122-B8AF-39221A82BD0E}"/>
              </a:ext>
            </a:extLst>
          </p:cNvPr>
          <p:cNvSpPr txBox="1"/>
          <p:nvPr/>
        </p:nvSpPr>
        <p:spPr>
          <a:xfrm>
            <a:off x="6949576" y="168477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observations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1414C-6169-4BFD-BC4D-33F29A94644E}"/>
              </a:ext>
            </a:extLst>
          </p:cNvPr>
          <p:cNvSpPr txBox="1"/>
          <p:nvPr/>
        </p:nvSpPr>
        <p:spPr>
          <a:xfrm>
            <a:off x="6833816" y="2258292"/>
            <a:ext cx="279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multi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tensiometers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Gramma-ray attenuation</a:t>
            </a:r>
          </a:p>
        </p:txBody>
      </p:sp>
      <p:sp>
        <p:nvSpPr>
          <p:cNvPr id="14" name="正方形/長方形 65">
            <a:extLst>
              <a:ext uri="{FF2B5EF4-FFF2-40B4-BE49-F238E27FC236}">
                <a16:creationId xmlns:a16="http://schemas.microsoft.com/office/drawing/2014/main" id="{860024F1-3237-4B76-90CC-E86A93D0C71B}"/>
              </a:ext>
            </a:extLst>
          </p:cNvPr>
          <p:cNvSpPr/>
          <p:nvPr/>
        </p:nvSpPr>
        <p:spPr>
          <a:xfrm>
            <a:off x="0" y="6351572"/>
            <a:ext cx="5131533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Dobriyal</a:t>
            </a:r>
            <a:r>
              <a:rPr lang="en-US" altLang="ja-JP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ja-JP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(2012) : </a:t>
            </a:r>
            <a:r>
              <a:rPr lang="ja-JP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doi:10.1016/j.jhydrol.2012.06.021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Susha</a:t>
            </a:r>
            <a:r>
              <a:rPr lang="en-US" altLang="ja-JP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ja-JP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 : </a:t>
            </a:r>
            <a:r>
              <a:rPr lang="ja-JP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doi:10.1016/j.measurement.2014.04.007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AB666A-8BF9-4B84-8E91-DF1B92A67E7C}"/>
                  </a:ext>
                </a:extLst>
              </p:cNvPr>
              <p:cNvSpPr txBox="1"/>
              <p:nvPr/>
            </p:nvSpPr>
            <p:spPr>
              <a:xfrm>
                <a:off x="5267164" y="4678896"/>
                <a:ext cx="40810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bulk dielectric constant (or permittivity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widely used to obtain soil moisture from both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situ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satellite observation.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AB666A-8BF9-4B84-8E91-DF1B92A6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164" y="4678896"/>
                <a:ext cx="4081023" cy="1446550"/>
              </a:xfrm>
              <a:prstGeom prst="rect">
                <a:avLst/>
              </a:prstGeom>
              <a:blipFill>
                <a:blip r:embed="rId7"/>
                <a:stretch>
                  <a:fillRect l="-1943" t="-2954" r="-1943" b="-75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85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4" y="1162974"/>
            <a:ext cx="8957568" cy="4239197"/>
          </a:xfrm>
        </p:spPr>
        <p:txBody>
          <a:bodyPr>
            <a:normAutofit/>
          </a:bodyPr>
          <a:lstStyle/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 in in situ and satellite data (SMAP)</a:t>
            </a:r>
          </a:p>
          <a:p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9A27F3-237B-4BDA-A4C3-8F57DB7B27A6}"/>
              </a:ext>
            </a:extLst>
          </p:cNvPr>
          <p:cNvSpPr/>
          <p:nvPr/>
        </p:nvSpPr>
        <p:spPr>
          <a:xfrm>
            <a:off x="2023843" y="1737001"/>
            <a:ext cx="6356677" cy="4583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A519A1B-0B7C-44AA-A755-D8F1CD79CE6C}"/>
              </a:ext>
            </a:extLst>
          </p:cNvPr>
          <p:cNvSpPr txBox="1">
            <a:spLocks/>
          </p:cNvSpPr>
          <p:nvPr/>
        </p:nvSpPr>
        <p:spPr>
          <a:xfrm>
            <a:off x="2383521" y="5402171"/>
            <a:ext cx="5637320" cy="74117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in-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iitu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soil water content (SWC) and soil temperature (TS), alongside SMAP SWC and surface temperature (TSF), during ascending and descending passes over Little Washita (Oklahoma, USA).</a:t>
            </a:r>
          </a:p>
        </p:txBody>
      </p:sp>
      <p:sp>
        <p:nvSpPr>
          <p:cNvPr id="27" name="正方形/長方形 65">
            <a:extLst>
              <a:ext uri="{FF2B5EF4-FFF2-40B4-BE49-F238E27FC236}">
                <a16:creationId xmlns:a16="http://schemas.microsoft.com/office/drawing/2014/main" id="{C9D21739-32A6-4398-B4A0-829D3ABEA3F7}"/>
              </a:ext>
            </a:extLst>
          </p:cNvPr>
          <p:cNvSpPr/>
          <p:nvPr/>
        </p:nvSpPr>
        <p:spPr>
          <a:xfrm>
            <a:off x="0" y="6550223"/>
            <a:ext cx="4398897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and Lu (2021)</a:t>
            </a:r>
            <a:r>
              <a:rPr lang="en-US" altLang="ja-JP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https://doi.org/10.3390/rs13204104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38EC6-4A44-4D41-BC68-90B66A989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328" y="1803794"/>
            <a:ext cx="5193242" cy="34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3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4" y="1162974"/>
            <a:ext cx="8957568" cy="4239197"/>
          </a:xfrm>
        </p:spPr>
        <p:txBody>
          <a:bodyPr>
            <a:normAutofit/>
          </a:bodyPr>
          <a:lstStyle/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facts about TE in TDR SWC measurement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正方形/長方形 37">
            <a:extLst>
              <a:ext uri="{FF2B5EF4-FFF2-40B4-BE49-F238E27FC236}">
                <a16:creationId xmlns:a16="http://schemas.microsoft.com/office/drawing/2014/main" id="{2098BB5B-D449-41FA-AFC4-70BAFA796169}"/>
              </a:ext>
            </a:extLst>
          </p:cNvPr>
          <p:cNvSpPr/>
          <p:nvPr/>
        </p:nvSpPr>
        <p:spPr>
          <a:xfrm>
            <a:off x="0" y="1766920"/>
            <a:ext cx="9907479" cy="4447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CE30B-BE20-47F8-95CB-E8DDEC6C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108" y="1958729"/>
            <a:ext cx="5809893" cy="390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540067-48C6-4138-9BBE-3343DE97D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2" y="1958729"/>
            <a:ext cx="2968388" cy="3906862"/>
          </a:xfrm>
          <a:prstGeom prst="rect">
            <a:avLst/>
          </a:prstGeom>
        </p:spPr>
      </p:pic>
      <p:sp>
        <p:nvSpPr>
          <p:cNvPr id="18" name="正方形/長方形 65">
            <a:extLst>
              <a:ext uri="{FF2B5EF4-FFF2-40B4-BE49-F238E27FC236}">
                <a16:creationId xmlns:a16="http://schemas.microsoft.com/office/drawing/2014/main" id="{8DBF86AD-DDBF-4C4F-987A-C51D80E9DF91}"/>
              </a:ext>
            </a:extLst>
          </p:cNvPr>
          <p:cNvSpPr/>
          <p:nvPr/>
        </p:nvSpPr>
        <p:spPr>
          <a:xfrm>
            <a:off x="0" y="6550223"/>
            <a:ext cx="2035814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Yamamoto and Lu (2022)</a:t>
            </a:r>
            <a:endParaRPr lang="en-US" altLang="ja-JP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0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727969"/>
          </a:xfrm>
        </p:spPr>
        <p:txBody>
          <a:bodyPr>
            <a:normAutofit/>
          </a:bodyPr>
          <a:lstStyle/>
          <a:p>
            <a:r>
              <a:rPr kumimoji="1"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958790"/>
            <a:ext cx="8957568" cy="453215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methods to observe the soil water content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in situ and satellite data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facts</a:t>
            </a:r>
          </a:p>
          <a:p>
            <a:r>
              <a:rPr lang="en-US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AMSR2 soil moisture products</a:t>
            </a: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descriptions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in Mongolia site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en-US" altLang="ja-JP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E03645F-D4DA-42EC-937B-58D4FAA4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9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AMSR2 soil moisture products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4" y="1162974"/>
            <a:ext cx="8957568" cy="4239197"/>
          </a:xfrm>
        </p:spPr>
        <p:txBody>
          <a:bodyPr>
            <a:normAutofit/>
          </a:bodyPr>
          <a:lstStyle/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 in in situ and AMSR2 soil moisture data</a:t>
            </a:r>
          </a:p>
          <a:p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A519A1B-0B7C-44AA-A755-D8F1CD79CE6C}"/>
              </a:ext>
            </a:extLst>
          </p:cNvPr>
          <p:cNvSpPr txBox="1">
            <a:spLocks/>
          </p:cNvSpPr>
          <p:nvPr/>
        </p:nvSpPr>
        <p:spPr>
          <a:xfrm>
            <a:off x="2201662" y="5825975"/>
            <a:ext cx="5713397" cy="6684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real mean of </a:t>
            </a:r>
            <a:r>
              <a:rPr lang="en-US" altLang="ja-JP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in-situ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SWC, soil temperature, and AMSR2 SWC, and AMSR2 surface temperature at Mongolia site</a:t>
            </a:r>
          </a:p>
          <a:p>
            <a:pPr algn="l">
              <a:lnSpc>
                <a:spcPct val="120000"/>
              </a:lnSpc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66818-0C74-455E-992A-72D8FBBE6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460" y="1961934"/>
            <a:ext cx="5393800" cy="34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727969"/>
          </a:xfrm>
        </p:spPr>
        <p:txBody>
          <a:bodyPr>
            <a:normAutofit/>
          </a:bodyPr>
          <a:lstStyle/>
          <a:p>
            <a:r>
              <a:rPr kumimoji="1"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1176C-1E69-47F8-B3F6-81C8442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958790"/>
            <a:ext cx="8957568" cy="453215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effects (TEs) in soil water content measurements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methods to observe the soil water content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in situ and satellite data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facts</a:t>
            </a:r>
          </a:p>
          <a:p>
            <a:r>
              <a:rPr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TEs in AMSR2 soil moisture products</a:t>
            </a:r>
          </a:p>
          <a:p>
            <a:r>
              <a:rPr kumimoji="1" lang="en-US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descriptions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and data in Mongolia site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en-US" altLang="ja-JP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E03645F-D4DA-42EC-937B-58D4FAA4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3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31C18D-B4BE-4C72-894A-609A5BE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958791"/>
          </a:xfrm>
        </p:spPr>
        <p:txBody>
          <a:bodyPr>
            <a:normAutofit fontScale="90000"/>
          </a:bodyPr>
          <a:lstStyle/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TEs in AMSR2 soil moisture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F1176C-1E69-47F8-B3F6-81C84423B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138" y="727969"/>
                <a:ext cx="8267368" cy="57957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Methodology descriptions</a:t>
                </a: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ja-JP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effect removal in </a:t>
                </a:r>
                <a:r>
                  <a:rPr lang="en-US" altLang="ja-JP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in-situ</a:t>
                </a:r>
                <a:r>
                  <a:rPr lang="en-US" altLang="ja-JP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</a:t>
                </a:r>
              </a:p>
              <a:p>
                <a:pPr marL="457200" lvl="1" indent="0">
                  <a:buNone/>
                </a:pPr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relationship between the amplitude of SWC and soil temperature (Lu et al., 2015 )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𝜶</m:t>
                      </m:r>
                      <m:sSub>
                        <m:sSubPr>
                          <m:ctrlP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sub>
                      </m:sSub>
                      <m:sSub>
                        <m:sSubPr>
                          <m:ctrlP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altLang="ja-JP" sz="1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𝜽</m:t>
                        </m:r>
                      </m:sub>
                    </m:sSub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𝐷𝑎𝑖𝑙𝑦 𝑎𝑚𝑝𝑙𝑖𝑡𝑢𝑑𝑒 𝑜𝑓 𝑆𝑜𝑖𝑙 𝑊𝑎𝑡𝑒𝑟 𝐶𝑜𝑛𝑡𝑒𝑛𝑡 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𝑆𝑊𝐶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𝜶  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𝑇𝑒𝑚𝑝𝑒𝑟𝑎𝑡𝑢𝑟𝑒 𝑐𝑜𝑟𝑟𝑒𝑐𝑡𝑖𝑜𝑛 𝑐𝑜𝑒𝑓𝑓𝑖𝑐𝑖𝑒𝑛𝑡</a:t>
                </a: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𝐷𝑎𝑖𝑙𝑦 𝑆𝑜𝑖𝑙 𝑊𝑎𝑡𝑒𝑟 𝐶𝑜𝑛𝑡𝑒𝑛𝑡</a:t>
                </a: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𝐷𝑎𝑖𝑙𝑦 𝑎𝑚𝑝𝑙𝑖𝑡𝑢𝑑𝑒 𝑜𝑓 𝑆𝑜𝑖𝑙 𝑇𝑒𝑚𝑝𝑒𝑟𝑎𝑡𝑢𝑟𝑒 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𝑆𝑇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lvl="1" indent="0">
                  <a:spcBef>
                    <a:spcPts val="600"/>
                  </a:spcBef>
                  <a:buNone/>
                </a:pPr>
                <a:r>
                  <a:rPr lang="en-US" altLang="ja-JP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correction equation (</a:t>
                </a:r>
                <a:r>
                  <a:rPr lang="en-US" altLang="ja-JP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applied for TEs removal of satellite SWC</a:t>
                </a:r>
                <a:r>
                  <a:rPr lang="en-US" altLang="ja-JP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ja-JP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                   </m:t>
                          </m:r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𝒓𝒆𝒇</m:t>
                          </m:r>
                        </m:sub>
                      </m:sSub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𝑻</m:t>
                          </m:r>
                          <m:r>
                            <a:rPr lang="en-US" altLang="ja-JP" sz="1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ja-JP" sz="1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𝒓𝒆𝒇</m:t>
                              </m:r>
                            </m:sub>
                          </m:sSub>
                        </m:e>
                      </m:d>
                      <m:r>
                        <a:rPr lang="en-US" altLang="ja-JP" sz="1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9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457200" lvl="1" indent="0" algn="dist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𝒓𝒆𝒇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𝑅𝑒𝑓𝑒𝑟𝑒𝑛𝑐𝑒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𝑡𝑒𝑚𝑝𝑒𝑟𝑎𝑡𝑢𝑟𝑒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𝑎𝑡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𝑤h𝑖𝑐h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𝑐𝑎𝑙𝑖𝑏𝑟𝑎𝑡𝑖𝑜𝑛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𝑐𝑢𝑟𝑒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𝑐𝑎𝑙𝑐𝑢𝑙𝑎𝑡𝑒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𝑆𝑊𝐶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𝑓𝑟𝑜𝑚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𝑠𝑒𝑛𝑠𝑜𝑟</m:t>
                      </m:r>
                    </m:oMath>
                  </m:oMathPara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dist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𝑟𝑒𝑎𝑑𝑖𝑛𝑔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𝑤𝑎𝑠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𝑚𝑎𝑑𝑒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𝒓𝒆𝒇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𝑆𝑊𝐶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𝑤h𝑒𝑛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𝑡h𝑒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𝑠𝑜𝑖𝑙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𝑡𝑒𝑚𝑝𝑒𝑟𝑎𝑡𝑢𝑟𝑒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𝑒𝑞𝑢𝑎𝑙𝑠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altLang="ja-JP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It is considered the calibration curve will give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correct value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Problems in satellite soil moisture products</a:t>
                </a:r>
              </a:p>
              <a:p>
                <a:pPr marL="457200" lvl="1" indent="0">
                  <a:buNone/>
                </a:pPr>
                <a:r>
                  <a:rPr lang="en-US" altLang="ja-JP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Only ASC and DES data are available </a:t>
                </a:r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in satellite products 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CANNOT </a:t>
                </a:r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calculate the amplitude</a:t>
                </a:r>
                <a:endParaRPr lang="en-US" altLang="ja-JP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:endParaRPr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F1176C-1E69-47F8-B3F6-81C84423B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138" y="727969"/>
                <a:ext cx="8267368" cy="5795785"/>
              </a:xfrm>
              <a:blipFill>
                <a:blip r:embed="rId2"/>
                <a:stretch>
                  <a:fillRect l="-737" t="-2313" r="-2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1D946CE-92DE-4A95-8852-AA3D5DA46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97" r="85218" b="64017"/>
          <a:stretch/>
        </p:blipFill>
        <p:spPr>
          <a:xfrm>
            <a:off x="0" y="0"/>
            <a:ext cx="756485" cy="727969"/>
          </a:xfrm>
          <a:prstGeom prst="rect">
            <a:avLst/>
          </a:prstGeom>
        </p:spPr>
      </p:pic>
      <p:pic>
        <p:nvPicPr>
          <p:cNvPr id="10" name="Picture 9" descr="logo (1).png">
            <a:extLst>
              <a:ext uri="{FF2B5EF4-FFF2-40B4-BE49-F238E27FC236}">
                <a16:creationId xmlns:a16="http://schemas.microsoft.com/office/drawing/2014/main" id="{8F20DDB2-8786-4011-BE83-FD8DB54499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79447"/>
          <a:stretch/>
        </p:blipFill>
        <p:spPr>
          <a:xfrm>
            <a:off x="11443902" y="0"/>
            <a:ext cx="748098" cy="727969"/>
          </a:xfrm>
          <a:prstGeom prst="rect">
            <a:avLst/>
          </a:prstGeom>
        </p:spPr>
      </p:pic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4553DB-24C6-4E3A-A6B9-120AAC7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08489" y="6400800"/>
            <a:ext cx="3083511" cy="457200"/>
          </a:xfrm>
        </p:spPr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LU, K. O. HOANG and A. D. T. N. </a:t>
            </a:r>
            <a:r>
              <a:rPr lang="en-US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Kumarasiri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562B3A-AE83-43E5-A880-53E6C94C760B}"/>
              </a:ext>
            </a:extLst>
          </p:cNvPr>
          <p:cNvSpPr/>
          <p:nvPr/>
        </p:nvSpPr>
        <p:spPr>
          <a:xfrm>
            <a:off x="8247355" y="906856"/>
            <a:ext cx="3861163" cy="3274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AF080-F249-49A6-8670-60AC72B9E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32" y="1017630"/>
            <a:ext cx="3724629" cy="22606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3221BE-711B-474B-B1B4-E8DC77BF0A56}"/>
              </a:ext>
            </a:extLst>
          </p:cNvPr>
          <p:cNvSpPr txBox="1"/>
          <p:nvPr/>
        </p:nvSpPr>
        <p:spPr>
          <a:xfrm>
            <a:off x="8375506" y="3304713"/>
            <a:ext cx="371815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TEs removal </a:t>
            </a:r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Kapilaratne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Lu, 2017) to</a:t>
            </a:r>
            <a:r>
              <a:rPr lang="en-US" altLang="ja-JP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in-situ</a:t>
            </a:r>
            <a:r>
              <a:rPr lang="en-US" altLang="ja-JP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Yuma-27-ENE station.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BDBF34F-3AB6-47C3-BF36-EEA6C7712ABE}"/>
              </a:ext>
            </a:extLst>
          </p:cNvPr>
          <p:cNvSpPr/>
          <p:nvPr/>
        </p:nvSpPr>
        <p:spPr>
          <a:xfrm>
            <a:off x="8167219" y="5647191"/>
            <a:ext cx="995205" cy="36978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2495E-33ED-4D90-A77F-B9B16C20D1C1}"/>
              </a:ext>
            </a:extLst>
          </p:cNvPr>
          <p:cNvSpPr/>
          <p:nvPr/>
        </p:nvSpPr>
        <p:spPr>
          <a:xfrm>
            <a:off x="541222" y="5272455"/>
            <a:ext cx="7498985" cy="1044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1EF5D-A31E-48A3-B389-205EC37D220A}"/>
              </a:ext>
            </a:extLst>
          </p:cNvPr>
          <p:cNvSpPr txBox="1"/>
          <p:nvPr/>
        </p:nvSpPr>
        <p:spPr>
          <a:xfrm>
            <a:off x="8040207" y="5357529"/>
            <a:ext cx="12314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endParaRPr kumimoji="1" lang="ja-JP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422E2-82BF-413D-A9A8-A794417B2EE0}"/>
              </a:ext>
            </a:extLst>
          </p:cNvPr>
          <p:cNvSpPr txBox="1"/>
          <p:nvPr/>
        </p:nvSpPr>
        <p:spPr>
          <a:xfrm>
            <a:off x="8178038" y="5916422"/>
            <a:ext cx="9396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endParaRPr kumimoji="1" lang="ja-JP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>
                <a:extLst>
                  <a:ext uri="{FF2B5EF4-FFF2-40B4-BE49-F238E27FC236}">
                    <a16:creationId xmlns:a16="http://schemas.microsoft.com/office/drawing/2014/main" id="{FF82CB86-7FBF-480E-BEEE-5366E40C7C32}"/>
                  </a:ext>
                </a:extLst>
              </p:cNvPr>
              <p:cNvSpPr txBox="1"/>
              <p:nvPr/>
            </p:nvSpPr>
            <p:spPr>
              <a:xfrm>
                <a:off x="9309481" y="5485837"/>
                <a:ext cx="2769834" cy="6924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en-US" altLang="ja-JP" sz="13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altLang="ja-JP" sz="1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Changes of ASC and DES SWC</a:t>
                </a:r>
                <a:endParaRPr lang="en-US" altLang="ja-JP" sz="13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ja-JP" sz="1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Changes of ASC and DES TSF</a:t>
                </a:r>
                <a:endParaRPr lang="en-US" altLang="ja-JP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1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Mean of ASC and DES SWC</a:t>
                </a:r>
                <a:endParaRPr lang="en-US" altLang="ja-JP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2">
                <a:extLst>
                  <a:ext uri="{FF2B5EF4-FFF2-40B4-BE49-F238E27FC236}">
                    <a16:creationId xmlns:a16="http://schemas.microsoft.com/office/drawing/2014/main" id="{FF82CB86-7FBF-480E-BEEE-5366E40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81" y="5485837"/>
                <a:ext cx="2769834" cy="692497"/>
              </a:xfrm>
              <a:prstGeom prst="rect">
                <a:avLst/>
              </a:prstGeom>
              <a:blipFill>
                <a:blip r:embed="rId6"/>
                <a:stretch>
                  <a:fillRect t="-877" b="-6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65">
            <a:extLst>
              <a:ext uri="{FF2B5EF4-FFF2-40B4-BE49-F238E27FC236}">
                <a16:creationId xmlns:a16="http://schemas.microsoft.com/office/drawing/2014/main" id="{EDEADE34-F1EC-408D-BF0D-04C162F2F719}"/>
              </a:ext>
            </a:extLst>
          </p:cNvPr>
          <p:cNvSpPr/>
          <p:nvPr/>
        </p:nvSpPr>
        <p:spPr>
          <a:xfrm>
            <a:off x="0" y="6550223"/>
            <a:ext cx="4919937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Kapilaratne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Lu (2017)</a:t>
            </a:r>
            <a:r>
              <a:rPr lang="en-US" altLang="ja-JP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10.1016/j.jhydrol.2017.05.050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2423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3349</TotalTime>
  <Words>2314</Words>
  <Application>Microsoft Office PowerPoint</Application>
  <PresentationFormat>Widescreen</PresentationFormat>
  <Paragraphs>343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メイリオ</vt:lpstr>
      <vt:lpstr>游ゴシック</vt:lpstr>
      <vt:lpstr>Yu Mincho</vt:lpstr>
      <vt:lpstr>Yu Mincho</vt:lpstr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Temperature Effects in AMSR2 Soil Moisture Products and  Development of a Removal Method Using Ascending and Descending Data</vt:lpstr>
      <vt:lpstr>Contents</vt:lpstr>
      <vt:lpstr>Temperature effects (TEs) in soil water content measurements</vt:lpstr>
      <vt:lpstr>Temperature effects (TEs) in soil water content measurements</vt:lpstr>
      <vt:lpstr>Temperature effects (TEs) in soil water content measurements</vt:lpstr>
      <vt:lpstr>Contents</vt:lpstr>
      <vt:lpstr>The existence of TEs in AMSR2 soil moisture products</vt:lpstr>
      <vt:lpstr>Contents</vt:lpstr>
      <vt:lpstr>Removing TEs in AMSR2 soil moisture products</vt:lpstr>
      <vt:lpstr>Removing TEs in AMSR2 soil moisture products</vt:lpstr>
      <vt:lpstr>Contents</vt:lpstr>
      <vt:lpstr>Removing TEs in AMSR2 soil moisture products</vt:lpstr>
      <vt:lpstr>Contents</vt:lpstr>
      <vt:lpstr>Removing TEs in AMSR2 soil moisture products</vt:lpstr>
      <vt:lpstr>Removing TEs in AMSR2 soil moisture products</vt:lpstr>
      <vt:lpstr>Removing TEs in AMSR2 soil moisture products</vt:lpstr>
      <vt:lpstr>Removing TEs in AMSR2 soil moisture products</vt:lpstr>
      <vt:lpstr>Removing TEs in AMSR2 soil moisture products</vt:lpstr>
      <vt:lpstr>Contents</vt:lpstr>
      <vt:lpstr>Conclusions</vt:lpstr>
      <vt:lpstr>Thank you so much for your attention！</vt:lpstr>
      <vt:lpstr>Temperature Effects in AMSR2 Soil Moisture Products and  Development of a Removal Method Using Ascending and Descending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Effects in AMSR2 Soil Moisture Products and  Development of a Removal Method Using Ascending and Descending Data</dc:title>
  <dc:creator>Hydrology</dc:creator>
  <cp:lastModifiedBy>Hydrology</cp:lastModifiedBy>
  <cp:revision>63</cp:revision>
  <dcterms:created xsi:type="dcterms:W3CDTF">2023-09-15T05:22:26Z</dcterms:created>
  <dcterms:modified xsi:type="dcterms:W3CDTF">2023-09-21T02:12:38Z</dcterms:modified>
</cp:coreProperties>
</file>