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8"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4E1A2-B916-47A1-A0D8-A9629522D5A7}" type="datetimeFigureOut">
              <a:rPr lang="en-US" smtClean="0"/>
              <a:t>20-Dec-23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139231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4E1A2-B916-47A1-A0D8-A9629522D5A7}" type="datetimeFigureOut">
              <a:rPr lang="en-US" smtClean="0"/>
              <a:t>20-Dec-23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89971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4E1A2-B916-47A1-A0D8-A9629522D5A7}" type="datetimeFigureOut">
              <a:rPr lang="en-US" smtClean="0"/>
              <a:t>20-Dec-23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355713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4E1A2-B916-47A1-A0D8-A9629522D5A7}" type="datetimeFigureOut">
              <a:rPr lang="en-US" smtClean="0"/>
              <a:t>20-Dec-23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246531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4E1A2-B916-47A1-A0D8-A9629522D5A7}" type="datetimeFigureOut">
              <a:rPr lang="en-US" smtClean="0"/>
              <a:t>20-Dec-23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321748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4E1A2-B916-47A1-A0D8-A9629522D5A7}" type="datetimeFigureOut">
              <a:rPr lang="en-US" smtClean="0"/>
              <a:t>20-Dec-23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9146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4E1A2-B916-47A1-A0D8-A9629522D5A7}" type="datetimeFigureOut">
              <a:rPr lang="en-US" smtClean="0"/>
              <a:t>20-Dec-23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296101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4E1A2-B916-47A1-A0D8-A9629522D5A7}" type="datetimeFigureOut">
              <a:rPr lang="en-US" smtClean="0"/>
              <a:t>20-Dec-23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189511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4E1A2-B916-47A1-A0D8-A9629522D5A7}" type="datetimeFigureOut">
              <a:rPr lang="en-US" smtClean="0"/>
              <a:t>20-Dec-23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361395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4E1A2-B916-47A1-A0D8-A9629522D5A7}" type="datetimeFigureOut">
              <a:rPr lang="en-US" smtClean="0"/>
              <a:t>20-Dec-23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171837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4E1A2-B916-47A1-A0D8-A9629522D5A7}" type="datetimeFigureOut">
              <a:rPr lang="en-US" smtClean="0"/>
              <a:t>20-Dec-23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B074A-0836-4B0D-9698-46FBD81F9A0A}" type="slidenum">
              <a:rPr lang="en-US" smtClean="0"/>
              <a:t>‹#›</a:t>
            </a:fld>
            <a:endParaRPr lang="en-US"/>
          </a:p>
        </p:txBody>
      </p:sp>
    </p:spTree>
    <p:extLst>
      <p:ext uri="{BB962C8B-B14F-4D97-AF65-F5344CB8AC3E}">
        <p14:creationId xmlns:p14="http://schemas.microsoft.com/office/powerpoint/2010/main" val="236204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E1A2-B916-47A1-A0D8-A9629522D5A7}" type="datetimeFigureOut">
              <a:rPr lang="en-US" smtClean="0"/>
              <a:t>20-Dec-23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B074A-0836-4B0D-9698-46FBD81F9A0A}" type="slidenum">
              <a:rPr lang="en-US" smtClean="0"/>
              <a:t>‹#›</a:t>
            </a:fld>
            <a:endParaRPr lang="en-US"/>
          </a:p>
        </p:txBody>
      </p:sp>
    </p:spTree>
    <p:extLst>
      <p:ext uri="{BB962C8B-B14F-4D97-AF65-F5344CB8AC3E}">
        <p14:creationId xmlns:p14="http://schemas.microsoft.com/office/powerpoint/2010/main" val="307894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0737" y="2452511"/>
            <a:ext cx="8130023" cy="3124423"/>
          </a:xfrm>
          <a:prstGeom prst="rect">
            <a:avLst/>
          </a:prstGeom>
        </p:spPr>
      </p:pic>
      <p:pic>
        <p:nvPicPr>
          <p:cNvPr id="5" name="Picture 4"/>
          <p:cNvPicPr>
            <a:picLocks noChangeAspect="1"/>
          </p:cNvPicPr>
          <p:nvPr/>
        </p:nvPicPr>
        <p:blipFill>
          <a:blip r:embed="rId3"/>
          <a:stretch>
            <a:fillRect/>
          </a:stretch>
        </p:blipFill>
        <p:spPr>
          <a:xfrm>
            <a:off x="1417621" y="328600"/>
            <a:ext cx="9736247" cy="2052461"/>
          </a:xfrm>
          <a:prstGeom prst="rect">
            <a:avLst/>
          </a:prstGeom>
        </p:spPr>
      </p:pic>
    </p:spTree>
    <p:extLst>
      <p:ext uri="{BB962C8B-B14F-4D97-AF65-F5344CB8AC3E}">
        <p14:creationId xmlns:p14="http://schemas.microsoft.com/office/powerpoint/2010/main" val="234158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4155541" y="3210735"/>
            <a:ext cx="3601952" cy="2514778"/>
          </a:xfrm>
          <a:prstGeom prst="rect">
            <a:avLst/>
          </a:prstGeom>
        </p:spPr>
      </p:pic>
      <p:sp>
        <p:nvSpPr>
          <p:cNvPr id="11" name="Rectangle 10"/>
          <p:cNvSpPr/>
          <p:nvPr/>
        </p:nvSpPr>
        <p:spPr>
          <a:xfrm>
            <a:off x="781050" y="1033635"/>
            <a:ext cx="10782677" cy="1618392"/>
          </a:xfrm>
          <a:prstGeom prst="rect">
            <a:avLst/>
          </a:prstGeom>
        </p:spPr>
        <p:txBody>
          <a:bodyPr wrap="square">
            <a:spAutoFit/>
          </a:bodyPr>
          <a:lstStyle/>
          <a:p>
            <a:pPr indent="21590" algn="just">
              <a:lnSpc>
                <a:spcPts val="1700"/>
              </a:lnSpc>
            </a:pPr>
            <a:r>
              <a:rPr lang="en-US" b="1" dirty="0" smtClean="0">
                <a:solidFill>
                  <a:srgbClr val="000000"/>
                </a:solidFill>
                <a:effectLst/>
                <a:latin typeface="Times New Roman" panose="02020603050405020304" pitchFamily="18" charset="0"/>
                <a:ea typeface="Times New Roman" panose="02020603050405020304" pitchFamily="18" charset="0"/>
              </a:rPr>
              <a:t>Abstract.  </a:t>
            </a:r>
            <a:endParaRPr lang="en-US" dirty="0" smtClean="0">
              <a:solidFill>
                <a:srgbClr val="000000"/>
              </a:solidFill>
              <a:effectLst/>
              <a:latin typeface="Times New Roman" panose="02020603050405020304" pitchFamily="18" charset="0"/>
              <a:ea typeface="Times New Roman" panose="02020603050405020304" pitchFamily="18" charset="0"/>
            </a:endParaRPr>
          </a:p>
          <a:p>
            <a:pPr indent="21590" algn="just">
              <a:lnSpc>
                <a:spcPts val="1700"/>
              </a:lnSpc>
            </a:pPr>
            <a:r>
              <a:rPr lang="el-GR" dirty="0" smtClean="0">
                <a:solidFill>
                  <a:srgbClr val="000000"/>
                </a:solidFill>
                <a:effectLst/>
                <a:latin typeface="Times New Roman" panose="02020603050405020304" pitchFamily="18" charset="0"/>
                <a:ea typeface="Times New Roman" panose="02020603050405020304" pitchFamily="18" charset="0"/>
              </a:rPr>
              <a:t>Τ</a:t>
            </a:r>
            <a:r>
              <a:rPr lang="en-US" dirty="0" smtClean="0">
                <a:solidFill>
                  <a:srgbClr val="000000"/>
                </a:solidFill>
                <a:effectLst/>
                <a:latin typeface="Times New Roman" panose="02020603050405020304" pitchFamily="18" charset="0"/>
                <a:ea typeface="Times New Roman" panose="02020603050405020304" pitchFamily="18" charset="0"/>
              </a:rPr>
              <a:t>he application of new technologies in telemedicine shows increasing interest aiming at human health. </a:t>
            </a:r>
            <a:r>
              <a:rPr lang="el-GR" dirty="0" smtClean="0">
                <a:solidFill>
                  <a:srgbClr val="000000"/>
                </a:solidFill>
                <a:effectLst/>
                <a:latin typeface="Times New Roman" panose="02020603050405020304" pitchFamily="18" charset="0"/>
                <a:ea typeface="Times New Roman" panose="02020603050405020304" pitchFamily="18" charset="0"/>
              </a:rPr>
              <a:t>Ι</a:t>
            </a:r>
            <a:r>
              <a:rPr lang="en-US" dirty="0" smtClean="0">
                <a:solidFill>
                  <a:srgbClr val="000000"/>
                </a:solidFill>
                <a:effectLst/>
                <a:latin typeface="Times New Roman" panose="02020603050405020304" pitchFamily="18" charset="0"/>
                <a:ea typeface="Times New Roman" panose="02020603050405020304" pitchFamily="18" charset="0"/>
              </a:rPr>
              <a:t>n this work an integrated heart rate and SpO2 monitoring system is presented. A portable device was created with the aim of sending the measurement data, in real time, to a central information system, where the doctor will be able to monitor the measurements related to the patient's health. Low cost components were used for construction, while the entire system is based on open-source software. During the evaluation, the results of the measurements are satisfactory corresponding to the measurements from the commercial instruments that were used.</a:t>
            </a:r>
            <a:endParaRPr lang="en-US"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76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Nowadays, technology has changed the way of peoples’ </a:t>
            </a:r>
            <a:r>
              <a:rPr lang="en-US" dirty="0" smtClean="0"/>
              <a:t>life</a:t>
            </a:r>
          </a:p>
          <a:p>
            <a:r>
              <a:rPr lang="en-US" dirty="0"/>
              <a:t>Utilizing technology for health and patient care can achieve faster diagnosis of medical issues. </a:t>
            </a:r>
            <a:endParaRPr lang="en-US" dirty="0" smtClean="0"/>
          </a:p>
          <a:p>
            <a:r>
              <a:rPr lang="en-US" dirty="0"/>
              <a:t>Focusing on this goal, a simple heart pulse and blood oxygen monitoring device, known as an oximetry, will be the object of this </a:t>
            </a:r>
            <a:r>
              <a:rPr lang="en-US" dirty="0" smtClean="0"/>
              <a:t>work.</a:t>
            </a:r>
          </a:p>
          <a:p>
            <a:r>
              <a:rPr lang="en-US" dirty="0" smtClean="0"/>
              <a:t>Research groups </a:t>
            </a:r>
            <a:r>
              <a:rPr lang="en-US" dirty="0"/>
              <a:t>utilizes a combination of microcontroller and sensors to build an oximetry that sends the data through a Wi-Fi </a:t>
            </a:r>
            <a:r>
              <a:rPr lang="en-US" dirty="0" smtClean="0"/>
              <a:t>or GPRS.</a:t>
            </a:r>
            <a:endParaRPr lang="en-US" dirty="0"/>
          </a:p>
        </p:txBody>
      </p:sp>
    </p:spTree>
    <p:extLst>
      <p:ext uri="{BB962C8B-B14F-4D97-AF65-F5344CB8AC3E}">
        <p14:creationId xmlns:p14="http://schemas.microsoft.com/office/powerpoint/2010/main" val="51300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a:t>This work presents an integrated system for monitoring both heart rate and blood oxygen (SpO2). </a:t>
            </a:r>
            <a:endParaRPr lang="en-US" dirty="0" smtClean="0"/>
          </a:p>
          <a:p>
            <a:r>
              <a:rPr lang="en-US" dirty="0" smtClean="0"/>
              <a:t>The </a:t>
            </a:r>
            <a:r>
              <a:rPr lang="en-US" dirty="0"/>
              <a:t>innovation of the system is based on two </a:t>
            </a:r>
            <a:r>
              <a:rPr lang="en-US" dirty="0" smtClean="0"/>
              <a:t>parts. </a:t>
            </a:r>
          </a:p>
          <a:p>
            <a:r>
              <a:rPr lang="en-US" dirty="0" smtClean="0"/>
              <a:t>The </a:t>
            </a:r>
            <a:r>
              <a:rPr lang="en-US" dirty="0"/>
              <a:t>first one is the measurement system, as it includes </a:t>
            </a:r>
            <a:r>
              <a:rPr lang="en-US" dirty="0" smtClean="0"/>
              <a:t> a </a:t>
            </a:r>
            <a:r>
              <a:rPr lang="en-US" dirty="0"/>
              <a:t>rechargeable battery offering portability and a screen for the immediate visualization of the measurements of heart rate, SpO2 and battery status. </a:t>
            </a:r>
            <a:r>
              <a:rPr lang="en-US" dirty="0" smtClean="0"/>
              <a:t>Data </a:t>
            </a:r>
            <a:r>
              <a:rPr lang="en-US" dirty="0"/>
              <a:t>transmission is conducted through a wireless </a:t>
            </a:r>
            <a:r>
              <a:rPr lang="en-US" dirty="0" smtClean="0"/>
              <a:t>network.</a:t>
            </a:r>
          </a:p>
          <a:p>
            <a:r>
              <a:rPr lang="en-US" dirty="0" smtClean="0"/>
              <a:t>The </a:t>
            </a:r>
            <a:r>
              <a:rPr lang="en-US" dirty="0"/>
              <a:t>second part is the information system, in which the measurements are received, using a database specifically for time-series, as well as in the web-based software for visualizing the measurements on lin.</a:t>
            </a:r>
          </a:p>
        </p:txBody>
      </p:sp>
    </p:spTree>
    <p:extLst>
      <p:ext uri="{BB962C8B-B14F-4D97-AF65-F5344CB8AC3E}">
        <p14:creationId xmlns:p14="http://schemas.microsoft.com/office/powerpoint/2010/main" val="160139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a:xfrm>
            <a:off x="575650" y="1593410"/>
            <a:ext cx="10515600" cy="4655981"/>
          </a:xfrm>
        </p:spPr>
        <p:txBody>
          <a:bodyPr/>
          <a:lstStyle/>
          <a:p>
            <a:r>
              <a:rPr lang="en-US" smtClean="0"/>
              <a:t>Microcontroller is the TTGO@ESP32</a:t>
            </a:r>
          </a:p>
          <a:p>
            <a:r>
              <a:rPr lang="en-US" smtClean="0"/>
              <a:t>SpO2 sensor is the GY-MAX30100</a:t>
            </a:r>
          </a:p>
          <a:p>
            <a:r>
              <a:rPr lang="en-US" smtClean="0"/>
              <a:t>18650 Li-Ion Lithium battery</a:t>
            </a:r>
            <a:endParaRPr lang="en-US" dirty="0"/>
          </a:p>
        </p:txBody>
      </p:sp>
      <p:sp>
        <p:nvSpPr>
          <p:cNvPr id="4" name="Rectangle 2"/>
          <p:cNvSpPr>
            <a:spLocks noChangeArrowheads="1"/>
          </p:cNvSpPr>
          <p:nvPr/>
        </p:nvSpPr>
        <p:spPr bwMode="auto">
          <a:xfrm>
            <a:off x="-262550" y="724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9572434"/>
              </p:ext>
            </p:extLst>
          </p:nvPr>
        </p:nvGraphicFramePr>
        <p:xfrm>
          <a:off x="1431832" y="3198617"/>
          <a:ext cx="3982770" cy="2620244"/>
        </p:xfrm>
        <a:graphic>
          <a:graphicData uri="http://schemas.openxmlformats.org/presentationml/2006/ole">
            <mc:AlternateContent xmlns:mc="http://schemas.openxmlformats.org/markup-compatibility/2006">
              <mc:Choice xmlns:v="urn:schemas-microsoft-com:vml" Requires="v">
                <p:oleObj spid="_x0000_s2059" name="Bitmap Image" r:id="rId3" imgW="3543795" imgH="2343477" progId="Paint.Picture">
                  <p:embed/>
                </p:oleObj>
              </mc:Choice>
              <mc:Fallback>
                <p:oleObj name="Bitmap Image" r:id="rId3" imgW="3543795" imgH="234347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832" y="3198617"/>
                        <a:ext cx="3982770" cy="2620244"/>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563308"/>
              </p:ext>
            </p:extLst>
          </p:nvPr>
        </p:nvGraphicFramePr>
        <p:xfrm>
          <a:off x="6708421" y="2790460"/>
          <a:ext cx="4645379" cy="2927026"/>
        </p:xfrm>
        <a:graphic>
          <a:graphicData uri="http://schemas.openxmlformats.org/presentationml/2006/ole">
            <mc:AlternateContent xmlns:mc="http://schemas.openxmlformats.org/markup-compatibility/2006">
              <mc:Choice xmlns:v="urn:schemas-microsoft-com:vml" Requires="v">
                <p:oleObj spid="_x0000_s2060" name="Bitmap Image" r:id="rId5" imgW="6571429" imgH="4153480" progId="Paint.Picture">
                  <p:embed/>
                </p:oleObj>
              </mc:Choice>
              <mc:Fallback>
                <p:oleObj name="Bitmap Image" r:id="rId5" imgW="6571429" imgH="4153480"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421" y="2790460"/>
                        <a:ext cx="4645379" cy="2927026"/>
                      </a:xfrm>
                      <a:prstGeom prst="rect">
                        <a:avLst/>
                      </a:prstGeom>
                      <a:noFill/>
                    </p:spPr>
                  </p:pic>
                </p:oleObj>
              </mc:Fallback>
            </mc:AlternateContent>
          </a:graphicData>
        </a:graphic>
      </p:graphicFrame>
      <p:sp>
        <p:nvSpPr>
          <p:cNvPr id="8" name="Rectangle 7"/>
          <p:cNvSpPr/>
          <p:nvPr/>
        </p:nvSpPr>
        <p:spPr>
          <a:xfrm>
            <a:off x="1233285" y="5717487"/>
            <a:ext cx="4379864" cy="646331"/>
          </a:xfrm>
          <a:prstGeom prst="rect">
            <a:avLst/>
          </a:prstGeom>
        </p:spPr>
        <p:txBody>
          <a:bodyPr wrap="square">
            <a:spAutoFit/>
          </a:bodyPr>
          <a:lstStyle/>
          <a:p>
            <a:r>
              <a:rPr lang="en-US" dirty="0" smtClean="0"/>
              <a:t>The implementation diagram of the portable heart-rate and SpO2 device.</a:t>
            </a:r>
            <a:endParaRPr lang="en-US" dirty="0"/>
          </a:p>
        </p:txBody>
      </p:sp>
      <p:sp>
        <p:nvSpPr>
          <p:cNvPr id="10" name="Rectangle 9"/>
          <p:cNvSpPr/>
          <p:nvPr/>
        </p:nvSpPr>
        <p:spPr>
          <a:xfrm>
            <a:off x="7093704" y="5717486"/>
            <a:ext cx="4052086" cy="646331"/>
          </a:xfrm>
          <a:prstGeom prst="rect">
            <a:avLst/>
          </a:prstGeom>
        </p:spPr>
        <p:txBody>
          <a:bodyPr wrap="square">
            <a:spAutoFit/>
          </a:bodyPr>
          <a:lstStyle/>
          <a:p>
            <a:r>
              <a:rPr lang="en-US" dirty="0" smtClean="0"/>
              <a:t>Final construction of the portable heart rate and SpO2 device. </a:t>
            </a:r>
            <a:endParaRPr lang="en-US" dirty="0"/>
          </a:p>
        </p:txBody>
      </p:sp>
    </p:spTree>
    <p:extLst>
      <p:ext uri="{BB962C8B-B14F-4D97-AF65-F5344CB8AC3E}">
        <p14:creationId xmlns:p14="http://schemas.microsoft.com/office/powerpoint/2010/main" val="272997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734"/>
          </a:xfrm>
        </p:spPr>
        <p:txBody>
          <a:bodyPr/>
          <a:lstStyle/>
          <a:p>
            <a:r>
              <a:rPr lang="en-US" dirty="0" smtClean="0"/>
              <a:t>Results</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156" y="1543050"/>
            <a:ext cx="2707986" cy="1617082"/>
          </a:xfrm>
          <a:prstGeom prst="rect">
            <a:avLst/>
          </a:prstGeom>
          <a:noFill/>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190" y="1533524"/>
            <a:ext cx="1692647" cy="1617084"/>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0885" y="1543050"/>
            <a:ext cx="1673812" cy="1607557"/>
          </a:xfrm>
          <a:prstGeom prst="rect">
            <a:avLst/>
          </a:prstGeom>
          <a:noFill/>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4742" y="1543050"/>
            <a:ext cx="2911429" cy="1607557"/>
          </a:xfrm>
          <a:prstGeom prst="rect">
            <a:avLst/>
          </a:prstGeom>
          <a:noFill/>
        </p:spPr>
      </p:pic>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0156" y="3207916"/>
            <a:ext cx="2707986" cy="1626718"/>
          </a:xfrm>
          <a:prstGeom prst="rect">
            <a:avLst/>
          </a:prstGeom>
          <a:noFill/>
        </p:spPr>
      </p:pic>
      <p:pic>
        <p:nvPicPr>
          <p:cNvPr id="15" name="Picture 1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8189" y="3218494"/>
            <a:ext cx="1692647" cy="1616139"/>
          </a:xfrm>
          <a:prstGeom prst="rect">
            <a:avLst/>
          </a:prstGeom>
          <a:noFill/>
        </p:spPr>
      </p:pic>
      <p:pic>
        <p:nvPicPr>
          <p:cNvPr id="16" name="Picture 1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0883" y="3218495"/>
            <a:ext cx="1673812" cy="1616138"/>
          </a:xfrm>
          <a:prstGeom prst="rect">
            <a:avLst/>
          </a:prstGeom>
          <a:noFill/>
        </p:spPr>
      </p:pic>
      <p:pic>
        <p:nvPicPr>
          <p:cNvPr id="17" name="Picture 16"/>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24742" y="3218493"/>
            <a:ext cx="2911429" cy="1616139"/>
          </a:xfrm>
          <a:prstGeom prst="rect">
            <a:avLst/>
          </a:prstGeom>
          <a:noFill/>
        </p:spPr>
      </p:pic>
      <p:pic>
        <p:nvPicPr>
          <p:cNvPr id="18" name="Picture 1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80156" y="4895433"/>
            <a:ext cx="2707986" cy="1626716"/>
          </a:xfrm>
          <a:prstGeom prst="rect">
            <a:avLst/>
          </a:prstGeom>
          <a:noFill/>
        </p:spPr>
      </p:pic>
      <p:pic>
        <p:nvPicPr>
          <p:cNvPr id="19" name="Picture 18"/>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4902519"/>
            <a:ext cx="1698836" cy="1619630"/>
          </a:xfrm>
          <a:prstGeom prst="rect">
            <a:avLst/>
          </a:prstGeom>
          <a:noFill/>
        </p:spPr>
      </p:pic>
      <p:pic>
        <p:nvPicPr>
          <p:cNvPr id="20" name="Picture 19"/>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4694" y="4895433"/>
            <a:ext cx="1680001" cy="1626716"/>
          </a:xfrm>
          <a:prstGeom prst="rect">
            <a:avLst/>
          </a:prstGeom>
          <a:noFill/>
        </p:spPr>
      </p:pic>
      <p:pic>
        <p:nvPicPr>
          <p:cNvPr id="21" name="Picture 20"/>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18553" y="4907976"/>
            <a:ext cx="2917618" cy="1590675"/>
          </a:xfrm>
          <a:prstGeom prst="rect">
            <a:avLst/>
          </a:prstGeom>
          <a:noFill/>
        </p:spPr>
      </p:pic>
    </p:spTree>
    <p:extLst>
      <p:ext uri="{BB962C8B-B14F-4D97-AF65-F5344CB8AC3E}">
        <p14:creationId xmlns:p14="http://schemas.microsoft.com/office/powerpoint/2010/main" val="387823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algn="just"/>
            <a:r>
              <a:rPr lang="en-US" dirty="0"/>
              <a:t>Average values of the measurements and the error of the measurements, between the portable oximetry device and each commercial device.</a:t>
            </a:r>
          </a:p>
        </p:txBody>
      </p:sp>
      <p:pic>
        <p:nvPicPr>
          <p:cNvPr id="4" name="Picture 3"/>
          <p:cNvPicPr>
            <a:picLocks noChangeAspect="1"/>
          </p:cNvPicPr>
          <p:nvPr/>
        </p:nvPicPr>
        <p:blipFill>
          <a:blip r:embed="rId2"/>
          <a:stretch>
            <a:fillRect/>
          </a:stretch>
        </p:blipFill>
        <p:spPr>
          <a:xfrm>
            <a:off x="1724062" y="3396887"/>
            <a:ext cx="8743875" cy="1971817"/>
          </a:xfrm>
          <a:prstGeom prst="rect">
            <a:avLst/>
          </a:prstGeom>
        </p:spPr>
      </p:pic>
    </p:spTree>
    <p:extLst>
      <p:ext uri="{BB962C8B-B14F-4D97-AF65-F5344CB8AC3E}">
        <p14:creationId xmlns:p14="http://schemas.microsoft.com/office/powerpoint/2010/main" val="255399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3429"/>
          </a:xfrm>
        </p:spPr>
        <p:txBody>
          <a:bodyPr/>
          <a:lstStyle/>
          <a:p>
            <a:r>
              <a:rPr lang="en-US" dirty="0"/>
              <a:t>Visualization </a:t>
            </a:r>
            <a:r>
              <a:rPr lang="en-US" dirty="0" smtClean="0"/>
              <a:t>interface</a:t>
            </a:r>
            <a:endParaRPr lang="en-US" dirty="0"/>
          </a:p>
        </p:txBody>
      </p:sp>
      <p:pic>
        <p:nvPicPr>
          <p:cNvPr id="6" name="Content Placeholder 5"/>
          <p:cNvPicPr>
            <a:picLocks noGrp="1" noChangeAspect="1"/>
          </p:cNvPicPr>
          <p:nvPr>
            <p:ph idx="1"/>
          </p:nvPr>
        </p:nvPicPr>
        <p:blipFill>
          <a:blip r:embed="rId3"/>
          <a:stretch>
            <a:fillRect/>
          </a:stretch>
        </p:blipFill>
        <p:spPr>
          <a:xfrm>
            <a:off x="2211933" y="1650716"/>
            <a:ext cx="8196578" cy="3627454"/>
          </a:xfrm>
          <a:prstGeom prst="rect">
            <a:avLst/>
          </a:prstGeom>
        </p:spPr>
      </p:pic>
      <p:sp>
        <p:nvSpPr>
          <p:cNvPr id="7" name="Rectangle 6"/>
          <p:cNvSpPr/>
          <p:nvPr/>
        </p:nvSpPr>
        <p:spPr>
          <a:xfrm>
            <a:off x="3004198" y="5111000"/>
            <a:ext cx="6612048" cy="369332"/>
          </a:xfrm>
          <a:prstGeom prst="rect">
            <a:avLst/>
          </a:prstGeom>
        </p:spPr>
        <p:txBody>
          <a:bodyPr wrap="square">
            <a:spAutoFit/>
          </a:bodyPr>
          <a:lstStyle/>
          <a:p>
            <a:r>
              <a:rPr lang="en-US" dirty="0" err="1" smtClean="0"/>
              <a:t>Grafana</a:t>
            </a:r>
            <a:r>
              <a:rPr lang="en-US" dirty="0" smtClean="0"/>
              <a:t>, visualization of the measurements of heart rate and SpO2.</a:t>
            </a:r>
            <a:endParaRPr lang="en-US" dirty="0"/>
          </a:p>
        </p:txBody>
      </p:sp>
    </p:spTree>
    <p:extLst>
      <p:ext uri="{BB962C8B-B14F-4D97-AF65-F5344CB8AC3E}">
        <p14:creationId xmlns:p14="http://schemas.microsoft.com/office/powerpoint/2010/main" val="201692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3841"/>
          </a:xfrm>
        </p:spPr>
        <p:txBody>
          <a:bodyPr/>
          <a:lstStyle/>
          <a:p>
            <a:r>
              <a:rPr lang="en-US" dirty="0" smtClean="0"/>
              <a:t>Conclusions</a:t>
            </a:r>
            <a:endParaRPr lang="en-US" dirty="0"/>
          </a:p>
        </p:txBody>
      </p:sp>
      <p:sp>
        <p:nvSpPr>
          <p:cNvPr id="3" name="Content Placeholder 2"/>
          <p:cNvSpPr>
            <a:spLocks noGrp="1"/>
          </p:cNvSpPr>
          <p:nvPr>
            <p:ph idx="1"/>
          </p:nvPr>
        </p:nvSpPr>
        <p:spPr>
          <a:xfrm>
            <a:off x="838200" y="1530036"/>
            <a:ext cx="10515600" cy="4646927"/>
          </a:xfrm>
        </p:spPr>
        <p:txBody>
          <a:bodyPr>
            <a:normAutofit fontScale="92500" lnSpcReduction="10000"/>
          </a:bodyPr>
          <a:lstStyle/>
          <a:p>
            <a:r>
              <a:rPr lang="en-US" dirty="0" smtClean="0"/>
              <a:t>In </a:t>
            </a:r>
            <a:r>
              <a:rPr lang="en-US" dirty="0"/>
              <a:t>this work, an integrated, open source, heart rate and SpO2 monitoring system was presented. </a:t>
            </a:r>
            <a:endParaRPr lang="en-US" dirty="0" smtClean="0"/>
          </a:p>
          <a:p>
            <a:r>
              <a:rPr lang="en-US" dirty="0" smtClean="0"/>
              <a:t>The </a:t>
            </a:r>
            <a:r>
              <a:rPr lang="en-US" dirty="0"/>
              <a:t>aim of this work is to show the feasibility of implementing accessible arrangements and integrated information systems, related to health. </a:t>
            </a:r>
            <a:endParaRPr lang="en-US" dirty="0" smtClean="0"/>
          </a:p>
          <a:p>
            <a:r>
              <a:rPr lang="en-US" dirty="0" smtClean="0"/>
              <a:t>This </a:t>
            </a:r>
            <a:r>
              <a:rPr lang="en-US" dirty="0"/>
              <a:t>application can be beneficial in a critical health situation as referenced to both the hardware and the software provided. </a:t>
            </a:r>
            <a:endParaRPr lang="en-US" dirty="0" smtClean="0"/>
          </a:p>
          <a:p>
            <a:r>
              <a:rPr lang="en-US" dirty="0" smtClean="0"/>
              <a:t>The </a:t>
            </a:r>
            <a:r>
              <a:rPr lang="en-US" dirty="0"/>
              <a:t>evaluation of the </a:t>
            </a:r>
            <a:r>
              <a:rPr lang="en-US" dirty="0" smtClean="0"/>
              <a:t>low-cost heart </a:t>
            </a:r>
            <a:r>
              <a:rPr lang="en-US" dirty="0"/>
              <a:t>rate sensor and SpO2 showed satisfactory results in respect to commercial oximeters as the correlation coefficient (R</a:t>
            </a:r>
            <a:r>
              <a:rPr lang="en-US" baseline="30000" dirty="0"/>
              <a:t>2</a:t>
            </a:r>
            <a:r>
              <a:rPr lang="en-US" dirty="0"/>
              <a:t>) ranged from 0.75 to 0.93 and a maximum deviation of 3.4%, while SpO2 showed a sliding deviation of 1.4%. </a:t>
            </a:r>
            <a:endParaRPr lang="en-US" dirty="0" smtClean="0"/>
          </a:p>
          <a:p>
            <a:r>
              <a:rPr lang="en-US" dirty="0" smtClean="0"/>
              <a:t>This </a:t>
            </a:r>
            <a:r>
              <a:rPr lang="en-US" dirty="0"/>
              <a:t>information system is based on an open-source software </a:t>
            </a:r>
            <a:r>
              <a:rPr lang="en-US" dirty="0" smtClean="0"/>
              <a:t>while it </a:t>
            </a:r>
            <a:r>
              <a:rPr lang="en-US" dirty="0"/>
              <a:t>consists of an </a:t>
            </a:r>
            <a:r>
              <a:rPr lang="en-US" dirty="0" err="1"/>
              <a:t>InfluxDB</a:t>
            </a:r>
            <a:r>
              <a:rPr lang="en-US" dirty="0"/>
              <a:t> database and a </a:t>
            </a:r>
            <a:r>
              <a:rPr lang="en-US" dirty="0" err="1"/>
              <a:t>Grafana</a:t>
            </a:r>
            <a:r>
              <a:rPr lang="en-US" dirty="0"/>
              <a:t> visualization </a:t>
            </a:r>
            <a:r>
              <a:rPr lang="en-US" dirty="0" smtClean="0"/>
              <a:t>application.</a:t>
            </a:r>
          </a:p>
          <a:p>
            <a:pPr marL="0" indent="0">
              <a:buNone/>
            </a:pPr>
            <a:endParaRPr lang="en-US" dirty="0"/>
          </a:p>
        </p:txBody>
      </p:sp>
    </p:spTree>
    <p:extLst>
      <p:ext uri="{BB962C8B-B14F-4D97-AF65-F5344CB8AC3E}">
        <p14:creationId xmlns:p14="http://schemas.microsoft.com/office/powerpoint/2010/main" val="2542868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509</Words>
  <Application>Microsoft Office PowerPoint</Application>
  <PresentationFormat>Widescreen</PresentationFormat>
  <Paragraphs>29</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Paintbrush Picture</vt:lpstr>
      <vt:lpstr>PowerPoint Presentation</vt:lpstr>
      <vt:lpstr>PowerPoint Presentation</vt:lpstr>
      <vt:lpstr>Introduction</vt:lpstr>
      <vt:lpstr>Introduction</vt:lpstr>
      <vt:lpstr>Materials and Methods</vt:lpstr>
      <vt:lpstr>Results</vt:lpstr>
      <vt:lpstr>Results</vt:lpstr>
      <vt:lpstr>Visualization interface</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jchr-new</dc:creator>
  <cp:lastModifiedBy>jchr-new</cp:lastModifiedBy>
  <cp:revision>6</cp:revision>
  <dcterms:created xsi:type="dcterms:W3CDTF">2023-12-20T18:56:46Z</dcterms:created>
  <dcterms:modified xsi:type="dcterms:W3CDTF">2023-12-20T19:30:25Z</dcterms:modified>
</cp:coreProperties>
</file>