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  <p:sldId id="268" r:id="rId14"/>
    <p:sldId id="270" r:id="rId15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HK Grotesk" panose="020B0604020202020204" charset="0"/>
      <p:regular r:id="rId20"/>
    </p:embeddedFont>
    <p:embeddedFont>
      <p:font typeface="HK Grotesk Bold" panose="020B0604020202020204" charset="0"/>
      <p:regular r:id="rId21"/>
    </p:embeddedFont>
    <p:embeddedFont>
      <p:font typeface="HK Grotesk Medium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474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9006848" y="6804594"/>
            <a:ext cx="7555842" cy="3482406"/>
            <a:chOff x="0" y="0"/>
            <a:chExt cx="406400" cy="1873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33DFF">
                <a:alpha val="8000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-38100"/>
              <a:ext cx="5588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80999" y="419100"/>
            <a:ext cx="10987049" cy="369331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spc="357" dirty="0">
                <a:solidFill>
                  <a:srgbClr val="050A30"/>
                </a:solidFill>
                <a:latin typeface="HK Grotesk Bold"/>
              </a:rPr>
              <a:t>ASSERTION OF A DIDACTIC ILLUSTRATION SCHEME OF THE IMMUNOLOGICAL RELATIONSHIP BETWEEN THE</a:t>
            </a:r>
          </a:p>
          <a:p>
            <a:r>
              <a:rPr lang="en-US" sz="4000" b="1" spc="357" dirty="0">
                <a:solidFill>
                  <a:srgbClr val="050A30"/>
                </a:solidFill>
                <a:latin typeface="HK Grotesk Bold"/>
              </a:rPr>
              <a:t>INDUCTION OF THE CCL5/CCR5 AXIS BY HIV-1 INFECTION AND NEUROAIDS</a:t>
            </a:r>
          </a:p>
        </p:txBody>
      </p:sp>
      <p:pic>
        <p:nvPicPr>
          <p:cNvPr id="14" name="Imagem 13" descr="Texto, Carta&#10;&#10;Descrição gerada automaticamente">
            <a:extLst>
              <a:ext uri="{FF2B5EF4-FFF2-40B4-BE49-F238E27FC236}">
                <a16:creationId xmlns:a16="http://schemas.microsoft.com/office/drawing/2014/main" id="{20166227-5895-22B0-3C59-85C18CBFC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46" y="4112419"/>
            <a:ext cx="7349563" cy="5641028"/>
          </a:xfrm>
          <a:prstGeom prst="rect">
            <a:avLst/>
          </a:prstGeom>
          <a:noFill/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D894FC1-34D1-51EE-3FCE-94FDA6566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466" y="2510"/>
            <a:ext cx="18292465" cy="1028449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0A138A8-2BA3-165A-E68C-EC47AE038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5917"/>
            <a:ext cx="18287999" cy="10281979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02FEC907-C36F-C4D3-4E80-AE630C817F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67" y="-14002"/>
            <a:ext cx="18292467" cy="10311897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62FE4B4C-5BCA-1EE8-05B7-CA8D2DF47E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C56C8239-C630-21EE-8FB0-039EF4C27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775" y="27214"/>
            <a:ext cx="12110449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iagrama&#10;&#10;Descrição gerada automaticamente">
            <a:extLst>
              <a:ext uri="{FF2B5EF4-FFF2-40B4-BE49-F238E27FC236}">
                <a16:creationId xmlns:a16="http://schemas.microsoft.com/office/drawing/2014/main" id="{8A061D88-0928-60AF-9088-05C47E7D8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696"/>
            <a:ext cx="18288001" cy="746160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&#10;&#10;Descrição gerada automaticamente">
            <a:extLst>
              <a:ext uri="{FF2B5EF4-FFF2-40B4-BE49-F238E27FC236}">
                <a16:creationId xmlns:a16="http://schemas.microsoft.com/office/drawing/2014/main" id="{C238C9A6-2ADB-E481-031F-03E7595C9A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239" y="0"/>
            <a:ext cx="8647522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29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57662" y="882901"/>
            <a:ext cx="6211801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99"/>
              </a:lnSpc>
            </a:pPr>
            <a:r>
              <a:rPr lang="en-US" sz="8499">
                <a:solidFill>
                  <a:srgbClr val="F4F6FC"/>
                </a:solidFill>
                <a:latin typeface="HK Grotesk Bold"/>
              </a:rPr>
              <a:t>Our Goals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-471623" y="595813"/>
            <a:ext cx="8675000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99"/>
              </a:lnSpc>
            </a:pPr>
            <a:r>
              <a:rPr lang="en-US" sz="8499" dirty="0">
                <a:solidFill>
                  <a:srgbClr val="F4F6FC"/>
                </a:solidFill>
                <a:latin typeface="HK Grotesk Bold"/>
              </a:rPr>
              <a:t>CONCLUSION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65776" y="2681151"/>
            <a:ext cx="16756447" cy="6881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70" lvl="1" indent="-356235" algn="just">
              <a:lnSpc>
                <a:spcPts val="4917"/>
              </a:lnSpc>
              <a:buFont typeface="Arial"/>
              <a:buChar char="•"/>
            </a:pPr>
            <a:r>
              <a:rPr lang="en-US" sz="3300" spc="264" dirty="0">
                <a:solidFill>
                  <a:srgbClr val="050A30"/>
                </a:solidFill>
                <a:latin typeface="HK Grotesk"/>
              </a:rPr>
              <a:t>HIV IS NEUROVIRULENT, NEUROTROPHIC, AND NEUROINVASIVE.</a:t>
            </a:r>
          </a:p>
          <a:p>
            <a:pPr marL="712470" lvl="1" indent="-356235" algn="just">
              <a:lnSpc>
                <a:spcPts val="4917"/>
              </a:lnSpc>
              <a:buFont typeface="Arial"/>
              <a:buChar char="•"/>
            </a:pPr>
            <a:r>
              <a:rPr lang="en-US" sz="3300" spc="264" dirty="0">
                <a:solidFill>
                  <a:srgbClr val="050A30"/>
                </a:solidFill>
                <a:latin typeface="HK Grotesk"/>
              </a:rPr>
              <a:t>CCR5 IS THE PRIMARY RECEPTOR FOR HIV-1 ENTRY IN CELLS WHEN COMBINED WITH THE VIRAL GLYCOPROTEIN 120 (gp120).</a:t>
            </a:r>
          </a:p>
          <a:p>
            <a:pPr marL="712470" lvl="1" indent="-356235" algn="just">
              <a:lnSpc>
                <a:spcPts val="4917"/>
              </a:lnSpc>
              <a:buFont typeface="Arial"/>
              <a:buChar char="•"/>
            </a:pPr>
            <a:r>
              <a:rPr lang="en-US" sz="3300" spc="264" dirty="0">
                <a:solidFill>
                  <a:srgbClr val="050A30"/>
                </a:solidFill>
                <a:latin typeface="HK Grotesk"/>
              </a:rPr>
              <a:t>CO-RECEPTOR SIGNALING MAY ALSO CONTRIBUTE TO ONGOING NEUROINFLAMMATION AND INDIRECT NEUROTOXICITY.</a:t>
            </a:r>
          </a:p>
          <a:p>
            <a:pPr marL="712470" lvl="1" indent="-356235" algn="just">
              <a:lnSpc>
                <a:spcPts val="4917"/>
              </a:lnSpc>
              <a:buFont typeface="Arial"/>
              <a:buChar char="•"/>
            </a:pPr>
            <a:r>
              <a:rPr lang="en-US" sz="3300" spc="264" dirty="0">
                <a:solidFill>
                  <a:srgbClr val="050A30"/>
                </a:solidFill>
                <a:latin typeface="HK Grotesk"/>
              </a:rPr>
              <a:t>WHEN HIGH CONCENTRATIONS OF CCL5/RANTES ARE PRESENT IN THE BODY OF HIV-1 INFECTED ONES, THERE IS PRODUCTION OF MORE INTENSE INFLAMMATORY RESPONSES, CULMINATING, FOR EXAMPLE, IN DEMENTIA IN THESE PATIENTS.</a:t>
            </a:r>
          </a:p>
          <a:p>
            <a:pPr marL="712470" lvl="1" indent="-356235" algn="just">
              <a:lnSpc>
                <a:spcPts val="4917"/>
              </a:lnSpc>
              <a:buFont typeface="Arial"/>
              <a:buChar char="•"/>
            </a:pPr>
            <a:r>
              <a:rPr lang="en-US" sz="3300" spc="264" dirty="0">
                <a:solidFill>
                  <a:srgbClr val="050A30"/>
                </a:solidFill>
                <a:latin typeface="HK Grotesk"/>
              </a:rPr>
              <a:t>THE CCR5-CCL5 IMMUNE AXIS CONTRIBUTE TO THE NEUROAIDS PROGRESSION.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F46777B2-6F89-7FD7-2AAA-32434E8C4B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37116" b="75000"/>
          <a:stretch/>
        </p:blipFill>
        <p:spPr>
          <a:xfrm>
            <a:off x="-76199" y="-38100"/>
            <a:ext cx="11201400" cy="250368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57662" y="882901"/>
            <a:ext cx="6211801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99"/>
              </a:lnSpc>
            </a:pPr>
            <a:r>
              <a:rPr lang="en-US" sz="8499">
                <a:solidFill>
                  <a:srgbClr val="F4F6FC"/>
                </a:solidFill>
                <a:latin typeface="HK Grotesk Bold"/>
              </a:rPr>
              <a:t>Our Goals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-707538" y="354967"/>
            <a:ext cx="8675000" cy="1307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99"/>
              </a:lnSpc>
            </a:pPr>
            <a:r>
              <a:rPr lang="en-US" sz="8499" dirty="0">
                <a:solidFill>
                  <a:srgbClr val="F4F6FC"/>
                </a:solidFill>
                <a:latin typeface="HK Grotesk Bold"/>
              </a:rPr>
              <a:t>REERENCES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26963" y="2445146"/>
            <a:ext cx="17434073" cy="7521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HK Grotesk"/>
              </a:rPr>
              <a:t>Liu, X.; Shah, A.; </a:t>
            </a:r>
            <a:r>
              <a:rPr lang="en-US" sz="3000" dirty="0" err="1">
                <a:solidFill>
                  <a:srgbClr val="000000"/>
                </a:solidFill>
                <a:latin typeface="HK Grotesk"/>
              </a:rPr>
              <a:t>Gangwani</a:t>
            </a:r>
            <a:r>
              <a:rPr lang="en-US" sz="3000" dirty="0">
                <a:solidFill>
                  <a:srgbClr val="000000"/>
                </a:solidFill>
                <a:latin typeface="HK Grotesk"/>
              </a:rPr>
              <a:t>, M.R.; Silverstein, P.S.; Fu, M.; Kumar, A. HIV-1 </a:t>
            </a:r>
            <a:r>
              <a:rPr lang="en-US" sz="3000" dirty="0" err="1">
                <a:solidFill>
                  <a:srgbClr val="000000"/>
                </a:solidFill>
                <a:latin typeface="HK Grotesk"/>
              </a:rPr>
              <a:t>Nef</a:t>
            </a:r>
            <a:r>
              <a:rPr lang="en-US" sz="3000" dirty="0">
                <a:solidFill>
                  <a:srgbClr val="000000"/>
                </a:solidFill>
                <a:latin typeface="HK Grotesk"/>
              </a:rPr>
              <a:t> Induces CCL5 Production in Astrocytes through P38-MAPK and PI3K/Akt Pathway and Utilizes NF-KB, CEBP and AP-1 Transcription Factors. </a:t>
            </a:r>
            <a:r>
              <a:rPr lang="en-US" sz="3000" i="1" dirty="0">
                <a:solidFill>
                  <a:srgbClr val="000000"/>
                </a:solidFill>
                <a:latin typeface="HK Grotesk"/>
              </a:rPr>
              <a:t>Sci Rep </a:t>
            </a:r>
            <a:r>
              <a:rPr lang="en-US" sz="3000" b="1" dirty="0">
                <a:solidFill>
                  <a:srgbClr val="000000"/>
                </a:solidFill>
                <a:latin typeface="HK Grotesk"/>
              </a:rPr>
              <a:t>2014</a:t>
            </a:r>
            <a:r>
              <a:rPr lang="en-US" sz="3000" dirty="0">
                <a:solidFill>
                  <a:srgbClr val="000000"/>
                </a:solidFill>
                <a:latin typeface="HK Grotesk"/>
              </a:rPr>
              <a:t>, 4, 4450, doi:10.1038/srep04450.</a:t>
            </a:r>
          </a:p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HK Grotesk"/>
              </a:rPr>
              <a:t>Ma, M.; Nath, A. Molecular Determinants for Cellular Uptake of Tat Protein of Human Immunodeficiency Virus Type 1 in Brain Cells. </a:t>
            </a:r>
            <a:r>
              <a:rPr lang="en-US" sz="3000" i="1" dirty="0">
                <a:solidFill>
                  <a:srgbClr val="000000"/>
                </a:solidFill>
                <a:latin typeface="HK Grotesk"/>
              </a:rPr>
              <a:t>J </a:t>
            </a:r>
            <a:r>
              <a:rPr lang="en-US" sz="3000" i="1" dirty="0" err="1">
                <a:solidFill>
                  <a:srgbClr val="000000"/>
                </a:solidFill>
                <a:latin typeface="HK Grotesk"/>
              </a:rPr>
              <a:t>Virol</a:t>
            </a:r>
            <a:r>
              <a:rPr lang="en-US" sz="3000" i="1" dirty="0">
                <a:solidFill>
                  <a:srgbClr val="000000"/>
                </a:solidFill>
                <a:latin typeface="HK Grotesk"/>
              </a:rPr>
              <a:t> </a:t>
            </a:r>
            <a:r>
              <a:rPr lang="en-US" sz="3000" b="1" dirty="0">
                <a:solidFill>
                  <a:srgbClr val="000000"/>
                </a:solidFill>
                <a:latin typeface="HK Grotesk"/>
              </a:rPr>
              <a:t>1997</a:t>
            </a:r>
            <a:r>
              <a:rPr lang="en-US" sz="3000" dirty="0">
                <a:solidFill>
                  <a:srgbClr val="000000"/>
                </a:solidFill>
                <a:latin typeface="HK Grotesk"/>
              </a:rPr>
              <a:t>, 71, 2495–2499.</a:t>
            </a:r>
          </a:p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HK Grotesk"/>
              </a:rPr>
              <a:t>Rojas-</a:t>
            </a:r>
            <a:r>
              <a:rPr lang="en-US" sz="3000" dirty="0" err="1">
                <a:solidFill>
                  <a:srgbClr val="000000"/>
                </a:solidFill>
                <a:latin typeface="HK Grotesk"/>
              </a:rPr>
              <a:t>Celis</a:t>
            </a:r>
            <a:r>
              <a:rPr lang="en-US" sz="3000" dirty="0">
                <a:solidFill>
                  <a:srgbClr val="000000"/>
                </a:solidFill>
                <a:latin typeface="HK Grotesk"/>
              </a:rPr>
              <a:t>, V.; </a:t>
            </a:r>
            <a:r>
              <a:rPr lang="en-US" sz="3000" dirty="0" err="1">
                <a:solidFill>
                  <a:srgbClr val="000000"/>
                </a:solidFill>
                <a:latin typeface="HK Grotesk"/>
              </a:rPr>
              <a:t>Valiente-Echeverría</a:t>
            </a:r>
            <a:r>
              <a:rPr lang="en-US" sz="3000" dirty="0">
                <a:solidFill>
                  <a:srgbClr val="000000"/>
                </a:solidFill>
                <a:latin typeface="HK Grotesk"/>
              </a:rPr>
              <a:t>, F.; Soto-</a:t>
            </a:r>
            <a:r>
              <a:rPr lang="en-US" sz="3000" dirty="0" err="1">
                <a:solidFill>
                  <a:srgbClr val="000000"/>
                </a:solidFill>
                <a:latin typeface="HK Grotesk"/>
              </a:rPr>
              <a:t>Rifo</a:t>
            </a:r>
            <a:r>
              <a:rPr lang="en-US" sz="3000" dirty="0">
                <a:solidFill>
                  <a:srgbClr val="000000"/>
                </a:solidFill>
                <a:latin typeface="HK Grotesk"/>
              </a:rPr>
              <a:t>, R.; Toro-</a:t>
            </a:r>
            <a:r>
              <a:rPr lang="en-US" sz="3000" dirty="0" err="1">
                <a:solidFill>
                  <a:srgbClr val="000000"/>
                </a:solidFill>
                <a:latin typeface="HK Grotesk"/>
              </a:rPr>
              <a:t>Ascuy</a:t>
            </a:r>
            <a:r>
              <a:rPr lang="en-US" sz="3000" dirty="0">
                <a:solidFill>
                  <a:srgbClr val="000000"/>
                </a:solidFill>
                <a:latin typeface="HK Grotesk"/>
              </a:rPr>
              <a:t>, D. New Challenges of HIV-1 Infection: How HIV-1 Attacks 34 and Resides in the Central Nervous System. </a:t>
            </a:r>
            <a:r>
              <a:rPr lang="en-US" sz="3000" i="1" dirty="0">
                <a:solidFill>
                  <a:srgbClr val="000000"/>
                </a:solidFill>
                <a:latin typeface="HK Grotesk"/>
              </a:rPr>
              <a:t>Cells</a:t>
            </a:r>
            <a:r>
              <a:rPr lang="en-US" sz="3000" dirty="0">
                <a:solidFill>
                  <a:srgbClr val="000000"/>
                </a:solidFill>
                <a:latin typeface="HK Grotesk"/>
              </a:rPr>
              <a:t> </a:t>
            </a:r>
            <a:r>
              <a:rPr lang="en-US" sz="3000" b="1" dirty="0">
                <a:solidFill>
                  <a:srgbClr val="000000"/>
                </a:solidFill>
                <a:latin typeface="HK Grotesk"/>
              </a:rPr>
              <a:t>2019</a:t>
            </a:r>
            <a:r>
              <a:rPr lang="en-US" sz="3000" dirty="0">
                <a:solidFill>
                  <a:srgbClr val="000000"/>
                </a:solidFill>
                <a:latin typeface="HK Grotesk"/>
              </a:rPr>
              <a:t>, 8, 1245, doi:10.3390/cells8101245.</a:t>
            </a:r>
          </a:p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HK Grotesk"/>
              </a:rPr>
              <a:t>Shah, A.; Singh, D.P.; Buch, S.; Kumar, A. HIV-1 Envelope Protein Gp120 up Regulates CCL5 Production in Astrocytes Which Can Be Circumvented by Inhibitors of NF-</a:t>
            </a:r>
            <a:r>
              <a:rPr lang="el-GR" sz="3000" dirty="0">
                <a:solidFill>
                  <a:srgbClr val="000000"/>
                </a:solidFill>
                <a:latin typeface="HK Grotesk"/>
              </a:rPr>
              <a:t>Κ</a:t>
            </a:r>
            <a:r>
              <a:rPr lang="en-US" sz="3000" dirty="0">
                <a:solidFill>
                  <a:srgbClr val="000000"/>
                </a:solidFill>
                <a:latin typeface="HK Grotesk"/>
              </a:rPr>
              <a:t>B Pathway. </a:t>
            </a:r>
            <a:r>
              <a:rPr lang="en-US" sz="3000" i="1" dirty="0">
                <a:solidFill>
                  <a:srgbClr val="000000"/>
                </a:solidFill>
                <a:latin typeface="HK Grotesk"/>
              </a:rPr>
              <a:t>Biochemical and Biophysical Research Communications</a:t>
            </a:r>
            <a:r>
              <a:rPr lang="en-US" sz="3000" dirty="0">
                <a:solidFill>
                  <a:srgbClr val="000000"/>
                </a:solidFill>
                <a:latin typeface="HK Grotesk"/>
              </a:rPr>
              <a:t> </a:t>
            </a:r>
            <a:r>
              <a:rPr lang="en-US" sz="3000" b="1" dirty="0">
                <a:solidFill>
                  <a:srgbClr val="000000"/>
                </a:solidFill>
                <a:latin typeface="HK Grotesk"/>
              </a:rPr>
              <a:t>2011</a:t>
            </a:r>
            <a:r>
              <a:rPr lang="en-US" sz="3000" dirty="0">
                <a:solidFill>
                  <a:srgbClr val="000000"/>
                </a:solidFill>
                <a:latin typeface="HK Grotesk"/>
              </a:rPr>
              <a:t>, 414, 112–117, doi:10.1016/j.bbrc.2011.09.033.</a:t>
            </a:r>
          </a:p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HK Grotesk"/>
              </a:rPr>
              <a:t>Si, Q.; Kim, M.-O.; Zhao, M.-L.; Landau, N.R.; Goldstein, H.; Lee, S.C. </a:t>
            </a:r>
            <a:r>
              <a:rPr lang="en-US" sz="3000" dirty="0" err="1">
                <a:solidFill>
                  <a:srgbClr val="000000"/>
                </a:solidFill>
                <a:latin typeface="HK Grotesk"/>
              </a:rPr>
              <a:t>Vpr</a:t>
            </a:r>
            <a:r>
              <a:rPr lang="en-US" sz="3000" dirty="0">
                <a:solidFill>
                  <a:srgbClr val="000000"/>
                </a:solidFill>
                <a:latin typeface="HK Grotesk"/>
              </a:rPr>
              <a:t>- and </a:t>
            </a:r>
            <a:r>
              <a:rPr lang="en-US" sz="3000" dirty="0" err="1">
                <a:solidFill>
                  <a:srgbClr val="000000"/>
                </a:solidFill>
                <a:latin typeface="HK Grotesk"/>
              </a:rPr>
              <a:t>Nef</a:t>
            </a:r>
            <a:r>
              <a:rPr lang="en-US" sz="3000" dirty="0">
                <a:solidFill>
                  <a:srgbClr val="000000"/>
                </a:solidFill>
                <a:latin typeface="HK Grotesk"/>
              </a:rPr>
              <a:t>-Dependent Induction of RANTES/CCL5 in Microglial Cells. </a:t>
            </a:r>
            <a:r>
              <a:rPr lang="en-US" sz="3000" i="1" dirty="0">
                <a:solidFill>
                  <a:srgbClr val="000000"/>
                </a:solidFill>
                <a:latin typeface="HK Grotesk"/>
              </a:rPr>
              <a:t>Virology</a:t>
            </a:r>
            <a:r>
              <a:rPr lang="en-US" sz="3000" dirty="0">
                <a:solidFill>
                  <a:srgbClr val="000000"/>
                </a:solidFill>
                <a:latin typeface="HK Grotesk"/>
              </a:rPr>
              <a:t> </a:t>
            </a:r>
            <a:r>
              <a:rPr lang="en-US" sz="3000" b="1" dirty="0">
                <a:solidFill>
                  <a:srgbClr val="000000"/>
                </a:solidFill>
                <a:latin typeface="HK Grotesk"/>
              </a:rPr>
              <a:t>2002</a:t>
            </a:r>
            <a:r>
              <a:rPr lang="en-US" sz="3000" dirty="0">
                <a:solidFill>
                  <a:srgbClr val="000000"/>
                </a:solidFill>
                <a:latin typeface="HK Grotesk"/>
              </a:rPr>
              <a:t>, 301, 342–353, doi:10.1006/viro.2002.1613.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4170E3B5-F008-86B9-E20B-5C662BFA55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37033" b="73437"/>
          <a:stretch/>
        </p:blipFill>
        <p:spPr>
          <a:xfrm>
            <a:off x="1" y="0"/>
            <a:ext cx="10355912" cy="244514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/>
          <p:cNvSpPr txBox="1"/>
          <p:nvPr/>
        </p:nvSpPr>
        <p:spPr>
          <a:xfrm>
            <a:off x="704850" y="3523896"/>
            <a:ext cx="16878300" cy="5428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651" lvl="1" indent="-377825" algn="just">
              <a:lnSpc>
                <a:spcPct val="150000"/>
              </a:lnSpc>
              <a:buFont typeface="Arial"/>
              <a:buChar char="•"/>
            </a:pPr>
            <a:r>
              <a:rPr lang="en-US" sz="3400" b="1" spc="280" dirty="0">
                <a:solidFill>
                  <a:srgbClr val="161716"/>
                </a:solidFill>
                <a:latin typeface="HK Grotesk"/>
              </a:rPr>
              <a:t>Neurological Illness </a:t>
            </a:r>
            <a:r>
              <a:rPr lang="en-US" sz="3400" spc="280" dirty="0">
                <a:solidFill>
                  <a:srgbClr val="161716"/>
                </a:solidFill>
                <a:latin typeface="HK Grotesk"/>
              </a:rPr>
              <a:t>in an HIV-positive individual can be result:</a:t>
            </a:r>
          </a:p>
          <a:p>
            <a:pPr marL="377826" lvl="1" algn="just">
              <a:lnSpc>
                <a:spcPct val="150000"/>
              </a:lnSpc>
            </a:pPr>
            <a:r>
              <a:rPr lang="en-US" sz="3400" spc="280" dirty="0">
                <a:solidFill>
                  <a:srgbClr val="161716"/>
                </a:solidFill>
                <a:latin typeface="HK Grotesk"/>
              </a:rPr>
              <a:t>		host immune response.</a:t>
            </a:r>
          </a:p>
          <a:p>
            <a:pPr marL="377826" lvl="1" algn="just">
              <a:lnSpc>
                <a:spcPct val="150000"/>
              </a:lnSpc>
            </a:pPr>
            <a:endParaRPr lang="en-US" sz="3400" spc="280" dirty="0">
              <a:solidFill>
                <a:srgbClr val="161716"/>
              </a:solidFill>
              <a:latin typeface="HK Grotesk"/>
            </a:endParaRPr>
          </a:p>
          <a:p>
            <a:pPr marL="835026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400" b="1" spc="280" dirty="0">
                <a:solidFill>
                  <a:srgbClr val="161716"/>
                </a:solidFill>
                <a:latin typeface="HK Grotesk"/>
              </a:rPr>
              <a:t>HIV </a:t>
            </a:r>
            <a:r>
              <a:rPr lang="en-US" sz="3400" spc="280" dirty="0">
                <a:solidFill>
                  <a:srgbClr val="161716"/>
                </a:solidFill>
                <a:latin typeface="HK Grotesk"/>
              </a:rPr>
              <a:t>interacts with CCR5 or CXCR4, viral co-receptors, after employing CD4+ T cells as the main receptor.</a:t>
            </a:r>
          </a:p>
          <a:p>
            <a:pPr marL="377826" lvl="1" algn="just">
              <a:lnSpc>
                <a:spcPct val="150000"/>
              </a:lnSpc>
            </a:pPr>
            <a:r>
              <a:rPr lang="en-US" sz="3400" spc="280" dirty="0">
                <a:solidFill>
                  <a:srgbClr val="161716"/>
                </a:solidFill>
                <a:latin typeface="HK Grotesk"/>
              </a:rPr>
              <a:t> </a:t>
            </a:r>
          </a:p>
          <a:p>
            <a:pPr marL="835026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400" b="1" spc="280" dirty="0">
                <a:solidFill>
                  <a:srgbClr val="161716"/>
                </a:solidFill>
                <a:latin typeface="HK Grotesk"/>
              </a:rPr>
              <a:t>CCR5</a:t>
            </a:r>
            <a:r>
              <a:rPr lang="en-US" sz="3400" spc="280" dirty="0">
                <a:solidFill>
                  <a:srgbClr val="161716"/>
                </a:solidFill>
                <a:latin typeface="HK Grotesk"/>
              </a:rPr>
              <a:t> orientates chemokines from the C-C class, such as </a:t>
            </a:r>
            <a:r>
              <a:rPr lang="en-US" sz="3400" b="1" spc="280" dirty="0">
                <a:solidFill>
                  <a:srgbClr val="161716"/>
                </a:solidFill>
                <a:latin typeface="HK Grotesk"/>
              </a:rPr>
              <a:t>CCL5/RANTES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71B87B4C-857A-A330-61D8-77600A082E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38322" b="60959"/>
          <a:stretch/>
        </p:blipFill>
        <p:spPr>
          <a:xfrm>
            <a:off x="-91440" y="-171007"/>
            <a:ext cx="10988040" cy="383325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-10800000">
            <a:off x="4779328" y="-712503"/>
            <a:ext cx="7555842" cy="3482406"/>
            <a:chOff x="0" y="0"/>
            <a:chExt cx="406400" cy="1873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CB6F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-38100"/>
              <a:ext cx="5588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16200000">
            <a:off x="6886250" y="4241964"/>
            <a:ext cx="568485" cy="320186"/>
          </a:xfrm>
          <a:custGeom>
            <a:avLst/>
            <a:gdLst/>
            <a:ahLst/>
            <a:cxnLst/>
            <a:rect l="l" t="t" r="r" b="b"/>
            <a:pathLst>
              <a:path w="812800" h="457791">
                <a:moveTo>
                  <a:pt x="406400" y="457791"/>
                </a:moveTo>
                <a:lnTo>
                  <a:pt x="812800" y="0"/>
                </a:lnTo>
                <a:lnTo>
                  <a:pt x="0" y="0"/>
                </a:lnTo>
                <a:lnTo>
                  <a:pt x="406400" y="457791"/>
                </a:lnTo>
                <a:close/>
              </a:path>
            </a:pathLst>
          </a:custGeom>
          <a:solidFill>
            <a:srgbClr val="00B050"/>
          </a:solidFill>
        </p:spPr>
        <p:txBody>
          <a:bodyPr/>
          <a:lstStyle/>
          <a:p>
            <a:endParaRPr lang="pt-BR"/>
          </a:p>
        </p:txBody>
      </p:sp>
      <p:grpSp>
        <p:nvGrpSpPr>
          <p:cNvPr id="14" name="Group 14"/>
          <p:cNvGrpSpPr/>
          <p:nvPr/>
        </p:nvGrpSpPr>
        <p:grpSpPr>
          <a:xfrm rot="-10800000">
            <a:off x="8457747" y="5767999"/>
            <a:ext cx="1372503" cy="137250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812800"/>
                  </a:lnTo>
                  <a:lnTo>
                    <a:pt x="609600" y="812800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03200" y="63500"/>
              <a:ext cx="406400" cy="749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-559579" y="672564"/>
            <a:ext cx="8675000" cy="248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80"/>
              </a:lnSpc>
            </a:pPr>
            <a:r>
              <a:rPr lang="en-US" sz="7900">
                <a:solidFill>
                  <a:srgbClr val="F4F6FC"/>
                </a:solidFill>
                <a:latin typeface="HK Grotesk Bold"/>
              </a:rPr>
              <a:t>INTRODUCTION</a:t>
            </a:r>
          </a:p>
          <a:p>
            <a:pPr algn="ctr">
              <a:lnSpc>
                <a:spcPts val="10199"/>
              </a:lnSpc>
            </a:pPr>
            <a:endParaRPr lang="en-US" sz="7900">
              <a:solidFill>
                <a:srgbClr val="F4F6FC"/>
              </a:solidFill>
              <a:latin typeface="HK Grotesk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092280" y="5037868"/>
            <a:ext cx="14103439" cy="2925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0" lvl="1" algn="ctr">
              <a:lnSpc>
                <a:spcPts val="4639"/>
              </a:lnSpc>
            </a:pPr>
            <a:r>
              <a:rPr lang="en-US" sz="3199" spc="255" dirty="0">
                <a:solidFill>
                  <a:srgbClr val="161716"/>
                </a:solidFill>
                <a:latin typeface="HK Grotesk"/>
              </a:rPr>
              <a:t>CO-RECEPTOR (CCR5) SIGNALING PATHWAYS</a:t>
            </a:r>
          </a:p>
          <a:p>
            <a:pPr marL="345440" lvl="1" algn="ctr">
              <a:lnSpc>
                <a:spcPts val="4639"/>
              </a:lnSpc>
            </a:pPr>
            <a:endParaRPr lang="en-US" sz="3199" spc="255" dirty="0">
              <a:solidFill>
                <a:srgbClr val="161716"/>
              </a:solidFill>
              <a:latin typeface="HK Grotesk"/>
            </a:endParaRPr>
          </a:p>
          <a:p>
            <a:pPr marL="345440" lvl="1" algn="ctr">
              <a:lnSpc>
                <a:spcPts val="4639"/>
              </a:lnSpc>
            </a:pPr>
            <a:endParaRPr lang="en-US" sz="3199" spc="255" dirty="0">
              <a:solidFill>
                <a:srgbClr val="161716"/>
              </a:solidFill>
              <a:latin typeface="HK Grotesk"/>
            </a:endParaRPr>
          </a:p>
          <a:p>
            <a:pPr marL="345440" lvl="1" algn="ctr">
              <a:lnSpc>
                <a:spcPts val="4639"/>
              </a:lnSpc>
            </a:pPr>
            <a:endParaRPr lang="en-US" sz="3199" spc="255" dirty="0">
              <a:solidFill>
                <a:srgbClr val="161716"/>
              </a:solidFill>
              <a:latin typeface="HK Grotesk"/>
            </a:endParaRPr>
          </a:p>
          <a:p>
            <a:pPr marL="345440" lvl="1" algn="ctr">
              <a:lnSpc>
                <a:spcPts val="4639"/>
              </a:lnSpc>
            </a:pPr>
            <a:r>
              <a:rPr lang="en-US" sz="3199" spc="255" dirty="0">
                <a:solidFill>
                  <a:srgbClr val="161716"/>
                </a:solidFill>
                <a:latin typeface="HK Grotesk"/>
              </a:rPr>
              <a:t>NEUROINFLAMMATION AND INDIRECT NEUROTOXICITY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443135" y="3993931"/>
            <a:ext cx="12568265" cy="692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000000"/>
                </a:solidFill>
                <a:latin typeface="HK Grotesk Bold"/>
              </a:rPr>
              <a:t>neuroAIDS</a:t>
            </a:r>
            <a:endParaRPr lang="en-US" sz="3999" dirty="0">
              <a:solidFill>
                <a:srgbClr val="000000"/>
              </a:solidFill>
              <a:latin typeface="HK Grotesk Bold"/>
            </a:endParaRP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DC114E1A-E081-E83A-44F0-A7B9A4F74C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38322" b="60959"/>
          <a:stretch/>
        </p:blipFill>
        <p:spPr>
          <a:xfrm>
            <a:off x="-29528" y="-261704"/>
            <a:ext cx="12364698" cy="4313517"/>
          </a:xfrm>
          <a:prstGeom prst="rect">
            <a:avLst/>
          </a:prstGeom>
        </p:spPr>
      </p:pic>
      <p:sp>
        <p:nvSpPr>
          <p:cNvPr id="21" name="Seta: para Baixo 20">
            <a:extLst>
              <a:ext uri="{FF2B5EF4-FFF2-40B4-BE49-F238E27FC236}">
                <a16:creationId xmlns:a16="http://schemas.microsoft.com/office/drawing/2014/main" id="{08521E27-8F4F-95C7-AE33-11C215587D2C}"/>
              </a:ext>
            </a:extLst>
          </p:cNvPr>
          <p:cNvSpPr/>
          <p:nvPr/>
        </p:nvSpPr>
        <p:spPr>
          <a:xfrm>
            <a:off x="8457747" y="5692125"/>
            <a:ext cx="1372503" cy="143257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7304519" y="2081982"/>
            <a:ext cx="7555842" cy="1182237"/>
            <a:chOff x="0" y="0"/>
            <a:chExt cx="406400" cy="635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63588"/>
            </a:xfrm>
            <a:custGeom>
              <a:avLst/>
              <a:gdLst/>
              <a:ahLst/>
              <a:cxnLst/>
              <a:rect l="l" t="t" r="r" b="b"/>
              <a:pathLst>
                <a:path w="406400" h="63588">
                  <a:moveTo>
                    <a:pt x="203200" y="0"/>
                  </a:moveTo>
                  <a:lnTo>
                    <a:pt x="203200" y="0"/>
                  </a:lnTo>
                  <a:lnTo>
                    <a:pt x="406400" y="63588"/>
                  </a:lnTo>
                  <a:lnTo>
                    <a:pt x="0" y="6358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CB6F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27000" y="-38100"/>
              <a:ext cx="5588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9963699" y="481533"/>
            <a:ext cx="7555842" cy="2929423"/>
            <a:chOff x="0" y="0"/>
            <a:chExt cx="406400" cy="15756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157563"/>
            </a:xfrm>
            <a:custGeom>
              <a:avLst/>
              <a:gdLst/>
              <a:ahLst/>
              <a:cxnLst/>
              <a:rect l="l" t="t" r="r" b="b"/>
              <a:pathLst>
                <a:path w="406400" h="157563">
                  <a:moveTo>
                    <a:pt x="203200" y="0"/>
                  </a:moveTo>
                  <a:lnTo>
                    <a:pt x="203200" y="0"/>
                  </a:lnTo>
                  <a:lnTo>
                    <a:pt x="406400" y="157563"/>
                  </a:lnTo>
                  <a:lnTo>
                    <a:pt x="0" y="15756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CB6F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-38100"/>
              <a:ext cx="5588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3777921" y="-159520"/>
            <a:ext cx="13696276" cy="2376440"/>
            <a:chOff x="0" y="0"/>
            <a:chExt cx="761086" cy="13205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61086" cy="132056"/>
            </a:xfrm>
            <a:custGeom>
              <a:avLst/>
              <a:gdLst/>
              <a:ahLst/>
              <a:cxnLst/>
              <a:rect l="l" t="t" r="r" b="b"/>
              <a:pathLst>
                <a:path w="761086" h="132056">
                  <a:moveTo>
                    <a:pt x="203200" y="0"/>
                  </a:moveTo>
                  <a:lnTo>
                    <a:pt x="557886" y="0"/>
                  </a:lnTo>
                  <a:lnTo>
                    <a:pt x="761086" y="132056"/>
                  </a:lnTo>
                  <a:lnTo>
                    <a:pt x="0" y="13205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50A3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-38100"/>
              <a:ext cx="5588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-686487" y="481533"/>
            <a:ext cx="8675000" cy="248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80"/>
              </a:lnSpc>
            </a:pPr>
            <a:r>
              <a:rPr lang="en-US" sz="7900" dirty="0">
                <a:solidFill>
                  <a:srgbClr val="F4F6FC"/>
                </a:solidFill>
                <a:latin typeface="HK Grotesk Bold"/>
              </a:rPr>
              <a:t>OBJECTIVE</a:t>
            </a:r>
          </a:p>
          <a:p>
            <a:pPr algn="ctr">
              <a:lnSpc>
                <a:spcPts val="10199"/>
              </a:lnSpc>
            </a:pPr>
            <a:endParaRPr lang="en-US" sz="7900" dirty="0">
              <a:solidFill>
                <a:srgbClr val="F4F6FC"/>
              </a:solidFill>
              <a:latin typeface="HK Grotesk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14671" y="3605158"/>
            <a:ext cx="16786969" cy="2355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59"/>
              </a:lnSpc>
            </a:pPr>
            <a:r>
              <a:rPr lang="en-US" sz="4399" spc="351" dirty="0">
                <a:solidFill>
                  <a:srgbClr val="161716"/>
                </a:solidFill>
                <a:latin typeface="HK Grotesk"/>
              </a:rPr>
              <a:t>REVIEW AND BUILD A DIDACTIC MODEL ABOUT THE IMMUNOPATHOLOGICAL RELATIONSHIP BETWEEN THE CCL5/CCR5 AXIS AND NEUROAIDS PROGRESSION.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63E60539-EBE8-3C71-5BC7-FFF4B8AED9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33636" b="67514"/>
          <a:stretch/>
        </p:blipFill>
        <p:spPr>
          <a:xfrm>
            <a:off x="0" y="1"/>
            <a:ext cx="11203429" cy="3083388"/>
          </a:xfrm>
          <a:prstGeom prst="rect">
            <a:avLst/>
          </a:prstGeom>
        </p:spPr>
      </p:pic>
      <p:sp>
        <p:nvSpPr>
          <p:cNvPr id="18" name="Freeform 12">
            <a:extLst>
              <a:ext uri="{FF2B5EF4-FFF2-40B4-BE49-F238E27FC236}">
                <a16:creationId xmlns:a16="http://schemas.microsoft.com/office/drawing/2014/main" id="{068D5690-CB65-F5F4-AACC-EB7A51ACE1F7}"/>
              </a:ext>
            </a:extLst>
          </p:cNvPr>
          <p:cNvSpPr/>
          <p:nvPr/>
        </p:nvSpPr>
        <p:spPr>
          <a:xfrm rot="16200000">
            <a:off x="246879" y="3812486"/>
            <a:ext cx="568485" cy="320186"/>
          </a:xfrm>
          <a:custGeom>
            <a:avLst/>
            <a:gdLst/>
            <a:ahLst/>
            <a:cxnLst/>
            <a:rect l="l" t="t" r="r" b="b"/>
            <a:pathLst>
              <a:path w="812800" h="457791">
                <a:moveTo>
                  <a:pt x="406400" y="457791"/>
                </a:moveTo>
                <a:lnTo>
                  <a:pt x="812800" y="0"/>
                </a:lnTo>
                <a:lnTo>
                  <a:pt x="0" y="0"/>
                </a:lnTo>
                <a:lnTo>
                  <a:pt x="406400" y="457791"/>
                </a:lnTo>
                <a:close/>
              </a:path>
            </a:pathLst>
          </a:custGeom>
          <a:solidFill>
            <a:srgbClr val="00B050"/>
          </a:solid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57662" y="882901"/>
            <a:ext cx="6211801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99"/>
              </a:lnSpc>
            </a:pPr>
            <a:r>
              <a:rPr lang="en-US" sz="8499">
                <a:solidFill>
                  <a:srgbClr val="F4F6FC"/>
                </a:solidFill>
                <a:latin typeface="HK Grotesk Bold"/>
              </a:rPr>
              <a:t>Our Goals</a:t>
            </a:r>
          </a:p>
        </p:txBody>
      </p:sp>
      <p:sp>
        <p:nvSpPr>
          <p:cNvPr id="4" name="Freeform 4"/>
          <p:cNvSpPr/>
          <p:nvPr/>
        </p:nvSpPr>
        <p:spPr>
          <a:xfrm>
            <a:off x="15087600" y="9336720"/>
            <a:ext cx="5765006" cy="1028700"/>
          </a:xfrm>
          <a:custGeom>
            <a:avLst/>
            <a:gdLst/>
            <a:ahLst/>
            <a:cxnLst/>
            <a:rect l="l" t="t" r="r" b="b"/>
            <a:pathLst>
              <a:path w="1049690" h="187305">
                <a:moveTo>
                  <a:pt x="203200" y="0"/>
                </a:moveTo>
                <a:lnTo>
                  <a:pt x="846490" y="0"/>
                </a:lnTo>
                <a:lnTo>
                  <a:pt x="1049690" y="187305"/>
                </a:lnTo>
                <a:lnTo>
                  <a:pt x="0" y="187305"/>
                </a:lnTo>
                <a:lnTo>
                  <a:pt x="203200" y="0"/>
                </a:lnTo>
                <a:close/>
              </a:path>
            </a:pathLst>
          </a:custGeom>
          <a:solidFill>
            <a:srgbClr val="003300"/>
          </a:solidFill>
        </p:spPr>
        <p:txBody>
          <a:bodyPr/>
          <a:lstStyle/>
          <a:p>
            <a:endParaRPr lang="pt-BR"/>
          </a:p>
        </p:txBody>
      </p:sp>
      <p:grpSp>
        <p:nvGrpSpPr>
          <p:cNvPr id="14" name="Group 14"/>
          <p:cNvGrpSpPr/>
          <p:nvPr/>
        </p:nvGrpSpPr>
        <p:grpSpPr>
          <a:xfrm>
            <a:off x="1457033" y="3458425"/>
            <a:ext cx="7686967" cy="655885"/>
            <a:chOff x="-1" y="-76200"/>
            <a:chExt cx="10249289" cy="874514"/>
          </a:xfrm>
        </p:grpSpPr>
        <p:grpSp>
          <p:nvGrpSpPr>
            <p:cNvPr id="15" name="Group 15"/>
            <p:cNvGrpSpPr/>
            <p:nvPr/>
          </p:nvGrpSpPr>
          <p:grpSpPr>
            <a:xfrm rot="-5400000">
              <a:off x="-165533" y="166696"/>
              <a:ext cx="757980" cy="426915"/>
              <a:chOff x="0" y="0"/>
              <a:chExt cx="812800" cy="45779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45779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457791">
                    <a:moveTo>
                      <a:pt x="406400" y="457791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457791"/>
                    </a:lnTo>
                    <a:close/>
                  </a:path>
                </a:pathLst>
              </a:custGeom>
              <a:solidFill>
                <a:srgbClr val="00B05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127000" y="41275"/>
                <a:ext cx="558800" cy="3397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40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1215825" y="-76200"/>
              <a:ext cx="9033463" cy="874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320"/>
                </a:lnSpc>
              </a:pPr>
              <a:r>
                <a:rPr lang="en-US" sz="3800" spc="304" dirty="0">
                  <a:solidFill>
                    <a:srgbClr val="003300"/>
                  </a:solidFill>
                  <a:latin typeface="HK Grotesk Bold"/>
                </a:rPr>
                <a:t>SYSTEMATIC REVIEW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673180" y="4151608"/>
            <a:ext cx="14941639" cy="4376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 spc="280" dirty="0">
                <a:solidFill>
                  <a:srgbClr val="161716"/>
                </a:solidFill>
                <a:latin typeface="HK Grotesk"/>
              </a:rPr>
              <a:t>PRISMA (Preferred Reporting Items for Systematic Reviews and Meta-Analyses) 2020 recommendations;</a:t>
            </a: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 spc="280" dirty="0">
                <a:solidFill>
                  <a:srgbClr val="161716"/>
                </a:solidFill>
                <a:latin typeface="HK Grotesk"/>
              </a:rPr>
              <a:t>Articles were selected from the electronic databases PUBMED, MEDLINE, LILACS and SCIELO;</a:t>
            </a: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 spc="280" dirty="0">
                <a:solidFill>
                  <a:srgbClr val="161716"/>
                </a:solidFill>
                <a:latin typeface="HK Grotesk"/>
              </a:rPr>
              <a:t>Descriptors together with 'AND’: “HIV-1", “Neurological Manifestations", “CCR5“, “CCL5” and “Immunity".</a:t>
            </a: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 spc="280" dirty="0">
                <a:solidFill>
                  <a:srgbClr val="161716"/>
                </a:solidFill>
                <a:latin typeface="HK Grotesk"/>
              </a:rPr>
              <a:t>English, Portuguese or Spanish languages.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51747241-DC91-F88F-BB42-F4249B851B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25988" b="63559"/>
          <a:stretch/>
        </p:blipFill>
        <p:spPr>
          <a:xfrm>
            <a:off x="0" y="-5443"/>
            <a:ext cx="9629775" cy="266570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57662" y="882901"/>
            <a:ext cx="6211801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99"/>
              </a:lnSpc>
            </a:pPr>
            <a:r>
              <a:rPr lang="en-US" sz="8499">
                <a:solidFill>
                  <a:srgbClr val="F4F6FC"/>
                </a:solidFill>
                <a:latin typeface="HK Grotesk Bold"/>
              </a:rPr>
              <a:t>Our Goals</a:t>
            </a:r>
          </a:p>
        </p:txBody>
      </p:sp>
      <p:grpSp>
        <p:nvGrpSpPr>
          <p:cNvPr id="7" name="Group 7"/>
          <p:cNvGrpSpPr/>
          <p:nvPr/>
        </p:nvGrpSpPr>
        <p:grpSpPr>
          <a:xfrm rot="-10800000">
            <a:off x="4779328" y="-712503"/>
            <a:ext cx="7555842" cy="3482406"/>
            <a:chOff x="0" y="0"/>
            <a:chExt cx="406400" cy="1873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CB6F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27000" y="-38100"/>
              <a:ext cx="5588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-117751" y="595813"/>
            <a:ext cx="8675000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99"/>
              </a:lnSpc>
            </a:pPr>
            <a:r>
              <a:rPr lang="en-US" sz="8499">
                <a:solidFill>
                  <a:srgbClr val="F4F6FC"/>
                </a:solidFill>
                <a:latin typeface="HK Grotesk Bold"/>
              </a:rPr>
              <a:t>METHODOLOGY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912277" y="3663795"/>
            <a:ext cx="13289942" cy="655885"/>
            <a:chOff x="-1" y="-76200"/>
            <a:chExt cx="17719923" cy="874514"/>
          </a:xfrm>
        </p:grpSpPr>
        <p:grpSp>
          <p:nvGrpSpPr>
            <p:cNvPr id="15" name="Group 15"/>
            <p:cNvGrpSpPr/>
            <p:nvPr/>
          </p:nvGrpSpPr>
          <p:grpSpPr>
            <a:xfrm rot="-5400000">
              <a:off x="-165533" y="166696"/>
              <a:ext cx="757980" cy="426915"/>
              <a:chOff x="0" y="0"/>
              <a:chExt cx="812800" cy="45779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45779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457791">
                    <a:moveTo>
                      <a:pt x="406400" y="457791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457791"/>
                    </a:lnTo>
                    <a:close/>
                  </a:path>
                </a:pathLst>
              </a:custGeom>
              <a:solidFill>
                <a:srgbClr val="00B05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127000" y="41275"/>
                <a:ext cx="558800" cy="339725"/>
              </a:xfrm>
              <a:prstGeom prst="rect">
                <a:avLst/>
              </a:prstGeom>
            </p:spPr>
            <p:txBody>
              <a:bodyPr lIns="52324" tIns="52324" rIns="52324" bIns="52324" rtlCol="0" anchor="ctr"/>
              <a:lstStyle/>
              <a:p>
                <a:pPr algn="ctr">
                  <a:lnSpc>
                    <a:spcPts val="140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1215825" y="-76200"/>
              <a:ext cx="16504097" cy="874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320"/>
                </a:lnSpc>
              </a:pPr>
              <a:r>
                <a:rPr lang="en-US" sz="3800" spc="304" dirty="0">
                  <a:solidFill>
                    <a:srgbClr val="003300"/>
                  </a:solidFill>
                  <a:latin typeface="HK Grotesk Bold"/>
                </a:rPr>
                <a:t>DATA COLLECTION AND EXTRACTION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972954" y="4498552"/>
            <a:ext cx="14723779" cy="3747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7826" lvl="1">
              <a:lnSpc>
                <a:spcPts val="4900"/>
              </a:lnSpc>
            </a:pPr>
            <a:r>
              <a:rPr lang="en-US" sz="3500" spc="280" dirty="0">
                <a:solidFill>
                  <a:srgbClr val="161716"/>
                </a:solidFill>
                <a:latin typeface="HK Grotesk"/>
              </a:rPr>
              <a:t>THE DATA EXTRACTED FROM THE ARTICLES WERE: Author and year of publication, database, methodology, and results.</a:t>
            </a:r>
          </a:p>
          <a:p>
            <a:pPr marL="1292226" lvl="2" indent="-457200">
              <a:lnSpc>
                <a:spcPts val="4900"/>
              </a:lnSpc>
              <a:buFont typeface="Arial" panose="020B0604020202020204" pitchFamily="34" charset="0"/>
              <a:buChar char="•"/>
            </a:pPr>
            <a:r>
              <a:rPr lang="en-US" sz="3500" spc="280" dirty="0">
                <a:solidFill>
                  <a:srgbClr val="161716"/>
                </a:solidFill>
                <a:latin typeface="HK Grotesk"/>
              </a:rPr>
              <a:t>Inclusion criteria: articles published from January 1990 to June 2023. </a:t>
            </a:r>
          </a:p>
          <a:p>
            <a:pPr marL="1292226" lvl="2" indent="-457200">
              <a:lnSpc>
                <a:spcPts val="4900"/>
              </a:lnSpc>
              <a:buFont typeface="Arial" panose="020B0604020202020204" pitchFamily="34" charset="0"/>
              <a:buChar char="•"/>
            </a:pPr>
            <a:r>
              <a:rPr lang="en-US" sz="3500" spc="280" dirty="0">
                <a:solidFill>
                  <a:srgbClr val="161716"/>
                </a:solidFill>
                <a:latin typeface="HK Grotesk"/>
              </a:rPr>
              <a:t>Exclusion criteria: articles with only the abstract available and with topics not pertinent to the theme.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9BABD0AA-92E7-7F13-F86F-2B5B4D0CC0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25988" b="63559"/>
          <a:stretch/>
        </p:blipFill>
        <p:spPr>
          <a:xfrm>
            <a:off x="0" y="-151465"/>
            <a:ext cx="13030200" cy="3607011"/>
          </a:xfrm>
          <a:prstGeom prst="rect">
            <a:avLst/>
          </a:prstGeom>
        </p:spPr>
      </p:pic>
      <p:sp>
        <p:nvSpPr>
          <p:cNvPr id="21" name="Freeform 4">
            <a:extLst>
              <a:ext uri="{FF2B5EF4-FFF2-40B4-BE49-F238E27FC236}">
                <a16:creationId xmlns:a16="http://schemas.microsoft.com/office/drawing/2014/main" id="{00680997-E715-E347-964F-BDF8ECE77672}"/>
              </a:ext>
            </a:extLst>
          </p:cNvPr>
          <p:cNvSpPr/>
          <p:nvPr/>
        </p:nvSpPr>
        <p:spPr>
          <a:xfrm>
            <a:off x="15087600" y="9336720"/>
            <a:ext cx="5765006" cy="1028700"/>
          </a:xfrm>
          <a:custGeom>
            <a:avLst/>
            <a:gdLst/>
            <a:ahLst/>
            <a:cxnLst/>
            <a:rect l="l" t="t" r="r" b="b"/>
            <a:pathLst>
              <a:path w="1049690" h="187305">
                <a:moveTo>
                  <a:pt x="203200" y="0"/>
                </a:moveTo>
                <a:lnTo>
                  <a:pt x="846490" y="0"/>
                </a:lnTo>
                <a:lnTo>
                  <a:pt x="1049690" y="187305"/>
                </a:lnTo>
                <a:lnTo>
                  <a:pt x="0" y="187305"/>
                </a:lnTo>
                <a:lnTo>
                  <a:pt x="203200" y="0"/>
                </a:lnTo>
                <a:close/>
              </a:path>
            </a:pathLst>
          </a:custGeom>
          <a:solidFill>
            <a:srgbClr val="003300"/>
          </a:solid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57662" y="882901"/>
            <a:ext cx="6211801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99"/>
              </a:lnSpc>
            </a:pPr>
            <a:r>
              <a:rPr lang="en-US" sz="8499">
                <a:solidFill>
                  <a:srgbClr val="F4F6FC"/>
                </a:solidFill>
                <a:latin typeface="HK Grotesk Bold"/>
              </a:rPr>
              <a:t>Our Goals</a:t>
            </a:r>
          </a:p>
        </p:txBody>
      </p:sp>
      <p:grpSp>
        <p:nvGrpSpPr>
          <p:cNvPr id="7" name="Group 7"/>
          <p:cNvGrpSpPr/>
          <p:nvPr/>
        </p:nvGrpSpPr>
        <p:grpSpPr>
          <a:xfrm rot="-10800000">
            <a:off x="4779328" y="-712503"/>
            <a:ext cx="7555842" cy="3482406"/>
            <a:chOff x="0" y="0"/>
            <a:chExt cx="406400" cy="1873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CB6F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27000" y="-38100"/>
              <a:ext cx="5588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89669" y="3685195"/>
            <a:ext cx="14542375" cy="859443"/>
            <a:chOff x="37986" y="-76200"/>
            <a:chExt cx="19389833" cy="1145923"/>
          </a:xfrm>
        </p:grpSpPr>
        <p:grpSp>
          <p:nvGrpSpPr>
            <p:cNvPr id="14" name="Group 14"/>
            <p:cNvGrpSpPr/>
            <p:nvPr/>
          </p:nvGrpSpPr>
          <p:grpSpPr>
            <a:xfrm rot="-5400000">
              <a:off x="-181440" y="253965"/>
              <a:ext cx="1035184" cy="596332"/>
              <a:chOff x="127000" y="41275"/>
              <a:chExt cx="1124801" cy="647957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439001" y="248632"/>
                <a:ext cx="812800" cy="4406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457791">
                    <a:moveTo>
                      <a:pt x="406400" y="457791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457791"/>
                    </a:lnTo>
                    <a:close/>
                  </a:path>
                </a:pathLst>
              </a:custGeom>
              <a:solidFill>
                <a:srgbClr val="00B05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127000" y="41275"/>
                <a:ext cx="558800" cy="339725"/>
              </a:xfrm>
              <a:prstGeom prst="rect">
                <a:avLst/>
              </a:prstGeom>
            </p:spPr>
            <p:txBody>
              <a:bodyPr lIns="52324" tIns="52324" rIns="52324" bIns="52324" rtlCol="0" anchor="ctr"/>
              <a:lstStyle/>
              <a:p>
                <a:pPr algn="ctr">
                  <a:lnSpc>
                    <a:spcPts val="140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199883" y="-76200"/>
              <a:ext cx="18227936" cy="85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242"/>
                </a:lnSpc>
              </a:pPr>
              <a:r>
                <a:rPr lang="en-US" sz="3744" spc="299" dirty="0">
                  <a:solidFill>
                    <a:srgbClr val="003300"/>
                  </a:solidFill>
                  <a:latin typeface="HK Grotesk Bold"/>
                </a:rPr>
                <a:t>METHODOLOGICAL QUALITY ASSESSMENT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3520156" y="3915160"/>
            <a:ext cx="3274996" cy="1140076"/>
          </a:xfrm>
          <a:custGeom>
            <a:avLst/>
            <a:gdLst/>
            <a:ahLst/>
            <a:cxnLst/>
            <a:rect l="l" t="t" r="r" b="b"/>
            <a:pathLst>
              <a:path w="3274996" h="1140076">
                <a:moveTo>
                  <a:pt x="0" y="0"/>
                </a:moveTo>
                <a:lnTo>
                  <a:pt x="3274996" y="0"/>
                </a:lnTo>
                <a:lnTo>
                  <a:pt x="3274996" y="1140077"/>
                </a:lnTo>
                <a:lnTo>
                  <a:pt x="0" y="11400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TextBox 20"/>
          <p:cNvSpPr txBox="1"/>
          <p:nvPr/>
        </p:nvSpPr>
        <p:spPr>
          <a:xfrm>
            <a:off x="-117751" y="595813"/>
            <a:ext cx="8675000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99"/>
              </a:lnSpc>
            </a:pPr>
            <a:r>
              <a:rPr lang="en-US" sz="8499">
                <a:solidFill>
                  <a:srgbClr val="F4F6FC"/>
                </a:solidFill>
                <a:latin typeface="HK Grotesk Bold"/>
              </a:rPr>
              <a:t>METHODOLOGY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28435" y="4523924"/>
            <a:ext cx="9908661" cy="1234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 spc="280" dirty="0">
                <a:solidFill>
                  <a:srgbClr val="161716"/>
                </a:solidFill>
                <a:latin typeface="HK Grotesk"/>
              </a:rPr>
              <a:t>Joanna Briggs Institute (JBI) critical appraisal checklists.</a:t>
            </a:r>
          </a:p>
        </p:txBody>
      </p:sp>
      <p:grpSp>
        <p:nvGrpSpPr>
          <p:cNvPr id="22" name="Group 13">
            <a:extLst>
              <a:ext uri="{FF2B5EF4-FFF2-40B4-BE49-F238E27FC236}">
                <a16:creationId xmlns:a16="http://schemas.microsoft.com/office/drawing/2014/main" id="{AFFAF495-C9C9-E2E2-A64D-AFA2B92999F5}"/>
              </a:ext>
            </a:extLst>
          </p:cNvPr>
          <p:cNvGrpSpPr/>
          <p:nvPr/>
        </p:nvGrpSpPr>
        <p:grpSpPr>
          <a:xfrm>
            <a:off x="789669" y="6164006"/>
            <a:ext cx="14542375" cy="859443"/>
            <a:chOff x="37986" y="-76200"/>
            <a:chExt cx="19389833" cy="1145923"/>
          </a:xfrm>
        </p:grpSpPr>
        <p:grpSp>
          <p:nvGrpSpPr>
            <p:cNvPr id="23" name="Group 14">
              <a:extLst>
                <a:ext uri="{FF2B5EF4-FFF2-40B4-BE49-F238E27FC236}">
                  <a16:creationId xmlns:a16="http://schemas.microsoft.com/office/drawing/2014/main" id="{262E7BD1-92F8-3BF6-F004-01115D74707C}"/>
                </a:ext>
              </a:extLst>
            </p:cNvPr>
            <p:cNvGrpSpPr/>
            <p:nvPr/>
          </p:nvGrpSpPr>
          <p:grpSpPr>
            <a:xfrm rot="-5400000">
              <a:off x="-181440" y="253965"/>
              <a:ext cx="1035184" cy="596332"/>
              <a:chOff x="127000" y="41275"/>
              <a:chExt cx="1124801" cy="647957"/>
            </a:xfrm>
          </p:grpSpPr>
          <p:sp>
            <p:nvSpPr>
              <p:cNvPr id="25" name="Freeform 15">
                <a:extLst>
                  <a:ext uri="{FF2B5EF4-FFF2-40B4-BE49-F238E27FC236}">
                    <a16:creationId xmlns:a16="http://schemas.microsoft.com/office/drawing/2014/main" id="{7502A1CA-49AD-D562-947C-A5A437E562F5}"/>
                  </a:ext>
                </a:extLst>
              </p:cNvPr>
              <p:cNvSpPr/>
              <p:nvPr/>
            </p:nvSpPr>
            <p:spPr>
              <a:xfrm>
                <a:off x="439001" y="248632"/>
                <a:ext cx="812800" cy="4406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457791">
                    <a:moveTo>
                      <a:pt x="406400" y="457791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457791"/>
                    </a:lnTo>
                    <a:close/>
                  </a:path>
                </a:pathLst>
              </a:custGeom>
              <a:solidFill>
                <a:srgbClr val="00B05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" name="TextBox 16">
                <a:extLst>
                  <a:ext uri="{FF2B5EF4-FFF2-40B4-BE49-F238E27FC236}">
                    <a16:creationId xmlns:a16="http://schemas.microsoft.com/office/drawing/2014/main" id="{38431D54-9FDB-00C9-A31F-B5D8A0594011}"/>
                  </a:ext>
                </a:extLst>
              </p:cNvPr>
              <p:cNvSpPr txBox="1"/>
              <p:nvPr/>
            </p:nvSpPr>
            <p:spPr>
              <a:xfrm>
                <a:off x="127000" y="41275"/>
                <a:ext cx="558800" cy="339725"/>
              </a:xfrm>
              <a:prstGeom prst="rect">
                <a:avLst/>
              </a:prstGeom>
            </p:spPr>
            <p:txBody>
              <a:bodyPr lIns="52324" tIns="52324" rIns="52324" bIns="52324" rtlCol="0" anchor="ctr"/>
              <a:lstStyle/>
              <a:p>
                <a:pPr algn="ctr">
                  <a:lnSpc>
                    <a:spcPts val="140"/>
                  </a:lnSpc>
                </a:pPr>
                <a:endParaRPr/>
              </a:p>
            </p:txBody>
          </p:sp>
        </p:grpSp>
        <p:sp>
          <p:nvSpPr>
            <p:cNvPr id="24" name="TextBox 17">
              <a:extLst>
                <a:ext uri="{FF2B5EF4-FFF2-40B4-BE49-F238E27FC236}">
                  <a16:creationId xmlns:a16="http://schemas.microsoft.com/office/drawing/2014/main" id="{90439969-CF54-E608-E3CD-96B8D190A49B}"/>
                </a:ext>
              </a:extLst>
            </p:cNvPr>
            <p:cNvSpPr txBox="1"/>
            <p:nvPr/>
          </p:nvSpPr>
          <p:spPr>
            <a:xfrm>
              <a:off x="1199883" y="-76200"/>
              <a:ext cx="18227936" cy="85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242"/>
                </a:lnSpc>
              </a:pPr>
              <a:r>
                <a:rPr lang="en-US" sz="3744" spc="299" dirty="0">
                  <a:solidFill>
                    <a:srgbClr val="003300"/>
                  </a:solidFill>
                  <a:latin typeface="HK Grotesk Bold"/>
                </a:rPr>
                <a:t>ILLUSTRATIVE SCHEME CONSTRUCTION</a:t>
              </a:r>
            </a:p>
          </p:txBody>
        </p:sp>
      </p:grpSp>
      <p:sp>
        <p:nvSpPr>
          <p:cNvPr id="27" name="TextBox 21">
            <a:extLst>
              <a:ext uri="{FF2B5EF4-FFF2-40B4-BE49-F238E27FC236}">
                <a16:creationId xmlns:a16="http://schemas.microsoft.com/office/drawing/2014/main" id="{D41582BE-85F2-69AC-A7FF-625871CEB450}"/>
              </a:ext>
            </a:extLst>
          </p:cNvPr>
          <p:cNvSpPr txBox="1"/>
          <p:nvPr/>
        </p:nvSpPr>
        <p:spPr>
          <a:xfrm>
            <a:off x="1661092" y="7048500"/>
            <a:ext cx="9908661" cy="605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 spc="280" dirty="0">
                <a:solidFill>
                  <a:srgbClr val="161716"/>
                </a:solidFill>
                <a:latin typeface="HK Grotesk"/>
              </a:rPr>
              <a:t>Adobe Photoshop CS6.</a:t>
            </a:r>
          </a:p>
        </p:txBody>
      </p:sp>
      <p:pic>
        <p:nvPicPr>
          <p:cNvPr id="29" name="Imagem 28" descr="Tela preta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8E85020A-28C1-F657-F216-ECEAEFD219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4050293" y="6298893"/>
            <a:ext cx="2214722" cy="2105083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DEE4A11D-6398-B720-1EA8-8D71057F23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25988" b="63559"/>
          <a:stretch/>
        </p:blipFill>
        <p:spPr>
          <a:xfrm>
            <a:off x="0" y="-25281"/>
            <a:ext cx="13030200" cy="3607011"/>
          </a:xfrm>
          <a:prstGeom prst="rect">
            <a:avLst/>
          </a:prstGeom>
        </p:spPr>
      </p:pic>
      <p:sp>
        <p:nvSpPr>
          <p:cNvPr id="28" name="Freeform 4">
            <a:extLst>
              <a:ext uri="{FF2B5EF4-FFF2-40B4-BE49-F238E27FC236}">
                <a16:creationId xmlns:a16="http://schemas.microsoft.com/office/drawing/2014/main" id="{252C2E01-EEAF-3272-0D23-E915D6110A25}"/>
              </a:ext>
            </a:extLst>
          </p:cNvPr>
          <p:cNvSpPr/>
          <p:nvPr/>
        </p:nvSpPr>
        <p:spPr>
          <a:xfrm>
            <a:off x="15087600" y="9336720"/>
            <a:ext cx="5765006" cy="1028700"/>
          </a:xfrm>
          <a:custGeom>
            <a:avLst/>
            <a:gdLst/>
            <a:ahLst/>
            <a:cxnLst/>
            <a:rect l="l" t="t" r="r" b="b"/>
            <a:pathLst>
              <a:path w="1049690" h="187305">
                <a:moveTo>
                  <a:pt x="203200" y="0"/>
                </a:moveTo>
                <a:lnTo>
                  <a:pt x="846490" y="0"/>
                </a:lnTo>
                <a:lnTo>
                  <a:pt x="1049690" y="187305"/>
                </a:lnTo>
                <a:lnTo>
                  <a:pt x="0" y="187305"/>
                </a:lnTo>
                <a:lnTo>
                  <a:pt x="203200" y="0"/>
                </a:lnTo>
                <a:close/>
              </a:path>
            </a:pathLst>
          </a:custGeom>
          <a:solidFill>
            <a:srgbClr val="003300"/>
          </a:solid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57662" y="882901"/>
            <a:ext cx="6211801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99"/>
              </a:lnSpc>
            </a:pPr>
            <a:r>
              <a:rPr lang="en-US" sz="8499">
                <a:solidFill>
                  <a:srgbClr val="F4F6FC"/>
                </a:solidFill>
                <a:latin typeface="HK Grotesk Bold"/>
              </a:rPr>
              <a:t>Our Goals</a:t>
            </a:r>
          </a:p>
        </p:txBody>
      </p:sp>
      <p:grpSp>
        <p:nvGrpSpPr>
          <p:cNvPr id="3" name="Group 3"/>
          <p:cNvGrpSpPr/>
          <p:nvPr/>
        </p:nvGrpSpPr>
        <p:grpSpPr>
          <a:xfrm rot="-5400000">
            <a:off x="-170381" y="4992572"/>
            <a:ext cx="569364" cy="320681"/>
            <a:chOff x="0" y="0"/>
            <a:chExt cx="812800" cy="4577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457791"/>
            </a:xfrm>
            <a:custGeom>
              <a:avLst/>
              <a:gdLst/>
              <a:ahLst/>
              <a:cxnLst/>
              <a:rect l="l" t="t" r="r" b="b"/>
              <a:pathLst>
                <a:path w="812800" h="457791">
                  <a:moveTo>
                    <a:pt x="406400" y="457791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457791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27000" y="41275"/>
              <a:ext cx="558800" cy="339725"/>
            </a:xfrm>
            <a:prstGeom prst="rect">
              <a:avLst/>
            </a:prstGeom>
          </p:spPr>
          <p:txBody>
            <a:bodyPr lIns="52324" tIns="52324" rIns="52324" bIns="52324" rtlCol="0" anchor="ctr"/>
            <a:lstStyle/>
            <a:p>
              <a:pPr algn="ctr">
                <a:lnSpc>
                  <a:spcPts val="14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-1726071" y="239964"/>
            <a:ext cx="8675000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99"/>
              </a:lnSpc>
            </a:pPr>
            <a:r>
              <a:rPr lang="en-US" sz="8499">
                <a:solidFill>
                  <a:srgbClr val="F4F6FC"/>
                </a:solidFill>
                <a:latin typeface="HK Grotesk Bold"/>
              </a:rPr>
              <a:t>RESULTS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229600" y="9412483"/>
            <a:ext cx="9037581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HK Grotesk Medium"/>
              </a:rPr>
              <a:t>Source: Authors (2023).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74641" y="4875161"/>
            <a:ext cx="5865706" cy="3519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629"/>
              </a:lnSpc>
            </a:pPr>
            <a:r>
              <a:rPr lang="en-US" sz="3307" spc="264" dirty="0">
                <a:solidFill>
                  <a:srgbClr val="000000"/>
                </a:solidFill>
                <a:latin typeface="HK Grotesk Bold"/>
              </a:rPr>
              <a:t>FIGURE 1 - </a:t>
            </a:r>
            <a:r>
              <a:rPr lang="en-US" sz="3307" spc="264" dirty="0">
                <a:solidFill>
                  <a:srgbClr val="000000"/>
                </a:solidFill>
                <a:latin typeface="HK Grotesk" panose="020B0604020202020204" charset="0"/>
              </a:rPr>
              <a:t>ILLUSTRATIVE SCHEME OF CCL5/CCR5 AXIS INDUCTION BY HIV-1 INFECTION AND ITS EFFECTS ON CENTRAL NERVOUS SYSTEM (CNS).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4300" y="3197096"/>
            <a:ext cx="5527271" cy="1154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3300" dirty="0">
                <a:solidFill>
                  <a:srgbClr val="000000"/>
                </a:solidFill>
                <a:latin typeface="HK Grotesk"/>
              </a:rPr>
              <a:t>THE SEARCH RESULTED IN 36 ARTICLES.</a:t>
            </a:r>
          </a:p>
        </p:txBody>
      </p:sp>
      <p:pic>
        <p:nvPicPr>
          <p:cNvPr id="15" name="Imagem 14" descr="Diagrama, Mapa&#10;&#10;Descrição gerada automaticamente">
            <a:extLst>
              <a:ext uri="{FF2B5EF4-FFF2-40B4-BE49-F238E27FC236}">
                <a16:creationId xmlns:a16="http://schemas.microsoft.com/office/drawing/2014/main" id="{31CEBFE2-A05B-254E-E15B-E1B5849CB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566" y="864429"/>
            <a:ext cx="11978134" cy="8470071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75524EC0-D9C4-11E1-9853-24A4945750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613" b="76607"/>
          <a:stretch/>
        </p:blipFill>
        <p:spPr>
          <a:xfrm>
            <a:off x="0" y="8831"/>
            <a:ext cx="6553200" cy="230523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Calendário&#10;&#10;Descrição gerada automaticamente">
            <a:extLst>
              <a:ext uri="{FF2B5EF4-FFF2-40B4-BE49-F238E27FC236}">
                <a16:creationId xmlns:a16="http://schemas.microsoft.com/office/drawing/2014/main" id="{8388611F-9DB1-ED07-30A5-B7435C24E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5100"/>
            <a:ext cx="18288000" cy="4876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391</TotalTime>
  <Words>652</Words>
  <Application>Microsoft Office PowerPoint</Application>
  <PresentationFormat>Personalizar</PresentationFormat>
  <Paragraphs>54</Paragraphs>
  <Slides>14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0" baseType="lpstr">
      <vt:lpstr>Arial</vt:lpstr>
      <vt:lpstr>HK Grotesk Medium</vt:lpstr>
      <vt:lpstr>Calibri</vt:lpstr>
      <vt:lpstr>HK Grotesk Bold</vt:lpstr>
      <vt:lpstr>HK Grotesk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Purple Casual Corporate App Development Startup Digital Brainstorm Presentation</dc:title>
  <dc:creator>Rebeca</dc:creator>
  <cp:lastModifiedBy>Jessé Abrahão</cp:lastModifiedBy>
  <cp:revision>20</cp:revision>
  <dcterms:created xsi:type="dcterms:W3CDTF">2006-08-16T00:00:00Z</dcterms:created>
  <dcterms:modified xsi:type="dcterms:W3CDTF">2023-08-24T21:33:26Z</dcterms:modified>
  <dc:identifier>DAFsRYq6fMU</dc:identifier>
</cp:coreProperties>
</file>