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986BC7-7F72-0E32-4AC7-C5BF11B5C8EE}"/>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F3773FE8-F5CF-B166-4994-218A50CE70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4C199F73-84D9-B34A-0000-6CA81202255F}"/>
              </a:ext>
            </a:extLst>
          </p:cNvPr>
          <p:cNvSpPr>
            <a:spLocks noGrp="1"/>
          </p:cNvSpPr>
          <p:nvPr>
            <p:ph type="dt" sz="half" idx="10"/>
          </p:nvPr>
        </p:nvSpPr>
        <p:spPr/>
        <p:txBody>
          <a:bodyPr/>
          <a:lstStyle/>
          <a:p>
            <a:fld id="{36EAFE16-6CDC-4B15-9F57-552B37CEB0CC}" type="datetimeFigureOut">
              <a:rPr lang="pt-PT" smtClean="0"/>
              <a:t>20/12/2023</a:t>
            </a:fld>
            <a:endParaRPr lang="pt-PT"/>
          </a:p>
        </p:txBody>
      </p:sp>
      <p:sp>
        <p:nvSpPr>
          <p:cNvPr id="5" name="Marcador de Posição do Rodapé 4">
            <a:extLst>
              <a:ext uri="{FF2B5EF4-FFF2-40B4-BE49-F238E27FC236}">
                <a16:creationId xmlns:a16="http://schemas.microsoft.com/office/drawing/2014/main" id="{3001A5E8-FABF-7ED1-2B9A-6168F015A02B}"/>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973711CB-4D94-346A-0196-FF233C7A02D0}"/>
              </a:ext>
            </a:extLst>
          </p:cNvPr>
          <p:cNvSpPr>
            <a:spLocks noGrp="1"/>
          </p:cNvSpPr>
          <p:nvPr>
            <p:ph type="sldNum" sz="quarter" idx="12"/>
          </p:nvPr>
        </p:nvSpPr>
        <p:spPr/>
        <p:txBody>
          <a:bodyPr/>
          <a:lstStyle/>
          <a:p>
            <a:fld id="{B4484406-90D3-43AF-BDD6-E8CC9A9C2D96}" type="slidenum">
              <a:rPr lang="pt-PT" smtClean="0"/>
              <a:t>‹nº›</a:t>
            </a:fld>
            <a:endParaRPr lang="pt-PT"/>
          </a:p>
        </p:txBody>
      </p:sp>
    </p:spTree>
    <p:extLst>
      <p:ext uri="{BB962C8B-B14F-4D97-AF65-F5344CB8AC3E}">
        <p14:creationId xmlns:p14="http://schemas.microsoft.com/office/powerpoint/2010/main" val="2961034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E3734B-E05D-6D6C-7430-A492B4DC3E89}"/>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9F46266C-9FC7-1FD2-B0F5-104CA2F6FC66}"/>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0C1A88CC-FFFA-4DDB-959E-EE7A89EC0011}"/>
              </a:ext>
            </a:extLst>
          </p:cNvPr>
          <p:cNvSpPr>
            <a:spLocks noGrp="1"/>
          </p:cNvSpPr>
          <p:nvPr>
            <p:ph type="dt" sz="half" idx="10"/>
          </p:nvPr>
        </p:nvSpPr>
        <p:spPr/>
        <p:txBody>
          <a:bodyPr/>
          <a:lstStyle/>
          <a:p>
            <a:fld id="{36EAFE16-6CDC-4B15-9F57-552B37CEB0CC}" type="datetimeFigureOut">
              <a:rPr lang="pt-PT" smtClean="0"/>
              <a:t>20/12/2023</a:t>
            </a:fld>
            <a:endParaRPr lang="pt-PT"/>
          </a:p>
        </p:txBody>
      </p:sp>
      <p:sp>
        <p:nvSpPr>
          <p:cNvPr id="5" name="Marcador de Posição do Rodapé 4">
            <a:extLst>
              <a:ext uri="{FF2B5EF4-FFF2-40B4-BE49-F238E27FC236}">
                <a16:creationId xmlns:a16="http://schemas.microsoft.com/office/drawing/2014/main" id="{92CA9E84-C978-7598-05D0-CBBF5E50CD91}"/>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273DD55F-882D-6EDF-A07E-E8FC6F28E2F2}"/>
              </a:ext>
            </a:extLst>
          </p:cNvPr>
          <p:cNvSpPr>
            <a:spLocks noGrp="1"/>
          </p:cNvSpPr>
          <p:nvPr>
            <p:ph type="sldNum" sz="quarter" idx="12"/>
          </p:nvPr>
        </p:nvSpPr>
        <p:spPr/>
        <p:txBody>
          <a:bodyPr/>
          <a:lstStyle/>
          <a:p>
            <a:fld id="{B4484406-90D3-43AF-BDD6-E8CC9A9C2D96}" type="slidenum">
              <a:rPr lang="pt-PT" smtClean="0"/>
              <a:t>‹nº›</a:t>
            </a:fld>
            <a:endParaRPr lang="pt-PT"/>
          </a:p>
        </p:txBody>
      </p:sp>
    </p:spTree>
    <p:extLst>
      <p:ext uri="{BB962C8B-B14F-4D97-AF65-F5344CB8AC3E}">
        <p14:creationId xmlns:p14="http://schemas.microsoft.com/office/powerpoint/2010/main" val="1358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4605136-6828-F4DC-6D15-E65DF6991668}"/>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C012E6E6-5375-EA29-3D78-B09B36625F78}"/>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9204E9A9-E510-E9CA-8FFD-783EDD151EEA}"/>
              </a:ext>
            </a:extLst>
          </p:cNvPr>
          <p:cNvSpPr>
            <a:spLocks noGrp="1"/>
          </p:cNvSpPr>
          <p:nvPr>
            <p:ph type="dt" sz="half" idx="10"/>
          </p:nvPr>
        </p:nvSpPr>
        <p:spPr/>
        <p:txBody>
          <a:bodyPr/>
          <a:lstStyle/>
          <a:p>
            <a:fld id="{36EAFE16-6CDC-4B15-9F57-552B37CEB0CC}" type="datetimeFigureOut">
              <a:rPr lang="pt-PT" smtClean="0"/>
              <a:t>20/12/2023</a:t>
            </a:fld>
            <a:endParaRPr lang="pt-PT"/>
          </a:p>
        </p:txBody>
      </p:sp>
      <p:sp>
        <p:nvSpPr>
          <p:cNvPr id="5" name="Marcador de Posição do Rodapé 4">
            <a:extLst>
              <a:ext uri="{FF2B5EF4-FFF2-40B4-BE49-F238E27FC236}">
                <a16:creationId xmlns:a16="http://schemas.microsoft.com/office/drawing/2014/main" id="{7295247B-55EF-8144-0820-FACDE48141C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8A043D89-6CC8-F8A7-2262-47A8E0D074C8}"/>
              </a:ext>
            </a:extLst>
          </p:cNvPr>
          <p:cNvSpPr>
            <a:spLocks noGrp="1"/>
          </p:cNvSpPr>
          <p:nvPr>
            <p:ph type="sldNum" sz="quarter" idx="12"/>
          </p:nvPr>
        </p:nvSpPr>
        <p:spPr/>
        <p:txBody>
          <a:bodyPr/>
          <a:lstStyle/>
          <a:p>
            <a:fld id="{B4484406-90D3-43AF-BDD6-E8CC9A9C2D96}" type="slidenum">
              <a:rPr lang="pt-PT" smtClean="0"/>
              <a:t>‹nº›</a:t>
            </a:fld>
            <a:endParaRPr lang="pt-PT"/>
          </a:p>
        </p:txBody>
      </p:sp>
    </p:spTree>
    <p:extLst>
      <p:ext uri="{BB962C8B-B14F-4D97-AF65-F5344CB8AC3E}">
        <p14:creationId xmlns:p14="http://schemas.microsoft.com/office/powerpoint/2010/main" val="208187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EAAEDF-64FC-4C63-0DEB-97BBF89DC476}"/>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2E335BA7-7762-98DB-F1D3-BA252616B648}"/>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C0F06D8F-9D6F-AC9D-B003-57B150C64244}"/>
              </a:ext>
            </a:extLst>
          </p:cNvPr>
          <p:cNvSpPr>
            <a:spLocks noGrp="1"/>
          </p:cNvSpPr>
          <p:nvPr>
            <p:ph type="dt" sz="half" idx="10"/>
          </p:nvPr>
        </p:nvSpPr>
        <p:spPr/>
        <p:txBody>
          <a:bodyPr/>
          <a:lstStyle/>
          <a:p>
            <a:fld id="{36EAFE16-6CDC-4B15-9F57-552B37CEB0CC}" type="datetimeFigureOut">
              <a:rPr lang="pt-PT" smtClean="0"/>
              <a:t>20/12/2023</a:t>
            </a:fld>
            <a:endParaRPr lang="pt-PT"/>
          </a:p>
        </p:txBody>
      </p:sp>
      <p:sp>
        <p:nvSpPr>
          <p:cNvPr id="5" name="Marcador de Posição do Rodapé 4">
            <a:extLst>
              <a:ext uri="{FF2B5EF4-FFF2-40B4-BE49-F238E27FC236}">
                <a16:creationId xmlns:a16="http://schemas.microsoft.com/office/drawing/2014/main" id="{DFCBC97F-8611-AC61-C9E3-5607BE541124}"/>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03AD296A-BE9F-4312-08EE-28BD985FDEFD}"/>
              </a:ext>
            </a:extLst>
          </p:cNvPr>
          <p:cNvSpPr>
            <a:spLocks noGrp="1"/>
          </p:cNvSpPr>
          <p:nvPr>
            <p:ph type="sldNum" sz="quarter" idx="12"/>
          </p:nvPr>
        </p:nvSpPr>
        <p:spPr/>
        <p:txBody>
          <a:bodyPr/>
          <a:lstStyle/>
          <a:p>
            <a:fld id="{B4484406-90D3-43AF-BDD6-E8CC9A9C2D96}" type="slidenum">
              <a:rPr lang="pt-PT" smtClean="0"/>
              <a:t>‹nº›</a:t>
            </a:fld>
            <a:endParaRPr lang="pt-PT"/>
          </a:p>
        </p:txBody>
      </p:sp>
    </p:spTree>
    <p:extLst>
      <p:ext uri="{BB962C8B-B14F-4D97-AF65-F5344CB8AC3E}">
        <p14:creationId xmlns:p14="http://schemas.microsoft.com/office/powerpoint/2010/main" val="329321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49E896-9ED5-EDA5-1907-A1594706C870}"/>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384593FD-E94F-A8A1-4FD8-A663A246D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B2002AD2-134D-C81A-E52B-75657111F95E}"/>
              </a:ext>
            </a:extLst>
          </p:cNvPr>
          <p:cNvSpPr>
            <a:spLocks noGrp="1"/>
          </p:cNvSpPr>
          <p:nvPr>
            <p:ph type="dt" sz="half" idx="10"/>
          </p:nvPr>
        </p:nvSpPr>
        <p:spPr/>
        <p:txBody>
          <a:bodyPr/>
          <a:lstStyle/>
          <a:p>
            <a:fld id="{36EAFE16-6CDC-4B15-9F57-552B37CEB0CC}" type="datetimeFigureOut">
              <a:rPr lang="pt-PT" smtClean="0"/>
              <a:t>20/12/2023</a:t>
            </a:fld>
            <a:endParaRPr lang="pt-PT"/>
          </a:p>
        </p:txBody>
      </p:sp>
      <p:sp>
        <p:nvSpPr>
          <p:cNvPr id="5" name="Marcador de Posição do Rodapé 4">
            <a:extLst>
              <a:ext uri="{FF2B5EF4-FFF2-40B4-BE49-F238E27FC236}">
                <a16:creationId xmlns:a16="http://schemas.microsoft.com/office/drawing/2014/main" id="{8675FF46-9439-DD2D-BBC4-1349532304D3}"/>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01C488A1-9595-2EC3-A418-C623779822D5}"/>
              </a:ext>
            </a:extLst>
          </p:cNvPr>
          <p:cNvSpPr>
            <a:spLocks noGrp="1"/>
          </p:cNvSpPr>
          <p:nvPr>
            <p:ph type="sldNum" sz="quarter" idx="12"/>
          </p:nvPr>
        </p:nvSpPr>
        <p:spPr/>
        <p:txBody>
          <a:bodyPr/>
          <a:lstStyle/>
          <a:p>
            <a:fld id="{B4484406-90D3-43AF-BDD6-E8CC9A9C2D96}" type="slidenum">
              <a:rPr lang="pt-PT" smtClean="0"/>
              <a:t>‹nº›</a:t>
            </a:fld>
            <a:endParaRPr lang="pt-PT"/>
          </a:p>
        </p:txBody>
      </p:sp>
    </p:spTree>
    <p:extLst>
      <p:ext uri="{BB962C8B-B14F-4D97-AF65-F5344CB8AC3E}">
        <p14:creationId xmlns:p14="http://schemas.microsoft.com/office/powerpoint/2010/main" val="156820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1429F1-21C5-CBC0-6DEE-31430325148D}"/>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DBC27724-0BE5-FE87-4918-03CD8D46EC2A}"/>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F037896F-910F-2871-F13B-64A03577780E}"/>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A6F67B33-D158-3797-5941-1A16B586A3AB}"/>
              </a:ext>
            </a:extLst>
          </p:cNvPr>
          <p:cNvSpPr>
            <a:spLocks noGrp="1"/>
          </p:cNvSpPr>
          <p:nvPr>
            <p:ph type="dt" sz="half" idx="10"/>
          </p:nvPr>
        </p:nvSpPr>
        <p:spPr/>
        <p:txBody>
          <a:bodyPr/>
          <a:lstStyle/>
          <a:p>
            <a:fld id="{36EAFE16-6CDC-4B15-9F57-552B37CEB0CC}" type="datetimeFigureOut">
              <a:rPr lang="pt-PT" smtClean="0"/>
              <a:t>20/12/2023</a:t>
            </a:fld>
            <a:endParaRPr lang="pt-PT"/>
          </a:p>
        </p:txBody>
      </p:sp>
      <p:sp>
        <p:nvSpPr>
          <p:cNvPr id="6" name="Marcador de Posição do Rodapé 5">
            <a:extLst>
              <a:ext uri="{FF2B5EF4-FFF2-40B4-BE49-F238E27FC236}">
                <a16:creationId xmlns:a16="http://schemas.microsoft.com/office/drawing/2014/main" id="{2F399DEC-D620-65F1-8D77-E2F0015CE0C7}"/>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BDC51ECE-E564-B8DB-C327-FE3E78FBB38C}"/>
              </a:ext>
            </a:extLst>
          </p:cNvPr>
          <p:cNvSpPr>
            <a:spLocks noGrp="1"/>
          </p:cNvSpPr>
          <p:nvPr>
            <p:ph type="sldNum" sz="quarter" idx="12"/>
          </p:nvPr>
        </p:nvSpPr>
        <p:spPr/>
        <p:txBody>
          <a:bodyPr/>
          <a:lstStyle/>
          <a:p>
            <a:fld id="{B4484406-90D3-43AF-BDD6-E8CC9A9C2D96}" type="slidenum">
              <a:rPr lang="pt-PT" smtClean="0"/>
              <a:t>‹nº›</a:t>
            </a:fld>
            <a:endParaRPr lang="pt-PT"/>
          </a:p>
        </p:txBody>
      </p:sp>
    </p:spTree>
    <p:extLst>
      <p:ext uri="{BB962C8B-B14F-4D97-AF65-F5344CB8AC3E}">
        <p14:creationId xmlns:p14="http://schemas.microsoft.com/office/powerpoint/2010/main" val="347130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D8D0D6-79D5-CE83-93DA-8DCE3CFDECCC}"/>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99BFEAB4-3E02-7091-011D-2BFD00FE6A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C416844E-D5AC-2389-9A50-5608B12E531A}"/>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A7489E2D-FEFE-B464-5AB1-AAF9A892A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E6977DA6-1FDB-C86D-D529-9AD50254B69A}"/>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B33B5798-D3B9-1FEE-1340-A7F93B4B40DC}"/>
              </a:ext>
            </a:extLst>
          </p:cNvPr>
          <p:cNvSpPr>
            <a:spLocks noGrp="1"/>
          </p:cNvSpPr>
          <p:nvPr>
            <p:ph type="dt" sz="half" idx="10"/>
          </p:nvPr>
        </p:nvSpPr>
        <p:spPr/>
        <p:txBody>
          <a:bodyPr/>
          <a:lstStyle/>
          <a:p>
            <a:fld id="{36EAFE16-6CDC-4B15-9F57-552B37CEB0CC}" type="datetimeFigureOut">
              <a:rPr lang="pt-PT" smtClean="0"/>
              <a:t>20/12/2023</a:t>
            </a:fld>
            <a:endParaRPr lang="pt-PT"/>
          </a:p>
        </p:txBody>
      </p:sp>
      <p:sp>
        <p:nvSpPr>
          <p:cNvPr id="8" name="Marcador de Posição do Rodapé 7">
            <a:extLst>
              <a:ext uri="{FF2B5EF4-FFF2-40B4-BE49-F238E27FC236}">
                <a16:creationId xmlns:a16="http://schemas.microsoft.com/office/drawing/2014/main" id="{3CBD44BC-5A13-EF16-43F1-3653FC381FD6}"/>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BA4289A7-35A7-5ACD-9414-46A0B2C78852}"/>
              </a:ext>
            </a:extLst>
          </p:cNvPr>
          <p:cNvSpPr>
            <a:spLocks noGrp="1"/>
          </p:cNvSpPr>
          <p:nvPr>
            <p:ph type="sldNum" sz="quarter" idx="12"/>
          </p:nvPr>
        </p:nvSpPr>
        <p:spPr/>
        <p:txBody>
          <a:bodyPr/>
          <a:lstStyle/>
          <a:p>
            <a:fld id="{B4484406-90D3-43AF-BDD6-E8CC9A9C2D96}" type="slidenum">
              <a:rPr lang="pt-PT" smtClean="0"/>
              <a:t>‹nº›</a:t>
            </a:fld>
            <a:endParaRPr lang="pt-PT"/>
          </a:p>
        </p:txBody>
      </p:sp>
    </p:spTree>
    <p:extLst>
      <p:ext uri="{BB962C8B-B14F-4D97-AF65-F5344CB8AC3E}">
        <p14:creationId xmlns:p14="http://schemas.microsoft.com/office/powerpoint/2010/main" val="3304652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0D0A71-9B32-A451-CF25-F5A75CE553C2}"/>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DC2D3A9D-6B8D-84C6-DF10-3B2B3B579002}"/>
              </a:ext>
            </a:extLst>
          </p:cNvPr>
          <p:cNvSpPr>
            <a:spLocks noGrp="1"/>
          </p:cNvSpPr>
          <p:nvPr>
            <p:ph type="dt" sz="half" idx="10"/>
          </p:nvPr>
        </p:nvSpPr>
        <p:spPr/>
        <p:txBody>
          <a:bodyPr/>
          <a:lstStyle/>
          <a:p>
            <a:fld id="{36EAFE16-6CDC-4B15-9F57-552B37CEB0CC}" type="datetimeFigureOut">
              <a:rPr lang="pt-PT" smtClean="0"/>
              <a:t>20/12/2023</a:t>
            </a:fld>
            <a:endParaRPr lang="pt-PT"/>
          </a:p>
        </p:txBody>
      </p:sp>
      <p:sp>
        <p:nvSpPr>
          <p:cNvPr id="4" name="Marcador de Posição do Rodapé 3">
            <a:extLst>
              <a:ext uri="{FF2B5EF4-FFF2-40B4-BE49-F238E27FC236}">
                <a16:creationId xmlns:a16="http://schemas.microsoft.com/office/drawing/2014/main" id="{3E6B2128-E74E-5E76-87B5-6083B164103C}"/>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BD103288-258B-D150-69BD-FFC9CEEF139A}"/>
              </a:ext>
            </a:extLst>
          </p:cNvPr>
          <p:cNvSpPr>
            <a:spLocks noGrp="1"/>
          </p:cNvSpPr>
          <p:nvPr>
            <p:ph type="sldNum" sz="quarter" idx="12"/>
          </p:nvPr>
        </p:nvSpPr>
        <p:spPr/>
        <p:txBody>
          <a:bodyPr/>
          <a:lstStyle/>
          <a:p>
            <a:fld id="{B4484406-90D3-43AF-BDD6-E8CC9A9C2D96}" type="slidenum">
              <a:rPr lang="pt-PT" smtClean="0"/>
              <a:t>‹nº›</a:t>
            </a:fld>
            <a:endParaRPr lang="pt-PT"/>
          </a:p>
        </p:txBody>
      </p:sp>
    </p:spTree>
    <p:extLst>
      <p:ext uri="{BB962C8B-B14F-4D97-AF65-F5344CB8AC3E}">
        <p14:creationId xmlns:p14="http://schemas.microsoft.com/office/powerpoint/2010/main" val="58876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EA53801E-DBE7-7CBC-AE43-26553E2240DF}"/>
              </a:ext>
            </a:extLst>
          </p:cNvPr>
          <p:cNvSpPr>
            <a:spLocks noGrp="1"/>
          </p:cNvSpPr>
          <p:nvPr>
            <p:ph type="dt" sz="half" idx="10"/>
          </p:nvPr>
        </p:nvSpPr>
        <p:spPr/>
        <p:txBody>
          <a:bodyPr/>
          <a:lstStyle/>
          <a:p>
            <a:fld id="{36EAFE16-6CDC-4B15-9F57-552B37CEB0CC}" type="datetimeFigureOut">
              <a:rPr lang="pt-PT" smtClean="0"/>
              <a:t>20/12/2023</a:t>
            </a:fld>
            <a:endParaRPr lang="pt-PT"/>
          </a:p>
        </p:txBody>
      </p:sp>
      <p:sp>
        <p:nvSpPr>
          <p:cNvPr id="3" name="Marcador de Posição do Rodapé 2">
            <a:extLst>
              <a:ext uri="{FF2B5EF4-FFF2-40B4-BE49-F238E27FC236}">
                <a16:creationId xmlns:a16="http://schemas.microsoft.com/office/drawing/2014/main" id="{D91B8C9D-DE74-4BBA-E21E-27D0C90F60F2}"/>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92220D19-FC36-0253-FF63-D9F62D2201E7}"/>
              </a:ext>
            </a:extLst>
          </p:cNvPr>
          <p:cNvSpPr>
            <a:spLocks noGrp="1"/>
          </p:cNvSpPr>
          <p:nvPr>
            <p:ph type="sldNum" sz="quarter" idx="12"/>
          </p:nvPr>
        </p:nvSpPr>
        <p:spPr/>
        <p:txBody>
          <a:bodyPr/>
          <a:lstStyle/>
          <a:p>
            <a:fld id="{B4484406-90D3-43AF-BDD6-E8CC9A9C2D96}" type="slidenum">
              <a:rPr lang="pt-PT" smtClean="0"/>
              <a:t>‹nº›</a:t>
            </a:fld>
            <a:endParaRPr lang="pt-PT"/>
          </a:p>
        </p:txBody>
      </p:sp>
    </p:spTree>
    <p:extLst>
      <p:ext uri="{BB962C8B-B14F-4D97-AF65-F5344CB8AC3E}">
        <p14:creationId xmlns:p14="http://schemas.microsoft.com/office/powerpoint/2010/main" val="2236128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418FC5-B0DE-5A4C-EB0E-F26EE8943C86}"/>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46EB889D-DE2F-9D74-61AA-845F8AE232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7892D892-F019-3955-E860-53FB68025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B2D43000-935E-116B-DB12-22415EBECC32}"/>
              </a:ext>
            </a:extLst>
          </p:cNvPr>
          <p:cNvSpPr>
            <a:spLocks noGrp="1"/>
          </p:cNvSpPr>
          <p:nvPr>
            <p:ph type="dt" sz="half" idx="10"/>
          </p:nvPr>
        </p:nvSpPr>
        <p:spPr/>
        <p:txBody>
          <a:bodyPr/>
          <a:lstStyle/>
          <a:p>
            <a:fld id="{36EAFE16-6CDC-4B15-9F57-552B37CEB0CC}" type="datetimeFigureOut">
              <a:rPr lang="pt-PT" smtClean="0"/>
              <a:t>20/12/2023</a:t>
            </a:fld>
            <a:endParaRPr lang="pt-PT"/>
          </a:p>
        </p:txBody>
      </p:sp>
      <p:sp>
        <p:nvSpPr>
          <p:cNvPr id="6" name="Marcador de Posição do Rodapé 5">
            <a:extLst>
              <a:ext uri="{FF2B5EF4-FFF2-40B4-BE49-F238E27FC236}">
                <a16:creationId xmlns:a16="http://schemas.microsoft.com/office/drawing/2014/main" id="{0D59F9C1-C0CF-97AA-8B1D-D9BBC50C68A2}"/>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4EB9A3FF-004A-08B6-66A6-70FF46F8A697}"/>
              </a:ext>
            </a:extLst>
          </p:cNvPr>
          <p:cNvSpPr>
            <a:spLocks noGrp="1"/>
          </p:cNvSpPr>
          <p:nvPr>
            <p:ph type="sldNum" sz="quarter" idx="12"/>
          </p:nvPr>
        </p:nvSpPr>
        <p:spPr/>
        <p:txBody>
          <a:bodyPr/>
          <a:lstStyle/>
          <a:p>
            <a:fld id="{B4484406-90D3-43AF-BDD6-E8CC9A9C2D96}" type="slidenum">
              <a:rPr lang="pt-PT" smtClean="0"/>
              <a:t>‹nº›</a:t>
            </a:fld>
            <a:endParaRPr lang="pt-PT"/>
          </a:p>
        </p:txBody>
      </p:sp>
    </p:spTree>
    <p:extLst>
      <p:ext uri="{BB962C8B-B14F-4D97-AF65-F5344CB8AC3E}">
        <p14:creationId xmlns:p14="http://schemas.microsoft.com/office/powerpoint/2010/main" val="152657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E8627-5ED9-2CF8-8827-DEA1E32FB3FC}"/>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F7E27B41-F53C-4C6D-A641-63CBAD35D4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6D8BA61A-E47D-2C04-CE4F-265CA03EF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0E99A05E-E7B6-9FDF-232E-52039B591E75}"/>
              </a:ext>
            </a:extLst>
          </p:cNvPr>
          <p:cNvSpPr>
            <a:spLocks noGrp="1"/>
          </p:cNvSpPr>
          <p:nvPr>
            <p:ph type="dt" sz="half" idx="10"/>
          </p:nvPr>
        </p:nvSpPr>
        <p:spPr/>
        <p:txBody>
          <a:bodyPr/>
          <a:lstStyle/>
          <a:p>
            <a:fld id="{36EAFE16-6CDC-4B15-9F57-552B37CEB0CC}" type="datetimeFigureOut">
              <a:rPr lang="pt-PT" smtClean="0"/>
              <a:t>20/12/2023</a:t>
            </a:fld>
            <a:endParaRPr lang="pt-PT"/>
          </a:p>
        </p:txBody>
      </p:sp>
      <p:sp>
        <p:nvSpPr>
          <p:cNvPr id="6" name="Marcador de Posição do Rodapé 5">
            <a:extLst>
              <a:ext uri="{FF2B5EF4-FFF2-40B4-BE49-F238E27FC236}">
                <a16:creationId xmlns:a16="http://schemas.microsoft.com/office/drawing/2014/main" id="{042EF9F3-5DA4-66A7-F447-52FFB3F3F58F}"/>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9BB1EAA1-1380-3CBF-90D1-C317D9211BAC}"/>
              </a:ext>
            </a:extLst>
          </p:cNvPr>
          <p:cNvSpPr>
            <a:spLocks noGrp="1"/>
          </p:cNvSpPr>
          <p:nvPr>
            <p:ph type="sldNum" sz="quarter" idx="12"/>
          </p:nvPr>
        </p:nvSpPr>
        <p:spPr/>
        <p:txBody>
          <a:bodyPr/>
          <a:lstStyle/>
          <a:p>
            <a:fld id="{B4484406-90D3-43AF-BDD6-E8CC9A9C2D96}" type="slidenum">
              <a:rPr lang="pt-PT" smtClean="0"/>
              <a:t>‹nº›</a:t>
            </a:fld>
            <a:endParaRPr lang="pt-PT"/>
          </a:p>
        </p:txBody>
      </p:sp>
    </p:spTree>
    <p:extLst>
      <p:ext uri="{BB962C8B-B14F-4D97-AF65-F5344CB8AC3E}">
        <p14:creationId xmlns:p14="http://schemas.microsoft.com/office/powerpoint/2010/main" val="287625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3DDAEAD8-11B1-601D-7BE8-8F36F393A4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0BD5E22C-B794-0EA4-66E9-4EE6656ACB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9889BEC6-F0C7-D435-204E-E7E6356771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AFE16-6CDC-4B15-9F57-552B37CEB0CC}" type="datetimeFigureOut">
              <a:rPr lang="pt-PT" smtClean="0"/>
              <a:t>20/12/2023</a:t>
            </a:fld>
            <a:endParaRPr lang="pt-PT"/>
          </a:p>
        </p:txBody>
      </p:sp>
      <p:sp>
        <p:nvSpPr>
          <p:cNvPr id="5" name="Marcador de Posição do Rodapé 4">
            <a:extLst>
              <a:ext uri="{FF2B5EF4-FFF2-40B4-BE49-F238E27FC236}">
                <a16:creationId xmlns:a16="http://schemas.microsoft.com/office/drawing/2014/main" id="{4C0B0DB5-AD0D-A4CD-9D63-F3FC8F12D1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907DED1A-374B-0D74-D69D-D838E22B35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84406-90D3-43AF-BDD6-E8CC9A9C2D96}" type="slidenum">
              <a:rPr lang="pt-PT" smtClean="0"/>
              <a:t>‹nº›</a:t>
            </a:fld>
            <a:endParaRPr lang="pt-PT"/>
          </a:p>
        </p:txBody>
      </p:sp>
    </p:spTree>
    <p:extLst>
      <p:ext uri="{BB962C8B-B14F-4D97-AF65-F5344CB8AC3E}">
        <p14:creationId xmlns:p14="http://schemas.microsoft.com/office/powerpoint/2010/main" val="407337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andreiamvg@gmail.com"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6.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1" name="Oval 210">
            <a:extLst>
              <a:ext uri="{FF2B5EF4-FFF2-40B4-BE49-F238E27FC236}">
                <a16:creationId xmlns:a16="http://schemas.microsoft.com/office/drawing/2014/main" id="{52DC4AFB-9602-6D66-FB2A-9FD3589AC3A9}"/>
              </a:ext>
            </a:extLst>
          </p:cNvPr>
          <p:cNvSpPr/>
          <p:nvPr/>
        </p:nvSpPr>
        <p:spPr>
          <a:xfrm>
            <a:off x="-191420" y="-152400"/>
            <a:ext cx="5143500" cy="4991100"/>
          </a:xfrm>
          <a:prstGeom prst="ellipse">
            <a:avLst/>
          </a:prstGeom>
          <a:solidFill>
            <a:schemeClr val="tx2">
              <a:lumMod val="40000"/>
              <a:lumOff val="60000"/>
              <a:alpha val="5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4" name="Imagem 3">
            <a:extLst>
              <a:ext uri="{FF2B5EF4-FFF2-40B4-BE49-F238E27FC236}">
                <a16:creationId xmlns:a16="http://schemas.microsoft.com/office/drawing/2014/main" id="{2101543C-0AA9-F526-18A0-F660D025A349}"/>
              </a:ext>
            </a:extLst>
          </p:cNvPr>
          <p:cNvPicPr>
            <a:picLocks noChangeAspect="1"/>
          </p:cNvPicPr>
          <p:nvPr/>
        </p:nvPicPr>
        <p:blipFill rotWithShape="1">
          <a:blip r:embed="rId2">
            <a:clrChange>
              <a:clrFrom>
                <a:srgbClr val="000000"/>
              </a:clrFrom>
              <a:clrTo>
                <a:srgbClr val="000000">
                  <a:alpha val="0"/>
                </a:srgbClr>
              </a:clrTo>
            </a:clrChange>
            <a:extLst>
              <a:ext uri="{BEBA8EAE-BF5A-486C-A8C5-ECC9F3942E4B}">
                <a14:imgProps xmlns:a14="http://schemas.microsoft.com/office/drawing/2010/main">
                  <a14:imgLayer r:embed="rId3">
                    <a14:imgEffect>
                      <a14:brightnessContrast contrast="-20000"/>
                    </a14:imgEffect>
                  </a14:imgLayer>
                </a14:imgProps>
              </a:ext>
            </a:extLst>
          </a:blip>
          <a:srcRect l="4549" r="3711"/>
          <a:stretch/>
        </p:blipFill>
        <p:spPr>
          <a:xfrm>
            <a:off x="4470400" y="2120227"/>
            <a:ext cx="7721600" cy="4737773"/>
          </a:xfrm>
          <a:prstGeom prst="rect">
            <a:avLst/>
          </a:prstGeom>
        </p:spPr>
      </p:pic>
      <p:sp>
        <p:nvSpPr>
          <p:cNvPr id="192" name="CaixaDeTexto 191">
            <a:extLst>
              <a:ext uri="{FF2B5EF4-FFF2-40B4-BE49-F238E27FC236}">
                <a16:creationId xmlns:a16="http://schemas.microsoft.com/office/drawing/2014/main" id="{8B7C4DC9-93C3-F347-588A-128C1A6D8BD7}"/>
              </a:ext>
            </a:extLst>
          </p:cNvPr>
          <p:cNvSpPr txBox="1"/>
          <p:nvPr/>
        </p:nvSpPr>
        <p:spPr>
          <a:xfrm>
            <a:off x="290261" y="232453"/>
            <a:ext cx="4180139" cy="1834056"/>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1200"/>
              </a:spcAft>
            </a:pPr>
            <a:r>
              <a:rPr lang="en-US" sz="4000" b="1" i="1" dirty="0">
                <a:solidFill>
                  <a:schemeClr val="bg1"/>
                </a:solidFill>
                <a:effectLst/>
                <a:latin typeface="+mj-lt"/>
                <a:ea typeface="+mj-ea"/>
                <a:cs typeface="+mj-cs"/>
              </a:rPr>
              <a:t>Pseudogymnoascus </a:t>
            </a:r>
            <a:r>
              <a:rPr lang="en-US" sz="4000" b="1" i="1" dirty="0" err="1">
                <a:solidFill>
                  <a:schemeClr val="bg1"/>
                </a:solidFill>
                <a:effectLst/>
                <a:latin typeface="+mj-lt"/>
                <a:ea typeface="+mj-ea"/>
                <a:cs typeface="+mj-cs"/>
              </a:rPr>
              <a:t>destructans</a:t>
            </a:r>
            <a:r>
              <a:rPr lang="en-US" sz="4000" b="1" i="1" dirty="0">
                <a:solidFill>
                  <a:schemeClr val="bg1"/>
                </a:solidFill>
                <a:effectLst/>
                <a:latin typeface="+mj-lt"/>
                <a:ea typeface="+mj-ea"/>
                <a:cs typeface="+mj-cs"/>
              </a:rPr>
              <a:t> as the agent of white-nose syndrome (WNS) in bat populations</a:t>
            </a:r>
          </a:p>
        </p:txBody>
      </p:sp>
      <p:sp>
        <p:nvSpPr>
          <p:cNvPr id="208" name="CaixaDeTexto 207">
            <a:extLst>
              <a:ext uri="{FF2B5EF4-FFF2-40B4-BE49-F238E27FC236}">
                <a16:creationId xmlns:a16="http://schemas.microsoft.com/office/drawing/2014/main" id="{27648A15-E0D9-8863-D6C2-4DA2E04F84A3}"/>
              </a:ext>
            </a:extLst>
          </p:cNvPr>
          <p:cNvSpPr txBox="1"/>
          <p:nvPr/>
        </p:nvSpPr>
        <p:spPr>
          <a:xfrm>
            <a:off x="500730" y="2442866"/>
            <a:ext cx="3759200" cy="1749710"/>
          </a:xfrm>
          <a:prstGeom prst="rect">
            <a:avLst/>
          </a:prstGeom>
          <a:noFill/>
        </p:spPr>
        <p:txBody>
          <a:bodyPr wrap="square">
            <a:spAutoFit/>
          </a:bodyPr>
          <a:lstStyle/>
          <a:p>
            <a:pPr algn="ctr">
              <a:lnSpc>
                <a:spcPct val="115000"/>
              </a:lnSpc>
            </a:pPr>
            <a:r>
              <a:rPr lang="pt-PT" sz="2000" b="0"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Andreia Garcês</a:t>
            </a:r>
            <a:r>
              <a:rPr lang="pt-PT" sz="2000" b="0" i="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1,2</a:t>
            </a:r>
            <a:r>
              <a:rPr lang="pt-PT" sz="2000" b="0"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Isabel Pires</a:t>
            </a:r>
            <a:r>
              <a:rPr lang="pt-PT" sz="2000" baseline="30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a:t>
            </a:r>
            <a:endParaRPr lang="pt-PT" sz="2000" b="1" i="1"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endParaRPr>
          </a:p>
          <a:p>
            <a:pPr algn="just">
              <a:lnSpc>
                <a:spcPct val="115000"/>
              </a:lnSpc>
            </a:pPr>
            <a:r>
              <a:rPr lang="pt-PT" sz="1100" b="0" i="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PT" sz="1100" b="1" i="1"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endParaRPr>
          </a:p>
          <a:p>
            <a:pPr algn="ctr">
              <a:lnSpc>
                <a:spcPct val="115000"/>
              </a:lnSpc>
            </a:pPr>
            <a:r>
              <a:rPr lang="pt-BR" sz="90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pt-BR"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Exotic </a:t>
            </a:r>
            <a:r>
              <a:rPr lang="pt-BR" sz="9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pt-BR"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9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wildlife</a:t>
            </a:r>
            <a:r>
              <a:rPr lang="pt-BR"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Service (CRAS) </a:t>
            </a:r>
            <a:r>
              <a:rPr lang="pt-BR" sz="9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from</a:t>
            </a:r>
            <a:r>
              <a:rPr lang="pt-BR"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9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Unvicersity</a:t>
            </a:r>
            <a:r>
              <a:rPr lang="pt-BR"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9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pt-BR"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9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Tras-os</a:t>
            </a:r>
            <a:r>
              <a:rPr lang="pt-BR" sz="9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-Montes</a:t>
            </a:r>
            <a:r>
              <a:rPr lang="pt-BR" sz="9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9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and</a:t>
            </a:r>
            <a:r>
              <a:rPr lang="pt-BR" sz="9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Alto Douro</a:t>
            </a:r>
            <a:endParaRPr lang="pt-PT" sz="90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endParaRPr>
          </a:p>
          <a:p>
            <a:pPr algn="ctr">
              <a:lnSpc>
                <a:spcPct val="115000"/>
              </a:lnSpc>
            </a:pPr>
            <a:r>
              <a:rPr lang="pt-BR" sz="900" baseline="30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a:t>
            </a:r>
            <a:r>
              <a:rPr lang="pt-BR"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CITAB, </a:t>
            </a:r>
            <a:r>
              <a:rPr lang="pt-BR" sz="9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University</a:t>
            </a:r>
            <a:r>
              <a:rPr lang="pt-BR"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9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pt-BR"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Trás-os-Montes </a:t>
            </a:r>
            <a:r>
              <a:rPr lang="pt-BR" sz="9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pt-BR"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Alto Douro, Vila Real, Portugal</a:t>
            </a:r>
            <a:endParaRPr lang="pt-PT" sz="90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endParaRPr>
          </a:p>
          <a:p>
            <a:pPr algn="ctr">
              <a:lnSpc>
                <a:spcPct val="115000"/>
              </a:lnSpc>
            </a:pPr>
            <a:r>
              <a:rPr lang="pt-BR" sz="900" baseline="30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a:t>
            </a:r>
            <a:r>
              <a:rPr lang="pt-BR"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CECAV, </a:t>
            </a:r>
            <a:r>
              <a:rPr lang="pt-BR" sz="9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University</a:t>
            </a:r>
            <a:r>
              <a:rPr lang="pt-BR"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9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of</a:t>
            </a:r>
            <a:r>
              <a:rPr lang="pt-BR"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Trás-os-Montes </a:t>
            </a:r>
            <a:r>
              <a:rPr lang="pt-BR" sz="9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and</a:t>
            </a:r>
            <a:r>
              <a:rPr lang="pt-BR" sz="9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Alto Douro, Vila Real, Portugal</a:t>
            </a:r>
            <a:endParaRPr lang="pt-PT" sz="90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endParaRPr>
          </a:p>
          <a:p>
            <a:pPr algn="ctr">
              <a:lnSpc>
                <a:spcPct val="115000"/>
              </a:lnSpc>
            </a:pPr>
            <a:r>
              <a:rPr lang="en-GB" sz="1100" u="sng"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*andreiamvg@gmail.com</a:t>
            </a:r>
            <a:endParaRPr lang="pt-PT" sz="110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228600" indent="-228600" algn="just"/>
            <a:r>
              <a:rPr lang="en-US"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PT" sz="140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endParaRPr>
          </a:p>
        </p:txBody>
      </p:sp>
      <p:cxnSp>
        <p:nvCxnSpPr>
          <p:cNvPr id="214" name="Conexão reta 213">
            <a:extLst>
              <a:ext uri="{FF2B5EF4-FFF2-40B4-BE49-F238E27FC236}">
                <a16:creationId xmlns:a16="http://schemas.microsoft.com/office/drawing/2014/main" id="{4632116A-D65B-C613-731A-33FEBECFDB19}"/>
              </a:ext>
            </a:extLst>
          </p:cNvPr>
          <p:cNvCxnSpPr/>
          <p:nvPr/>
        </p:nvCxnSpPr>
        <p:spPr>
          <a:xfrm>
            <a:off x="1130300" y="2201304"/>
            <a:ext cx="25146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15" name="Imagem 214">
            <a:extLst>
              <a:ext uri="{FF2B5EF4-FFF2-40B4-BE49-F238E27FC236}">
                <a16:creationId xmlns:a16="http://schemas.microsoft.com/office/drawing/2014/main" id="{F6D8D92A-8D46-CDA1-0B6F-289DD0AFF69D}"/>
              </a:ext>
            </a:extLst>
          </p:cNvPr>
          <p:cNvPicPr>
            <a:picLocks noChangeAspect="1"/>
          </p:cNvPicPr>
          <p:nvPr/>
        </p:nvPicPr>
        <p:blipFill>
          <a:blip r:embed="rId5"/>
          <a:stretch>
            <a:fillRect/>
          </a:stretch>
        </p:blipFill>
        <p:spPr>
          <a:xfrm>
            <a:off x="9480550" y="232453"/>
            <a:ext cx="2560542" cy="1024217"/>
          </a:xfrm>
          <a:prstGeom prst="rect">
            <a:avLst/>
          </a:prstGeom>
        </p:spPr>
      </p:pic>
      <p:pic>
        <p:nvPicPr>
          <p:cNvPr id="216" name="Imagem 215" descr="Uma imagem com bico, pássaro&#10;&#10;Descrição gerada automaticamente">
            <a:extLst>
              <a:ext uri="{FF2B5EF4-FFF2-40B4-BE49-F238E27FC236}">
                <a16:creationId xmlns:a16="http://schemas.microsoft.com/office/drawing/2014/main" id="{96C34DCE-D9D7-CEB9-64EA-2323E8E22911}"/>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0270" y="5673635"/>
            <a:ext cx="702179" cy="914961"/>
          </a:xfrm>
          <a:prstGeom prst="rect">
            <a:avLst/>
          </a:prstGeom>
        </p:spPr>
      </p:pic>
      <p:pic>
        <p:nvPicPr>
          <p:cNvPr id="217" name="Picture 2" descr="logo utad – SILVHER">
            <a:extLst>
              <a:ext uri="{FF2B5EF4-FFF2-40B4-BE49-F238E27FC236}">
                <a16:creationId xmlns:a16="http://schemas.microsoft.com/office/drawing/2014/main" id="{2BC7E7B7-1209-45B7-1983-77AE6B15F763}"/>
              </a:ext>
            </a:extLst>
          </p:cNvPr>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72449" y="5778920"/>
            <a:ext cx="1028011" cy="1028011"/>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4" descr="CITAB/UTAD é parceiro em quatro projetos financiados pela FCT – Notícias">
            <a:extLst>
              <a:ext uri="{FF2B5EF4-FFF2-40B4-BE49-F238E27FC236}">
                <a16:creationId xmlns:a16="http://schemas.microsoft.com/office/drawing/2014/main" id="{FD53DC19-BFC3-7DDE-9613-204F627629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1684" y="5918138"/>
            <a:ext cx="702180" cy="664932"/>
          </a:xfrm>
          <a:prstGeom prst="rect">
            <a:avLst/>
          </a:prstGeom>
          <a:noFill/>
          <a:extLst>
            <a:ext uri="{909E8E84-426E-40DD-AFC4-6F175D3DCCD1}">
              <a14:hiddenFill xmlns:a14="http://schemas.microsoft.com/office/drawing/2010/main">
                <a:solidFill>
                  <a:srgbClr val="FFFFFF"/>
                </a:solidFill>
              </a14:hiddenFill>
            </a:ext>
          </a:extLst>
        </p:spPr>
      </p:pic>
      <p:pic>
        <p:nvPicPr>
          <p:cNvPr id="219" name="Picture 6" descr="Centro de Ciência Animal e Veterinária – CECAV | UTAD">
            <a:extLst>
              <a:ext uri="{FF2B5EF4-FFF2-40B4-BE49-F238E27FC236}">
                <a16:creationId xmlns:a16="http://schemas.microsoft.com/office/drawing/2014/main" id="{BAB6E3F9-1A1A-A283-9EFE-00DD0724DF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6668" y="6265483"/>
            <a:ext cx="1342808" cy="340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81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Agrupar 8">
            <a:extLst>
              <a:ext uri="{FF2B5EF4-FFF2-40B4-BE49-F238E27FC236}">
                <a16:creationId xmlns:a16="http://schemas.microsoft.com/office/drawing/2014/main" id="{799AECD8-DA28-DAEE-C2B0-B10926D88137}"/>
              </a:ext>
            </a:extLst>
          </p:cNvPr>
          <p:cNvGrpSpPr/>
          <p:nvPr/>
        </p:nvGrpSpPr>
        <p:grpSpPr>
          <a:xfrm>
            <a:off x="-273619" y="360679"/>
            <a:ext cx="8307381" cy="644109"/>
            <a:chOff x="3510981" y="487679"/>
            <a:chExt cx="8307381" cy="644109"/>
          </a:xfrm>
        </p:grpSpPr>
        <p:sp>
          <p:nvSpPr>
            <p:cNvPr id="7" name="CaixaDeTexto 6">
              <a:extLst>
                <a:ext uri="{FF2B5EF4-FFF2-40B4-BE49-F238E27FC236}">
                  <a16:creationId xmlns:a16="http://schemas.microsoft.com/office/drawing/2014/main" id="{4BE4903A-82C7-12A3-AB11-206205251ABF}"/>
                </a:ext>
              </a:extLst>
            </p:cNvPr>
            <p:cNvSpPr txBox="1"/>
            <p:nvPr/>
          </p:nvSpPr>
          <p:spPr>
            <a:xfrm>
              <a:off x="3510981" y="487679"/>
              <a:ext cx="3852041" cy="644109"/>
            </a:xfrm>
            <a:prstGeom prst="rect">
              <a:avLst/>
            </a:prstGeom>
          </p:spPr>
          <p:txBody>
            <a:bodyPr vert="horz" lIns="91440" tIns="45720" rIns="91440" bIns="45720" rtlCol="0" anchor="b">
              <a:normAutofit/>
            </a:bodyPr>
            <a:lstStyle/>
            <a:p>
              <a:pPr algn="ctr">
                <a:lnSpc>
                  <a:spcPct val="90000"/>
                </a:lnSpc>
                <a:spcBef>
                  <a:spcPct val="0"/>
                </a:spcBef>
                <a:spcAft>
                  <a:spcPts val="1200"/>
                </a:spcAft>
              </a:pPr>
              <a:r>
                <a:rPr lang="en-US" sz="3600" b="1" dirty="0">
                  <a:solidFill>
                    <a:schemeClr val="tx1">
                      <a:lumMod val="65000"/>
                      <a:lumOff val="35000"/>
                    </a:schemeClr>
                  </a:solidFill>
                  <a:effectLst/>
                  <a:latin typeface="+mj-lt"/>
                  <a:ea typeface="+mj-ea"/>
                  <a:cs typeface="+mj-cs"/>
                </a:rPr>
                <a:t>Introduction</a:t>
              </a:r>
            </a:p>
          </p:txBody>
        </p:sp>
        <p:cxnSp>
          <p:nvCxnSpPr>
            <p:cNvPr id="8" name="Conexão reta 7">
              <a:extLst>
                <a:ext uri="{FF2B5EF4-FFF2-40B4-BE49-F238E27FC236}">
                  <a16:creationId xmlns:a16="http://schemas.microsoft.com/office/drawing/2014/main" id="{77E4A683-EEDA-6B5F-BBD4-C506476841CC}"/>
                </a:ext>
              </a:extLst>
            </p:cNvPr>
            <p:cNvCxnSpPr>
              <a:cxnSpLocks/>
            </p:cNvCxnSpPr>
            <p:nvPr/>
          </p:nvCxnSpPr>
          <p:spPr>
            <a:xfrm>
              <a:off x="4358640" y="1131788"/>
              <a:ext cx="7459722" cy="0"/>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1" name="CaixaDeTexto 10">
            <a:extLst>
              <a:ext uri="{FF2B5EF4-FFF2-40B4-BE49-F238E27FC236}">
                <a16:creationId xmlns:a16="http://schemas.microsoft.com/office/drawing/2014/main" id="{22B022C7-95D8-0179-BAB5-DF6544B1CE62}"/>
              </a:ext>
            </a:extLst>
          </p:cNvPr>
          <p:cNvSpPr txBox="1"/>
          <p:nvPr/>
        </p:nvSpPr>
        <p:spPr>
          <a:xfrm>
            <a:off x="662940" y="1353949"/>
            <a:ext cx="5316220" cy="4962897"/>
          </a:xfrm>
          <a:prstGeom prst="rect">
            <a:avLst/>
          </a:prstGeom>
          <a:noFill/>
        </p:spPr>
        <p:txBody>
          <a:bodyPr wrap="square">
            <a:spAutoFit/>
          </a:bodyPr>
          <a:lstStyle/>
          <a:p>
            <a:pPr indent="285750" algn="just">
              <a:lnSpc>
                <a:spcPct val="95000"/>
              </a:lnSpc>
              <a:spcBef>
                <a:spcPts val="1200"/>
              </a:spcBef>
              <a:spcAft>
                <a:spcPts val="300"/>
              </a:spcAft>
            </a:pPr>
            <a:r>
              <a:rPr lang="en-US" sz="2000" b="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Pseudogymnoascus </a:t>
            </a:r>
            <a:r>
              <a:rPr lang="en-US" sz="2000" b="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destructans</a:t>
            </a:r>
            <a:r>
              <a:rPr lang="en-US" sz="20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(formerly known as </a:t>
            </a:r>
            <a:r>
              <a:rPr lang="en-US" sz="2000" b="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Geomyces</a:t>
            </a:r>
            <a:r>
              <a:rPr lang="en-US" sz="2000" b="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000" b="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destructans</a:t>
            </a:r>
            <a:r>
              <a:rPr lang="en-US" sz="20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is a psychrophilic fungus that is the etiologic agent of white-nose syndrome (WNS) in bats. A fatal fungal disease that has devastated bat populations in North Hemisphere, particularly in North America. </a:t>
            </a:r>
          </a:p>
          <a:p>
            <a:pPr indent="285750" algn="just">
              <a:lnSpc>
                <a:spcPct val="95000"/>
              </a:lnSpc>
              <a:spcBef>
                <a:spcPts val="1200"/>
              </a:spcBef>
              <a:spcAft>
                <a:spcPts val="300"/>
              </a:spcAft>
            </a:pPr>
            <a:r>
              <a:rPr lang="en-US" sz="20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first report of </a:t>
            </a:r>
            <a:r>
              <a:rPr lang="en-US" sz="2000" b="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 </a:t>
            </a:r>
            <a:r>
              <a:rPr lang="en-US" sz="2000" b="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destructans</a:t>
            </a:r>
            <a:r>
              <a:rPr lang="en-US" sz="20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(WNS) was in North America in a photograph of a hibernating bat taken in the winter of 2005-2006 in a hibernaculum near Albany, New York (USA). In New York, the specie affected was little brown bats (</a:t>
            </a:r>
            <a:r>
              <a:rPr lang="en-US" sz="2000" b="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Myotis </a:t>
            </a:r>
            <a:r>
              <a:rPr lang="en-US" sz="2000" b="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lucifugus</a:t>
            </a:r>
            <a:r>
              <a:rPr lang="en-US" sz="2000" b="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20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were the first to be infected and had the higher mortality, resulting in population declines of 90-100% in caves. </a:t>
            </a:r>
            <a:endParaRPr lang="pt-PT" sz="2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1028" name="Picture 4" descr="Pseudogymnoascus destructans - Wikipedia">
            <a:extLst>
              <a:ext uri="{FF2B5EF4-FFF2-40B4-BE49-F238E27FC236}">
                <a16:creationId xmlns:a16="http://schemas.microsoft.com/office/drawing/2014/main" id="{C98AAE79-98DB-509D-F7CF-EF426D95D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4600" y="-2"/>
            <a:ext cx="3695700" cy="43526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earch, Public Can Help Bats Survive White-Nose Syndrome | USDA">
            <a:extLst>
              <a:ext uri="{FF2B5EF4-FFF2-40B4-BE49-F238E27FC236}">
                <a16:creationId xmlns:a16="http://schemas.microsoft.com/office/drawing/2014/main" id="{04CFD92E-81C4-1CE5-1E16-0C50FC8807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63"/>
          <a:stretch/>
        </p:blipFill>
        <p:spPr bwMode="auto">
          <a:xfrm>
            <a:off x="7594600" y="4352622"/>
            <a:ext cx="3695700" cy="2505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03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00EDD8D1-1456-88A4-6658-DC5AA4259968}"/>
              </a:ext>
            </a:extLst>
          </p:cNvPr>
          <p:cNvGrpSpPr/>
          <p:nvPr/>
        </p:nvGrpSpPr>
        <p:grpSpPr>
          <a:xfrm>
            <a:off x="1745681" y="0"/>
            <a:ext cx="10446319" cy="1004788"/>
            <a:chOff x="3790381" y="487680"/>
            <a:chExt cx="10446319" cy="644109"/>
          </a:xfrm>
        </p:grpSpPr>
        <p:sp>
          <p:nvSpPr>
            <p:cNvPr id="3" name="CaixaDeTexto 2">
              <a:extLst>
                <a:ext uri="{FF2B5EF4-FFF2-40B4-BE49-F238E27FC236}">
                  <a16:creationId xmlns:a16="http://schemas.microsoft.com/office/drawing/2014/main" id="{659BDC5F-E81C-1DCD-1762-58049E9D9405}"/>
                </a:ext>
              </a:extLst>
            </p:cNvPr>
            <p:cNvSpPr txBox="1"/>
            <p:nvPr/>
          </p:nvSpPr>
          <p:spPr>
            <a:xfrm>
              <a:off x="3790381" y="487680"/>
              <a:ext cx="5582219" cy="644109"/>
            </a:xfrm>
            <a:prstGeom prst="rect">
              <a:avLst/>
            </a:prstGeom>
          </p:spPr>
          <p:txBody>
            <a:bodyPr vert="horz" lIns="91440" tIns="45720" rIns="91440" bIns="45720" rtlCol="0" anchor="b">
              <a:normAutofit/>
            </a:bodyPr>
            <a:lstStyle/>
            <a:p>
              <a:pPr algn="ctr">
                <a:lnSpc>
                  <a:spcPct val="90000"/>
                </a:lnSpc>
                <a:spcBef>
                  <a:spcPct val="0"/>
                </a:spcBef>
                <a:spcAft>
                  <a:spcPts val="1200"/>
                </a:spcAft>
              </a:pPr>
              <a:r>
                <a:rPr lang="en-US" sz="3200" b="1" dirty="0">
                  <a:solidFill>
                    <a:schemeClr val="tx1">
                      <a:lumMod val="65000"/>
                      <a:lumOff val="35000"/>
                    </a:schemeClr>
                  </a:solidFill>
                  <a:effectLst/>
                  <a:latin typeface="+mj-lt"/>
                  <a:ea typeface="+mj-ea"/>
                  <a:cs typeface="+mj-cs"/>
                </a:rPr>
                <a:t>Distribution and dispersion</a:t>
              </a:r>
            </a:p>
          </p:txBody>
        </p:sp>
        <p:cxnSp>
          <p:nvCxnSpPr>
            <p:cNvPr id="4" name="Conexão reta 3">
              <a:extLst>
                <a:ext uri="{FF2B5EF4-FFF2-40B4-BE49-F238E27FC236}">
                  <a16:creationId xmlns:a16="http://schemas.microsoft.com/office/drawing/2014/main" id="{945BA89E-0448-143B-F483-407036479645}"/>
                </a:ext>
              </a:extLst>
            </p:cNvPr>
            <p:cNvCxnSpPr>
              <a:cxnSpLocks/>
            </p:cNvCxnSpPr>
            <p:nvPr/>
          </p:nvCxnSpPr>
          <p:spPr>
            <a:xfrm>
              <a:off x="4358640" y="1131788"/>
              <a:ext cx="9878060" cy="0"/>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2050" name="Picture 2" descr="What is a Bat? - Wild Ideas">
            <a:extLst>
              <a:ext uri="{FF2B5EF4-FFF2-40B4-BE49-F238E27FC236}">
                <a16:creationId xmlns:a16="http://schemas.microsoft.com/office/drawing/2014/main" id="{B68B3886-30CF-9B35-D2CA-609FDB5225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115" r="48493"/>
          <a:stretch/>
        </p:blipFill>
        <p:spPr bwMode="auto">
          <a:xfrm>
            <a:off x="0" y="1"/>
            <a:ext cx="19939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descr="Uma imagem com mapa&#10;&#10;Descrição gerada automaticamente">
            <a:extLst>
              <a:ext uri="{FF2B5EF4-FFF2-40B4-BE49-F238E27FC236}">
                <a16:creationId xmlns:a16="http://schemas.microsoft.com/office/drawing/2014/main" id="{522A47A4-5C23-481C-1E82-3B661A928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3940" y="1394154"/>
            <a:ext cx="7235005" cy="4069691"/>
          </a:xfrm>
          <a:prstGeom prst="rect">
            <a:avLst/>
          </a:prstGeom>
        </p:spPr>
      </p:pic>
      <p:sp>
        <p:nvSpPr>
          <p:cNvPr id="9" name="CaixaDeTexto 8">
            <a:extLst>
              <a:ext uri="{FF2B5EF4-FFF2-40B4-BE49-F238E27FC236}">
                <a16:creationId xmlns:a16="http://schemas.microsoft.com/office/drawing/2014/main" id="{3F3F1C6C-2001-454E-1D58-460ED855E7E6}"/>
              </a:ext>
            </a:extLst>
          </p:cNvPr>
          <p:cNvSpPr txBox="1"/>
          <p:nvPr/>
        </p:nvSpPr>
        <p:spPr>
          <a:xfrm>
            <a:off x="9459686" y="1516517"/>
            <a:ext cx="2525485" cy="4770537"/>
          </a:xfrm>
          <a:prstGeom prst="rect">
            <a:avLst/>
          </a:prstGeom>
          <a:noFill/>
        </p:spPr>
        <p:txBody>
          <a:bodyPr wrap="square">
            <a:spAutoFit/>
          </a:bodyPr>
          <a:lstStyle/>
          <a:p>
            <a:pPr algn="just">
              <a:lnSpc>
                <a:spcPct val="95000"/>
              </a:lnSpc>
              <a:spcBef>
                <a:spcPts val="1200"/>
              </a:spcBef>
              <a:spcAft>
                <a:spcPts val="300"/>
              </a:spcAft>
            </a:pPr>
            <a:r>
              <a:rPr lang="en-US" sz="16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It is hypothesized that these fungi have been introduced to North America from Europe or Asia where are native. The route of introduction is still unknown, but the subsequent spread throughout North America probably occurred due to the natural movement of bats, contact with contaminated substrates and human clothing/equipment (particularly cave equipment) and host and vector organisms (pathway vector).</a:t>
            </a:r>
            <a:endParaRPr lang="pt-PT"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1" name="CaixaDeTexto 10">
            <a:extLst>
              <a:ext uri="{FF2B5EF4-FFF2-40B4-BE49-F238E27FC236}">
                <a16:creationId xmlns:a16="http://schemas.microsoft.com/office/drawing/2014/main" id="{2C3A5468-07DF-F1F5-A6C9-565CE96FE10C}"/>
              </a:ext>
            </a:extLst>
          </p:cNvPr>
          <p:cNvSpPr txBox="1"/>
          <p:nvPr/>
        </p:nvSpPr>
        <p:spPr>
          <a:xfrm>
            <a:off x="2224681" y="5823987"/>
            <a:ext cx="6117770" cy="443198"/>
          </a:xfrm>
          <a:prstGeom prst="rect">
            <a:avLst/>
          </a:prstGeom>
          <a:noFill/>
        </p:spPr>
        <p:txBody>
          <a:bodyPr wrap="square">
            <a:spAutoFit/>
          </a:bodyPr>
          <a:lstStyle/>
          <a:p>
            <a:pPr marL="1656080" algn="just">
              <a:lnSpc>
                <a:spcPct val="95000"/>
              </a:lnSpc>
              <a:spcBef>
                <a:spcPts val="600"/>
              </a:spcBef>
              <a:spcAft>
                <a:spcPts val="1200"/>
              </a:spcAft>
            </a:pPr>
            <a:r>
              <a:rPr lang="en-US" sz="12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Figure 1. </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Distribution of </a:t>
            </a:r>
            <a:r>
              <a:rPr lang="en-US" sz="12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 </a:t>
            </a:r>
            <a:r>
              <a:rPr lang="en-US" sz="12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destructans</a:t>
            </a:r>
            <a:r>
              <a:rPr lang="en-US" sz="12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(Yellow – Invasive, Green – Native). </a:t>
            </a:r>
            <a:endParaRPr lang="pt-PT"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31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297AD76D-6FB2-4A36-165F-5DB91AC52BAC}"/>
              </a:ext>
            </a:extLst>
          </p:cNvPr>
          <p:cNvGrpSpPr/>
          <p:nvPr/>
        </p:nvGrpSpPr>
        <p:grpSpPr>
          <a:xfrm>
            <a:off x="-805543" y="206827"/>
            <a:ext cx="11251862" cy="1004788"/>
            <a:chOff x="2984838" y="487679"/>
            <a:chExt cx="11251862" cy="644109"/>
          </a:xfrm>
        </p:grpSpPr>
        <p:sp>
          <p:nvSpPr>
            <p:cNvPr id="4" name="CaixaDeTexto 3">
              <a:extLst>
                <a:ext uri="{FF2B5EF4-FFF2-40B4-BE49-F238E27FC236}">
                  <a16:creationId xmlns:a16="http://schemas.microsoft.com/office/drawing/2014/main" id="{D60418E9-099C-8C0A-F3C0-D5E021090278}"/>
                </a:ext>
              </a:extLst>
            </p:cNvPr>
            <p:cNvSpPr txBox="1"/>
            <p:nvPr/>
          </p:nvSpPr>
          <p:spPr>
            <a:xfrm>
              <a:off x="2984838" y="487679"/>
              <a:ext cx="5582219" cy="644109"/>
            </a:xfrm>
            <a:prstGeom prst="rect">
              <a:avLst/>
            </a:prstGeom>
          </p:spPr>
          <p:txBody>
            <a:bodyPr vert="horz" lIns="91440" tIns="45720" rIns="91440" bIns="45720" rtlCol="0" anchor="b">
              <a:normAutofit/>
            </a:bodyPr>
            <a:lstStyle/>
            <a:p>
              <a:pPr algn="ctr">
                <a:lnSpc>
                  <a:spcPct val="90000"/>
                </a:lnSpc>
                <a:spcBef>
                  <a:spcPct val="0"/>
                </a:spcBef>
                <a:spcAft>
                  <a:spcPts val="1200"/>
                </a:spcAft>
              </a:pPr>
              <a:r>
                <a:rPr lang="en-US" sz="3200" b="1" dirty="0">
                  <a:solidFill>
                    <a:schemeClr val="tx1">
                      <a:lumMod val="65000"/>
                      <a:lumOff val="35000"/>
                    </a:schemeClr>
                  </a:solidFill>
                  <a:effectLst/>
                  <a:latin typeface="+mj-lt"/>
                  <a:ea typeface="+mj-ea"/>
                  <a:cs typeface="+mj-cs"/>
                </a:rPr>
                <a:t>Affected species </a:t>
              </a:r>
            </a:p>
          </p:txBody>
        </p:sp>
        <p:cxnSp>
          <p:nvCxnSpPr>
            <p:cNvPr id="5" name="Conexão reta 4">
              <a:extLst>
                <a:ext uri="{FF2B5EF4-FFF2-40B4-BE49-F238E27FC236}">
                  <a16:creationId xmlns:a16="http://schemas.microsoft.com/office/drawing/2014/main" id="{8F133DAC-CE0D-69B8-C9A0-881C1944DA34}"/>
                </a:ext>
              </a:extLst>
            </p:cNvPr>
            <p:cNvCxnSpPr>
              <a:cxnSpLocks/>
            </p:cNvCxnSpPr>
            <p:nvPr/>
          </p:nvCxnSpPr>
          <p:spPr>
            <a:xfrm>
              <a:off x="4358640" y="1131788"/>
              <a:ext cx="9878060" cy="0"/>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7" name="CaixaDeTexto 6">
            <a:extLst>
              <a:ext uri="{FF2B5EF4-FFF2-40B4-BE49-F238E27FC236}">
                <a16:creationId xmlns:a16="http://schemas.microsoft.com/office/drawing/2014/main" id="{B6A6C216-BC9F-D600-7A6A-C106B19C5B54}"/>
              </a:ext>
            </a:extLst>
          </p:cNvPr>
          <p:cNvSpPr txBox="1"/>
          <p:nvPr/>
        </p:nvSpPr>
        <p:spPr>
          <a:xfrm>
            <a:off x="709773" y="2076843"/>
            <a:ext cx="6365941" cy="3371692"/>
          </a:xfrm>
          <a:prstGeom prst="rect">
            <a:avLst/>
          </a:prstGeom>
          <a:noFill/>
        </p:spPr>
        <p:txBody>
          <a:bodyPr wrap="square">
            <a:spAutoFit/>
          </a:bodyPr>
          <a:lstStyle/>
          <a:p>
            <a:pPr indent="285750" algn="just">
              <a:lnSpc>
                <a:spcPct val="95000"/>
              </a:lnSpc>
              <a:spcBef>
                <a:spcPts val="1200"/>
              </a:spcBef>
              <a:spcAft>
                <a:spcPts val="300"/>
              </a:spcAft>
            </a:pPr>
            <a:r>
              <a:rPr lang="en-US" sz="1800" b="1"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North America: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Myotis sodalist, Myotis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grisescens</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Myotis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lucifugus</a:t>
            </a:r>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Myotis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septentrionalis</a:t>
            </a:r>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Eptesicus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fuscus</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Perimyotis</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subflavus</a:t>
            </a:r>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Myotis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leibii</a:t>
            </a:r>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Corynorhinus</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townsendii</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virginianus</a:t>
            </a:r>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Myotis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velifer</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Lasionycteris</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noctivagans</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Myotis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austroriparius</a:t>
            </a:r>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pt-PT"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indent="285750" algn="just">
              <a:lnSpc>
                <a:spcPct val="95000"/>
              </a:lnSpc>
              <a:spcBef>
                <a:spcPts val="1200"/>
              </a:spcBef>
              <a:spcAft>
                <a:spcPts val="300"/>
              </a:spcAft>
            </a:pPr>
            <a:r>
              <a:rPr lang="en-US" sz="1800" b="1"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Europe</a:t>
            </a:r>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Myotis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bechsteinii</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Myotis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blythii</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oxygnathus</a:t>
            </a:r>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Myotis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dasycneme</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Myotis daubentoniid</a:t>
            </a:r>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Myotis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myotis</a:t>
            </a:r>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Myotis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mystacinus</a:t>
            </a:r>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Myotis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emarginatu</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Eptesicus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nilssonii</a:t>
            </a:r>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Rhinolophus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hipposideros</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Barbastella</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barbastellus</a:t>
            </a:r>
            <a:r>
              <a:rPr lang="en-US" sz="18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Plecotus</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auratus.</a:t>
            </a:r>
            <a:endParaRPr lang="pt-PT"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indent="285750" algn="just">
              <a:lnSpc>
                <a:spcPct val="95000"/>
              </a:lnSpc>
              <a:spcBef>
                <a:spcPts val="1200"/>
              </a:spcBef>
              <a:spcAft>
                <a:spcPts val="300"/>
              </a:spcAft>
            </a:pPr>
            <a:r>
              <a:rPr lang="en-US" sz="1800" b="1"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Asia: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Rhinolophus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ferrumequinum</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(Rhinolophus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pusillus</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Myotis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adversus</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Myotis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macrodactylus</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Myotis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pilosus</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Myotis chinensis,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Murina</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usseriensis</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Murina</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leucogaster</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Myotis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petax</a:t>
            </a:r>
            <a:r>
              <a:rPr lang="en-US" i="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a:r>
            <a:endParaRPr lang="pt-PT"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3074" name="Picture 2" descr="Myotis grisescens · BioDiversity4All">
            <a:extLst>
              <a:ext uri="{FF2B5EF4-FFF2-40B4-BE49-F238E27FC236}">
                <a16:creationId xmlns:a16="http://schemas.microsoft.com/office/drawing/2014/main" id="{B8844AAB-7E3D-A81D-6EC8-863804AE4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773" y="0"/>
            <a:ext cx="3526967" cy="26452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ptesicus nilssonii - BatsLife">
            <a:extLst>
              <a:ext uri="{FF2B5EF4-FFF2-40B4-BE49-F238E27FC236}">
                <a16:creationId xmlns:a16="http://schemas.microsoft.com/office/drawing/2014/main" id="{11E22138-758A-1751-1C96-5B85C2CA4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773" y="2423230"/>
            <a:ext cx="3526967" cy="22802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Уссурийский, или малый трубконос (Murina ussuriensis) – представитель  отряда Рукокрылых. Обитает в Восточном Китае, Корее.. | ВКонтакте">
            <a:extLst>
              <a:ext uri="{FF2B5EF4-FFF2-40B4-BE49-F238E27FC236}">
                <a16:creationId xmlns:a16="http://schemas.microsoft.com/office/drawing/2014/main" id="{4B2E2314-C7EF-C0BB-B2A4-8480F7228F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525"/>
          <a:stretch/>
        </p:blipFill>
        <p:spPr bwMode="auto">
          <a:xfrm>
            <a:off x="8096773" y="4582886"/>
            <a:ext cx="3526967" cy="2194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96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7676625C-E4B5-E93C-D0A4-6CC75EED4DE6}"/>
              </a:ext>
            </a:extLst>
          </p:cNvPr>
          <p:cNvGrpSpPr/>
          <p:nvPr/>
        </p:nvGrpSpPr>
        <p:grpSpPr>
          <a:xfrm>
            <a:off x="1459955" y="141511"/>
            <a:ext cx="9991815" cy="1026560"/>
            <a:chOff x="1990089" y="410918"/>
            <a:chExt cx="10435187" cy="658066"/>
          </a:xfrm>
        </p:grpSpPr>
        <p:sp>
          <p:nvSpPr>
            <p:cNvPr id="3" name="CaixaDeTexto 2">
              <a:extLst>
                <a:ext uri="{FF2B5EF4-FFF2-40B4-BE49-F238E27FC236}">
                  <a16:creationId xmlns:a16="http://schemas.microsoft.com/office/drawing/2014/main" id="{67DDE7F4-5D15-4EEA-851A-817A760228A9}"/>
                </a:ext>
              </a:extLst>
            </p:cNvPr>
            <p:cNvSpPr txBox="1"/>
            <p:nvPr/>
          </p:nvSpPr>
          <p:spPr>
            <a:xfrm>
              <a:off x="1990089" y="410918"/>
              <a:ext cx="5582219" cy="644109"/>
            </a:xfrm>
            <a:prstGeom prst="rect">
              <a:avLst/>
            </a:prstGeom>
          </p:spPr>
          <p:txBody>
            <a:bodyPr vert="horz" lIns="91440" tIns="45720" rIns="91440" bIns="45720" rtlCol="0" anchor="b">
              <a:normAutofit/>
            </a:bodyPr>
            <a:lstStyle/>
            <a:p>
              <a:pPr algn="ctr">
                <a:lnSpc>
                  <a:spcPct val="90000"/>
                </a:lnSpc>
                <a:spcBef>
                  <a:spcPct val="0"/>
                </a:spcBef>
                <a:spcAft>
                  <a:spcPts val="1200"/>
                </a:spcAft>
              </a:pPr>
              <a:r>
                <a:rPr lang="en-US" sz="3200" b="1" dirty="0">
                  <a:solidFill>
                    <a:schemeClr val="tx1">
                      <a:lumMod val="65000"/>
                      <a:lumOff val="35000"/>
                    </a:schemeClr>
                  </a:solidFill>
                  <a:effectLst/>
                  <a:latin typeface="+mj-lt"/>
                  <a:ea typeface="+mj-ea"/>
                  <a:cs typeface="+mj-cs"/>
                </a:rPr>
                <a:t>Pathogen Characteristics </a:t>
              </a:r>
            </a:p>
          </p:txBody>
        </p:sp>
        <p:cxnSp>
          <p:nvCxnSpPr>
            <p:cNvPr id="4" name="Conexão reta 3">
              <a:extLst>
                <a:ext uri="{FF2B5EF4-FFF2-40B4-BE49-F238E27FC236}">
                  <a16:creationId xmlns:a16="http://schemas.microsoft.com/office/drawing/2014/main" id="{D09DAE20-B3AD-22F6-3360-EDE6E560C535}"/>
                </a:ext>
              </a:extLst>
            </p:cNvPr>
            <p:cNvCxnSpPr>
              <a:cxnSpLocks/>
            </p:cNvCxnSpPr>
            <p:nvPr/>
          </p:nvCxnSpPr>
          <p:spPr>
            <a:xfrm>
              <a:off x="2547216" y="1068984"/>
              <a:ext cx="9878060" cy="0"/>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4098" name="Picture 2" descr="How to Help Stop White-Nose Syndrome in Bats - Lindsay Wildlife Experience">
            <a:extLst>
              <a:ext uri="{FF2B5EF4-FFF2-40B4-BE49-F238E27FC236}">
                <a16:creationId xmlns:a16="http://schemas.microsoft.com/office/drawing/2014/main" id="{798CA6D7-1C73-069B-195C-53FCDC5895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072" r="50000"/>
          <a:stretch/>
        </p:blipFill>
        <p:spPr bwMode="auto">
          <a:xfrm>
            <a:off x="0" y="0"/>
            <a:ext cx="173083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F80E9A2E-5C4D-FACD-C815-24F7419D285B}"/>
              </a:ext>
            </a:extLst>
          </p:cNvPr>
          <p:cNvSpPr txBox="1"/>
          <p:nvPr/>
        </p:nvSpPr>
        <p:spPr>
          <a:xfrm>
            <a:off x="2036954" y="1511665"/>
            <a:ext cx="4929903" cy="4801314"/>
          </a:xfrm>
          <a:prstGeom prst="rect">
            <a:avLst/>
          </a:prstGeom>
          <a:noFill/>
        </p:spPr>
        <p:txBody>
          <a:bodyPr wrap="square">
            <a:spAutoFit/>
          </a:bodyPr>
          <a:lstStyle/>
          <a:p>
            <a:pPr algn="just"/>
            <a:r>
              <a:rPr lang="en-US"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It is psychrophilic fungi that grow at temperatures around 4 °C to 20 °C (</a:t>
            </a:r>
            <a:r>
              <a:rPr lang="en-US"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the </a:t>
            </a:r>
            <a:r>
              <a:rPr lang="en-US"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same temperatures that can be found </a:t>
            </a:r>
            <a:r>
              <a:rPr lang="en-US"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i</a:t>
            </a:r>
            <a:r>
              <a:rPr lang="en-US"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n winter bat hibernacula). It belongs to the genus </a:t>
            </a:r>
            <a:r>
              <a:rPr lang="en-US"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Pseudogymnoascus</a:t>
            </a:r>
            <a:r>
              <a:rPr lang="en-US"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family </a:t>
            </a:r>
            <a:r>
              <a:rPr lang="en-US"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Pseudeurotiaceae</a:t>
            </a:r>
            <a:r>
              <a:rPr lang="en-US"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t>
            </a:r>
          </a:p>
          <a:p>
            <a:pPr algn="just"/>
            <a:endParaRPr lang="en-US"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algn="just"/>
            <a:r>
              <a:rPr lang="en-US" dirty="0">
                <a:latin typeface="Palatino Linotype" panose="02040502050505030304" pitchFamily="18" charset="0"/>
              </a:rPr>
              <a:t>In laboratory is incubated at 5 to 15°C for 16 days. Colonies have a 1.0 mm diameter and are white marginally with grey to green powdery </a:t>
            </a:r>
            <a:r>
              <a:rPr lang="en-US" dirty="0" err="1">
                <a:latin typeface="Palatino Linotype" panose="02040502050505030304" pitchFamily="18" charset="0"/>
              </a:rPr>
              <a:t>centres</a:t>
            </a:r>
            <a:r>
              <a:rPr lang="en-US" dirty="0">
                <a:latin typeface="Palatino Linotype" panose="02040502050505030304" pitchFamily="18" charset="0"/>
              </a:rPr>
              <a:t>. The reverse side is </a:t>
            </a:r>
            <a:r>
              <a:rPr lang="en-US" dirty="0" err="1">
                <a:latin typeface="Palatino Linotype" panose="02040502050505030304" pitchFamily="18" charset="0"/>
              </a:rPr>
              <a:t>uncoloured</a:t>
            </a:r>
            <a:r>
              <a:rPr lang="en-US" dirty="0">
                <a:latin typeface="Palatino Linotype" panose="02040502050505030304" pitchFamily="18" charset="0"/>
              </a:rPr>
              <a:t> on cornmeal agar or brown in </a:t>
            </a:r>
            <a:r>
              <a:rPr lang="en-US" dirty="0" err="1">
                <a:latin typeface="Palatino Linotype" panose="02040502050505030304" pitchFamily="18" charset="0"/>
              </a:rPr>
              <a:t>Sabouraud</a:t>
            </a:r>
            <a:r>
              <a:rPr lang="en-US" dirty="0">
                <a:latin typeface="Palatino Linotype" panose="02040502050505030304" pitchFamily="18" charset="0"/>
              </a:rPr>
              <a:t> dextrose agar. Microscopically has moderately thick-walled, curved conidia and erect, hyaline, smooth, narrow and thin-walled conidiophores. Some virulence factors have also been identified in</a:t>
            </a:r>
            <a:r>
              <a:rPr lang="en-US" i="1" dirty="0">
                <a:latin typeface="Palatino Linotype" panose="02040502050505030304" pitchFamily="18" charset="0"/>
              </a:rPr>
              <a:t> P. </a:t>
            </a:r>
            <a:r>
              <a:rPr lang="en-US" i="1" dirty="0" err="1">
                <a:latin typeface="Palatino Linotype" panose="02040502050505030304" pitchFamily="18" charset="0"/>
              </a:rPr>
              <a:t>destructans</a:t>
            </a:r>
            <a:r>
              <a:rPr lang="en-US" i="1" dirty="0">
                <a:latin typeface="Palatino Linotype" panose="02040502050505030304" pitchFamily="18" charset="0"/>
              </a:rPr>
              <a:t> </a:t>
            </a:r>
            <a:r>
              <a:rPr lang="en-US" dirty="0">
                <a:latin typeface="Palatino Linotype" panose="02040502050505030304" pitchFamily="18" charset="0"/>
              </a:rPr>
              <a:t>that may contribute to skin invasion</a:t>
            </a:r>
            <a:r>
              <a:rPr lang="en-US" i="1" dirty="0">
                <a:latin typeface="Palatino Linotype" panose="02040502050505030304" pitchFamily="18" charset="0"/>
              </a:rPr>
              <a:t>. </a:t>
            </a:r>
            <a:endParaRPr lang="pt-PT" i="1" dirty="0">
              <a:latin typeface="Palatino Linotype" panose="02040502050505030304" pitchFamily="18" charset="0"/>
            </a:endParaRPr>
          </a:p>
        </p:txBody>
      </p:sp>
      <p:pic>
        <p:nvPicPr>
          <p:cNvPr id="4100" name="Picture 4" descr="The fungus Pseudogymnoascus destructans ( Photo: U.S. Forest Service ). |  Download Scientific Diagram">
            <a:extLst>
              <a:ext uri="{FF2B5EF4-FFF2-40B4-BE49-F238E27FC236}">
                <a16:creationId xmlns:a16="http://schemas.microsoft.com/office/drawing/2014/main" id="{768EBC49-3B54-5721-432E-CCE7F020B7B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738" b="90169" l="4118" r="97059">
                        <a14:foregroundMark x1="13294" y1="26873" x2="13294" y2="26873"/>
                        <a14:foregroundMark x1="6471" y1="39045" x2="6471" y2="39045"/>
                        <a14:foregroundMark x1="4118" y1="51124" x2="4118" y2="51124"/>
                        <a14:foregroundMark x1="15294" y1="22097" x2="15294" y2="22097"/>
                        <a14:foregroundMark x1="39412" y1="10674" x2="39412" y2="10674"/>
                        <a14:foregroundMark x1="60941" y1="9831" x2="60941" y2="9831"/>
                        <a14:foregroundMark x1="85882" y1="22659" x2="85882" y2="22659"/>
                        <a14:foregroundMark x1="97059" y1="42697" x2="97059" y2="42697"/>
                        <a14:foregroundMark x1="96824" y1="61704" x2="96824" y2="61704"/>
                        <a14:foregroundMark x1="90941" y1="25281" x2="90941" y2="25281"/>
                      </a14:backgroundRemoval>
                    </a14:imgEffect>
                  </a14:imgLayer>
                </a14:imgProps>
              </a:ext>
              <a:ext uri="{28A0092B-C50C-407E-A947-70E740481C1C}">
                <a14:useLocalDpi xmlns:a14="http://schemas.microsoft.com/office/drawing/2010/main" val="0"/>
              </a:ext>
            </a:extLst>
          </a:blip>
          <a:srcRect t="2064"/>
          <a:stretch/>
        </p:blipFill>
        <p:spPr bwMode="auto">
          <a:xfrm>
            <a:off x="8298998" y="1168071"/>
            <a:ext cx="2434997" cy="29965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seudogymnoascus destructans (white-nose syndrome fungus) | CABI Compendium">
            <a:extLst>
              <a:ext uri="{FF2B5EF4-FFF2-40B4-BE49-F238E27FC236}">
                <a16:creationId xmlns:a16="http://schemas.microsoft.com/office/drawing/2014/main" id="{B365BB4D-7EF2-41EA-ABE4-BEA095C57E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6303" y="3912322"/>
            <a:ext cx="2990168" cy="2242627"/>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B9427906-C3AD-414F-2AC6-314BC496BB1A}"/>
              </a:ext>
            </a:extLst>
          </p:cNvPr>
          <p:cNvSpPr txBox="1"/>
          <p:nvPr/>
        </p:nvSpPr>
        <p:spPr>
          <a:xfrm>
            <a:off x="7815943" y="6182174"/>
            <a:ext cx="6096000" cy="261610"/>
          </a:xfrm>
          <a:prstGeom prst="rect">
            <a:avLst/>
          </a:prstGeom>
          <a:noFill/>
        </p:spPr>
        <p:txBody>
          <a:bodyPr wrap="square">
            <a:spAutoFit/>
          </a:bodyPr>
          <a:lstStyle/>
          <a:p>
            <a:r>
              <a:rPr lang="pt-PT" sz="1050" dirty="0"/>
              <a:t>https://www.cabidigitallibrary.org/doi/10.1079/cabicompendium.119002</a:t>
            </a:r>
          </a:p>
        </p:txBody>
      </p:sp>
    </p:spTree>
    <p:extLst>
      <p:ext uri="{BB962C8B-B14F-4D97-AF65-F5344CB8AC3E}">
        <p14:creationId xmlns:p14="http://schemas.microsoft.com/office/powerpoint/2010/main" val="3577538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7676625C-E4B5-E93C-D0A4-6CC75EED4DE6}"/>
              </a:ext>
            </a:extLst>
          </p:cNvPr>
          <p:cNvGrpSpPr/>
          <p:nvPr/>
        </p:nvGrpSpPr>
        <p:grpSpPr>
          <a:xfrm>
            <a:off x="1220469" y="163284"/>
            <a:ext cx="10231301" cy="1004788"/>
            <a:chOff x="1739976" y="424875"/>
            <a:chExt cx="10685300" cy="644109"/>
          </a:xfrm>
        </p:grpSpPr>
        <p:sp>
          <p:nvSpPr>
            <p:cNvPr id="3" name="CaixaDeTexto 2">
              <a:extLst>
                <a:ext uri="{FF2B5EF4-FFF2-40B4-BE49-F238E27FC236}">
                  <a16:creationId xmlns:a16="http://schemas.microsoft.com/office/drawing/2014/main" id="{67DDE7F4-5D15-4EEA-851A-817A760228A9}"/>
                </a:ext>
              </a:extLst>
            </p:cNvPr>
            <p:cNvSpPr txBox="1"/>
            <p:nvPr/>
          </p:nvSpPr>
          <p:spPr>
            <a:xfrm>
              <a:off x="1739976" y="424875"/>
              <a:ext cx="5582219" cy="644109"/>
            </a:xfrm>
            <a:prstGeom prst="rect">
              <a:avLst/>
            </a:prstGeom>
          </p:spPr>
          <p:txBody>
            <a:bodyPr vert="horz" lIns="91440" tIns="45720" rIns="91440" bIns="45720" rtlCol="0" anchor="b">
              <a:normAutofit/>
            </a:bodyPr>
            <a:lstStyle/>
            <a:p>
              <a:pPr algn="ctr">
                <a:lnSpc>
                  <a:spcPct val="90000"/>
                </a:lnSpc>
                <a:spcBef>
                  <a:spcPct val="0"/>
                </a:spcBef>
                <a:spcAft>
                  <a:spcPts val="1200"/>
                </a:spcAft>
              </a:pPr>
              <a:r>
                <a:rPr lang="en-US" sz="3200" b="1" dirty="0">
                  <a:solidFill>
                    <a:schemeClr val="tx1">
                      <a:lumMod val="65000"/>
                      <a:lumOff val="35000"/>
                    </a:schemeClr>
                  </a:solidFill>
                  <a:effectLst/>
                  <a:latin typeface="+mj-lt"/>
                  <a:ea typeface="+mj-ea"/>
                  <a:cs typeface="+mj-cs"/>
                </a:rPr>
                <a:t>Clinical presentation</a:t>
              </a:r>
            </a:p>
          </p:txBody>
        </p:sp>
        <p:cxnSp>
          <p:nvCxnSpPr>
            <p:cNvPr id="4" name="Conexão reta 3">
              <a:extLst>
                <a:ext uri="{FF2B5EF4-FFF2-40B4-BE49-F238E27FC236}">
                  <a16:creationId xmlns:a16="http://schemas.microsoft.com/office/drawing/2014/main" id="{D09DAE20-B3AD-22F6-3360-EDE6E560C535}"/>
                </a:ext>
              </a:extLst>
            </p:cNvPr>
            <p:cNvCxnSpPr>
              <a:cxnSpLocks/>
            </p:cNvCxnSpPr>
            <p:nvPr/>
          </p:nvCxnSpPr>
          <p:spPr>
            <a:xfrm>
              <a:off x="2547216" y="1068984"/>
              <a:ext cx="9878060" cy="0"/>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4098" name="Picture 2" descr="How to Help Stop White-Nose Syndrome in Bats - Lindsay Wildlife Experience">
            <a:extLst>
              <a:ext uri="{FF2B5EF4-FFF2-40B4-BE49-F238E27FC236}">
                <a16:creationId xmlns:a16="http://schemas.microsoft.com/office/drawing/2014/main" id="{798CA6D7-1C73-069B-195C-53FCDC5895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072" r="50000"/>
          <a:stretch/>
        </p:blipFill>
        <p:spPr bwMode="auto">
          <a:xfrm>
            <a:off x="0" y="0"/>
            <a:ext cx="173083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7E756EC7-9966-ED08-CF5F-685F47D60977}"/>
              </a:ext>
            </a:extLst>
          </p:cNvPr>
          <p:cNvSpPr txBox="1"/>
          <p:nvPr/>
        </p:nvSpPr>
        <p:spPr>
          <a:xfrm>
            <a:off x="2096875" y="1494642"/>
            <a:ext cx="4102589" cy="4687437"/>
          </a:xfrm>
          <a:prstGeom prst="rect">
            <a:avLst/>
          </a:prstGeom>
          <a:noFill/>
        </p:spPr>
        <p:txBody>
          <a:bodyPr wrap="square">
            <a:spAutoFit/>
          </a:bodyPr>
          <a:lstStyle/>
          <a:p>
            <a:pPr algn="just">
              <a:lnSpc>
                <a:spcPct val="95000"/>
              </a:lnSpc>
              <a:spcBef>
                <a:spcPts val="1200"/>
              </a:spcBef>
              <a:spcAft>
                <a:spcPts val="300"/>
              </a:spcAft>
            </a:pPr>
            <a:r>
              <a:rPr lang="en-US" sz="16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This fungi almost exclusively affects hibernating bats. </a:t>
            </a:r>
          </a:p>
          <a:p>
            <a:pPr algn="just">
              <a:lnSpc>
                <a:spcPct val="95000"/>
              </a:lnSpc>
              <a:spcBef>
                <a:spcPts val="1200"/>
              </a:spcBef>
              <a:spcAft>
                <a:spcPts val="300"/>
              </a:spcAft>
            </a:pPr>
            <a:r>
              <a:rPr lang="en-US" sz="16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Gross clinical signals are fungal growth with 1 </a:t>
            </a:r>
            <a:r>
              <a:rPr lang="en-US" sz="1600" i="0" dirty="0">
                <a:solidFill>
                  <a:srgbClr val="000000"/>
                </a:solidFill>
                <a:effectLst/>
                <a:latin typeface="Palatino Linotype" panose="02040502050505030304" pitchFamily="18" charset="0"/>
                <a:ea typeface="Times New Roman" panose="02020603050405020304" pitchFamily="18" charset="0"/>
                <a:cs typeface="Palatino Linotype" panose="02040502050505030304" pitchFamily="18" charset="0"/>
              </a:rPr>
              <a:t>to </a:t>
            </a:r>
            <a:r>
              <a:rPr lang="en-US" sz="16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 mm diameter, multifocal to coalescing white foci with a pinpoint black </a:t>
            </a:r>
            <a:r>
              <a:rPr lang="en-US" sz="1600" i="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centre</a:t>
            </a:r>
            <a:r>
              <a:rPr lang="en-US" sz="16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on the ears, ears, and wing membranes of hibernating bats. In the wings is also possible to observe areas of depigmentation, splitting, and dryness of the patagia. The animals infected also present </a:t>
            </a:r>
            <a:r>
              <a:rPr lang="en-US" sz="1600" i="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behaviours</a:t>
            </a:r>
            <a:r>
              <a:rPr lang="en-US" sz="16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alterations such as premature emergence from hibernation during the winter period.</a:t>
            </a:r>
          </a:p>
          <a:p>
            <a:pPr algn="just">
              <a:lnSpc>
                <a:spcPct val="95000"/>
              </a:lnSpc>
              <a:spcBef>
                <a:spcPts val="1200"/>
              </a:spcBef>
              <a:spcAft>
                <a:spcPts val="300"/>
              </a:spcAft>
            </a:pPr>
            <a:r>
              <a:rPr lang="en-US" sz="1600" i="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Other systemic alterations that can be present are increasing evaporative water loss through the damaged skin, hypovolemia, hyperkalemia, acidosis, and hypotonic dehydration.</a:t>
            </a:r>
            <a:endParaRPr lang="pt-PT" sz="16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5122" name="Picture 2" descr="Pseudogymnoascus destructans (white-nose syndrome fungus) | CABI Compendium">
            <a:extLst>
              <a:ext uri="{FF2B5EF4-FFF2-40B4-BE49-F238E27FC236}">
                <a16:creationId xmlns:a16="http://schemas.microsoft.com/office/drawing/2014/main" id="{82DE737D-FD9E-A6F3-E6F4-1117BD876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509" y="1343718"/>
            <a:ext cx="3741964" cy="24946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seudogymnoascus destructans (white-nose syndrome fungus) | CABI Compendium">
            <a:extLst>
              <a:ext uri="{FF2B5EF4-FFF2-40B4-BE49-F238E27FC236}">
                <a16:creationId xmlns:a16="http://schemas.microsoft.com/office/drawing/2014/main" id="{C19AE21D-EB1C-A003-A956-29E9CE133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4987" y="3037942"/>
            <a:ext cx="2769103" cy="35350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exão reta unidirecional 8">
            <a:extLst>
              <a:ext uri="{FF2B5EF4-FFF2-40B4-BE49-F238E27FC236}">
                <a16:creationId xmlns:a16="http://schemas.microsoft.com/office/drawing/2014/main" id="{F2EB6537-507A-DBFA-F7E0-DB2771121830}"/>
              </a:ext>
            </a:extLst>
          </p:cNvPr>
          <p:cNvCxnSpPr/>
          <p:nvPr/>
        </p:nvCxnSpPr>
        <p:spPr>
          <a:xfrm flipH="1">
            <a:off x="8719457" y="1632857"/>
            <a:ext cx="326572" cy="50074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xão reta unidirecional 9">
            <a:extLst>
              <a:ext uri="{FF2B5EF4-FFF2-40B4-BE49-F238E27FC236}">
                <a16:creationId xmlns:a16="http://schemas.microsoft.com/office/drawing/2014/main" id="{EC55DC18-4DDF-93E7-91E5-B6C70CD6D012}"/>
              </a:ext>
            </a:extLst>
          </p:cNvPr>
          <p:cNvCxnSpPr/>
          <p:nvPr/>
        </p:nvCxnSpPr>
        <p:spPr>
          <a:xfrm flipH="1">
            <a:off x="9931839" y="4029020"/>
            <a:ext cx="326572" cy="50074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A9A3005D-50B5-E978-503C-2DA52B3F35C8}"/>
              </a:ext>
            </a:extLst>
          </p:cNvPr>
          <p:cNvSpPr txBox="1"/>
          <p:nvPr/>
        </p:nvSpPr>
        <p:spPr>
          <a:xfrm>
            <a:off x="7554686" y="6572967"/>
            <a:ext cx="6096000" cy="261610"/>
          </a:xfrm>
          <a:prstGeom prst="rect">
            <a:avLst/>
          </a:prstGeom>
          <a:noFill/>
        </p:spPr>
        <p:txBody>
          <a:bodyPr wrap="square">
            <a:spAutoFit/>
          </a:bodyPr>
          <a:lstStyle/>
          <a:p>
            <a:r>
              <a:rPr lang="pt-PT" sz="1050" dirty="0"/>
              <a:t>https://www.cabidigitallibrary.org/doi/10.1079/cabicompendium.119002</a:t>
            </a:r>
          </a:p>
        </p:txBody>
      </p:sp>
    </p:spTree>
    <p:extLst>
      <p:ext uri="{BB962C8B-B14F-4D97-AF65-F5344CB8AC3E}">
        <p14:creationId xmlns:p14="http://schemas.microsoft.com/office/powerpoint/2010/main" val="2676065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7676625C-E4B5-E93C-D0A4-6CC75EED4DE6}"/>
              </a:ext>
            </a:extLst>
          </p:cNvPr>
          <p:cNvGrpSpPr/>
          <p:nvPr/>
        </p:nvGrpSpPr>
        <p:grpSpPr>
          <a:xfrm>
            <a:off x="2503715" y="108855"/>
            <a:ext cx="8686798" cy="1004790"/>
            <a:chOff x="2295719" y="424874"/>
            <a:chExt cx="10129557" cy="644110"/>
          </a:xfrm>
        </p:grpSpPr>
        <p:sp>
          <p:nvSpPr>
            <p:cNvPr id="3" name="CaixaDeTexto 2">
              <a:extLst>
                <a:ext uri="{FF2B5EF4-FFF2-40B4-BE49-F238E27FC236}">
                  <a16:creationId xmlns:a16="http://schemas.microsoft.com/office/drawing/2014/main" id="{67DDE7F4-5D15-4EEA-851A-817A760228A9}"/>
                </a:ext>
              </a:extLst>
            </p:cNvPr>
            <p:cNvSpPr txBox="1"/>
            <p:nvPr/>
          </p:nvSpPr>
          <p:spPr>
            <a:xfrm>
              <a:off x="2295719" y="424874"/>
              <a:ext cx="8682479" cy="644109"/>
            </a:xfrm>
            <a:prstGeom prst="rect">
              <a:avLst/>
            </a:prstGeom>
          </p:spPr>
          <p:txBody>
            <a:bodyPr vert="horz" lIns="91440" tIns="45720" rIns="91440" bIns="45720" rtlCol="0" anchor="b">
              <a:normAutofit/>
            </a:bodyPr>
            <a:lstStyle/>
            <a:p>
              <a:pPr algn="ctr">
                <a:lnSpc>
                  <a:spcPct val="90000"/>
                </a:lnSpc>
                <a:spcBef>
                  <a:spcPct val="0"/>
                </a:spcBef>
                <a:spcAft>
                  <a:spcPts val="1200"/>
                </a:spcAft>
              </a:pPr>
              <a:r>
                <a:rPr lang="en-US" sz="3200" b="1" dirty="0">
                  <a:solidFill>
                    <a:schemeClr val="tx1">
                      <a:lumMod val="65000"/>
                      <a:lumOff val="35000"/>
                    </a:schemeClr>
                  </a:solidFill>
                  <a:latin typeface="+mj-lt"/>
                  <a:ea typeface="+mj-ea"/>
                  <a:cs typeface="+mj-cs"/>
                </a:rPr>
                <a:t>Impacts of </a:t>
              </a:r>
              <a:r>
                <a:rPr lang="en-US" sz="3200" b="1" i="1" dirty="0">
                  <a:solidFill>
                    <a:schemeClr val="tx1">
                      <a:lumMod val="65000"/>
                      <a:lumOff val="35000"/>
                    </a:schemeClr>
                  </a:solidFill>
                  <a:latin typeface="+mj-lt"/>
                  <a:ea typeface="+mj-ea"/>
                  <a:cs typeface="+mj-cs"/>
                </a:rPr>
                <a:t>Pseudogymnoascus </a:t>
              </a:r>
              <a:r>
                <a:rPr lang="en-US" sz="3200" b="1" i="1" dirty="0" err="1">
                  <a:solidFill>
                    <a:schemeClr val="tx1">
                      <a:lumMod val="65000"/>
                      <a:lumOff val="35000"/>
                    </a:schemeClr>
                  </a:solidFill>
                  <a:latin typeface="+mj-lt"/>
                  <a:ea typeface="+mj-ea"/>
                  <a:cs typeface="+mj-cs"/>
                </a:rPr>
                <a:t>destructans</a:t>
              </a:r>
              <a:r>
                <a:rPr lang="en-US" sz="3200" b="1" i="1" dirty="0">
                  <a:solidFill>
                    <a:schemeClr val="tx1">
                      <a:lumMod val="65000"/>
                      <a:lumOff val="35000"/>
                    </a:schemeClr>
                  </a:solidFill>
                  <a:latin typeface="+mj-lt"/>
                  <a:ea typeface="+mj-ea"/>
                  <a:cs typeface="+mj-cs"/>
                </a:rPr>
                <a:t> </a:t>
              </a:r>
              <a:endParaRPr lang="en-US" sz="3200" b="1" i="1" dirty="0">
                <a:solidFill>
                  <a:schemeClr val="tx1">
                    <a:lumMod val="65000"/>
                    <a:lumOff val="35000"/>
                  </a:schemeClr>
                </a:solidFill>
                <a:effectLst/>
                <a:latin typeface="+mj-lt"/>
                <a:ea typeface="+mj-ea"/>
                <a:cs typeface="+mj-cs"/>
              </a:endParaRPr>
            </a:p>
          </p:txBody>
        </p:sp>
        <p:cxnSp>
          <p:nvCxnSpPr>
            <p:cNvPr id="4" name="Conexão reta 3">
              <a:extLst>
                <a:ext uri="{FF2B5EF4-FFF2-40B4-BE49-F238E27FC236}">
                  <a16:creationId xmlns:a16="http://schemas.microsoft.com/office/drawing/2014/main" id="{D09DAE20-B3AD-22F6-3360-EDE6E560C535}"/>
                </a:ext>
              </a:extLst>
            </p:cNvPr>
            <p:cNvCxnSpPr>
              <a:cxnSpLocks/>
            </p:cNvCxnSpPr>
            <p:nvPr/>
          </p:nvCxnSpPr>
          <p:spPr>
            <a:xfrm>
              <a:off x="2547216" y="1068984"/>
              <a:ext cx="9878060" cy="0"/>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6" name="CaixaDeTexto 5">
            <a:extLst>
              <a:ext uri="{FF2B5EF4-FFF2-40B4-BE49-F238E27FC236}">
                <a16:creationId xmlns:a16="http://schemas.microsoft.com/office/drawing/2014/main" id="{10FF149C-8A3E-5201-4C8E-1EBB3C0B7949}"/>
              </a:ext>
            </a:extLst>
          </p:cNvPr>
          <p:cNvSpPr txBox="1"/>
          <p:nvPr/>
        </p:nvSpPr>
        <p:spPr>
          <a:xfrm>
            <a:off x="3050937" y="1613901"/>
            <a:ext cx="2193041" cy="4145750"/>
          </a:xfrm>
          <a:prstGeom prst="rect">
            <a:avLst/>
          </a:prstGeom>
          <a:solidFill>
            <a:schemeClr val="accent3">
              <a:lumMod val="20000"/>
              <a:lumOff val="80000"/>
            </a:schemeClr>
          </a:solidFill>
        </p:spPr>
        <p:txBody>
          <a:bodyPr wrap="square">
            <a:spAutoFit/>
          </a:bodyPr>
          <a:lstStyle/>
          <a:p>
            <a:pPr indent="269875" algn="ctr">
              <a:lnSpc>
                <a:spcPct val="95000"/>
              </a:lnSpc>
            </a:pPr>
            <a:r>
              <a:rPr lang="en-US"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Social impacts</a:t>
            </a:r>
          </a:p>
          <a:p>
            <a:pPr indent="269875" algn="just">
              <a:lnSpc>
                <a:spcPct val="95000"/>
              </a:lnSpc>
              <a:spcAft>
                <a:spcPts val="600"/>
              </a:spcAft>
            </a:pPr>
            <a:endParaRPr lang="pt-PT" sz="16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algn="just">
              <a:lnSpc>
                <a:spcPct val="95000"/>
              </a:lnSpc>
              <a:spcAft>
                <a:spcPts val="600"/>
              </a:spcAft>
            </a:pP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Some insectivorous bat species consume large quantities of mosquitoes each night, many carriers of many diseases that can affect humans. With the decline of bats there is a reduction in the elimination of these vectors and a higher risk for transmission of vector-borne diseases </a:t>
            </a:r>
            <a:endParaRPr lang="pt-PT"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4" name="CaixaDeTexto 13">
            <a:extLst>
              <a:ext uri="{FF2B5EF4-FFF2-40B4-BE49-F238E27FC236}">
                <a16:creationId xmlns:a16="http://schemas.microsoft.com/office/drawing/2014/main" id="{AEA47130-1F1F-8CBC-01F6-A006BE7A6E6A}"/>
              </a:ext>
            </a:extLst>
          </p:cNvPr>
          <p:cNvSpPr txBox="1"/>
          <p:nvPr/>
        </p:nvSpPr>
        <p:spPr>
          <a:xfrm>
            <a:off x="5596725" y="1567507"/>
            <a:ext cx="3080659" cy="4895186"/>
          </a:xfrm>
          <a:prstGeom prst="rect">
            <a:avLst/>
          </a:prstGeom>
          <a:solidFill>
            <a:schemeClr val="tx2">
              <a:lumMod val="20000"/>
              <a:lumOff val="80000"/>
            </a:schemeClr>
          </a:solidFill>
        </p:spPr>
        <p:txBody>
          <a:bodyPr wrap="square">
            <a:spAutoFit/>
          </a:bodyPr>
          <a:lstStyle/>
          <a:p>
            <a:pPr algn="ctr">
              <a:lnSpc>
                <a:spcPct val="95000"/>
              </a:lnSpc>
              <a:spcAft>
                <a:spcPts val="600"/>
              </a:spcAft>
            </a:pPr>
            <a:r>
              <a:rPr lang="en-US"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Environmental impact</a:t>
            </a:r>
          </a:p>
          <a:p>
            <a:pPr algn="ctr">
              <a:lnSpc>
                <a:spcPct val="95000"/>
              </a:lnSpc>
              <a:spcAft>
                <a:spcPts val="600"/>
              </a:spcAft>
            </a:pPr>
            <a:endParaRPr lang="pt-PT"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lnSpc>
                <a:spcPct val="95000"/>
              </a:lnSpc>
              <a:spcAft>
                <a:spcPts val="600"/>
              </a:spcAft>
            </a:pP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Populations that have been affected by </a:t>
            </a:r>
            <a:r>
              <a:rPr lang="en-US" sz="16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 </a:t>
            </a:r>
            <a:r>
              <a:rPr lang="en-US" sz="16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destructans</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have a slow recovery due to already low annual fecundity (one juvenile a year) and other causes of mortality such as wind-turbine collisions. Some may never recover to the number before the infection. The alteration in bat populations can lead to alterations at the trophic level, damaged ecosystem services, negative impacts on agriculture, forestry, human and animal health and reduction of native biodiversity and threatened species.</a:t>
            </a:r>
            <a:endParaRPr lang="pt-PT" sz="14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6" name="CaixaDeTexto 15">
            <a:extLst>
              <a:ext uri="{FF2B5EF4-FFF2-40B4-BE49-F238E27FC236}">
                <a16:creationId xmlns:a16="http://schemas.microsoft.com/office/drawing/2014/main" id="{242870E8-A70D-0EDB-5CB9-875EB72FA993}"/>
              </a:ext>
            </a:extLst>
          </p:cNvPr>
          <p:cNvSpPr txBox="1"/>
          <p:nvPr/>
        </p:nvSpPr>
        <p:spPr>
          <a:xfrm>
            <a:off x="9030132" y="1594512"/>
            <a:ext cx="2628467" cy="4870564"/>
          </a:xfrm>
          <a:prstGeom prst="rect">
            <a:avLst/>
          </a:prstGeom>
          <a:solidFill>
            <a:schemeClr val="accent3">
              <a:lumMod val="20000"/>
              <a:lumOff val="80000"/>
            </a:schemeClr>
          </a:solidFill>
        </p:spPr>
        <p:txBody>
          <a:bodyPr wrap="square">
            <a:spAutoFit/>
          </a:bodyPr>
          <a:lstStyle/>
          <a:p>
            <a:pPr algn="ctr">
              <a:lnSpc>
                <a:spcPct val="95000"/>
              </a:lnSpc>
              <a:spcAft>
                <a:spcPts val="600"/>
              </a:spcAft>
            </a:pPr>
            <a:r>
              <a:rPr lang="en-US" sz="16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Economic impacts</a:t>
            </a:r>
          </a:p>
          <a:p>
            <a:pPr marL="1656080" indent="269875" algn="just">
              <a:lnSpc>
                <a:spcPct val="95000"/>
              </a:lnSpc>
              <a:spcAft>
                <a:spcPts val="600"/>
              </a:spcAft>
            </a:pPr>
            <a:endParaRPr lang="pt-PT"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r>
              <a:rPr lang="en-US" sz="16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Insectivorous bats offer pest control services, by consuming insects that damage crops and forests, or vectors that carry diseases. Bat species also are important pollinators and dispersers of seeds in tropical and subtropical regions. These services save farmers millions of dollars every year. The mortality of bats due to these fungi is estimated to reduce these valuable and irreplaceable ecosystem services.</a:t>
            </a:r>
            <a:endParaRPr lang="pt-PT" sz="1600" dirty="0"/>
          </a:p>
        </p:txBody>
      </p:sp>
      <p:pic>
        <p:nvPicPr>
          <p:cNvPr id="6146" name="Picture 2" descr="White nose syndrome | Bat Disease, Fungal Infection &amp; Conservation Efforts  | Britannica">
            <a:extLst>
              <a:ext uri="{FF2B5EF4-FFF2-40B4-BE49-F238E27FC236}">
                <a16:creationId xmlns:a16="http://schemas.microsoft.com/office/drawing/2014/main" id="{87F98927-D2C1-4AF8-76E3-CF366D2491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592" r="30513"/>
          <a:stretch/>
        </p:blipFill>
        <p:spPr bwMode="auto">
          <a:xfrm>
            <a:off x="0" y="0"/>
            <a:ext cx="25037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60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7676625C-E4B5-E93C-D0A4-6CC75EED4DE6}"/>
              </a:ext>
            </a:extLst>
          </p:cNvPr>
          <p:cNvGrpSpPr/>
          <p:nvPr/>
        </p:nvGrpSpPr>
        <p:grpSpPr>
          <a:xfrm>
            <a:off x="4539343" y="108855"/>
            <a:ext cx="6651170" cy="1004790"/>
            <a:chOff x="2295719" y="424874"/>
            <a:chExt cx="10129557" cy="644110"/>
          </a:xfrm>
        </p:grpSpPr>
        <p:sp>
          <p:nvSpPr>
            <p:cNvPr id="3" name="CaixaDeTexto 2">
              <a:extLst>
                <a:ext uri="{FF2B5EF4-FFF2-40B4-BE49-F238E27FC236}">
                  <a16:creationId xmlns:a16="http://schemas.microsoft.com/office/drawing/2014/main" id="{67DDE7F4-5D15-4EEA-851A-817A760228A9}"/>
                </a:ext>
              </a:extLst>
            </p:cNvPr>
            <p:cNvSpPr txBox="1"/>
            <p:nvPr/>
          </p:nvSpPr>
          <p:spPr>
            <a:xfrm>
              <a:off x="2295719" y="424874"/>
              <a:ext cx="3833492" cy="644109"/>
            </a:xfrm>
            <a:prstGeom prst="rect">
              <a:avLst/>
            </a:prstGeom>
          </p:spPr>
          <p:txBody>
            <a:bodyPr vert="horz" lIns="91440" tIns="45720" rIns="91440" bIns="45720" rtlCol="0" anchor="b">
              <a:normAutofit/>
            </a:bodyPr>
            <a:lstStyle/>
            <a:p>
              <a:pPr algn="ctr">
                <a:lnSpc>
                  <a:spcPct val="90000"/>
                </a:lnSpc>
                <a:spcBef>
                  <a:spcPct val="0"/>
                </a:spcBef>
                <a:spcAft>
                  <a:spcPts val="1200"/>
                </a:spcAft>
              </a:pPr>
              <a:r>
                <a:rPr lang="en-US" sz="3200" b="1" dirty="0">
                  <a:solidFill>
                    <a:schemeClr val="tx1">
                      <a:lumMod val="65000"/>
                      <a:lumOff val="35000"/>
                    </a:schemeClr>
                  </a:solidFill>
                  <a:latin typeface="+mj-lt"/>
                  <a:ea typeface="+mj-ea"/>
                  <a:cs typeface="+mj-cs"/>
                </a:rPr>
                <a:t>Conclusions</a:t>
              </a:r>
              <a:endParaRPr lang="en-US" sz="3200" b="1" i="1" dirty="0">
                <a:solidFill>
                  <a:schemeClr val="tx1">
                    <a:lumMod val="65000"/>
                    <a:lumOff val="35000"/>
                  </a:schemeClr>
                </a:solidFill>
                <a:effectLst/>
                <a:latin typeface="+mj-lt"/>
                <a:ea typeface="+mj-ea"/>
                <a:cs typeface="+mj-cs"/>
              </a:endParaRPr>
            </a:p>
          </p:txBody>
        </p:sp>
        <p:cxnSp>
          <p:nvCxnSpPr>
            <p:cNvPr id="4" name="Conexão reta 3">
              <a:extLst>
                <a:ext uri="{FF2B5EF4-FFF2-40B4-BE49-F238E27FC236}">
                  <a16:creationId xmlns:a16="http://schemas.microsoft.com/office/drawing/2014/main" id="{D09DAE20-B3AD-22F6-3360-EDE6E560C535}"/>
                </a:ext>
              </a:extLst>
            </p:cNvPr>
            <p:cNvCxnSpPr>
              <a:cxnSpLocks/>
            </p:cNvCxnSpPr>
            <p:nvPr/>
          </p:nvCxnSpPr>
          <p:spPr>
            <a:xfrm>
              <a:off x="2547216" y="1068984"/>
              <a:ext cx="9878060" cy="0"/>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7170" name="Picture 2" descr="A deadly, unstoppable fungus is likely to decimate Alberta's bat  population. Here's what we know | CBC News">
            <a:extLst>
              <a:ext uri="{FF2B5EF4-FFF2-40B4-BE49-F238E27FC236}">
                <a16:creationId xmlns:a16="http://schemas.microsoft.com/office/drawing/2014/main" id="{17040C73-42BC-DFD4-B96F-F486AB167F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641" r="34921"/>
          <a:stretch/>
        </p:blipFill>
        <p:spPr bwMode="auto">
          <a:xfrm>
            <a:off x="0" y="0"/>
            <a:ext cx="4441372" cy="6859953"/>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id="{1F6FD6FE-A0D7-B561-B9FF-C816A136A563}"/>
              </a:ext>
            </a:extLst>
          </p:cNvPr>
          <p:cNvSpPr txBox="1"/>
          <p:nvPr/>
        </p:nvSpPr>
        <p:spPr>
          <a:xfrm>
            <a:off x="4899495" y="1350487"/>
            <a:ext cx="6096000" cy="4982903"/>
          </a:xfrm>
          <a:prstGeom prst="rect">
            <a:avLst/>
          </a:prstGeom>
          <a:noFill/>
        </p:spPr>
        <p:txBody>
          <a:bodyPr wrap="square">
            <a:spAutoFit/>
          </a:bodyPr>
          <a:lstStyle/>
          <a:p>
            <a:pPr indent="285750" algn="just">
              <a:lnSpc>
                <a:spcPct val="95000"/>
              </a:lnSpc>
              <a:spcAft>
                <a:spcPts val="600"/>
              </a:spcAft>
            </a:pP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destructans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has an enormous impact on the bat population, especially in North America, with so high levels of mortality that previously common bat species have become almost extinct.</a:t>
            </a:r>
            <a:endParaRPr lang="pt-PT"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indent="285750" algn="just">
              <a:lnSpc>
                <a:spcPct val="95000"/>
              </a:lnSpc>
              <a:spcAft>
                <a:spcPts val="600"/>
              </a:spcAft>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There is limited understanding of both fungal pathogens and wildlife hosts, since fungal species, in general, are very poorly investigated compared to other taxa of pathogens. Antifungal medications existing are limited and those in use often have considerable side effects on the animals, and anti-fungal vaccines at still not available. There is also inadequate knowledge about the immunology, physiology, and ecology of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destructans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on the multiple species of bats infected. This has led to many challenges in the control and prevention of this disease.</a:t>
            </a:r>
          </a:p>
          <a:p>
            <a:pPr indent="285750" algn="just">
              <a:lnSpc>
                <a:spcPct val="95000"/>
              </a:lnSpc>
              <a:spcAft>
                <a:spcPts val="600"/>
              </a:spcAft>
            </a:pPr>
            <a:r>
              <a:rPr lang="en-US"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Efforts to attend to this devastating disease have already been made, but in the future, more research and development of new drugs will be necessary to combat this disease. </a:t>
            </a:r>
            <a:endParaRPr lang="pt-PT" dirty="0"/>
          </a:p>
        </p:txBody>
      </p:sp>
    </p:spTree>
    <p:extLst>
      <p:ext uri="{BB962C8B-B14F-4D97-AF65-F5344CB8AC3E}">
        <p14:creationId xmlns:p14="http://schemas.microsoft.com/office/powerpoint/2010/main" val="163926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0 Fun Bat Facts | The Nature Conservancy">
            <a:extLst>
              <a:ext uri="{FF2B5EF4-FFF2-40B4-BE49-F238E27FC236}">
                <a16:creationId xmlns:a16="http://schemas.microsoft.com/office/drawing/2014/main" id="{907AFFA6-E05E-7339-B102-728E07B33F63}"/>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r="666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Agrupar 1">
            <a:extLst>
              <a:ext uri="{FF2B5EF4-FFF2-40B4-BE49-F238E27FC236}">
                <a16:creationId xmlns:a16="http://schemas.microsoft.com/office/drawing/2014/main" id="{38BA980B-5B39-9179-99A3-42C2E988248A}"/>
              </a:ext>
            </a:extLst>
          </p:cNvPr>
          <p:cNvGrpSpPr/>
          <p:nvPr/>
        </p:nvGrpSpPr>
        <p:grpSpPr>
          <a:xfrm>
            <a:off x="228600" y="0"/>
            <a:ext cx="11125200" cy="1004790"/>
            <a:chOff x="2295719" y="424874"/>
            <a:chExt cx="10129557" cy="644110"/>
          </a:xfrm>
        </p:grpSpPr>
        <p:sp>
          <p:nvSpPr>
            <p:cNvPr id="3" name="CaixaDeTexto 2">
              <a:extLst>
                <a:ext uri="{FF2B5EF4-FFF2-40B4-BE49-F238E27FC236}">
                  <a16:creationId xmlns:a16="http://schemas.microsoft.com/office/drawing/2014/main" id="{B92F5C2A-008C-7005-4B79-961B00A94186}"/>
                </a:ext>
              </a:extLst>
            </p:cNvPr>
            <p:cNvSpPr txBox="1"/>
            <p:nvPr/>
          </p:nvSpPr>
          <p:spPr>
            <a:xfrm>
              <a:off x="2295719" y="424874"/>
              <a:ext cx="2804955" cy="644109"/>
            </a:xfrm>
            <a:prstGeom prst="rect">
              <a:avLst/>
            </a:prstGeom>
          </p:spPr>
          <p:txBody>
            <a:bodyPr vert="horz" lIns="91440" tIns="45720" rIns="91440" bIns="45720" rtlCol="0" anchor="b">
              <a:normAutofit/>
            </a:bodyPr>
            <a:lstStyle/>
            <a:p>
              <a:pPr algn="ctr">
                <a:lnSpc>
                  <a:spcPct val="90000"/>
                </a:lnSpc>
                <a:spcBef>
                  <a:spcPct val="0"/>
                </a:spcBef>
                <a:spcAft>
                  <a:spcPts val="1200"/>
                </a:spcAft>
              </a:pPr>
              <a:r>
                <a:rPr lang="en-US" sz="3200" b="1" dirty="0">
                  <a:solidFill>
                    <a:schemeClr val="tx1">
                      <a:lumMod val="65000"/>
                      <a:lumOff val="35000"/>
                    </a:schemeClr>
                  </a:solidFill>
                  <a:effectLst/>
                  <a:latin typeface="+mj-lt"/>
                  <a:ea typeface="+mj-ea"/>
                  <a:cs typeface="+mj-cs"/>
                </a:rPr>
                <a:t>References</a:t>
              </a:r>
            </a:p>
          </p:txBody>
        </p:sp>
        <p:cxnSp>
          <p:nvCxnSpPr>
            <p:cNvPr id="4" name="Conexão reta 3">
              <a:extLst>
                <a:ext uri="{FF2B5EF4-FFF2-40B4-BE49-F238E27FC236}">
                  <a16:creationId xmlns:a16="http://schemas.microsoft.com/office/drawing/2014/main" id="{07A20315-E2B8-7A0C-4DEF-99E94847CDD8}"/>
                </a:ext>
              </a:extLst>
            </p:cNvPr>
            <p:cNvCxnSpPr>
              <a:cxnSpLocks/>
            </p:cNvCxnSpPr>
            <p:nvPr/>
          </p:nvCxnSpPr>
          <p:spPr>
            <a:xfrm>
              <a:off x="2547216" y="1068984"/>
              <a:ext cx="9878060" cy="0"/>
            </a:xfrm>
            <a:prstGeom prst="line">
              <a:avLst/>
            </a:prstGeom>
            <a:ln w="38100"/>
          </p:spPr>
          <p:style>
            <a:lnRef idx="1">
              <a:schemeClr val="dk1"/>
            </a:lnRef>
            <a:fillRef idx="0">
              <a:schemeClr val="dk1"/>
            </a:fillRef>
            <a:effectRef idx="0">
              <a:schemeClr val="dk1"/>
            </a:effectRef>
            <a:fontRef idx="minor">
              <a:schemeClr val="tx1"/>
            </a:fontRef>
          </p:style>
        </p:cxnSp>
      </p:grpSp>
      <p:sp>
        <p:nvSpPr>
          <p:cNvPr id="6" name="CaixaDeTexto 5">
            <a:extLst>
              <a:ext uri="{FF2B5EF4-FFF2-40B4-BE49-F238E27FC236}">
                <a16:creationId xmlns:a16="http://schemas.microsoft.com/office/drawing/2014/main" id="{82CA0DD7-8CFC-D4E8-5254-C13AB9F7211C}"/>
              </a:ext>
            </a:extLst>
          </p:cNvPr>
          <p:cNvSpPr txBox="1"/>
          <p:nvPr/>
        </p:nvSpPr>
        <p:spPr>
          <a:xfrm>
            <a:off x="504816" y="1394889"/>
            <a:ext cx="11153783" cy="4716676"/>
          </a:xfrm>
          <a:prstGeom prst="rect">
            <a:avLst/>
          </a:prstGeom>
          <a:noFill/>
        </p:spPr>
        <p:txBody>
          <a:bodyPr wrap="square">
            <a:spAutoFit/>
          </a:bodyPr>
          <a:lstStyle/>
          <a:p>
            <a:pPr indent="270510" algn="just">
              <a:lnSpc>
                <a:spcPts val="1300"/>
              </a:lnSpc>
            </a:pP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 	Lorch, J.M.;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Meteyer</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C.U.; Behr, M.J.; Boyles, J.G.;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Cryan</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P.M.; Hicks, A.C.;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Ballmann</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A.E.; Coleman, J.T.H.;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Redell</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D.N.; Reeder, D.M.; et al. Experimental Infection of Bats with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Geomyces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Destructans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Causes White-Nose Syndrome.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Nature</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2011</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480</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376–378, doi:10.1038/nature10590.</a:t>
            </a:r>
            <a:endParaRPr lang="pt-PT" sz="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indent="270510" algn="just">
              <a:lnSpc>
                <a:spcPts val="1300"/>
              </a:lnSpc>
            </a:pP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Gargas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Trest</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M.; Christensen, M.; Volk, T.;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Blehert</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D.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Geomyces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Destructans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Sp. Nov. Associated with Bat White-Nose Syndrome. </a:t>
            </a:r>
            <a:r>
              <a:rPr lang="en-US" sz="8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Mycotaxon</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209AD</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108</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147-154(8),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doi:https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://doi.org/10.5248/108.147.</a:t>
            </a:r>
            <a:endParaRPr lang="pt-PT" sz="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indent="270510" algn="just">
              <a:lnSpc>
                <a:spcPts val="1300"/>
              </a:lnSpc>
            </a:pP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3. 	Lindner, D.L.;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Gargas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 Lorch, J.M.;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Banik</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M.T.;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Glaeser</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J.; Kunz, T.H.;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Blehert</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D.S. DNA-Based Detection of the Fungal Pathogen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Geomyces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Destructans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in Soils from Bat Hibernacula. </a:t>
            </a:r>
            <a:r>
              <a:rPr lang="en-US" sz="8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Mycologia</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2011</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103</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241–246, doi:10.3852/10-262.</a:t>
            </a:r>
            <a:endParaRPr lang="pt-PT" sz="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indent="270510" algn="just">
              <a:lnSpc>
                <a:spcPts val="1300"/>
              </a:lnSpc>
            </a:pP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4. 	White-Nose Syndrome Available online: https://www.whitenosesyndrome.org/where-is-wns (accessed on 4 July 2023).</a:t>
            </a:r>
            <a:endParaRPr lang="pt-PT" sz="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indent="270510" algn="just">
              <a:lnSpc>
                <a:spcPts val="1300"/>
              </a:lnSpc>
            </a:pP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5.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Blehert</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D.S.; Hicks, A.C.; Behr, M.;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Meteyer</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C.U.;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Berlowski-Zier</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B.M.; Buckles, E.L.; Coleman, J.T.H.; Darling, S.R.;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Gargas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Niver</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R.; et al. Bat White-Nose Syndrome: An Emerging Fungal Pathogen?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Science</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2009</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323</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227, doi:10.1126/science.1163874.</a:t>
            </a:r>
            <a:endParaRPr lang="pt-PT" sz="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indent="270510" algn="just">
              <a:lnSpc>
                <a:spcPts val="1300"/>
              </a:lnSpc>
            </a:pP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6. 	Minnis, A.M.; Lindner, D.L. Phylogenetic Evaluation of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Geomyces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and Allies Reveals No Close Relatives of Pseudogymnoascus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Destructans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Comb. Nov., in Bat Hibernacula of Eastern North America.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Fungal Biol</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2013</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117</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638–649, doi:10.1016/j.funbio.2013.07.001.</a:t>
            </a:r>
            <a:endParaRPr lang="pt-PT" sz="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indent="270510" algn="just">
              <a:lnSpc>
                <a:spcPts val="1300"/>
              </a:lnSpc>
            </a:pP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7.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Meteyer</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C.U.;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Verant</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M.L. 72 - White-Nose Syndrome: Cutaneous Invasive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Ascomycosis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in Hibernating Bats. In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Fowler’s Zoo and Wild Animal Medicine Current Therapy, Volume 9</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Miller, R.E.,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Lamberski</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N., Calle, P.P., Eds.; W.B. Saunders, 2019; pp. 508–513 ISBN 978-0-323-55228-8.</a:t>
            </a:r>
            <a:endParaRPr lang="pt-PT" sz="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indent="270510" algn="just">
              <a:lnSpc>
                <a:spcPts val="1300"/>
              </a:lnSpc>
            </a:pP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8. 	Johnson, J.R. Virulence Factors in Escherichia Coli Urinary Tract Infection.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CLIN. MICROBIOL. REV.</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1991</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4</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49.</a:t>
            </a:r>
            <a:endParaRPr lang="pt-PT" sz="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indent="270510" algn="just">
              <a:lnSpc>
                <a:spcPts val="1300"/>
              </a:lnSpc>
            </a:pP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9.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Puechmaille</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S.J.;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Wibbelt</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G.; Korn, V.; Fuller, H.; Forget, F.;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Mühldorfer</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K.;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Kurth</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Bogdanowicz</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W.; Borel, C.; Bosch, T.; et al. Pan-European Distribution of White-Nose Syndrome Fungus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Geomyces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Destructans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Not Associated with Mass Mortality.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PLOS ONE</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2011</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6</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e19167, doi:10.1371/journal.pone.0019167.</a:t>
            </a:r>
            <a:endParaRPr lang="pt-PT" sz="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indent="270510" algn="just">
              <a:lnSpc>
                <a:spcPts val="1300"/>
              </a:lnSpc>
            </a:pP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10. 	Igor, P.;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Đaković</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M. Identification of Four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Plecotus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Species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Chiroptera</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Vespertilionidae</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in Croatia Based on Cranial Characters.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Mammalia</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2015</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80</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doi:10.1515/mammalia-2014-0031.</a:t>
            </a:r>
            <a:endParaRPr lang="pt-PT" sz="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indent="270510" algn="just">
              <a:lnSpc>
                <a:spcPts val="1300"/>
              </a:lnSpc>
            </a:pP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11.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Pikula</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J.;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Bandouchova</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H.; Novotny, L.;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Meteyer</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C.U.;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Zukal</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J.; Irwin, N.R.; Zima, J.;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Martínková</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N. Histopathology Confirms White-Nose Syndrome in Bats in Europe.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J </a:t>
            </a:r>
            <a:r>
              <a:rPr lang="en-US" sz="8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Wildl</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Dis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2012</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48</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207–211, doi:10.7589/0090-3558-48.1.207.</a:t>
            </a:r>
            <a:endParaRPr lang="pt-PT" sz="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indent="270510" algn="just">
              <a:lnSpc>
                <a:spcPts val="1300"/>
              </a:lnSpc>
            </a:pP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12.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Puechmaille</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S.J.; Frick, W.F.; Kunz, T.H.;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Racey</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P.A.; Voigt, C.C.;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Wibbelt</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G.;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Teeling</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E.C. White-Nose Syndrome: Is This Emerging Disease a Threat to European Bats?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Trends </a:t>
            </a:r>
            <a:r>
              <a:rPr lang="en-US" sz="8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Ecol</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Evol</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2011</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26</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570–576, doi:10.1016/j.tree.2011.06.013.</a:t>
            </a:r>
            <a:endParaRPr lang="pt-PT" sz="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indent="270510" algn="just">
              <a:lnSpc>
                <a:spcPts val="1300"/>
              </a:lnSpc>
            </a:pP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13.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Puechmaille</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S.J.;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Verdeyroux</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P.; Fuller, H.;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Gouilh</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M.A.; Bekaert, M.;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Teeling</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E.C. White-Nose Syndrome Fungus ( </a:t>
            </a:r>
            <a:r>
              <a:rPr lang="en-US" sz="8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Geomyces</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Destructans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 in Bat, France. </a:t>
            </a:r>
            <a:r>
              <a:rPr lang="en-US" sz="8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Emerg</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Infect. Dis.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2010</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16</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290–293, doi:10.3201/eid1602.091391.</a:t>
            </a:r>
            <a:endParaRPr lang="pt-PT" sz="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indent="270510" algn="just">
              <a:lnSpc>
                <a:spcPts val="1300"/>
              </a:lnSpc>
            </a:pP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14.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Wibbelt</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G.;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Kurth</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 Hellmann, D.;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Weishaar</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M.; Barlow, A.;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Veith</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M.;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Prüger</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J.;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Görföl</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T.;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Grosche</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L.;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Bontadina</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F.; et al. White-Nose Syndrome Fungus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Geomyces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Destructans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in Bats, Europe. </a:t>
            </a:r>
            <a:r>
              <a:rPr lang="en-US" sz="8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Emerg</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Infect Dis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2010</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16</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1237–1243, doi:10.3201/eid1608.100002.</a:t>
            </a:r>
            <a:endParaRPr lang="pt-PT" sz="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indent="270510" algn="just">
              <a:lnSpc>
                <a:spcPts val="1300"/>
              </a:lnSpc>
            </a:pP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15.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Zukal</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J.;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Bandouchova</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H.;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Brichta</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J.;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Cmokova</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 Jaron, K.S.;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Kolarik</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M.;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Kovacova</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V.;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Kubátová</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Nováková</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 Orlov, O.; et al. White-Nose Syndrome without Borders: Pseudogymnoascus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Destructans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Infection Tolerated in Europe and Palearctic Asia but Not in North America.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Sci Rep</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2016</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6</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19829, doi:10.1038/srep19829.</a:t>
            </a:r>
            <a:endParaRPr lang="pt-PT" sz="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indent="270510" algn="just">
              <a:lnSpc>
                <a:spcPts val="1300"/>
              </a:lnSpc>
            </a:pP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16. 	Leopardi, S.; Blake, D.;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Puechmaille</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S.J. White-Nose Syndrome Fungus Introduced from Europe to North America. </a:t>
            </a:r>
            <a:r>
              <a:rPr lang="en-US" sz="800" i="1"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Curr</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Biol</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2015</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25</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R217–R219, doi:10.1016/j.cub.2015.01.047.</a:t>
            </a:r>
            <a:endParaRPr lang="pt-PT" sz="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pPr indent="270510" algn="just">
              <a:lnSpc>
                <a:spcPts val="1300"/>
              </a:lnSpc>
            </a:pP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17. 	Paiva-Cardoso, M.D.N.;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Morinha</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F.; Barros, P.; Vale-Gonçalves, H.; Coelho, A.C.; Fernandes, L.;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Travassos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P.; Press: United States, 2006; ISBN 0-226-46207-2.</a:t>
            </a:r>
            <a:endParaRPr lang="pt-PT" sz="9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endParaRPr>
          </a:p>
          <a:p>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Blehert</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D.;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Lankau</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E. Pseudogymnoascus </a:t>
            </a:r>
            <a:r>
              <a:rPr lang="en-US" sz="800" dirty="0" err="1">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Destructans</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(White-Nose Syndrome Fungus).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CABI Compendium</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b="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2017</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r>
              <a:rPr lang="en-US" sz="800" i="1"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CABI Compendium</a:t>
            </a:r>
            <a:r>
              <a:rPr lang="en-US" sz="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119002, doi:10.1079/cabicompendium.119002</a:t>
            </a:r>
            <a:endParaRPr lang="pt-PT" sz="800" dirty="0"/>
          </a:p>
        </p:txBody>
      </p:sp>
    </p:spTree>
    <p:extLst>
      <p:ext uri="{BB962C8B-B14F-4D97-AF65-F5344CB8AC3E}">
        <p14:creationId xmlns:p14="http://schemas.microsoft.com/office/powerpoint/2010/main" val="213473460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2100</Words>
  <Application>Microsoft Office PowerPoint</Application>
  <PresentationFormat>Ecrã Panorâmico</PresentationFormat>
  <Paragraphs>61</Paragraphs>
  <Slides>9</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9</vt:i4>
      </vt:variant>
    </vt:vector>
  </HeadingPairs>
  <TitlesOfParts>
    <vt:vector size="16" baseType="lpstr">
      <vt:lpstr>Arial</vt:lpstr>
      <vt:lpstr>Calibri</vt:lpstr>
      <vt:lpstr>Calibri Light</vt:lpstr>
      <vt:lpstr>Helvetica</vt:lpstr>
      <vt:lpstr>Palatino Linotype</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Andreia Garcês</dc:creator>
  <cp:lastModifiedBy>Andreia Garcês</cp:lastModifiedBy>
  <cp:revision>2</cp:revision>
  <dcterms:created xsi:type="dcterms:W3CDTF">2023-07-06T15:30:50Z</dcterms:created>
  <dcterms:modified xsi:type="dcterms:W3CDTF">2023-12-20T13:33:23Z</dcterms:modified>
</cp:coreProperties>
</file>