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sldIdLst>
    <p:sldId id="257" r:id="rId3"/>
    <p:sldId id="259" r:id="rId4"/>
    <p:sldId id="261" r:id="rId5"/>
    <p:sldId id="262" r:id="rId6"/>
    <p:sldId id="263" r:id="rId7"/>
    <p:sldId id="264" r:id="rId8"/>
    <p:sldId id="265" r:id="rId9"/>
    <p:sldId id="267" r:id="rId10"/>
    <p:sldId id="266" r:id="rId11"/>
    <p:sldId id="268" r:id="rId12"/>
    <p:sldId id="269" r:id="rId13"/>
    <p:sldId id="270" r:id="rId14"/>
    <p:sldId id="271" r:id="rId15"/>
    <p:sldId id="274" r:id="rId16"/>
    <p:sldId id="272" r:id="rId17"/>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نمط متوسط 1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النمط الفاتح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100" baseline="0">
                <a:solidFill>
                  <a:sysClr val="window" lastClr="FFFFFF">
                    <a:lumMod val="95000"/>
                  </a:sysClr>
                </a:solidFill>
                <a:effectLst>
                  <a:outerShdw blurRad="50800" dist="38100" dir="5400000" algn="t" rotWithShape="0">
                    <a:prstClr val="black">
                      <a:alpha val="40000"/>
                    </a:prstClr>
                  </a:outerShdw>
                </a:effectLst>
                <a:latin typeface="+mn-lt"/>
                <a:ea typeface="+mn-ea"/>
                <a:cs typeface="+mn-cs"/>
              </a:defRPr>
            </a:pPr>
            <a:r>
              <a:rPr lang="en-US" sz="1200" b="1" i="1" baseline="0">
                <a:effectLst>
                  <a:outerShdw blurRad="50800" dist="38100" dir="5400000" algn="t" rotWithShape="0">
                    <a:srgbClr val="000000">
                      <a:alpha val="40000"/>
                    </a:srgbClr>
                  </a:outerShdw>
                </a:effectLst>
                <a:latin typeface="Times New Roman" panose="02020603050405020304" pitchFamily="18" charset="0"/>
                <a:cs typeface="Times New Roman" panose="02020603050405020304" pitchFamily="18" charset="0"/>
              </a:rPr>
              <a:t>NDVI changes with annual rainfall for the years (2012-2022)</a:t>
            </a:r>
            <a:endParaRPr lang="en-US" sz="1100" i="1">
              <a:effectLst/>
              <a:latin typeface="Times New Roman" panose="02020603050405020304" pitchFamily="18" charset="0"/>
              <a:cs typeface="Times New Roman" panose="02020603050405020304" pitchFamily="18" charset="0"/>
            </a:endParaRPr>
          </a:p>
        </c:rich>
      </c:tx>
      <c:layout>
        <c:manualLayout>
          <c:xMode val="edge"/>
          <c:yMode val="edge"/>
          <c:x val="0.1021456692913386"/>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100" baseline="0">
              <a:solidFill>
                <a:sysClr val="window" lastClr="FFFFFF">
                  <a:lumMod val="95000"/>
                </a:sys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ورقة5!$T$15</c:f>
              <c:strCache>
                <c:ptCount val="1"/>
                <c:pt idx="0">
                  <c:v>ndvi</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trendline>
            <c:spPr>
              <a:ln w="19050" cap="flat" cmpd="sng" algn="ctr">
                <a:solidFill>
                  <a:schemeClr val="accent6"/>
                </a:solidFill>
                <a:prstDash val="solid"/>
                <a:miter lim="800000"/>
              </a:ln>
              <a:effectLst/>
            </c:spPr>
            <c:trendlineType val="linear"/>
            <c:dispRSqr val="1"/>
            <c:dispEq val="1"/>
            <c:trendlineLbl>
              <c:layout>
                <c:manualLayout>
                  <c:x val="2.7777777777777776E-2"/>
                  <c:y val="-0.23497915701713756"/>
                </c:manualLayout>
              </c:layout>
              <c:tx>
                <c:rich>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r>
                      <a:rPr lang="en-US" baseline="0"/>
                      <a:t>y = 0.0022x + 0.1148</a:t>
                    </a:r>
                    <a:br>
                      <a:rPr lang="en-US" baseline="0"/>
                    </a:br>
                    <a:r>
                      <a:rPr lang="en-US" baseline="0"/>
                      <a:t>R² = 0.49</a:t>
                    </a:r>
                    <a:endParaRPr lang="en-US"/>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trendlineLbl>
          </c:trendline>
          <c:cat>
            <c:numRef>
              <c:f>ورقة5!$S$16:$S$26</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ورقة5!$T$16:$T$26</c:f>
              <c:numCache>
                <c:formatCode>General</c:formatCode>
                <c:ptCount val="11"/>
                <c:pt idx="0">
                  <c:v>0.11940000000000001</c:v>
                </c:pt>
                <c:pt idx="1">
                  <c:v>0.1168</c:v>
                </c:pt>
                <c:pt idx="2">
                  <c:v>0.122</c:v>
                </c:pt>
                <c:pt idx="3">
                  <c:v>0.11700000000000001</c:v>
                </c:pt>
                <c:pt idx="4">
                  <c:v>0.09</c:v>
                </c:pt>
                <c:pt idx="5">
                  <c:v>0.13500000000000001</c:v>
                </c:pt>
                <c:pt idx="6">
                  <c:v>0.11</c:v>
                </c:pt>
                <c:pt idx="7">
                  <c:v>0.24</c:v>
                </c:pt>
                <c:pt idx="8">
                  <c:v>0.13</c:v>
                </c:pt>
                <c:pt idx="9">
                  <c:v>0.123</c:v>
                </c:pt>
                <c:pt idx="10">
                  <c:v>0.105</c:v>
                </c:pt>
              </c:numCache>
            </c:numRef>
          </c:val>
          <c:extLst>
            <c:ext xmlns:c16="http://schemas.microsoft.com/office/drawing/2014/chart" uri="{C3380CC4-5D6E-409C-BE32-E72D297353CC}">
              <c16:uniqueId val="{00000000-06C4-4A5B-833B-913F48407C1F}"/>
            </c:ext>
          </c:extLst>
        </c:ser>
        <c:dLbls>
          <c:showLegendKey val="0"/>
          <c:showVal val="0"/>
          <c:showCatName val="0"/>
          <c:showSerName val="0"/>
          <c:showPercent val="0"/>
          <c:showBubbleSize val="0"/>
        </c:dLbls>
        <c:gapWidth val="150"/>
        <c:axId val="147011471"/>
        <c:axId val="147017295"/>
      </c:barChart>
      <c:lineChart>
        <c:grouping val="standard"/>
        <c:varyColors val="0"/>
        <c:ser>
          <c:idx val="1"/>
          <c:order val="1"/>
          <c:tx>
            <c:strRef>
              <c:f>ورقة5!$U$15</c:f>
              <c:strCache>
                <c:ptCount val="1"/>
                <c:pt idx="0">
                  <c:v>rain</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val>
            <c:numRef>
              <c:f>ورقة5!$U$16:$U$26</c:f>
              <c:numCache>
                <c:formatCode>General</c:formatCode>
                <c:ptCount val="11"/>
                <c:pt idx="0">
                  <c:v>162.26</c:v>
                </c:pt>
                <c:pt idx="1">
                  <c:v>162.94999999999999</c:v>
                </c:pt>
                <c:pt idx="2">
                  <c:v>164.6</c:v>
                </c:pt>
                <c:pt idx="3">
                  <c:v>161.16</c:v>
                </c:pt>
                <c:pt idx="4">
                  <c:v>131</c:v>
                </c:pt>
                <c:pt idx="5">
                  <c:v>131.88999999999999</c:v>
                </c:pt>
                <c:pt idx="6">
                  <c:v>189.8</c:v>
                </c:pt>
                <c:pt idx="7">
                  <c:v>206.67</c:v>
                </c:pt>
                <c:pt idx="8">
                  <c:v>184.22</c:v>
                </c:pt>
                <c:pt idx="9">
                  <c:v>139.41999999999999</c:v>
                </c:pt>
                <c:pt idx="10">
                  <c:v>132.41999999999999</c:v>
                </c:pt>
              </c:numCache>
            </c:numRef>
          </c:val>
          <c:smooth val="0"/>
          <c:extLst>
            <c:ext xmlns:c16="http://schemas.microsoft.com/office/drawing/2014/chart" uri="{C3380CC4-5D6E-409C-BE32-E72D297353CC}">
              <c16:uniqueId val="{00000001-06C4-4A5B-833B-913F48407C1F}"/>
            </c:ext>
          </c:extLst>
        </c:ser>
        <c:dLbls>
          <c:showLegendKey val="0"/>
          <c:showVal val="0"/>
          <c:showCatName val="0"/>
          <c:showSerName val="0"/>
          <c:showPercent val="0"/>
          <c:showBubbleSize val="0"/>
        </c:dLbls>
        <c:marker val="1"/>
        <c:smooth val="0"/>
        <c:axId val="146999407"/>
        <c:axId val="147015631"/>
      </c:lineChart>
      <c:catAx>
        <c:axId val="147011471"/>
        <c:scaling>
          <c:orientation val="minMax"/>
        </c:scaling>
        <c:delete val="0"/>
        <c:axPos val="b"/>
        <c:numFmt formatCode="General"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47017295"/>
        <c:crosses val="autoZero"/>
        <c:auto val="1"/>
        <c:lblAlgn val="ctr"/>
        <c:lblOffset val="100"/>
        <c:noMultiLvlLbl val="0"/>
      </c:catAx>
      <c:valAx>
        <c:axId val="147017295"/>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47011471"/>
        <c:crosses val="autoZero"/>
        <c:crossBetween val="between"/>
      </c:valAx>
      <c:valAx>
        <c:axId val="147015631"/>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46999407"/>
        <c:crosses val="max"/>
        <c:crossBetween val="between"/>
      </c:valAx>
      <c:catAx>
        <c:axId val="146999407"/>
        <c:scaling>
          <c:orientation val="minMax"/>
        </c:scaling>
        <c:delete val="1"/>
        <c:axPos val="b"/>
        <c:majorTickMark val="none"/>
        <c:minorTickMark val="none"/>
        <c:tickLblPos val="nextTo"/>
        <c:crossAx val="147015631"/>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b="1" i="1" baseline="0">
                <a:effectLst/>
                <a:latin typeface="Times New Roman" panose="02020603050405020304" pitchFamily="18" charset="0"/>
                <a:cs typeface="Times New Roman" panose="02020603050405020304" pitchFamily="18" charset="0"/>
              </a:rPr>
              <a:t>NDVI rows changes during the time series 2012-2022</a:t>
            </a:r>
            <a:endParaRPr lang="en-US" sz="1100">
              <a:effectLst/>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'2012'!$I$39</c:f>
              <c:strCache>
                <c:ptCount val="1"/>
                <c:pt idx="0">
                  <c:v>0.1-0.2</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'2012'!$J$38:$T$38</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'2012'!$J$39:$T$39</c:f>
              <c:numCache>
                <c:formatCode>0</c:formatCode>
                <c:ptCount val="11"/>
                <c:pt idx="0">
                  <c:v>8649.1051742400014</c:v>
                </c:pt>
                <c:pt idx="1">
                  <c:v>8656.3308110500002</c:v>
                </c:pt>
                <c:pt idx="2">
                  <c:v>8703.969970703125</c:v>
                </c:pt>
                <c:pt idx="3">
                  <c:v>5936.9448519724701</c:v>
                </c:pt>
                <c:pt idx="4">
                  <c:v>8768.91015625</c:v>
                </c:pt>
                <c:pt idx="5">
                  <c:v>8491.050048828125</c:v>
                </c:pt>
                <c:pt idx="6">
                  <c:v>8965.6904296875</c:v>
                </c:pt>
                <c:pt idx="7">
                  <c:v>49.317699432373047</c:v>
                </c:pt>
                <c:pt idx="8">
                  <c:v>8444.260009765625</c:v>
                </c:pt>
                <c:pt idx="9">
                  <c:v>8761.93017578125</c:v>
                </c:pt>
                <c:pt idx="10">
                  <c:v>8787.64990234375</c:v>
                </c:pt>
              </c:numCache>
            </c:numRef>
          </c:val>
          <c:smooth val="0"/>
          <c:extLst>
            <c:ext xmlns:c16="http://schemas.microsoft.com/office/drawing/2014/chart" uri="{C3380CC4-5D6E-409C-BE32-E72D297353CC}">
              <c16:uniqueId val="{00000000-0055-4DF8-A767-3843E0FA5E30}"/>
            </c:ext>
          </c:extLst>
        </c:ser>
        <c:ser>
          <c:idx val="1"/>
          <c:order val="1"/>
          <c:tx>
            <c:strRef>
              <c:f>'2012'!$I$40</c:f>
              <c:strCache>
                <c:ptCount val="1"/>
                <c:pt idx="0">
                  <c:v>0.3-0.5</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'2012'!$J$38:$T$38</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'2012'!$J$40:$T$40</c:f>
              <c:numCache>
                <c:formatCode>0</c:formatCode>
                <c:ptCount val="11"/>
                <c:pt idx="0">
                  <c:v>546.21692213799997</c:v>
                </c:pt>
                <c:pt idx="1">
                  <c:v>538.397309651</c:v>
                </c:pt>
                <c:pt idx="2">
                  <c:v>585.19300842285156</c:v>
                </c:pt>
                <c:pt idx="3">
                  <c:v>3373.3046936859996</c:v>
                </c:pt>
                <c:pt idx="4">
                  <c:v>554.11302185058594</c:v>
                </c:pt>
                <c:pt idx="5">
                  <c:v>618.62100219726563</c:v>
                </c:pt>
                <c:pt idx="6">
                  <c:v>372.39659881591797</c:v>
                </c:pt>
                <c:pt idx="7">
                  <c:v>8707.0978393554688</c:v>
                </c:pt>
                <c:pt idx="8">
                  <c:v>899.34102630615234</c:v>
                </c:pt>
                <c:pt idx="9">
                  <c:v>471.16098022460938</c:v>
                </c:pt>
                <c:pt idx="10">
                  <c:v>558.06700134277344</c:v>
                </c:pt>
              </c:numCache>
            </c:numRef>
          </c:val>
          <c:smooth val="0"/>
          <c:extLst>
            <c:ext xmlns:c16="http://schemas.microsoft.com/office/drawing/2014/chart" uri="{C3380CC4-5D6E-409C-BE32-E72D297353CC}">
              <c16:uniqueId val="{00000001-0055-4DF8-A767-3843E0FA5E30}"/>
            </c:ext>
          </c:extLst>
        </c:ser>
        <c:ser>
          <c:idx val="2"/>
          <c:order val="2"/>
          <c:tx>
            <c:strRef>
              <c:f>'2012'!$I$41</c:f>
              <c:strCache>
                <c:ptCount val="1"/>
                <c:pt idx="0">
                  <c:v>&gt;0.5</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'2012'!$J$38:$T$38</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'2012'!$J$41:$T$41</c:f>
              <c:numCache>
                <c:formatCode>0</c:formatCode>
                <c:ptCount val="11"/>
                <c:pt idx="0">
                  <c:v>183.01931652210001</c:v>
                </c:pt>
                <c:pt idx="1">
                  <c:v>182.472993454</c:v>
                </c:pt>
                <c:pt idx="2">
                  <c:v>79.915397644042969</c:v>
                </c:pt>
                <c:pt idx="3">
                  <c:v>65.518483515699998</c:v>
                </c:pt>
                <c:pt idx="4">
                  <c:v>54.041111469268799</c:v>
                </c:pt>
                <c:pt idx="5">
                  <c:v>239.20942658931017</c:v>
                </c:pt>
                <c:pt idx="6">
                  <c:v>30.10321044921875</c:v>
                </c:pt>
                <c:pt idx="7">
                  <c:v>580.5989990234375</c:v>
                </c:pt>
                <c:pt idx="8">
                  <c:v>24.323809742927551</c:v>
                </c:pt>
                <c:pt idx="9">
                  <c:v>143.95890045166016</c:v>
                </c:pt>
                <c:pt idx="10">
                  <c:v>31.00118088722229</c:v>
                </c:pt>
              </c:numCache>
            </c:numRef>
          </c:val>
          <c:smooth val="0"/>
          <c:extLst>
            <c:ext xmlns:c16="http://schemas.microsoft.com/office/drawing/2014/chart" uri="{C3380CC4-5D6E-409C-BE32-E72D297353CC}">
              <c16:uniqueId val="{00000002-0055-4DF8-A767-3843E0FA5E30}"/>
            </c:ext>
          </c:extLst>
        </c:ser>
        <c:dLbls>
          <c:showLegendKey val="0"/>
          <c:showVal val="0"/>
          <c:showCatName val="0"/>
          <c:showSerName val="0"/>
          <c:showPercent val="0"/>
          <c:showBubbleSize val="0"/>
        </c:dLbls>
        <c:smooth val="0"/>
        <c:axId val="919305664"/>
        <c:axId val="919308992"/>
      </c:lineChart>
      <c:catAx>
        <c:axId val="919305664"/>
        <c:scaling>
          <c:orientation val="minMax"/>
        </c:scaling>
        <c:delete val="0"/>
        <c:axPos val="b"/>
        <c:title>
          <c:tx>
            <c:rich>
              <a:bodyPr rot="0" spcFirstLastPara="1" vertOverflow="ellipsis" vert="horz" wrap="square" anchor="ctr" anchorCtr="1"/>
              <a:lstStyle/>
              <a:p>
                <a:pPr>
                  <a:defRPr sz="900" b="1" i="1" u="none" strike="noStrike" kern="1200" cap="all" baseline="0">
                    <a:solidFill>
                      <a:schemeClr val="lt1">
                        <a:lumMod val="85000"/>
                      </a:schemeClr>
                    </a:solidFill>
                    <a:latin typeface="+mn-lt"/>
                    <a:ea typeface="+mn-ea"/>
                    <a:cs typeface="+mn-cs"/>
                  </a:defRPr>
                </a:pPr>
                <a:r>
                  <a:rPr lang="en-US" i="1"/>
                  <a:t>NDVI</a:t>
                </a:r>
                <a:endParaRPr lang="ar-SY" i="1"/>
              </a:p>
            </c:rich>
          </c:tx>
          <c:layout>
            <c:manualLayout>
              <c:xMode val="edge"/>
              <c:yMode val="edge"/>
              <c:x val="0.1925428696412948"/>
              <c:y val="0.89641149023038769"/>
            </c:manualLayout>
          </c:layout>
          <c:overlay val="0"/>
          <c:spPr>
            <a:noFill/>
            <a:ln>
              <a:noFill/>
            </a:ln>
            <a:effectLst/>
          </c:spPr>
          <c:txPr>
            <a:bodyPr rot="0" spcFirstLastPara="1" vertOverflow="ellipsis" vert="horz" wrap="square" anchor="ctr" anchorCtr="1"/>
            <a:lstStyle/>
            <a:p>
              <a:pPr>
                <a:defRPr sz="900" b="1" i="1" u="none" strike="noStrike" kern="1200" cap="all" baseline="0">
                  <a:solidFill>
                    <a:schemeClr val="lt1">
                      <a:lumMod val="8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919308992"/>
        <c:crosses val="autoZero"/>
        <c:auto val="1"/>
        <c:lblAlgn val="ctr"/>
        <c:lblOffset val="100"/>
        <c:noMultiLvlLbl val="0"/>
      </c:catAx>
      <c:valAx>
        <c:axId val="919308992"/>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9193056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Y"/>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Y"/>
          </a:p>
        </p:txBody>
      </p:sp>
      <p:sp>
        <p:nvSpPr>
          <p:cNvPr id="4" name="عنصر نائب للتاريخ 3"/>
          <p:cNvSpPr>
            <a:spLocks noGrp="1"/>
          </p:cNvSpPr>
          <p:nvPr>
            <p:ph type="dt" sz="half" idx="10"/>
          </p:nvPr>
        </p:nvSpPr>
        <p:spPr/>
        <p:txBody>
          <a:bodyPr/>
          <a:lstStyle/>
          <a:p>
            <a:fld id="{968DF417-7936-4369-8842-2C74FD7A32DC}" type="datetimeFigureOut">
              <a:rPr lang="ar-SY" smtClean="0"/>
              <a:t>26/04/1445</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F593DB07-9B48-46C3-BF00-3B6C3B127952}" type="slidenum">
              <a:rPr lang="ar-SY" smtClean="0"/>
              <a:t>‹#›</a:t>
            </a:fld>
            <a:endParaRPr lang="ar-SY"/>
          </a:p>
        </p:txBody>
      </p:sp>
    </p:spTree>
    <p:extLst>
      <p:ext uri="{BB962C8B-B14F-4D97-AF65-F5344CB8AC3E}">
        <p14:creationId xmlns:p14="http://schemas.microsoft.com/office/powerpoint/2010/main" val="270428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968DF417-7936-4369-8842-2C74FD7A32DC}" type="datetimeFigureOut">
              <a:rPr lang="ar-SY" smtClean="0"/>
              <a:t>26/04/1445</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F593DB07-9B48-46C3-BF00-3B6C3B127952}" type="slidenum">
              <a:rPr lang="ar-SY" smtClean="0"/>
              <a:t>‹#›</a:t>
            </a:fld>
            <a:endParaRPr lang="ar-SY"/>
          </a:p>
        </p:txBody>
      </p:sp>
    </p:spTree>
    <p:extLst>
      <p:ext uri="{BB962C8B-B14F-4D97-AF65-F5344CB8AC3E}">
        <p14:creationId xmlns:p14="http://schemas.microsoft.com/office/powerpoint/2010/main" val="3095163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968DF417-7936-4369-8842-2C74FD7A32DC}" type="datetimeFigureOut">
              <a:rPr lang="ar-SY" smtClean="0"/>
              <a:t>26/04/1445</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F593DB07-9B48-46C3-BF00-3B6C3B127952}" type="slidenum">
              <a:rPr lang="ar-SY" smtClean="0"/>
              <a:t>‹#›</a:t>
            </a:fld>
            <a:endParaRPr lang="ar-SY"/>
          </a:p>
        </p:txBody>
      </p:sp>
    </p:spTree>
    <p:extLst>
      <p:ext uri="{BB962C8B-B14F-4D97-AF65-F5344CB8AC3E}">
        <p14:creationId xmlns:p14="http://schemas.microsoft.com/office/powerpoint/2010/main" val="1830974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Tree>
    <p:extLst>
      <p:ext uri="{BB962C8B-B14F-4D97-AF65-F5344CB8AC3E}">
        <p14:creationId xmlns:p14="http://schemas.microsoft.com/office/powerpoint/2010/main" val="303411681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lvl1pPr>
              <a:defRPr/>
            </a:lvl1pPr>
          </a:lstStyle>
          <a:p>
            <a:pPr>
              <a:defRPr/>
            </a:pPr>
            <a:fld id="{5231E8D6-2D99-41D8-BC23-B361C382EDAE}" type="datetimeFigureOut">
              <a:rPr lang="en-US"/>
              <a:pPr>
                <a:defRPr/>
              </a:pPr>
              <a:t>11/9/2023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85C2E9-03FA-47C3-921B-32AB1AD959A4}" type="slidenum">
              <a:rPr lang="en-US"/>
              <a:pPr>
                <a:defRPr/>
              </a:pPr>
              <a:t>‹#›</a:t>
            </a:fld>
            <a:endParaRPr lang="en-US" dirty="0"/>
          </a:p>
        </p:txBody>
      </p:sp>
    </p:spTree>
    <p:extLst>
      <p:ext uri="{BB962C8B-B14F-4D97-AF65-F5344CB8AC3E}">
        <p14:creationId xmlns:p14="http://schemas.microsoft.com/office/powerpoint/2010/main" val="65845140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ormAutofit/>
          </a:bodyPr>
          <a:lstStyle>
            <a:lvl1pPr>
              <a:defRPr sz="4800"/>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ar-SA" smtClean="0"/>
              <a:t>انقر لتحرير أنماط النص الرئيسي</a:t>
            </a:r>
          </a:p>
        </p:txBody>
      </p:sp>
    </p:spTree>
    <p:extLst>
      <p:ext uri="{BB962C8B-B14F-4D97-AF65-F5344CB8AC3E}">
        <p14:creationId xmlns:p14="http://schemas.microsoft.com/office/powerpoint/2010/main" val="346510899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3"/>
          <p:cNvSpPr>
            <a:spLocks noGrp="1"/>
          </p:cNvSpPr>
          <p:nvPr>
            <p:ph type="dt" sz="half" idx="10"/>
          </p:nvPr>
        </p:nvSpPr>
        <p:spPr/>
        <p:txBody>
          <a:bodyPr/>
          <a:lstStyle>
            <a:lvl1pPr>
              <a:defRPr/>
            </a:lvl1pPr>
          </a:lstStyle>
          <a:p>
            <a:pPr>
              <a:defRPr/>
            </a:pPr>
            <a:fld id="{6C40ACD5-DDD7-4E1E-8A38-CA9E4AB8C688}" type="datetimeFigureOut">
              <a:rPr lang="en-US"/>
              <a:pPr>
                <a:defRPr/>
              </a:pPr>
              <a:t>11/9/2023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E4D49C-CDB7-4431-80ED-D6FCFC1EA610}" type="slidenum">
              <a:rPr lang="en-US"/>
              <a:pPr>
                <a:defRPr/>
              </a:pPr>
              <a:t>‹#›</a:t>
            </a:fld>
            <a:endParaRPr lang="en-US" dirty="0"/>
          </a:p>
        </p:txBody>
      </p:sp>
    </p:spTree>
    <p:extLst>
      <p:ext uri="{BB962C8B-B14F-4D97-AF65-F5344CB8AC3E}">
        <p14:creationId xmlns:p14="http://schemas.microsoft.com/office/powerpoint/2010/main" val="83910823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3"/>
          <p:cNvSpPr>
            <a:spLocks noGrp="1"/>
          </p:cNvSpPr>
          <p:nvPr>
            <p:ph type="dt" sz="half" idx="10"/>
          </p:nvPr>
        </p:nvSpPr>
        <p:spPr/>
        <p:txBody>
          <a:bodyPr/>
          <a:lstStyle>
            <a:lvl1pPr>
              <a:defRPr/>
            </a:lvl1pPr>
          </a:lstStyle>
          <a:p>
            <a:pPr>
              <a:defRPr/>
            </a:pPr>
            <a:fld id="{9B965AAD-0E58-418D-BC48-282AE9466227}" type="datetimeFigureOut">
              <a:rPr lang="en-US"/>
              <a:pPr>
                <a:defRPr/>
              </a:pPr>
              <a:t>11/9/2023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8FDB934-7FF9-44A1-9311-78D71044B977}" type="slidenum">
              <a:rPr lang="en-US"/>
              <a:pPr>
                <a:defRPr/>
              </a:pPr>
              <a:t>‹#›</a:t>
            </a:fld>
            <a:endParaRPr lang="en-US" dirty="0"/>
          </a:p>
        </p:txBody>
      </p:sp>
    </p:spTree>
    <p:extLst>
      <p:ext uri="{BB962C8B-B14F-4D97-AF65-F5344CB8AC3E}">
        <p14:creationId xmlns:p14="http://schemas.microsoft.com/office/powerpoint/2010/main" val="294686649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3"/>
          <p:cNvSpPr>
            <a:spLocks noGrp="1"/>
          </p:cNvSpPr>
          <p:nvPr>
            <p:ph type="dt" sz="half" idx="10"/>
          </p:nvPr>
        </p:nvSpPr>
        <p:spPr/>
        <p:txBody>
          <a:bodyPr/>
          <a:lstStyle>
            <a:lvl1pPr>
              <a:defRPr/>
            </a:lvl1pPr>
          </a:lstStyle>
          <a:p>
            <a:pPr>
              <a:defRPr/>
            </a:pPr>
            <a:fld id="{65D45A07-6EAC-4EFA-9D36-570BE0CFCF12}" type="datetimeFigureOut">
              <a:rPr lang="en-US"/>
              <a:pPr>
                <a:defRPr/>
              </a:pPr>
              <a:t>11/9/2023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18EC3F-27B2-4BFE-ACE6-1EDF8822E9D6}" type="slidenum">
              <a:rPr lang="en-US"/>
              <a:pPr>
                <a:defRPr/>
              </a:pPr>
              <a:t>‹#›</a:t>
            </a:fld>
            <a:endParaRPr lang="en-US" dirty="0"/>
          </a:p>
        </p:txBody>
      </p:sp>
    </p:spTree>
    <p:extLst>
      <p:ext uri="{BB962C8B-B14F-4D97-AF65-F5344CB8AC3E}">
        <p14:creationId xmlns:p14="http://schemas.microsoft.com/office/powerpoint/2010/main" val="126877111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AB45F2-711A-4D0F-9E4D-DBCAFD2A3363}" type="datetimeFigureOut">
              <a:rPr lang="en-US"/>
              <a:pPr>
                <a:defRPr/>
              </a:pPr>
              <a:t>11/9/2023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CDB0ABE-5797-4F44-981E-28CAE74D60D3}" type="slidenum">
              <a:rPr lang="en-US"/>
              <a:pPr>
                <a:defRPr/>
              </a:pPr>
              <a:t>‹#›</a:t>
            </a:fld>
            <a:endParaRPr lang="en-US" dirty="0"/>
          </a:p>
        </p:txBody>
      </p:sp>
    </p:spTree>
    <p:extLst>
      <p:ext uri="{BB962C8B-B14F-4D97-AF65-F5344CB8AC3E}">
        <p14:creationId xmlns:p14="http://schemas.microsoft.com/office/powerpoint/2010/main" val="617062834"/>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ormAutofit/>
          </a:bodyPr>
          <a:lstStyle>
            <a:lvl1pPr>
              <a:defRPr sz="360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3"/>
          <p:cNvSpPr>
            <a:spLocks noGrp="1"/>
          </p:cNvSpPr>
          <p:nvPr>
            <p:ph type="dt" sz="half" idx="10"/>
          </p:nvPr>
        </p:nvSpPr>
        <p:spPr/>
        <p:txBody>
          <a:bodyPr/>
          <a:lstStyle>
            <a:lvl1pPr>
              <a:defRPr/>
            </a:lvl1pPr>
          </a:lstStyle>
          <a:p>
            <a:pPr>
              <a:defRPr/>
            </a:pPr>
            <a:fld id="{1D07E799-3583-4775-9C38-BB2B1081F882}" type="datetimeFigureOut">
              <a:rPr lang="en-US"/>
              <a:pPr>
                <a:defRPr/>
              </a:pPr>
              <a:t>11/9/2023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60C686-8DDE-4A9E-A22F-AAE7933191CB}" type="slidenum">
              <a:rPr lang="en-US"/>
              <a:pPr>
                <a:defRPr/>
              </a:pPr>
              <a:t>‹#›</a:t>
            </a:fld>
            <a:endParaRPr lang="en-US" dirty="0"/>
          </a:p>
        </p:txBody>
      </p:sp>
    </p:spTree>
    <p:extLst>
      <p:ext uri="{BB962C8B-B14F-4D97-AF65-F5344CB8AC3E}">
        <p14:creationId xmlns:p14="http://schemas.microsoft.com/office/powerpoint/2010/main" val="169109504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968DF417-7936-4369-8842-2C74FD7A32DC}" type="datetimeFigureOut">
              <a:rPr lang="ar-SY" smtClean="0"/>
              <a:t>26/04/1445</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F593DB07-9B48-46C3-BF00-3B6C3B127952}" type="slidenum">
              <a:rPr lang="ar-SY" smtClean="0"/>
              <a:t>‹#›</a:t>
            </a:fld>
            <a:endParaRPr lang="ar-SY"/>
          </a:p>
        </p:txBody>
      </p:sp>
    </p:spTree>
    <p:extLst>
      <p:ext uri="{BB962C8B-B14F-4D97-AF65-F5344CB8AC3E}">
        <p14:creationId xmlns:p14="http://schemas.microsoft.com/office/powerpoint/2010/main" val="28536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ormAutofit/>
          </a:bodyPr>
          <a:lstStyle>
            <a:lvl1pPr>
              <a:defRPr sz="3600"/>
            </a:lvl1pPr>
          </a:lstStyle>
          <a:p>
            <a:r>
              <a:rPr lang="ar-SA" smtClean="0"/>
              <a:t>انقر لتحرير نمط العنوان الرئيسي</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الرمز لإضافة صورة</a:t>
            </a:r>
            <a:endParaRPr lang="en-US" noProof="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Tree>
    <p:extLst>
      <p:ext uri="{BB962C8B-B14F-4D97-AF65-F5344CB8AC3E}">
        <p14:creationId xmlns:p14="http://schemas.microsoft.com/office/powerpoint/2010/main" val="321831858"/>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lvl1pPr>
              <a:defRPr/>
            </a:lvl1pPr>
          </a:lstStyle>
          <a:p>
            <a:pPr>
              <a:defRPr/>
            </a:pPr>
            <a:fld id="{08784B25-3E5C-47EF-83CE-A3EF64EA0942}" type="datetimeFigureOut">
              <a:rPr lang="en-US"/>
              <a:pPr>
                <a:defRPr/>
              </a:pPr>
              <a:t>11/9/2023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4020B4-FDD4-43D2-90C8-D84A350B4DDB}" type="slidenum">
              <a:rPr lang="en-US"/>
              <a:pPr>
                <a:defRPr/>
              </a:pPr>
              <a:t>‹#›</a:t>
            </a:fld>
            <a:endParaRPr lang="en-US" dirty="0"/>
          </a:p>
        </p:txBody>
      </p:sp>
    </p:spTree>
    <p:extLst>
      <p:ext uri="{BB962C8B-B14F-4D97-AF65-F5344CB8AC3E}">
        <p14:creationId xmlns:p14="http://schemas.microsoft.com/office/powerpoint/2010/main" val="199840763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lvl1pPr>
              <a:defRPr/>
            </a:lvl1pPr>
          </a:lstStyle>
          <a:p>
            <a:pPr>
              <a:defRPr/>
            </a:pPr>
            <a:fld id="{B381D7DB-009D-4245-A025-7713404D9048}" type="datetimeFigureOut">
              <a:rPr lang="en-US"/>
              <a:pPr>
                <a:defRPr/>
              </a:pPr>
              <a:t>11/9/2023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BD17AA-D404-4D03-B602-9D2999431FDE}" type="slidenum">
              <a:rPr lang="en-US"/>
              <a:pPr>
                <a:defRPr/>
              </a:pPr>
              <a:t>‹#›</a:t>
            </a:fld>
            <a:endParaRPr lang="en-US" dirty="0"/>
          </a:p>
        </p:txBody>
      </p:sp>
    </p:spTree>
    <p:extLst>
      <p:ext uri="{BB962C8B-B14F-4D97-AF65-F5344CB8AC3E}">
        <p14:creationId xmlns:p14="http://schemas.microsoft.com/office/powerpoint/2010/main" val="327780869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968DF417-7936-4369-8842-2C74FD7A32DC}" type="datetimeFigureOut">
              <a:rPr lang="ar-SY" smtClean="0"/>
              <a:t>26/04/1445</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F593DB07-9B48-46C3-BF00-3B6C3B127952}" type="slidenum">
              <a:rPr lang="ar-SY" smtClean="0"/>
              <a:t>‹#›</a:t>
            </a:fld>
            <a:endParaRPr lang="ar-SY"/>
          </a:p>
        </p:txBody>
      </p:sp>
    </p:spTree>
    <p:extLst>
      <p:ext uri="{BB962C8B-B14F-4D97-AF65-F5344CB8AC3E}">
        <p14:creationId xmlns:p14="http://schemas.microsoft.com/office/powerpoint/2010/main" val="3441285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تاريخ 4"/>
          <p:cNvSpPr>
            <a:spLocks noGrp="1"/>
          </p:cNvSpPr>
          <p:nvPr>
            <p:ph type="dt" sz="half" idx="10"/>
          </p:nvPr>
        </p:nvSpPr>
        <p:spPr/>
        <p:txBody>
          <a:bodyPr/>
          <a:lstStyle/>
          <a:p>
            <a:fld id="{968DF417-7936-4369-8842-2C74FD7A32DC}" type="datetimeFigureOut">
              <a:rPr lang="ar-SY" smtClean="0"/>
              <a:t>26/04/1445</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F593DB07-9B48-46C3-BF00-3B6C3B127952}" type="slidenum">
              <a:rPr lang="ar-SY" smtClean="0"/>
              <a:t>‹#›</a:t>
            </a:fld>
            <a:endParaRPr lang="ar-SY"/>
          </a:p>
        </p:txBody>
      </p:sp>
    </p:spTree>
    <p:extLst>
      <p:ext uri="{BB962C8B-B14F-4D97-AF65-F5344CB8AC3E}">
        <p14:creationId xmlns:p14="http://schemas.microsoft.com/office/powerpoint/2010/main" val="344938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7" name="عنصر نائب للتاريخ 6"/>
          <p:cNvSpPr>
            <a:spLocks noGrp="1"/>
          </p:cNvSpPr>
          <p:nvPr>
            <p:ph type="dt" sz="half" idx="10"/>
          </p:nvPr>
        </p:nvSpPr>
        <p:spPr/>
        <p:txBody>
          <a:bodyPr/>
          <a:lstStyle/>
          <a:p>
            <a:fld id="{968DF417-7936-4369-8842-2C74FD7A32DC}" type="datetimeFigureOut">
              <a:rPr lang="ar-SY" smtClean="0"/>
              <a:t>26/04/1445</a:t>
            </a:fld>
            <a:endParaRPr lang="ar-SY"/>
          </a:p>
        </p:txBody>
      </p:sp>
      <p:sp>
        <p:nvSpPr>
          <p:cNvPr id="8" name="عنصر نائب للتذييل 7"/>
          <p:cNvSpPr>
            <a:spLocks noGrp="1"/>
          </p:cNvSpPr>
          <p:nvPr>
            <p:ph type="ftr" sz="quarter" idx="11"/>
          </p:nvPr>
        </p:nvSpPr>
        <p:spPr/>
        <p:txBody>
          <a:bodyPr/>
          <a:lstStyle/>
          <a:p>
            <a:endParaRPr lang="ar-SY"/>
          </a:p>
        </p:txBody>
      </p:sp>
      <p:sp>
        <p:nvSpPr>
          <p:cNvPr id="9" name="عنصر نائب لرقم الشريحة 8"/>
          <p:cNvSpPr>
            <a:spLocks noGrp="1"/>
          </p:cNvSpPr>
          <p:nvPr>
            <p:ph type="sldNum" sz="quarter" idx="12"/>
          </p:nvPr>
        </p:nvSpPr>
        <p:spPr/>
        <p:txBody>
          <a:bodyPr/>
          <a:lstStyle/>
          <a:p>
            <a:fld id="{F593DB07-9B48-46C3-BF00-3B6C3B127952}" type="slidenum">
              <a:rPr lang="ar-SY" smtClean="0"/>
              <a:t>‹#›</a:t>
            </a:fld>
            <a:endParaRPr lang="ar-SY"/>
          </a:p>
        </p:txBody>
      </p:sp>
    </p:spTree>
    <p:extLst>
      <p:ext uri="{BB962C8B-B14F-4D97-AF65-F5344CB8AC3E}">
        <p14:creationId xmlns:p14="http://schemas.microsoft.com/office/powerpoint/2010/main" val="2355519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تاريخ 2"/>
          <p:cNvSpPr>
            <a:spLocks noGrp="1"/>
          </p:cNvSpPr>
          <p:nvPr>
            <p:ph type="dt" sz="half" idx="10"/>
          </p:nvPr>
        </p:nvSpPr>
        <p:spPr/>
        <p:txBody>
          <a:bodyPr/>
          <a:lstStyle/>
          <a:p>
            <a:fld id="{968DF417-7936-4369-8842-2C74FD7A32DC}" type="datetimeFigureOut">
              <a:rPr lang="ar-SY" smtClean="0"/>
              <a:t>26/04/1445</a:t>
            </a:fld>
            <a:endParaRPr lang="ar-SY"/>
          </a:p>
        </p:txBody>
      </p:sp>
      <p:sp>
        <p:nvSpPr>
          <p:cNvPr id="4" name="عنصر نائب للتذييل 3"/>
          <p:cNvSpPr>
            <a:spLocks noGrp="1"/>
          </p:cNvSpPr>
          <p:nvPr>
            <p:ph type="ftr" sz="quarter" idx="11"/>
          </p:nvPr>
        </p:nvSpPr>
        <p:spPr/>
        <p:txBody>
          <a:bodyPr/>
          <a:lstStyle/>
          <a:p>
            <a:endParaRPr lang="ar-SY"/>
          </a:p>
        </p:txBody>
      </p:sp>
      <p:sp>
        <p:nvSpPr>
          <p:cNvPr id="5" name="عنصر نائب لرقم الشريحة 4"/>
          <p:cNvSpPr>
            <a:spLocks noGrp="1"/>
          </p:cNvSpPr>
          <p:nvPr>
            <p:ph type="sldNum" sz="quarter" idx="12"/>
          </p:nvPr>
        </p:nvSpPr>
        <p:spPr/>
        <p:txBody>
          <a:bodyPr/>
          <a:lstStyle/>
          <a:p>
            <a:fld id="{F593DB07-9B48-46C3-BF00-3B6C3B127952}" type="slidenum">
              <a:rPr lang="ar-SY" smtClean="0"/>
              <a:t>‹#›</a:t>
            </a:fld>
            <a:endParaRPr lang="ar-SY"/>
          </a:p>
        </p:txBody>
      </p:sp>
    </p:spTree>
    <p:extLst>
      <p:ext uri="{BB962C8B-B14F-4D97-AF65-F5344CB8AC3E}">
        <p14:creationId xmlns:p14="http://schemas.microsoft.com/office/powerpoint/2010/main" val="3391023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68DF417-7936-4369-8842-2C74FD7A32DC}" type="datetimeFigureOut">
              <a:rPr lang="ar-SY" smtClean="0"/>
              <a:t>26/04/1445</a:t>
            </a:fld>
            <a:endParaRPr lang="ar-SY"/>
          </a:p>
        </p:txBody>
      </p:sp>
      <p:sp>
        <p:nvSpPr>
          <p:cNvPr id="3" name="عنصر نائب للتذييل 2"/>
          <p:cNvSpPr>
            <a:spLocks noGrp="1"/>
          </p:cNvSpPr>
          <p:nvPr>
            <p:ph type="ftr" sz="quarter" idx="11"/>
          </p:nvPr>
        </p:nvSpPr>
        <p:spPr/>
        <p:txBody>
          <a:bodyPr/>
          <a:lstStyle/>
          <a:p>
            <a:endParaRPr lang="ar-SY"/>
          </a:p>
        </p:txBody>
      </p:sp>
      <p:sp>
        <p:nvSpPr>
          <p:cNvPr id="4" name="عنصر نائب لرقم الشريحة 3"/>
          <p:cNvSpPr>
            <a:spLocks noGrp="1"/>
          </p:cNvSpPr>
          <p:nvPr>
            <p:ph type="sldNum" sz="quarter" idx="12"/>
          </p:nvPr>
        </p:nvSpPr>
        <p:spPr/>
        <p:txBody>
          <a:bodyPr/>
          <a:lstStyle/>
          <a:p>
            <a:fld id="{F593DB07-9B48-46C3-BF00-3B6C3B127952}" type="slidenum">
              <a:rPr lang="ar-SY" smtClean="0"/>
              <a:t>‹#›</a:t>
            </a:fld>
            <a:endParaRPr lang="ar-SY"/>
          </a:p>
        </p:txBody>
      </p:sp>
    </p:spTree>
    <p:extLst>
      <p:ext uri="{BB962C8B-B14F-4D97-AF65-F5344CB8AC3E}">
        <p14:creationId xmlns:p14="http://schemas.microsoft.com/office/powerpoint/2010/main" val="3052650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Y"/>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968DF417-7936-4369-8842-2C74FD7A32DC}" type="datetimeFigureOut">
              <a:rPr lang="ar-SY" smtClean="0"/>
              <a:t>26/04/1445</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F593DB07-9B48-46C3-BF00-3B6C3B127952}" type="slidenum">
              <a:rPr lang="ar-SY" smtClean="0"/>
              <a:t>‹#›</a:t>
            </a:fld>
            <a:endParaRPr lang="ar-SY"/>
          </a:p>
        </p:txBody>
      </p:sp>
    </p:spTree>
    <p:extLst>
      <p:ext uri="{BB962C8B-B14F-4D97-AF65-F5344CB8AC3E}">
        <p14:creationId xmlns:p14="http://schemas.microsoft.com/office/powerpoint/2010/main" val="300654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Y"/>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968DF417-7936-4369-8842-2C74FD7A32DC}" type="datetimeFigureOut">
              <a:rPr lang="ar-SY" smtClean="0"/>
              <a:t>26/04/1445</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F593DB07-9B48-46C3-BF00-3B6C3B127952}" type="slidenum">
              <a:rPr lang="ar-SY" smtClean="0"/>
              <a:t>‹#›</a:t>
            </a:fld>
            <a:endParaRPr lang="ar-SY"/>
          </a:p>
        </p:txBody>
      </p:sp>
    </p:spTree>
    <p:extLst>
      <p:ext uri="{BB962C8B-B14F-4D97-AF65-F5344CB8AC3E}">
        <p14:creationId xmlns:p14="http://schemas.microsoft.com/office/powerpoint/2010/main" val="528147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68DF417-7936-4369-8842-2C74FD7A32DC}" type="datetimeFigureOut">
              <a:rPr lang="ar-SY" smtClean="0"/>
              <a:t>26/04/1445</a:t>
            </a:fld>
            <a:endParaRPr lang="ar-SY"/>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Y"/>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593DB07-9B48-46C3-BF00-3B6C3B127952}" type="slidenum">
              <a:rPr lang="ar-SY" smtClean="0"/>
              <a:t>‹#›</a:t>
            </a:fld>
            <a:endParaRPr lang="ar-SY"/>
          </a:p>
        </p:txBody>
      </p:sp>
    </p:spTree>
    <p:extLst>
      <p:ext uri="{BB962C8B-B14F-4D97-AF65-F5344CB8AC3E}">
        <p14:creationId xmlns:p14="http://schemas.microsoft.com/office/powerpoint/2010/main" val="1647944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66800" y="457200"/>
            <a:ext cx="10058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ar-SA" altLang="ar-SY" smtClean="0"/>
              <a:t>انقر لتحرير نمط العنوان الرئيسي</a:t>
            </a:r>
          </a:p>
        </p:txBody>
      </p:sp>
      <p:sp>
        <p:nvSpPr>
          <p:cNvPr id="1027" name="Text Placeholder 2"/>
          <p:cNvSpPr>
            <a:spLocks noGrp="1"/>
          </p:cNvSpPr>
          <p:nvPr>
            <p:ph type="body" idx="1"/>
          </p:nvPr>
        </p:nvSpPr>
        <p:spPr bwMode="auto">
          <a:xfrm>
            <a:off x="1066800" y="1905000"/>
            <a:ext cx="10058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Y" smtClean="0"/>
              <a:t>انقر لتحرير أنماط النص الرئيسي</a:t>
            </a:r>
          </a:p>
          <a:p>
            <a:pPr lvl="1"/>
            <a:r>
              <a:rPr lang="ar-SA" altLang="ar-SY" smtClean="0"/>
              <a:t>المستوى الثاني</a:t>
            </a:r>
          </a:p>
          <a:p>
            <a:pPr lvl="2"/>
            <a:r>
              <a:rPr lang="ar-SA" altLang="ar-SY" smtClean="0"/>
              <a:t>المستوى الثالث</a:t>
            </a:r>
          </a:p>
          <a:p>
            <a:pPr lvl="3"/>
            <a:r>
              <a:rPr lang="ar-SA" altLang="ar-SY" smtClean="0"/>
              <a:t>المستوى الرابع</a:t>
            </a:r>
          </a:p>
          <a:p>
            <a:pPr lvl="4"/>
            <a:r>
              <a:rPr lang="ar-SA" altLang="ar-SY" smtClean="0"/>
              <a:t>المستوى الخامس</a:t>
            </a:r>
          </a:p>
        </p:txBody>
      </p:sp>
      <p:sp>
        <p:nvSpPr>
          <p:cNvPr id="4" name="Date Placeholder 3"/>
          <p:cNvSpPr>
            <a:spLocks noGrp="1"/>
          </p:cNvSpPr>
          <p:nvPr>
            <p:ph type="dt" sz="half" idx="2"/>
          </p:nvPr>
        </p:nvSpPr>
        <p:spPr>
          <a:xfrm>
            <a:off x="1066800" y="6400800"/>
            <a:ext cx="1096963" cy="228600"/>
          </a:xfrm>
          <a:prstGeom prst="rect">
            <a:avLst/>
          </a:prstGeom>
        </p:spPr>
        <p:txBody>
          <a:bodyPr vert="horz" lIns="91440" tIns="45720" rIns="91440" bIns="45720" rtlCol="0" anchor="ctr"/>
          <a:lstStyle>
            <a:lvl1pPr algn="l" eaLnBrk="1" fontAlgn="auto" hangingPunct="1">
              <a:spcBef>
                <a:spcPts val="0"/>
              </a:spcBef>
              <a:spcAft>
                <a:spcPts val="0"/>
              </a:spcAft>
              <a:defRPr sz="1100" smtClean="0">
                <a:solidFill>
                  <a:schemeClr val="tx1"/>
                </a:solidFill>
                <a:latin typeface="+mn-lt"/>
              </a:defRPr>
            </a:lvl1pPr>
          </a:lstStyle>
          <a:p>
            <a:pPr>
              <a:defRPr/>
            </a:pPr>
            <a:fld id="{3F724CF1-5EFD-4CA4-85FF-E5E1C4624BB7}" type="datetimeFigureOut">
              <a:rPr lang="en-US"/>
              <a:pPr>
                <a:defRPr/>
              </a:pPr>
              <a:t>11/9/2023</a:t>
            </a:fld>
            <a:endParaRPr lang="en-US" dirty="0"/>
          </a:p>
        </p:txBody>
      </p:sp>
      <p:sp>
        <p:nvSpPr>
          <p:cNvPr id="5" name="Footer Placeholder 4"/>
          <p:cNvSpPr>
            <a:spLocks noGrp="1"/>
          </p:cNvSpPr>
          <p:nvPr>
            <p:ph type="ftr" sz="quarter" idx="3"/>
          </p:nvPr>
        </p:nvSpPr>
        <p:spPr>
          <a:xfrm>
            <a:off x="2422525" y="6400800"/>
            <a:ext cx="7315200" cy="228600"/>
          </a:xfrm>
          <a:prstGeom prst="rect">
            <a:avLst/>
          </a:prstGeom>
        </p:spPr>
        <p:txBody>
          <a:bodyPr vert="horz" lIns="91440" tIns="45720" rIns="91440" bIns="45720" rtlCol="0" anchor="ctr"/>
          <a:lstStyle>
            <a:lvl1pPr algn="ctr" eaLnBrk="1" fontAlgn="auto" hangingPunct="1">
              <a:spcBef>
                <a:spcPts val="0"/>
              </a:spcBef>
              <a:spcAft>
                <a:spcPts val="0"/>
              </a:spcAft>
              <a:defRPr sz="1100" dirty="0">
                <a:solidFill>
                  <a:schemeClr val="tx1"/>
                </a:solidFill>
                <a:latin typeface="+mn-lt"/>
              </a:defRPr>
            </a:lvl1pPr>
          </a:lstStyle>
          <a:p>
            <a:pPr>
              <a:defRPr/>
            </a:pPr>
            <a:endParaRPr lang="en-US"/>
          </a:p>
        </p:txBody>
      </p:sp>
      <p:sp>
        <p:nvSpPr>
          <p:cNvPr id="6" name="Slide Number Placeholder 5"/>
          <p:cNvSpPr>
            <a:spLocks noGrp="1"/>
          </p:cNvSpPr>
          <p:nvPr>
            <p:ph type="sldNum" sz="quarter" idx="4"/>
          </p:nvPr>
        </p:nvSpPr>
        <p:spPr>
          <a:xfrm>
            <a:off x="10028238" y="6400800"/>
            <a:ext cx="1096962" cy="228600"/>
          </a:xfrm>
          <a:prstGeom prst="rect">
            <a:avLst/>
          </a:prstGeom>
        </p:spPr>
        <p:txBody>
          <a:bodyPr vert="horz" lIns="91440" tIns="45720" rIns="91440" bIns="45720" rtlCol="0" anchor="ctr"/>
          <a:lstStyle>
            <a:lvl1pPr algn="r" eaLnBrk="1" fontAlgn="auto" hangingPunct="1">
              <a:spcBef>
                <a:spcPts val="0"/>
              </a:spcBef>
              <a:spcAft>
                <a:spcPts val="0"/>
              </a:spcAft>
              <a:defRPr sz="1100" smtClean="0">
                <a:solidFill>
                  <a:schemeClr val="tx1"/>
                </a:solidFill>
                <a:latin typeface="+mn-lt"/>
              </a:defRPr>
            </a:lvl1pPr>
          </a:lstStyle>
          <a:p>
            <a:pPr>
              <a:defRPr/>
            </a:pPr>
            <a:fld id="{881E0E46-DDD1-4EDC-A619-D08E363A4916}" type="slidenum">
              <a:rPr lang="en-US"/>
              <a:pPr>
                <a:defRPr/>
              </a:pPr>
              <a:t>‹#›</a:t>
            </a:fld>
            <a:endParaRPr lang="en-US" dirty="0"/>
          </a:p>
        </p:txBody>
      </p:sp>
    </p:spTree>
    <p:extLst>
      <p:ext uri="{BB962C8B-B14F-4D97-AF65-F5344CB8AC3E}">
        <p14:creationId xmlns:p14="http://schemas.microsoft.com/office/powerpoint/2010/main" val="14087833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xStyles>
    <p:titleStyle>
      <a:lvl1pPr algn="l" rtl="1" fontAlgn="base">
        <a:lnSpc>
          <a:spcPct val="90000"/>
        </a:lnSpc>
        <a:spcBef>
          <a:spcPct val="0"/>
        </a:spcBef>
        <a:spcAft>
          <a:spcPct val="0"/>
        </a:spcAft>
        <a:defRPr sz="3600" kern="1200">
          <a:solidFill>
            <a:srgbClr val="972F57"/>
          </a:solidFill>
          <a:latin typeface="+mj-lt"/>
          <a:ea typeface="+mj-ea"/>
          <a:cs typeface="Arial" panose="020B0604020202020204" pitchFamily="34" charset="0"/>
        </a:defRPr>
      </a:lvl1pPr>
      <a:lvl2pPr algn="l" rtl="1" fontAlgn="base">
        <a:lnSpc>
          <a:spcPct val="90000"/>
        </a:lnSpc>
        <a:spcBef>
          <a:spcPct val="0"/>
        </a:spcBef>
        <a:spcAft>
          <a:spcPct val="0"/>
        </a:spcAft>
        <a:defRPr sz="3600">
          <a:solidFill>
            <a:srgbClr val="972F57"/>
          </a:solidFill>
          <a:latin typeface="Cambria" panose="02040503050406030204" pitchFamily="18" charset="0"/>
          <a:cs typeface="Arial" panose="020B0604020202020204" pitchFamily="34" charset="0"/>
        </a:defRPr>
      </a:lvl2pPr>
      <a:lvl3pPr algn="l" rtl="1" fontAlgn="base">
        <a:lnSpc>
          <a:spcPct val="90000"/>
        </a:lnSpc>
        <a:spcBef>
          <a:spcPct val="0"/>
        </a:spcBef>
        <a:spcAft>
          <a:spcPct val="0"/>
        </a:spcAft>
        <a:defRPr sz="3600">
          <a:solidFill>
            <a:srgbClr val="972F57"/>
          </a:solidFill>
          <a:latin typeface="Cambria" panose="02040503050406030204" pitchFamily="18" charset="0"/>
          <a:cs typeface="Arial" panose="020B0604020202020204" pitchFamily="34" charset="0"/>
        </a:defRPr>
      </a:lvl3pPr>
      <a:lvl4pPr algn="l" rtl="1" fontAlgn="base">
        <a:lnSpc>
          <a:spcPct val="90000"/>
        </a:lnSpc>
        <a:spcBef>
          <a:spcPct val="0"/>
        </a:spcBef>
        <a:spcAft>
          <a:spcPct val="0"/>
        </a:spcAft>
        <a:defRPr sz="3600">
          <a:solidFill>
            <a:srgbClr val="972F57"/>
          </a:solidFill>
          <a:latin typeface="Cambria" panose="02040503050406030204" pitchFamily="18" charset="0"/>
          <a:cs typeface="Arial" panose="020B0604020202020204" pitchFamily="34" charset="0"/>
        </a:defRPr>
      </a:lvl4pPr>
      <a:lvl5pPr algn="l" rtl="1" fontAlgn="base">
        <a:lnSpc>
          <a:spcPct val="90000"/>
        </a:lnSpc>
        <a:spcBef>
          <a:spcPct val="0"/>
        </a:spcBef>
        <a:spcAft>
          <a:spcPct val="0"/>
        </a:spcAft>
        <a:defRPr sz="3600">
          <a:solidFill>
            <a:srgbClr val="972F57"/>
          </a:solidFill>
          <a:latin typeface="Cambria" panose="02040503050406030204" pitchFamily="18" charset="0"/>
          <a:cs typeface="Arial" panose="020B0604020202020204" pitchFamily="34" charset="0"/>
        </a:defRPr>
      </a:lvl5pPr>
      <a:lvl6pPr marL="457200" algn="l" rtl="1" fontAlgn="base">
        <a:lnSpc>
          <a:spcPct val="90000"/>
        </a:lnSpc>
        <a:spcBef>
          <a:spcPct val="0"/>
        </a:spcBef>
        <a:spcAft>
          <a:spcPct val="0"/>
        </a:spcAft>
        <a:defRPr sz="3600">
          <a:solidFill>
            <a:srgbClr val="972F57"/>
          </a:solidFill>
          <a:latin typeface="Cambria" panose="02040503050406030204" pitchFamily="18" charset="0"/>
          <a:cs typeface="Arial" panose="020B0604020202020204" pitchFamily="34" charset="0"/>
        </a:defRPr>
      </a:lvl6pPr>
      <a:lvl7pPr marL="914400" algn="l" rtl="1" fontAlgn="base">
        <a:lnSpc>
          <a:spcPct val="90000"/>
        </a:lnSpc>
        <a:spcBef>
          <a:spcPct val="0"/>
        </a:spcBef>
        <a:spcAft>
          <a:spcPct val="0"/>
        </a:spcAft>
        <a:defRPr sz="3600">
          <a:solidFill>
            <a:srgbClr val="972F57"/>
          </a:solidFill>
          <a:latin typeface="Cambria" panose="02040503050406030204" pitchFamily="18" charset="0"/>
          <a:cs typeface="Arial" panose="020B0604020202020204" pitchFamily="34" charset="0"/>
        </a:defRPr>
      </a:lvl7pPr>
      <a:lvl8pPr marL="1371600" algn="l" rtl="1" fontAlgn="base">
        <a:lnSpc>
          <a:spcPct val="90000"/>
        </a:lnSpc>
        <a:spcBef>
          <a:spcPct val="0"/>
        </a:spcBef>
        <a:spcAft>
          <a:spcPct val="0"/>
        </a:spcAft>
        <a:defRPr sz="3600">
          <a:solidFill>
            <a:srgbClr val="972F57"/>
          </a:solidFill>
          <a:latin typeface="Cambria" panose="02040503050406030204" pitchFamily="18" charset="0"/>
          <a:cs typeface="Arial" panose="020B0604020202020204" pitchFamily="34" charset="0"/>
        </a:defRPr>
      </a:lvl8pPr>
      <a:lvl9pPr marL="1828800" algn="l" rtl="1" fontAlgn="base">
        <a:lnSpc>
          <a:spcPct val="90000"/>
        </a:lnSpc>
        <a:spcBef>
          <a:spcPct val="0"/>
        </a:spcBef>
        <a:spcAft>
          <a:spcPct val="0"/>
        </a:spcAft>
        <a:defRPr sz="3600">
          <a:solidFill>
            <a:srgbClr val="972F57"/>
          </a:solidFill>
          <a:latin typeface="Cambria" panose="02040503050406030204" pitchFamily="18" charset="0"/>
          <a:cs typeface="Arial" panose="020B0604020202020204" pitchFamily="34" charset="0"/>
        </a:defRPr>
      </a:lvl9pPr>
    </p:titleStyle>
    <p:bodyStyle>
      <a:lvl1pPr marL="228600" indent="-228600" algn="r" rtl="1" fontAlgn="base">
        <a:lnSpc>
          <a:spcPct val="90000"/>
        </a:lnSpc>
        <a:spcBef>
          <a:spcPts val="1800"/>
        </a:spcBef>
        <a:spcAft>
          <a:spcPct val="0"/>
        </a:spcAft>
        <a:buClr>
          <a:srgbClr val="D680A5"/>
        </a:buClr>
        <a:buSzPct val="90000"/>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47688" indent="-228600" algn="r" rtl="1" fontAlgn="base">
        <a:lnSpc>
          <a:spcPct val="90000"/>
        </a:lnSpc>
        <a:spcBef>
          <a:spcPts val="1200"/>
        </a:spcBef>
        <a:spcAft>
          <a:spcPct val="0"/>
        </a:spcAft>
        <a:buClr>
          <a:srgbClr val="D680A5"/>
        </a:buClr>
        <a:buSzPct val="90000"/>
        <a:buFont typeface="Arial" panose="020B0604020202020204" pitchFamily="34" charset="0"/>
        <a:buChar char="•"/>
        <a:defRPr sz="2000" kern="1200">
          <a:solidFill>
            <a:schemeClr val="tx1"/>
          </a:solidFill>
          <a:latin typeface="+mn-lt"/>
          <a:ea typeface="+mn-ea"/>
          <a:cs typeface="+mn-cs"/>
        </a:defRPr>
      </a:lvl2pPr>
      <a:lvl3pPr marL="822325" indent="-228600" algn="r" rtl="1" fontAlgn="base">
        <a:lnSpc>
          <a:spcPct val="90000"/>
        </a:lnSpc>
        <a:spcBef>
          <a:spcPts val="800"/>
        </a:spcBef>
        <a:spcAft>
          <a:spcPct val="0"/>
        </a:spcAft>
        <a:buClr>
          <a:srgbClr val="D680A5"/>
        </a:buClr>
        <a:buSzPct val="90000"/>
        <a:buFont typeface="Arial" panose="020B0604020202020204" pitchFamily="34" charset="0"/>
        <a:buChar char="•"/>
        <a:defRPr kern="1200">
          <a:solidFill>
            <a:schemeClr val="tx1"/>
          </a:solidFill>
          <a:latin typeface="+mn-lt"/>
          <a:ea typeface="+mn-ea"/>
          <a:cs typeface="+mn-cs"/>
        </a:defRPr>
      </a:lvl3pPr>
      <a:lvl4pPr marL="1096963" indent="-182563" algn="r" rtl="1" fontAlgn="base">
        <a:lnSpc>
          <a:spcPct val="90000"/>
        </a:lnSpc>
        <a:spcBef>
          <a:spcPts val="800"/>
        </a:spcBef>
        <a:spcAft>
          <a:spcPct val="0"/>
        </a:spcAft>
        <a:buClr>
          <a:srgbClr val="D680A5"/>
        </a:buClr>
        <a:buSzPct val="90000"/>
        <a:buFont typeface="Arial" panose="020B0604020202020204" pitchFamily="34" charset="0"/>
        <a:buChar char="•"/>
        <a:defRPr sz="1600" kern="1200">
          <a:solidFill>
            <a:schemeClr val="tx1"/>
          </a:solidFill>
          <a:latin typeface="+mn-lt"/>
          <a:ea typeface="+mn-ea"/>
          <a:cs typeface="+mn-cs"/>
        </a:defRPr>
      </a:lvl4pPr>
      <a:lvl5pPr marL="1325563" indent="-136525" algn="r" rtl="1" fontAlgn="base">
        <a:lnSpc>
          <a:spcPct val="90000"/>
        </a:lnSpc>
        <a:spcBef>
          <a:spcPts val="600"/>
        </a:spcBef>
        <a:spcAft>
          <a:spcPct val="0"/>
        </a:spcAft>
        <a:buClr>
          <a:srgbClr val="D680A5"/>
        </a:buClr>
        <a:buSzPct val="90000"/>
        <a:buFont typeface="Arial" panose="020B0604020202020204" pitchFamily="34" charset="0"/>
        <a:buChar char="•"/>
        <a:defRPr sz="1400" kern="1200">
          <a:solidFill>
            <a:schemeClr val="tx1"/>
          </a:solidFill>
          <a:latin typeface="+mn-lt"/>
          <a:ea typeface="+mn-ea"/>
          <a:cs typeface="+mn-cs"/>
        </a:defRPr>
      </a:lvl5pPr>
      <a:lvl6pPr marL="1554480" indent="-137160" algn="r" defTabSz="914400" rtl="1"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r" defTabSz="914400" rtl="1"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r" defTabSz="914400" rtl="1"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r" defTabSz="914400" rtl="1"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0335">
              <a:schemeClr val="accent2">
                <a:lumMod val="40000"/>
                <a:lumOff val="60000"/>
              </a:schemeClr>
            </a:gs>
            <a:gs pos="0">
              <a:schemeClr val="accent5">
                <a:lumMod val="0"/>
                <a:lumOff val="100000"/>
              </a:schemeClr>
            </a:gs>
            <a:gs pos="35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pic>
        <p:nvPicPr>
          <p:cNvPr id="15" name="Picture 4" descr="maiz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2311" y="1853793"/>
            <a:ext cx="2320133" cy="26515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6" name="Picture 5" descr="groundnu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0" y="1950287"/>
            <a:ext cx="2468880" cy="26515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3" descr="soyabea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3021" y="1853793"/>
            <a:ext cx="4260253" cy="2966400"/>
          </a:xfrm>
          <a:prstGeom prst="rect">
            <a:avLst/>
          </a:prstGeom>
          <a:noFill/>
          <a:extLst>
            <a:ext uri="{909E8E84-426E-40DD-AFC4-6F175D3DCCD1}">
              <a14:hiddenFill xmlns:a14="http://schemas.microsoft.com/office/drawing/2010/main">
                <a:solidFill>
                  <a:srgbClr val="FFFFFF"/>
                </a:solidFill>
              </a14:hiddenFill>
            </a:ext>
          </a:extLst>
        </p:spPr>
      </p:pic>
      <p:sp>
        <p:nvSpPr>
          <p:cNvPr id="5" name="تمرير أفقي 4"/>
          <p:cNvSpPr/>
          <p:nvPr/>
        </p:nvSpPr>
        <p:spPr>
          <a:xfrm>
            <a:off x="1935528" y="-25261"/>
            <a:ext cx="9086849" cy="2281913"/>
          </a:xfrm>
          <a:prstGeom prst="horizontalScroll">
            <a:avLst/>
          </a:prstGeom>
          <a:ln w="38100"/>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2800" b="1" dirty="0">
                <a:cs typeface="A Noor" panose="00000400000000000000" pitchFamily="2" charset="-78"/>
              </a:rPr>
              <a:t>Studying correlation between precipitation and NDVI/MODIS for Time Series (2012 - 2022) in arid region in </a:t>
            </a:r>
            <a:r>
              <a:rPr lang="en-US" sz="2800" b="1" dirty="0" smtClean="0">
                <a:cs typeface="A Noor" panose="00000400000000000000" pitchFamily="2" charset="-78"/>
              </a:rPr>
              <a:t>Syria</a:t>
            </a:r>
            <a:endParaRPr lang="en-US" sz="2800" dirty="0"/>
          </a:p>
        </p:txBody>
      </p:sp>
      <p:sp>
        <p:nvSpPr>
          <p:cNvPr id="7" name="تمرير عمودي 6"/>
          <p:cNvSpPr/>
          <p:nvPr/>
        </p:nvSpPr>
        <p:spPr>
          <a:xfrm>
            <a:off x="3275399" y="4820193"/>
            <a:ext cx="5734593" cy="1975548"/>
          </a:xfrm>
          <a:prstGeom prst="verticalScroll">
            <a:avLst/>
          </a:prstGeom>
          <a:solidFill>
            <a:schemeClr val="accent2">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defRPr/>
            </a:pPr>
            <a:r>
              <a:rPr lang="en-US" sz="3600" b="1" dirty="0" err="1" smtClean="0">
                <a:ln w="0"/>
                <a:solidFill>
                  <a:prstClr val="black"/>
                </a:solidFill>
                <a:effectLst>
                  <a:outerShdw blurRad="38100" dist="19050" dir="2700000" algn="tl" rotWithShape="0">
                    <a:prstClr val="black">
                      <a:alpha val="40000"/>
                    </a:prstClr>
                  </a:outerShdw>
                </a:effectLst>
                <a:latin typeface="AbdoMaster-DemiBold" panose="02000500030000020004" pitchFamily="50" charset="-78"/>
                <a:ea typeface="Calibri" pitchFamily="34" charset="0"/>
                <a:cs typeface="AbdoMaster-DemiBold" panose="02000500030000020004" pitchFamily="50" charset="-78"/>
              </a:rPr>
              <a:t>Dr.Rukea</a:t>
            </a:r>
            <a:r>
              <a:rPr lang="en-US" sz="3600" b="1" dirty="0" smtClean="0">
                <a:ln w="0"/>
                <a:solidFill>
                  <a:prstClr val="black"/>
                </a:solidFill>
                <a:effectLst>
                  <a:outerShdw blurRad="38100" dist="19050" dir="2700000" algn="tl" rotWithShape="0">
                    <a:prstClr val="black">
                      <a:alpha val="40000"/>
                    </a:prstClr>
                  </a:outerShdw>
                </a:effectLst>
                <a:latin typeface="AbdoMaster-DemiBold" panose="02000500030000020004" pitchFamily="50" charset="-78"/>
                <a:ea typeface="Calibri" pitchFamily="34" charset="0"/>
                <a:cs typeface="AbdoMaster-DemiBold" panose="02000500030000020004" pitchFamily="50" charset="-78"/>
              </a:rPr>
              <a:t> Al-</a:t>
            </a:r>
            <a:r>
              <a:rPr lang="en-US" sz="3600" b="1" dirty="0" err="1" smtClean="0">
                <a:ln w="0"/>
                <a:solidFill>
                  <a:prstClr val="black"/>
                </a:solidFill>
                <a:effectLst>
                  <a:outerShdw blurRad="38100" dist="19050" dir="2700000" algn="tl" rotWithShape="0">
                    <a:prstClr val="black">
                      <a:alpha val="40000"/>
                    </a:prstClr>
                  </a:outerShdw>
                </a:effectLst>
                <a:latin typeface="AbdoMaster-DemiBold" panose="02000500030000020004" pitchFamily="50" charset="-78"/>
                <a:ea typeface="Calibri" pitchFamily="34" charset="0"/>
                <a:cs typeface="AbdoMaster-DemiBold" panose="02000500030000020004" pitchFamily="50" charset="-78"/>
              </a:rPr>
              <a:t>hasn</a:t>
            </a:r>
            <a:endParaRPr lang="ar-SA" sz="3600" b="1" dirty="0" smtClean="0">
              <a:ln w="0"/>
              <a:solidFill>
                <a:prstClr val="black"/>
              </a:solidFill>
              <a:effectLst>
                <a:outerShdw blurRad="38100" dist="19050" dir="2700000" algn="tl" rotWithShape="0">
                  <a:prstClr val="black">
                    <a:alpha val="40000"/>
                  </a:prstClr>
                </a:outerShdw>
              </a:effectLst>
              <a:latin typeface="AbdoMaster-DemiBold" panose="02000500030000020004" pitchFamily="50" charset="-78"/>
              <a:ea typeface="Calibri" pitchFamily="34" charset="0"/>
              <a:cs typeface="AbdoMaster-DemiBold" panose="02000500030000020004" pitchFamily="50" charset="-78"/>
            </a:endParaRPr>
          </a:p>
          <a:p>
            <a:pPr lvl="0" algn="ctr">
              <a:defRPr/>
            </a:pPr>
            <a:endParaRPr lang="ar-SA" sz="2000" b="1" dirty="0">
              <a:ln w="0"/>
              <a:solidFill>
                <a:prstClr val="black"/>
              </a:solidFill>
              <a:effectLst>
                <a:outerShdw blurRad="38100" dist="19050" dir="2700000" algn="tl" rotWithShape="0">
                  <a:prstClr val="black">
                    <a:alpha val="40000"/>
                  </a:prstClr>
                </a:outerShdw>
              </a:effectLst>
              <a:latin typeface="Swissra-Light" panose="01000000000000000000" pitchFamily="50" charset="-78"/>
              <a:ea typeface="Calibri" pitchFamily="34" charset="0"/>
              <a:cs typeface="Swissra-Light" panose="01000000000000000000" pitchFamily="50" charset="-78"/>
            </a:endParaRPr>
          </a:p>
          <a:p>
            <a:pPr lvl="0" algn="ctr">
              <a:defRPr/>
            </a:pPr>
            <a:r>
              <a:rPr lang="en-US" sz="1600" b="1" dirty="0">
                <a:solidFill>
                  <a:srgbClr val="000000"/>
                </a:solidFill>
                <a:latin typeface="Times New Roman" panose="02020603050405020304" pitchFamily="18" charset="0"/>
                <a:ea typeface="Times New Roman" panose="02020603050405020304" pitchFamily="18" charset="0"/>
              </a:rPr>
              <a:t>General Commission for Scientific Agricultural </a:t>
            </a:r>
            <a:r>
              <a:rPr lang="en-US" sz="1600" b="1" dirty="0" smtClean="0">
                <a:solidFill>
                  <a:srgbClr val="000000"/>
                </a:solidFill>
                <a:latin typeface="Times New Roman" panose="02020603050405020304" pitchFamily="18" charset="0"/>
                <a:ea typeface="Times New Roman" panose="02020603050405020304" pitchFamily="18" charset="0"/>
              </a:rPr>
              <a:t>Research (GCSAR</a:t>
            </a:r>
            <a:r>
              <a:rPr lang="en-US" b="1" dirty="0">
                <a:solidFill>
                  <a:srgbClr val="000000"/>
                </a:solidFill>
                <a:latin typeface="Times New Roman" panose="02020603050405020304" pitchFamily="18" charset="0"/>
                <a:ea typeface="Times New Roman" panose="02020603050405020304" pitchFamily="18" charset="0"/>
              </a:rPr>
              <a:t>)</a:t>
            </a:r>
            <a:endParaRPr lang="ar-SA" b="1" dirty="0">
              <a:ln w="0"/>
              <a:solidFill>
                <a:prstClr val="black"/>
              </a:solidFill>
              <a:effectLst>
                <a:outerShdw blurRad="38100" dist="19050" dir="2700000" algn="tl" rotWithShape="0">
                  <a:prstClr val="black">
                    <a:alpha val="40000"/>
                  </a:prstClr>
                </a:outerShdw>
              </a:effectLst>
              <a:latin typeface="Swissra-Bold" panose="01000000000000000000" pitchFamily="50" charset="-78"/>
              <a:ea typeface="Calibri" pitchFamily="34" charset="0"/>
              <a:cs typeface="Swissra-Bold" panose="01000000000000000000" pitchFamily="50" charset="-78"/>
            </a:endParaRPr>
          </a:p>
        </p:txBody>
      </p:sp>
      <p:pic>
        <p:nvPicPr>
          <p:cNvPr id="8" name="صورة 1"/>
          <p:cNvPicPr>
            <a:picLocks noChangeAspect="1"/>
          </p:cNvPicPr>
          <p:nvPr/>
        </p:nvPicPr>
        <p:blipFill>
          <a:blip r:embed="rId5">
            <a:extLst>
              <a:ext uri="{28A0092B-C50C-407E-A947-70E740481C1C}">
                <a14:useLocalDpi xmlns:a14="http://schemas.microsoft.com/office/drawing/2010/main" val="0"/>
              </a:ext>
            </a:extLst>
          </a:blip>
          <a:srcRect t="9045" r="29495"/>
          <a:stretch>
            <a:fillRect/>
          </a:stretch>
        </p:blipFill>
        <p:spPr bwMode="auto">
          <a:xfrm>
            <a:off x="32697" y="0"/>
            <a:ext cx="1262063" cy="13573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313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1199" y="564007"/>
            <a:ext cx="9672232" cy="6202553"/>
          </a:xfrm>
          <a:prstGeom prst="rect">
            <a:avLst/>
          </a:prstGeom>
          <a:ln>
            <a:solidFill>
              <a:schemeClr val="tx2">
                <a:lumMod val="95000"/>
                <a:lumOff val="5000"/>
              </a:schemeClr>
            </a:solidFill>
          </a:ln>
        </p:spPr>
      </p:pic>
      <p:sp>
        <p:nvSpPr>
          <p:cNvPr id="3" name="مستطيل 2"/>
          <p:cNvSpPr/>
          <p:nvPr/>
        </p:nvSpPr>
        <p:spPr>
          <a:xfrm>
            <a:off x="2103122" y="175311"/>
            <a:ext cx="8328386" cy="388696"/>
          </a:xfrm>
          <a:prstGeom prst="rect">
            <a:avLst/>
          </a:prstGeom>
          <a:solidFill>
            <a:schemeClr val="bg2">
              <a:lumMod val="90000"/>
            </a:schemeClr>
          </a:solidFill>
        </p:spPr>
        <p:txBody>
          <a:bodyPr wrap="square">
            <a:spAutoFit/>
          </a:bodyPr>
          <a:lstStyle/>
          <a:p>
            <a:pPr>
              <a:lnSpc>
                <a:spcPct val="107000"/>
              </a:lnSpc>
              <a:spcAft>
                <a:spcPts val="800"/>
              </a:spcAft>
            </a:pPr>
            <a:r>
              <a:rPr lang="en-US" b="1" dirty="0">
                <a:solidFill>
                  <a:srgbClr val="000000"/>
                </a:solidFill>
                <a:latin typeface="Calibri" panose="020F0502020204030204" pitchFamily="34" charset="0"/>
                <a:ea typeface="Calibri" panose="020F0502020204030204" pitchFamily="34" charset="0"/>
                <a:cs typeface="A Noor" panose="00000400000000000000" pitchFamily="2" charset="-78"/>
              </a:rPr>
              <a:t>NDVI maps in April of each year for the study area during the time series (2012-2022)</a:t>
            </a:r>
            <a:endParaRPr lang="en-US" sz="1600" dirty="0">
              <a:effectLst/>
              <a:latin typeface="Calibri" panose="020F0502020204030204" pitchFamily="34" charset="0"/>
              <a:ea typeface="Calibri" panose="020F0502020204030204" pitchFamily="34" charset="0"/>
              <a:cs typeface="A Noor" panose="00000400000000000000" pitchFamily="2" charset="-78"/>
            </a:endParaRPr>
          </a:p>
        </p:txBody>
      </p:sp>
    </p:spTree>
    <p:extLst>
      <p:ext uri="{BB962C8B-B14F-4D97-AF65-F5344CB8AC3E}">
        <p14:creationId xmlns:p14="http://schemas.microsoft.com/office/powerpoint/2010/main" val="2338038635"/>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تمرير عمودي 3"/>
          <p:cNvSpPr/>
          <p:nvPr/>
        </p:nvSpPr>
        <p:spPr>
          <a:xfrm>
            <a:off x="3644538" y="1188720"/>
            <a:ext cx="5564778" cy="2063931"/>
          </a:xfrm>
          <a:prstGeom prst="verticalScroll">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ctr">
              <a:lnSpc>
                <a:spcPct val="107000"/>
              </a:lnSpc>
              <a:spcAft>
                <a:spcPts val="800"/>
              </a:spcAft>
            </a:pPr>
            <a:r>
              <a:rPr lang="en-US" sz="3200" b="1" i="1" dirty="0" smtClean="0">
                <a:solidFill>
                  <a:schemeClr val="bg1"/>
                </a:solidFill>
                <a:effectLst>
                  <a:outerShdw blurRad="38100" dist="38100" dir="2700000" algn="tl">
                    <a:srgbClr val="000000">
                      <a:alpha val="43137"/>
                    </a:srgbClr>
                  </a:outerShdw>
                </a:effectLst>
                <a:latin typeface="29LT Azer" panose="00000500000000000000" pitchFamily="2" charset="-78"/>
                <a:ea typeface="Calibri" panose="020F0502020204030204" pitchFamily="34" charset="0"/>
                <a:cs typeface="29LT Azer" panose="00000500000000000000" pitchFamily="2" charset="-78"/>
              </a:rPr>
              <a:t>Results </a:t>
            </a:r>
            <a:r>
              <a:rPr lang="en-US" sz="3200" b="1" i="1" dirty="0">
                <a:solidFill>
                  <a:schemeClr val="bg1"/>
                </a:solidFill>
                <a:effectLst>
                  <a:outerShdw blurRad="38100" dist="38100" dir="2700000" algn="tl">
                    <a:srgbClr val="000000">
                      <a:alpha val="43137"/>
                    </a:srgbClr>
                  </a:outerShdw>
                </a:effectLst>
                <a:latin typeface="29LT Azer" panose="00000500000000000000" pitchFamily="2" charset="-78"/>
                <a:ea typeface="Calibri" panose="020F0502020204030204" pitchFamily="34" charset="0"/>
                <a:cs typeface="29LT Azer" panose="00000500000000000000" pitchFamily="2" charset="-78"/>
              </a:rPr>
              <a:t>and Discussion</a:t>
            </a:r>
          </a:p>
        </p:txBody>
      </p:sp>
    </p:spTree>
    <p:extLst>
      <p:ext uri="{BB962C8B-B14F-4D97-AF65-F5344CB8AC3E}">
        <p14:creationId xmlns:p14="http://schemas.microsoft.com/office/powerpoint/2010/main" val="291667999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79269" y="381084"/>
            <a:ext cx="11194869" cy="2349939"/>
          </a:xfrm>
          <a:prstGeom prst="rect">
            <a:avLst/>
          </a:prstGeom>
        </p:spPr>
        <p:txBody>
          <a:bodyPr wrap="square">
            <a:spAutoFit/>
          </a:bodyPr>
          <a:lstStyle/>
          <a:p>
            <a:pPr algn="ctr">
              <a:lnSpc>
                <a:spcPct val="107000"/>
              </a:lnSpc>
              <a:spcAft>
                <a:spcPts val="800"/>
              </a:spcAft>
            </a:pPr>
            <a:r>
              <a:rPr lang="en-US" sz="2400" b="1" dirty="0">
                <a:latin typeface="29LT Azer" panose="00000500000000000000" pitchFamily="2" charset="-78"/>
                <a:ea typeface="Calibri" panose="020F0502020204030204" pitchFamily="34" charset="0"/>
                <a:cs typeface="29LT Azer" panose="00000500000000000000" pitchFamily="2" charset="-78"/>
              </a:rPr>
              <a:t>Correlation of rainfall with NDVI index</a:t>
            </a:r>
          </a:p>
          <a:p>
            <a:pPr algn="l"/>
            <a:r>
              <a:rPr lang="en-US" sz="1600" dirty="0" smtClean="0">
                <a:cs typeface="+mj-cs"/>
              </a:rPr>
              <a:t>The </a:t>
            </a:r>
            <a:r>
              <a:rPr lang="en-US" sz="1600" dirty="0">
                <a:cs typeface="+mj-cs"/>
              </a:rPr>
              <a:t>results showed that the lowest value of the NDVI vegetation index was in (2016) with an average of 0.098, which represents the driest years during the studied series, corresponds the lowest rainfall rate in the studied series (131 mm), while the highest value was in 2019 with an average of 2.4. This corresponds to the highest mean rainfall of 206.67 mm, thus represents the least dry years during the same series. There was also a strong correlation (R = 0.7) between the general mean rainfall amount for the studied time series and the general mean values of the NDVI vegetation index. We also observe relatively average values of the NDVI index during the rest of the years, accompanied by rainfall values as well.</a:t>
            </a:r>
            <a:r>
              <a:rPr lang="en-US" dirty="0"/>
              <a:t> </a:t>
            </a:r>
          </a:p>
          <a:p>
            <a:pPr algn="l">
              <a:lnSpc>
                <a:spcPct val="107000"/>
              </a:lnSpc>
              <a:spcAft>
                <a:spcPts val="8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Chart 3"/>
          <p:cNvGraphicFramePr/>
          <p:nvPr>
            <p:extLst>
              <p:ext uri="{D42A27DB-BD31-4B8C-83A1-F6EECF244321}">
                <p14:modId xmlns:p14="http://schemas.microsoft.com/office/powerpoint/2010/main" val="262884546"/>
              </p:ext>
            </p:extLst>
          </p:nvPr>
        </p:nvGraphicFramePr>
        <p:xfrm>
          <a:off x="3270703" y="2731023"/>
          <a:ext cx="6012000" cy="36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533787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56978">
              <a:schemeClr val="bg2"/>
            </a:gs>
            <a:gs pos="42994">
              <a:srgbClr val="EECAD8"/>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مستطيل 1"/>
          <p:cNvSpPr/>
          <p:nvPr/>
        </p:nvSpPr>
        <p:spPr>
          <a:xfrm>
            <a:off x="535575" y="544622"/>
            <a:ext cx="11011989" cy="1938992"/>
          </a:xfrm>
          <a:prstGeom prst="rect">
            <a:avLst/>
          </a:prstGeom>
        </p:spPr>
        <p:txBody>
          <a:bodyPr wrap="square">
            <a:spAutoFit/>
          </a:bodyPr>
          <a:lstStyle/>
          <a:p>
            <a:pPr algn="l"/>
            <a:r>
              <a:rPr lang="en-US" sz="2400" dirty="0">
                <a:solidFill>
                  <a:schemeClr val="tx2"/>
                </a:solidFill>
                <a:latin typeface="29LT Azer" panose="00000500000000000000" pitchFamily="2" charset="-78"/>
                <a:ea typeface="Calibri" panose="020F0502020204030204" pitchFamily="34" charset="0"/>
                <a:cs typeface="29LT Azer" panose="00000500000000000000" pitchFamily="2" charset="-78"/>
              </a:rPr>
              <a:t>the  NDVI vegetation index maps , which were classified into rows from (-0.2 to 0.8) using the (ArcGIS 10.8.2) program, also showed: The barren lands with simple grass coverage (0-0.1) occupied an area estimated at 90% of the total area of the studied  region, with the exception of the year 2019, where pastures and rain-fed crops (0.3-0.4) occupied 85.45% of the total area  of the studied  region</a:t>
            </a:r>
            <a:endParaRPr lang="en-US" sz="2400" dirty="0">
              <a:solidFill>
                <a:schemeClr val="tx2"/>
              </a:solidFill>
              <a:latin typeface="29LT Azer" panose="00000500000000000000" pitchFamily="2" charset="-78"/>
              <a:cs typeface="29LT Azer" panose="00000500000000000000" pitchFamily="2" charset="-78"/>
            </a:endParaRPr>
          </a:p>
        </p:txBody>
      </p:sp>
      <p:graphicFrame>
        <p:nvGraphicFramePr>
          <p:cNvPr id="4" name="Chart 3"/>
          <p:cNvGraphicFramePr/>
          <p:nvPr>
            <p:extLst>
              <p:ext uri="{D42A27DB-BD31-4B8C-83A1-F6EECF244321}">
                <p14:modId xmlns:p14="http://schemas.microsoft.com/office/powerpoint/2010/main" val="159163388"/>
              </p:ext>
            </p:extLst>
          </p:nvPr>
        </p:nvGraphicFramePr>
        <p:xfrm>
          <a:off x="2843348" y="2801983"/>
          <a:ext cx="6012000" cy="36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885171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55000"/>
          </a:schemeClr>
        </a:solidFill>
        <a:effectLst/>
      </p:bgPr>
    </p:bg>
    <p:spTree>
      <p:nvGrpSpPr>
        <p:cNvPr id="1" name=""/>
        <p:cNvGrpSpPr/>
        <p:nvPr/>
      </p:nvGrpSpPr>
      <p:grpSpPr>
        <a:xfrm>
          <a:off x="0" y="0"/>
          <a:ext cx="0" cy="0"/>
          <a:chOff x="0" y="0"/>
          <a:chExt cx="0" cy="0"/>
        </a:xfrm>
      </p:grpSpPr>
      <p:sp>
        <p:nvSpPr>
          <p:cNvPr id="2" name="مستطيل 1"/>
          <p:cNvSpPr/>
          <p:nvPr/>
        </p:nvSpPr>
        <p:spPr>
          <a:xfrm>
            <a:off x="770709" y="1480517"/>
            <a:ext cx="10306594" cy="2677656"/>
          </a:xfrm>
          <a:prstGeom prst="rect">
            <a:avLst/>
          </a:prstGeom>
        </p:spPr>
        <p:txBody>
          <a:bodyPr wrap="square">
            <a:spAutoFit/>
          </a:bodyPr>
          <a:lstStyle/>
          <a:p>
            <a:pPr algn="l"/>
            <a:r>
              <a:rPr lang="en-US" sz="2400" b="1" dirty="0">
                <a:latin typeface="29LT Azer" panose="00000500000000000000" pitchFamily="2" charset="-78"/>
                <a:cs typeface="29LT Azer" panose="00000500000000000000" pitchFamily="2" charset="-78"/>
              </a:rPr>
              <a:t>The study concluded several results, the most important of which are</a:t>
            </a:r>
            <a:r>
              <a:rPr lang="en-US" sz="2400" b="1" dirty="0" smtClean="0">
                <a:latin typeface="29LT Azer" panose="00000500000000000000" pitchFamily="2" charset="-78"/>
                <a:cs typeface="29LT Azer" panose="00000500000000000000" pitchFamily="2" charset="-78"/>
              </a:rPr>
              <a:t>:</a:t>
            </a:r>
          </a:p>
          <a:p>
            <a:pPr algn="l"/>
            <a:endParaRPr lang="en-US" dirty="0"/>
          </a:p>
          <a:p>
            <a:pPr algn="l"/>
            <a:r>
              <a:rPr lang="en-US" i="1" dirty="0" smtClean="0">
                <a:latin typeface="Times New Roman" panose="02020603050405020304" pitchFamily="18" charset="0"/>
                <a:cs typeface="Times New Roman" panose="02020603050405020304" pitchFamily="18" charset="0"/>
              </a:rPr>
              <a:t>-The </a:t>
            </a:r>
            <a:r>
              <a:rPr lang="en-US" i="1" dirty="0">
                <a:latin typeface="Times New Roman" panose="02020603050405020304" pitchFamily="18" charset="0"/>
                <a:cs typeface="Times New Roman" panose="02020603050405020304" pitchFamily="18" charset="0"/>
              </a:rPr>
              <a:t>effectiveness of using MODIS satellite images to derive drought indicators for any region in the world. Using these indicators, the development and severity of drought in a country or region where ground observations are absent or limited can be monitored and estimated (such as Syria and the Arab region</a:t>
            </a:r>
            <a:r>
              <a:rPr lang="en-US" i="1" dirty="0" smtClean="0">
                <a:latin typeface="Times New Roman" panose="02020603050405020304" pitchFamily="18" charset="0"/>
                <a:cs typeface="Times New Roman" panose="02020603050405020304" pitchFamily="18" charset="0"/>
              </a:rPr>
              <a:t>).</a:t>
            </a:r>
          </a:p>
          <a:p>
            <a:pPr algn="l"/>
            <a:endParaRPr lang="en-US" i="1" dirty="0">
              <a:latin typeface="Times New Roman" panose="02020603050405020304" pitchFamily="18" charset="0"/>
              <a:cs typeface="Times New Roman" panose="02020603050405020304" pitchFamily="18" charset="0"/>
            </a:endParaRPr>
          </a:p>
          <a:p>
            <a:pPr algn="l"/>
            <a:r>
              <a:rPr lang="en-US" i="1" dirty="0" smtClean="0">
                <a:latin typeface="Times New Roman" panose="02020603050405020304" pitchFamily="18" charset="0"/>
                <a:cs typeface="Times New Roman" panose="02020603050405020304" pitchFamily="18" charset="0"/>
              </a:rPr>
              <a:t>-The </a:t>
            </a:r>
            <a:r>
              <a:rPr lang="en-US" i="1" dirty="0">
                <a:latin typeface="Times New Roman" panose="02020603050405020304" pitchFamily="18" charset="0"/>
                <a:cs typeface="Times New Roman" panose="02020603050405020304" pitchFamily="18" charset="0"/>
              </a:rPr>
              <a:t>study showed that changes in the vegetation index (NDVI) are related to changes in rainfall, which indicates the possibility of using it to estimate, and study drought as a simple method derived from satellite data in isolation from ground data.</a:t>
            </a:r>
            <a:endParaRPr lang="en-US" i="1" dirty="0"/>
          </a:p>
        </p:txBody>
      </p:sp>
      <p:sp>
        <p:nvSpPr>
          <p:cNvPr id="3" name="مستطيل 2"/>
          <p:cNvSpPr/>
          <p:nvPr/>
        </p:nvSpPr>
        <p:spPr>
          <a:xfrm>
            <a:off x="4478875" y="388212"/>
            <a:ext cx="2638697" cy="816827"/>
          </a:xfrm>
          <a:prstGeom prst="rect">
            <a:avLst/>
          </a:prstGeom>
        </p:spPr>
        <p:txBody>
          <a:bodyPr wrap="square">
            <a:spAutoFit/>
          </a:bodyPr>
          <a:lstStyle/>
          <a:p>
            <a:pPr algn="ctr">
              <a:lnSpc>
                <a:spcPct val="107000"/>
              </a:lnSpc>
            </a:pPr>
            <a:r>
              <a:rPr lang="en-US" sz="4400" b="1" i="1" dirty="0">
                <a:solidFill>
                  <a:srgbClr val="002060"/>
                </a:solidFill>
                <a:latin typeface="29LT Azer" panose="00000500000000000000" pitchFamily="2" charset="-78"/>
                <a:ea typeface="Calibri" panose="020F0502020204030204" pitchFamily="34" charset="0"/>
                <a:cs typeface="29LT Azer" panose="00000500000000000000" pitchFamily="2" charset="-78"/>
              </a:rPr>
              <a:t>Conclusion</a:t>
            </a:r>
            <a:endParaRPr lang="en-US" sz="4400" i="1" dirty="0">
              <a:solidFill>
                <a:srgbClr val="002060"/>
              </a:solidFill>
              <a:latin typeface="29LT Azer" panose="00000500000000000000" pitchFamily="2" charset="-78"/>
              <a:ea typeface="Calibri" panose="020F0502020204030204" pitchFamily="34" charset="0"/>
              <a:cs typeface="29LT Azer" panose="00000500000000000000" pitchFamily="2" charset="-78"/>
            </a:endParaRPr>
          </a:p>
        </p:txBody>
      </p:sp>
    </p:spTree>
    <p:extLst>
      <p:ext uri="{BB962C8B-B14F-4D97-AF65-F5344CB8AC3E}">
        <p14:creationId xmlns:p14="http://schemas.microsoft.com/office/powerpoint/2010/main" val="423417024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56978">
              <a:srgbClr val="92D050"/>
            </a:gs>
            <a:gs pos="42994">
              <a:srgbClr val="EECAD8"/>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rot="258413">
            <a:off x="492370" y="2532185"/>
            <a:ext cx="9453490" cy="21804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615204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شريط منحني إلى الأعلى 1"/>
          <p:cNvSpPr/>
          <p:nvPr/>
        </p:nvSpPr>
        <p:spPr>
          <a:xfrm>
            <a:off x="3624942" y="236317"/>
            <a:ext cx="5120640" cy="836023"/>
          </a:xfrm>
          <a:prstGeom prst="ellipseRibbon2">
            <a:avLst/>
          </a:prstGeom>
          <a:gradFill>
            <a:gsLst>
              <a:gs pos="0">
                <a:srgbClr val="FFFF00"/>
              </a:gs>
              <a:gs pos="74000">
                <a:schemeClr val="accent1">
                  <a:lumMod val="45000"/>
                  <a:lumOff val="55000"/>
                </a:schemeClr>
              </a:gs>
              <a:gs pos="83000">
                <a:schemeClr val="accent1">
                  <a:lumMod val="45000"/>
                  <a:lumOff val="55000"/>
                </a:schemeClr>
              </a:gs>
              <a:gs pos="100000">
                <a:srgbClr val="0BE592"/>
              </a:gs>
            </a:gsLst>
            <a:lin ang="5400000" scaled="1"/>
          </a:gra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solidFill>
                  <a:srgbClr val="44546A">
                    <a:lumMod val="95000"/>
                    <a:lumOff val="5000"/>
                  </a:srgbClr>
                </a:solidFill>
                <a:effectLst/>
                <a:uLnTx/>
                <a:uFillTx/>
                <a:latin typeface="Calibri" panose="020F0502020204030204"/>
                <a:ea typeface="Times New Roman" pitchFamily="18" charset="0"/>
                <a:cs typeface="Times New Roman" pitchFamily="18" charset="0"/>
              </a:rPr>
              <a:t>Introduction</a:t>
            </a:r>
            <a:r>
              <a:rPr kumimoji="0" lang="ar-SY" sz="3200" b="1" i="0" u="none" strike="noStrike" kern="1200" cap="none" spc="0" normalizeH="0" baseline="0" noProof="0" dirty="0" smtClean="0">
                <a:ln/>
                <a:solidFill>
                  <a:srgbClr val="A5A5A5"/>
                </a:solidFill>
                <a:effectLst/>
                <a:uLnTx/>
                <a:uFillTx/>
                <a:latin typeface="Calibri" panose="020F0502020204030204"/>
                <a:ea typeface="Times New Roman" pitchFamily="18" charset="0"/>
                <a:cs typeface="Times New Roman" pitchFamily="18" charset="0"/>
              </a:rPr>
              <a:t> </a:t>
            </a:r>
            <a:endParaRPr kumimoji="0" lang="ar-SY" sz="2800" b="1" i="0" u="none" strike="noStrike" kern="1200" cap="none" spc="0" normalizeH="0" baseline="0" noProof="0" dirty="0">
              <a:ln/>
              <a:solidFill>
                <a:srgbClr val="A5A5A5"/>
              </a:solidFill>
              <a:effectLst/>
              <a:uLnTx/>
              <a:uFillTx/>
              <a:latin typeface="Calibri" panose="020F0502020204030204"/>
              <a:ea typeface="+mn-ea"/>
              <a:cs typeface="Arial" panose="020B0604020202020204" pitchFamily="34" charset="0"/>
            </a:endParaRPr>
          </a:p>
        </p:txBody>
      </p:sp>
      <p:sp>
        <p:nvSpPr>
          <p:cNvPr id="7" name="مستطيل 6"/>
          <p:cNvSpPr/>
          <p:nvPr/>
        </p:nvSpPr>
        <p:spPr>
          <a:xfrm>
            <a:off x="548640" y="1606732"/>
            <a:ext cx="11273245" cy="4644413"/>
          </a:xfrm>
          <a:prstGeom prst="rect">
            <a:avLst/>
          </a:prstGeom>
          <a:solidFill>
            <a:schemeClr val="accent1">
              <a:lumMod val="20000"/>
              <a:lumOff val="80000"/>
            </a:schemeClr>
          </a:solidFill>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l">
              <a:lnSpc>
                <a:spcPct val="107000"/>
              </a:lnSpc>
              <a:spcAft>
                <a:spcPts val="800"/>
              </a:spcAft>
            </a:pPr>
            <a:r>
              <a:rPr lang="en-US" sz="2400" dirty="0">
                <a:solidFill>
                  <a:srgbClr val="000000"/>
                </a:solidFill>
                <a:latin typeface="29LT Zarid Serif Rg" panose="00000100000000000000" pitchFamily="2" charset="-78"/>
                <a:ea typeface="Calibri" panose="020F0502020204030204" pitchFamily="34" charset="0"/>
                <a:cs typeface="29LT Zarid Serif Rg" panose="00000100000000000000" pitchFamily="2" charset="-78"/>
              </a:rPr>
              <a:t>Many difficult climatic factors have dominated the Middle East region recently, most notably drought,  Syria in particular is considered one of the most economically sensitive regions to drought. Which negatively affected agricultural areas and their productivity, which led to the exit of a large portion of agricultural areas from the production process, especially rain-fed agriculture.</a:t>
            </a:r>
          </a:p>
          <a:p>
            <a:pPr algn="l">
              <a:lnSpc>
                <a:spcPct val="107000"/>
              </a:lnSpc>
              <a:spcAft>
                <a:spcPts val="800"/>
              </a:spcAft>
            </a:pPr>
            <a:r>
              <a:rPr lang="en-US" sz="2400" dirty="0">
                <a:solidFill>
                  <a:srgbClr val="000000"/>
                </a:solidFill>
                <a:latin typeface="29LT Zarid Serif Rg" panose="00000100000000000000" pitchFamily="2" charset="-78"/>
                <a:ea typeface="Calibri" panose="020F0502020204030204" pitchFamily="34" charset="0"/>
                <a:cs typeface="29LT Zarid Serif Rg" panose="00000100000000000000" pitchFamily="2" charset="-78"/>
              </a:rPr>
              <a:t>Low rainfall negatively affects the agricultural and livestock sectors, requiring limited quantitative and qualitative use of available water. The sensitivity to drought is also increasing in the eastern region of Syria as a result of the growing population and the subsequent increase in demand for water resources and the deterioration of natural pastures.</a:t>
            </a:r>
          </a:p>
          <a:p>
            <a:pPr algn="l">
              <a:lnSpc>
                <a:spcPct val="107000"/>
              </a:lnSpc>
              <a:spcAft>
                <a:spcPts val="800"/>
              </a:spcAft>
            </a:pPr>
            <a:r>
              <a:rPr lang="en-US" sz="2400" dirty="0">
                <a:solidFill>
                  <a:srgbClr val="000000"/>
                </a:solidFill>
                <a:latin typeface="29LT Zarid Serif Rg" panose="00000100000000000000" pitchFamily="2" charset="-78"/>
                <a:ea typeface="Calibri" panose="020F0502020204030204" pitchFamily="34" charset="0"/>
                <a:cs typeface="29LT Zarid Serif Rg" panose="00000100000000000000" pitchFamily="2" charset="-78"/>
              </a:rPr>
              <a:t>On the other hand; Remote sensing technologies play a major role in the agricultural and climatic fields, such as monitoring climate changes, the growth of agricultural crops, and studying different patterns of drought, which has prompted an attempt to employ this data in the drought monitoring process.</a:t>
            </a:r>
          </a:p>
        </p:txBody>
      </p:sp>
    </p:spTree>
    <p:extLst>
      <p:ext uri="{BB962C8B-B14F-4D97-AF65-F5344CB8AC3E}">
        <p14:creationId xmlns:p14="http://schemas.microsoft.com/office/powerpoint/2010/main" val="1253149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8" descr="DSC000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3320" y="3099291"/>
            <a:ext cx="4648200" cy="32019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شريط إلى الأسفل 1"/>
          <p:cNvSpPr/>
          <p:nvPr/>
        </p:nvSpPr>
        <p:spPr>
          <a:xfrm>
            <a:off x="3935938" y="159638"/>
            <a:ext cx="4493623" cy="1146648"/>
          </a:xfrm>
          <a:prstGeom prst="ribbon">
            <a:avLst>
              <a:gd name="adj1" fmla="val 33333"/>
              <a:gd name="adj2" fmla="val 50000"/>
            </a:avLst>
          </a:prstGeom>
          <a:solidFill>
            <a:schemeClr val="accent4">
              <a:lumMod val="60000"/>
              <a:lumOff val="40000"/>
            </a:schemeClr>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defRPr/>
            </a:pPr>
            <a:r>
              <a:rPr lang="en-US" sz="3200" i="1" dirty="0">
                <a:ln w="0"/>
                <a:solidFill>
                  <a:schemeClr val="tx2">
                    <a:lumMod val="50000"/>
                  </a:schemeClr>
                </a:solidFill>
                <a:effectLst>
                  <a:outerShdw blurRad="38100" dist="25400" dir="5400000" algn="ctr" rotWithShape="0">
                    <a:srgbClr val="6E747A">
                      <a:alpha val="43000"/>
                    </a:srgbClr>
                  </a:outerShdw>
                </a:effectLst>
                <a:latin typeface="Ara Aqeeq Bold" panose="00000500000000000000" pitchFamily="50" charset="-78"/>
                <a:cs typeface="Ara Aqeeq Bold" panose="00000500000000000000" pitchFamily="50" charset="-78"/>
              </a:rPr>
              <a:t>Objectives of the study</a:t>
            </a:r>
            <a:endParaRPr kumimoji="0" lang="ar-SY" sz="3200" i="1" u="none" strike="noStrike" kern="1200" cap="none" spc="0" normalizeH="0" baseline="0" noProof="0" dirty="0">
              <a:ln w="0"/>
              <a:solidFill>
                <a:schemeClr val="tx2">
                  <a:lumMod val="50000"/>
                </a:schemeClr>
              </a:solidFill>
              <a:effectLst>
                <a:outerShdw blurRad="38100" dist="25400" dir="5400000" algn="ctr" rotWithShape="0">
                  <a:srgbClr val="6E747A">
                    <a:alpha val="43000"/>
                  </a:srgbClr>
                </a:outerShdw>
              </a:effectLst>
              <a:uLnTx/>
              <a:uFillTx/>
              <a:latin typeface="Ara Aqeeq Bold" panose="00000500000000000000" pitchFamily="50" charset="-78"/>
              <a:cs typeface="Ara Aqeeq Bold" panose="00000500000000000000" pitchFamily="50" charset="-78"/>
            </a:endParaRPr>
          </a:p>
        </p:txBody>
      </p:sp>
      <p:sp>
        <p:nvSpPr>
          <p:cNvPr id="4" name="مخطط انسيابي: معالجة متعاقبة 3"/>
          <p:cNvSpPr/>
          <p:nvPr/>
        </p:nvSpPr>
        <p:spPr>
          <a:xfrm>
            <a:off x="1406769" y="1596722"/>
            <a:ext cx="9696660" cy="1731963"/>
          </a:xfrm>
          <a:prstGeom prst="flowChartAlternateProcess">
            <a:avLst/>
          </a:prstGeom>
          <a:gradFill>
            <a:gsLst>
              <a:gs pos="20335">
                <a:schemeClr val="accent2">
                  <a:lumMod val="40000"/>
                  <a:lumOff val="60000"/>
                </a:schemeClr>
              </a:gs>
              <a:gs pos="0">
                <a:schemeClr val="accent5">
                  <a:lumMod val="0"/>
                  <a:lumOff val="100000"/>
                </a:schemeClr>
              </a:gs>
              <a:gs pos="35000">
                <a:schemeClr val="accent5">
                  <a:lumMod val="0"/>
                  <a:lumOff val="100000"/>
                </a:schemeClr>
              </a:gs>
              <a:gs pos="100000">
                <a:schemeClr val="accent5">
                  <a:lumMod val="10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107000"/>
              </a:lnSpc>
              <a:tabLst>
                <a:tab pos="1340485" algn="l"/>
              </a:tabLst>
              <a:defRPr/>
            </a:pPr>
            <a:r>
              <a:rPr lang="en-US" sz="2400" b="1" dirty="0">
                <a:solidFill>
                  <a:srgbClr val="FF0000"/>
                </a:solidFill>
                <a:latin typeface="29LT Azer" panose="00000500000000000000" pitchFamily="2" charset="-78"/>
                <a:ea typeface="Calibri" panose="020F0502020204030204" pitchFamily="34" charset="0"/>
                <a:cs typeface="A Noor" panose="00000400000000000000" pitchFamily="2" charset="-78"/>
              </a:rPr>
              <a:t>This study aimed to evaluate the relationship between rainfall amounts and changes in vegetation areas in conditions of arid and semi-arid regions represented by </a:t>
            </a:r>
            <a:r>
              <a:rPr lang="en-US" sz="2400" b="1" dirty="0" err="1">
                <a:solidFill>
                  <a:srgbClr val="FF0000"/>
                </a:solidFill>
                <a:latin typeface="29LT Azer" panose="00000500000000000000" pitchFamily="2" charset="-78"/>
                <a:ea typeface="Calibri" panose="020F0502020204030204" pitchFamily="34" charset="0"/>
                <a:cs typeface="A Noor" panose="00000400000000000000" pitchFamily="2" charset="-78"/>
              </a:rPr>
              <a:t>Deir</a:t>
            </a:r>
            <a:r>
              <a:rPr lang="en-US" sz="2400" b="1" dirty="0">
                <a:solidFill>
                  <a:srgbClr val="FF0000"/>
                </a:solidFill>
                <a:latin typeface="29LT Azer" panose="00000500000000000000" pitchFamily="2" charset="-78"/>
                <a:ea typeface="Calibri" panose="020F0502020204030204" pitchFamily="34" charset="0"/>
                <a:cs typeface="A Noor" panose="00000400000000000000" pitchFamily="2" charset="-78"/>
              </a:rPr>
              <a:t> </a:t>
            </a:r>
            <a:r>
              <a:rPr lang="en-US" sz="2400" b="1" dirty="0" err="1">
                <a:solidFill>
                  <a:srgbClr val="FF0000"/>
                </a:solidFill>
                <a:latin typeface="29LT Azer" panose="00000500000000000000" pitchFamily="2" charset="-78"/>
                <a:ea typeface="Calibri" panose="020F0502020204030204" pitchFamily="34" charset="0"/>
                <a:cs typeface="A Noor" panose="00000400000000000000" pitchFamily="2" charset="-78"/>
              </a:rPr>
              <a:t>ez-Zor</a:t>
            </a:r>
            <a:r>
              <a:rPr lang="en-US" sz="2400" b="1" dirty="0">
                <a:solidFill>
                  <a:srgbClr val="FF0000"/>
                </a:solidFill>
                <a:latin typeface="29LT Azer" panose="00000500000000000000" pitchFamily="2" charset="-78"/>
                <a:ea typeface="Calibri" panose="020F0502020204030204" pitchFamily="34" charset="0"/>
                <a:cs typeface="A Noor" panose="00000400000000000000" pitchFamily="2" charset="-78"/>
              </a:rPr>
              <a:t> Governorate.</a:t>
            </a:r>
          </a:p>
        </p:txBody>
      </p:sp>
      <p:pic>
        <p:nvPicPr>
          <p:cNvPr id="7" name="Picture 10" descr="drough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5122"/>
            <a:ext cx="1909762" cy="1371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883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400" decel="100000"/>
                                        <p:tgtEl>
                                          <p:spTgt spid="4"/>
                                        </p:tgtEl>
                                      </p:cBhvr>
                                    </p:animEffect>
                                    <p:anim calcmode="lin" valueType="num">
                                      <p:cBhvr>
                                        <p:cTn id="13" dur="400" decel="100000" fill="hold"/>
                                        <p:tgtEl>
                                          <p:spTgt spid="4"/>
                                        </p:tgtEl>
                                        <p:attrNameLst>
                                          <p:attrName>style.rotation</p:attrName>
                                        </p:attrNameLst>
                                      </p:cBhvr>
                                      <p:tavLst>
                                        <p:tav tm="0">
                                          <p:val>
                                            <p:fltVal val="-90"/>
                                          </p:val>
                                        </p:tav>
                                        <p:tav tm="100000">
                                          <p:val>
                                            <p:fltVal val="0"/>
                                          </p:val>
                                        </p:tav>
                                      </p:tavLst>
                                    </p:anim>
                                    <p:anim calcmode="lin" valueType="num">
                                      <p:cBhvr>
                                        <p:cTn id="14" dur="400" decel="100000" fill="hold"/>
                                        <p:tgtEl>
                                          <p:spTgt spid="4"/>
                                        </p:tgtEl>
                                        <p:attrNameLst>
                                          <p:attrName>ppt_x</p:attrName>
                                        </p:attrNameLst>
                                      </p:cBhvr>
                                      <p:tavLst>
                                        <p:tav tm="0">
                                          <p:val>
                                            <p:strVal val="#ppt_x+0.4"/>
                                          </p:val>
                                        </p:tav>
                                        <p:tav tm="100000">
                                          <p:val>
                                            <p:strVal val="#ppt_x-0.05"/>
                                          </p:val>
                                        </p:tav>
                                      </p:tavLst>
                                    </p:anim>
                                    <p:anim calcmode="lin" valueType="num">
                                      <p:cBhvr>
                                        <p:cTn id="15" dur="400" decel="100000" fill="hold"/>
                                        <p:tgtEl>
                                          <p:spTgt spid="4"/>
                                        </p:tgtEl>
                                        <p:attrNameLst>
                                          <p:attrName>ppt_y</p:attrName>
                                        </p:attrNameLst>
                                      </p:cBhvr>
                                      <p:tavLst>
                                        <p:tav tm="0">
                                          <p:val>
                                            <p:strVal val="#ppt_y-0.4"/>
                                          </p:val>
                                        </p:tav>
                                        <p:tav tm="100000">
                                          <p:val>
                                            <p:strVal val="#ppt_y+0.1"/>
                                          </p:val>
                                        </p:tav>
                                      </p:tavLst>
                                    </p:anim>
                                    <p:anim calcmode="lin" valueType="num">
                                      <p:cBhvr>
                                        <p:cTn id="16"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7"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5EBD0"/>
            </a:gs>
            <a:gs pos="74000">
              <a:schemeClr val="accent2">
                <a:lumMod val="45000"/>
                <a:lumOff val="55000"/>
              </a:schemeClr>
            </a:gs>
            <a:gs pos="83000">
              <a:schemeClr val="accent2">
                <a:lumMod val="45000"/>
                <a:lumOff val="55000"/>
              </a:schemeClr>
            </a:gs>
            <a:gs pos="100000">
              <a:srgbClr val="00B050"/>
            </a:gs>
          </a:gsLst>
          <a:lin ang="8100000" scaled="1"/>
          <a:tileRect/>
        </a:gradFill>
        <a:effectLst/>
      </p:bgPr>
    </p:bg>
    <p:spTree>
      <p:nvGrpSpPr>
        <p:cNvPr id="1" name=""/>
        <p:cNvGrpSpPr/>
        <p:nvPr/>
      </p:nvGrpSpPr>
      <p:grpSpPr>
        <a:xfrm>
          <a:off x="0" y="0"/>
          <a:ext cx="0" cy="0"/>
          <a:chOff x="0" y="0"/>
          <a:chExt cx="0" cy="0"/>
        </a:xfrm>
      </p:grpSpPr>
      <p:sp>
        <p:nvSpPr>
          <p:cNvPr id="4" name="مربع نص 3"/>
          <p:cNvSpPr txBox="1"/>
          <p:nvPr/>
        </p:nvSpPr>
        <p:spPr>
          <a:xfrm>
            <a:off x="5946654" y="1281509"/>
            <a:ext cx="6104709" cy="2315528"/>
          </a:xfrm>
          <a:prstGeom prst="round2Diag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l"/>
            <a:r>
              <a:rPr lang="en-US" sz="2000" i="1" dirty="0">
                <a:solidFill>
                  <a:srgbClr val="000000">
                    <a:lumMod val="95000"/>
                    <a:lumOff val="5000"/>
                  </a:srgbClr>
                </a:solidFill>
                <a:latin typeface="+mj-lt"/>
                <a:cs typeface="29LT Zarid Serif Rg" panose="00000100000000000000" pitchFamily="2" charset="-78"/>
              </a:rPr>
              <a:t>The total area of the governorate is 33.06 </a:t>
            </a:r>
            <a:r>
              <a:rPr lang="en-US" sz="2000" i="1" dirty="0" smtClean="0">
                <a:solidFill>
                  <a:srgbClr val="000000">
                    <a:lumMod val="95000"/>
                    <a:lumOff val="5000"/>
                  </a:srgbClr>
                </a:solidFill>
                <a:latin typeface="+mj-lt"/>
                <a:cs typeface="29LT Zarid Serif Rg" panose="00000100000000000000" pitchFamily="2" charset="-78"/>
              </a:rPr>
              <a:t>thousand km²</a:t>
            </a:r>
            <a:r>
              <a:rPr lang="en-US" dirty="0" smtClean="0"/>
              <a:t>, </a:t>
            </a:r>
            <a:r>
              <a:rPr lang="en-US" dirty="0">
                <a:solidFill>
                  <a:schemeClr val="tx1">
                    <a:lumMod val="50000"/>
                  </a:schemeClr>
                </a:solidFill>
              </a:rPr>
              <a:t>occupying 17.9% of the country's area.</a:t>
            </a:r>
          </a:p>
          <a:p>
            <a:pPr algn="l"/>
            <a:r>
              <a:rPr lang="en-US" dirty="0">
                <a:solidFill>
                  <a:schemeClr val="tx1">
                    <a:lumMod val="50000"/>
                  </a:schemeClr>
                </a:solidFill>
              </a:rPr>
              <a:t>It is extends between the longitudes of  (</a:t>
            </a:r>
            <a:r>
              <a:rPr lang="en-US" dirty="0" smtClean="0">
                <a:solidFill>
                  <a:schemeClr val="tx1">
                    <a:lumMod val="50000"/>
                  </a:schemeClr>
                </a:solidFill>
              </a:rPr>
              <a:t>39˚˚ </a:t>
            </a:r>
            <a:r>
              <a:rPr lang="en-US" dirty="0">
                <a:solidFill>
                  <a:schemeClr val="tx1">
                    <a:lumMod val="50000"/>
                  </a:schemeClr>
                </a:solidFill>
              </a:rPr>
              <a:t>14' 36" - 41º 13' 7") east.</a:t>
            </a:r>
          </a:p>
          <a:p>
            <a:pPr algn="l"/>
            <a:r>
              <a:rPr lang="en-US" dirty="0">
                <a:solidFill>
                  <a:schemeClr val="tx1">
                    <a:lumMod val="50000"/>
                  </a:schemeClr>
                </a:solidFill>
              </a:rPr>
              <a:t>And  latitudes of (</a:t>
            </a:r>
            <a:r>
              <a:rPr lang="en-US" dirty="0" smtClean="0">
                <a:solidFill>
                  <a:schemeClr val="tx1">
                    <a:lumMod val="50000"/>
                  </a:schemeClr>
                </a:solidFill>
              </a:rPr>
              <a:t>36˚ </a:t>
            </a:r>
            <a:r>
              <a:rPr lang="en-US" dirty="0">
                <a:solidFill>
                  <a:schemeClr val="tx1">
                    <a:lumMod val="50000"/>
                  </a:schemeClr>
                </a:solidFill>
              </a:rPr>
              <a:t>20' 23" - 33º 7' 29") north.</a:t>
            </a:r>
          </a:p>
          <a:p>
            <a:pPr algn="l"/>
            <a:r>
              <a:rPr lang="en-US" dirty="0">
                <a:solidFill>
                  <a:schemeClr val="tx1">
                    <a:lumMod val="50000"/>
                  </a:schemeClr>
                </a:solidFill>
              </a:rPr>
              <a:t>Its average height is 220 meters above sea level.</a:t>
            </a:r>
          </a:p>
          <a:p>
            <a:pPr algn="l"/>
            <a:endParaRPr lang="en-US" dirty="0"/>
          </a:p>
        </p:txBody>
      </p:sp>
      <p:sp>
        <p:nvSpPr>
          <p:cNvPr id="2" name="تمرير أفقي 1"/>
          <p:cNvSpPr/>
          <p:nvPr/>
        </p:nvSpPr>
        <p:spPr>
          <a:xfrm>
            <a:off x="5398263" y="14754"/>
            <a:ext cx="2536999" cy="808038"/>
          </a:xfrm>
          <a:prstGeom prst="horizontalScroll">
            <a:avLst/>
          </a:prstGeom>
          <a:solidFill>
            <a:srgbClr val="00FFFF"/>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Y" sz="3200" b="0" i="0" u="none" strike="noStrike" kern="1200" cap="none" spc="0" normalizeH="0" baseline="0" noProof="0">
              <a:ln w="0"/>
              <a:solidFill>
                <a:srgbClr val="595959"/>
              </a:solidFill>
              <a:effectLst>
                <a:outerShdw blurRad="38100" dist="19050" dir="2700000" algn="tl" rotWithShape="0">
                  <a:srgbClr val="595959">
                    <a:alpha val="40000"/>
                  </a:srgbClr>
                </a:outerShdw>
              </a:effectLst>
              <a:uLnTx/>
              <a:uFillTx/>
              <a:latin typeface="Cambria"/>
              <a:ea typeface="Times New Roman" pitchFamily="18" charset="0"/>
              <a:cs typeface="Times New Roman" pitchFamily="18" charset="0"/>
            </a:endParaRPr>
          </a:p>
        </p:txBody>
      </p:sp>
      <p:sp>
        <p:nvSpPr>
          <p:cNvPr id="3" name="مستطيل 2"/>
          <p:cNvSpPr>
            <a:spLocks noChangeArrowheads="1"/>
          </p:cNvSpPr>
          <p:nvPr/>
        </p:nvSpPr>
        <p:spPr bwMode="auto">
          <a:xfrm>
            <a:off x="4282288" y="134937"/>
            <a:ext cx="4768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algn="l" rtl="0" fontAlgn="base">
              <a:spcBef>
                <a:spcPct val="0"/>
              </a:spcBef>
              <a:spcAft>
                <a:spcPct val="0"/>
              </a:spcAft>
              <a:defRPr>
                <a:solidFill>
                  <a:schemeClr val="tx1"/>
                </a:solidFill>
                <a:latin typeface="Cambria" panose="02040503050406030204" pitchFamily="18" charset="0"/>
              </a:defRPr>
            </a:lvl6pPr>
            <a:lvl7pPr marL="2971800" indent="-228600" algn="l" rtl="0" fontAlgn="base">
              <a:spcBef>
                <a:spcPct val="0"/>
              </a:spcBef>
              <a:spcAft>
                <a:spcPct val="0"/>
              </a:spcAft>
              <a:defRPr>
                <a:solidFill>
                  <a:schemeClr val="tx1"/>
                </a:solidFill>
                <a:latin typeface="Cambria" panose="02040503050406030204" pitchFamily="18" charset="0"/>
              </a:defRPr>
            </a:lvl7pPr>
            <a:lvl8pPr marL="3429000" indent="-228600" algn="l" rtl="0" fontAlgn="base">
              <a:spcBef>
                <a:spcPct val="0"/>
              </a:spcBef>
              <a:spcAft>
                <a:spcPct val="0"/>
              </a:spcAft>
              <a:defRPr>
                <a:solidFill>
                  <a:schemeClr val="tx1"/>
                </a:solidFill>
                <a:latin typeface="Cambria" panose="02040503050406030204" pitchFamily="18" charset="0"/>
              </a:defRPr>
            </a:lvl8pPr>
            <a:lvl9pPr marL="3886200" indent="-228600" algn="l" rtl="0" fontAlgn="base">
              <a:spcBef>
                <a:spcPct val="0"/>
              </a:spcBef>
              <a:spcAft>
                <a:spcPct val="0"/>
              </a:spcAft>
              <a:defRPr>
                <a:solidFill>
                  <a:schemeClr val="tx1"/>
                </a:solidFill>
                <a:latin typeface="Cambria" panose="02040503050406030204" pitchFamily="18" charset="0"/>
              </a:defRPr>
            </a:lvl9pPr>
          </a:lstStyle>
          <a:p>
            <a:pPr lvl="0" algn="ctr" rtl="0" fontAlgn="base">
              <a:spcBef>
                <a:spcPct val="0"/>
              </a:spcBef>
              <a:spcAft>
                <a:spcPct val="0"/>
              </a:spcAft>
              <a:defRPr/>
            </a:pPr>
            <a:r>
              <a:rPr lang="en-US" altLang="ar-SY" sz="2800" b="1" i="1" dirty="0">
                <a:ln w="0"/>
                <a:solidFill>
                  <a:srgbClr val="000000">
                    <a:lumMod val="95000"/>
                    <a:lumOff val="5000"/>
                  </a:srgbClr>
                </a:solidFill>
                <a:effectLst>
                  <a:outerShdw blurRad="38100" dist="19050" dir="2700000" algn="tl" rotWithShape="0">
                    <a:srgbClr val="595959">
                      <a:alpha val="40000"/>
                    </a:srgbClr>
                  </a:outerShdw>
                </a:effectLst>
                <a:latin typeface="29LT Zarid Serif Rg" panose="00000100000000000000" pitchFamily="2" charset="-78"/>
                <a:cs typeface="29LT Zarid Serif Rg" panose="00000100000000000000" pitchFamily="2" charset="-78"/>
              </a:rPr>
              <a:t>Study area</a:t>
            </a:r>
            <a:endParaRPr kumimoji="0" lang="ar-SY" altLang="ar-SY" sz="2800" b="1" i="1" u="none" strike="noStrike" kern="1200" cap="none" spc="0" normalizeH="0" baseline="0" noProof="0" dirty="0" smtClean="0">
              <a:ln w="0"/>
              <a:solidFill>
                <a:srgbClr val="000000">
                  <a:lumMod val="95000"/>
                  <a:lumOff val="5000"/>
                </a:srgbClr>
              </a:solidFill>
              <a:effectLst>
                <a:outerShdw blurRad="38100" dist="19050" dir="2700000" algn="tl" rotWithShape="0">
                  <a:srgbClr val="595959">
                    <a:alpha val="40000"/>
                  </a:srgbClr>
                </a:outerShdw>
              </a:effectLst>
              <a:uLnTx/>
              <a:uFillTx/>
              <a:latin typeface="29LT Zarid Serif Rg" panose="00000100000000000000" pitchFamily="2" charset="-78"/>
              <a:cs typeface="29LT Zarid Serif Rg" panose="00000100000000000000" pitchFamily="2" charset="-78"/>
            </a:endParaRPr>
          </a:p>
        </p:txBody>
      </p:sp>
      <p:grpSp>
        <p:nvGrpSpPr>
          <p:cNvPr id="11" name="مجموعة 10"/>
          <p:cNvGrpSpPr/>
          <p:nvPr/>
        </p:nvGrpSpPr>
        <p:grpSpPr>
          <a:xfrm>
            <a:off x="240271" y="1331385"/>
            <a:ext cx="5508000" cy="4536000"/>
            <a:chOff x="1248317" y="0"/>
            <a:chExt cx="9695365" cy="6858000"/>
          </a:xfrm>
        </p:grpSpPr>
        <p:pic>
          <p:nvPicPr>
            <p:cNvPr id="12" name="صورة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8317" y="0"/>
              <a:ext cx="9695365" cy="6858000"/>
            </a:xfrm>
            <a:prstGeom prst="rect">
              <a:avLst/>
            </a:prstGeom>
          </p:spPr>
        </p:pic>
        <p:grpSp>
          <p:nvGrpSpPr>
            <p:cNvPr id="13" name="مجموعة 12"/>
            <p:cNvGrpSpPr/>
            <p:nvPr/>
          </p:nvGrpSpPr>
          <p:grpSpPr>
            <a:xfrm>
              <a:off x="1711232" y="5408023"/>
              <a:ext cx="2268000" cy="1106284"/>
              <a:chOff x="1698170" y="5342709"/>
              <a:chExt cx="2268000" cy="1106284"/>
            </a:xfrm>
          </p:grpSpPr>
          <p:pic>
            <p:nvPicPr>
              <p:cNvPr id="16" name="صورة 15"/>
              <p:cNvPicPr>
                <a:picLocks noChangeAspect="1"/>
              </p:cNvPicPr>
              <p:nvPr/>
            </p:nvPicPr>
            <p:blipFill rotWithShape="1">
              <a:blip r:embed="rId3" cstate="print">
                <a:extLst>
                  <a:ext uri="{28A0092B-C50C-407E-A947-70E740481C1C}">
                    <a14:useLocalDpi xmlns:a14="http://schemas.microsoft.com/office/drawing/2010/main" val="0"/>
                  </a:ext>
                </a:extLst>
              </a:blip>
              <a:srcRect l="9573" t="65524" r="60990" b="27238"/>
              <a:stretch/>
            </p:blipFill>
            <p:spPr>
              <a:xfrm>
                <a:off x="1698170" y="5342709"/>
                <a:ext cx="2268000" cy="496389"/>
              </a:xfrm>
              <a:prstGeom prst="rect">
                <a:avLst/>
              </a:prstGeom>
              <a:ln>
                <a:noFill/>
              </a:ln>
              <a:effectLst>
                <a:outerShdw blurRad="292100" dist="139700" dir="2700000" algn="tl" rotWithShape="0">
                  <a:srgbClr val="333333">
                    <a:alpha val="65000"/>
                  </a:srgbClr>
                </a:outerShdw>
              </a:effectLst>
            </p:spPr>
          </p:pic>
          <p:pic>
            <p:nvPicPr>
              <p:cNvPr id="17" name="صورة 16"/>
              <p:cNvPicPr>
                <a:picLocks noChangeAspect="1"/>
              </p:cNvPicPr>
              <p:nvPr/>
            </p:nvPicPr>
            <p:blipFill rotWithShape="1">
              <a:blip r:embed="rId4" cstate="print">
                <a:extLst>
                  <a:ext uri="{28A0092B-C50C-407E-A947-70E740481C1C}">
                    <a14:useLocalDpi xmlns:a14="http://schemas.microsoft.com/office/drawing/2010/main" val="0"/>
                  </a:ext>
                </a:extLst>
              </a:blip>
              <a:srcRect l="9886" t="77638" r="65227" b="12774"/>
              <a:stretch/>
            </p:blipFill>
            <p:spPr>
              <a:xfrm>
                <a:off x="1698170" y="5773785"/>
                <a:ext cx="2268000" cy="675208"/>
              </a:xfrm>
              <a:prstGeom prst="rect">
                <a:avLst/>
              </a:prstGeom>
              <a:ln>
                <a:noFill/>
              </a:ln>
              <a:effectLst>
                <a:outerShdw blurRad="292100" dist="139700" dir="2700000" algn="tl" rotWithShape="0">
                  <a:srgbClr val="333333">
                    <a:alpha val="65000"/>
                  </a:srgbClr>
                </a:outerShdw>
              </a:effectLst>
            </p:spPr>
          </p:pic>
        </p:grpSp>
        <p:sp>
          <p:nvSpPr>
            <p:cNvPr id="14" name="مخطط انسيابي: رابط 13"/>
            <p:cNvSpPr/>
            <p:nvPr/>
          </p:nvSpPr>
          <p:spPr>
            <a:xfrm>
              <a:off x="6335486" y="3213463"/>
              <a:ext cx="104503" cy="130627"/>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مستطيل 14"/>
            <p:cNvSpPr/>
            <p:nvPr/>
          </p:nvSpPr>
          <p:spPr>
            <a:xfrm>
              <a:off x="3261555" y="377046"/>
              <a:ext cx="4798486" cy="586315"/>
            </a:xfrm>
            <a:prstGeom prst="rect">
              <a:avLst/>
            </a:prstGeom>
            <a:solidFill>
              <a:schemeClr val="bg2">
                <a:lumMod val="90000"/>
              </a:schemeClr>
            </a:solidFill>
          </p:spPr>
          <p:txBody>
            <a:bodyPr wrap="square">
              <a:spAutoFit/>
            </a:bodyPr>
            <a:lstStyle/>
            <a:p>
              <a:r>
                <a:rPr lang="en-US" dirty="0">
                  <a:solidFill>
                    <a:schemeClr val="tx2">
                      <a:lumMod val="95000"/>
                      <a:lumOff val="5000"/>
                    </a:schemeClr>
                  </a:solidFill>
                  <a:latin typeface="29LT Azer" panose="00000500000000000000" pitchFamily="2" charset="-78"/>
                  <a:cs typeface="29LT Azer" panose="00000500000000000000" pitchFamily="2" charset="-78"/>
                </a:rPr>
                <a:t>Location of the study area</a:t>
              </a:r>
            </a:p>
          </p:txBody>
        </p:sp>
      </p:grpSp>
      <p:sp>
        <p:nvSpPr>
          <p:cNvPr id="5" name="سهم إلى اليسار 4"/>
          <p:cNvSpPr/>
          <p:nvPr/>
        </p:nvSpPr>
        <p:spPr>
          <a:xfrm>
            <a:off x="5549888" y="3262835"/>
            <a:ext cx="793532" cy="336550"/>
          </a:xfrm>
          <a:prstGeom prst="leftArrow">
            <a:avLst/>
          </a:prstGeom>
          <a:ln w="57150"/>
        </p:spPr>
        <p:style>
          <a:lnRef idx="2">
            <a:schemeClr val="accent5"/>
          </a:lnRef>
          <a:fillRef idx="1">
            <a:schemeClr val="lt1"/>
          </a:fillRef>
          <a:effectRef idx="0">
            <a:schemeClr val="accent5"/>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Y" sz="1800" b="0" i="0" u="none" strike="noStrike" kern="1200" cap="none" spc="0" normalizeH="0" baseline="0" noProof="0">
              <a:ln>
                <a:noFill/>
              </a:ln>
              <a:solidFill>
                <a:srgbClr val="595959"/>
              </a:solidFill>
              <a:effectLst/>
              <a:uLnTx/>
              <a:uFillTx/>
              <a:latin typeface="Cambria"/>
              <a:ea typeface="+mn-ea"/>
              <a:cs typeface="Tahoma" panose="020B0604030504040204" pitchFamily="34" charset="0"/>
            </a:endParaRPr>
          </a:p>
        </p:txBody>
      </p:sp>
      <p:sp>
        <p:nvSpPr>
          <p:cNvPr id="10" name="مستطيل 9"/>
          <p:cNvSpPr/>
          <p:nvPr/>
        </p:nvSpPr>
        <p:spPr>
          <a:xfrm>
            <a:off x="5951009" y="4027982"/>
            <a:ext cx="6096000" cy="1956177"/>
          </a:xfrm>
          <a:prstGeom prst="rect">
            <a:avLst/>
          </a:prstGeom>
          <a:solidFill>
            <a:schemeClr val="accent4">
              <a:lumMod val="20000"/>
              <a:lumOff val="80000"/>
            </a:schemeClr>
          </a:solidFill>
        </p:spPr>
        <p:txBody>
          <a:bodyPr>
            <a:spAutoFit/>
          </a:bodyPr>
          <a:lstStyle/>
          <a:p>
            <a:pPr algn="l">
              <a:lnSpc>
                <a:spcPct val="107000"/>
              </a:lnSpc>
              <a:tabLst>
                <a:tab pos="1340485" algn="l"/>
              </a:tabLst>
            </a:pPr>
            <a:r>
              <a:rPr lang="en-US" sz="2400" b="1" dirty="0">
                <a:solidFill>
                  <a:srgbClr val="002060"/>
                </a:solidFill>
                <a:latin typeface="29LT Azer" panose="00000500000000000000" pitchFamily="2" charset="-78"/>
                <a:ea typeface="Calibri" panose="020F0502020204030204" pitchFamily="34" charset="0"/>
                <a:cs typeface="29LT Azer" panose="00000500000000000000" pitchFamily="2" charset="-78"/>
              </a:rPr>
              <a:t>Climate of the study area</a:t>
            </a:r>
            <a:r>
              <a:rPr lang="en-US" sz="2400" b="1" dirty="0" smtClean="0">
                <a:solidFill>
                  <a:srgbClr val="002060"/>
                </a:solidFill>
                <a:latin typeface="29LT Azer" panose="00000500000000000000" pitchFamily="2" charset="-78"/>
                <a:ea typeface="Calibri" panose="020F0502020204030204" pitchFamily="34" charset="0"/>
                <a:cs typeface="29LT Azer" panose="00000500000000000000" pitchFamily="2" charset="-78"/>
              </a:rPr>
              <a:t>:</a:t>
            </a:r>
          </a:p>
          <a:p>
            <a:pPr algn="l">
              <a:lnSpc>
                <a:spcPct val="107000"/>
              </a:lnSpc>
              <a:tabLst>
                <a:tab pos="1340485" algn="l"/>
              </a:tabLst>
            </a:pPr>
            <a:r>
              <a:rPr lang="en-US" dirty="0">
                <a:solidFill>
                  <a:srgbClr val="0D0D0D"/>
                </a:solidFill>
                <a:latin typeface="29LT Azer" panose="00000500000000000000" pitchFamily="2" charset="-78"/>
                <a:ea typeface="Calibri" panose="020F0502020204030204" pitchFamily="34" charset="0"/>
                <a:cs typeface="29LT Azer" panose="00000500000000000000" pitchFamily="2" charset="-78"/>
              </a:rPr>
              <a:t>The climate of the study area is Mediterranean with a continental influence, and climatically it is classified into semi-arid, arid and extremely dry regions according to the </a:t>
            </a:r>
            <a:r>
              <a:rPr lang="en-US" dirty="0" err="1">
                <a:solidFill>
                  <a:srgbClr val="0D0D0D"/>
                </a:solidFill>
                <a:latin typeface="29LT Azer" panose="00000500000000000000" pitchFamily="2" charset="-78"/>
                <a:ea typeface="Calibri" panose="020F0502020204030204" pitchFamily="34" charset="0"/>
                <a:cs typeface="29LT Azer" panose="00000500000000000000" pitchFamily="2" charset="-78"/>
              </a:rPr>
              <a:t>Amberger</a:t>
            </a:r>
            <a:r>
              <a:rPr lang="en-US" dirty="0">
                <a:solidFill>
                  <a:srgbClr val="0D0D0D"/>
                </a:solidFill>
                <a:latin typeface="29LT Azer" panose="00000500000000000000" pitchFamily="2" charset="-78"/>
                <a:ea typeface="Calibri" panose="020F0502020204030204" pitchFamily="34" charset="0"/>
                <a:cs typeface="29LT Azer" panose="00000500000000000000" pitchFamily="2" charset="-78"/>
              </a:rPr>
              <a:t> classification. It is characterized by a long dry season extending from June to October, and a cold winter with an average rainfall of 160-200 mm annually.</a:t>
            </a:r>
            <a:endParaRPr lang="en-US" sz="1100" dirty="0">
              <a:latin typeface="29LT Azer" panose="00000500000000000000" pitchFamily="2" charset="-78"/>
              <a:ea typeface="Calibri" panose="020F0502020204030204" pitchFamily="34" charset="0"/>
              <a:cs typeface="29LT Azer" panose="00000500000000000000" pitchFamily="2" charset="-78"/>
            </a:endParaRPr>
          </a:p>
        </p:txBody>
      </p:sp>
    </p:spTree>
    <p:extLst>
      <p:ext uri="{BB962C8B-B14F-4D97-AF65-F5344CB8AC3E}">
        <p14:creationId xmlns:p14="http://schemas.microsoft.com/office/powerpoint/2010/main" val="2998582984"/>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مستطيل 1"/>
          <p:cNvSpPr/>
          <p:nvPr/>
        </p:nvSpPr>
        <p:spPr>
          <a:xfrm>
            <a:off x="1092591" y="425482"/>
            <a:ext cx="11099409" cy="2457276"/>
          </a:xfrm>
          <a:prstGeom prst="rect">
            <a:avLst/>
          </a:prstGeom>
        </p:spPr>
        <p:txBody>
          <a:bodyPr wrap="square">
            <a:spAutoFit/>
          </a:bodyPr>
          <a:lstStyle/>
          <a:p>
            <a:pPr algn="ctr">
              <a:lnSpc>
                <a:spcPct val="107000"/>
              </a:lnSpc>
              <a:tabLst>
                <a:tab pos="1340485" algn="l"/>
              </a:tabLst>
            </a:pPr>
            <a:r>
              <a:rPr lang="en-US" sz="2400" b="1" dirty="0" smtClean="0">
                <a:solidFill>
                  <a:srgbClr val="002060"/>
                </a:solidFill>
                <a:latin typeface="29LT Azer" panose="00000500000000000000" pitchFamily="2" charset="-78"/>
                <a:ea typeface="Calibri" panose="020F0502020204030204" pitchFamily="34" charset="0"/>
                <a:cs typeface="29LT Azer" panose="00000500000000000000" pitchFamily="2" charset="-78"/>
              </a:rPr>
              <a:t>Data</a:t>
            </a:r>
          </a:p>
          <a:p>
            <a:pPr algn="l"/>
            <a:r>
              <a:rPr lang="ar-SA" dirty="0">
                <a:solidFill>
                  <a:srgbClr val="000000"/>
                </a:solidFill>
                <a:latin typeface="29LT Azer" panose="00000500000000000000" pitchFamily="2" charset="-78"/>
                <a:ea typeface="Calibri" panose="020F0502020204030204" pitchFamily="34" charset="0"/>
                <a:cs typeface="29LT Azer" panose="00000500000000000000" pitchFamily="2" charset="-78"/>
              </a:rPr>
              <a:t> </a:t>
            </a:r>
            <a:r>
              <a:rPr lang="en-US" sz="2000" dirty="0">
                <a:solidFill>
                  <a:srgbClr val="002060"/>
                </a:solidFill>
                <a:latin typeface="29LT Azer" panose="00000500000000000000" pitchFamily="2" charset="-78"/>
                <a:cs typeface="29LT Azer" panose="00000500000000000000" pitchFamily="2" charset="-78"/>
              </a:rPr>
              <a:t>Satellite images:</a:t>
            </a:r>
            <a:endParaRPr lang="en-US" dirty="0">
              <a:solidFill>
                <a:srgbClr val="002060"/>
              </a:solidFill>
              <a:latin typeface="29LT Azer" panose="00000500000000000000" pitchFamily="2" charset="-78"/>
              <a:cs typeface="29LT Azer" panose="00000500000000000000" pitchFamily="2" charset="-78"/>
            </a:endParaRPr>
          </a:p>
          <a:p>
            <a:pPr algn="l"/>
            <a:r>
              <a:rPr lang="en-US" dirty="0">
                <a:solidFill>
                  <a:schemeClr val="tx2">
                    <a:lumMod val="95000"/>
                    <a:lumOff val="5000"/>
                  </a:schemeClr>
                </a:solidFill>
                <a:latin typeface="29LT Azer" panose="00000500000000000000" pitchFamily="2" charset="-78"/>
                <a:cs typeface="29LT Azer" panose="00000500000000000000" pitchFamily="2" charset="-78"/>
              </a:rPr>
              <a:t>NDVI images from MODIS (Terra/Aqua) satellite data were used for the time series from 2012 to 2022 (11 years) for April of each year. Which is characterized by great temporal accuracy compared to other satellites (time period of 16 days), and its spatial </a:t>
            </a:r>
            <a:r>
              <a:rPr lang="en-US" dirty="0" smtClean="0">
                <a:solidFill>
                  <a:schemeClr val="tx2">
                    <a:lumMod val="95000"/>
                    <a:lumOff val="5000"/>
                  </a:schemeClr>
                </a:solidFill>
                <a:latin typeface="29LT Azer" panose="00000500000000000000" pitchFamily="2" charset="-78"/>
                <a:cs typeface="29LT Azer" panose="00000500000000000000" pitchFamily="2" charset="-78"/>
              </a:rPr>
              <a:t>resolution </a:t>
            </a:r>
            <a:r>
              <a:rPr lang="en-US" dirty="0">
                <a:solidFill>
                  <a:schemeClr val="tx2">
                    <a:lumMod val="95000"/>
                    <a:lumOff val="5000"/>
                  </a:schemeClr>
                </a:solidFill>
                <a:latin typeface="29LT Azer" panose="00000500000000000000" pitchFamily="2" charset="-78"/>
                <a:cs typeface="29LT Azer" panose="00000500000000000000" pitchFamily="2" charset="-78"/>
              </a:rPr>
              <a:t>is 250 m. The processing level is the third level</a:t>
            </a:r>
            <a:r>
              <a:rPr lang="en-US" dirty="0" smtClean="0">
                <a:solidFill>
                  <a:schemeClr val="tx2">
                    <a:lumMod val="95000"/>
                    <a:lumOff val="5000"/>
                  </a:schemeClr>
                </a:solidFill>
                <a:latin typeface="29LT Azer" panose="00000500000000000000" pitchFamily="2" charset="-78"/>
                <a:cs typeface="29LT Azer" panose="00000500000000000000" pitchFamily="2" charset="-78"/>
              </a:rPr>
              <a:t>.</a:t>
            </a:r>
          </a:p>
          <a:p>
            <a:pPr algn="l"/>
            <a:r>
              <a:rPr lang="en-US" dirty="0">
                <a:solidFill>
                  <a:schemeClr val="tx2">
                    <a:lumMod val="95000"/>
                    <a:lumOff val="5000"/>
                  </a:schemeClr>
                </a:solidFill>
                <a:latin typeface="29LT Azer" panose="00000500000000000000" pitchFamily="2" charset="-78"/>
                <a:cs typeface="29LT Azer" panose="00000500000000000000" pitchFamily="2" charset="-78"/>
              </a:rPr>
              <a:t>Data were extracted and processed using a JavaScript code editor in the GEE (Google Earth Engine) platform </a:t>
            </a:r>
            <a:r>
              <a:rPr lang="en-US" u="sng" dirty="0">
                <a:solidFill>
                  <a:srgbClr val="0070C0"/>
                </a:solidFill>
                <a:latin typeface="29LT Azer" panose="00000500000000000000" pitchFamily="2" charset="-78"/>
                <a:cs typeface="29LT Azer" panose="00000500000000000000" pitchFamily="2" charset="-78"/>
              </a:rPr>
              <a:t>https://earthengine.google.com</a:t>
            </a:r>
            <a:r>
              <a:rPr lang="en-US" dirty="0">
                <a:solidFill>
                  <a:srgbClr val="0070C0"/>
                </a:solidFill>
                <a:latin typeface="29LT Azer" panose="00000500000000000000" pitchFamily="2" charset="-78"/>
                <a:cs typeface="29LT Azer" panose="00000500000000000000" pitchFamily="2" charset="-78"/>
              </a:rPr>
              <a:t>/</a:t>
            </a:r>
            <a:r>
              <a:rPr lang="en-US" dirty="0">
                <a:solidFill>
                  <a:schemeClr val="tx2">
                    <a:lumMod val="95000"/>
                    <a:lumOff val="5000"/>
                  </a:schemeClr>
                </a:solidFill>
                <a:latin typeface="29LT Azer" panose="00000500000000000000" pitchFamily="2" charset="-78"/>
                <a:cs typeface="29LT Azer" panose="00000500000000000000" pitchFamily="2" charset="-78"/>
              </a:rPr>
              <a:t>, which provides big data processing capabilities for even very large study areas.</a:t>
            </a:r>
          </a:p>
          <a:p>
            <a:pPr algn="l"/>
            <a:endParaRPr lang="en-US" dirty="0">
              <a:effectLst/>
              <a:latin typeface="29LT Azer" panose="00000500000000000000" pitchFamily="2" charset="-78"/>
              <a:ea typeface="Calibri" panose="020F0502020204030204" pitchFamily="34" charset="0"/>
              <a:cs typeface="29LT Azer" panose="00000500000000000000" pitchFamily="2"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554" y="2752019"/>
            <a:ext cx="8190412" cy="3792361"/>
          </a:xfrm>
          <a:prstGeom prst="rect">
            <a:avLst/>
          </a:prstGeom>
        </p:spPr>
      </p:pic>
      <p:pic>
        <p:nvPicPr>
          <p:cNvPr id="5" name="Picture 14" descr="tran_sat"/>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53163" y="50655"/>
            <a:ext cx="1782763" cy="10858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200px-Astra_2A_2C_Boeing_6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2888" y="4648200"/>
            <a:ext cx="1789112" cy="2209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7829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alpha val="35000"/>
          </a:srgbClr>
        </a:solidFill>
        <a:effectLst/>
      </p:bgPr>
    </p:bg>
    <p:spTree>
      <p:nvGrpSpPr>
        <p:cNvPr id="1" name=""/>
        <p:cNvGrpSpPr/>
        <p:nvPr/>
      </p:nvGrpSpPr>
      <p:grpSpPr>
        <a:xfrm>
          <a:off x="0" y="0"/>
          <a:ext cx="0" cy="0"/>
          <a:chOff x="0" y="0"/>
          <a:chExt cx="0" cy="0"/>
        </a:xfrm>
      </p:grpSpPr>
      <p:sp>
        <p:nvSpPr>
          <p:cNvPr id="2" name="مستطيل 1"/>
          <p:cNvSpPr/>
          <p:nvPr/>
        </p:nvSpPr>
        <p:spPr>
          <a:xfrm>
            <a:off x="1043532" y="182454"/>
            <a:ext cx="10698479" cy="11440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lnSpc>
                <a:spcPct val="107000"/>
              </a:lnSpc>
              <a:spcAft>
                <a:spcPts val="800"/>
              </a:spcAft>
            </a:pPr>
            <a:r>
              <a:rPr lang="en-US" sz="2400" dirty="0" smtClean="0">
                <a:solidFill>
                  <a:srgbClr val="0070C0"/>
                </a:solidFill>
                <a:latin typeface="29LT Azer" panose="00000500000000000000" pitchFamily="2" charset="-78"/>
                <a:ea typeface="Calibri" panose="020F0502020204030204" pitchFamily="34" charset="0"/>
                <a:cs typeface="29LT Azer" panose="00000500000000000000" pitchFamily="2" charset="-78"/>
              </a:rPr>
              <a:t>Rainfall </a:t>
            </a:r>
            <a:r>
              <a:rPr lang="en-US" sz="2400" dirty="0">
                <a:solidFill>
                  <a:srgbClr val="0070C0"/>
                </a:solidFill>
                <a:latin typeface="29LT Azer" panose="00000500000000000000" pitchFamily="2" charset="-78"/>
                <a:ea typeface="Calibri" panose="020F0502020204030204" pitchFamily="34" charset="0"/>
                <a:cs typeface="29LT Azer" panose="00000500000000000000" pitchFamily="2" charset="-78"/>
              </a:rPr>
              <a:t>data:</a:t>
            </a:r>
            <a:endParaRPr lang="en-US" sz="2000" dirty="0">
              <a:solidFill>
                <a:srgbClr val="0070C0"/>
              </a:solidFill>
              <a:latin typeface="29LT Azer" panose="00000500000000000000" pitchFamily="2" charset="-78"/>
              <a:ea typeface="Calibri" panose="020F0502020204030204" pitchFamily="34" charset="0"/>
              <a:cs typeface="29LT Azer" panose="00000500000000000000" pitchFamily="2" charset="-78"/>
            </a:endParaRPr>
          </a:p>
          <a:p>
            <a:pPr algn="l"/>
            <a:r>
              <a:rPr lang="en-US" dirty="0" smtClean="0">
                <a:latin typeface="29LT Azer" panose="00000500000000000000" pitchFamily="2" charset="-78"/>
                <a:cs typeface="29LT Azer" panose="00000500000000000000" pitchFamily="2" charset="-78"/>
              </a:rPr>
              <a:t>Annual </a:t>
            </a:r>
            <a:r>
              <a:rPr lang="en-US" dirty="0">
                <a:latin typeface="29LT Azer" panose="00000500000000000000" pitchFamily="2" charset="-78"/>
                <a:cs typeface="29LT Azer" panose="00000500000000000000" pitchFamily="2" charset="-78"/>
              </a:rPr>
              <a:t>rainfall data for the period 2012-2022, obtained from the Agricultural Rainfall Enhancement Project, were used to determine the average rainfall for the study area for five rain stations: </a:t>
            </a:r>
            <a:r>
              <a:rPr lang="en-US" dirty="0" err="1">
                <a:latin typeface="29LT Azer" panose="00000500000000000000" pitchFamily="2" charset="-78"/>
                <a:cs typeface="29LT Azer" panose="00000500000000000000" pitchFamily="2" charset="-78"/>
              </a:rPr>
              <a:t>Deir</a:t>
            </a:r>
            <a:r>
              <a:rPr lang="en-US" dirty="0">
                <a:latin typeface="29LT Azer" panose="00000500000000000000" pitchFamily="2" charset="-78"/>
                <a:cs typeface="29LT Azer" panose="00000500000000000000" pitchFamily="2" charset="-78"/>
              </a:rPr>
              <a:t> </a:t>
            </a:r>
            <a:r>
              <a:rPr lang="en-US" dirty="0" err="1">
                <a:latin typeface="29LT Azer" panose="00000500000000000000" pitchFamily="2" charset="-78"/>
                <a:cs typeface="29LT Azer" panose="00000500000000000000" pitchFamily="2" charset="-78"/>
              </a:rPr>
              <a:t>ez-Zor</a:t>
            </a:r>
            <a:r>
              <a:rPr lang="en-US" dirty="0">
                <a:latin typeface="29LT Azer" panose="00000500000000000000" pitchFamily="2" charset="-78"/>
                <a:cs typeface="29LT Azer" panose="00000500000000000000" pitchFamily="2" charset="-78"/>
              </a:rPr>
              <a:t>, </a:t>
            </a:r>
            <a:r>
              <a:rPr lang="en-US" dirty="0" smtClean="0">
                <a:latin typeface="29LT Azer" panose="00000500000000000000" pitchFamily="2" charset="-78"/>
                <a:cs typeface="29LT Azer" panose="00000500000000000000" pitchFamily="2" charset="-78"/>
              </a:rPr>
              <a:t>Al-</a:t>
            </a:r>
            <a:r>
              <a:rPr lang="en-US" dirty="0" err="1" smtClean="0">
                <a:latin typeface="29LT Azer" panose="00000500000000000000" pitchFamily="2" charset="-78"/>
                <a:cs typeface="29LT Azer" panose="00000500000000000000" pitchFamily="2" charset="-78"/>
              </a:rPr>
              <a:t>Tebny</a:t>
            </a:r>
            <a:r>
              <a:rPr lang="en-US" dirty="0" smtClean="0">
                <a:latin typeface="29LT Azer" panose="00000500000000000000" pitchFamily="2" charset="-78"/>
                <a:cs typeface="29LT Azer" panose="00000500000000000000" pitchFamily="2" charset="-78"/>
              </a:rPr>
              <a:t>, </a:t>
            </a:r>
            <a:r>
              <a:rPr lang="en-US" dirty="0" err="1" smtClean="0">
                <a:latin typeface="29LT Azer" panose="00000500000000000000" pitchFamily="2" charset="-78"/>
                <a:cs typeface="29LT Azer" panose="00000500000000000000" pitchFamily="2" charset="-78"/>
              </a:rPr>
              <a:t>Souar</a:t>
            </a:r>
            <a:r>
              <a:rPr lang="en-US" dirty="0">
                <a:latin typeface="29LT Azer" panose="00000500000000000000" pitchFamily="2" charset="-78"/>
                <a:cs typeface="29LT Azer" panose="00000500000000000000" pitchFamily="2" charset="-78"/>
              </a:rPr>
              <a:t>. </a:t>
            </a:r>
            <a:r>
              <a:rPr lang="en-US" dirty="0" err="1" smtClean="0">
                <a:latin typeface="29LT Azer" panose="00000500000000000000" pitchFamily="2" charset="-78"/>
                <a:cs typeface="29LT Azer" panose="00000500000000000000" pitchFamily="2" charset="-78"/>
              </a:rPr>
              <a:t>Meaden</a:t>
            </a:r>
            <a:r>
              <a:rPr lang="en-US" dirty="0">
                <a:latin typeface="29LT Azer" panose="00000500000000000000" pitchFamily="2" charset="-78"/>
                <a:cs typeface="29LT Azer" panose="00000500000000000000" pitchFamily="2" charset="-78"/>
              </a:rPr>
              <a:t>, Abu Kamal.</a:t>
            </a:r>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4772" y="1417990"/>
            <a:ext cx="6876000" cy="5313268"/>
          </a:xfrm>
          <a:prstGeom prst="rect">
            <a:avLst/>
          </a:prstGeom>
        </p:spPr>
      </p:pic>
    </p:spTree>
    <p:extLst>
      <p:ext uri="{BB962C8B-B14F-4D97-AF65-F5344CB8AC3E}">
        <p14:creationId xmlns:p14="http://schemas.microsoft.com/office/powerpoint/2010/main" val="61339813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521821" y="2042947"/>
            <a:ext cx="9522823" cy="164391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07000"/>
              </a:lnSpc>
              <a:spcAft>
                <a:spcPts val="800"/>
              </a:spcAft>
            </a:pPr>
            <a:r>
              <a:rPr lang="en-US" sz="2800" dirty="0">
                <a:latin typeface="29LT Azer" panose="00000500000000000000" pitchFamily="2" charset="-78"/>
                <a:ea typeface="Calibri" panose="020F0502020204030204" pitchFamily="34" charset="0"/>
                <a:cs typeface="29LT Azer" panose="00000500000000000000" pitchFamily="2" charset="-78"/>
              </a:rPr>
              <a:t>Rainfall maps:</a:t>
            </a:r>
          </a:p>
          <a:p>
            <a:pPr algn="l">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  </a:t>
            </a:r>
            <a:r>
              <a:rPr lang="en-US" sz="2000" dirty="0">
                <a:latin typeface="Times New Roman" panose="02020603050405020304" pitchFamily="18" charset="0"/>
                <a:ea typeface="Calibri" panose="020F0502020204030204" pitchFamily="34" charset="0"/>
                <a:cs typeface="Arial" panose="020B0604020202020204" pitchFamily="34" charset="0"/>
              </a:rPr>
              <a:t>Rainfall maps for the study area were prepared using the annual Rainfall rates for the five climate stations within the ArcGIS 10.8.2 </a:t>
            </a:r>
            <a:r>
              <a:rPr lang="en-US" sz="2000" dirty="0" smtClean="0">
                <a:latin typeface="Times New Roman" panose="02020603050405020304" pitchFamily="18" charset="0"/>
                <a:ea typeface="Calibri" panose="020F0502020204030204" pitchFamily="34" charset="0"/>
                <a:cs typeface="Arial" panose="020B0604020202020204" pitchFamily="34" charset="0"/>
              </a:rPr>
              <a:t>environment using </a:t>
            </a:r>
            <a:r>
              <a:rPr lang="en-US" sz="2000" dirty="0">
                <a:latin typeface="Times New Roman" panose="02020603050405020304" pitchFamily="18" charset="0"/>
                <a:ea typeface="Calibri" panose="020F0502020204030204" pitchFamily="34" charset="0"/>
                <a:cs typeface="Arial" panose="020B0604020202020204" pitchFamily="34" charset="0"/>
              </a:rPr>
              <a:t>the Kriging tool from Spatial Analyst.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موجة 6"/>
          <p:cNvSpPr/>
          <p:nvPr/>
        </p:nvSpPr>
        <p:spPr>
          <a:xfrm>
            <a:off x="4415245" y="404949"/>
            <a:ext cx="3735977" cy="914400"/>
          </a:xfrm>
          <a:prstGeom prst="wave">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2800" b="1" dirty="0" smtClean="0">
                <a:solidFill>
                  <a:schemeClr val="bg2">
                    <a:lumMod val="10000"/>
                  </a:schemeClr>
                </a:solidFill>
                <a:latin typeface="A Jannat LT" panose="01000000000000000000" pitchFamily="2" charset="-78"/>
                <a:ea typeface="Calibri" panose="020F0502020204030204" pitchFamily="34" charset="0"/>
                <a:cs typeface="A Jannat LT" panose="01000000000000000000" pitchFamily="2" charset="-78"/>
              </a:rPr>
              <a:t>Methodology</a:t>
            </a:r>
            <a:endParaRPr lang="en-US" sz="2800" dirty="0">
              <a:solidFill>
                <a:schemeClr val="bg2">
                  <a:lumMod val="10000"/>
                </a:schemeClr>
              </a:solidFill>
              <a:latin typeface="A Jannat LT" panose="01000000000000000000" pitchFamily="2" charset="-78"/>
              <a:ea typeface="Calibri" panose="020F0502020204030204" pitchFamily="34" charset="0"/>
              <a:cs typeface="A Jannat LT" panose="01000000000000000000" pitchFamily="2" charset="-78"/>
            </a:endParaRPr>
          </a:p>
        </p:txBody>
      </p:sp>
    </p:spTree>
    <p:extLst>
      <p:ext uri="{BB962C8B-B14F-4D97-AF65-F5344CB8AC3E}">
        <p14:creationId xmlns:p14="http://schemas.microsoft.com/office/powerpoint/2010/main" val="130278744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4888" y="731520"/>
            <a:ext cx="9695365" cy="5747656"/>
          </a:xfrm>
          <a:prstGeom prst="rect">
            <a:avLst/>
          </a:prstGeom>
          <a:ln>
            <a:solidFill>
              <a:schemeClr val="tx2">
                <a:lumMod val="50000"/>
                <a:lumOff val="50000"/>
              </a:schemeClr>
            </a:solidFill>
          </a:ln>
        </p:spPr>
      </p:pic>
      <p:sp>
        <p:nvSpPr>
          <p:cNvPr id="3" name="مستطيل 2"/>
          <p:cNvSpPr/>
          <p:nvPr/>
        </p:nvSpPr>
        <p:spPr>
          <a:xfrm>
            <a:off x="3505200" y="218944"/>
            <a:ext cx="6096000" cy="646331"/>
          </a:xfrm>
          <a:prstGeom prst="rect">
            <a:avLst/>
          </a:prstGeom>
        </p:spPr>
        <p:txBody>
          <a:bodyPr>
            <a:spAutoFit/>
          </a:bodyPr>
          <a:lstStyle/>
          <a:p>
            <a:r>
              <a:rPr lang="ar-SY" dirty="0" smtClean="0"/>
              <a:t> </a:t>
            </a:r>
            <a:r>
              <a:rPr lang="ar-SY" dirty="0"/>
              <a:t/>
            </a:r>
            <a:br>
              <a:rPr lang="ar-SY" dirty="0"/>
            </a:br>
            <a:endParaRPr lang="en-US" dirty="0"/>
          </a:p>
        </p:txBody>
      </p:sp>
      <p:sp>
        <p:nvSpPr>
          <p:cNvPr id="4" name="مستطيل 3"/>
          <p:cNvSpPr/>
          <p:nvPr/>
        </p:nvSpPr>
        <p:spPr>
          <a:xfrm>
            <a:off x="2860766" y="264405"/>
            <a:ext cx="6962503" cy="487506"/>
          </a:xfrm>
          <a:prstGeom prst="rect">
            <a:avLst/>
          </a:prstGeom>
        </p:spPr>
        <p:txBody>
          <a:bodyPr wrap="square">
            <a:spAutoFit/>
          </a:bodyPr>
          <a:lstStyle/>
          <a:p>
            <a:pPr>
              <a:lnSpc>
                <a:spcPct val="107000"/>
              </a:lnSpc>
              <a:spcAft>
                <a:spcPts val="800"/>
              </a:spcAft>
            </a:pPr>
            <a:r>
              <a:rPr lang="en-US" sz="2400" b="1" dirty="0">
                <a:solidFill>
                  <a:srgbClr val="0070C0"/>
                </a:solidFill>
                <a:latin typeface="29LT Azer" panose="00000500000000000000" pitchFamily="2" charset="-78"/>
                <a:ea typeface="Calibri" panose="020F0502020204030204" pitchFamily="34" charset="0"/>
                <a:cs typeface="29LT Azer" panose="00000500000000000000" pitchFamily="2" charset="-78"/>
              </a:rPr>
              <a:t>Rainfall maps for the study area for the time series 2012-2022 </a:t>
            </a:r>
          </a:p>
        </p:txBody>
      </p:sp>
    </p:spTree>
    <p:extLst>
      <p:ext uri="{BB962C8B-B14F-4D97-AF65-F5344CB8AC3E}">
        <p14:creationId xmlns:p14="http://schemas.microsoft.com/office/powerpoint/2010/main" val="274943448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alpha val="9000"/>
          </a:srgbClr>
        </a:solidFill>
        <a:effectLst/>
      </p:bgPr>
    </p:bg>
    <p:spTree>
      <p:nvGrpSpPr>
        <p:cNvPr id="1" name=""/>
        <p:cNvGrpSpPr/>
        <p:nvPr/>
      </p:nvGrpSpPr>
      <p:grpSpPr>
        <a:xfrm>
          <a:off x="0" y="0"/>
          <a:ext cx="0" cy="0"/>
          <a:chOff x="0" y="0"/>
          <a:chExt cx="0" cy="0"/>
        </a:xfrm>
      </p:grpSpPr>
      <p:pic>
        <p:nvPicPr>
          <p:cNvPr id="5" name="Picture 6" descr="Image1"/>
          <p:cNvPicPr>
            <a:picLocks noChangeAspect="1" noChangeArrowheads="1"/>
          </p:cNvPicPr>
          <p:nvPr/>
        </p:nvPicPr>
        <p:blipFill rotWithShape="1">
          <a:blip r:embed="rId2">
            <a:extLst>
              <a:ext uri="{28A0092B-C50C-407E-A947-70E740481C1C}">
                <a14:useLocalDpi xmlns:a14="http://schemas.microsoft.com/office/drawing/2010/main" val="0"/>
              </a:ext>
            </a:extLst>
          </a:blip>
          <a:srcRect b="10312"/>
          <a:stretch/>
        </p:blipFill>
        <p:spPr bwMode="auto">
          <a:xfrm rot="20837804">
            <a:off x="467756" y="1972168"/>
            <a:ext cx="3108960" cy="4600303"/>
          </a:xfrm>
          <a:prstGeom prst="rect">
            <a:avLst/>
          </a:prstGeom>
          <a:ln>
            <a:noFill/>
          </a:ln>
          <a:effectLst>
            <a:glow rad="63500">
              <a:schemeClr val="accent5">
                <a:satMod val="175000"/>
                <a:alpha val="40000"/>
              </a:schemeClr>
            </a:glow>
            <a:softEdge rad="112500"/>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مستطيل 1"/>
              <p:cNvSpPr/>
              <p:nvPr/>
            </p:nvSpPr>
            <p:spPr>
              <a:xfrm>
                <a:off x="666206" y="179125"/>
                <a:ext cx="11260182" cy="1709763"/>
              </a:xfrm>
              <a:prstGeom prst="rect">
                <a:avLst/>
              </a:prstGeom>
              <a:noFill/>
            </p:spPr>
            <p:txBody>
              <a:bodyPr wrap="square">
                <a:spAutoFit/>
              </a:bodyPr>
              <a:lstStyle/>
              <a:p>
                <a:pPr marL="228600" algn="ctr">
                  <a:lnSpc>
                    <a:spcPct val="107000"/>
                  </a:lnSpc>
                  <a:spcAft>
                    <a:spcPts val="800"/>
                  </a:spcAft>
                </a:pPr>
                <a:r>
                  <a:rPr lang="en-US" b="1" i="1" dirty="0">
                    <a:solidFill>
                      <a:schemeClr val="accent2">
                        <a:lumMod val="50000"/>
                      </a:schemeClr>
                    </a:solidFill>
                    <a:latin typeface="Times New Roman" panose="02020603050405020304" pitchFamily="18" charset="0"/>
                    <a:ea typeface="Calibri" panose="020F0502020204030204" pitchFamily="34" charset="0"/>
                    <a:cs typeface="Simplified Arabic" panose="02020603050405020304" pitchFamily="18" charset="-78"/>
                  </a:rPr>
                  <a:t>Normalized difference vegetation (NDVI) </a:t>
                </a:r>
                <a:r>
                  <a:rPr lang="en-US" b="1" i="1" dirty="0" smtClean="0">
                    <a:solidFill>
                      <a:schemeClr val="accent2">
                        <a:lumMod val="50000"/>
                      </a:schemeClr>
                    </a:solidFill>
                    <a:latin typeface="Times New Roman" panose="02020603050405020304" pitchFamily="18" charset="0"/>
                    <a:ea typeface="Calibri" panose="020F0502020204030204" pitchFamily="34" charset="0"/>
                    <a:cs typeface="Simplified Arabic" panose="02020603050405020304" pitchFamily="18" charset="-78"/>
                  </a:rPr>
                  <a:t>maps</a:t>
                </a:r>
                <a:endParaRPr lang="en-US" dirty="0" smtClean="0">
                  <a:solidFill>
                    <a:srgbClr val="000000"/>
                  </a:solidFill>
                  <a:latin typeface="Simplified Arabic" panose="02020603050405020304" pitchFamily="18" charset="-78"/>
                  <a:ea typeface="Calibri" panose="020F0502020204030204" pitchFamily="34" charset="0"/>
                  <a:cs typeface="A Noor" panose="00000400000000000000" pitchFamily="2" charset="-78"/>
                </a:endParaRPr>
              </a:p>
              <a:p>
                <a:pPr algn="ctr">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It is considered the most widespread indicator,  it is the ratio between the reflectance difference in the red and near infrared (NIR) spectral bands relative to their sum,  it is calculated from the following equation:</a:t>
                </a:r>
              </a:p>
              <a:p>
                <a:pPr/>
                <a14:m>
                  <m:oMathPara xmlns:m="http://schemas.openxmlformats.org/officeDocument/2006/math">
                    <m:oMathParaPr>
                      <m:jc m:val="centerGroup"/>
                    </m:oMathParaPr>
                    <m:oMath xmlns:m="http://schemas.openxmlformats.org/officeDocument/2006/math">
                      <m:r>
                        <a:rPr lang="en-US" b="1" i="1" smtClean="0">
                          <a:solidFill>
                            <a:srgbClr val="0070C0"/>
                          </a:solidFill>
                          <a:latin typeface="Cambria Math" panose="02040503050406030204" pitchFamily="18" charset="0"/>
                          <a:ea typeface="Calibri" panose="020F0502020204030204" pitchFamily="34" charset="0"/>
                          <a:cs typeface="Simplified Arabic" panose="02020603050405020304" pitchFamily="18" charset="-78"/>
                        </a:rPr>
                        <m:t>𝑵𝑫𝑽𝑰</m:t>
                      </m:r>
                      <m:r>
                        <a:rPr lang="en-US" b="1" i="1" smtClean="0">
                          <a:solidFill>
                            <a:srgbClr val="0070C0"/>
                          </a:solidFill>
                          <a:latin typeface="Cambria Math" panose="02040503050406030204" pitchFamily="18" charset="0"/>
                          <a:ea typeface="Calibri" panose="020F0502020204030204" pitchFamily="34" charset="0"/>
                          <a:cs typeface="Simplified Arabic" panose="02020603050405020304" pitchFamily="18" charset="-78"/>
                        </a:rPr>
                        <m:t>=</m:t>
                      </m:r>
                      <m:f>
                        <m:fPr>
                          <m:ctrlPr>
                            <a:rPr lang="en-US" b="1" i="1">
                              <a:solidFill>
                                <a:srgbClr val="0070C0"/>
                              </a:solidFill>
                              <a:latin typeface="Cambria Math" panose="02040503050406030204" pitchFamily="18" charset="0"/>
                              <a:cs typeface="Simplified Arabic" panose="02020603050405020304" pitchFamily="18" charset="-78"/>
                            </a:rPr>
                          </m:ctrlPr>
                        </m:fPr>
                        <m:num>
                          <m:r>
                            <a:rPr lang="en-US" b="1" i="1">
                              <a:solidFill>
                                <a:srgbClr val="0070C0"/>
                              </a:solidFill>
                              <a:latin typeface="Cambria Math" panose="02040503050406030204" pitchFamily="18" charset="0"/>
                              <a:ea typeface="Calibri" panose="020F0502020204030204" pitchFamily="34" charset="0"/>
                              <a:cs typeface="Simplified Arabic" panose="02020603050405020304" pitchFamily="18" charset="-78"/>
                            </a:rPr>
                            <m:t>𝑵𝑰𝑹</m:t>
                          </m:r>
                          <m:r>
                            <a:rPr lang="en-US" b="1" i="1">
                              <a:solidFill>
                                <a:srgbClr val="0070C0"/>
                              </a:solidFill>
                              <a:latin typeface="Cambria Math" panose="02040503050406030204" pitchFamily="18" charset="0"/>
                              <a:ea typeface="Calibri" panose="020F0502020204030204" pitchFamily="34" charset="0"/>
                              <a:cs typeface="Simplified Arabic" panose="02020603050405020304" pitchFamily="18" charset="-78"/>
                            </a:rPr>
                            <m:t>−</m:t>
                          </m:r>
                          <m:r>
                            <a:rPr lang="en-US" b="1" i="1">
                              <a:solidFill>
                                <a:srgbClr val="0070C0"/>
                              </a:solidFill>
                              <a:latin typeface="Cambria Math" panose="02040503050406030204" pitchFamily="18" charset="0"/>
                              <a:ea typeface="Calibri" panose="020F0502020204030204" pitchFamily="34" charset="0"/>
                              <a:cs typeface="Simplified Arabic" panose="02020603050405020304" pitchFamily="18" charset="-78"/>
                            </a:rPr>
                            <m:t>𝑹</m:t>
                          </m:r>
                        </m:num>
                        <m:den>
                          <m:r>
                            <a:rPr lang="en-US" b="1" i="1">
                              <a:solidFill>
                                <a:srgbClr val="0070C0"/>
                              </a:solidFill>
                              <a:latin typeface="Cambria Math" panose="02040503050406030204" pitchFamily="18" charset="0"/>
                              <a:ea typeface="Calibri" panose="020F0502020204030204" pitchFamily="34" charset="0"/>
                              <a:cs typeface="Simplified Arabic" panose="02020603050405020304" pitchFamily="18" charset="-78"/>
                            </a:rPr>
                            <m:t>𝑵𝑰𝑹</m:t>
                          </m:r>
                          <m:r>
                            <a:rPr lang="en-US" b="1" i="1">
                              <a:solidFill>
                                <a:srgbClr val="0070C0"/>
                              </a:solidFill>
                              <a:latin typeface="Cambria Math" panose="02040503050406030204" pitchFamily="18" charset="0"/>
                              <a:ea typeface="Calibri" panose="020F0502020204030204" pitchFamily="34" charset="0"/>
                              <a:cs typeface="Simplified Arabic" panose="02020603050405020304" pitchFamily="18" charset="-78"/>
                            </a:rPr>
                            <m:t>+</m:t>
                          </m:r>
                          <m:r>
                            <a:rPr lang="en-US" b="1" i="1">
                              <a:solidFill>
                                <a:srgbClr val="0070C0"/>
                              </a:solidFill>
                              <a:latin typeface="Cambria Math" panose="02040503050406030204" pitchFamily="18" charset="0"/>
                              <a:ea typeface="Calibri" panose="020F0502020204030204" pitchFamily="34" charset="0"/>
                              <a:cs typeface="Simplified Arabic" panose="02020603050405020304" pitchFamily="18" charset="-78"/>
                            </a:rPr>
                            <m:t>𝑹</m:t>
                          </m:r>
                        </m:den>
                      </m:f>
                    </m:oMath>
                  </m:oMathPara>
                </a14:m>
                <a:endParaRPr lang="en-US" b="1" dirty="0"/>
              </a:p>
            </p:txBody>
          </p:sp>
        </mc:Choice>
        <mc:Fallback xmlns="">
          <p:sp>
            <p:nvSpPr>
              <p:cNvPr id="2" name="مستطيل 1"/>
              <p:cNvSpPr>
                <a:spLocks noRot="1" noChangeAspect="1" noMove="1" noResize="1" noEditPoints="1" noAdjustHandles="1" noChangeArrowheads="1" noChangeShapeType="1" noTextEdit="1"/>
              </p:cNvSpPr>
              <p:nvPr/>
            </p:nvSpPr>
            <p:spPr>
              <a:xfrm>
                <a:off x="666206" y="179125"/>
                <a:ext cx="11260182" cy="1709763"/>
              </a:xfrm>
              <a:prstGeom prst="rect">
                <a:avLst/>
              </a:prstGeom>
              <a:blipFill>
                <a:blip r:embed="rId3"/>
                <a:stretch>
                  <a:fillRect t="-2135"/>
                </a:stretch>
              </a:blipFill>
            </p:spPr>
            <p:txBody>
              <a:bodyPr/>
              <a:lstStyle/>
              <a:p>
                <a:r>
                  <a:rPr lang="en-US">
                    <a:noFill/>
                  </a:rPr>
                  <a:t> </a:t>
                </a:r>
              </a:p>
            </p:txBody>
          </p:sp>
        </mc:Fallback>
      </mc:AlternateContent>
      <p:sp>
        <p:nvSpPr>
          <p:cNvPr id="3" name="مستطيل 2"/>
          <p:cNvSpPr/>
          <p:nvPr/>
        </p:nvSpPr>
        <p:spPr>
          <a:xfrm>
            <a:off x="3391989" y="1870599"/>
            <a:ext cx="8800011" cy="1380378"/>
          </a:xfrm>
          <a:prstGeom prst="rect">
            <a:avLst/>
          </a:prstGeom>
        </p:spPr>
        <p:txBody>
          <a:bodyPr wrap="square">
            <a:spAutoFit/>
          </a:bodyPr>
          <a:lstStyle/>
          <a:p>
            <a:pPr algn="l">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The area of </a:t>
            </a:r>
            <a:r>
              <a:rPr lang="en-US" dirty="0" err="1">
                <a:latin typeface="Times New Roman" panose="02020603050405020304" pitchFamily="18" charset="0"/>
                <a:ea typeface="Calibri" panose="020F0502020204030204" pitchFamily="34" charset="0"/>
                <a:cs typeface="Arial" panose="020B0604020202020204" pitchFamily="34" charset="0"/>
              </a:rPr>
              <a:t>Deir</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err="1">
                <a:latin typeface="Times New Roman" panose="02020603050405020304" pitchFamily="18" charset="0"/>
                <a:ea typeface="Calibri" panose="020F0502020204030204" pitchFamily="34" charset="0"/>
                <a:cs typeface="Arial" panose="020B0604020202020204" pitchFamily="34" charset="0"/>
              </a:rPr>
              <a:t>ez-Zor</a:t>
            </a:r>
            <a:r>
              <a:rPr lang="en-US" dirty="0">
                <a:latin typeface="Times New Roman" panose="02020603050405020304" pitchFamily="18" charset="0"/>
                <a:ea typeface="Calibri" panose="020F0502020204030204" pitchFamily="34" charset="0"/>
                <a:cs typeface="Arial" panose="020B0604020202020204" pitchFamily="34" charset="0"/>
              </a:rPr>
              <a:t> Governorate was </a:t>
            </a:r>
            <a:r>
              <a:rPr lang="en-US" dirty="0" err="1" smtClean="0">
                <a:latin typeface="Times New Roman" panose="02020603050405020304" pitchFamily="18" charset="0"/>
                <a:ea typeface="Calibri" panose="020F0502020204030204" pitchFamily="34" charset="0"/>
                <a:cs typeface="Arial" panose="020B0604020202020204" pitchFamily="34" charset="0"/>
              </a:rPr>
              <a:t>cliped</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from the satellite images according to the administrative boundaries approved by the Ministry of Local Administration, and the satellite images representing the NDVI index were classified into rows using ArcGIS 10.8.2.</a:t>
            </a:r>
            <a:endParaRPr lang="en-US" sz="1600" dirty="0">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As Table 1 shows:</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9" name="جدول 8"/>
          <p:cNvGraphicFramePr>
            <a:graphicFrameLocks noGrp="1"/>
          </p:cNvGraphicFramePr>
          <p:nvPr>
            <p:extLst>
              <p:ext uri="{D42A27DB-BD31-4B8C-83A1-F6EECF244321}">
                <p14:modId xmlns:p14="http://schemas.microsoft.com/office/powerpoint/2010/main" val="1063673694"/>
              </p:ext>
            </p:extLst>
          </p:nvPr>
        </p:nvGraphicFramePr>
        <p:xfrm>
          <a:off x="6152606" y="3269266"/>
          <a:ext cx="3340824" cy="3265742"/>
        </p:xfrm>
        <a:graphic>
          <a:graphicData uri="http://schemas.openxmlformats.org/drawingml/2006/table">
            <a:tbl>
              <a:tblPr rtl="1" firstRow="1" firstCol="1" bandRow="1">
                <a:tableStyleId>{9DCAF9ED-07DC-4A11-8D7F-57B35C25682E}</a:tableStyleId>
              </a:tblPr>
              <a:tblGrid>
                <a:gridCol w="2112916">
                  <a:extLst>
                    <a:ext uri="{9D8B030D-6E8A-4147-A177-3AD203B41FA5}">
                      <a16:colId xmlns:a16="http://schemas.microsoft.com/office/drawing/2014/main" val="3541993776"/>
                    </a:ext>
                  </a:extLst>
                </a:gridCol>
                <a:gridCol w="1227908">
                  <a:extLst>
                    <a:ext uri="{9D8B030D-6E8A-4147-A177-3AD203B41FA5}">
                      <a16:colId xmlns:a16="http://schemas.microsoft.com/office/drawing/2014/main" val="528154638"/>
                    </a:ext>
                  </a:extLst>
                </a:gridCol>
              </a:tblGrid>
              <a:tr h="265430">
                <a:tc>
                  <a:txBody>
                    <a:bodyPr/>
                    <a:lstStyle/>
                    <a:p>
                      <a:pPr algn="ctr" rtl="1">
                        <a:lnSpc>
                          <a:spcPct val="106000"/>
                        </a:lnSpc>
                        <a:spcAft>
                          <a:spcPts val="0"/>
                        </a:spcAft>
                      </a:pPr>
                      <a:r>
                        <a:rPr lang="en-US" sz="1800" i="1" kern="1200" dirty="0">
                          <a:effectLst/>
                        </a:rPr>
                        <a:t>Classification</a:t>
                      </a:r>
                      <a:endParaRPr lang="en-US" sz="1200" i="1" dirty="0">
                        <a:effectLst/>
                        <a:latin typeface="Calibri" panose="020F0502020204030204" pitchFamily="34" charset="0"/>
                        <a:ea typeface="Calibri" panose="020F0502020204030204" pitchFamily="34" charset="0"/>
                        <a:cs typeface="A Noor" panose="00000400000000000000" pitchFamily="2" charset="-78"/>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06000"/>
                        </a:lnSpc>
                        <a:spcAft>
                          <a:spcPts val="0"/>
                        </a:spcAft>
                      </a:pPr>
                      <a:r>
                        <a:rPr lang="en-US" sz="1800" i="1" kern="1200" dirty="0">
                          <a:effectLst/>
                        </a:rPr>
                        <a:t>NDVI</a:t>
                      </a:r>
                      <a:endParaRPr lang="en-US" sz="1200" i="1" dirty="0">
                        <a:effectLst/>
                        <a:latin typeface="Calibri" panose="020F0502020204030204" pitchFamily="34" charset="0"/>
                        <a:ea typeface="Calibri" panose="020F0502020204030204" pitchFamily="34" charset="0"/>
                        <a:cs typeface="A Noor" panose="00000400000000000000"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3848380"/>
                  </a:ext>
                </a:extLst>
              </a:tr>
              <a:tr h="280670">
                <a:tc rowSpan="3">
                  <a:txBody>
                    <a:bodyPr/>
                    <a:lstStyle/>
                    <a:p>
                      <a:pPr algn="ctr" rtl="1">
                        <a:lnSpc>
                          <a:spcPct val="106000"/>
                        </a:lnSpc>
                        <a:spcAft>
                          <a:spcPts val="0"/>
                        </a:spcAft>
                      </a:pPr>
                      <a:r>
                        <a:rPr lang="en-US" sz="1200" kern="1200" dirty="0">
                          <a:effectLst/>
                        </a:rPr>
                        <a:t>water</a:t>
                      </a:r>
                      <a:endParaRPr lang="en-US" sz="1400" i="1" dirty="0">
                        <a:effectLst/>
                        <a:latin typeface="Calibri" panose="020F0502020204030204" pitchFamily="34" charset="0"/>
                        <a:ea typeface="Calibri" panose="020F0502020204030204" pitchFamily="34" charset="0"/>
                        <a:cs typeface="A Noor" panose="00000400000000000000" pitchFamily="2" charset="-78"/>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06000"/>
                        </a:lnSpc>
                        <a:spcAft>
                          <a:spcPts val="0"/>
                        </a:spcAft>
                      </a:pPr>
                      <a:r>
                        <a:rPr lang="en-US" sz="1200" kern="1200" dirty="0">
                          <a:effectLst/>
                        </a:rPr>
                        <a:t>-0.8</a:t>
                      </a:r>
                      <a:endParaRPr lang="en-US" sz="1600" b="1" dirty="0">
                        <a:solidFill>
                          <a:schemeClr val="tx2">
                            <a:lumMod val="95000"/>
                            <a:lumOff val="5000"/>
                          </a:schemeClr>
                        </a:solidFill>
                        <a:effectLst/>
                        <a:latin typeface="29LT Azer" panose="00000500000000000000" pitchFamily="2" charset="-78"/>
                        <a:ea typeface="Calibri" panose="020F0502020204030204" pitchFamily="34" charset="0"/>
                        <a:cs typeface="29LT Azer" panose="00000500000000000000"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7700179"/>
                  </a:ext>
                </a:extLst>
              </a:tr>
              <a:tr h="265430">
                <a:tc vMerge="1">
                  <a:txBody>
                    <a:bodyPr/>
                    <a:lstStyle/>
                    <a:p>
                      <a:endParaRPr lang="en-US"/>
                    </a:p>
                  </a:txBody>
                  <a:tcPr/>
                </a:tc>
                <a:tc>
                  <a:txBody>
                    <a:bodyPr/>
                    <a:lstStyle/>
                    <a:p>
                      <a:pPr algn="ctr" rtl="0">
                        <a:lnSpc>
                          <a:spcPct val="106000"/>
                        </a:lnSpc>
                        <a:spcAft>
                          <a:spcPts val="0"/>
                        </a:spcAft>
                      </a:pPr>
                      <a:r>
                        <a:rPr lang="en-US" sz="1200" kern="1200" dirty="0">
                          <a:effectLst/>
                        </a:rPr>
                        <a:t>-0.5</a:t>
                      </a:r>
                      <a:endParaRPr lang="en-US" sz="1600" b="1" dirty="0">
                        <a:solidFill>
                          <a:schemeClr val="tx2">
                            <a:lumMod val="95000"/>
                            <a:lumOff val="5000"/>
                          </a:schemeClr>
                        </a:solidFill>
                        <a:effectLst/>
                        <a:latin typeface="29LT Azer" panose="00000500000000000000" pitchFamily="2" charset="-78"/>
                        <a:ea typeface="Calibri" panose="020F0502020204030204" pitchFamily="34" charset="0"/>
                        <a:cs typeface="29LT Azer" panose="00000500000000000000"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7128751"/>
                  </a:ext>
                </a:extLst>
              </a:tr>
              <a:tr h="265430">
                <a:tc vMerge="1">
                  <a:txBody>
                    <a:bodyPr/>
                    <a:lstStyle/>
                    <a:p>
                      <a:endParaRPr lang="en-US"/>
                    </a:p>
                  </a:txBody>
                  <a:tcPr/>
                </a:tc>
                <a:tc>
                  <a:txBody>
                    <a:bodyPr/>
                    <a:lstStyle/>
                    <a:p>
                      <a:pPr algn="ctr" rtl="0">
                        <a:lnSpc>
                          <a:spcPct val="106000"/>
                        </a:lnSpc>
                        <a:spcAft>
                          <a:spcPts val="0"/>
                        </a:spcAft>
                      </a:pPr>
                      <a:r>
                        <a:rPr lang="en-US" sz="1200" kern="1200" dirty="0">
                          <a:effectLst/>
                        </a:rPr>
                        <a:t>0</a:t>
                      </a:r>
                      <a:endParaRPr lang="en-US" sz="1600" b="1" dirty="0">
                        <a:solidFill>
                          <a:schemeClr val="tx2">
                            <a:lumMod val="95000"/>
                            <a:lumOff val="5000"/>
                          </a:schemeClr>
                        </a:solidFill>
                        <a:effectLst/>
                        <a:latin typeface="29LT Azer" panose="00000500000000000000" pitchFamily="2" charset="-78"/>
                        <a:ea typeface="Calibri" panose="020F0502020204030204" pitchFamily="34" charset="0"/>
                        <a:cs typeface="29LT Azer" panose="00000500000000000000"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1009462"/>
                  </a:ext>
                </a:extLst>
              </a:tr>
              <a:tr h="265430">
                <a:tc>
                  <a:txBody>
                    <a:bodyPr/>
                    <a:lstStyle/>
                    <a:p>
                      <a:pPr algn="ctr" rtl="1">
                        <a:lnSpc>
                          <a:spcPct val="106000"/>
                        </a:lnSpc>
                        <a:spcAft>
                          <a:spcPts val="0"/>
                        </a:spcAft>
                      </a:pPr>
                      <a:r>
                        <a:rPr lang="en-US" sz="1200" kern="1200" dirty="0" smtClean="0">
                          <a:effectLst/>
                        </a:rPr>
                        <a:t>Barren lands</a:t>
                      </a:r>
                      <a:endParaRPr lang="en-US" sz="1400" i="1" dirty="0">
                        <a:effectLst/>
                        <a:latin typeface="Calibri" panose="020F0502020204030204" pitchFamily="34" charset="0"/>
                        <a:ea typeface="Calibri" panose="020F0502020204030204" pitchFamily="34" charset="0"/>
                        <a:cs typeface="A Noor" panose="00000400000000000000" pitchFamily="2" charset="-78"/>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06000"/>
                        </a:lnSpc>
                        <a:spcAft>
                          <a:spcPts val="0"/>
                        </a:spcAft>
                      </a:pPr>
                      <a:r>
                        <a:rPr lang="en-US" sz="1200" kern="1200" dirty="0">
                          <a:effectLst/>
                        </a:rPr>
                        <a:t>0.1</a:t>
                      </a:r>
                      <a:endParaRPr lang="en-US" sz="1600" b="1" dirty="0">
                        <a:solidFill>
                          <a:schemeClr val="tx2">
                            <a:lumMod val="95000"/>
                            <a:lumOff val="5000"/>
                          </a:schemeClr>
                        </a:solidFill>
                        <a:effectLst/>
                        <a:latin typeface="29LT Azer" panose="00000500000000000000" pitchFamily="2" charset="-78"/>
                        <a:ea typeface="Calibri" panose="020F0502020204030204" pitchFamily="34" charset="0"/>
                        <a:cs typeface="29LT Azer" panose="00000500000000000000"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8802421"/>
                  </a:ext>
                </a:extLst>
              </a:tr>
              <a:tr h="265430">
                <a:tc>
                  <a:txBody>
                    <a:bodyPr/>
                    <a:lstStyle/>
                    <a:p>
                      <a:pPr algn="ctr" rtl="1">
                        <a:lnSpc>
                          <a:spcPct val="106000"/>
                        </a:lnSpc>
                        <a:spcAft>
                          <a:spcPts val="0"/>
                        </a:spcAft>
                      </a:pPr>
                      <a:r>
                        <a:rPr lang="en-US" sz="1200" kern="1200" dirty="0">
                          <a:effectLst/>
                        </a:rPr>
                        <a:t>Pastures, grass, </a:t>
                      </a:r>
                      <a:r>
                        <a:rPr lang="en-US" sz="1200" kern="1200" dirty="0" smtClean="0">
                          <a:effectLst/>
                        </a:rPr>
                        <a:t>shrubs</a:t>
                      </a:r>
                      <a:endParaRPr lang="en-US" sz="1400" i="1" dirty="0">
                        <a:effectLst/>
                        <a:latin typeface="Calibri" panose="020F0502020204030204" pitchFamily="34" charset="0"/>
                        <a:ea typeface="Calibri" panose="020F0502020204030204" pitchFamily="34" charset="0"/>
                        <a:cs typeface="A Noor" panose="00000400000000000000" pitchFamily="2" charset="-78"/>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06000"/>
                        </a:lnSpc>
                        <a:spcAft>
                          <a:spcPts val="0"/>
                        </a:spcAft>
                      </a:pPr>
                      <a:r>
                        <a:rPr lang="en-US" sz="1200" kern="1200" dirty="0">
                          <a:effectLst/>
                        </a:rPr>
                        <a:t>0.2</a:t>
                      </a:r>
                      <a:endParaRPr lang="en-US" sz="1600" b="1" dirty="0">
                        <a:solidFill>
                          <a:schemeClr val="tx2">
                            <a:lumMod val="95000"/>
                            <a:lumOff val="5000"/>
                          </a:schemeClr>
                        </a:solidFill>
                        <a:effectLst/>
                        <a:latin typeface="29LT Azer" panose="00000500000000000000" pitchFamily="2" charset="-78"/>
                        <a:ea typeface="Calibri" panose="020F0502020204030204" pitchFamily="34" charset="0"/>
                        <a:cs typeface="29LT Azer" panose="00000500000000000000"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2690829"/>
                  </a:ext>
                </a:extLst>
              </a:tr>
              <a:tr h="280670">
                <a:tc rowSpan="3">
                  <a:txBody>
                    <a:bodyPr/>
                    <a:lstStyle/>
                    <a:p>
                      <a:pPr algn="ctr" rtl="1">
                        <a:lnSpc>
                          <a:spcPct val="106000"/>
                        </a:lnSpc>
                        <a:spcAft>
                          <a:spcPts val="0"/>
                        </a:spcAft>
                      </a:pPr>
                      <a:r>
                        <a:rPr lang="en-US" sz="1200" kern="1200" dirty="0">
                          <a:effectLst/>
                        </a:rPr>
                        <a:t>Medium plant cover and field crops</a:t>
                      </a:r>
                      <a:endParaRPr lang="en-US" sz="1400" i="1" dirty="0">
                        <a:effectLst/>
                        <a:latin typeface="Calibri" panose="020F0502020204030204" pitchFamily="34" charset="0"/>
                        <a:ea typeface="Calibri" panose="020F0502020204030204" pitchFamily="34" charset="0"/>
                        <a:cs typeface="A Noor" panose="00000400000000000000" pitchFamily="2" charset="-78"/>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06000"/>
                        </a:lnSpc>
                        <a:spcAft>
                          <a:spcPts val="0"/>
                        </a:spcAft>
                      </a:pPr>
                      <a:r>
                        <a:rPr lang="en-US" sz="1200" kern="1200" dirty="0">
                          <a:effectLst/>
                        </a:rPr>
                        <a:t>0.3</a:t>
                      </a:r>
                      <a:endParaRPr lang="en-US" sz="1600" b="1" dirty="0">
                        <a:solidFill>
                          <a:schemeClr val="tx2">
                            <a:lumMod val="95000"/>
                            <a:lumOff val="5000"/>
                          </a:schemeClr>
                        </a:solidFill>
                        <a:effectLst/>
                        <a:latin typeface="29LT Azer" panose="00000500000000000000" pitchFamily="2" charset="-78"/>
                        <a:ea typeface="Calibri" panose="020F0502020204030204" pitchFamily="34" charset="0"/>
                        <a:cs typeface="29LT Azer" panose="00000500000000000000"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3746774"/>
                  </a:ext>
                </a:extLst>
              </a:tr>
              <a:tr h="265430">
                <a:tc vMerge="1">
                  <a:txBody>
                    <a:bodyPr/>
                    <a:lstStyle/>
                    <a:p>
                      <a:endParaRPr lang="en-US"/>
                    </a:p>
                  </a:txBody>
                  <a:tcPr/>
                </a:tc>
                <a:tc>
                  <a:txBody>
                    <a:bodyPr/>
                    <a:lstStyle/>
                    <a:p>
                      <a:pPr algn="ctr" rtl="0">
                        <a:lnSpc>
                          <a:spcPct val="106000"/>
                        </a:lnSpc>
                        <a:spcAft>
                          <a:spcPts val="0"/>
                        </a:spcAft>
                      </a:pPr>
                      <a:r>
                        <a:rPr lang="en-US" sz="1200" kern="1200" dirty="0">
                          <a:effectLst/>
                        </a:rPr>
                        <a:t>0.4</a:t>
                      </a:r>
                      <a:endParaRPr lang="en-US" sz="1600" b="1" dirty="0">
                        <a:solidFill>
                          <a:schemeClr val="tx2">
                            <a:lumMod val="95000"/>
                            <a:lumOff val="5000"/>
                          </a:schemeClr>
                        </a:solidFill>
                        <a:effectLst/>
                        <a:latin typeface="29LT Azer" panose="00000500000000000000" pitchFamily="2" charset="-78"/>
                        <a:ea typeface="Calibri" panose="020F0502020204030204" pitchFamily="34" charset="0"/>
                        <a:cs typeface="29LT Azer" panose="00000500000000000000"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3736841"/>
                  </a:ext>
                </a:extLst>
              </a:tr>
              <a:tr h="265430">
                <a:tc vMerge="1">
                  <a:txBody>
                    <a:bodyPr/>
                    <a:lstStyle/>
                    <a:p>
                      <a:endParaRPr lang="en-US"/>
                    </a:p>
                  </a:txBody>
                  <a:tcPr/>
                </a:tc>
                <a:tc>
                  <a:txBody>
                    <a:bodyPr/>
                    <a:lstStyle/>
                    <a:p>
                      <a:pPr algn="ctr" rtl="0">
                        <a:lnSpc>
                          <a:spcPct val="106000"/>
                        </a:lnSpc>
                        <a:spcAft>
                          <a:spcPts val="0"/>
                        </a:spcAft>
                      </a:pPr>
                      <a:r>
                        <a:rPr lang="en-US" sz="1200" kern="1200" dirty="0">
                          <a:effectLst/>
                        </a:rPr>
                        <a:t>0.5</a:t>
                      </a:r>
                      <a:endParaRPr lang="en-US" sz="1600" b="1" dirty="0">
                        <a:solidFill>
                          <a:schemeClr val="tx2">
                            <a:lumMod val="95000"/>
                            <a:lumOff val="5000"/>
                          </a:schemeClr>
                        </a:solidFill>
                        <a:effectLst/>
                        <a:latin typeface="29LT Azer" panose="00000500000000000000" pitchFamily="2" charset="-78"/>
                        <a:ea typeface="Calibri" panose="020F0502020204030204" pitchFamily="34" charset="0"/>
                        <a:cs typeface="29LT Azer" panose="00000500000000000000"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4312181"/>
                  </a:ext>
                </a:extLst>
              </a:tr>
              <a:tr h="280670">
                <a:tc rowSpan="3">
                  <a:txBody>
                    <a:bodyPr/>
                    <a:lstStyle/>
                    <a:p>
                      <a:pPr algn="ctr" rtl="1">
                        <a:lnSpc>
                          <a:spcPct val="106000"/>
                        </a:lnSpc>
                        <a:spcAft>
                          <a:spcPts val="0"/>
                        </a:spcAft>
                      </a:pPr>
                      <a:r>
                        <a:rPr lang="en-US" sz="1200" kern="1200" dirty="0">
                          <a:effectLst/>
                        </a:rPr>
                        <a:t>forests</a:t>
                      </a:r>
                      <a:endParaRPr lang="en-US" sz="1400" i="1" dirty="0">
                        <a:effectLst/>
                        <a:latin typeface="Calibri" panose="020F0502020204030204" pitchFamily="34" charset="0"/>
                        <a:ea typeface="Calibri" panose="020F0502020204030204" pitchFamily="34" charset="0"/>
                        <a:cs typeface="A Noor" panose="00000400000000000000" pitchFamily="2" charset="-78"/>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06000"/>
                        </a:lnSpc>
                        <a:spcAft>
                          <a:spcPts val="0"/>
                        </a:spcAft>
                      </a:pPr>
                      <a:r>
                        <a:rPr lang="en-US" sz="1200" kern="1200" dirty="0">
                          <a:effectLst/>
                        </a:rPr>
                        <a:t>0.6</a:t>
                      </a:r>
                      <a:endParaRPr lang="en-US" sz="1600" b="1" dirty="0">
                        <a:solidFill>
                          <a:schemeClr val="tx2">
                            <a:lumMod val="95000"/>
                            <a:lumOff val="5000"/>
                          </a:schemeClr>
                        </a:solidFill>
                        <a:effectLst/>
                        <a:latin typeface="29LT Azer" panose="00000500000000000000" pitchFamily="2" charset="-78"/>
                        <a:ea typeface="Calibri" panose="020F0502020204030204" pitchFamily="34" charset="0"/>
                        <a:cs typeface="29LT Azer" panose="00000500000000000000"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0413434"/>
                  </a:ext>
                </a:extLst>
              </a:tr>
              <a:tr h="265430">
                <a:tc vMerge="1">
                  <a:txBody>
                    <a:bodyPr/>
                    <a:lstStyle/>
                    <a:p>
                      <a:endParaRPr lang="en-US"/>
                    </a:p>
                  </a:txBody>
                  <a:tcPr/>
                </a:tc>
                <a:tc>
                  <a:txBody>
                    <a:bodyPr/>
                    <a:lstStyle/>
                    <a:p>
                      <a:pPr algn="ctr" rtl="0">
                        <a:lnSpc>
                          <a:spcPct val="106000"/>
                        </a:lnSpc>
                        <a:spcAft>
                          <a:spcPts val="0"/>
                        </a:spcAft>
                      </a:pPr>
                      <a:r>
                        <a:rPr lang="en-US" sz="1200" kern="1200" dirty="0">
                          <a:effectLst/>
                        </a:rPr>
                        <a:t>0.76</a:t>
                      </a:r>
                      <a:endParaRPr lang="en-US" sz="1600" b="1" dirty="0">
                        <a:solidFill>
                          <a:schemeClr val="tx2">
                            <a:lumMod val="95000"/>
                            <a:lumOff val="5000"/>
                          </a:schemeClr>
                        </a:solidFill>
                        <a:effectLst/>
                        <a:latin typeface="29LT Azer" panose="00000500000000000000" pitchFamily="2" charset="-78"/>
                        <a:ea typeface="Calibri" panose="020F0502020204030204" pitchFamily="34" charset="0"/>
                        <a:cs typeface="29LT Azer" panose="00000500000000000000"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8551338"/>
                  </a:ext>
                </a:extLst>
              </a:tr>
              <a:tr h="265430">
                <a:tc vMerge="1">
                  <a:txBody>
                    <a:bodyPr/>
                    <a:lstStyle/>
                    <a:p>
                      <a:endParaRPr lang="en-US"/>
                    </a:p>
                  </a:txBody>
                  <a:tcPr/>
                </a:tc>
                <a:tc>
                  <a:txBody>
                    <a:bodyPr/>
                    <a:lstStyle/>
                    <a:p>
                      <a:pPr algn="ctr" rtl="0">
                        <a:lnSpc>
                          <a:spcPct val="106000"/>
                        </a:lnSpc>
                        <a:spcAft>
                          <a:spcPts val="0"/>
                        </a:spcAft>
                      </a:pPr>
                      <a:r>
                        <a:rPr lang="en-US" sz="1200" kern="1200" dirty="0">
                          <a:effectLst/>
                        </a:rPr>
                        <a:t>0.82</a:t>
                      </a:r>
                      <a:endParaRPr lang="en-US" sz="1600" b="1" dirty="0">
                        <a:solidFill>
                          <a:schemeClr val="tx2">
                            <a:lumMod val="95000"/>
                            <a:lumOff val="5000"/>
                          </a:schemeClr>
                        </a:solidFill>
                        <a:effectLst/>
                        <a:latin typeface="29LT Azer" panose="00000500000000000000" pitchFamily="2" charset="-78"/>
                        <a:ea typeface="Calibri" panose="020F0502020204030204" pitchFamily="34" charset="0"/>
                        <a:cs typeface="29LT Azer" panose="00000500000000000000" pitchFamily="2" charset="-78"/>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60816586"/>
                  </a:ext>
                </a:extLst>
              </a:tr>
            </a:tbl>
          </a:graphicData>
        </a:graphic>
      </p:graphicFrame>
    </p:spTree>
    <p:extLst>
      <p:ext uri="{BB962C8B-B14F-4D97-AF65-F5344CB8AC3E}">
        <p14:creationId xmlns:p14="http://schemas.microsoft.com/office/powerpoint/2010/main" val="3172577141"/>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F03031002 (1)">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2479</TotalTime>
  <Words>1091</Words>
  <Application>Microsoft Office PowerPoint</Application>
  <PresentationFormat>Widescreen</PresentationFormat>
  <Paragraphs>66</Paragraphs>
  <Slides>15</Slides>
  <Notes>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15</vt:i4>
      </vt:variant>
    </vt:vector>
  </HeadingPairs>
  <TitlesOfParts>
    <vt:vector size="33" baseType="lpstr">
      <vt:lpstr>29LT Azer</vt:lpstr>
      <vt:lpstr>29LT Zarid Serif Rg</vt:lpstr>
      <vt:lpstr>A Jannat LT</vt:lpstr>
      <vt:lpstr>A Noor</vt:lpstr>
      <vt:lpstr>AbdoMaster-DemiBold</vt:lpstr>
      <vt:lpstr>Ara Aqeeq Bold</vt:lpstr>
      <vt:lpstr>Arial</vt:lpstr>
      <vt:lpstr>Calibri</vt:lpstr>
      <vt:lpstr>Calibri Light</vt:lpstr>
      <vt:lpstr>Cambria</vt:lpstr>
      <vt:lpstr>Cambria Math</vt:lpstr>
      <vt:lpstr>Simplified Arabic</vt:lpstr>
      <vt:lpstr>Swissra-Bold</vt:lpstr>
      <vt:lpstr>Swissra-Light</vt:lpstr>
      <vt:lpstr>Tahoma</vt:lpstr>
      <vt:lpstr>Times New Roman</vt:lpstr>
      <vt:lpstr>1_نسق Office</vt:lpstr>
      <vt:lpstr>TF03031002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ward</dc:creator>
  <cp:lastModifiedBy>ward</cp:lastModifiedBy>
  <cp:revision>101</cp:revision>
  <dcterms:created xsi:type="dcterms:W3CDTF">2023-04-29T07:54:17Z</dcterms:created>
  <dcterms:modified xsi:type="dcterms:W3CDTF">2023-11-09T20:05:25Z</dcterms:modified>
</cp:coreProperties>
</file>