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0"/>
  </p:notesMasterIdLst>
  <p:sldIdLst>
    <p:sldId id="256" r:id="rId4"/>
    <p:sldId id="258" r:id="rId5"/>
    <p:sldId id="259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66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Πατήστε για μετακίνηση της διαφάνειας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Πατήστε για επεξεργασία της μορφής των σημειώσεων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&lt;κεφαλίδα&gt;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&lt;ημερομηνία/ώρα&gt;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&lt;υποσέλιδο&gt;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537B137-89A2-4E79-B9E3-06C5611C9F78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>
              <a:buNone/>
            </a:pPr>
            <a:fld id="{1537B137-89A2-4E79-B9E3-06C5611C9F78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51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098D52F-1649-488D-822D-697E0649A7F6}" type="slidenum">
              <a:rPr lang="el-GR" sz="12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84D8EE1-1296-4F51-ABB9-6E8968BB9163}" type="slidenum">
              <a:rPr lang="el-GR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60C2750-38A8-4889-AA6F-E9D480C39EF3}" type="slidenum">
              <a:rPr lang="el-GR" sz="12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l-G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637B75-17B3-4506-AA0C-0041CC13CB42}" type="slidenum">
              <a:rPr lang="el-GR" sz="1200" b="0" strike="noStrike" spc="-1">
                <a:solidFill>
                  <a:srgbClr val="000000"/>
                </a:solidFill>
                <a:latin typeface="Times New Roman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F9C274-E50A-4F06-BF77-E33F915DC191}" type="slidenum">
              <a:rPr lang="el-GR" sz="12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C3DF9D7-3AC0-4707-8D18-6CACB44CC349}" type="slidenum">
              <a:rPr lang="el-GR" sz="1200" b="0" strike="noStrike" spc="-1">
                <a:solidFill>
                  <a:srgbClr val="000000"/>
                </a:solidFill>
                <a:latin typeface="Times New Roman"/>
              </a:rPr>
              <a:t>21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A73A23F-6316-47F5-8DD3-6B2B1A3F6F1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15C2E9E-5698-4912-ABB1-1A6CE93B39A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3567CA-E918-4A5D-91B4-8F2DD0D84B6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6EE2605-4889-4F0B-8B3B-1DBD08634D1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A2D41B3-0052-47FC-8626-05DDF797C4A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592D4D-565F-4C5A-86EA-FFD9DF92031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AC746D6-6376-4A23-8549-0562B740934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7375077-45AE-410F-BDEA-1B47BD9F4C3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AC3807E-5006-4CA0-9200-1563E143DC0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32501D-EBC0-4302-9B8B-FBF995A7A8E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167B4CA-E7ED-42F3-AB71-70FCF233DBF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B818E82-01B2-4507-8645-8FF19094F75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987C2C3-7F58-4808-9768-2138FE7E07F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D0CF67B-CBAD-418D-B518-A99496EC8B0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4B6D116-6DB5-4777-8714-19E679CAD59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92AFA0F-1FE5-4C94-8544-C91C3CC7506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DBE4D9F-E421-4C35-87D7-B0D75EE3B46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8B03D1C-23EE-4C95-9173-E7DCB83D45B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4675034-ADF1-44BC-A181-EEC395154EC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0B6D808-FC2C-4E30-B40B-ACC446F6BA4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0FF345F-D13D-4364-8F9D-66D8052CFC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E7A4053-6D0C-44CC-BA12-4B85AF4AA57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FAF289-62CB-4721-B602-EA8659E2073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464EADE-8B5C-4609-99E1-9F8C38E798D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1ABA340-488C-44D0-8A6F-F690F0F5666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09256BC-14E8-4EAE-8E85-27509D738FB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00514ED-4C5B-479A-BF4D-68342EBA8D1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421A012-0057-49FB-904A-10554C834D7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EC6CFB9-F1B1-482F-90DA-8B4EB6DC959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A060EBD-A3C9-40B0-A2EC-6ADD112F655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F0D5718-4966-4ECA-97EB-1BE3F4F4A87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119BD68-E349-49DA-B105-0748D9AC9D8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DA33216-AD3C-4140-9FB3-A179D65AECE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347FBB-2874-4ECB-9C43-47D58F4E531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6DA12E-DA81-4C1C-AFEB-E1A0630C3E8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31E8428-C9B2-43FE-8BED-D7FEC20AD81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Πατήστε για επεξεργασία της μορφής κειμένου του τίτλου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0E0212-3103-4786-930E-E8155F53C11E}" type="slidenum">
              <a:rPr lang="el-G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Πατήστε για επεξεργασία της μορφής κειμένου διάρθρωσης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Δεύτερο επίπεδο διάρθρωσης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Τρίτο επίπεδο διάρθρωσης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Τέταρτο επίπεδο διάρθρωσης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Πέμπτο επίπεδο διάρθρωσης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Έκτο επίπεδο διάρθρωσης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Έβδομο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&lt;υποσέλιδο&gt;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l-G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99FDE31-6F47-40E0-A5A3-0D4111A750A8}" type="slidenum">
              <a:rPr lang="el-G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&lt;ημερομηνία/ώρα&gt;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Πατήστε για επεξεργασία της μορφής κειμένου του τίτλου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Πατήστε για επεξεργασία της μορφής κειμένου διάρθρωσης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Δεύτερο επίπεδο διάρθρωσης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Τρίτο επίπεδο διάρθρωσης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Τέταρτο επίπεδο διάρθρωσης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Πέμπτο επίπεδο διάρθρωσης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Έκτο επίπεδο διάρθρωσης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Έβδομο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l-GR" sz="4400" b="0" strike="noStrike" spc="-1">
                <a:solidFill>
                  <a:srgbClr val="000000"/>
                </a:solidFill>
                <a:latin typeface="Calibri Light"/>
              </a:rPr>
              <a:t>Κάντε κλικ για να επεξεργαστείτε τον τίτλο υποδείγματος</a:t>
            </a:r>
            <a:endParaRPr lang="el-G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l-GR" sz="2800" b="0" strike="noStrike" spc="-1">
                <a:solidFill>
                  <a:srgbClr val="000000"/>
                </a:solidFill>
                <a:latin typeface="Calibri"/>
              </a:rPr>
              <a:t>Στυλ κειμένου υποδείγματος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l-GR" sz="2400" b="0" strike="noStrike" spc="-1">
                <a:solidFill>
                  <a:srgbClr val="000000"/>
                </a:solidFill>
                <a:latin typeface="Calibri"/>
              </a:rPr>
              <a:t>Δεύτερο επίπεδο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Τρίτο επίπεδο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l-GR" sz="1800" b="0" strike="noStrike" spc="-1">
                <a:solidFill>
                  <a:srgbClr val="000000"/>
                </a:solidFill>
                <a:latin typeface="Calibri"/>
              </a:rPr>
              <a:t>Τέταρτο επίπεδο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l-GR" sz="1800" b="0" strike="noStrike" spc="-1">
                <a:solidFill>
                  <a:srgbClr val="000000"/>
                </a:solidFill>
                <a:latin typeface="Calibri"/>
              </a:rPr>
              <a:t>Πέμπτο επίπεδο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l-G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l-GR" sz="1200" b="0" strike="noStrike" spc="-1">
                <a:solidFill>
                  <a:srgbClr val="8B8B8B"/>
                </a:solidFill>
                <a:latin typeface="Calibri"/>
              </a:rPr>
              <a:t>&lt;ημερομηνία/ώρα&gt;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&lt;υποσέλιδο&gt;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l-G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73EB991-C15D-48F5-B872-CDD56B196668}" type="slidenum">
              <a:rPr lang="el-G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okourounioti@uniwa.gr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1523880" y="2258280"/>
            <a:ext cx="9143280" cy="12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Georgia"/>
                <a:ea typeface="Century Gothic"/>
              </a:rPr>
              <a:t>“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Century Gothic"/>
              </a:rPr>
              <a:t>Detection and Clustering of Grapevine Varieties via Multispectral Aerial Imagery and Vegetation Indices Analysis</a:t>
            </a:r>
            <a:r>
              <a:rPr lang="en-US" sz="2400" b="1" strike="noStrike" spc="-1" dirty="0">
                <a:solidFill>
                  <a:srgbClr val="000000"/>
                </a:solidFill>
                <a:latin typeface="Georgia"/>
                <a:ea typeface="Century Gothic"/>
              </a:rPr>
              <a:t>”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20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Rectangle 4"/>
          <p:cNvSpPr/>
          <p:nvPr/>
        </p:nvSpPr>
        <p:spPr>
          <a:xfrm>
            <a:off x="7867800" y="89280"/>
            <a:ext cx="181080" cy="59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numCol="1" spcCol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br>
              <a:rPr sz="1100"/>
            </a:br>
            <a:br>
              <a:rPr sz="1100"/>
            </a:b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8"/>
          <p:cNvSpPr/>
          <p:nvPr/>
        </p:nvSpPr>
        <p:spPr>
          <a:xfrm>
            <a:off x="3151080" y="4138560"/>
            <a:ext cx="6093720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u="sng" strike="noStrike" spc="-1" dirty="0">
                <a:solidFill>
                  <a:srgbClr val="000000"/>
                </a:solidFill>
                <a:latin typeface="Georgia"/>
                <a:ea typeface="Century Gothic"/>
              </a:rPr>
              <a:t>Olympia Kourounioti</a:t>
            </a:r>
            <a:r>
              <a:rPr lang="en-US" sz="1800" b="0" strike="noStrike" spc="-1" dirty="0">
                <a:solidFill>
                  <a:srgbClr val="000000"/>
                </a:solidFill>
                <a:latin typeface="Georgia"/>
                <a:ea typeface="Century Gothic"/>
              </a:rPr>
              <a:t>  and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Georgia"/>
                <a:ea typeface="Century Gothic"/>
              </a:rPr>
              <a:t>Emmanouil</a:t>
            </a:r>
            <a:r>
              <a:rPr lang="en-US" sz="1800" b="0" strike="noStrike" spc="-1" dirty="0">
                <a:solidFill>
                  <a:srgbClr val="000000"/>
                </a:solidFill>
                <a:latin typeface="Georgia"/>
                <a:ea typeface="Century Gothic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Georgia"/>
                <a:ea typeface="Century Gothic"/>
              </a:rPr>
              <a:t>Oikonomou</a:t>
            </a:r>
            <a:endParaRPr lang="en-US" sz="1800" b="0" strike="noStrike" spc="-1" dirty="0">
              <a:solidFill>
                <a:srgbClr val="000000"/>
              </a:solidFill>
              <a:latin typeface="Georgia"/>
              <a:ea typeface="Century Gothic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Georgia"/>
                <a:ea typeface="Century Gothic"/>
              </a:rPr>
              <a:t>University of West Attica, Greece</a:t>
            </a:r>
            <a:endParaRPr lang="en-US" sz="1800" b="0" strike="noStrike" spc="-1" dirty="0">
              <a:solidFill>
                <a:srgbClr val="000000"/>
              </a:solidFill>
              <a:latin typeface="Georgia"/>
              <a:ea typeface="Century Gothic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Εικόνα 131"/>
          <p:cNvPicPr/>
          <p:nvPr/>
        </p:nvPicPr>
        <p:blipFill>
          <a:blip r:embed="rId2">
            <a:lum bright="7000"/>
          </a:blip>
          <a:stretch/>
        </p:blipFill>
        <p:spPr>
          <a:xfrm>
            <a:off x="2057400" y="353328"/>
            <a:ext cx="7314840" cy="766800"/>
          </a:xfrm>
          <a:prstGeom prst="rect">
            <a:avLst/>
          </a:prstGeom>
          <a:ln w="0">
            <a:noFill/>
          </a:ln>
        </p:spPr>
      </p:pic>
      <p:pic>
        <p:nvPicPr>
          <p:cNvPr id="133" name="Εικόνα 132"/>
          <p:cNvPicPr/>
          <p:nvPr/>
        </p:nvPicPr>
        <p:blipFill>
          <a:blip r:embed="rId3"/>
          <a:stretch/>
        </p:blipFill>
        <p:spPr>
          <a:xfrm>
            <a:off x="238320" y="6172560"/>
            <a:ext cx="1590120" cy="456480"/>
          </a:xfrm>
          <a:prstGeom prst="rect">
            <a:avLst/>
          </a:prstGeom>
          <a:ln w="0">
            <a:noFill/>
          </a:ln>
        </p:spPr>
      </p:pic>
      <p:pic>
        <p:nvPicPr>
          <p:cNvPr id="134" name="Εικόνα 133"/>
          <p:cNvPicPr/>
          <p:nvPr/>
        </p:nvPicPr>
        <p:blipFill>
          <a:blip r:embed="rId4"/>
          <a:stretch/>
        </p:blipFill>
        <p:spPr>
          <a:xfrm>
            <a:off x="2057400" y="6086880"/>
            <a:ext cx="1675800" cy="542160"/>
          </a:xfrm>
          <a:prstGeom prst="rect">
            <a:avLst/>
          </a:prstGeom>
          <a:ln w="0">
            <a:noFill/>
          </a:ln>
        </p:spPr>
      </p:pic>
      <p:pic>
        <p:nvPicPr>
          <p:cNvPr id="2" name="Εικόνα 2035594583">
            <a:extLst>
              <a:ext uri="{FF2B5EF4-FFF2-40B4-BE49-F238E27FC236}">
                <a16:creationId xmlns:a16="http://schemas.microsoft.com/office/drawing/2014/main" id="{BDB5C7AA-99D8-4291-7D11-138B697F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110" y="334097"/>
            <a:ext cx="563154" cy="5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Τίτλος 1"/>
          <p:cNvSpPr/>
          <p:nvPr/>
        </p:nvSpPr>
        <p:spPr>
          <a:xfrm>
            <a:off x="572201" y="202739"/>
            <a:ext cx="10301012" cy="11591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indices analysis – </a:t>
            </a:r>
          </a:p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Testing classification results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223" name="Πίνακας 1"/>
          <p:cNvGraphicFramePr/>
          <p:nvPr>
            <p:extLst>
              <p:ext uri="{D42A27DB-BD31-4B8C-83A1-F6EECF244321}">
                <p14:modId xmlns:p14="http://schemas.microsoft.com/office/powerpoint/2010/main" val="3731820130"/>
              </p:ext>
            </p:extLst>
          </p:nvPr>
        </p:nvGraphicFramePr>
        <p:xfrm>
          <a:off x="664200" y="2416343"/>
          <a:ext cx="5613120" cy="2934257"/>
        </p:xfrm>
        <a:graphic>
          <a:graphicData uri="http://schemas.openxmlformats.org/drawingml/2006/table">
            <a:tbl>
              <a:tblPr/>
              <a:tblGrid>
                <a:gridCol w="87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3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 dirty="0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Testing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 dirty="0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Supervised classification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Unsupervised classification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392"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u="none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Maximum likelihood </a:t>
                      </a:r>
                      <a:endParaRPr lang="en-US" sz="1400" b="0" u="none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Minimum Distance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 dirty="0" err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Mahalanobis</a:t>
                      </a:r>
                      <a:r>
                        <a:rPr lang="en-US" sz="1400" b="0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 Distance 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Iso Data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Shadow 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93.97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94.31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94.08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95.65</a:t>
                      </a:r>
                      <a:endParaRPr lang="en-US" sz="1400" b="1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Ground 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97.35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97.28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98.46</a:t>
                      </a:r>
                      <a:endParaRPr lang="en-US" sz="1400" b="1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97.65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1" strike="noStrike" spc="-1" dirty="0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Vines </a:t>
                      </a:r>
                      <a:endParaRPr lang="en-US" sz="11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98.79</a:t>
                      </a:r>
                      <a:endParaRPr lang="en-US" sz="1400" b="1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85.60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93.18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80.21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4" name="Εικόνα 2"/>
          <p:cNvPicPr/>
          <p:nvPr/>
        </p:nvPicPr>
        <p:blipFill>
          <a:blip r:embed="rId2"/>
          <a:stretch/>
        </p:blipFill>
        <p:spPr>
          <a:xfrm>
            <a:off x="6400800" y="2416343"/>
            <a:ext cx="5323320" cy="3006683"/>
          </a:xfrm>
          <a:prstGeom prst="rect">
            <a:avLst/>
          </a:prstGeom>
          <a:ln w="0">
            <a:noFill/>
          </a:ln>
        </p:spPr>
      </p:pic>
      <p:sp>
        <p:nvSpPr>
          <p:cNvPr id="225" name="PlaceHolder 17"/>
          <p:cNvSpPr txBox="1"/>
          <p:nvPr/>
        </p:nvSpPr>
        <p:spPr>
          <a:xfrm>
            <a:off x="676522" y="1782000"/>
            <a:ext cx="7388640" cy="54110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Percentage of testing results of different classes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90B7F83-9FC4-40FF-A34B-C3C216DF414A}" type="slidenum">
              <a:t>10</a:t>
            </a:fld>
            <a:endParaRPr/>
          </a:p>
        </p:txBody>
      </p:sp>
      <p:sp>
        <p:nvSpPr>
          <p:cNvPr id="3" name="PlaceHolder 17">
            <a:extLst>
              <a:ext uri="{FF2B5EF4-FFF2-40B4-BE49-F238E27FC236}">
                <a16:creationId xmlns:a16="http://schemas.microsoft.com/office/drawing/2014/main" id="{2FBE0A4A-E454-3085-BE38-B4D8173ED4BC}"/>
              </a:ext>
            </a:extLst>
          </p:cNvPr>
          <p:cNvSpPr txBox="1"/>
          <p:nvPr/>
        </p:nvSpPr>
        <p:spPr>
          <a:xfrm>
            <a:off x="572201" y="5516266"/>
            <a:ext cx="11047598" cy="100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For Vine class, </a:t>
            </a:r>
            <a:r>
              <a:rPr lang="en-GB" sz="2000" b="0" u="sng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Maximum likelihood algorithm </a:t>
            </a: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succeeded the higher classification results in testing samples</a:t>
            </a: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u="sng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Maximum likelihood algorithm</a:t>
            </a:r>
            <a:r>
              <a:rPr lang="en-GB" sz="2000" spc="-1" dirty="0">
                <a:solidFill>
                  <a:srgbClr val="000000"/>
                </a:solidFill>
                <a:latin typeface="Georgia" panose="02040502050405020303" pitchFamily="18" charset="0"/>
              </a:rPr>
              <a:t> was selected for next steps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Τίτλος 1"/>
          <p:cNvSpPr/>
          <p:nvPr/>
        </p:nvSpPr>
        <p:spPr>
          <a:xfrm>
            <a:off x="695573" y="32040"/>
            <a:ext cx="10514880" cy="10815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Image noise removal and vine mask creation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27" name="Εικόνα 3"/>
          <p:cNvPicPr/>
          <p:nvPr/>
        </p:nvPicPr>
        <p:blipFill>
          <a:blip r:embed="rId2"/>
          <a:stretch/>
        </p:blipFill>
        <p:spPr>
          <a:xfrm>
            <a:off x="1371600" y="2022480"/>
            <a:ext cx="2514600" cy="2092320"/>
          </a:xfrm>
          <a:prstGeom prst="rect">
            <a:avLst/>
          </a:prstGeom>
          <a:ln w="0">
            <a:noFill/>
          </a:ln>
        </p:spPr>
      </p:pic>
      <p:pic>
        <p:nvPicPr>
          <p:cNvPr id="228" name="Εικόνα 4"/>
          <p:cNvPicPr/>
          <p:nvPr/>
        </p:nvPicPr>
        <p:blipFill>
          <a:blip r:embed="rId3"/>
          <a:stretch/>
        </p:blipFill>
        <p:spPr>
          <a:xfrm>
            <a:off x="1371600" y="4340160"/>
            <a:ext cx="2471760" cy="2060640"/>
          </a:xfrm>
          <a:prstGeom prst="rect">
            <a:avLst/>
          </a:prstGeom>
          <a:ln w="0">
            <a:noFill/>
          </a:ln>
        </p:spPr>
      </p:pic>
      <p:pic>
        <p:nvPicPr>
          <p:cNvPr id="229" name="Εικόνα 1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3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29200" y="2286000"/>
            <a:ext cx="4889880" cy="4064040"/>
          </a:xfrm>
          <a:prstGeom prst="rect">
            <a:avLst/>
          </a:prstGeom>
          <a:ln w="0">
            <a:noFill/>
          </a:ln>
        </p:spPr>
      </p:pic>
      <p:sp>
        <p:nvSpPr>
          <p:cNvPr id="230" name="PlaceHolder 18"/>
          <p:cNvSpPr txBox="1"/>
          <p:nvPr/>
        </p:nvSpPr>
        <p:spPr>
          <a:xfrm>
            <a:off x="1085400" y="1095260"/>
            <a:ext cx="3502440" cy="63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Sieve algorithm implemented on image for noise removal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31" name="PlaceHolder 19"/>
          <p:cNvSpPr txBox="1"/>
          <p:nvPr/>
        </p:nvSpPr>
        <p:spPr>
          <a:xfrm>
            <a:off x="5045040" y="1095260"/>
            <a:ext cx="4874040" cy="86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>
                <a:solidFill>
                  <a:srgbClr val="000000"/>
                </a:solidFill>
                <a:latin typeface="Georgia" panose="02040502050405020303" pitchFamily="18" charset="0"/>
              </a:rPr>
              <a:t>Final mask areas with red line</a:t>
            </a:r>
            <a:endParaRPr lang="en-US" sz="20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>
                <a:solidFill>
                  <a:srgbClr val="000000"/>
                </a:solidFill>
                <a:latin typeface="Georgia" panose="02040502050405020303" pitchFamily="18" charset="0"/>
              </a:rPr>
              <a:t>The vine pixels isolated from ground, shadow and weed areas</a:t>
            </a:r>
            <a:endParaRPr lang="en-US" sz="20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9EC58EC-D13A-43BD-96B3-D33A4D419702}" type="slidenum"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920" y="228600"/>
            <a:ext cx="10514880" cy="122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2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Vegetation indices analysis – Measurement of vineyard varieties</a:t>
            </a:r>
            <a:endParaRPr lang="en-US" sz="3200" b="1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93" name="Εικόνα 6"/>
          <p:cNvPicPr/>
          <p:nvPr/>
        </p:nvPicPr>
        <p:blipFill>
          <a:blip r:embed="rId2"/>
          <a:stretch/>
        </p:blipFill>
        <p:spPr>
          <a:xfrm>
            <a:off x="9178436" y="2250141"/>
            <a:ext cx="2445120" cy="1828800"/>
          </a:xfrm>
          <a:prstGeom prst="rect">
            <a:avLst/>
          </a:prstGeom>
          <a:ln w="0">
            <a:noFill/>
          </a:ln>
        </p:spPr>
      </p:pic>
      <p:pic>
        <p:nvPicPr>
          <p:cNvPr id="195" name="Εικόνα 8"/>
          <p:cNvPicPr/>
          <p:nvPr/>
        </p:nvPicPr>
        <p:blipFill>
          <a:blip r:embed="rId3"/>
          <a:stretch/>
        </p:blipFill>
        <p:spPr>
          <a:xfrm>
            <a:off x="9354060" y="4288500"/>
            <a:ext cx="2362320" cy="1894320"/>
          </a:xfrm>
          <a:prstGeom prst="rect">
            <a:avLst/>
          </a:prstGeom>
          <a:ln w="0">
            <a:noFill/>
          </a:ln>
        </p:spPr>
      </p:pic>
      <p:pic>
        <p:nvPicPr>
          <p:cNvPr id="197" name="Εικόνα 196"/>
          <p:cNvPicPr/>
          <p:nvPr/>
        </p:nvPicPr>
        <p:blipFill>
          <a:blip r:embed="rId4"/>
          <a:stretch/>
        </p:blipFill>
        <p:spPr>
          <a:xfrm>
            <a:off x="705960" y="2226960"/>
            <a:ext cx="4323240" cy="4173840"/>
          </a:xfrm>
          <a:prstGeom prst="rect">
            <a:avLst/>
          </a:prstGeom>
          <a:ln w="0">
            <a:noFill/>
          </a:ln>
        </p:spPr>
      </p:pic>
      <p:sp>
        <p:nvSpPr>
          <p:cNvPr id="198" name="PlaceHolder 13"/>
          <p:cNvSpPr txBox="1"/>
          <p:nvPr/>
        </p:nvSpPr>
        <p:spPr>
          <a:xfrm>
            <a:off x="383760" y="1543320"/>
            <a:ext cx="10589400" cy="742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6000" lnSpcReduction="10000"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1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Ground labels with the names of each vineyard were measured via a GNSS receiver</a:t>
            </a:r>
            <a:endParaRPr lang="en-US" sz="21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1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Map </a:t>
            </a:r>
            <a:r>
              <a:rPr lang="en-GB" sz="2100" spc="-1" dirty="0">
                <a:solidFill>
                  <a:srgbClr val="000000"/>
                </a:solidFill>
                <a:latin typeface="Georgia" panose="02040502050405020303" pitchFamily="18" charset="0"/>
              </a:rPr>
              <a:t>shows</a:t>
            </a:r>
            <a:r>
              <a:rPr lang="en-GB" sz="21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 the position of each different variety</a:t>
            </a:r>
            <a:endParaRPr lang="en-US" sz="21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C475816-C5FB-4FF5-8E21-B8B401122857}" type="slidenum">
              <a:t>12</a:t>
            </a:fld>
            <a:endParaRPr/>
          </a:p>
        </p:txBody>
      </p:sp>
      <p:sp>
        <p:nvSpPr>
          <p:cNvPr id="2" name="Τίτλος 4">
            <a:extLst>
              <a:ext uri="{FF2B5EF4-FFF2-40B4-BE49-F238E27FC236}">
                <a16:creationId xmlns:a16="http://schemas.microsoft.com/office/drawing/2014/main" id="{42A42686-FA3A-048B-B571-3500F6956BCD}"/>
              </a:ext>
            </a:extLst>
          </p:cNvPr>
          <p:cNvSpPr/>
          <p:nvPr/>
        </p:nvSpPr>
        <p:spPr>
          <a:xfrm>
            <a:off x="5667469" y="2226960"/>
            <a:ext cx="3510967" cy="43277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112 different vineyard varieties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Each red dot represent the starting and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15000"/>
              </a:lnSpc>
              <a:buClr>
                <a:srgbClr val="000000"/>
              </a:buClr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   ending points between varieties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The vineyard consists of 26 lines of vines and most of rows include about 2 to 5 varieties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Τίτλος 1"/>
          <p:cNvSpPr/>
          <p:nvPr/>
        </p:nvSpPr>
        <p:spPr>
          <a:xfrm>
            <a:off x="1000440" y="194400"/>
            <a:ext cx="10514880" cy="99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indices analysis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236" name="Πίνακας 1"/>
          <p:cNvGraphicFramePr/>
          <p:nvPr>
            <p:extLst>
              <p:ext uri="{D42A27DB-BD31-4B8C-83A1-F6EECF244321}">
                <p14:modId xmlns:p14="http://schemas.microsoft.com/office/powerpoint/2010/main" val="3844202356"/>
              </p:ext>
            </p:extLst>
          </p:nvPr>
        </p:nvGraphicFramePr>
        <p:xfrm>
          <a:off x="316800" y="1190160"/>
          <a:ext cx="11677320" cy="5149533"/>
        </p:xfrm>
        <a:graphic>
          <a:graphicData uri="http://schemas.openxmlformats.org/drawingml/2006/table">
            <a:tbl>
              <a:tblPr/>
              <a:tblGrid>
                <a:gridCol w="326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8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Index name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Formula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Reference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Detected element</a:t>
                      </a:r>
                      <a:endParaRPr lang="en-GB" sz="1400" b="1" strike="noStrike" spc="-1">
                        <a:solidFill>
                          <a:schemeClr val="lt1"/>
                        </a:solidFill>
                        <a:latin typeface="Georgia" panose="02040502050405020303" pitchFamily="18" charset="0"/>
                        <a:ea typeface="Microsoft YaHe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Chlorophyll Index Green (Clgr)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CLGR= (NIR/GREEN)-1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(Gitelson et al., 2005)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chlorophyll concentration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Chlorophyll Index - Red-Edge (Clre)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CLRE= [(NIR/RedEdge)-1]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(Gitelson et al., 2005)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chlorophyll concentration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CVI (Chlorophyll Vegetation Index)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CVI= (NIR/GREEN)*(RED/GREEN)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(Vincini et al., 2008)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chlorophyll content - leaf health and photosynthetic activity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NDVI (Normalized difference vegetation index)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NDVI= (B5-B3)/(B3+B5)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(Rouse JW, 1974)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health and vigor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GNDVI (Green Normalized difference vegetation index):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GNDVI= (NIR-GREEN)/(NIR+GREEN)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(Gitelson et al., 1996)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areas where the vegetation is denser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7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EVI 2 (Enhanced vegetation index)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EVI 2= 2.5*(B5-B3)/(B5+2.4*B3+1)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(Clevers, 1999; Kaufman, 1997)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tabLst>
                          <a:tab pos="0" algn="l"/>
                        </a:tabLs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account for atmospheric influences, canopy, and soil - particularly in areas with dense canopies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RVI (</a:t>
                      </a: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Ratio Vegetation Index)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RVI= NIR/RED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(Jordan, 1969)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400" b="0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vegetation health - sensitive to changes in chlorophyll content - indicate plant stress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A388003-0CC3-42F7-802E-C57623F10C95}" type="slidenum"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indices implementation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38" name="Εικόνα 1"/>
          <p:cNvPicPr/>
          <p:nvPr/>
        </p:nvPicPr>
        <p:blipFill>
          <a:blip r:embed="rId2"/>
          <a:stretch/>
        </p:blipFill>
        <p:spPr>
          <a:xfrm>
            <a:off x="124200" y="2085480"/>
            <a:ext cx="2598480" cy="2257920"/>
          </a:xfrm>
          <a:prstGeom prst="rect">
            <a:avLst/>
          </a:prstGeom>
          <a:ln w="0">
            <a:noFill/>
          </a:ln>
        </p:spPr>
      </p:pic>
      <p:pic>
        <p:nvPicPr>
          <p:cNvPr id="239" name="Εικόνα 3"/>
          <p:cNvPicPr/>
          <p:nvPr/>
        </p:nvPicPr>
        <p:blipFill>
          <a:blip r:embed="rId3"/>
          <a:stretch/>
        </p:blipFill>
        <p:spPr>
          <a:xfrm>
            <a:off x="2951280" y="2035080"/>
            <a:ext cx="2597400" cy="2230560"/>
          </a:xfrm>
          <a:prstGeom prst="rect">
            <a:avLst/>
          </a:prstGeom>
          <a:ln w="0">
            <a:noFill/>
          </a:ln>
        </p:spPr>
      </p:pic>
      <p:pic>
        <p:nvPicPr>
          <p:cNvPr id="240" name="Εικόνα 4"/>
          <p:cNvPicPr/>
          <p:nvPr/>
        </p:nvPicPr>
        <p:blipFill>
          <a:blip r:embed="rId4"/>
          <a:stretch/>
        </p:blipFill>
        <p:spPr>
          <a:xfrm>
            <a:off x="5763600" y="2007000"/>
            <a:ext cx="2598480" cy="2294640"/>
          </a:xfrm>
          <a:prstGeom prst="rect">
            <a:avLst/>
          </a:prstGeom>
          <a:ln w="0">
            <a:noFill/>
          </a:ln>
        </p:spPr>
      </p:pic>
      <p:pic>
        <p:nvPicPr>
          <p:cNvPr id="241" name="Εικόνα 5"/>
          <p:cNvPicPr/>
          <p:nvPr/>
        </p:nvPicPr>
        <p:blipFill>
          <a:blip r:embed="rId5"/>
          <a:stretch/>
        </p:blipFill>
        <p:spPr>
          <a:xfrm>
            <a:off x="8590680" y="2007000"/>
            <a:ext cx="2610720" cy="2257920"/>
          </a:xfrm>
          <a:prstGeom prst="rect">
            <a:avLst/>
          </a:prstGeom>
          <a:ln w="0">
            <a:noFill/>
          </a:ln>
        </p:spPr>
      </p:pic>
      <p:pic>
        <p:nvPicPr>
          <p:cNvPr id="242" name="Εικόνα 6"/>
          <p:cNvPicPr/>
          <p:nvPr/>
        </p:nvPicPr>
        <p:blipFill>
          <a:blip r:embed="rId6"/>
          <a:stretch/>
        </p:blipFill>
        <p:spPr>
          <a:xfrm>
            <a:off x="137057" y="4383323"/>
            <a:ext cx="2591280" cy="2268000"/>
          </a:xfrm>
          <a:prstGeom prst="rect">
            <a:avLst/>
          </a:prstGeom>
          <a:ln w="0">
            <a:noFill/>
          </a:ln>
        </p:spPr>
      </p:pic>
      <p:pic>
        <p:nvPicPr>
          <p:cNvPr id="243" name="Εικόνα 8"/>
          <p:cNvPicPr/>
          <p:nvPr/>
        </p:nvPicPr>
        <p:blipFill>
          <a:blip r:embed="rId7"/>
          <a:stretch/>
        </p:blipFill>
        <p:spPr>
          <a:xfrm>
            <a:off x="2938320" y="4343400"/>
            <a:ext cx="2779560" cy="2381400"/>
          </a:xfrm>
          <a:prstGeom prst="rect">
            <a:avLst/>
          </a:prstGeom>
          <a:ln w="0">
            <a:noFill/>
          </a:ln>
        </p:spPr>
      </p:pic>
      <p:pic>
        <p:nvPicPr>
          <p:cNvPr id="244" name="Εικόνα 9"/>
          <p:cNvPicPr/>
          <p:nvPr/>
        </p:nvPicPr>
        <p:blipFill>
          <a:blip r:embed="rId8"/>
          <a:stretch/>
        </p:blipFill>
        <p:spPr>
          <a:xfrm>
            <a:off x="5768280" y="4452120"/>
            <a:ext cx="2779200" cy="2349720"/>
          </a:xfrm>
          <a:prstGeom prst="rect">
            <a:avLst/>
          </a:prstGeom>
          <a:ln w="0">
            <a:noFill/>
          </a:ln>
        </p:spPr>
      </p:pic>
      <p:pic>
        <p:nvPicPr>
          <p:cNvPr id="245" name="Εικόνα 10"/>
          <p:cNvPicPr/>
          <p:nvPr/>
        </p:nvPicPr>
        <p:blipFill>
          <a:blip r:embed="rId9"/>
          <a:stretch/>
        </p:blipFill>
        <p:spPr>
          <a:xfrm>
            <a:off x="8792280" y="4452120"/>
            <a:ext cx="2637720" cy="2292120"/>
          </a:xfrm>
          <a:prstGeom prst="rect">
            <a:avLst/>
          </a:prstGeom>
          <a:ln w="0">
            <a:noFill/>
          </a:ln>
        </p:spPr>
      </p:pic>
      <p:sp>
        <p:nvSpPr>
          <p:cNvPr id="246" name="TextBox 12"/>
          <p:cNvSpPr/>
          <p:nvPr/>
        </p:nvSpPr>
        <p:spPr>
          <a:xfrm>
            <a:off x="6287760" y="6492599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EVI2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47" name="TextBox 13"/>
          <p:cNvSpPr/>
          <p:nvPr/>
        </p:nvSpPr>
        <p:spPr>
          <a:xfrm>
            <a:off x="9501120" y="6492599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RVI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48" name="TextBox 14"/>
          <p:cNvSpPr/>
          <p:nvPr/>
        </p:nvSpPr>
        <p:spPr>
          <a:xfrm>
            <a:off x="3264480" y="6451718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GNVI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49" name="TextBox 15"/>
          <p:cNvSpPr/>
          <p:nvPr/>
        </p:nvSpPr>
        <p:spPr>
          <a:xfrm>
            <a:off x="116280" y="6493587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NDVI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50" name="TextBox 16"/>
          <p:cNvSpPr/>
          <p:nvPr/>
        </p:nvSpPr>
        <p:spPr>
          <a:xfrm>
            <a:off x="9120960" y="3931200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CVI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51" name="TextBox 17"/>
          <p:cNvSpPr/>
          <p:nvPr/>
        </p:nvSpPr>
        <p:spPr>
          <a:xfrm>
            <a:off x="6195726" y="3970666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CLRE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52" name="TextBox 18"/>
          <p:cNvSpPr/>
          <p:nvPr/>
        </p:nvSpPr>
        <p:spPr>
          <a:xfrm>
            <a:off x="3272357" y="3960593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CLGR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53" name="TextBox 19"/>
          <p:cNvSpPr/>
          <p:nvPr/>
        </p:nvSpPr>
        <p:spPr>
          <a:xfrm>
            <a:off x="137057" y="3970667"/>
            <a:ext cx="775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RGB</a:t>
            </a:r>
            <a:endParaRPr lang="en-US" sz="1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54" name="Εικόνα 11"/>
          <p:cNvPicPr/>
          <p:nvPr/>
        </p:nvPicPr>
        <p:blipFill>
          <a:blip r:embed="rId10"/>
          <a:stretch/>
        </p:blipFill>
        <p:spPr>
          <a:xfrm>
            <a:off x="8686800" y="1260000"/>
            <a:ext cx="2816640" cy="340200"/>
          </a:xfrm>
          <a:prstGeom prst="rect">
            <a:avLst/>
          </a:prstGeom>
          <a:ln w="0">
            <a:noFill/>
          </a:ln>
        </p:spPr>
      </p:pic>
      <p:sp>
        <p:nvSpPr>
          <p:cNvPr id="255" name="PlaceHolder 20"/>
          <p:cNvSpPr txBox="1"/>
          <p:nvPr/>
        </p:nvSpPr>
        <p:spPr>
          <a:xfrm>
            <a:off x="841320" y="1204364"/>
            <a:ext cx="7520760" cy="6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The higher the value of colour scale, the higher the concentration of the element each index detects</a:t>
            </a:r>
            <a:endParaRPr lang="en-GB" sz="2000" b="0" strike="noStrike" spc="-1" dirty="0">
              <a:solidFill>
                <a:srgbClr val="000000"/>
              </a:solidFill>
              <a:latin typeface="Georgia" panose="02040502050405020303" pitchFamily="18" charset="0"/>
              <a:ea typeface="Microsoft YaHe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B079BDC-5272-41E0-BF95-EB68FED4B785}" type="slidenum"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indexes analysis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57" name="Εικόνα 8"/>
          <p:cNvPicPr/>
          <p:nvPr/>
        </p:nvPicPr>
        <p:blipFill>
          <a:blip r:embed="rId2"/>
          <a:stretch/>
        </p:blipFill>
        <p:spPr>
          <a:xfrm>
            <a:off x="558240" y="1669321"/>
            <a:ext cx="5468638" cy="4716360"/>
          </a:xfrm>
          <a:prstGeom prst="rect">
            <a:avLst/>
          </a:prstGeom>
          <a:ln w="0">
            <a:noFill/>
          </a:ln>
        </p:spPr>
      </p:pic>
      <p:pic>
        <p:nvPicPr>
          <p:cNvPr id="258" name="Εικόνα 1"/>
          <p:cNvPicPr/>
          <p:nvPr/>
        </p:nvPicPr>
        <p:blipFill>
          <a:blip r:embed="rId3"/>
          <a:stretch/>
        </p:blipFill>
        <p:spPr>
          <a:xfrm>
            <a:off x="6743978" y="3879858"/>
            <a:ext cx="3807326" cy="2514600"/>
          </a:xfrm>
          <a:prstGeom prst="rect">
            <a:avLst/>
          </a:prstGeom>
          <a:ln w="0">
            <a:noFill/>
          </a:ln>
        </p:spPr>
      </p:pic>
      <p:sp>
        <p:nvSpPr>
          <p:cNvPr id="259" name="TextBox 2"/>
          <p:cNvSpPr/>
          <p:nvPr/>
        </p:nvSpPr>
        <p:spPr>
          <a:xfrm>
            <a:off x="6776738" y="3422658"/>
            <a:ext cx="373923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Indices Values of varieties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60" name="TextBox 3"/>
          <p:cNvSpPr/>
          <p:nvPr/>
        </p:nvSpPr>
        <p:spPr>
          <a:xfrm>
            <a:off x="1211639" y="1212121"/>
            <a:ext cx="522555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Correlation Matrix of Indices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6668377" y="1136657"/>
            <a:ext cx="4476439" cy="206192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Values near 0 represent indices with low correlation</a:t>
            </a:r>
            <a:endParaRPr lang="en-US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Indices with low correlation utilized the maximum of information of indices</a:t>
            </a:r>
            <a:endParaRPr lang="en-US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CVI – RVI and CLGR – CLRE are the two sets with the lower each other correlation  </a:t>
            </a:r>
            <a:endParaRPr lang="en-US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781A104-B545-44F6-968D-CB2FB21545E2}" type="slidenum"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Τίτλος 2"/>
          <p:cNvSpPr/>
          <p:nvPr/>
        </p:nvSpPr>
        <p:spPr>
          <a:xfrm>
            <a:off x="457920" y="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indexes analysis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63" name="TextBox 1"/>
          <p:cNvSpPr/>
          <p:nvPr/>
        </p:nvSpPr>
        <p:spPr>
          <a:xfrm>
            <a:off x="465480" y="148284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CVI - RVI</a:t>
            </a:r>
            <a:endParaRPr lang="en-US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64" name="TextBox 5"/>
          <p:cNvSpPr/>
          <p:nvPr/>
        </p:nvSpPr>
        <p:spPr>
          <a:xfrm>
            <a:off x="6592680" y="146484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CLGR - CLRE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65" name="TextBox 6"/>
          <p:cNvSpPr/>
          <p:nvPr/>
        </p:nvSpPr>
        <p:spPr>
          <a:xfrm>
            <a:off x="6381360" y="4140000"/>
            <a:ext cx="36770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Normalized Values of Indices 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66" name="Ορθογώνιο 265"/>
          <p:cNvSpPr/>
          <p:nvPr/>
        </p:nvSpPr>
        <p:spPr>
          <a:xfrm>
            <a:off x="457200" y="4206960"/>
            <a:ext cx="3313800" cy="35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</a:rPr>
              <a:t>Normalized Values of Indices 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67" name="Εικόνα 266"/>
          <p:cNvPicPr/>
          <p:nvPr/>
        </p:nvPicPr>
        <p:blipFill>
          <a:blip r:embed="rId2"/>
          <a:stretch/>
        </p:blipFill>
        <p:spPr>
          <a:xfrm>
            <a:off x="3849480" y="2624760"/>
            <a:ext cx="1513440" cy="1142640"/>
          </a:xfrm>
          <a:prstGeom prst="rect">
            <a:avLst/>
          </a:prstGeom>
          <a:ln w="0">
            <a:noFill/>
          </a:ln>
        </p:spPr>
      </p:pic>
      <p:pic>
        <p:nvPicPr>
          <p:cNvPr id="268" name="Εικόνα 267"/>
          <p:cNvPicPr/>
          <p:nvPr/>
        </p:nvPicPr>
        <p:blipFill>
          <a:blip r:embed="rId3"/>
          <a:stretch/>
        </p:blipFill>
        <p:spPr>
          <a:xfrm>
            <a:off x="3849480" y="4131720"/>
            <a:ext cx="1479240" cy="1116720"/>
          </a:xfrm>
          <a:prstGeom prst="rect">
            <a:avLst/>
          </a:prstGeom>
          <a:ln w="0">
            <a:noFill/>
          </a:ln>
        </p:spPr>
      </p:pic>
      <p:sp>
        <p:nvSpPr>
          <p:cNvPr id="269" name="TextBox 7"/>
          <p:cNvSpPr/>
          <p:nvPr/>
        </p:nvSpPr>
        <p:spPr>
          <a:xfrm>
            <a:off x="3849480" y="215280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CVI outlier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70" name="TextBox 9"/>
          <p:cNvSpPr/>
          <p:nvPr/>
        </p:nvSpPr>
        <p:spPr>
          <a:xfrm>
            <a:off x="3849480" y="376776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RVI outliers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71" name="Εικόνα 270"/>
          <p:cNvPicPr/>
          <p:nvPr/>
        </p:nvPicPr>
        <p:blipFill>
          <a:blip r:embed="rId4"/>
          <a:stretch/>
        </p:blipFill>
        <p:spPr>
          <a:xfrm>
            <a:off x="228600" y="4570920"/>
            <a:ext cx="2989440" cy="2277720"/>
          </a:xfrm>
          <a:prstGeom prst="rect">
            <a:avLst/>
          </a:prstGeom>
          <a:ln w="0">
            <a:noFill/>
          </a:ln>
        </p:spPr>
      </p:pic>
      <p:pic>
        <p:nvPicPr>
          <p:cNvPr id="272" name="Εικόνα 271"/>
          <p:cNvPicPr/>
          <p:nvPr/>
        </p:nvPicPr>
        <p:blipFill>
          <a:blip r:embed="rId5"/>
          <a:stretch/>
        </p:blipFill>
        <p:spPr>
          <a:xfrm>
            <a:off x="6172200" y="1828800"/>
            <a:ext cx="3165480" cy="2412000"/>
          </a:xfrm>
          <a:prstGeom prst="rect">
            <a:avLst/>
          </a:prstGeom>
          <a:ln w="0">
            <a:noFill/>
          </a:ln>
        </p:spPr>
      </p:pic>
      <p:pic>
        <p:nvPicPr>
          <p:cNvPr id="273" name="Εικόνα 272"/>
          <p:cNvPicPr/>
          <p:nvPr/>
        </p:nvPicPr>
        <p:blipFill>
          <a:blip r:embed="rId6"/>
          <a:stretch/>
        </p:blipFill>
        <p:spPr>
          <a:xfrm>
            <a:off x="9866520" y="2563920"/>
            <a:ext cx="1514160" cy="1143000"/>
          </a:xfrm>
          <a:prstGeom prst="rect">
            <a:avLst/>
          </a:prstGeom>
          <a:ln w="0">
            <a:noFill/>
          </a:ln>
        </p:spPr>
      </p:pic>
      <p:sp>
        <p:nvSpPr>
          <p:cNvPr id="274" name="TextBox 20"/>
          <p:cNvSpPr/>
          <p:nvPr/>
        </p:nvSpPr>
        <p:spPr>
          <a:xfrm>
            <a:off x="9829800" y="210672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CLGR outlier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75" name="TextBox 21"/>
          <p:cNvSpPr/>
          <p:nvPr/>
        </p:nvSpPr>
        <p:spPr>
          <a:xfrm>
            <a:off x="9829800" y="370692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CLRE outlier</a:t>
            </a:r>
            <a:endParaRPr lang="en-US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76" name="Εικόνα 275"/>
          <p:cNvPicPr/>
          <p:nvPr/>
        </p:nvPicPr>
        <p:blipFill>
          <a:blip r:embed="rId7"/>
          <a:stretch/>
        </p:blipFill>
        <p:spPr>
          <a:xfrm>
            <a:off x="6172200" y="4503960"/>
            <a:ext cx="3089520" cy="2354040"/>
          </a:xfrm>
          <a:prstGeom prst="rect">
            <a:avLst/>
          </a:prstGeom>
          <a:ln w="0">
            <a:noFill/>
          </a:ln>
        </p:spPr>
      </p:pic>
      <p:pic>
        <p:nvPicPr>
          <p:cNvPr id="277" name="Εικόνα 276"/>
          <p:cNvPicPr/>
          <p:nvPr/>
        </p:nvPicPr>
        <p:blipFill>
          <a:blip r:embed="rId8"/>
          <a:stretch/>
        </p:blipFill>
        <p:spPr>
          <a:xfrm>
            <a:off x="9890640" y="4140000"/>
            <a:ext cx="1576080" cy="1189800"/>
          </a:xfrm>
          <a:prstGeom prst="rect">
            <a:avLst/>
          </a:prstGeom>
          <a:ln w="0">
            <a:noFill/>
          </a:ln>
        </p:spPr>
      </p:pic>
      <p:pic>
        <p:nvPicPr>
          <p:cNvPr id="278" name="Εικόνα 277"/>
          <p:cNvPicPr/>
          <p:nvPr/>
        </p:nvPicPr>
        <p:blipFill>
          <a:blip r:embed="rId9"/>
          <a:stretch/>
        </p:blipFill>
        <p:spPr>
          <a:xfrm>
            <a:off x="228600" y="1922040"/>
            <a:ext cx="3043080" cy="2318760"/>
          </a:xfrm>
          <a:prstGeom prst="rect">
            <a:avLst/>
          </a:prstGeom>
          <a:ln w="0">
            <a:noFill/>
          </a:ln>
        </p:spPr>
      </p:pic>
      <p:sp>
        <p:nvSpPr>
          <p:cNvPr id="279" name="TextBox 278"/>
          <p:cNvSpPr txBox="1"/>
          <p:nvPr/>
        </p:nvSpPr>
        <p:spPr>
          <a:xfrm>
            <a:off x="228600" y="882900"/>
            <a:ext cx="12119942" cy="68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Scatter plot of mean normalized values of indices for 112 varieties before and after the outliers removal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C7EF11B-C6EA-4760-9096-255D5383E151}" type="slidenum"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4000"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Selection of appropriate number of clusters </a:t>
            </a:r>
            <a:r>
              <a:rPr lang="en-GB" sz="3600" b="1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1" name="Πίνακας 280"/>
          <p:cNvGraphicFramePr/>
          <p:nvPr/>
        </p:nvGraphicFramePr>
        <p:xfrm>
          <a:off x="475560" y="3239640"/>
          <a:ext cx="4599720" cy="1995120"/>
        </p:xfrm>
        <a:graphic>
          <a:graphicData uri="http://schemas.openxmlformats.org/drawingml/2006/table">
            <a:tbl>
              <a:tblPr/>
              <a:tblGrid>
                <a:gridCol w="17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4520">
                <a:tc>
                  <a:txBody>
                    <a:bodyPr/>
                    <a:lstStyle/>
                    <a:p>
                      <a:endParaRPr lang="en-US" sz="1600" b="0" strike="noStrike" spc="-1" dirty="0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Silhouette score</a:t>
                      </a:r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 for each number of clusters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strike="noStrike" spc="-1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strike="noStrike" spc="-1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880">
                <a:tc>
                  <a:txBody>
                    <a:bodyPr/>
                    <a:lstStyle/>
                    <a:p>
                      <a:pPr algn="ctr"/>
                      <a:endParaRPr lang="en-US" sz="1600" b="0" strike="noStrike" spc="-1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880"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K-means ++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Gaussian Mixture Model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0.27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0.25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2" name="TextBox 22"/>
          <p:cNvSpPr/>
          <p:nvPr/>
        </p:nvSpPr>
        <p:spPr>
          <a:xfrm>
            <a:off x="475560" y="2875680"/>
            <a:ext cx="186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CVI - RVI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TextBox 25"/>
          <p:cNvSpPr/>
          <p:nvPr/>
        </p:nvSpPr>
        <p:spPr>
          <a:xfrm>
            <a:off x="5819760" y="2893815"/>
            <a:ext cx="186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CLGR - CLRE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4" name="Πίνακας 283"/>
          <p:cNvGraphicFramePr/>
          <p:nvPr/>
        </p:nvGraphicFramePr>
        <p:xfrm>
          <a:off x="5819760" y="3263400"/>
          <a:ext cx="4567680" cy="1929360"/>
        </p:xfrm>
        <a:graphic>
          <a:graphicData uri="http://schemas.openxmlformats.org/drawingml/2006/table">
            <a:tbl>
              <a:tblPr/>
              <a:tblGrid>
                <a:gridCol w="153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920">
                <a:tc>
                  <a:txBody>
                    <a:bodyPr/>
                    <a:lstStyle/>
                    <a:p>
                      <a:pPr algn="ctr"/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Silhouette score</a:t>
                      </a:r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 for each number of clusters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strike="noStrike" spc="-1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strike="noStrike" spc="-1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520">
                <a:tc>
                  <a:txBody>
                    <a:bodyPr/>
                    <a:lstStyle/>
                    <a:p>
                      <a:pPr algn="ctr"/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3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4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K-means ++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0.43</a:t>
                      </a:r>
                      <a:endParaRPr lang="en-GB" sz="1600" b="1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0.37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0.34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320"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Gaussian Mixture Model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0.25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0.32</a:t>
                      </a:r>
                      <a:endParaRPr lang="en-GB" sz="1600" b="1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strike="noStrike" spc="-1">
                          <a:solidFill>
                            <a:srgbClr val="000000"/>
                          </a:solidFill>
                          <a:latin typeface="Georgia"/>
                        </a:rPr>
                        <a:t>0.28</a:t>
                      </a:r>
                      <a:endParaRPr lang="en-GB" sz="1600" b="0" strike="noStrike" spc="-1">
                        <a:solidFill>
                          <a:srgbClr val="000000"/>
                        </a:solidFill>
                        <a:latin typeface="Georgia"/>
                        <a:ea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5" name="TextBox 284"/>
          <p:cNvSpPr txBox="1"/>
          <p:nvPr/>
        </p:nvSpPr>
        <p:spPr>
          <a:xfrm>
            <a:off x="575280" y="1371599"/>
            <a:ext cx="9718510" cy="149845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Each algorithm were implemented 10 times in order to calculate the mean value of silhouette score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The mean values showed that 3 clusters is the appropriate number for this type of dataset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05A767E-8951-4522-84BE-7A96AEDA8D30}" type="slidenum"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Τίτλος 5"/>
          <p:cNvSpPr/>
          <p:nvPr/>
        </p:nvSpPr>
        <p:spPr>
          <a:xfrm>
            <a:off x="465480" y="0"/>
            <a:ext cx="1051488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K-means ++ classification  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87" name="TextBox 23"/>
          <p:cNvSpPr/>
          <p:nvPr/>
        </p:nvSpPr>
        <p:spPr>
          <a:xfrm>
            <a:off x="877680" y="182880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CVI - RVI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88" name="TextBox 24"/>
          <p:cNvSpPr/>
          <p:nvPr/>
        </p:nvSpPr>
        <p:spPr>
          <a:xfrm>
            <a:off x="6592320" y="1828800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CLGR - CLRE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575280" y="1143000"/>
            <a:ext cx="10168920" cy="68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Results for two set of indices after 9 repetitions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Scatter plot shows the indices values for each variety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F8453B4-3F78-4C19-8FFC-CF897D732AE8}" type="slidenum">
              <a:t>18</a:t>
            </a:fld>
            <a:endParaRPr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ABF946B-F86F-FFAC-A63D-39F645A1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63" y="2192760"/>
            <a:ext cx="4997923" cy="399833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CB985C4-C081-7762-8247-75BCAC408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0" y="2220208"/>
            <a:ext cx="4946265" cy="39983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Τίτλος 3"/>
          <p:cNvSpPr/>
          <p:nvPr/>
        </p:nvSpPr>
        <p:spPr>
          <a:xfrm>
            <a:off x="465480" y="165240"/>
            <a:ext cx="10515240" cy="96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Gaussian mixture model classification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93" name="TextBox 10"/>
          <p:cNvSpPr/>
          <p:nvPr/>
        </p:nvSpPr>
        <p:spPr>
          <a:xfrm>
            <a:off x="685800" y="1693440"/>
            <a:ext cx="18111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eorgia" panose="02040502050405020303" pitchFamily="18" charset="0"/>
              </a:rPr>
              <a:t>CVI - RVI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94" name="TextBox 11"/>
          <p:cNvSpPr/>
          <p:nvPr/>
        </p:nvSpPr>
        <p:spPr>
          <a:xfrm>
            <a:off x="6418440" y="1688760"/>
            <a:ext cx="18111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eorgia" panose="02040502050405020303" pitchFamily="18" charset="0"/>
              </a:rPr>
              <a:t>CLGR - CLRE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95" name="Εικόνα 26"/>
          <p:cNvPicPr/>
          <p:nvPr/>
        </p:nvPicPr>
        <p:blipFill>
          <a:blip r:embed="rId3"/>
          <a:stretch/>
        </p:blipFill>
        <p:spPr>
          <a:xfrm>
            <a:off x="6345000" y="2057400"/>
            <a:ext cx="5085000" cy="4275720"/>
          </a:xfrm>
          <a:prstGeom prst="rect">
            <a:avLst/>
          </a:prstGeom>
          <a:ln w="0">
            <a:noFill/>
          </a:ln>
        </p:spPr>
      </p:pic>
      <p:pic>
        <p:nvPicPr>
          <p:cNvPr id="296" name="Εικόνα 27"/>
          <p:cNvPicPr/>
          <p:nvPr/>
        </p:nvPicPr>
        <p:blipFill>
          <a:blip r:embed="rId4"/>
          <a:stretch/>
        </p:blipFill>
        <p:spPr>
          <a:xfrm>
            <a:off x="588240" y="2139840"/>
            <a:ext cx="4898160" cy="4275720"/>
          </a:xfrm>
          <a:prstGeom prst="rect">
            <a:avLst/>
          </a:prstGeom>
          <a:ln w="0">
            <a:noFill/>
          </a:ln>
        </p:spPr>
      </p:pic>
      <p:sp>
        <p:nvSpPr>
          <p:cNvPr id="297" name="Ορθογώνιο 2"/>
          <p:cNvSpPr/>
          <p:nvPr/>
        </p:nvSpPr>
        <p:spPr>
          <a:xfrm>
            <a:off x="6345000" y="4245480"/>
            <a:ext cx="2334960" cy="2087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l-G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8" name="Ορθογώνιο 4"/>
          <p:cNvSpPr/>
          <p:nvPr/>
        </p:nvSpPr>
        <p:spPr>
          <a:xfrm>
            <a:off x="3151440" y="2177640"/>
            <a:ext cx="2334960" cy="1951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l-G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843883A-B15D-4D99-8A70-EC0F33CE0C62}" type="slidenum">
              <a:t>19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425A-2C4C-2F7C-6531-014FC3CBA526}"/>
              </a:ext>
            </a:extLst>
          </p:cNvPr>
          <p:cNvSpPr txBox="1"/>
          <p:nvPr/>
        </p:nvSpPr>
        <p:spPr>
          <a:xfrm>
            <a:off x="588240" y="1054302"/>
            <a:ext cx="10168920" cy="68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Results for two set of indices after 9 repetitions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Scatter plot shows the indices values for each variety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eorgia"/>
              </a:rPr>
              <a:t>Objective: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54560" y="1690560"/>
            <a:ext cx="7158169" cy="405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Georgia"/>
              </a:rPr>
              <a:t>Detection and analysis of various vineyard varieties located at the same area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Georgia"/>
              </a:rPr>
              <a:t>Exploiting the properties of multispectral images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Georgia"/>
              </a:rPr>
              <a:t>Vegetation indices implementation and analysis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Georgia"/>
              </a:rPr>
              <a:t>Clustering of vineyards with common properties based on spectral information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Εικόνα 138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8603640" y="914400"/>
            <a:ext cx="3054600" cy="2285640"/>
          </a:xfrm>
          <a:prstGeom prst="rect">
            <a:avLst/>
          </a:prstGeom>
          <a:ln w="0">
            <a:noFill/>
          </a:ln>
        </p:spPr>
      </p:pic>
      <p:pic>
        <p:nvPicPr>
          <p:cNvPr id="140" name="Εικόνα 139"/>
          <p:cNvPicPr/>
          <p:nvPr/>
        </p:nvPicPr>
        <p:blipFill>
          <a:blip r:embed="rId3">
            <a:lum contrast="10000"/>
          </a:blip>
          <a:stretch/>
        </p:blipFill>
        <p:spPr>
          <a:xfrm>
            <a:off x="8603640" y="3429000"/>
            <a:ext cx="3054600" cy="22856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78CA722-D610-47EA-9D4D-EA28A8A0B2EA}" type="slidenum"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Τίτλος 1"/>
          <p:cNvSpPr/>
          <p:nvPr/>
        </p:nvSpPr>
        <p:spPr>
          <a:xfrm>
            <a:off x="434880" y="716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Clustering results  (1)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01" name="Εικόνα 19"/>
          <p:cNvPicPr/>
          <p:nvPr/>
        </p:nvPicPr>
        <p:blipFill>
          <a:blip r:embed="rId3"/>
          <a:stretch/>
        </p:blipFill>
        <p:spPr>
          <a:xfrm>
            <a:off x="3824640" y="1034280"/>
            <a:ext cx="1638720" cy="4499280"/>
          </a:xfrm>
          <a:prstGeom prst="rect">
            <a:avLst/>
          </a:prstGeom>
          <a:ln w="0">
            <a:noFill/>
          </a:ln>
        </p:spPr>
      </p:pic>
      <p:pic>
        <p:nvPicPr>
          <p:cNvPr id="302" name="Εικόνα 21"/>
          <p:cNvPicPr/>
          <p:nvPr/>
        </p:nvPicPr>
        <p:blipFill>
          <a:blip r:embed="rId4"/>
          <a:stretch/>
        </p:blipFill>
        <p:spPr>
          <a:xfrm>
            <a:off x="1978920" y="1034280"/>
            <a:ext cx="1638720" cy="5778000"/>
          </a:xfrm>
          <a:prstGeom prst="rect">
            <a:avLst/>
          </a:prstGeom>
          <a:ln w="0">
            <a:noFill/>
          </a:ln>
        </p:spPr>
      </p:pic>
      <p:sp>
        <p:nvSpPr>
          <p:cNvPr id="303" name="TextBox 27"/>
          <p:cNvSpPr/>
          <p:nvPr/>
        </p:nvSpPr>
        <p:spPr>
          <a:xfrm>
            <a:off x="378720" y="2458545"/>
            <a:ext cx="16002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Varieties belong to each final class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04" name="Εικόνα 303"/>
          <p:cNvPicPr/>
          <p:nvPr/>
        </p:nvPicPr>
        <p:blipFill>
          <a:blip r:embed="rId5"/>
          <a:stretch/>
        </p:blipFill>
        <p:spPr>
          <a:xfrm>
            <a:off x="8162280" y="914400"/>
            <a:ext cx="3496320" cy="5486040"/>
          </a:xfrm>
          <a:prstGeom prst="rect">
            <a:avLst/>
          </a:prstGeom>
          <a:ln w="0">
            <a:noFill/>
          </a:ln>
        </p:spPr>
      </p:pic>
      <p:sp>
        <p:nvSpPr>
          <p:cNvPr id="305" name="TextBox 28"/>
          <p:cNvSpPr/>
          <p:nvPr/>
        </p:nvSpPr>
        <p:spPr>
          <a:xfrm>
            <a:off x="6172200" y="2286000"/>
            <a:ext cx="160020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Common varieties between different clustering algorithms are presented with the same color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384E861-2DCF-4290-89D3-69CC009104AE}" type="slidenum"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Clustering results  (2)</a:t>
            </a:r>
            <a:endParaRPr lang="en-US" sz="36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07" name="TextBox 3"/>
          <p:cNvSpPr/>
          <p:nvPr/>
        </p:nvSpPr>
        <p:spPr>
          <a:xfrm>
            <a:off x="662040" y="1873461"/>
            <a:ext cx="1865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K-means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08" name="TextBox 4"/>
          <p:cNvSpPr/>
          <p:nvPr/>
        </p:nvSpPr>
        <p:spPr>
          <a:xfrm>
            <a:off x="5722920" y="1873461"/>
            <a:ext cx="3565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Gaussian Mixture Model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09" name="Εικόνα 1"/>
          <p:cNvPicPr/>
          <p:nvPr/>
        </p:nvPicPr>
        <p:blipFill>
          <a:blip r:embed="rId3"/>
          <a:stretch/>
        </p:blipFill>
        <p:spPr>
          <a:xfrm>
            <a:off x="465480" y="2372422"/>
            <a:ext cx="4595760" cy="4478400"/>
          </a:xfrm>
          <a:prstGeom prst="rect">
            <a:avLst/>
          </a:prstGeom>
          <a:ln w="0">
            <a:noFill/>
          </a:ln>
        </p:spPr>
      </p:pic>
      <p:pic>
        <p:nvPicPr>
          <p:cNvPr id="310" name="Εικόνα 2"/>
          <p:cNvPicPr/>
          <p:nvPr/>
        </p:nvPicPr>
        <p:blipFill>
          <a:blip r:embed="rId4"/>
          <a:stretch/>
        </p:blipFill>
        <p:spPr>
          <a:xfrm>
            <a:off x="5497286" y="2372422"/>
            <a:ext cx="4524120" cy="4478400"/>
          </a:xfrm>
          <a:prstGeom prst="rect">
            <a:avLst/>
          </a:prstGeom>
          <a:ln w="0">
            <a:noFill/>
          </a:ln>
        </p:spPr>
      </p:pic>
      <p:sp>
        <p:nvSpPr>
          <p:cNvPr id="311" name="TextBox 310"/>
          <p:cNvSpPr txBox="1"/>
          <p:nvPr/>
        </p:nvSpPr>
        <p:spPr>
          <a:xfrm>
            <a:off x="465480" y="946564"/>
            <a:ext cx="10168920" cy="914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Each color present the varieties which were grouped together in one of the three groups by the algorithms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chemeClr val="dk1"/>
                </a:solidFill>
                <a:latin typeface="Georgia" panose="02040502050405020303" pitchFamily="18" charset="0"/>
              </a:rPr>
              <a:t>Some varieties were clustered by both algorithms on the same group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28C1CE4-70AE-4871-92B7-E1FB393102D1}" type="slidenum"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Clustering results (3)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13" name="Εικόνα 6"/>
          <p:cNvPicPr/>
          <p:nvPr/>
        </p:nvPicPr>
        <p:blipFill>
          <a:blip r:embed="rId2"/>
          <a:stretch/>
        </p:blipFill>
        <p:spPr>
          <a:xfrm>
            <a:off x="710640" y="2149920"/>
            <a:ext cx="4318560" cy="4250880"/>
          </a:xfrm>
          <a:prstGeom prst="rect">
            <a:avLst/>
          </a:prstGeom>
          <a:ln w="0">
            <a:noFill/>
          </a:ln>
        </p:spPr>
      </p:pic>
      <p:pic>
        <p:nvPicPr>
          <p:cNvPr id="314" name="Εικόνα 7"/>
          <p:cNvPicPr/>
          <p:nvPr/>
        </p:nvPicPr>
        <p:blipFill>
          <a:blip r:embed="rId3"/>
          <a:stretch/>
        </p:blipFill>
        <p:spPr>
          <a:xfrm>
            <a:off x="6275520" y="2149920"/>
            <a:ext cx="4468680" cy="4250880"/>
          </a:xfrm>
          <a:prstGeom prst="rect">
            <a:avLst/>
          </a:prstGeom>
          <a:ln w="0">
            <a:noFill/>
          </a:ln>
        </p:spPr>
      </p:pic>
      <p:sp>
        <p:nvSpPr>
          <p:cNvPr id="315" name="TextBox 314"/>
          <p:cNvSpPr txBox="1"/>
          <p:nvPr/>
        </p:nvSpPr>
        <p:spPr>
          <a:xfrm>
            <a:off x="457200" y="1143000"/>
            <a:ext cx="10744200" cy="88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chemeClr val="dk1"/>
                </a:solidFill>
                <a:latin typeface="Georgia" panose="02040502050405020303" pitchFamily="18" charset="0"/>
                <a:ea typeface="DejaVu Sans"/>
              </a:rPr>
              <a:t>First map shows varieties that classified on the same group by both algorithms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chemeClr val="dk1"/>
                </a:solidFill>
                <a:latin typeface="Georgia" panose="02040502050405020303" pitchFamily="18" charset="0"/>
                <a:ea typeface="DejaVu Sans"/>
              </a:rPr>
              <a:t>Second map shows the same results if one more cluster created based the common results between class 2 and 3</a:t>
            </a:r>
            <a:r>
              <a:rPr lang="en-US" sz="1800" b="1" strike="noStrike" spc="-1" dirty="0">
                <a:solidFill>
                  <a:schemeClr val="dk1"/>
                </a:solidFill>
                <a:latin typeface="Georgia" panose="02040502050405020303" pitchFamily="18" charset="0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EA575ED-F690-425E-8836-5AB2E6AB85F9}" type="slidenum"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Τίτλος 1"/>
          <p:cNvSpPr/>
          <p:nvPr/>
        </p:nvSpPr>
        <p:spPr>
          <a:xfrm>
            <a:off x="436680" y="28296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Key-points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17" name="TextBox 2"/>
          <p:cNvSpPr/>
          <p:nvPr/>
        </p:nvSpPr>
        <p:spPr>
          <a:xfrm>
            <a:off x="308160" y="1391760"/>
            <a:ext cx="7692840" cy="344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K-means algorithm:  73 of the 112 varieties into 3 classes.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Gaussian mixture model: 58 of the 112 indices into 3 classes.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B</a:t>
            </a: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oth clustering algorithms, classified some common varieties in the same class which ensures the validity of the method.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The rest of the varieties are characterized as unclassified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Neighbor vines, share the same ground conditions; soil characteristics of an area can influence the vine’s growth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Ground substances are responsible for the condition inside the plant’s tissue and leaves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Spectral values of the plant, apart from the plant’s health status, depend also on its growth stage.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18" name="Εικόνα 7"/>
          <p:cNvPicPr/>
          <p:nvPr/>
        </p:nvPicPr>
        <p:blipFill>
          <a:blip r:embed="rId2"/>
          <a:stretch/>
        </p:blipFill>
        <p:spPr>
          <a:xfrm rot="5400000">
            <a:off x="7913880" y="1983240"/>
            <a:ext cx="4700880" cy="35175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CA3D1B0-C1EC-41E9-9999-6C3DDD6349A9}" type="slidenum"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Contribution</a:t>
            </a:r>
            <a:endParaRPr lang="en-US" sz="36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20" name="TextBox 3"/>
          <p:cNvSpPr/>
          <p:nvPr/>
        </p:nvSpPr>
        <p:spPr>
          <a:xfrm>
            <a:off x="465480" y="1128600"/>
            <a:ext cx="11192400" cy="313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The knowledge of the different varieties’ characteristics is very important for the farmers: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they can optimize the yield of the specific variety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they know the time of ripening, disease resistance, and other growth characteristics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proper decisions about planting, pruning, and harvesting, ultimately optimizing their yield and maximizing productivity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each varieties exhibit different levels of resistance on diseases or pests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proper disease management strategies, to minimize crop losses and protect vineyards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For planting grapevines in a new field, selection of the most suitable variety for their specific growing conditions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2A321A2-CE10-41AA-BA93-9A9D531B485E}" type="slidenum"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Τίτλος 1"/>
          <p:cNvSpPr/>
          <p:nvPr/>
        </p:nvSpPr>
        <p:spPr>
          <a:xfrm>
            <a:off x="465480" y="165240"/>
            <a:ext cx="1051488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Further research</a:t>
            </a:r>
            <a:endParaRPr lang="en-US" sz="36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22" name="TextBox 2"/>
          <p:cNvSpPr/>
          <p:nvPr/>
        </p:nvSpPr>
        <p:spPr>
          <a:xfrm>
            <a:off x="465480" y="1246680"/>
            <a:ext cx="10887480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How vines inside the same variety are classified taking into consideration the same indices characteristics?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Validation of vine varieties characteristics by ground measurements using spectrometers of other sensor measurements </a:t>
            </a: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Comparison of multispectral images (5 bands) with hyperspectral images (more than 200 bands) for difference in the plant’s health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7D61B47-B1EE-40C0-9FCF-39C61FF263AE}" type="slidenum"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Τίτλος 1"/>
          <p:cNvSpPr/>
          <p:nvPr/>
        </p:nvSpPr>
        <p:spPr>
          <a:xfrm>
            <a:off x="4599300" y="2947680"/>
            <a:ext cx="299340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GB" sz="3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Thank you !!</a:t>
            </a:r>
            <a:endParaRPr lang="en-US" sz="36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E023CBA-25B7-4233-9326-59C4852689CB}" type="slidenum">
              <a:t>26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78678-195F-7775-5C76-6111E847F609}"/>
              </a:ext>
            </a:extLst>
          </p:cNvPr>
          <p:cNvSpPr txBox="1"/>
          <p:nvPr/>
        </p:nvSpPr>
        <p:spPr>
          <a:xfrm>
            <a:off x="8686997" y="5539691"/>
            <a:ext cx="2845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spc="-1" dirty="0">
                <a:solidFill>
                  <a:srgbClr val="0563C1"/>
                </a:solidFill>
                <a:latin typeface="Georgi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okourounioti@uniwa.gr</a:t>
            </a:r>
            <a:endParaRPr lang="en-US" sz="1800" spc="-1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8B456-452C-600E-A488-0BB28E50CFFA}"/>
              </a:ext>
            </a:extLst>
          </p:cNvPr>
          <p:cNvSpPr txBox="1"/>
          <p:nvPr/>
        </p:nvSpPr>
        <p:spPr>
          <a:xfrm>
            <a:off x="8220442" y="4908489"/>
            <a:ext cx="3067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00" spc="-1" dirty="0">
                <a:latin typeface="Georgia"/>
              </a:rPr>
              <a:t>Olympia Kourounioti</a:t>
            </a:r>
          </a:p>
          <a:p>
            <a:pPr algn="r">
              <a:lnSpc>
                <a:spcPct val="100000"/>
              </a:lnSpc>
            </a:pPr>
            <a:r>
              <a:rPr lang="en-US" spc="-1" dirty="0">
                <a:latin typeface="Georgia"/>
              </a:rPr>
              <a:t>PhD candidate</a:t>
            </a:r>
            <a:endParaRPr lang="en-US" sz="1800" spc="-1" dirty="0">
              <a:latin typeface="Georgia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eorgia"/>
              </a:rPr>
              <a:t>Research methodology: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2" name="Ομάδα 6"/>
          <p:cNvGrpSpPr/>
          <p:nvPr/>
        </p:nvGrpSpPr>
        <p:grpSpPr>
          <a:xfrm>
            <a:off x="963360" y="1690560"/>
            <a:ext cx="10242000" cy="4155120"/>
            <a:chOff x="963360" y="1690560"/>
            <a:chExt cx="10242000" cy="4155120"/>
          </a:xfrm>
        </p:grpSpPr>
        <p:sp>
          <p:nvSpPr>
            <p:cNvPr id="143" name="Ορθογώνιο: Στρογγύλεμα γωνιών 7"/>
            <p:cNvSpPr/>
            <p:nvPr/>
          </p:nvSpPr>
          <p:spPr>
            <a:xfrm>
              <a:off x="963360" y="1690560"/>
              <a:ext cx="2559600" cy="4752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Literature Review</a:t>
              </a:r>
              <a:endParaRPr lang="en-US" sz="1400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4" name="Ορθογώνιο: Στρογγύλεμα γωνιών 8"/>
            <p:cNvSpPr/>
            <p:nvPr/>
          </p:nvSpPr>
          <p:spPr>
            <a:xfrm>
              <a:off x="963360" y="2331000"/>
              <a:ext cx="3803040" cy="16470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Narrative Literature Review: </a:t>
              </a:r>
              <a:endParaRPr lang="en-US" sz="1400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vineyard diseases, nutrient elements for growth, image acquisition methods, focus levels and growth stages</a:t>
              </a:r>
              <a:endParaRPr lang="en-US" sz="1400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5" name="Ορθογώνιο: Στρογγύλεμα γωνιών 9"/>
            <p:cNvSpPr/>
            <p:nvPr/>
          </p:nvSpPr>
          <p:spPr>
            <a:xfrm>
              <a:off x="4996440" y="2331000"/>
              <a:ext cx="3062520" cy="16452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Systematic Literature Review: </a:t>
              </a:r>
              <a:endParaRPr lang="en-US" sz="1400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vegetation varieties classification, Selection of 10 relevant documents</a:t>
              </a:r>
              <a:endParaRPr lang="en-US" sz="1400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6" name="Ορθογώνιο: Στρογγύλεμα γωνιών 10"/>
            <p:cNvSpPr/>
            <p:nvPr/>
          </p:nvSpPr>
          <p:spPr>
            <a:xfrm>
              <a:off x="8726400" y="2331000"/>
              <a:ext cx="2478960" cy="16452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Area of interest: Creation of orthophotos from multispectral images</a:t>
              </a:r>
              <a:endParaRPr lang="en-US" sz="1400" b="0" strike="noStrike" spc="-1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7" name="Ορθογώνιο: Στρογγύλεμα γωνιών 11"/>
            <p:cNvSpPr/>
            <p:nvPr/>
          </p:nvSpPr>
          <p:spPr>
            <a:xfrm>
              <a:off x="8726400" y="4597920"/>
              <a:ext cx="2478960" cy="124776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Segmentation of vine parts within the orthophoto</a:t>
              </a:r>
              <a:endParaRPr lang="en-US" sz="1400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8" name="Ορθογώνιο: Στρογγύλεμα γωνιών 12"/>
            <p:cNvSpPr/>
            <p:nvPr/>
          </p:nvSpPr>
          <p:spPr>
            <a:xfrm>
              <a:off x="4529880" y="4597920"/>
              <a:ext cx="3528720" cy="122472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l-GR" sz="1400" b="0" strike="noStrike" spc="-1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 </a:t>
              </a:r>
              <a:r>
                <a:rPr lang="en-US" sz="1400" b="0" strike="noStrike" spc="-1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Vegetation indices implementation and analysis</a:t>
              </a:r>
              <a:endParaRPr lang="en-US" sz="1400" b="0" strike="noStrike" spc="-1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9" name="Βέλος: Κάτω 13"/>
            <p:cNvSpPr/>
            <p:nvPr/>
          </p:nvSpPr>
          <p:spPr>
            <a:xfrm rot="16200000">
              <a:off x="8220240" y="3005640"/>
              <a:ext cx="362520" cy="297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l-GR" sz="1400" b="0" strike="noStrike" spc="-1">
                <a:solidFill>
                  <a:schemeClr val="lt1"/>
                </a:solidFill>
                <a:latin typeface="Century Gothic"/>
                <a:ea typeface="DejaVu Sans"/>
              </a:endParaRPr>
            </a:p>
          </p:txBody>
        </p:sp>
        <p:sp>
          <p:nvSpPr>
            <p:cNvPr id="150" name="Βέλος: Κάτω 14"/>
            <p:cNvSpPr/>
            <p:nvPr/>
          </p:nvSpPr>
          <p:spPr>
            <a:xfrm>
              <a:off x="9784800" y="4108320"/>
              <a:ext cx="362520" cy="297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l-GR" sz="1400" b="0" strike="noStrike" spc="-1">
                <a:solidFill>
                  <a:schemeClr val="lt1"/>
                </a:solidFill>
                <a:latin typeface="Century Gothic"/>
                <a:ea typeface="DejaVu Sans"/>
              </a:endParaRPr>
            </a:p>
          </p:txBody>
        </p:sp>
        <p:sp>
          <p:nvSpPr>
            <p:cNvPr id="151" name="Βέλος: Κάτω 15"/>
            <p:cNvSpPr/>
            <p:nvPr/>
          </p:nvSpPr>
          <p:spPr>
            <a:xfrm rot="5400000">
              <a:off x="8210520" y="5069520"/>
              <a:ext cx="383040" cy="2811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l-GR" sz="1400" b="0" strike="noStrike" spc="-1">
                <a:solidFill>
                  <a:schemeClr val="lt1"/>
                </a:solidFill>
                <a:latin typeface="Century Gothic"/>
                <a:ea typeface="DejaVu Sans"/>
              </a:endParaRPr>
            </a:p>
          </p:txBody>
        </p:sp>
        <p:sp>
          <p:nvSpPr>
            <p:cNvPr id="152" name="Βέλος: Κάτω 16"/>
            <p:cNvSpPr/>
            <p:nvPr/>
          </p:nvSpPr>
          <p:spPr>
            <a:xfrm rot="5400000">
              <a:off x="3994200" y="5069520"/>
              <a:ext cx="383040" cy="2811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l-GR" sz="1400" b="0" strike="noStrike" spc="-1">
                <a:solidFill>
                  <a:schemeClr val="lt1"/>
                </a:solidFill>
                <a:latin typeface="Century Gothic"/>
                <a:ea typeface="DejaVu Sans"/>
              </a:endParaRPr>
            </a:p>
          </p:txBody>
        </p:sp>
        <p:sp>
          <p:nvSpPr>
            <p:cNvPr id="153" name="Ορθογώνιο: Στρογγύλεμα γωνιών 17"/>
            <p:cNvSpPr/>
            <p:nvPr/>
          </p:nvSpPr>
          <p:spPr>
            <a:xfrm>
              <a:off x="963360" y="4597920"/>
              <a:ext cx="2833560" cy="122472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z="1400" b="0" strike="noStrike" spc="-1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Clustering of vineyards varieties, Results </a:t>
              </a:r>
              <a:endParaRPr lang="en-US" sz="1400" b="0" strike="noStrike" spc="-1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CB68C40-4E13-4220-B6AE-5E89BAF2F73F}" type="slidenum"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11829" y="197105"/>
            <a:ext cx="10514880" cy="67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Study area and equipment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166" name="Ομάδα 5"/>
          <p:cNvGrpSpPr/>
          <p:nvPr/>
        </p:nvGrpSpPr>
        <p:grpSpPr>
          <a:xfrm>
            <a:off x="700668" y="883620"/>
            <a:ext cx="2719932" cy="2347560"/>
            <a:chOff x="838080" y="1143000"/>
            <a:chExt cx="2819520" cy="2514600"/>
          </a:xfrm>
        </p:grpSpPr>
        <p:pic>
          <p:nvPicPr>
            <p:cNvPr id="167" name="Εικόνα 6"/>
            <p:cNvPicPr/>
            <p:nvPr/>
          </p:nvPicPr>
          <p:blipFill>
            <a:blip r:embed="rId3"/>
            <a:stretch/>
          </p:blipFill>
          <p:spPr>
            <a:xfrm>
              <a:off x="838080" y="1143000"/>
              <a:ext cx="2819520" cy="2514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8" name="Οβάλ 7"/>
            <p:cNvSpPr/>
            <p:nvPr/>
          </p:nvSpPr>
          <p:spPr>
            <a:xfrm>
              <a:off x="2196360" y="2178720"/>
              <a:ext cx="51480" cy="514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38880" rIns="90000" bIns="3888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l-G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pic>
        <p:nvPicPr>
          <p:cNvPr id="169" name="Εικόνα 8"/>
          <p:cNvPicPr/>
          <p:nvPr/>
        </p:nvPicPr>
        <p:blipFill>
          <a:blip r:embed="rId4"/>
          <a:stretch/>
        </p:blipFill>
        <p:spPr>
          <a:xfrm>
            <a:off x="700668" y="3601635"/>
            <a:ext cx="3631680" cy="2329920"/>
          </a:xfrm>
          <a:prstGeom prst="rect">
            <a:avLst/>
          </a:prstGeom>
          <a:ln w="0">
            <a:noFill/>
          </a:ln>
        </p:spPr>
      </p:pic>
      <p:pic>
        <p:nvPicPr>
          <p:cNvPr id="170" name="Εικόνα 9"/>
          <p:cNvPicPr/>
          <p:nvPr/>
        </p:nvPicPr>
        <p:blipFill>
          <a:blip r:embed="rId5"/>
          <a:stretch/>
        </p:blipFill>
        <p:spPr>
          <a:xfrm>
            <a:off x="5486400" y="2743200"/>
            <a:ext cx="5640309" cy="1800360"/>
          </a:xfrm>
          <a:prstGeom prst="rect">
            <a:avLst/>
          </a:prstGeom>
          <a:ln w="0">
            <a:noFill/>
          </a:ln>
        </p:spPr>
      </p:pic>
      <p:pic>
        <p:nvPicPr>
          <p:cNvPr id="171" name="Εικόνα 10"/>
          <p:cNvPicPr/>
          <p:nvPr/>
        </p:nvPicPr>
        <p:blipFill>
          <a:blip r:embed="rId6"/>
          <a:stretch/>
        </p:blipFill>
        <p:spPr>
          <a:xfrm>
            <a:off x="5962680" y="4800600"/>
            <a:ext cx="5238720" cy="180036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39980" y="5931554"/>
            <a:ext cx="5961240" cy="92644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Institute of Agricultural Products Technology</a:t>
            </a: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112 different vineyard varieties area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73" name="Θέση περιεχομένου 2"/>
          <p:cNvSpPr/>
          <p:nvPr/>
        </p:nvSpPr>
        <p:spPr>
          <a:xfrm>
            <a:off x="5790780" y="1170930"/>
            <a:ext cx="5961240" cy="149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Camera used: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Micasense</a:t>
            </a: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Red Edge M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Multispectral camera 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5 bands (Blue, Green, Red, NIR,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RedEdge</a:t>
            </a: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)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53 captures in total (5 images each capture)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74" name="PlaceHolder 10"/>
          <p:cNvSpPr txBox="1"/>
          <p:nvPr/>
        </p:nvSpPr>
        <p:spPr>
          <a:xfrm>
            <a:off x="700668" y="3238735"/>
            <a:ext cx="5961240" cy="35906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000000"/>
                </a:solidFill>
                <a:latin typeface="Georgia" panose="02040502050405020303" pitchFamily="18" charset="0"/>
              </a:rPr>
              <a:t>Lykovrisi</a:t>
            </a: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 area, Attica, Greece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256B33-ABBA-4D02-9057-8BA8B3EE513F}" type="slidenum"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5520" y="228600"/>
            <a:ext cx="10514880" cy="914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200" b="1" strike="noStrike" spc="-1" dirty="0" err="1">
                <a:solidFill>
                  <a:srgbClr val="000000"/>
                </a:solidFill>
                <a:latin typeface="Georgia" panose="02040502050405020303" pitchFamily="18" charset="0"/>
              </a:rPr>
              <a:t>Orthophotomap</a:t>
            </a: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 creation (1)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176" name="Ομάδα 5"/>
          <p:cNvGrpSpPr/>
          <p:nvPr/>
        </p:nvGrpSpPr>
        <p:grpSpPr>
          <a:xfrm>
            <a:off x="605520" y="2099317"/>
            <a:ext cx="10634940" cy="717968"/>
            <a:chOff x="605520" y="2099317"/>
            <a:chExt cx="10634940" cy="717968"/>
          </a:xfrm>
        </p:grpSpPr>
        <p:sp>
          <p:nvSpPr>
            <p:cNvPr id="177" name="Ορθογώνιο: Στρογγύλεμα γωνιών 6"/>
            <p:cNvSpPr/>
            <p:nvPr/>
          </p:nvSpPr>
          <p:spPr>
            <a:xfrm>
              <a:off x="605520" y="2101680"/>
              <a:ext cx="2742480" cy="6415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b="0" strike="noStrike" spc="-1" dirty="0">
                  <a:solidFill>
                    <a:srgbClr val="000000"/>
                  </a:solidFill>
                  <a:latin typeface="Georgia" panose="02040502050405020303" pitchFamily="18" charset="0"/>
                  <a:ea typeface="Calibri"/>
                </a:rPr>
                <a:t>1) Aligning photos: Sparse point cloud creation</a:t>
              </a:r>
              <a:endParaRPr lang="en-US" b="0" strike="noStrike" spc="-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78" name="Ορθογώνιο: Στρογγύλεμα γωνιών 7"/>
            <p:cNvSpPr/>
            <p:nvPr/>
          </p:nvSpPr>
          <p:spPr>
            <a:xfrm>
              <a:off x="4366439" y="2123408"/>
              <a:ext cx="3155401" cy="63828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pc="-1" dirty="0">
                  <a:solidFill>
                    <a:srgbClr val="000000"/>
                  </a:solidFill>
                  <a:latin typeface="Georgia" panose="02040502050405020303" pitchFamily="18" charset="0"/>
                </a:rPr>
                <a:t>2) Building dense point cloud</a:t>
              </a:r>
            </a:p>
          </p:txBody>
        </p:sp>
        <p:sp>
          <p:nvSpPr>
            <p:cNvPr id="179" name="Ορθογώνιο: Στρογγύλεμα γωνιών 8"/>
            <p:cNvSpPr/>
            <p:nvPr/>
          </p:nvSpPr>
          <p:spPr>
            <a:xfrm>
              <a:off x="8497980" y="2099317"/>
              <a:ext cx="2742480" cy="717968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799"/>
                </a:spcAft>
              </a:pPr>
              <a:r>
                <a:rPr lang="en-US" spc="-1" dirty="0">
                  <a:solidFill>
                    <a:srgbClr val="000000"/>
                  </a:solidFill>
                  <a:latin typeface="Georgia" panose="02040502050405020303" pitchFamily="18" charset="0"/>
                </a:rPr>
                <a:t>3) Building</a:t>
              </a:r>
              <a:r>
                <a:rPr lang="en-US" b="0" strike="noStrike" spc="-1" dirty="0">
                  <a:solidFill>
                    <a:srgbClr val="000000"/>
                  </a:solidFill>
                  <a:latin typeface="Trebuchet MS"/>
                  <a:ea typeface="Calibri"/>
                </a:rPr>
                <a:t> digital elevation model</a:t>
              </a:r>
              <a:endParaRPr lang="en-US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80" name="Εικόνα 13"/>
          <p:cNvPicPr/>
          <p:nvPr/>
        </p:nvPicPr>
        <p:blipFill>
          <a:blip r:embed="rId2"/>
          <a:srcRect l="9985" t="5679" r="23404" b="4311"/>
          <a:stretch/>
        </p:blipFill>
        <p:spPr>
          <a:xfrm>
            <a:off x="100440" y="3059280"/>
            <a:ext cx="3744360" cy="3341520"/>
          </a:xfrm>
          <a:prstGeom prst="rect">
            <a:avLst/>
          </a:prstGeom>
          <a:ln w="0">
            <a:noFill/>
          </a:ln>
        </p:spPr>
      </p:pic>
      <p:pic>
        <p:nvPicPr>
          <p:cNvPr id="181" name="Εικόνα 14"/>
          <p:cNvPicPr/>
          <p:nvPr/>
        </p:nvPicPr>
        <p:blipFill>
          <a:blip r:embed="rId3"/>
          <a:srcRect l="5185" r="6777"/>
          <a:stretch/>
        </p:blipFill>
        <p:spPr>
          <a:xfrm>
            <a:off x="3946320" y="3059280"/>
            <a:ext cx="3575520" cy="3341520"/>
          </a:xfrm>
          <a:prstGeom prst="rect">
            <a:avLst/>
          </a:prstGeom>
          <a:ln w="0">
            <a:noFill/>
          </a:ln>
        </p:spPr>
      </p:pic>
      <p:pic>
        <p:nvPicPr>
          <p:cNvPr id="182" name="Εικόνα 15"/>
          <p:cNvPicPr/>
          <p:nvPr/>
        </p:nvPicPr>
        <p:blipFill>
          <a:blip r:embed="rId4"/>
          <a:stretch/>
        </p:blipFill>
        <p:spPr>
          <a:xfrm>
            <a:off x="7622640" y="3059280"/>
            <a:ext cx="4493160" cy="3341520"/>
          </a:xfrm>
          <a:prstGeom prst="rect">
            <a:avLst/>
          </a:prstGeom>
          <a:ln w="0">
            <a:noFill/>
          </a:ln>
        </p:spPr>
      </p:pic>
      <p:sp>
        <p:nvSpPr>
          <p:cNvPr id="183" name="PlaceHolder 11"/>
          <p:cNvSpPr txBox="1"/>
          <p:nvPr/>
        </p:nvSpPr>
        <p:spPr>
          <a:xfrm>
            <a:off x="439380" y="1371600"/>
            <a:ext cx="10589400" cy="514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The steps for the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Georgia" panose="02040502050405020303" pitchFamily="18" charset="0"/>
              </a:rPr>
              <a:t>orthophotomap</a:t>
            </a: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 creation: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92FC6C-2C03-45A0-97F2-D36E1EA56A8B}" type="slidenum"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Ορθογώνιο: Στρογγύλεμα γωνιών 9"/>
          <p:cNvSpPr/>
          <p:nvPr/>
        </p:nvSpPr>
        <p:spPr>
          <a:xfrm>
            <a:off x="448200" y="1749960"/>
            <a:ext cx="2742480" cy="53604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5000"/>
              </a:lnSpc>
              <a:spcAft>
                <a:spcPts val="799"/>
              </a:spcAft>
            </a:pPr>
            <a:r>
              <a:rPr lang="en-US" sz="1600" b="0" strike="noStrike" spc="-1" dirty="0">
                <a:solidFill>
                  <a:srgbClr val="000000"/>
                </a:solidFill>
                <a:latin typeface="Trebuchet MS"/>
                <a:ea typeface="Calibri"/>
              </a:rPr>
              <a:t>4) Building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rebuchet MS"/>
                <a:ea typeface="Calibri"/>
              </a:rPr>
              <a:t>orthomosaic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Εικόνα 16"/>
          <p:cNvPicPr/>
          <p:nvPr/>
        </p:nvPicPr>
        <p:blipFill>
          <a:blip r:embed="rId2"/>
          <a:stretch/>
        </p:blipFill>
        <p:spPr>
          <a:xfrm>
            <a:off x="311400" y="2428560"/>
            <a:ext cx="4946400" cy="4008240"/>
          </a:xfrm>
          <a:prstGeom prst="rect">
            <a:avLst/>
          </a:prstGeom>
          <a:ln w="0">
            <a:noFill/>
          </a:ln>
        </p:spPr>
      </p:pic>
      <p:pic>
        <p:nvPicPr>
          <p:cNvPr id="186" name="Εικόνα 17"/>
          <p:cNvPicPr/>
          <p:nvPr/>
        </p:nvPicPr>
        <p:blipFill>
          <a:blip r:embed="rId3"/>
          <a:srcRect l="9576"/>
          <a:stretch/>
        </p:blipFill>
        <p:spPr>
          <a:xfrm>
            <a:off x="5739840" y="2428560"/>
            <a:ext cx="6147360" cy="4008240"/>
          </a:xfrm>
          <a:prstGeom prst="rect">
            <a:avLst/>
          </a:prstGeom>
          <a:ln w="0">
            <a:noFill/>
          </a:ln>
        </p:spPr>
      </p:pic>
      <p:sp>
        <p:nvSpPr>
          <p:cNvPr id="187" name="Τίτλος 1"/>
          <p:cNvSpPr/>
          <p:nvPr/>
        </p:nvSpPr>
        <p:spPr>
          <a:xfrm>
            <a:off x="605520" y="420480"/>
            <a:ext cx="10514880" cy="113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tabLst>
                <a:tab pos="0" algn="l"/>
              </a:tabLst>
            </a:pPr>
            <a:r>
              <a:rPr lang="en-GB" sz="3200" b="1" spc="-1" dirty="0" err="1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Orthophotomap</a:t>
            </a:r>
            <a:r>
              <a:rPr lang="en-GB" sz="3200" b="1" spc="-1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 creation (2)</a:t>
            </a:r>
            <a:endParaRPr lang="en-US" sz="3200" b="1" spc="-1" dirty="0">
              <a:solidFill>
                <a:srgbClr val="000000"/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FF8F4BF-53E6-4D1A-972B-95311E3C8251}" type="slidenum">
              <a:t>6</a:t>
            </a:fld>
            <a:endParaRPr/>
          </a:p>
        </p:txBody>
      </p:sp>
      <p:sp>
        <p:nvSpPr>
          <p:cNvPr id="3" name="Ορθογώνιο: Στρογγύλεμα γωνιών 9">
            <a:extLst>
              <a:ext uri="{FF2B5EF4-FFF2-40B4-BE49-F238E27FC236}">
                <a16:creationId xmlns:a16="http://schemas.microsoft.com/office/drawing/2014/main" id="{2C581B33-6AA4-4C57-AEBD-508AC762CC5B}"/>
              </a:ext>
            </a:extLst>
          </p:cNvPr>
          <p:cNvSpPr/>
          <p:nvPr/>
        </p:nvSpPr>
        <p:spPr>
          <a:xfrm>
            <a:off x="5739840" y="1721700"/>
            <a:ext cx="2742480" cy="5643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5000"/>
              </a:lnSpc>
              <a:spcAft>
                <a:spcPts val="799"/>
              </a:spcAft>
            </a:pPr>
            <a:r>
              <a:rPr lang="en-US" sz="1600" spc="-1" dirty="0">
                <a:solidFill>
                  <a:srgbClr val="000000"/>
                </a:solidFill>
                <a:latin typeface="Trebuchet MS"/>
                <a:ea typeface="Calibri"/>
              </a:rPr>
              <a:t>5</a:t>
            </a:r>
            <a:r>
              <a:rPr lang="en-US" sz="1600" b="0" strike="noStrike" spc="-1" dirty="0">
                <a:solidFill>
                  <a:srgbClr val="000000"/>
                </a:solidFill>
                <a:latin typeface="Trebuchet MS"/>
                <a:ea typeface="Calibri"/>
              </a:rPr>
              <a:t>) Georeferencing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rebuchet MS"/>
                <a:ea typeface="Calibri"/>
              </a:rPr>
              <a:t>orthomosaic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8080" y="304674"/>
            <a:ext cx="10514880" cy="94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Area of interest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89" name="Εικόνα 5"/>
          <p:cNvPicPr/>
          <p:nvPr/>
        </p:nvPicPr>
        <p:blipFill>
          <a:blip r:embed="rId2"/>
          <a:stretch/>
        </p:blipFill>
        <p:spPr>
          <a:xfrm>
            <a:off x="914400" y="2286000"/>
            <a:ext cx="5847480" cy="3836880"/>
          </a:xfrm>
          <a:prstGeom prst="rect">
            <a:avLst/>
          </a:prstGeom>
          <a:ln w="0">
            <a:noFill/>
          </a:ln>
        </p:spPr>
      </p:pic>
      <p:pic>
        <p:nvPicPr>
          <p:cNvPr id="190" name="Εικόνα 6"/>
          <p:cNvPicPr/>
          <p:nvPr/>
        </p:nvPicPr>
        <p:blipFill>
          <a:blip r:embed="rId3"/>
          <a:stretch/>
        </p:blipFill>
        <p:spPr>
          <a:xfrm>
            <a:off x="7417080" y="2110680"/>
            <a:ext cx="3935880" cy="383292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2"/>
          <p:cNvSpPr txBox="1"/>
          <p:nvPr/>
        </p:nvSpPr>
        <p:spPr>
          <a:xfrm>
            <a:off x="356600" y="1314720"/>
            <a:ext cx="10589400" cy="742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lnSpcReduction="10000"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Selection from the area of interest a region about 2000 km2 </a:t>
            </a: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This part were cropped from the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Georgia" panose="02040502050405020303" pitchFamily="18" charset="0"/>
              </a:rPr>
              <a:t>orthophotomap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5D44E86-9CE3-4670-AAC0-14876FEFE97F}" type="slidenum"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Τίτλος 1"/>
          <p:cNvSpPr/>
          <p:nvPr/>
        </p:nvSpPr>
        <p:spPr>
          <a:xfrm>
            <a:off x="383760" y="932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indices analysis – </a:t>
            </a:r>
          </a:p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Classification of varieties pixels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00" name="Εικόνα 8"/>
          <p:cNvPicPr/>
          <p:nvPr/>
        </p:nvPicPr>
        <p:blipFill>
          <a:blip r:embed="rId2"/>
          <a:stretch/>
        </p:blipFill>
        <p:spPr>
          <a:xfrm>
            <a:off x="0" y="3030300"/>
            <a:ext cx="3571200" cy="3593520"/>
          </a:xfrm>
          <a:prstGeom prst="rect">
            <a:avLst/>
          </a:prstGeom>
          <a:ln w="0">
            <a:noFill/>
          </a:ln>
        </p:spPr>
      </p:pic>
      <p:pic>
        <p:nvPicPr>
          <p:cNvPr id="201" name="Εικόνα 9"/>
          <p:cNvPicPr/>
          <p:nvPr/>
        </p:nvPicPr>
        <p:blipFill>
          <a:blip r:embed="rId3"/>
          <a:stretch/>
        </p:blipFill>
        <p:spPr>
          <a:xfrm>
            <a:off x="3571200" y="3024720"/>
            <a:ext cx="3643200" cy="36810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2" name="Πίνακας 10"/>
          <p:cNvGraphicFramePr/>
          <p:nvPr>
            <p:extLst>
              <p:ext uri="{D42A27DB-BD31-4B8C-83A1-F6EECF244321}">
                <p14:modId xmlns:p14="http://schemas.microsoft.com/office/powerpoint/2010/main" val="799817350"/>
              </p:ext>
            </p:extLst>
          </p:nvPr>
        </p:nvGraphicFramePr>
        <p:xfrm>
          <a:off x="7272121" y="1825618"/>
          <a:ext cx="4742280" cy="2279212"/>
        </p:xfrm>
        <a:graphic>
          <a:graphicData uri="http://schemas.openxmlformats.org/drawingml/2006/table">
            <a:tbl>
              <a:tblPr/>
              <a:tblGrid>
                <a:gridCol w="102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21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Training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Supervised classification %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199"/>
                        </a:spcBef>
                        <a:spcAft>
                          <a:spcPts val="799"/>
                        </a:spcAft>
                      </a:pPr>
                      <a:r>
                        <a:rPr lang="en-US" sz="120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Unsupervised classification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920"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Maximum likelihood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Minimum Distance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Mahalanobis Distance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Iso data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Shadow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21.81 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24.14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28.12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25.03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Ground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46.57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46.91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53.7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55.21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1" strike="noStrike" spc="-1">
                          <a:solidFill>
                            <a:schemeClr val="lt1"/>
                          </a:solidFill>
                          <a:latin typeface="Georgia" panose="02040502050405020303" pitchFamily="18" charset="0"/>
                        </a:rPr>
                        <a:t>Vines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31.62</a:t>
                      </a:r>
                      <a:endParaRPr lang="en-US" sz="105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22.15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25.03</a:t>
                      </a:r>
                      <a:endParaRPr lang="en-US" sz="1050" b="0" strike="noStrike" spc="-1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050" b="0" strike="noStrike" spc="-1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19.75</a:t>
                      </a:r>
                      <a:endParaRPr lang="en-US" sz="1050" b="0" strike="noStrike" spc="-1" dirty="0">
                        <a:solidFill>
                          <a:srgbClr val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360" marR="936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3" name="Εικόνα 11"/>
          <p:cNvPicPr/>
          <p:nvPr/>
        </p:nvPicPr>
        <p:blipFill>
          <a:blip r:embed="rId4"/>
          <a:stretch/>
        </p:blipFill>
        <p:spPr>
          <a:xfrm>
            <a:off x="7298221" y="4204440"/>
            <a:ext cx="4690080" cy="2501280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1"/>
          <p:cNvSpPr>
            <a:spLocks noGrp="1"/>
          </p:cNvSpPr>
          <p:nvPr>
            <p:ph/>
          </p:nvPr>
        </p:nvSpPr>
        <p:spPr>
          <a:xfrm>
            <a:off x="507600" y="2491200"/>
            <a:ext cx="6757200" cy="457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6000"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500" b="1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Training set	         Testing set</a:t>
            </a:r>
            <a:endParaRPr lang="en-US" sz="25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5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" name="PlaceHolder 14"/>
          <p:cNvSpPr txBox="1"/>
          <p:nvPr/>
        </p:nvSpPr>
        <p:spPr>
          <a:xfrm>
            <a:off x="507600" y="1537246"/>
            <a:ext cx="5331240" cy="8347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7500"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Training and testing samples all over the </a:t>
            </a:r>
            <a:r>
              <a:rPr lang="en-GB" sz="23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image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80% Training Samples, 20% Testing Samples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6" name="PlaceHolder 15"/>
          <p:cNvSpPr txBox="1"/>
          <p:nvPr/>
        </p:nvSpPr>
        <p:spPr>
          <a:xfrm>
            <a:off x="7315200" y="1143000"/>
            <a:ext cx="4742280" cy="70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Percentage of training results of different classes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>
          <a:xfrm>
            <a:off x="8567401" y="6250018"/>
            <a:ext cx="2742480" cy="364320"/>
          </a:xfrm>
        </p:spPr>
        <p:txBody>
          <a:bodyPr/>
          <a:lstStyle/>
          <a:p>
            <a:fld id="{F7CE96AE-21BB-402D-9AF9-FADE9B8D20B3}" type="slidenum"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Τίτλος 1"/>
          <p:cNvSpPr/>
          <p:nvPr/>
        </p:nvSpPr>
        <p:spPr>
          <a:xfrm>
            <a:off x="914400" y="932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Vegetation indices analysis – 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Training classification results</a:t>
            </a:r>
            <a:endParaRPr lang="en-US" sz="32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08" name="Εικόνα 18"/>
          <p:cNvPicPr/>
          <p:nvPr/>
        </p:nvPicPr>
        <p:blipFill>
          <a:blip r:embed="rId2"/>
          <a:stretch/>
        </p:blipFill>
        <p:spPr>
          <a:xfrm>
            <a:off x="1028160" y="2205000"/>
            <a:ext cx="2491200" cy="2062440"/>
          </a:xfrm>
          <a:prstGeom prst="rect">
            <a:avLst/>
          </a:prstGeom>
          <a:ln w="0">
            <a:noFill/>
          </a:ln>
        </p:spPr>
      </p:pic>
      <p:pic>
        <p:nvPicPr>
          <p:cNvPr id="209" name="Εικόνα 19"/>
          <p:cNvPicPr/>
          <p:nvPr/>
        </p:nvPicPr>
        <p:blipFill>
          <a:blip r:embed="rId3"/>
          <a:stretch/>
        </p:blipFill>
        <p:spPr>
          <a:xfrm>
            <a:off x="4240800" y="2205000"/>
            <a:ext cx="2477880" cy="2062440"/>
          </a:xfrm>
          <a:prstGeom prst="rect">
            <a:avLst/>
          </a:prstGeom>
          <a:ln w="0">
            <a:noFill/>
          </a:ln>
        </p:spPr>
      </p:pic>
      <p:pic>
        <p:nvPicPr>
          <p:cNvPr id="210" name="Εικόνα 20"/>
          <p:cNvPicPr/>
          <p:nvPr/>
        </p:nvPicPr>
        <p:blipFill>
          <a:blip r:embed="rId4"/>
          <a:stretch/>
        </p:blipFill>
        <p:spPr>
          <a:xfrm>
            <a:off x="7334280" y="2205000"/>
            <a:ext cx="2499840" cy="2062440"/>
          </a:xfrm>
          <a:prstGeom prst="rect">
            <a:avLst/>
          </a:prstGeom>
          <a:ln w="0">
            <a:noFill/>
          </a:ln>
        </p:spPr>
      </p:pic>
      <p:pic>
        <p:nvPicPr>
          <p:cNvPr id="211" name="Εικόνα 21"/>
          <p:cNvPicPr/>
          <p:nvPr/>
        </p:nvPicPr>
        <p:blipFill>
          <a:blip r:embed="rId5"/>
          <a:stretch/>
        </p:blipFill>
        <p:spPr>
          <a:xfrm>
            <a:off x="1028160" y="4629960"/>
            <a:ext cx="2491200" cy="2075760"/>
          </a:xfrm>
          <a:prstGeom prst="rect">
            <a:avLst/>
          </a:prstGeom>
          <a:ln w="0">
            <a:noFill/>
          </a:ln>
        </p:spPr>
      </p:pic>
      <p:pic>
        <p:nvPicPr>
          <p:cNvPr id="212" name="Εικόνα 22"/>
          <p:cNvPicPr/>
          <p:nvPr/>
        </p:nvPicPr>
        <p:blipFill>
          <a:blip r:embed="rId6"/>
          <a:stretch/>
        </p:blipFill>
        <p:spPr>
          <a:xfrm>
            <a:off x="4240800" y="4632120"/>
            <a:ext cx="2491200" cy="2073600"/>
          </a:xfrm>
          <a:prstGeom prst="rect">
            <a:avLst/>
          </a:prstGeom>
          <a:ln w="0">
            <a:noFill/>
          </a:ln>
        </p:spPr>
      </p:pic>
      <p:pic>
        <p:nvPicPr>
          <p:cNvPr id="213" name="Εικόνα 23"/>
          <p:cNvPicPr/>
          <p:nvPr/>
        </p:nvPicPr>
        <p:blipFill>
          <a:blip r:embed="rId7"/>
          <a:stretch/>
        </p:blipFill>
        <p:spPr>
          <a:xfrm>
            <a:off x="7453800" y="4843080"/>
            <a:ext cx="342360" cy="323280"/>
          </a:xfrm>
          <a:prstGeom prst="rect">
            <a:avLst/>
          </a:prstGeom>
          <a:ln w="0">
            <a:noFill/>
          </a:ln>
        </p:spPr>
      </p:pic>
      <p:pic>
        <p:nvPicPr>
          <p:cNvPr id="214" name="Εικόνα 24"/>
          <p:cNvPicPr/>
          <p:nvPr/>
        </p:nvPicPr>
        <p:blipFill>
          <a:blip r:embed="rId8"/>
          <a:stretch/>
        </p:blipFill>
        <p:spPr>
          <a:xfrm>
            <a:off x="7453800" y="5325480"/>
            <a:ext cx="342360" cy="342360"/>
          </a:xfrm>
          <a:prstGeom prst="rect">
            <a:avLst/>
          </a:prstGeom>
          <a:ln w="0">
            <a:noFill/>
          </a:ln>
        </p:spPr>
      </p:pic>
      <p:pic>
        <p:nvPicPr>
          <p:cNvPr id="215" name="Εικόνα 25"/>
          <p:cNvPicPr/>
          <p:nvPr/>
        </p:nvPicPr>
        <p:blipFill>
          <a:blip r:embed="rId9"/>
          <a:stretch/>
        </p:blipFill>
        <p:spPr>
          <a:xfrm>
            <a:off x="7440480" y="5826960"/>
            <a:ext cx="361080" cy="361080"/>
          </a:xfrm>
          <a:prstGeom prst="rect">
            <a:avLst/>
          </a:prstGeom>
          <a:ln w="0">
            <a:noFill/>
          </a:ln>
        </p:spPr>
      </p:pic>
      <p:sp>
        <p:nvSpPr>
          <p:cNvPr id="216" name="TextBox 34"/>
          <p:cNvSpPr/>
          <p:nvPr/>
        </p:nvSpPr>
        <p:spPr>
          <a:xfrm>
            <a:off x="1019880" y="1861560"/>
            <a:ext cx="8814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             RGB                                      Maximum Likelihood  	   Minimum Distance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17" name="TextBox 36"/>
          <p:cNvSpPr/>
          <p:nvPr/>
        </p:nvSpPr>
        <p:spPr>
          <a:xfrm>
            <a:off x="1087560" y="4263480"/>
            <a:ext cx="8814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Mahalanobis</a:t>
            </a:r>
            <a:r>
              <a:rPr lang="en-US" sz="1800" b="0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 Distance		   Iso Data</a:t>
            </a:r>
            <a:endParaRPr lang="en-US" sz="18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18" name="TextBox 38"/>
          <p:cNvSpPr/>
          <p:nvPr/>
        </p:nvSpPr>
        <p:spPr>
          <a:xfrm>
            <a:off x="7949880" y="4838040"/>
            <a:ext cx="60937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Ground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19" name="TextBox 40"/>
          <p:cNvSpPr/>
          <p:nvPr/>
        </p:nvSpPr>
        <p:spPr>
          <a:xfrm>
            <a:off x="7949880" y="5284800"/>
            <a:ext cx="39290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Shadow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20" name="TextBox 42"/>
          <p:cNvSpPr/>
          <p:nvPr/>
        </p:nvSpPr>
        <p:spPr>
          <a:xfrm>
            <a:off x="7949880" y="5795640"/>
            <a:ext cx="2014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 panose="02040502050405020303" pitchFamily="18" charset="0"/>
                <a:ea typeface="Trebuchet MS"/>
              </a:rPr>
              <a:t>Vines</a:t>
            </a:r>
            <a:endParaRPr lang="en-US" sz="1800" b="0" strike="noStrike" spc="-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21" name="PlaceHolder 16"/>
          <p:cNvSpPr txBox="1"/>
          <p:nvPr/>
        </p:nvSpPr>
        <p:spPr>
          <a:xfrm>
            <a:off x="915120" y="1418040"/>
            <a:ext cx="9600480" cy="443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Classification results of each algorithm on the image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8B36A95-F2C1-4057-A7C1-F71EC1C0394A}" type="slidenum"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2478</TotalTime>
  <Words>1393</Words>
  <Application>Microsoft Office PowerPoint</Application>
  <PresentationFormat>Ευρεία οθόνη</PresentationFormat>
  <Paragraphs>284</Paragraphs>
  <Slides>26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Georgia</vt:lpstr>
      <vt:lpstr>Symbol</vt:lpstr>
      <vt:lpstr>Times New Roman</vt:lpstr>
      <vt:lpstr>Trebuchet MS</vt:lpstr>
      <vt:lpstr>Wingdings</vt:lpstr>
      <vt:lpstr>Θέμα του Office</vt:lpstr>
      <vt:lpstr>Θέμα του Office</vt:lpstr>
      <vt:lpstr>Office Theme</vt:lpstr>
      <vt:lpstr>Παρουσίαση του PowerPoint</vt:lpstr>
      <vt:lpstr>Objective: </vt:lpstr>
      <vt:lpstr>Research methodology: </vt:lpstr>
      <vt:lpstr>Study area and equipment</vt:lpstr>
      <vt:lpstr>Orthophotomap creation (1)</vt:lpstr>
      <vt:lpstr>Παρουσίαση του PowerPoint</vt:lpstr>
      <vt:lpstr>Area of interest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Vegetation indices analysis – Measurement of vineyard varieties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ECRS-2023-OlympiaKourounioti-Presentation</dc:title>
  <dc:subject/>
  <dc:creator>olympia kourounioti</dc:creator>
  <dc:description/>
  <cp:lastModifiedBy>olympia kourounioti</cp:lastModifiedBy>
  <cp:revision>19</cp:revision>
  <dcterms:created xsi:type="dcterms:W3CDTF">2023-07-05T09:45:41Z</dcterms:created>
  <dcterms:modified xsi:type="dcterms:W3CDTF">2023-09-21T08:29:40Z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Ευρεία οθόνη</vt:lpwstr>
  </property>
  <property fmtid="{D5CDD505-2E9C-101B-9397-08002B2CF9AE}" pid="4" name="Slides">
    <vt:i4>30</vt:i4>
  </property>
</Properties>
</file>