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sldIdLst>
    <p:sldId id="256" r:id="rId2"/>
    <p:sldId id="257"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61" r:id="rId17"/>
    <p:sldId id="260" r:id="rId18"/>
    <p:sldId id="259" r:id="rId19"/>
    <p:sldId id="258" r:id="rId20"/>
    <p:sldId id="275" r:id="rId21"/>
    <p:sldId id="276" r:id="rId22"/>
    <p:sldId id="277" r:id="rId23"/>
    <p:sldId id="290" r:id="rId24"/>
    <p:sldId id="278" r:id="rId25"/>
    <p:sldId id="279" r:id="rId26"/>
    <p:sldId id="280" r:id="rId27"/>
    <p:sldId id="281" r:id="rId28"/>
    <p:sldId id="282" r:id="rId29"/>
    <p:sldId id="283" r:id="rId30"/>
    <p:sldId id="284" r:id="rId31"/>
    <p:sldId id="285" r:id="rId32"/>
    <p:sldId id="286" r:id="rId33"/>
    <p:sldId id="28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46" d="100"/>
          <a:sy n="46" d="100"/>
        </p:scale>
        <p:origin x="48" y="103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3.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a:effectLst/>
              </a:rPr>
              <a:t>Change in forest area from 1994-2018</a:t>
            </a:r>
            <a:endParaRPr lang="en-US">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Change in area(ha)</c:v>
                </c:pt>
              </c:strCache>
            </c:strRef>
          </c:tx>
          <c:spPr>
            <a:solidFill>
              <a:schemeClr val="accent1"/>
            </a:solidFill>
            <a:ln>
              <a:noFill/>
            </a:ln>
            <a:effectLst/>
          </c:spPr>
          <c:invertIfNegative val="0"/>
          <c:cat>
            <c:strRef>
              <c:f>Sheet1!$A$2:$A$6</c:f>
              <c:strCache>
                <c:ptCount val="5"/>
                <c:pt idx="0">
                  <c:v>1994-1999</c:v>
                </c:pt>
                <c:pt idx="1">
                  <c:v>1999-2004</c:v>
                </c:pt>
                <c:pt idx="2">
                  <c:v>2004-2009</c:v>
                </c:pt>
                <c:pt idx="3">
                  <c:v>2009-2014</c:v>
                </c:pt>
                <c:pt idx="4">
                  <c:v>2014-2018</c:v>
                </c:pt>
              </c:strCache>
            </c:strRef>
          </c:cat>
          <c:val>
            <c:numRef>
              <c:f>Sheet1!$B$2:$B$6</c:f>
              <c:numCache>
                <c:formatCode>General</c:formatCode>
                <c:ptCount val="5"/>
                <c:pt idx="0">
                  <c:v>-779037.42</c:v>
                </c:pt>
                <c:pt idx="1">
                  <c:v>-220821.98</c:v>
                </c:pt>
                <c:pt idx="2">
                  <c:v>-31595.13</c:v>
                </c:pt>
                <c:pt idx="3">
                  <c:v>-82443.429999999993</c:v>
                </c:pt>
                <c:pt idx="4">
                  <c:v>-23880.77</c:v>
                </c:pt>
              </c:numCache>
            </c:numRef>
          </c:val>
          <c:extLst>
            <c:ext xmlns:c16="http://schemas.microsoft.com/office/drawing/2014/chart" uri="{C3380CC4-5D6E-409C-BE32-E72D297353CC}">
              <c16:uniqueId val="{00000000-76D9-4D71-8D37-3F0C20D70A4D}"/>
            </c:ext>
          </c:extLst>
        </c:ser>
        <c:dLbls>
          <c:showLegendKey val="0"/>
          <c:showVal val="0"/>
          <c:showCatName val="0"/>
          <c:showSerName val="0"/>
          <c:showPercent val="0"/>
          <c:showBubbleSize val="0"/>
        </c:dLbls>
        <c:gapWidth val="150"/>
        <c:axId val="1757422096"/>
        <c:axId val="1757423344"/>
      </c:barChart>
      <c:lineChart>
        <c:grouping val="standard"/>
        <c:varyColors val="0"/>
        <c:ser>
          <c:idx val="1"/>
          <c:order val="1"/>
          <c:tx>
            <c:strRef>
              <c:f>Sheet1!$C$1</c:f>
              <c:strCache>
                <c:ptCount val="1"/>
                <c:pt idx="0">
                  <c:v>Change in area(%)</c:v>
                </c:pt>
              </c:strCache>
            </c:strRef>
          </c:tx>
          <c:spPr>
            <a:ln w="28575" cap="rnd">
              <a:solidFill>
                <a:schemeClr val="accent2"/>
              </a:solidFill>
              <a:round/>
            </a:ln>
            <a:effectLst/>
          </c:spPr>
          <c:marker>
            <c:symbol val="none"/>
          </c:marker>
          <c:cat>
            <c:strRef>
              <c:f>Sheet1!$A$2:$A$6</c:f>
              <c:strCache>
                <c:ptCount val="5"/>
                <c:pt idx="0">
                  <c:v>1994-1999</c:v>
                </c:pt>
                <c:pt idx="1">
                  <c:v>1999-2004</c:v>
                </c:pt>
                <c:pt idx="2">
                  <c:v>2004-2009</c:v>
                </c:pt>
                <c:pt idx="3">
                  <c:v>2009-2014</c:v>
                </c:pt>
                <c:pt idx="4">
                  <c:v>2014-2018</c:v>
                </c:pt>
              </c:strCache>
            </c:strRef>
          </c:cat>
          <c:val>
            <c:numRef>
              <c:f>Sheet1!$C$2:$C$6</c:f>
              <c:numCache>
                <c:formatCode>General</c:formatCode>
                <c:ptCount val="5"/>
                <c:pt idx="0">
                  <c:v>-13.36</c:v>
                </c:pt>
                <c:pt idx="1">
                  <c:v>-3.78</c:v>
                </c:pt>
                <c:pt idx="2">
                  <c:v>-0.54</c:v>
                </c:pt>
                <c:pt idx="3">
                  <c:v>-1.41</c:v>
                </c:pt>
                <c:pt idx="4">
                  <c:v>-0.4</c:v>
                </c:pt>
              </c:numCache>
            </c:numRef>
          </c:val>
          <c:smooth val="0"/>
          <c:extLst>
            <c:ext xmlns:c16="http://schemas.microsoft.com/office/drawing/2014/chart" uri="{C3380CC4-5D6E-409C-BE32-E72D297353CC}">
              <c16:uniqueId val="{00000001-76D9-4D71-8D37-3F0C20D70A4D}"/>
            </c:ext>
          </c:extLst>
        </c:ser>
        <c:dLbls>
          <c:showLegendKey val="0"/>
          <c:showVal val="0"/>
          <c:showCatName val="0"/>
          <c:showSerName val="0"/>
          <c:showPercent val="0"/>
          <c:showBubbleSize val="0"/>
        </c:dLbls>
        <c:marker val="1"/>
        <c:smooth val="0"/>
        <c:axId val="1757603472"/>
        <c:axId val="1757612624"/>
      </c:lineChart>
      <c:catAx>
        <c:axId val="175742209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Year</a:t>
                </a:r>
                <a:r>
                  <a:rPr lang="en-US" baseline="0"/>
                  <a:t> change</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57423344"/>
        <c:crosses val="autoZero"/>
        <c:auto val="1"/>
        <c:lblAlgn val="ctr"/>
        <c:lblOffset val="100"/>
        <c:noMultiLvlLbl val="0"/>
      </c:catAx>
      <c:valAx>
        <c:axId val="17574233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Area</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57422096"/>
        <c:crosses val="autoZero"/>
        <c:crossBetween val="between"/>
      </c:valAx>
      <c:valAx>
        <c:axId val="1757612624"/>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Percentage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57603472"/>
        <c:crosses val="max"/>
        <c:crossBetween val="between"/>
      </c:valAx>
      <c:catAx>
        <c:axId val="1757603472"/>
        <c:scaling>
          <c:orientation val="minMax"/>
        </c:scaling>
        <c:delete val="1"/>
        <c:axPos val="b"/>
        <c:numFmt formatCode="General" sourceLinked="1"/>
        <c:majorTickMark val="out"/>
        <c:minorTickMark val="none"/>
        <c:tickLblPos val="nextTo"/>
        <c:crossAx val="1757612624"/>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Forest</a:t>
            </a:r>
            <a:r>
              <a:rPr lang="en-US" baseline="0"/>
              <a:t> cover area of each districts with time series from 1994-2018</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'1999_area'!$C$1</c:f>
              <c:strCache>
                <c:ptCount val="1"/>
                <c:pt idx="0">
                  <c:v>Forest_area_1999</c:v>
                </c:pt>
              </c:strCache>
            </c:strRef>
          </c:tx>
          <c:spPr>
            <a:solidFill>
              <a:schemeClr val="accent1"/>
            </a:solidFill>
            <a:ln>
              <a:noFill/>
            </a:ln>
            <a:effectLst/>
          </c:spPr>
          <c:invertIfNegative val="0"/>
          <c:cat>
            <c:strRef>
              <c:f>'1999_area'!$B$2:$B$34</c:f>
              <c:strCache>
                <c:ptCount val="33"/>
                <c:pt idx="0">
                  <c:v>Arghakhanchi</c:v>
                </c:pt>
                <c:pt idx="1">
                  <c:v>Banke</c:v>
                </c:pt>
                <c:pt idx="2">
                  <c:v>Bara</c:v>
                </c:pt>
                <c:pt idx="3">
                  <c:v>Bardiya</c:v>
                </c:pt>
                <c:pt idx="4">
                  <c:v>Bhojpur</c:v>
                </c:pt>
                <c:pt idx="5">
                  <c:v>Chitwan</c:v>
                </c:pt>
                <c:pt idx="6">
                  <c:v>Dang</c:v>
                </c:pt>
                <c:pt idx="7">
                  <c:v>Dhankuta</c:v>
                </c:pt>
                <c:pt idx="8">
                  <c:v>Dhanusha</c:v>
                </c:pt>
                <c:pt idx="9">
                  <c:v>Doti</c:v>
                </c:pt>
                <c:pt idx="10">
                  <c:v>Illam</c:v>
                </c:pt>
                <c:pt idx="11">
                  <c:v>Jhapa</c:v>
                </c:pt>
                <c:pt idx="12">
                  <c:v>Kailali</c:v>
                </c:pt>
                <c:pt idx="13">
                  <c:v>Kanchanpur</c:v>
                </c:pt>
                <c:pt idx="14">
                  <c:v>Kapilbastu</c:v>
                </c:pt>
                <c:pt idx="15">
                  <c:v>Mahottari</c:v>
                </c:pt>
                <c:pt idx="16">
                  <c:v>Makwanpur</c:v>
                </c:pt>
                <c:pt idx="17">
                  <c:v>Morang</c:v>
                </c:pt>
                <c:pt idx="18">
                  <c:v>Nawalparasi</c:v>
                </c:pt>
                <c:pt idx="19">
                  <c:v>Palpa</c:v>
                </c:pt>
                <c:pt idx="20">
                  <c:v>Parsa</c:v>
                </c:pt>
                <c:pt idx="21">
                  <c:v>Pyuthan</c:v>
                </c:pt>
                <c:pt idx="22">
                  <c:v>Rautahat</c:v>
                </c:pt>
                <c:pt idx="23">
                  <c:v>Rupandehi</c:v>
                </c:pt>
                <c:pt idx="24">
                  <c:v>Salyan</c:v>
                </c:pt>
                <c:pt idx="25">
                  <c:v>Saptari</c:v>
                </c:pt>
                <c:pt idx="26">
                  <c:v>Sarlahi</c:v>
                </c:pt>
                <c:pt idx="27">
                  <c:v>Sindhuli</c:v>
                </c:pt>
                <c:pt idx="28">
                  <c:v>Siraha</c:v>
                </c:pt>
                <c:pt idx="29">
                  <c:v>Sunsari</c:v>
                </c:pt>
                <c:pt idx="30">
                  <c:v>Surkhet</c:v>
                </c:pt>
                <c:pt idx="31">
                  <c:v>Tanahu</c:v>
                </c:pt>
                <c:pt idx="32">
                  <c:v>Udhayapur</c:v>
                </c:pt>
              </c:strCache>
            </c:strRef>
          </c:cat>
          <c:val>
            <c:numRef>
              <c:f>'1999_area'!$C$2:$C$34</c:f>
              <c:numCache>
                <c:formatCode>General</c:formatCode>
                <c:ptCount val="33"/>
                <c:pt idx="0">
                  <c:v>32108.75402</c:v>
                </c:pt>
                <c:pt idx="1">
                  <c:v>79258.789499999999</c:v>
                </c:pt>
                <c:pt idx="2">
                  <c:v>31932.46688</c:v>
                </c:pt>
                <c:pt idx="3">
                  <c:v>18605.345379999999</c:v>
                </c:pt>
                <c:pt idx="4">
                  <c:v>89512.084080000001</c:v>
                </c:pt>
                <c:pt idx="5">
                  <c:v>67197.398300000001</c:v>
                </c:pt>
                <c:pt idx="6">
                  <c:v>89611.575150000004</c:v>
                </c:pt>
                <c:pt idx="7">
                  <c:v>51358.148710000001</c:v>
                </c:pt>
                <c:pt idx="8">
                  <c:v>32227.636719999999</c:v>
                </c:pt>
                <c:pt idx="9">
                  <c:v>90260.529339999994</c:v>
                </c:pt>
                <c:pt idx="10">
                  <c:v>98143.210819999993</c:v>
                </c:pt>
                <c:pt idx="11">
                  <c:v>97621.966249999998</c:v>
                </c:pt>
                <c:pt idx="12">
                  <c:v>37924.860289999997</c:v>
                </c:pt>
                <c:pt idx="13">
                  <c:v>43226.046950000004</c:v>
                </c:pt>
                <c:pt idx="14">
                  <c:v>25234.431199999999</c:v>
                </c:pt>
                <c:pt idx="15">
                  <c:v>28820.61663</c:v>
                </c:pt>
                <c:pt idx="16">
                  <c:v>14154.744210000001</c:v>
                </c:pt>
                <c:pt idx="17">
                  <c:v>130018.6676</c:v>
                </c:pt>
                <c:pt idx="18">
                  <c:v>75474.843330000003</c:v>
                </c:pt>
                <c:pt idx="19">
                  <c:v>57915.825140000001</c:v>
                </c:pt>
                <c:pt idx="20">
                  <c:v>141.38999999999999</c:v>
                </c:pt>
                <c:pt idx="21">
                  <c:v>26952.516680000001</c:v>
                </c:pt>
                <c:pt idx="22">
                  <c:v>31469.31437</c:v>
                </c:pt>
                <c:pt idx="23">
                  <c:v>29110.053230000001</c:v>
                </c:pt>
                <c:pt idx="24">
                  <c:v>63387.427069999998</c:v>
                </c:pt>
                <c:pt idx="25">
                  <c:v>45381.685570000001</c:v>
                </c:pt>
                <c:pt idx="26">
                  <c:v>39840.9928</c:v>
                </c:pt>
                <c:pt idx="27">
                  <c:v>74392.210819999993</c:v>
                </c:pt>
                <c:pt idx="28">
                  <c:v>28552.742480000001</c:v>
                </c:pt>
                <c:pt idx="29">
                  <c:v>47616.14026</c:v>
                </c:pt>
                <c:pt idx="30">
                  <c:v>31636.17843</c:v>
                </c:pt>
                <c:pt idx="31">
                  <c:v>97873.290510000006</c:v>
                </c:pt>
                <c:pt idx="32">
                  <c:v>191090.16390000001</c:v>
                </c:pt>
              </c:numCache>
            </c:numRef>
          </c:val>
          <c:extLst>
            <c:ext xmlns:c16="http://schemas.microsoft.com/office/drawing/2014/chart" uri="{C3380CC4-5D6E-409C-BE32-E72D297353CC}">
              <c16:uniqueId val="{00000000-D5F3-4724-949B-4341DCF6E12D}"/>
            </c:ext>
          </c:extLst>
        </c:ser>
        <c:ser>
          <c:idx val="1"/>
          <c:order val="1"/>
          <c:tx>
            <c:strRef>
              <c:f>'1999_area'!$D$1</c:f>
              <c:strCache>
                <c:ptCount val="1"/>
                <c:pt idx="0">
                  <c:v>Forest_area_2004</c:v>
                </c:pt>
              </c:strCache>
            </c:strRef>
          </c:tx>
          <c:spPr>
            <a:solidFill>
              <a:schemeClr val="accent2"/>
            </a:solidFill>
            <a:ln>
              <a:noFill/>
            </a:ln>
            <a:effectLst/>
          </c:spPr>
          <c:invertIfNegative val="0"/>
          <c:cat>
            <c:strRef>
              <c:f>'1999_area'!$B$2:$B$34</c:f>
              <c:strCache>
                <c:ptCount val="33"/>
                <c:pt idx="0">
                  <c:v>Arghakhanchi</c:v>
                </c:pt>
                <c:pt idx="1">
                  <c:v>Banke</c:v>
                </c:pt>
                <c:pt idx="2">
                  <c:v>Bara</c:v>
                </c:pt>
                <c:pt idx="3">
                  <c:v>Bardiya</c:v>
                </c:pt>
                <c:pt idx="4">
                  <c:v>Bhojpur</c:v>
                </c:pt>
                <c:pt idx="5">
                  <c:v>Chitwan</c:v>
                </c:pt>
                <c:pt idx="6">
                  <c:v>Dang</c:v>
                </c:pt>
                <c:pt idx="7">
                  <c:v>Dhankuta</c:v>
                </c:pt>
                <c:pt idx="8">
                  <c:v>Dhanusha</c:v>
                </c:pt>
                <c:pt idx="9">
                  <c:v>Doti</c:v>
                </c:pt>
                <c:pt idx="10">
                  <c:v>Illam</c:v>
                </c:pt>
                <c:pt idx="11">
                  <c:v>Jhapa</c:v>
                </c:pt>
                <c:pt idx="12">
                  <c:v>Kailali</c:v>
                </c:pt>
                <c:pt idx="13">
                  <c:v>Kanchanpur</c:v>
                </c:pt>
                <c:pt idx="14">
                  <c:v>Kapilbastu</c:v>
                </c:pt>
                <c:pt idx="15">
                  <c:v>Mahottari</c:v>
                </c:pt>
                <c:pt idx="16">
                  <c:v>Makwanpur</c:v>
                </c:pt>
                <c:pt idx="17">
                  <c:v>Morang</c:v>
                </c:pt>
                <c:pt idx="18">
                  <c:v>Nawalparasi</c:v>
                </c:pt>
                <c:pt idx="19">
                  <c:v>Palpa</c:v>
                </c:pt>
                <c:pt idx="20">
                  <c:v>Parsa</c:v>
                </c:pt>
                <c:pt idx="21">
                  <c:v>Pyuthan</c:v>
                </c:pt>
                <c:pt idx="22">
                  <c:v>Rautahat</c:v>
                </c:pt>
                <c:pt idx="23">
                  <c:v>Rupandehi</c:v>
                </c:pt>
                <c:pt idx="24">
                  <c:v>Salyan</c:v>
                </c:pt>
                <c:pt idx="25">
                  <c:v>Saptari</c:v>
                </c:pt>
                <c:pt idx="26">
                  <c:v>Sarlahi</c:v>
                </c:pt>
                <c:pt idx="27">
                  <c:v>Sindhuli</c:v>
                </c:pt>
                <c:pt idx="28">
                  <c:v>Siraha</c:v>
                </c:pt>
                <c:pt idx="29">
                  <c:v>Sunsari</c:v>
                </c:pt>
                <c:pt idx="30">
                  <c:v>Surkhet</c:v>
                </c:pt>
                <c:pt idx="31">
                  <c:v>Tanahu</c:v>
                </c:pt>
                <c:pt idx="32">
                  <c:v>Udhayapur</c:v>
                </c:pt>
              </c:strCache>
            </c:strRef>
          </c:cat>
          <c:val>
            <c:numRef>
              <c:f>'1999_area'!$D$2:$D$34</c:f>
              <c:numCache>
                <c:formatCode>General</c:formatCode>
                <c:ptCount val="33"/>
                <c:pt idx="0">
                  <c:v>79962.824779999995</c:v>
                </c:pt>
                <c:pt idx="1">
                  <c:v>140164.89720000001</c:v>
                </c:pt>
                <c:pt idx="2">
                  <c:v>50779.17929</c:v>
                </c:pt>
                <c:pt idx="3">
                  <c:v>80011.615279999998</c:v>
                </c:pt>
                <c:pt idx="4">
                  <c:v>75822.768530000001</c:v>
                </c:pt>
                <c:pt idx="5">
                  <c:v>131128.51519999999</c:v>
                </c:pt>
                <c:pt idx="6">
                  <c:v>246870.7562</c:v>
                </c:pt>
                <c:pt idx="7">
                  <c:v>63876.719850000001</c:v>
                </c:pt>
                <c:pt idx="8">
                  <c:v>75798.97507</c:v>
                </c:pt>
                <c:pt idx="9">
                  <c:v>143220.42290000001</c:v>
                </c:pt>
                <c:pt idx="10">
                  <c:v>165361.6293</c:v>
                </c:pt>
                <c:pt idx="11">
                  <c:v>79486.739199999996</c:v>
                </c:pt>
                <c:pt idx="12">
                  <c:v>184934.60149999999</c:v>
                </c:pt>
                <c:pt idx="13">
                  <c:v>80874.282399999996</c:v>
                </c:pt>
                <c:pt idx="14">
                  <c:v>122905.8556</c:v>
                </c:pt>
                <c:pt idx="15">
                  <c:v>41552.096510000003</c:v>
                </c:pt>
                <c:pt idx="16">
                  <c:v>207035.39449999999</c:v>
                </c:pt>
                <c:pt idx="17">
                  <c:v>112345.86870000001</c:v>
                </c:pt>
                <c:pt idx="18">
                  <c:v>139195.62640000001</c:v>
                </c:pt>
                <c:pt idx="19">
                  <c:v>95321.291830000002</c:v>
                </c:pt>
                <c:pt idx="20">
                  <c:v>77350.629730000001</c:v>
                </c:pt>
                <c:pt idx="21">
                  <c:v>112495.6453</c:v>
                </c:pt>
                <c:pt idx="22">
                  <c:v>30248.392449999999</c:v>
                </c:pt>
                <c:pt idx="23">
                  <c:v>74793.602060000005</c:v>
                </c:pt>
                <c:pt idx="24">
                  <c:v>180641.96</c:v>
                </c:pt>
                <c:pt idx="25">
                  <c:v>94776.822150000007</c:v>
                </c:pt>
                <c:pt idx="26">
                  <c:v>51197.654779999997</c:v>
                </c:pt>
                <c:pt idx="27">
                  <c:v>200259.15349999999</c:v>
                </c:pt>
                <c:pt idx="28">
                  <c:v>67458.596380000003</c:v>
                </c:pt>
                <c:pt idx="29">
                  <c:v>88898.291679999995</c:v>
                </c:pt>
                <c:pt idx="30">
                  <c:v>110710.5438</c:v>
                </c:pt>
                <c:pt idx="31">
                  <c:v>55003.591769999999</c:v>
                </c:pt>
                <c:pt idx="32">
                  <c:v>225518.46</c:v>
                </c:pt>
              </c:numCache>
            </c:numRef>
          </c:val>
          <c:extLst>
            <c:ext xmlns:c16="http://schemas.microsoft.com/office/drawing/2014/chart" uri="{C3380CC4-5D6E-409C-BE32-E72D297353CC}">
              <c16:uniqueId val="{00000001-D5F3-4724-949B-4341DCF6E12D}"/>
            </c:ext>
          </c:extLst>
        </c:ser>
        <c:ser>
          <c:idx val="2"/>
          <c:order val="2"/>
          <c:tx>
            <c:strRef>
              <c:f>'1999_area'!$E$1</c:f>
              <c:strCache>
                <c:ptCount val="1"/>
                <c:pt idx="0">
                  <c:v>Forest_area_2009</c:v>
                </c:pt>
              </c:strCache>
            </c:strRef>
          </c:tx>
          <c:spPr>
            <a:solidFill>
              <a:schemeClr val="accent3"/>
            </a:solidFill>
            <a:ln>
              <a:noFill/>
            </a:ln>
            <a:effectLst/>
          </c:spPr>
          <c:invertIfNegative val="0"/>
          <c:cat>
            <c:strRef>
              <c:f>'1999_area'!$B$2:$B$34</c:f>
              <c:strCache>
                <c:ptCount val="33"/>
                <c:pt idx="0">
                  <c:v>Arghakhanchi</c:v>
                </c:pt>
                <c:pt idx="1">
                  <c:v>Banke</c:v>
                </c:pt>
                <c:pt idx="2">
                  <c:v>Bara</c:v>
                </c:pt>
                <c:pt idx="3">
                  <c:v>Bardiya</c:v>
                </c:pt>
                <c:pt idx="4">
                  <c:v>Bhojpur</c:v>
                </c:pt>
                <c:pt idx="5">
                  <c:v>Chitwan</c:v>
                </c:pt>
                <c:pt idx="6">
                  <c:v>Dang</c:v>
                </c:pt>
                <c:pt idx="7">
                  <c:v>Dhankuta</c:v>
                </c:pt>
                <c:pt idx="8">
                  <c:v>Dhanusha</c:v>
                </c:pt>
                <c:pt idx="9">
                  <c:v>Doti</c:v>
                </c:pt>
                <c:pt idx="10">
                  <c:v>Illam</c:v>
                </c:pt>
                <c:pt idx="11">
                  <c:v>Jhapa</c:v>
                </c:pt>
                <c:pt idx="12">
                  <c:v>Kailali</c:v>
                </c:pt>
                <c:pt idx="13">
                  <c:v>Kanchanpur</c:v>
                </c:pt>
                <c:pt idx="14">
                  <c:v>Kapilbastu</c:v>
                </c:pt>
                <c:pt idx="15">
                  <c:v>Mahottari</c:v>
                </c:pt>
                <c:pt idx="16">
                  <c:v>Makwanpur</c:v>
                </c:pt>
                <c:pt idx="17">
                  <c:v>Morang</c:v>
                </c:pt>
                <c:pt idx="18">
                  <c:v>Nawalparasi</c:v>
                </c:pt>
                <c:pt idx="19">
                  <c:v>Palpa</c:v>
                </c:pt>
                <c:pt idx="20">
                  <c:v>Parsa</c:v>
                </c:pt>
                <c:pt idx="21">
                  <c:v>Pyuthan</c:v>
                </c:pt>
                <c:pt idx="22">
                  <c:v>Rautahat</c:v>
                </c:pt>
                <c:pt idx="23">
                  <c:v>Rupandehi</c:v>
                </c:pt>
                <c:pt idx="24">
                  <c:v>Salyan</c:v>
                </c:pt>
                <c:pt idx="25">
                  <c:v>Saptari</c:v>
                </c:pt>
                <c:pt idx="26">
                  <c:v>Sarlahi</c:v>
                </c:pt>
                <c:pt idx="27">
                  <c:v>Sindhuli</c:v>
                </c:pt>
                <c:pt idx="28">
                  <c:v>Siraha</c:v>
                </c:pt>
                <c:pt idx="29">
                  <c:v>Sunsari</c:v>
                </c:pt>
                <c:pt idx="30">
                  <c:v>Surkhet</c:v>
                </c:pt>
                <c:pt idx="31">
                  <c:v>Tanahu</c:v>
                </c:pt>
                <c:pt idx="32">
                  <c:v>Udhayapur</c:v>
                </c:pt>
              </c:strCache>
            </c:strRef>
          </c:cat>
          <c:val>
            <c:numRef>
              <c:f>'1999_area'!$E$2:$E$34</c:f>
              <c:numCache>
                <c:formatCode>General</c:formatCode>
                <c:ptCount val="33"/>
                <c:pt idx="0">
                  <c:v>101578.08689999999</c:v>
                </c:pt>
                <c:pt idx="1">
                  <c:v>132777.60209999999</c:v>
                </c:pt>
                <c:pt idx="2">
                  <c:v>26435.240430000002</c:v>
                </c:pt>
                <c:pt idx="3">
                  <c:v>76383.324099999998</c:v>
                </c:pt>
                <c:pt idx="4">
                  <c:v>37207.127520000002</c:v>
                </c:pt>
                <c:pt idx="5">
                  <c:v>119763.6367</c:v>
                </c:pt>
                <c:pt idx="6">
                  <c:v>266445.03509999998</c:v>
                </c:pt>
                <c:pt idx="7">
                  <c:v>16366.53952</c:v>
                </c:pt>
                <c:pt idx="8">
                  <c:v>7837.0764529999997</c:v>
                </c:pt>
                <c:pt idx="9">
                  <c:v>118124.0598</c:v>
                </c:pt>
                <c:pt idx="10">
                  <c:v>113031.02310000001</c:v>
                </c:pt>
                <c:pt idx="11">
                  <c:v>60500.373469999999</c:v>
                </c:pt>
                <c:pt idx="12">
                  <c:v>122552.7371</c:v>
                </c:pt>
                <c:pt idx="13">
                  <c:v>45336.149310000001</c:v>
                </c:pt>
                <c:pt idx="14">
                  <c:v>97373.570019999999</c:v>
                </c:pt>
                <c:pt idx="15">
                  <c:v>475.53389229999999</c:v>
                </c:pt>
                <c:pt idx="16">
                  <c:v>139478.29759999999</c:v>
                </c:pt>
                <c:pt idx="17">
                  <c:v>72718.309989999994</c:v>
                </c:pt>
                <c:pt idx="18">
                  <c:v>93482.282290000003</c:v>
                </c:pt>
                <c:pt idx="19">
                  <c:v>126980.58500000001</c:v>
                </c:pt>
                <c:pt idx="20">
                  <c:v>39839.36277</c:v>
                </c:pt>
                <c:pt idx="21">
                  <c:v>78885.478340000001</c:v>
                </c:pt>
                <c:pt idx="22">
                  <c:v>8176.0207129999999</c:v>
                </c:pt>
                <c:pt idx="23">
                  <c:v>37462.115669999999</c:v>
                </c:pt>
                <c:pt idx="24">
                  <c:v>97024.412970000005</c:v>
                </c:pt>
                <c:pt idx="25">
                  <c:v>40052.602639999997</c:v>
                </c:pt>
                <c:pt idx="26">
                  <c:v>4227.3529840000001</c:v>
                </c:pt>
                <c:pt idx="27">
                  <c:v>102584.37059999999</c:v>
                </c:pt>
                <c:pt idx="28">
                  <c:v>4224</c:v>
                </c:pt>
                <c:pt idx="29">
                  <c:v>46605.446499999998</c:v>
                </c:pt>
                <c:pt idx="30">
                  <c:v>93863.022849999994</c:v>
                </c:pt>
                <c:pt idx="31">
                  <c:v>16291.82115</c:v>
                </c:pt>
                <c:pt idx="32">
                  <c:v>77927.852970000007</c:v>
                </c:pt>
              </c:numCache>
            </c:numRef>
          </c:val>
          <c:extLst>
            <c:ext xmlns:c16="http://schemas.microsoft.com/office/drawing/2014/chart" uri="{C3380CC4-5D6E-409C-BE32-E72D297353CC}">
              <c16:uniqueId val="{00000002-D5F3-4724-949B-4341DCF6E12D}"/>
            </c:ext>
          </c:extLst>
        </c:ser>
        <c:ser>
          <c:idx val="3"/>
          <c:order val="3"/>
          <c:tx>
            <c:strRef>
              <c:f>'1999_area'!$F$1</c:f>
              <c:strCache>
                <c:ptCount val="1"/>
                <c:pt idx="0">
                  <c:v>Forest_area_2014</c:v>
                </c:pt>
              </c:strCache>
            </c:strRef>
          </c:tx>
          <c:spPr>
            <a:solidFill>
              <a:schemeClr val="accent4"/>
            </a:solidFill>
            <a:ln>
              <a:noFill/>
            </a:ln>
            <a:effectLst/>
          </c:spPr>
          <c:invertIfNegative val="0"/>
          <c:cat>
            <c:strRef>
              <c:f>'1999_area'!$B$2:$B$34</c:f>
              <c:strCache>
                <c:ptCount val="33"/>
                <c:pt idx="0">
                  <c:v>Arghakhanchi</c:v>
                </c:pt>
                <c:pt idx="1">
                  <c:v>Banke</c:v>
                </c:pt>
                <c:pt idx="2">
                  <c:v>Bara</c:v>
                </c:pt>
                <c:pt idx="3">
                  <c:v>Bardiya</c:v>
                </c:pt>
                <c:pt idx="4">
                  <c:v>Bhojpur</c:v>
                </c:pt>
                <c:pt idx="5">
                  <c:v>Chitwan</c:v>
                </c:pt>
                <c:pt idx="6">
                  <c:v>Dang</c:v>
                </c:pt>
                <c:pt idx="7">
                  <c:v>Dhankuta</c:v>
                </c:pt>
                <c:pt idx="8">
                  <c:v>Dhanusha</c:v>
                </c:pt>
                <c:pt idx="9">
                  <c:v>Doti</c:v>
                </c:pt>
                <c:pt idx="10">
                  <c:v>Illam</c:v>
                </c:pt>
                <c:pt idx="11">
                  <c:v>Jhapa</c:v>
                </c:pt>
                <c:pt idx="12">
                  <c:v>Kailali</c:v>
                </c:pt>
                <c:pt idx="13">
                  <c:v>Kanchanpur</c:v>
                </c:pt>
                <c:pt idx="14">
                  <c:v>Kapilbastu</c:v>
                </c:pt>
                <c:pt idx="15">
                  <c:v>Mahottari</c:v>
                </c:pt>
                <c:pt idx="16">
                  <c:v>Makwanpur</c:v>
                </c:pt>
                <c:pt idx="17">
                  <c:v>Morang</c:v>
                </c:pt>
                <c:pt idx="18">
                  <c:v>Nawalparasi</c:v>
                </c:pt>
                <c:pt idx="19">
                  <c:v>Palpa</c:v>
                </c:pt>
                <c:pt idx="20">
                  <c:v>Parsa</c:v>
                </c:pt>
                <c:pt idx="21">
                  <c:v>Pyuthan</c:v>
                </c:pt>
                <c:pt idx="22">
                  <c:v>Rautahat</c:v>
                </c:pt>
                <c:pt idx="23">
                  <c:v>Rupandehi</c:v>
                </c:pt>
                <c:pt idx="24">
                  <c:v>Salyan</c:v>
                </c:pt>
                <c:pt idx="25">
                  <c:v>Saptari</c:v>
                </c:pt>
                <c:pt idx="26">
                  <c:v>Sarlahi</c:v>
                </c:pt>
                <c:pt idx="27">
                  <c:v>Sindhuli</c:v>
                </c:pt>
                <c:pt idx="28">
                  <c:v>Siraha</c:v>
                </c:pt>
                <c:pt idx="29">
                  <c:v>Sunsari</c:v>
                </c:pt>
                <c:pt idx="30">
                  <c:v>Surkhet</c:v>
                </c:pt>
                <c:pt idx="31">
                  <c:v>Tanahu</c:v>
                </c:pt>
                <c:pt idx="32">
                  <c:v>Udhayapur</c:v>
                </c:pt>
              </c:strCache>
            </c:strRef>
          </c:cat>
          <c:val>
            <c:numRef>
              <c:f>'1999_area'!$F$2:$F$34</c:f>
              <c:numCache>
                <c:formatCode>General</c:formatCode>
                <c:ptCount val="33"/>
                <c:pt idx="0">
                  <c:v>45692.050600000002</c:v>
                </c:pt>
                <c:pt idx="1">
                  <c:v>126392.9871</c:v>
                </c:pt>
                <c:pt idx="2">
                  <c:v>47107.552839999997</c:v>
                </c:pt>
                <c:pt idx="3">
                  <c:v>89217.578760000004</c:v>
                </c:pt>
                <c:pt idx="4">
                  <c:v>68340.605070000005</c:v>
                </c:pt>
                <c:pt idx="5">
                  <c:v>72425.578179999997</c:v>
                </c:pt>
                <c:pt idx="6">
                  <c:v>140411.31270000001</c:v>
                </c:pt>
                <c:pt idx="7">
                  <c:v>39901.063589999998</c:v>
                </c:pt>
                <c:pt idx="8">
                  <c:v>47660.212189999998</c:v>
                </c:pt>
                <c:pt idx="9">
                  <c:v>98656.863240000006</c:v>
                </c:pt>
                <c:pt idx="10">
                  <c:v>103521.1327</c:v>
                </c:pt>
                <c:pt idx="11">
                  <c:v>38681.909370000001</c:v>
                </c:pt>
                <c:pt idx="12">
                  <c:v>112599.9578</c:v>
                </c:pt>
                <c:pt idx="13">
                  <c:v>55104.526819999999</c:v>
                </c:pt>
                <c:pt idx="14">
                  <c:v>81056.161179999996</c:v>
                </c:pt>
                <c:pt idx="15">
                  <c:v>51731.24639</c:v>
                </c:pt>
                <c:pt idx="16">
                  <c:v>138594.71520000001</c:v>
                </c:pt>
                <c:pt idx="17">
                  <c:v>62355.45736</c:v>
                </c:pt>
                <c:pt idx="18">
                  <c:v>37733.572679999997</c:v>
                </c:pt>
                <c:pt idx="19">
                  <c:v>35283.82806</c:v>
                </c:pt>
                <c:pt idx="20">
                  <c:v>77026.014200000005</c:v>
                </c:pt>
                <c:pt idx="21">
                  <c:v>62485.003640000003</c:v>
                </c:pt>
                <c:pt idx="22">
                  <c:v>30671.550579999999</c:v>
                </c:pt>
                <c:pt idx="23">
                  <c:v>53382.380490000003</c:v>
                </c:pt>
                <c:pt idx="24">
                  <c:v>53382.380490000003</c:v>
                </c:pt>
                <c:pt idx="25">
                  <c:v>74175.038109999994</c:v>
                </c:pt>
                <c:pt idx="26">
                  <c:v>46172.356440000003</c:v>
                </c:pt>
                <c:pt idx="27">
                  <c:v>173411.4632</c:v>
                </c:pt>
                <c:pt idx="28">
                  <c:v>101895.913</c:v>
                </c:pt>
                <c:pt idx="29">
                  <c:v>39430.932460000004</c:v>
                </c:pt>
                <c:pt idx="30">
                  <c:v>154316.98199999999</c:v>
                </c:pt>
                <c:pt idx="31">
                  <c:v>32847.232109999997</c:v>
                </c:pt>
                <c:pt idx="32">
                  <c:v>89545.359849999993</c:v>
                </c:pt>
              </c:numCache>
            </c:numRef>
          </c:val>
          <c:extLst>
            <c:ext xmlns:c16="http://schemas.microsoft.com/office/drawing/2014/chart" uri="{C3380CC4-5D6E-409C-BE32-E72D297353CC}">
              <c16:uniqueId val="{00000003-D5F3-4724-949B-4341DCF6E12D}"/>
            </c:ext>
          </c:extLst>
        </c:ser>
        <c:ser>
          <c:idx val="4"/>
          <c:order val="4"/>
          <c:tx>
            <c:strRef>
              <c:f>'1999_area'!$G$1</c:f>
              <c:strCache>
                <c:ptCount val="1"/>
                <c:pt idx="0">
                  <c:v>Forest_area_1994</c:v>
                </c:pt>
              </c:strCache>
            </c:strRef>
          </c:tx>
          <c:spPr>
            <a:solidFill>
              <a:schemeClr val="accent5"/>
            </a:solidFill>
            <a:ln>
              <a:noFill/>
            </a:ln>
            <a:effectLst/>
          </c:spPr>
          <c:invertIfNegative val="0"/>
          <c:cat>
            <c:strRef>
              <c:f>'1999_area'!$B$2:$B$34</c:f>
              <c:strCache>
                <c:ptCount val="33"/>
                <c:pt idx="0">
                  <c:v>Arghakhanchi</c:v>
                </c:pt>
                <c:pt idx="1">
                  <c:v>Banke</c:v>
                </c:pt>
                <c:pt idx="2">
                  <c:v>Bara</c:v>
                </c:pt>
                <c:pt idx="3">
                  <c:v>Bardiya</c:v>
                </c:pt>
                <c:pt idx="4">
                  <c:v>Bhojpur</c:v>
                </c:pt>
                <c:pt idx="5">
                  <c:v>Chitwan</c:v>
                </c:pt>
                <c:pt idx="6">
                  <c:v>Dang</c:v>
                </c:pt>
                <c:pt idx="7">
                  <c:v>Dhankuta</c:v>
                </c:pt>
                <c:pt idx="8">
                  <c:v>Dhanusha</c:v>
                </c:pt>
                <c:pt idx="9">
                  <c:v>Doti</c:v>
                </c:pt>
                <c:pt idx="10">
                  <c:v>Illam</c:v>
                </c:pt>
                <c:pt idx="11">
                  <c:v>Jhapa</c:v>
                </c:pt>
                <c:pt idx="12">
                  <c:v>Kailali</c:v>
                </c:pt>
                <c:pt idx="13">
                  <c:v>Kanchanpur</c:v>
                </c:pt>
                <c:pt idx="14">
                  <c:v>Kapilbastu</c:v>
                </c:pt>
                <c:pt idx="15">
                  <c:v>Mahottari</c:v>
                </c:pt>
                <c:pt idx="16">
                  <c:v>Makwanpur</c:v>
                </c:pt>
                <c:pt idx="17">
                  <c:v>Morang</c:v>
                </c:pt>
                <c:pt idx="18">
                  <c:v>Nawalparasi</c:v>
                </c:pt>
                <c:pt idx="19">
                  <c:v>Palpa</c:v>
                </c:pt>
                <c:pt idx="20">
                  <c:v>Parsa</c:v>
                </c:pt>
                <c:pt idx="21">
                  <c:v>Pyuthan</c:v>
                </c:pt>
                <c:pt idx="22">
                  <c:v>Rautahat</c:v>
                </c:pt>
                <c:pt idx="23">
                  <c:v>Rupandehi</c:v>
                </c:pt>
                <c:pt idx="24">
                  <c:v>Salyan</c:v>
                </c:pt>
                <c:pt idx="25">
                  <c:v>Saptari</c:v>
                </c:pt>
                <c:pt idx="26">
                  <c:v>Sarlahi</c:v>
                </c:pt>
                <c:pt idx="27">
                  <c:v>Sindhuli</c:v>
                </c:pt>
                <c:pt idx="28">
                  <c:v>Siraha</c:v>
                </c:pt>
                <c:pt idx="29">
                  <c:v>Sunsari</c:v>
                </c:pt>
                <c:pt idx="30">
                  <c:v>Surkhet</c:v>
                </c:pt>
                <c:pt idx="31">
                  <c:v>Tanahu</c:v>
                </c:pt>
                <c:pt idx="32">
                  <c:v>Udhayapur</c:v>
                </c:pt>
              </c:strCache>
            </c:strRef>
          </c:cat>
          <c:val>
            <c:numRef>
              <c:f>'1999_area'!$G$2:$G$34</c:f>
              <c:numCache>
                <c:formatCode>General</c:formatCode>
                <c:ptCount val="33"/>
                <c:pt idx="0">
                  <c:v>48450.463080000001</c:v>
                </c:pt>
                <c:pt idx="1">
                  <c:v>52032.053379999998</c:v>
                </c:pt>
                <c:pt idx="2">
                  <c:v>13637.880020000001</c:v>
                </c:pt>
                <c:pt idx="3">
                  <c:v>77863.194969999997</c:v>
                </c:pt>
                <c:pt idx="4">
                  <c:v>46121.693979999996</c:v>
                </c:pt>
                <c:pt idx="5">
                  <c:v>101437.6271</c:v>
                </c:pt>
                <c:pt idx="6">
                  <c:v>122153.4788</c:v>
                </c:pt>
                <c:pt idx="7">
                  <c:v>146884.022</c:v>
                </c:pt>
                <c:pt idx="8">
                  <c:v>1071.540004</c:v>
                </c:pt>
                <c:pt idx="9">
                  <c:v>112679.76089999999</c:v>
                </c:pt>
                <c:pt idx="10">
                  <c:v>122643.2389</c:v>
                </c:pt>
                <c:pt idx="11">
                  <c:v>146292.15549999999</c:v>
                </c:pt>
                <c:pt idx="12">
                  <c:v>110140.6416</c:v>
                </c:pt>
                <c:pt idx="13">
                  <c:v>28061.6266</c:v>
                </c:pt>
                <c:pt idx="14">
                  <c:v>29840.92886</c:v>
                </c:pt>
                <c:pt idx="15">
                  <c:v>8775.6300530000008</c:v>
                </c:pt>
                <c:pt idx="16">
                  <c:v>144406.72409999999</c:v>
                </c:pt>
                <c:pt idx="17">
                  <c:v>147308.26850000001</c:v>
                </c:pt>
                <c:pt idx="18">
                  <c:v>40855.859929999999</c:v>
                </c:pt>
                <c:pt idx="19">
                  <c:v>46621.645989999997</c:v>
                </c:pt>
                <c:pt idx="20">
                  <c:v>54477.274980000002</c:v>
                </c:pt>
                <c:pt idx="21">
                  <c:v>64026.966560000001</c:v>
                </c:pt>
                <c:pt idx="22">
                  <c:v>5085.7200050000001</c:v>
                </c:pt>
                <c:pt idx="23">
                  <c:v>9248.9400260000002</c:v>
                </c:pt>
                <c:pt idx="24">
                  <c:v>133819.1</c:v>
                </c:pt>
                <c:pt idx="25">
                  <c:v>54151.312259999999</c:v>
                </c:pt>
                <c:pt idx="26">
                  <c:v>8122.8599960000001</c:v>
                </c:pt>
                <c:pt idx="27">
                  <c:v>66924.090349999999</c:v>
                </c:pt>
                <c:pt idx="28">
                  <c:v>19459.748459999999</c:v>
                </c:pt>
                <c:pt idx="29">
                  <c:v>143449.5834</c:v>
                </c:pt>
                <c:pt idx="30">
                  <c:v>173417.674</c:v>
                </c:pt>
                <c:pt idx="31">
                  <c:v>38094.405650000001</c:v>
                </c:pt>
                <c:pt idx="32">
                  <c:v>77225.847550000006</c:v>
                </c:pt>
              </c:numCache>
            </c:numRef>
          </c:val>
          <c:extLst>
            <c:ext xmlns:c16="http://schemas.microsoft.com/office/drawing/2014/chart" uri="{C3380CC4-5D6E-409C-BE32-E72D297353CC}">
              <c16:uniqueId val="{00000004-D5F3-4724-949B-4341DCF6E12D}"/>
            </c:ext>
          </c:extLst>
        </c:ser>
        <c:ser>
          <c:idx val="5"/>
          <c:order val="5"/>
          <c:tx>
            <c:strRef>
              <c:f>'1999_area'!$H$1</c:f>
              <c:strCache>
                <c:ptCount val="1"/>
                <c:pt idx="0">
                  <c:v>Forest_area_2018</c:v>
                </c:pt>
              </c:strCache>
            </c:strRef>
          </c:tx>
          <c:spPr>
            <a:solidFill>
              <a:schemeClr val="accent6"/>
            </a:solidFill>
            <a:ln>
              <a:noFill/>
            </a:ln>
            <a:effectLst/>
          </c:spPr>
          <c:invertIfNegative val="0"/>
          <c:cat>
            <c:strRef>
              <c:f>'1999_area'!$B$2:$B$34</c:f>
              <c:strCache>
                <c:ptCount val="33"/>
                <c:pt idx="0">
                  <c:v>Arghakhanchi</c:v>
                </c:pt>
                <c:pt idx="1">
                  <c:v>Banke</c:v>
                </c:pt>
                <c:pt idx="2">
                  <c:v>Bara</c:v>
                </c:pt>
                <c:pt idx="3">
                  <c:v>Bardiya</c:v>
                </c:pt>
                <c:pt idx="4">
                  <c:v>Bhojpur</c:v>
                </c:pt>
                <c:pt idx="5">
                  <c:v>Chitwan</c:v>
                </c:pt>
                <c:pt idx="6">
                  <c:v>Dang</c:v>
                </c:pt>
                <c:pt idx="7">
                  <c:v>Dhankuta</c:v>
                </c:pt>
                <c:pt idx="8">
                  <c:v>Dhanusha</c:v>
                </c:pt>
                <c:pt idx="9">
                  <c:v>Doti</c:v>
                </c:pt>
                <c:pt idx="10">
                  <c:v>Illam</c:v>
                </c:pt>
                <c:pt idx="11">
                  <c:v>Jhapa</c:v>
                </c:pt>
                <c:pt idx="12">
                  <c:v>Kailali</c:v>
                </c:pt>
                <c:pt idx="13">
                  <c:v>Kanchanpur</c:v>
                </c:pt>
                <c:pt idx="14">
                  <c:v>Kapilbastu</c:v>
                </c:pt>
                <c:pt idx="15">
                  <c:v>Mahottari</c:v>
                </c:pt>
                <c:pt idx="16">
                  <c:v>Makwanpur</c:v>
                </c:pt>
                <c:pt idx="17">
                  <c:v>Morang</c:v>
                </c:pt>
                <c:pt idx="18">
                  <c:v>Nawalparasi</c:v>
                </c:pt>
                <c:pt idx="19">
                  <c:v>Palpa</c:v>
                </c:pt>
                <c:pt idx="20">
                  <c:v>Parsa</c:v>
                </c:pt>
                <c:pt idx="21">
                  <c:v>Pyuthan</c:v>
                </c:pt>
                <c:pt idx="22">
                  <c:v>Rautahat</c:v>
                </c:pt>
                <c:pt idx="23">
                  <c:v>Rupandehi</c:v>
                </c:pt>
                <c:pt idx="24">
                  <c:v>Salyan</c:v>
                </c:pt>
                <c:pt idx="25">
                  <c:v>Saptari</c:v>
                </c:pt>
                <c:pt idx="26">
                  <c:v>Sarlahi</c:v>
                </c:pt>
                <c:pt idx="27">
                  <c:v>Sindhuli</c:v>
                </c:pt>
                <c:pt idx="28">
                  <c:v>Siraha</c:v>
                </c:pt>
                <c:pt idx="29">
                  <c:v>Sunsari</c:v>
                </c:pt>
                <c:pt idx="30">
                  <c:v>Surkhet</c:v>
                </c:pt>
                <c:pt idx="31">
                  <c:v>Tanahu</c:v>
                </c:pt>
                <c:pt idx="32">
                  <c:v>Udhayapur</c:v>
                </c:pt>
              </c:strCache>
            </c:strRef>
          </c:cat>
          <c:val>
            <c:numRef>
              <c:f>'1999_area'!$H$2:$H$34</c:f>
              <c:numCache>
                <c:formatCode>General</c:formatCode>
                <c:ptCount val="33"/>
                <c:pt idx="0">
                  <c:v>48823.66042</c:v>
                </c:pt>
                <c:pt idx="1">
                  <c:v>100900.5102</c:v>
                </c:pt>
                <c:pt idx="2">
                  <c:v>12555.73849</c:v>
                </c:pt>
                <c:pt idx="3">
                  <c:v>52579.872560000003</c:v>
                </c:pt>
                <c:pt idx="4">
                  <c:v>20576.985290000001</c:v>
                </c:pt>
                <c:pt idx="5">
                  <c:v>61857.6731</c:v>
                </c:pt>
                <c:pt idx="6">
                  <c:v>132112.69589999999</c:v>
                </c:pt>
                <c:pt idx="7">
                  <c:v>12471.296179999999</c:v>
                </c:pt>
                <c:pt idx="8">
                  <c:v>5241.557014</c:v>
                </c:pt>
                <c:pt idx="9">
                  <c:v>69602.870169999995</c:v>
                </c:pt>
                <c:pt idx="10">
                  <c:v>54173.561309999997</c:v>
                </c:pt>
                <c:pt idx="11">
                  <c:v>14662.75029</c:v>
                </c:pt>
                <c:pt idx="12">
                  <c:v>74925.050130000003</c:v>
                </c:pt>
                <c:pt idx="13">
                  <c:v>33889.566619999998</c:v>
                </c:pt>
                <c:pt idx="14">
                  <c:v>85315.056259999998</c:v>
                </c:pt>
                <c:pt idx="15">
                  <c:v>4656.0465489999997</c:v>
                </c:pt>
                <c:pt idx="16">
                  <c:v>86902.964850000004</c:v>
                </c:pt>
                <c:pt idx="17">
                  <c:v>36888.139869999999</c:v>
                </c:pt>
                <c:pt idx="18">
                  <c:v>69749.294479999997</c:v>
                </c:pt>
                <c:pt idx="19">
                  <c:v>56471.044070000004</c:v>
                </c:pt>
                <c:pt idx="20">
                  <c:v>14363.40338</c:v>
                </c:pt>
                <c:pt idx="21">
                  <c:v>42191.051930000001</c:v>
                </c:pt>
                <c:pt idx="22">
                  <c:v>11008.47147</c:v>
                </c:pt>
                <c:pt idx="23">
                  <c:v>43889.249040000002</c:v>
                </c:pt>
                <c:pt idx="24">
                  <c:v>63610.259870000002</c:v>
                </c:pt>
                <c:pt idx="25">
                  <c:v>29818.547859999999</c:v>
                </c:pt>
                <c:pt idx="26">
                  <c:v>12011.60413</c:v>
                </c:pt>
                <c:pt idx="27">
                  <c:v>70676.699850000005</c:v>
                </c:pt>
                <c:pt idx="28">
                  <c:v>7095.7387099999996</c:v>
                </c:pt>
                <c:pt idx="29">
                  <c:v>12303.842490000001</c:v>
                </c:pt>
                <c:pt idx="30">
                  <c:v>83013.355200000005</c:v>
                </c:pt>
                <c:pt idx="31">
                  <c:v>35976.755579999997</c:v>
                </c:pt>
                <c:pt idx="32">
                  <c:v>40808.490760000001</c:v>
                </c:pt>
              </c:numCache>
            </c:numRef>
          </c:val>
          <c:extLst>
            <c:ext xmlns:c16="http://schemas.microsoft.com/office/drawing/2014/chart" uri="{C3380CC4-5D6E-409C-BE32-E72D297353CC}">
              <c16:uniqueId val="{00000005-D5F3-4724-949B-4341DCF6E12D}"/>
            </c:ext>
          </c:extLst>
        </c:ser>
        <c:dLbls>
          <c:showLegendKey val="0"/>
          <c:showVal val="0"/>
          <c:showCatName val="0"/>
          <c:showSerName val="0"/>
          <c:showPercent val="0"/>
          <c:showBubbleSize val="0"/>
        </c:dLbls>
        <c:gapWidth val="150"/>
        <c:overlap val="100"/>
        <c:axId val="1929666016"/>
        <c:axId val="1929663104"/>
      </c:barChart>
      <c:catAx>
        <c:axId val="192966601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Districts</a:t>
                </a:r>
                <a:r>
                  <a:rPr lang="en-US" baseline="0"/>
                  <a:t> of chure and terai region</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29663104"/>
        <c:crosses val="autoZero"/>
        <c:auto val="1"/>
        <c:lblAlgn val="ctr"/>
        <c:lblOffset val="100"/>
        <c:noMultiLvlLbl val="0"/>
      </c:catAx>
      <c:valAx>
        <c:axId val="19296631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Area(ha)</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296660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baseline="0">
                <a:effectLst/>
              </a:rPr>
              <a:t>Comparison with Study of Collaborative Global and National Organizations of p</a:t>
            </a:r>
            <a:r>
              <a:rPr lang="en-US"/>
              <a:t>ercentage of forest cover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Percentage of forest cover</c:v>
                </c:pt>
              </c:strCache>
            </c:strRef>
          </c:tx>
          <c:spPr>
            <a:solidFill>
              <a:schemeClr val="accent1"/>
            </a:solidFill>
            <a:ln>
              <a:noFill/>
            </a:ln>
            <a:effectLst/>
          </c:spPr>
          <c:invertIfNegative val="0"/>
          <c:cat>
            <c:strRef>
              <c:f>Sheet1!$A$2:$A$8</c:f>
              <c:strCache>
                <c:ptCount val="7"/>
                <c:pt idx="0">
                  <c:v>1994</c:v>
                </c:pt>
                <c:pt idx="1">
                  <c:v>1999</c:v>
                </c:pt>
                <c:pt idx="2">
                  <c:v>2004</c:v>
                </c:pt>
                <c:pt idx="3">
                  <c:v>2004(FAO)</c:v>
                </c:pt>
                <c:pt idx="4">
                  <c:v>2009</c:v>
                </c:pt>
                <c:pt idx="5">
                  <c:v>2014</c:v>
                </c:pt>
                <c:pt idx="6">
                  <c:v>2018</c:v>
                </c:pt>
              </c:strCache>
            </c:strRef>
          </c:cat>
          <c:val>
            <c:numRef>
              <c:f>Sheet1!$B$2:$B$8</c:f>
              <c:numCache>
                <c:formatCode>General</c:formatCode>
                <c:ptCount val="7"/>
                <c:pt idx="0">
                  <c:v>40.020000000000003</c:v>
                </c:pt>
                <c:pt idx="1">
                  <c:v>32.659999999999997</c:v>
                </c:pt>
                <c:pt idx="2">
                  <c:v>28.87</c:v>
                </c:pt>
                <c:pt idx="3">
                  <c:v>24.01</c:v>
                </c:pt>
                <c:pt idx="4">
                  <c:v>28.33</c:v>
                </c:pt>
                <c:pt idx="5">
                  <c:v>26.92</c:v>
                </c:pt>
                <c:pt idx="6">
                  <c:v>26.52</c:v>
                </c:pt>
              </c:numCache>
            </c:numRef>
          </c:val>
          <c:extLst>
            <c:ext xmlns:c16="http://schemas.microsoft.com/office/drawing/2014/chart" uri="{C3380CC4-5D6E-409C-BE32-E72D297353CC}">
              <c16:uniqueId val="{00000000-F235-4C66-9864-8DCDBF2A1C8F}"/>
            </c:ext>
          </c:extLst>
        </c:ser>
        <c:dLbls>
          <c:showLegendKey val="0"/>
          <c:showVal val="0"/>
          <c:showCatName val="0"/>
          <c:showSerName val="0"/>
          <c:showPercent val="0"/>
          <c:showBubbleSize val="0"/>
        </c:dLbls>
        <c:gapWidth val="219"/>
        <c:overlap val="-27"/>
        <c:axId val="220236960"/>
        <c:axId val="220240288"/>
      </c:barChart>
      <c:catAx>
        <c:axId val="2202369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0240288"/>
        <c:crosses val="autoZero"/>
        <c:auto val="1"/>
        <c:lblAlgn val="ctr"/>
        <c:lblOffset val="100"/>
        <c:noMultiLvlLbl val="0"/>
      </c:catAx>
      <c:valAx>
        <c:axId val="2202402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%Forest</a:t>
                </a:r>
                <a:r>
                  <a:rPr lang="en-US" baseline="0"/>
                  <a:t> area</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02369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AEDC489-90E8-4632-BEF5-1306449CF14D}"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120AEF-8B75-4319-B076-94B673E8659C}" type="slidenum">
              <a:rPr lang="en-US" smtClean="0"/>
              <a:t>‹#›</a:t>
            </a:fld>
            <a:endParaRPr lang="en-US"/>
          </a:p>
        </p:txBody>
      </p:sp>
    </p:spTree>
    <p:extLst>
      <p:ext uri="{BB962C8B-B14F-4D97-AF65-F5344CB8AC3E}">
        <p14:creationId xmlns:p14="http://schemas.microsoft.com/office/powerpoint/2010/main" val="806203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EDC489-90E8-4632-BEF5-1306449CF14D}"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120AEF-8B75-4319-B076-94B673E8659C}" type="slidenum">
              <a:rPr lang="en-US" smtClean="0"/>
              <a:t>‹#›</a:t>
            </a:fld>
            <a:endParaRPr lang="en-US"/>
          </a:p>
        </p:txBody>
      </p:sp>
    </p:spTree>
    <p:extLst>
      <p:ext uri="{BB962C8B-B14F-4D97-AF65-F5344CB8AC3E}">
        <p14:creationId xmlns:p14="http://schemas.microsoft.com/office/powerpoint/2010/main" val="1567469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EDC489-90E8-4632-BEF5-1306449CF14D}"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120AEF-8B75-4319-B076-94B673E8659C}" type="slidenum">
              <a:rPr lang="en-US" smtClean="0"/>
              <a:t>‹#›</a:t>
            </a:fld>
            <a:endParaRPr lang="en-US"/>
          </a:p>
        </p:txBody>
      </p:sp>
    </p:spTree>
    <p:extLst>
      <p:ext uri="{BB962C8B-B14F-4D97-AF65-F5344CB8AC3E}">
        <p14:creationId xmlns:p14="http://schemas.microsoft.com/office/powerpoint/2010/main" val="432141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EDC489-90E8-4632-BEF5-1306449CF14D}"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120AEF-8B75-4319-B076-94B673E8659C}" type="slidenum">
              <a:rPr lang="en-US" smtClean="0"/>
              <a:t>‹#›</a:t>
            </a:fld>
            <a:endParaRPr lang="en-US"/>
          </a:p>
        </p:txBody>
      </p:sp>
    </p:spTree>
    <p:extLst>
      <p:ext uri="{BB962C8B-B14F-4D97-AF65-F5344CB8AC3E}">
        <p14:creationId xmlns:p14="http://schemas.microsoft.com/office/powerpoint/2010/main" val="3947879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AEDC489-90E8-4632-BEF5-1306449CF14D}"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120AEF-8B75-4319-B076-94B673E8659C}" type="slidenum">
              <a:rPr lang="en-US" smtClean="0"/>
              <a:t>‹#›</a:t>
            </a:fld>
            <a:endParaRPr lang="en-US"/>
          </a:p>
        </p:txBody>
      </p:sp>
    </p:spTree>
    <p:extLst>
      <p:ext uri="{BB962C8B-B14F-4D97-AF65-F5344CB8AC3E}">
        <p14:creationId xmlns:p14="http://schemas.microsoft.com/office/powerpoint/2010/main" val="1600107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EDC489-90E8-4632-BEF5-1306449CF14D}" type="datetimeFigureOut">
              <a:rPr lang="en-US" smtClean="0"/>
              <a:t>9/21/2023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120AEF-8B75-4319-B076-94B673E8659C}" type="slidenum">
              <a:rPr lang="en-US" smtClean="0"/>
              <a:t>‹#›</a:t>
            </a:fld>
            <a:endParaRPr lang="en-US"/>
          </a:p>
        </p:txBody>
      </p:sp>
    </p:spTree>
    <p:extLst>
      <p:ext uri="{BB962C8B-B14F-4D97-AF65-F5344CB8AC3E}">
        <p14:creationId xmlns:p14="http://schemas.microsoft.com/office/powerpoint/2010/main" val="119544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EDC489-90E8-4632-BEF5-1306449CF14D}" type="datetimeFigureOut">
              <a:rPr lang="en-US" smtClean="0"/>
              <a:t>9/21/2023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120AEF-8B75-4319-B076-94B673E8659C}" type="slidenum">
              <a:rPr lang="en-US" smtClean="0"/>
              <a:t>‹#›</a:t>
            </a:fld>
            <a:endParaRPr lang="en-US"/>
          </a:p>
        </p:txBody>
      </p:sp>
    </p:spTree>
    <p:extLst>
      <p:ext uri="{BB962C8B-B14F-4D97-AF65-F5344CB8AC3E}">
        <p14:creationId xmlns:p14="http://schemas.microsoft.com/office/powerpoint/2010/main" val="2273843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EDC489-90E8-4632-BEF5-1306449CF14D}" type="datetimeFigureOut">
              <a:rPr lang="en-US" smtClean="0"/>
              <a:t>9/21/2023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120AEF-8B75-4319-B076-94B673E8659C}" type="slidenum">
              <a:rPr lang="en-US" smtClean="0"/>
              <a:t>‹#›</a:t>
            </a:fld>
            <a:endParaRPr lang="en-US"/>
          </a:p>
        </p:txBody>
      </p:sp>
    </p:spTree>
    <p:extLst>
      <p:ext uri="{BB962C8B-B14F-4D97-AF65-F5344CB8AC3E}">
        <p14:creationId xmlns:p14="http://schemas.microsoft.com/office/powerpoint/2010/main" val="1118962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EDC489-90E8-4632-BEF5-1306449CF14D}" type="datetimeFigureOut">
              <a:rPr lang="en-US" smtClean="0"/>
              <a:t>9/21/2023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120AEF-8B75-4319-B076-94B673E8659C}" type="slidenum">
              <a:rPr lang="en-US" smtClean="0"/>
              <a:t>‹#›</a:t>
            </a:fld>
            <a:endParaRPr lang="en-US"/>
          </a:p>
        </p:txBody>
      </p:sp>
    </p:spTree>
    <p:extLst>
      <p:ext uri="{BB962C8B-B14F-4D97-AF65-F5344CB8AC3E}">
        <p14:creationId xmlns:p14="http://schemas.microsoft.com/office/powerpoint/2010/main" val="343975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AEDC489-90E8-4632-BEF5-1306449CF14D}" type="datetimeFigureOut">
              <a:rPr lang="en-US" smtClean="0"/>
              <a:t>9/21/2023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120AEF-8B75-4319-B076-94B673E8659C}" type="slidenum">
              <a:rPr lang="en-US" smtClean="0"/>
              <a:t>‹#›</a:t>
            </a:fld>
            <a:endParaRPr lang="en-US"/>
          </a:p>
        </p:txBody>
      </p:sp>
    </p:spTree>
    <p:extLst>
      <p:ext uri="{BB962C8B-B14F-4D97-AF65-F5344CB8AC3E}">
        <p14:creationId xmlns:p14="http://schemas.microsoft.com/office/powerpoint/2010/main" val="2056811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AEDC489-90E8-4632-BEF5-1306449CF14D}" type="datetimeFigureOut">
              <a:rPr lang="en-US" smtClean="0"/>
              <a:t>9/21/2023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120AEF-8B75-4319-B076-94B673E8659C}" type="slidenum">
              <a:rPr lang="en-US" smtClean="0"/>
              <a:t>‹#›</a:t>
            </a:fld>
            <a:endParaRPr lang="en-US"/>
          </a:p>
        </p:txBody>
      </p:sp>
    </p:spTree>
    <p:extLst>
      <p:ext uri="{BB962C8B-B14F-4D97-AF65-F5344CB8AC3E}">
        <p14:creationId xmlns:p14="http://schemas.microsoft.com/office/powerpoint/2010/main" val="610987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EDC489-90E8-4632-BEF5-1306449CF14D}" type="datetimeFigureOut">
              <a:rPr lang="en-US" smtClean="0"/>
              <a:t>9/21/2023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120AEF-8B75-4319-B076-94B673E8659C}" type="slidenum">
              <a:rPr lang="en-US" smtClean="0"/>
              <a:t>‹#›</a:t>
            </a:fld>
            <a:endParaRPr lang="en-US"/>
          </a:p>
        </p:txBody>
      </p:sp>
    </p:spTree>
    <p:extLst>
      <p:ext uri="{BB962C8B-B14F-4D97-AF65-F5344CB8AC3E}">
        <p14:creationId xmlns:p14="http://schemas.microsoft.com/office/powerpoint/2010/main" val="3040552512"/>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rainforests.mongabay.com/deforestation/archive/Nepal.htm?fbclid=IwAR3fMgr_gqL1GWURIV9DGpXkK1LBvGjNHCq97jB6hRGRvfYSGLNHuPW8PJY"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earthexplorer.usgs.gov/"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924696" y="766120"/>
            <a:ext cx="10591801" cy="1742302"/>
          </a:xfrm>
        </p:spPr>
        <p:txBody>
          <a:bodyPr>
            <a:normAutofit/>
          </a:bodyPr>
          <a:lstStyle/>
          <a:p>
            <a:r>
              <a:rPr lang="en-US" sz="4000" dirty="0"/>
              <a:t>Forest Cover Change and its impact on ecosystem service value of the </a:t>
            </a:r>
            <a:r>
              <a:rPr lang="en-US" sz="4000" dirty="0" err="1"/>
              <a:t>Chure</a:t>
            </a:r>
            <a:r>
              <a:rPr lang="en-US" sz="4000" dirty="0"/>
              <a:t> and Terai Region of Nepal</a:t>
            </a:r>
          </a:p>
        </p:txBody>
      </p:sp>
      <p:sp>
        <p:nvSpPr>
          <p:cNvPr id="4" name="Subtitle 3"/>
          <p:cNvSpPr txBox="1">
            <a:spLocks noGrp="1"/>
          </p:cNvSpPr>
          <p:nvPr>
            <p:ph type="subTitle" idx="1"/>
          </p:nvPr>
        </p:nvSpPr>
        <p:spPr>
          <a:xfrm>
            <a:off x="1549743" y="4311317"/>
            <a:ext cx="9144000" cy="1217769"/>
          </a:xfrm>
          <a:prstGeom prst="rect">
            <a:avLst/>
          </a:prstGeom>
          <a:noFill/>
        </p:spPr>
        <p:txBody>
          <a:bodyPr wrap="square" rtlCol="0">
            <a:spAutoFit/>
          </a:bodyPr>
          <a:lstStyle/>
          <a:p>
            <a:pPr algn="ctr"/>
            <a:r>
              <a:rPr lang="en-US" dirty="0"/>
              <a:t>Presenter</a:t>
            </a:r>
          </a:p>
          <a:p>
            <a:r>
              <a:rPr lang="en-US" dirty="0" err="1"/>
              <a:t>Er</a:t>
            </a:r>
            <a:r>
              <a:rPr lang="en-US" dirty="0"/>
              <a:t>. </a:t>
            </a:r>
            <a:r>
              <a:rPr lang="en-US" dirty="0" err="1"/>
              <a:t>Anirudra</a:t>
            </a:r>
            <a:r>
              <a:rPr lang="en-US" dirty="0"/>
              <a:t> Prasad </a:t>
            </a:r>
            <a:r>
              <a:rPr lang="en-US" dirty="0" err="1"/>
              <a:t>Koirala</a:t>
            </a:r>
            <a:r>
              <a:rPr lang="en-US" dirty="0"/>
              <a:t> | </a:t>
            </a:r>
            <a:r>
              <a:rPr lang="en-US" dirty="0" err="1"/>
              <a:t>Er</a:t>
            </a:r>
            <a:r>
              <a:rPr lang="en-US" dirty="0"/>
              <a:t>. </a:t>
            </a:r>
            <a:r>
              <a:rPr lang="en-US" dirty="0" err="1"/>
              <a:t>Binita</a:t>
            </a:r>
            <a:r>
              <a:rPr lang="en-US" dirty="0"/>
              <a:t>  </a:t>
            </a:r>
            <a:r>
              <a:rPr lang="en-US" dirty="0" err="1"/>
              <a:t>Shahi</a:t>
            </a:r>
            <a:r>
              <a:rPr lang="en-US" dirty="0"/>
              <a:t> |</a:t>
            </a:r>
            <a:r>
              <a:rPr lang="en-US" dirty="0" err="1"/>
              <a:t>Er</a:t>
            </a:r>
            <a:r>
              <a:rPr lang="en-US" dirty="0"/>
              <a:t>. Krishna Prasad Sharma |</a:t>
            </a:r>
            <a:r>
              <a:rPr lang="en-US" dirty="0" err="1"/>
              <a:t>Er</a:t>
            </a:r>
            <a:r>
              <a:rPr lang="en-US" dirty="0"/>
              <a:t>. </a:t>
            </a:r>
            <a:r>
              <a:rPr lang="en-US" dirty="0" err="1"/>
              <a:t>Sanjeevan</a:t>
            </a:r>
            <a:r>
              <a:rPr lang="en-US" dirty="0"/>
              <a:t> </a:t>
            </a:r>
            <a:r>
              <a:rPr lang="en-US" dirty="0" err="1"/>
              <a:t>shrestha</a:t>
            </a:r>
            <a:endParaRPr lang="en-US" dirty="0"/>
          </a:p>
        </p:txBody>
      </p:sp>
    </p:spTree>
    <p:extLst>
      <p:ext uri="{BB962C8B-B14F-4D97-AF65-F5344CB8AC3E}">
        <p14:creationId xmlns:p14="http://schemas.microsoft.com/office/powerpoint/2010/main" val="2910187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Outcome</a:t>
            </a:r>
          </a:p>
        </p:txBody>
      </p:sp>
      <p:sp>
        <p:nvSpPr>
          <p:cNvPr id="3" name="Content Placeholder 2"/>
          <p:cNvSpPr>
            <a:spLocks noGrp="1"/>
          </p:cNvSpPr>
          <p:nvPr>
            <p:ph idx="1"/>
          </p:nvPr>
        </p:nvSpPr>
        <p:spPr>
          <a:xfrm>
            <a:off x="531341" y="2051221"/>
            <a:ext cx="10822459" cy="4125741"/>
          </a:xfrm>
        </p:spPr>
        <p:txBody>
          <a:bodyPr/>
          <a:lstStyle/>
          <a:p>
            <a:r>
              <a:rPr lang="en-US" dirty="0"/>
              <a:t>Time Series Forest Cover Maps 1994-2018</a:t>
            </a:r>
          </a:p>
          <a:p>
            <a:endParaRPr lang="en-US" dirty="0"/>
          </a:p>
        </p:txBody>
      </p:sp>
      <p:pic>
        <p:nvPicPr>
          <p:cNvPr id="4" name="Picture 3" descr="D:\final_result_project\chart\clsfy map\1994final.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0498" y="2535381"/>
            <a:ext cx="4021282" cy="3498705"/>
          </a:xfrm>
          <a:prstGeom prst="rect">
            <a:avLst/>
          </a:prstGeom>
          <a:noFill/>
          <a:ln>
            <a:noFill/>
          </a:ln>
        </p:spPr>
      </p:pic>
      <p:pic>
        <p:nvPicPr>
          <p:cNvPr id="5" name="Picture 4" descr="D:\final_result_project\chart\clsfy map\1999final.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0936" y="2535382"/>
            <a:ext cx="3865417" cy="3498705"/>
          </a:xfrm>
          <a:prstGeom prst="rect">
            <a:avLst/>
          </a:prstGeom>
          <a:noFill/>
          <a:ln>
            <a:noFill/>
          </a:ln>
        </p:spPr>
      </p:pic>
    </p:spTree>
    <p:extLst>
      <p:ext uri="{BB962C8B-B14F-4D97-AF65-F5344CB8AC3E}">
        <p14:creationId xmlns:p14="http://schemas.microsoft.com/office/powerpoint/2010/main" val="760163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Contd</a:t>
            </a:r>
            <a:r>
              <a:rPr lang="en-US" dirty="0"/>
              <a:t>…</a:t>
            </a:r>
          </a:p>
        </p:txBody>
      </p:sp>
      <p:pic>
        <p:nvPicPr>
          <p:cNvPr id="4" name="Content Placeholder 5" descr="D:\final_result_project\chart\clsfy map\2004final.jpg"/>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53888" y="1946750"/>
            <a:ext cx="4253345" cy="3824649"/>
          </a:xfrm>
          <a:prstGeom prst="rect">
            <a:avLst/>
          </a:prstGeom>
          <a:noFill/>
          <a:ln>
            <a:noFill/>
          </a:ln>
        </p:spPr>
      </p:pic>
      <p:pic>
        <p:nvPicPr>
          <p:cNvPr id="5" name="image17.jpg"/>
          <p:cNvPicPr/>
          <p:nvPr/>
        </p:nvPicPr>
        <p:blipFill>
          <a:blip r:embed="rId3"/>
          <a:srcRect/>
          <a:stretch>
            <a:fillRect/>
          </a:stretch>
        </p:blipFill>
        <p:spPr>
          <a:xfrm>
            <a:off x="6107233" y="1946750"/>
            <a:ext cx="4045527" cy="3824649"/>
          </a:xfrm>
          <a:prstGeom prst="rect">
            <a:avLst/>
          </a:prstGeom>
          <a:ln/>
        </p:spPr>
      </p:pic>
    </p:spTree>
    <p:extLst>
      <p:ext uri="{BB962C8B-B14F-4D97-AF65-F5344CB8AC3E}">
        <p14:creationId xmlns:p14="http://schemas.microsoft.com/office/powerpoint/2010/main" val="3060565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Contd</a:t>
            </a:r>
            <a:r>
              <a:rPr lang="en-US" dirty="0"/>
              <a:t>…</a:t>
            </a:r>
            <a:br>
              <a:rPr lang="en-US" dirty="0"/>
            </a:br>
            <a:endParaRPr lang="en-US" dirty="0"/>
          </a:p>
        </p:txBody>
      </p:sp>
      <p:pic>
        <p:nvPicPr>
          <p:cNvPr id="4" name="image13.jpg"/>
          <p:cNvPicPr>
            <a:picLocks/>
          </p:cNvPicPr>
          <p:nvPr/>
        </p:nvPicPr>
        <p:blipFill>
          <a:blip r:embed="rId2"/>
          <a:srcRect/>
          <a:stretch>
            <a:fillRect/>
          </a:stretch>
        </p:blipFill>
        <p:spPr>
          <a:xfrm>
            <a:off x="1275741" y="1794906"/>
            <a:ext cx="4054883" cy="4160621"/>
          </a:xfrm>
          <a:prstGeom prst="rect">
            <a:avLst/>
          </a:prstGeom>
          <a:ln/>
        </p:spPr>
      </p:pic>
      <p:pic>
        <p:nvPicPr>
          <p:cNvPr id="5" name="image16.jpg"/>
          <p:cNvPicPr/>
          <p:nvPr/>
        </p:nvPicPr>
        <p:blipFill>
          <a:blip r:embed="rId3"/>
          <a:srcRect/>
          <a:stretch>
            <a:fillRect/>
          </a:stretch>
        </p:blipFill>
        <p:spPr>
          <a:xfrm>
            <a:off x="5742520" y="1794906"/>
            <a:ext cx="4065877" cy="4160621"/>
          </a:xfrm>
          <a:prstGeom prst="rect">
            <a:avLst/>
          </a:prstGeom>
          <a:ln/>
        </p:spPr>
      </p:pic>
    </p:spTree>
    <p:extLst>
      <p:ext uri="{BB962C8B-B14F-4D97-AF65-F5344CB8AC3E}">
        <p14:creationId xmlns:p14="http://schemas.microsoft.com/office/powerpoint/2010/main" val="2915912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Contd</a:t>
            </a:r>
            <a:r>
              <a:rPr lang="en-US" dirty="0"/>
              <a:t>…</a:t>
            </a:r>
          </a:p>
        </p:txBody>
      </p:sp>
      <p:sp>
        <p:nvSpPr>
          <p:cNvPr id="3" name="Content Placeholder 2"/>
          <p:cNvSpPr>
            <a:spLocks noGrp="1"/>
          </p:cNvSpPr>
          <p:nvPr>
            <p:ph idx="1"/>
          </p:nvPr>
        </p:nvSpPr>
        <p:spPr/>
        <p:txBody>
          <a:bodyPr/>
          <a:lstStyle/>
          <a:p>
            <a:r>
              <a:rPr lang="en-US" dirty="0"/>
              <a:t>Image Classification Accuracy Assessment</a:t>
            </a:r>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495857691"/>
              </p:ext>
            </p:extLst>
          </p:nvPr>
        </p:nvGraphicFramePr>
        <p:xfrm>
          <a:off x="1133340" y="2472743"/>
          <a:ext cx="6486660" cy="2585661"/>
        </p:xfrm>
        <a:graphic>
          <a:graphicData uri="http://schemas.openxmlformats.org/drawingml/2006/table">
            <a:tbl>
              <a:tblPr firstRow="1" bandRow="1">
                <a:tableStyleId>{5C22544A-7EE6-4342-B048-85BDC9FD1C3A}</a:tableStyleId>
              </a:tblPr>
              <a:tblGrid>
                <a:gridCol w="3243330">
                  <a:extLst>
                    <a:ext uri="{9D8B030D-6E8A-4147-A177-3AD203B41FA5}">
                      <a16:colId xmlns:a16="http://schemas.microsoft.com/office/drawing/2014/main" val="4015734680"/>
                    </a:ext>
                  </a:extLst>
                </a:gridCol>
                <a:gridCol w="3243330">
                  <a:extLst>
                    <a:ext uri="{9D8B030D-6E8A-4147-A177-3AD203B41FA5}">
                      <a16:colId xmlns:a16="http://schemas.microsoft.com/office/drawing/2014/main" val="3544882912"/>
                    </a:ext>
                  </a:extLst>
                </a:gridCol>
              </a:tblGrid>
              <a:tr h="366979">
                <a:tc>
                  <a:txBody>
                    <a:bodyPr/>
                    <a:lstStyle/>
                    <a:p>
                      <a:r>
                        <a:rPr lang="en-US" dirty="0"/>
                        <a:t>Images of</a:t>
                      </a:r>
                      <a:r>
                        <a:rPr lang="en-US" baseline="0" dirty="0"/>
                        <a:t> Year(AD)</a:t>
                      </a:r>
                      <a:endParaRPr lang="en-US" dirty="0"/>
                    </a:p>
                  </a:txBody>
                  <a:tcPr/>
                </a:tc>
                <a:tc>
                  <a:txBody>
                    <a:bodyPr/>
                    <a:lstStyle/>
                    <a:p>
                      <a:r>
                        <a:rPr lang="en-US" dirty="0"/>
                        <a:t>Overall Accuracy</a:t>
                      </a:r>
                    </a:p>
                  </a:txBody>
                  <a:tcPr/>
                </a:tc>
                <a:extLst>
                  <a:ext uri="{0D108BD9-81ED-4DB2-BD59-A6C34878D82A}">
                    <a16:rowId xmlns:a16="http://schemas.microsoft.com/office/drawing/2014/main" val="3438672123"/>
                  </a:ext>
                </a:extLst>
              </a:tr>
              <a:tr h="366979">
                <a:tc>
                  <a:txBody>
                    <a:bodyPr/>
                    <a:lstStyle/>
                    <a:p>
                      <a:r>
                        <a:rPr lang="en-US" dirty="0"/>
                        <a:t>1994</a:t>
                      </a:r>
                    </a:p>
                  </a:txBody>
                  <a:tcPr/>
                </a:tc>
                <a:tc>
                  <a:txBody>
                    <a:bodyPr/>
                    <a:lstStyle/>
                    <a:p>
                      <a:r>
                        <a:rPr lang="en-US" dirty="0"/>
                        <a:t>90%</a:t>
                      </a:r>
                    </a:p>
                  </a:txBody>
                  <a:tcPr/>
                </a:tc>
                <a:extLst>
                  <a:ext uri="{0D108BD9-81ED-4DB2-BD59-A6C34878D82A}">
                    <a16:rowId xmlns:a16="http://schemas.microsoft.com/office/drawing/2014/main" val="723563465"/>
                  </a:ext>
                </a:extLst>
              </a:tr>
              <a:tr h="383787">
                <a:tc>
                  <a:txBody>
                    <a:bodyPr/>
                    <a:lstStyle/>
                    <a:p>
                      <a:r>
                        <a:rPr lang="en-US" dirty="0"/>
                        <a:t>1999</a:t>
                      </a:r>
                    </a:p>
                  </a:txBody>
                  <a:tcPr/>
                </a:tc>
                <a:tc>
                  <a:txBody>
                    <a:bodyPr/>
                    <a:lstStyle/>
                    <a:p>
                      <a:r>
                        <a:rPr lang="en-US" dirty="0"/>
                        <a:t>90.83%</a:t>
                      </a:r>
                    </a:p>
                  </a:txBody>
                  <a:tcPr/>
                </a:tc>
                <a:extLst>
                  <a:ext uri="{0D108BD9-81ED-4DB2-BD59-A6C34878D82A}">
                    <a16:rowId xmlns:a16="http://schemas.microsoft.com/office/drawing/2014/main" val="846951827"/>
                  </a:ext>
                </a:extLst>
              </a:tr>
              <a:tr h="366979">
                <a:tc>
                  <a:txBody>
                    <a:bodyPr/>
                    <a:lstStyle/>
                    <a:p>
                      <a:r>
                        <a:rPr lang="en-US" dirty="0"/>
                        <a:t>2004 </a:t>
                      </a:r>
                    </a:p>
                  </a:txBody>
                  <a:tcPr/>
                </a:tc>
                <a:tc>
                  <a:txBody>
                    <a:bodyPr/>
                    <a:lstStyle/>
                    <a:p>
                      <a:r>
                        <a:rPr lang="en-US" dirty="0"/>
                        <a:t>87.50%</a:t>
                      </a:r>
                    </a:p>
                  </a:txBody>
                  <a:tcPr/>
                </a:tc>
                <a:extLst>
                  <a:ext uri="{0D108BD9-81ED-4DB2-BD59-A6C34878D82A}">
                    <a16:rowId xmlns:a16="http://schemas.microsoft.com/office/drawing/2014/main" val="3322477344"/>
                  </a:ext>
                </a:extLst>
              </a:tr>
              <a:tr h="366979">
                <a:tc>
                  <a:txBody>
                    <a:bodyPr/>
                    <a:lstStyle/>
                    <a:p>
                      <a:r>
                        <a:rPr lang="en-US" dirty="0"/>
                        <a:t>2009</a:t>
                      </a:r>
                    </a:p>
                  </a:txBody>
                  <a:tcPr/>
                </a:tc>
                <a:tc>
                  <a:txBody>
                    <a:bodyPr/>
                    <a:lstStyle/>
                    <a:p>
                      <a:r>
                        <a:rPr lang="en-US" dirty="0"/>
                        <a:t>85%</a:t>
                      </a:r>
                    </a:p>
                  </a:txBody>
                  <a:tcPr/>
                </a:tc>
                <a:extLst>
                  <a:ext uri="{0D108BD9-81ED-4DB2-BD59-A6C34878D82A}">
                    <a16:rowId xmlns:a16="http://schemas.microsoft.com/office/drawing/2014/main" val="2458910331"/>
                  </a:ext>
                </a:extLst>
              </a:tr>
              <a:tr h="366979">
                <a:tc>
                  <a:txBody>
                    <a:bodyPr/>
                    <a:lstStyle/>
                    <a:p>
                      <a:r>
                        <a:rPr lang="en-US" dirty="0"/>
                        <a:t>2014</a:t>
                      </a:r>
                    </a:p>
                  </a:txBody>
                  <a:tcPr/>
                </a:tc>
                <a:tc>
                  <a:txBody>
                    <a:bodyPr/>
                    <a:lstStyle/>
                    <a:p>
                      <a:r>
                        <a:rPr lang="en-US" dirty="0"/>
                        <a:t>89.17%</a:t>
                      </a:r>
                    </a:p>
                  </a:txBody>
                  <a:tcPr/>
                </a:tc>
                <a:extLst>
                  <a:ext uri="{0D108BD9-81ED-4DB2-BD59-A6C34878D82A}">
                    <a16:rowId xmlns:a16="http://schemas.microsoft.com/office/drawing/2014/main" val="1118634853"/>
                  </a:ext>
                </a:extLst>
              </a:tr>
              <a:tr h="366979">
                <a:tc>
                  <a:txBody>
                    <a:bodyPr/>
                    <a:lstStyle/>
                    <a:p>
                      <a:r>
                        <a:rPr lang="en-US" dirty="0"/>
                        <a:t>2018</a:t>
                      </a:r>
                    </a:p>
                  </a:txBody>
                  <a:tcPr/>
                </a:tc>
                <a:tc>
                  <a:txBody>
                    <a:bodyPr/>
                    <a:lstStyle/>
                    <a:p>
                      <a:r>
                        <a:rPr lang="en-US" dirty="0"/>
                        <a:t>86.67%</a:t>
                      </a:r>
                    </a:p>
                  </a:txBody>
                  <a:tcPr/>
                </a:tc>
                <a:extLst>
                  <a:ext uri="{0D108BD9-81ED-4DB2-BD59-A6C34878D82A}">
                    <a16:rowId xmlns:a16="http://schemas.microsoft.com/office/drawing/2014/main" val="3174894291"/>
                  </a:ext>
                </a:extLst>
              </a:tr>
            </a:tbl>
          </a:graphicData>
        </a:graphic>
      </p:graphicFrame>
    </p:spTree>
    <p:extLst>
      <p:ext uri="{BB962C8B-B14F-4D97-AF65-F5344CB8AC3E}">
        <p14:creationId xmlns:p14="http://schemas.microsoft.com/office/powerpoint/2010/main" val="1451539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Contd</a:t>
            </a:r>
            <a:r>
              <a:rPr lang="en-US" dirty="0"/>
              <a:t>…</a:t>
            </a:r>
          </a:p>
        </p:txBody>
      </p:sp>
      <p:sp>
        <p:nvSpPr>
          <p:cNvPr id="3" name="Content Placeholder 2"/>
          <p:cNvSpPr>
            <a:spLocks noGrp="1"/>
          </p:cNvSpPr>
          <p:nvPr>
            <p:ph idx="1"/>
          </p:nvPr>
        </p:nvSpPr>
        <p:spPr/>
        <p:txBody>
          <a:bodyPr/>
          <a:lstStyle/>
          <a:p>
            <a:r>
              <a:rPr lang="en-US" dirty="0"/>
              <a:t>Temporal Forest Cover Statistics of </a:t>
            </a:r>
            <a:r>
              <a:rPr lang="en-US" dirty="0" err="1"/>
              <a:t>Chure</a:t>
            </a:r>
            <a:r>
              <a:rPr lang="en-US" dirty="0"/>
              <a:t> and </a:t>
            </a:r>
            <a:r>
              <a:rPr lang="en-US" dirty="0" err="1"/>
              <a:t>Terai</a:t>
            </a:r>
            <a:endParaRPr lang="en-US" dirty="0"/>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760547829"/>
              </p:ext>
            </p:extLst>
          </p:nvPr>
        </p:nvGraphicFramePr>
        <p:xfrm>
          <a:off x="1223694" y="2459514"/>
          <a:ext cx="6740236" cy="2878649"/>
        </p:xfrm>
        <a:graphic>
          <a:graphicData uri="http://schemas.openxmlformats.org/drawingml/2006/table">
            <a:tbl>
              <a:tblPr/>
              <a:tblGrid>
                <a:gridCol w="1685059">
                  <a:extLst>
                    <a:ext uri="{9D8B030D-6E8A-4147-A177-3AD203B41FA5}">
                      <a16:colId xmlns:a16="http://schemas.microsoft.com/office/drawing/2014/main" val="2401418598"/>
                    </a:ext>
                  </a:extLst>
                </a:gridCol>
                <a:gridCol w="1685059">
                  <a:extLst>
                    <a:ext uri="{9D8B030D-6E8A-4147-A177-3AD203B41FA5}">
                      <a16:colId xmlns:a16="http://schemas.microsoft.com/office/drawing/2014/main" val="1388754690"/>
                    </a:ext>
                  </a:extLst>
                </a:gridCol>
                <a:gridCol w="1685059">
                  <a:extLst>
                    <a:ext uri="{9D8B030D-6E8A-4147-A177-3AD203B41FA5}">
                      <a16:colId xmlns:a16="http://schemas.microsoft.com/office/drawing/2014/main" val="3671567771"/>
                    </a:ext>
                  </a:extLst>
                </a:gridCol>
                <a:gridCol w="1685059">
                  <a:extLst>
                    <a:ext uri="{9D8B030D-6E8A-4147-A177-3AD203B41FA5}">
                      <a16:colId xmlns:a16="http://schemas.microsoft.com/office/drawing/2014/main" val="2439394612"/>
                    </a:ext>
                  </a:extLst>
                </a:gridCol>
              </a:tblGrid>
              <a:tr h="495300">
                <a:tc>
                  <a:txBody>
                    <a:bodyPr/>
                    <a:lstStyle/>
                    <a:p>
                      <a:pPr marL="0" marR="0">
                        <a:lnSpc>
                          <a:spcPct val="150000"/>
                        </a:lnSpc>
                        <a:spcBef>
                          <a:spcPts val="0"/>
                        </a:spcBef>
                        <a:spcAft>
                          <a:spcPts val="800"/>
                        </a:spcAft>
                      </a:pPr>
                      <a:r>
                        <a:rPr lang="en-US" sz="1200">
                          <a:solidFill>
                            <a:srgbClr val="222222"/>
                          </a:solidFill>
                          <a:effectLst/>
                          <a:highlight>
                            <a:srgbClr val="FFFFFF"/>
                          </a:highlight>
                          <a:latin typeface="Times New Roman" panose="02020603050405020304" pitchFamily="18" charset="0"/>
                          <a:ea typeface="Times New Roman" panose="02020603050405020304" pitchFamily="18" charset="0"/>
                          <a:cs typeface="Mangal"/>
                        </a:rPr>
                        <a:t>year(AD)</a:t>
                      </a:r>
                      <a:endParaRPr lang="en-US" sz="1100">
                        <a:effectLst/>
                        <a:latin typeface="Calibri" panose="020F0502020204030204" pitchFamily="34" charset="0"/>
                        <a:ea typeface="Calibri" panose="020F0502020204030204" pitchFamily="34" charset="0"/>
                        <a:cs typeface="Mang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800"/>
                        </a:spcAft>
                      </a:pPr>
                      <a:r>
                        <a:rPr lang="en-US" sz="1200">
                          <a:solidFill>
                            <a:srgbClr val="222222"/>
                          </a:solidFill>
                          <a:effectLst/>
                          <a:highlight>
                            <a:srgbClr val="FFFFFF"/>
                          </a:highlight>
                          <a:latin typeface="Times New Roman" panose="02020603050405020304" pitchFamily="18" charset="0"/>
                          <a:ea typeface="Times New Roman" panose="02020603050405020304" pitchFamily="18" charset="0"/>
                          <a:cs typeface="Mangal"/>
                        </a:rPr>
                        <a:t> Forest cover(hectare)</a:t>
                      </a:r>
                      <a:endParaRPr lang="en-US" sz="1100">
                        <a:effectLst/>
                        <a:latin typeface="Calibri" panose="020F0502020204030204" pitchFamily="34" charset="0"/>
                        <a:ea typeface="Calibri" panose="020F0502020204030204" pitchFamily="34" charset="0"/>
                        <a:cs typeface="Mang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800"/>
                        </a:spcAft>
                      </a:pPr>
                      <a:r>
                        <a:rPr lang="en-US" sz="1200">
                          <a:solidFill>
                            <a:srgbClr val="222222"/>
                          </a:solidFill>
                          <a:effectLst/>
                          <a:highlight>
                            <a:srgbClr val="FFFFFF"/>
                          </a:highlight>
                          <a:latin typeface="Times New Roman" panose="02020603050405020304" pitchFamily="18" charset="0"/>
                          <a:ea typeface="Times New Roman" panose="02020603050405020304" pitchFamily="18" charset="0"/>
                          <a:cs typeface="Mangal"/>
                        </a:rPr>
                        <a:t>Total land cover area(hectare)</a:t>
                      </a:r>
                      <a:endParaRPr lang="en-US" sz="1100">
                        <a:effectLst/>
                        <a:latin typeface="Calibri" panose="020F0502020204030204" pitchFamily="34" charset="0"/>
                        <a:ea typeface="Calibri" panose="020F0502020204030204" pitchFamily="34" charset="0"/>
                        <a:cs typeface="Mang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800"/>
                        </a:spcAft>
                      </a:pPr>
                      <a:r>
                        <a:rPr lang="en-US" sz="1200">
                          <a:solidFill>
                            <a:srgbClr val="222222"/>
                          </a:solidFill>
                          <a:effectLst/>
                          <a:highlight>
                            <a:srgbClr val="FFFFFF"/>
                          </a:highlight>
                          <a:latin typeface="Times New Roman" panose="02020603050405020304" pitchFamily="18" charset="0"/>
                          <a:ea typeface="Times New Roman" panose="02020603050405020304" pitchFamily="18" charset="0"/>
                          <a:cs typeface="Mangal"/>
                        </a:rPr>
                        <a:t>Percent Forest cover(%)</a:t>
                      </a:r>
                      <a:endParaRPr lang="en-US" sz="1100">
                        <a:effectLst/>
                        <a:latin typeface="Calibri" panose="020F0502020204030204" pitchFamily="34" charset="0"/>
                        <a:ea typeface="Calibri" panose="020F0502020204030204" pitchFamily="34" charset="0"/>
                        <a:cs typeface="Mang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7081415"/>
                  </a:ext>
                </a:extLst>
              </a:tr>
              <a:tr h="0">
                <a:tc>
                  <a:txBody>
                    <a:bodyPr/>
                    <a:lstStyle/>
                    <a:p>
                      <a:pPr marL="0" marR="0">
                        <a:lnSpc>
                          <a:spcPct val="150000"/>
                        </a:lnSpc>
                        <a:spcBef>
                          <a:spcPts val="0"/>
                        </a:spcBef>
                        <a:spcAft>
                          <a:spcPts val="800"/>
                        </a:spcAft>
                      </a:pPr>
                      <a:r>
                        <a:rPr lang="en-US" sz="1200">
                          <a:solidFill>
                            <a:srgbClr val="222222"/>
                          </a:solidFill>
                          <a:effectLst/>
                          <a:highlight>
                            <a:srgbClr val="FFFFFF"/>
                          </a:highlight>
                          <a:latin typeface="Times New Roman" panose="02020603050405020304" pitchFamily="18" charset="0"/>
                          <a:ea typeface="Times New Roman" panose="02020603050405020304" pitchFamily="18" charset="0"/>
                          <a:cs typeface="Mangal"/>
                        </a:rPr>
                        <a:t>1994</a:t>
                      </a:r>
                      <a:endParaRPr lang="en-US" sz="1100">
                        <a:effectLst/>
                        <a:latin typeface="Calibri" panose="020F0502020204030204" pitchFamily="34" charset="0"/>
                        <a:ea typeface="Calibri" panose="020F0502020204030204" pitchFamily="34" charset="0"/>
                        <a:cs typeface="Mang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800"/>
                        </a:spcAft>
                      </a:pPr>
                      <a:r>
                        <a:rPr lang="en-US" sz="1200">
                          <a:solidFill>
                            <a:srgbClr val="222222"/>
                          </a:solidFill>
                          <a:effectLst/>
                          <a:latin typeface="Times New Roman" panose="02020603050405020304" pitchFamily="18" charset="0"/>
                          <a:ea typeface="Times New Roman" panose="02020603050405020304" pitchFamily="18" charset="0"/>
                          <a:cs typeface="Mangal"/>
                        </a:rPr>
                        <a:t>2683357.92</a:t>
                      </a:r>
                      <a:endParaRPr lang="en-US" sz="1100">
                        <a:effectLst/>
                        <a:latin typeface="Calibri" panose="020F0502020204030204" pitchFamily="34" charset="0"/>
                        <a:ea typeface="Calibri" panose="020F0502020204030204" pitchFamily="34" charset="0"/>
                        <a:cs typeface="Mang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800"/>
                        </a:spcAft>
                      </a:pPr>
                      <a:r>
                        <a:rPr lang="en-US" sz="1200">
                          <a:solidFill>
                            <a:srgbClr val="222222"/>
                          </a:solidFill>
                          <a:effectLst/>
                          <a:latin typeface="Times New Roman" panose="02020603050405020304" pitchFamily="18" charset="0"/>
                          <a:ea typeface="Times New Roman" panose="02020603050405020304" pitchFamily="18" charset="0"/>
                          <a:cs typeface="Mangal"/>
                        </a:rPr>
                        <a:t>5829970.10</a:t>
                      </a:r>
                      <a:endParaRPr lang="en-US" sz="1100">
                        <a:effectLst/>
                        <a:latin typeface="Calibri" panose="020F0502020204030204" pitchFamily="34" charset="0"/>
                        <a:ea typeface="Calibri" panose="020F0502020204030204" pitchFamily="34" charset="0"/>
                        <a:cs typeface="Mang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800"/>
                        </a:spcAft>
                      </a:pPr>
                      <a:r>
                        <a:rPr lang="en-US" sz="1200">
                          <a:solidFill>
                            <a:srgbClr val="222222"/>
                          </a:solidFill>
                          <a:effectLst/>
                          <a:latin typeface="Times New Roman" panose="02020603050405020304" pitchFamily="18" charset="0"/>
                          <a:ea typeface="Times New Roman" panose="02020603050405020304" pitchFamily="18" charset="0"/>
                          <a:cs typeface="Mangal"/>
                        </a:rPr>
                        <a:t>40.02</a:t>
                      </a:r>
                      <a:endParaRPr lang="en-US" sz="1100">
                        <a:effectLst/>
                        <a:latin typeface="Calibri" panose="020F0502020204030204" pitchFamily="34" charset="0"/>
                        <a:ea typeface="Calibri" panose="020F0502020204030204" pitchFamily="34" charset="0"/>
                        <a:cs typeface="Mang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4859163"/>
                  </a:ext>
                </a:extLst>
              </a:tr>
              <a:tr h="209550">
                <a:tc>
                  <a:txBody>
                    <a:bodyPr/>
                    <a:lstStyle/>
                    <a:p>
                      <a:pPr marL="0" marR="0">
                        <a:lnSpc>
                          <a:spcPct val="150000"/>
                        </a:lnSpc>
                        <a:spcBef>
                          <a:spcPts val="0"/>
                        </a:spcBef>
                        <a:spcAft>
                          <a:spcPts val="800"/>
                        </a:spcAft>
                      </a:pPr>
                      <a:r>
                        <a:rPr lang="en-US" sz="1200" dirty="0">
                          <a:solidFill>
                            <a:srgbClr val="222222"/>
                          </a:solidFill>
                          <a:effectLst/>
                          <a:highlight>
                            <a:srgbClr val="FFFFFF"/>
                          </a:highlight>
                          <a:latin typeface="Times New Roman" panose="02020603050405020304" pitchFamily="18" charset="0"/>
                          <a:ea typeface="Times New Roman" panose="02020603050405020304" pitchFamily="18" charset="0"/>
                          <a:cs typeface="Mangal"/>
                        </a:rPr>
                        <a:t>1999</a:t>
                      </a:r>
                      <a:endParaRPr lang="en-US" sz="1100" dirty="0">
                        <a:effectLst/>
                        <a:latin typeface="Calibri" panose="020F0502020204030204" pitchFamily="34" charset="0"/>
                        <a:ea typeface="Calibri" panose="020F0502020204030204" pitchFamily="34" charset="0"/>
                        <a:cs typeface="Mang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800"/>
                        </a:spcAft>
                      </a:pPr>
                      <a:r>
                        <a:rPr lang="en-US" sz="1200">
                          <a:solidFill>
                            <a:srgbClr val="222222"/>
                          </a:solidFill>
                          <a:effectLst/>
                          <a:latin typeface="Times New Roman" panose="02020603050405020304" pitchFamily="18" charset="0"/>
                          <a:ea typeface="Times New Roman" panose="02020603050405020304" pitchFamily="18" charset="0"/>
                          <a:cs typeface="Mangal"/>
                        </a:rPr>
                        <a:t>1904320.50</a:t>
                      </a:r>
                      <a:endParaRPr lang="en-US" sz="1100">
                        <a:effectLst/>
                        <a:latin typeface="Calibri" panose="020F0502020204030204" pitchFamily="34" charset="0"/>
                        <a:ea typeface="Calibri" panose="020F0502020204030204" pitchFamily="34" charset="0"/>
                        <a:cs typeface="Mang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800"/>
                        </a:spcAft>
                      </a:pPr>
                      <a:r>
                        <a:rPr lang="en-US" sz="1200">
                          <a:solidFill>
                            <a:srgbClr val="222222"/>
                          </a:solidFill>
                          <a:effectLst/>
                          <a:latin typeface="Times New Roman" panose="02020603050405020304" pitchFamily="18" charset="0"/>
                          <a:ea typeface="Times New Roman" panose="02020603050405020304" pitchFamily="18" charset="0"/>
                          <a:cs typeface="Mangal"/>
                        </a:rPr>
                        <a:t>5829970.10</a:t>
                      </a:r>
                      <a:endParaRPr lang="en-US" sz="1100">
                        <a:effectLst/>
                        <a:latin typeface="Calibri" panose="020F0502020204030204" pitchFamily="34" charset="0"/>
                        <a:ea typeface="Calibri" panose="020F0502020204030204" pitchFamily="34" charset="0"/>
                        <a:cs typeface="Mang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800"/>
                        </a:spcAft>
                      </a:pPr>
                      <a:r>
                        <a:rPr lang="en-US" sz="1200">
                          <a:solidFill>
                            <a:srgbClr val="222222"/>
                          </a:solidFill>
                          <a:effectLst/>
                          <a:latin typeface="Times New Roman" panose="02020603050405020304" pitchFamily="18" charset="0"/>
                          <a:ea typeface="Times New Roman" panose="02020603050405020304" pitchFamily="18" charset="0"/>
                          <a:cs typeface="Mangal"/>
                        </a:rPr>
                        <a:t>32.66</a:t>
                      </a:r>
                      <a:endParaRPr lang="en-US" sz="1100">
                        <a:effectLst/>
                        <a:latin typeface="Calibri" panose="020F0502020204030204" pitchFamily="34" charset="0"/>
                        <a:ea typeface="Calibri" panose="020F0502020204030204" pitchFamily="34" charset="0"/>
                        <a:cs typeface="Mang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1264630"/>
                  </a:ext>
                </a:extLst>
              </a:tr>
              <a:tr h="0">
                <a:tc>
                  <a:txBody>
                    <a:bodyPr/>
                    <a:lstStyle/>
                    <a:p>
                      <a:pPr marL="0" marR="0">
                        <a:lnSpc>
                          <a:spcPct val="150000"/>
                        </a:lnSpc>
                        <a:spcBef>
                          <a:spcPts val="0"/>
                        </a:spcBef>
                        <a:spcAft>
                          <a:spcPts val="800"/>
                        </a:spcAft>
                      </a:pPr>
                      <a:r>
                        <a:rPr lang="en-US" sz="1200" dirty="0">
                          <a:solidFill>
                            <a:srgbClr val="222222"/>
                          </a:solidFill>
                          <a:effectLst/>
                          <a:highlight>
                            <a:srgbClr val="FFFFFF"/>
                          </a:highlight>
                          <a:latin typeface="Times New Roman" panose="02020603050405020304" pitchFamily="18" charset="0"/>
                          <a:ea typeface="Times New Roman" panose="02020603050405020304" pitchFamily="18" charset="0"/>
                          <a:cs typeface="Mangal"/>
                        </a:rPr>
                        <a:t>2004</a:t>
                      </a:r>
                      <a:endParaRPr lang="en-US" sz="1100" dirty="0">
                        <a:effectLst/>
                        <a:latin typeface="Calibri" panose="020F0502020204030204" pitchFamily="34" charset="0"/>
                        <a:ea typeface="Calibri" panose="020F0502020204030204" pitchFamily="34" charset="0"/>
                        <a:cs typeface="Mang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800"/>
                        </a:spcAft>
                      </a:pPr>
                      <a:r>
                        <a:rPr lang="en-US" sz="1200">
                          <a:solidFill>
                            <a:srgbClr val="222222"/>
                          </a:solidFill>
                          <a:effectLst/>
                          <a:latin typeface="Times New Roman" panose="02020603050405020304" pitchFamily="18" charset="0"/>
                          <a:ea typeface="Times New Roman" panose="02020603050405020304" pitchFamily="18" charset="0"/>
                          <a:cs typeface="Mangal"/>
                        </a:rPr>
                        <a:t>1683498.52</a:t>
                      </a:r>
                      <a:endParaRPr lang="en-US" sz="1100">
                        <a:effectLst/>
                        <a:latin typeface="Calibri" panose="020F0502020204030204" pitchFamily="34" charset="0"/>
                        <a:ea typeface="Calibri" panose="020F0502020204030204" pitchFamily="34" charset="0"/>
                        <a:cs typeface="Mang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800"/>
                        </a:spcAft>
                      </a:pPr>
                      <a:r>
                        <a:rPr lang="en-US" sz="1200">
                          <a:solidFill>
                            <a:srgbClr val="222222"/>
                          </a:solidFill>
                          <a:effectLst/>
                          <a:latin typeface="Times New Roman" panose="02020603050405020304" pitchFamily="18" charset="0"/>
                          <a:ea typeface="Times New Roman" panose="02020603050405020304" pitchFamily="18" charset="0"/>
                          <a:cs typeface="Mangal"/>
                        </a:rPr>
                        <a:t>5829970.10</a:t>
                      </a:r>
                      <a:endParaRPr lang="en-US" sz="1100">
                        <a:effectLst/>
                        <a:latin typeface="Calibri" panose="020F0502020204030204" pitchFamily="34" charset="0"/>
                        <a:ea typeface="Calibri" panose="020F0502020204030204" pitchFamily="34" charset="0"/>
                        <a:cs typeface="Mang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800"/>
                        </a:spcAft>
                      </a:pPr>
                      <a:r>
                        <a:rPr lang="en-US" sz="1200">
                          <a:solidFill>
                            <a:srgbClr val="222222"/>
                          </a:solidFill>
                          <a:effectLst/>
                          <a:latin typeface="Times New Roman" panose="02020603050405020304" pitchFamily="18" charset="0"/>
                          <a:ea typeface="Times New Roman" panose="02020603050405020304" pitchFamily="18" charset="0"/>
                          <a:cs typeface="Mangal"/>
                        </a:rPr>
                        <a:t>28.87</a:t>
                      </a:r>
                      <a:endParaRPr lang="en-US" sz="1100">
                        <a:effectLst/>
                        <a:latin typeface="Calibri" panose="020F0502020204030204" pitchFamily="34" charset="0"/>
                        <a:ea typeface="Calibri" panose="020F0502020204030204" pitchFamily="34" charset="0"/>
                        <a:cs typeface="Mang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2340578"/>
                  </a:ext>
                </a:extLst>
              </a:tr>
              <a:tr h="0">
                <a:tc>
                  <a:txBody>
                    <a:bodyPr/>
                    <a:lstStyle/>
                    <a:p>
                      <a:pPr marL="0" marR="0">
                        <a:lnSpc>
                          <a:spcPct val="150000"/>
                        </a:lnSpc>
                        <a:spcBef>
                          <a:spcPts val="0"/>
                        </a:spcBef>
                        <a:spcAft>
                          <a:spcPts val="800"/>
                        </a:spcAft>
                      </a:pPr>
                      <a:r>
                        <a:rPr lang="en-US" sz="1200">
                          <a:solidFill>
                            <a:srgbClr val="222222"/>
                          </a:solidFill>
                          <a:effectLst/>
                          <a:highlight>
                            <a:srgbClr val="FFFFFF"/>
                          </a:highlight>
                          <a:latin typeface="Times New Roman" panose="02020603050405020304" pitchFamily="18" charset="0"/>
                          <a:ea typeface="Times New Roman" panose="02020603050405020304" pitchFamily="18" charset="0"/>
                          <a:cs typeface="Mangal"/>
                        </a:rPr>
                        <a:t>2009</a:t>
                      </a:r>
                      <a:endParaRPr lang="en-US" sz="1100">
                        <a:effectLst/>
                        <a:latin typeface="Calibri" panose="020F0502020204030204" pitchFamily="34" charset="0"/>
                        <a:ea typeface="Calibri" panose="020F0502020204030204" pitchFamily="34" charset="0"/>
                        <a:cs typeface="Mang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800"/>
                        </a:spcAft>
                      </a:pPr>
                      <a:r>
                        <a:rPr lang="en-US" sz="1200">
                          <a:solidFill>
                            <a:srgbClr val="222222"/>
                          </a:solidFill>
                          <a:effectLst/>
                          <a:latin typeface="Times New Roman" panose="02020603050405020304" pitchFamily="18" charset="0"/>
                          <a:ea typeface="Times New Roman" panose="02020603050405020304" pitchFamily="18" charset="0"/>
                          <a:cs typeface="Mangal"/>
                        </a:rPr>
                        <a:t>1651903.38</a:t>
                      </a:r>
                      <a:endParaRPr lang="en-US" sz="1100">
                        <a:effectLst/>
                        <a:latin typeface="Calibri" panose="020F0502020204030204" pitchFamily="34" charset="0"/>
                        <a:ea typeface="Calibri" panose="020F0502020204030204" pitchFamily="34" charset="0"/>
                        <a:cs typeface="Mang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800"/>
                        </a:spcAft>
                      </a:pPr>
                      <a:r>
                        <a:rPr lang="en-US" sz="1200">
                          <a:solidFill>
                            <a:srgbClr val="222222"/>
                          </a:solidFill>
                          <a:effectLst/>
                          <a:latin typeface="Times New Roman" panose="02020603050405020304" pitchFamily="18" charset="0"/>
                          <a:ea typeface="Times New Roman" panose="02020603050405020304" pitchFamily="18" charset="0"/>
                          <a:cs typeface="Mangal"/>
                        </a:rPr>
                        <a:t>5829970.10</a:t>
                      </a:r>
                      <a:endParaRPr lang="en-US" sz="1100">
                        <a:effectLst/>
                        <a:latin typeface="Calibri" panose="020F0502020204030204" pitchFamily="34" charset="0"/>
                        <a:ea typeface="Calibri" panose="020F0502020204030204" pitchFamily="34" charset="0"/>
                        <a:cs typeface="Mang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800"/>
                        </a:spcAft>
                      </a:pPr>
                      <a:r>
                        <a:rPr lang="en-US" sz="1200">
                          <a:solidFill>
                            <a:srgbClr val="222222"/>
                          </a:solidFill>
                          <a:effectLst/>
                          <a:latin typeface="Times New Roman" panose="02020603050405020304" pitchFamily="18" charset="0"/>
                          <a:ea typeface="Times New Roman" panose="02020603050405020304" pitchFamily="18" charset="0"/>
                          <a:cs typeface="Mangal"/>
                        </a:rPr>
                        <a:t>28.33</a:t>
                      </a:r>
                      <a:endParaRPr lang="en-US" sz="1100">
                        <a:effectLst/>
                        <a:latin typeface="Calibri" panose="020F0502020204030204" pitchFamily="34" charset="0"/>
                        <a:ea typeface="Calibri" panose="020F0502020204030204" pitchFamily="34" charset="0"/>
                        <a:cs typeface="Mang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2690651"/>
                  </a:ext>
                </a:extLst>
              </a:tr>
              <a:tr h="0">
                <a:tc>
                  <a:txBody>
                    <a:bodyPr/>
                    <a:lstStyle/>
                    <a:p>
                      <a:pPr marL="0" marR="0">
                        <a:lnSpc>
                          <a:spcPct val="150000"/>
                        </a:lnSpc>
                        <a:spcBef>
                          <a:spcPts val="0"/>
                        </a:spcBef>
                        <a:spcAft>
                          <a:spcPts val="800"/>
                        </a:spcAft>
                      </a:pPr>
                      <a:r>
                        <a:rPr lang="en-US" sz="1200">
                          <a:solidFill>
                            <a:srgbClr val="222222"/>
                          </a:solidFill>
                          <a:effectLst/>
                          <a:highlight>
                            <a:srgbClr val="FFFFFF"/>
                          </a:highlight>
                          <a:latin typeface="Times New Roman" panose="02020603050405020304" pitchFamily="18" charset="0"/>
                          <a:ea typeface="Times New Roman" panose="02020603050405020304" pitchFamily="18" charset="0"/>
                          <a:cs typeface="Mangal"/>
                        </a:rPr>
                        <a:t>2014</a:t>
                      </a:r>
                      <a:endParaRPr lang="en-US" sz="1100">
                        <a:effectLst/>
                        <a:latin typeface="Calibri" panose="020F0502020204030204" pitchFamily="34" charset="0"/>
                        <a:ea typeface="Calibri" panose="020F0502020204030204" pitchFamily="34" charset="0"/>
                        <a:cs typeface="Mang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800"/>
                        </a:spcAft>
                      </a:pPr>
                      <a:r>
                        <a:rPr lang="en-US" sz="1200">
                          <a:solidFill>
                            <a:srgbClr val="222222"/>
                          </a:solidFill>
                          <a:effectLst/>
                          <a:latin typeface="Times New Roman" panose="02020603050405020304" pitchFamily="18" charset="0"/>
                          <a:ea typeface="Times New Roman" panose="02020603050405020304" pitchFamily="18" charset="0"/>
                          <a:cs typeface="Mangal"/>
                        </a:rPr>
                        <a:t>1569459.96</a:t>
                      </a:r>
                      <a:endParaRPr lang="en-US" sz="1100">
                        <a:effectLst/>
                        <a:latin typeface="Calibri" panose="020F0502020204030204" pitchFamily="34" charset="0"/>
                        <a:ea typeface="Calibri" panose="020F0502020204030204" pitchFamily="34" charset="0"/>
                        <a:cs typeface="Mang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800"/>
                        </a:spcAft>
                      </a:pPr>
                      <a:r>
                        <a:rPr lang="en-US" sz="1200">
                          <a:solidFill>
                            <a:srgbClr val="222222"/>
                          </a:solidFill>
                          <a:effectLst/>
                          <a:latin typeface="Times New Roman" panose="02020603050405020304" pitchFamily="18" charset="0"/>
                          <a:ea typeface="Times New Roman" panose="02020603050405020304" pitchFamily="18" charset="0"/>
                          <a:cs typeface="Mangal"/>
                        </a:rPr>
                        <a:t>5829970.10</a:t>
                      </a:r>
                      <a:endParaRPr lang="en-US" sz="1100">
                        <a:effectLst/>
                        <a:latin typeface="Calibri" panose="020F0502020204030204" pitchFamily="34" charset="0"/>
                        <a:ea typeface="Calibri" panose="020F0502020204030204" pitchFamily="34" charset="0"/>
                        <a:cs typeface="Mang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800"/>
                        </a:spcAft>
                      </a:pPr>
                      <a:r>
                        <a:rPr lang="en-US" sz="1200">
                          <a:solidFill>
                            <a:srgbClr val="222222"/>
                          </a:solidFill>
                          <a:effectLst/>
                          <a:latin typeface="Times New Roman" panose="02020603050405020304" pitchFamily="18" charset="0"/>
                          <a:ea typeface="Times New Roman" panose="02020603050405020304" pitchFamily="18" charset="0"/>
                          <a:cs typeface="Mangal"/>
                        </a:rPr>
                        <a:t>26.92</a:t>
                      </a:r>
                      <a:endParaRPr lang="en-US" sz="1100">
                        <a:effectLst/>
                        <a:latin typeface="Calibri" panose="020F0502020204030204" pitchFamily="34" charset="0"/>
                        <a:ea typeface="Calibri" panose="020F0502020204030204" pitchFamily="34" charset="0"/>
                        <a:cs typeface="Mang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6049467"/>
                  </a:ext>
                </a:extLst>
              </a:tr>
              <a:tr h="0">
                <a:tc>
                  <a:txBody>
                    <a:bodyPr/>
                    <a:lstStyle/>
                    <a:p>
                      <a:pPr marL="0" marR="0">
                        <a:lnSpc>
                          <a:spcPct val="150000"/>
                        </a:lnSpc>
                        <a:spcBef>
                          <a:spcPts val="0"/>
                        </a:spcBef>
                        <a:spcAft>
                          <a:spcPts val="800"/>
                        </a:spcAft>
                      </a:pPr>
                      <a:r>
                        <a:rPr lang="en-US" sz="1200">
                          <a:solidFill>
                            <a:srgbClr val="222222"/>
                          </a:solidFill>
                          <a:effectLst/>
                          <a:highlight>
                            <a:srgbClr val="FFFFFF"/>
                          </a:highlight>
                          <a:latin typeface="Times New Roman" panose="02020603050405020304" pitchFamily="18" charset="0"/>
                          <a:ea typeface="Times New Roman" panose="02020603050405020304" pitchFamily="18" charset="0"/>
                          <a:cs typeface="Mangal"/>
                        </a:rPr>
                        <a:t>2018</a:t>
                      </a:r>
                      <a:endParaRPr lang="en-US" sz="1100">
                        <a:effectLst/>
                        <a:latin typeface="Calibri" panose="020F0502020204030204" pitchFamily="34" charset="0"/>
                        <a:ea typeface="Calibri" panose="020F0502020204030204" pitchFamily="34" charset="0"/>
                        <a:cs typeface="Mang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800"/>
                        </a:spcAft>
                      </a:pPr>
                      <a:r>
                        <a:rPr lang="en-US" sz="1200">
                          <a:solidFill>
                            <a:srgbClr val="222222"/>
                          </a:solidFill>
                          <a:effectLst/>
                          <a:latin typeface="Times New Roman" panose="02020603050405020304" pitchFamily="18" charset="0"/>
                          <a:ea typeface="Times New Roman" panose="02020603050405020304" pitchFamily="18" charset="0"/>
                          <a:cs typeface="Mangal"/>
                        </a:rPr>
                        <a:t>1545579.19</a:t>
                      </a:r>
                      <a:endParaRPr lang="en-US" sz="1100">
                        <a:effectLst/>
                        <a:latin typeface="Calibri" panose="020F0502020204030204" pitchFamily="34" charset="0"/>
                        <a:ea typeface="Calibri" panose="020F0502020204030204" pitchFamily="34" charset="0"/>
                        <a:cs typeface="Mang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800"/>
                        </a:spcAft>
                      </a:pPr>
                      <a:r>
                        <a:rPr lang="en-US" sz="1200">
                          <a:solidFill>
                            <a:srgbClr val="222222"/>
                          </a:solidFill>
                          <a:effectLst/>
                          <a:latin typeface="Times New Roman" panose="02020603050405020304" pitchFamily="18" charset="0"/>
                          <a:ea typeface="Times New Roman" panose="02020603050405020304" pitchFamily="18" charset="0"/>
                          <a:cs typeface="Mangal"/>
                        </a:rPr>
                        <a:t>5829970.10</a:t>
                      </a:r>
                      <a:endParaRPr lang="en-US" sz="1100">
                        <a:effectLst/>
                        <a:latin typeface="Calibri" panose="020F0502020204030204" pitchFamily="34" charset="0"/>
                        <a:ea typeface="Calibri" panose="020F0502020204030204" pitchFamily="34" charset="0"/>
                        <a:cs typeface="Mang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800"/>
                        </a:spcAft>
                      </a:pPr>
                      <a:r>
                        <a:rPr lang="en-US" sz="1200" dirty="0">
                          <a:solidFill>
                            <a:srgbClr val="222222"/>
                          </a:solidFill>
                          <a:effectLst/>
                          <a:latin typeface="Times New Roman" panose="02020603050405020304" pitchFamily="18" charset="0"/>
                          <a:ea typeface="Times New Roman" panose="02020603050405020304" pitchFamily="18" charset="0"/>
                          <a:cs typeface="Mangal"/>
                        </a:rPr>
                        <a:t>26.52</a:t>
                      </a:r>
                      <a:endParaRPr lang="en-US" sz="1100" dirty="0">
                        <a:effectLst/>
                        <a:latin typeface="Calibri" panose="020F0502020204030204" pitchFamily="34" charset="0"/>
                        <a:ea typeface="Calibri" panose="020F0502020204030204" pitchFamily="34" charset="0"/>
                        <a:cs typeface="Mang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0013120"/>
                  </a:ext>
                </a:extLst>
              </a:tr>
            </a:tbl>
          </a:graphicData>
        </a:graphic>
      </p:graphicFrame>
    </p:spTree>
    <p:extLst>
      <p:ext uri="{BB962C8B-B14F-4D97-AF65-F5344CB8AC3E}">
        <p14:creationId xmlns:p14="http://schemas.microsoft.com/office/powerpoint/2010/main" val="398957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Contd</a:t>
            </a:r>
            <a:r>
              <a:rPr lang="en-US" dirty="0"/>
              <a:t>…</a:t>
            </a:r>
          </a:p>
        </p:txBody>
      </p:sp>
      <p:sp>
        <p:nvSpPr>
          <p:cNvPr id="3" name="Content Placeholder 2"/>
          <p:cNvSpPr>
            <a:spLocks noGrp="1"/>
          </p:cNvSpPr>
          <p:nvPr>
            <p:ph idx="1"/>
          </p:nvPr>
        </p:nvSpPr>
        <p:spPr>
          <a:xfrm>
            <a:off x="838200" y="1603203"/>
            <a:ext cx="10515600" cy="4351338"/>
          </a:xfrm>
        </p:spPr>
        <p:txBody>
          <a:bodyPr/>
          <a:lstStyle/>
          <a:p>
            <a:r>
              <a:rPr lang="en-US" dirty="0"/>
              <a:t>Forest Cover Change Map from 1994 to 2018</a:t>
            </a:r>
          </a:p>
          <a:p>
            <a:endParaRPr lang="en-US" dirty="0"/>
          </a:p>
        </p:txBody>
      </p:sp>
      <p:pic>
        <p:nvPicPr>
          <p:cNvPr id="4" name="image8.jpg"/>
          <p:cNvPicPr/>
          <p:nvPr/>
        </p:nvPicPr>
        <p:blipFill>
          <a:blip r:embed="rId2"/>
          <a:srcRect/>
          <a:stretch>
            <a:fillRect/>
          </a:stretch>
        </p:blipFill>
        <p:spPr>
          <a:xfrm>
            <a:off x="1172768" y="2286030"/>
            <a:ext cx="4017819" cy="3890933"/>
          </a:xfrm>
          <a:prstGeom prst="rect">
            <a:avLst/>
          </a:prstGeom>
          <a:ln/>
        </p:spPr>
      </p:pic>
      <p:pic>
        <p:nvPicPr>
          <p:cNvPr id="5" name="image15.jpg"/>
          <p:cNvPicPr/>
          <p:nvPr/>
        </p:nvPicPr>
        <p:blipFill>
          <a:blip r:embed="rId3"/>
          <a:srcRect/>
          <a:stretch>
            <a:fillRect/>
          </a:stretch>
        </p:blipFill>
        <p:spPr>
          <a:xfrm>
            <a:off x="5315278" y="2286030"/>
            <a:ext cx="4040332" cy="3890933"/>
          </a:xfrm>
          <a:prstGeom prst="rect">
            <a:avLst/>
          </a:prstGeom>
          <a:ln/>
        </p:spPr>
      </p:pic>
    </p:spTree>
    <p:extLst>
      <p:ext uri="{BB962C8B-B14F-4D97-AF65-F5344CB8AC3E}">
        <p14:creationId xmlns:p14="http://schemas.microsoft.com/office/powerpoint/2010/main" val="2735791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Contd</a:t>
            </a:r>
            <a:r>
              <a:rPr lang="en-US" dirty="0"/>
              <a:t>…</a:t>
            </a:r>
            <a:br>
              <a:rPr lang="en-US" dirty="0"/>
            </a:br>
            <a:endParaRPr lang="en-US" dirty="0"/>
          </a:p>
        </p:txBody>
      </p:sp>
      <p:pic>
        <p:nvPicPr>
          <p:cNvPr id="4" name="Content Placeholder 5" descr="D:\final_result_project\chn\New folder\change4_9.jpg"/>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3444" y="631401"/>
            <a:ext cx="3894860" cy="2636402"/>
          </a:xfrm>
          <a:prstGeom prst="rect">
            <a:avLst/>
          </a:prstGeom>
          <a:noFill/>
          <a:ln>
            <a:noFill/>
          </a:ln>
        </p:spPr>
      </p:pic>
      <p:pic>
        <p:nvPicPr>
          <p:cNvPr id="5" name="Picture 4" descr="D:\final_result_project\chn\New folder\change_2009_2014jpg.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6755" y="3366657"/>
            <a:ext cx="3998768" cy="2989694"/>
          </a:xfrm>
          <a:prstGeom prst="rect">
            <a:avLst/>
          </a:prstGeom>
          <a:noFill/>
          <a:ln>
            <a:noFill/>
          </a:ln>
        </p:spPr>
      </p:pic>
      <p:pic>
        <p:nvPicPr>
          <p:cNvPr id="6" name="Picture 5" descr="D:\final_result_project\chn\New folder\change_2014_2018.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3366656"/>
            <a:ext cx="3887932" cy="2989695"/>
          </a:xfrm>
          <a:prstGeom prst="rect">
            <a:avLst/>
          </a:prstGeom>
          <a:noFill/>
          <a:ln>
            <a:noFill/>
          </a:ln>
        </p:spPr>
      </p:pic>
    </p:spTree>
    <p:extLst>
      <p:ext uri="{BB962C8B-B14F-4D97-AF65-F5344CB8AC3E}">
        <p14:creationId xmlns:p14="http://schemas.microsoft.com/office/powerpoint/2010/main" val="3650884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Contd</a:t>
            </a:r>
            <a:r>
              <a:rPr lang="en-US" dirty="0"/>
              <a:t>…</a:t>
            </a:r>
          </a:p>
        </p:txBody>
      </p:sp>
      <p:graphicFrame>
        <p:nvGraphicFramePr>
          <p:cNvPr id="4" name="Content Placeholder 5"/>
          <p:cNvGraphicFramePr>
            <a:graphicFrameLocks noGrp="1"/>
          </p:cNvGraphicFramePr>
          <p:nvPr>
            <p:ph idx="1"/>
            <p:extLst>
              <p:ext uri="{D42A27DB-BD31-4B8C-83A1-F6EECF244321}">
                <p14:modId xmlns:p14="http://schemas.microsoft.com/office/powerpoint/2010/main" val="4015183206"/>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29449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3486" y="911225"/>
            <a:ext cx="10515600" cy="4351338"/>
          </a:xfrm>
        </p:spPr>
        <p:txBody>
          <a:bodyPr/>
          <a:lstStyle/>
          <a:p>
            <a:r>
              <a:rPr lang="en-US" dirty="0"/>
              <a:t>District-wise Forest Cover Statistics</a:t>
            </a:r>
          </a:p>
          <a:p>
            <a:endParaRPr lang="en-US" dirty="0"/>
          </a:p>
        </p:txBody>
      </p:sp>
      <p:graphicFrame>
        <p:nvGraphicFramePr>
          <p:cNvPr id="4" name="Chart 3"/>
          <p:cNvGraphicFramePr/>
          <p:nvPr>
            <p:extLst>
              <p:ext uri="{D42A27DB-BD31-4B8C-83A1-F6EECF244321}">
                <p14:modId xmlns:p14="http://schemas.microsoft.com/office/powerpoint/2010/main" val="2050814325"/>
              </p:ext>
            </p:extLst>
          </p:nvPr>
        </p:nvGraphicFramePr>
        <p:xfrm>
          <a:off x="1801091" y="1551320"/>
          <a:ext cx="7412182" cy="41303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06717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Contd</a:t>
            </a:r>
            <a:r>
              <a:rPr lang="en-US" dirty="0"/>
              <a:t>…</a:t>
            </a:r>
          </a:p>
        </p:txBody>
      </p:sp>
      <p:sp>
        <p:nvSpPr>
          <p:cNvPr id="3" name="Content Placeholder 2"/>
          <p:cNvSpPr>
            <a:spLocks noGrp="1"/>
          </p:cNvSpPr>
          <p:nvPr>
            <p:ph idx="1"/>
          </p:nvPr>
        </p:nvSpPr>
        <p:spPr/>
        <p:txBody>
          <a:bodyPr/>
          <a:lstStyle/>
          <a:p>
            <a:r>
              <a:rPr lang="en-US" dirty="0"/>
              <a:t>Ecosystem Service Value(ESV) Coefficient Adjustment</a:t>
            </a:r>
          </a:p>
          <a:p>
            <a:pPr marL="0" indent="0">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306249003"/>
              </p:ext>
            </p:extLst>
          </p:nvPr>
        </p:nvGraphicFramePr>
        <p:xfrm>
          <a:off x="1271199" y="2627215"/>
          <a:ext cx="9157903" cy="1292734"/>
        </p:xfrm>
        <a:graphic>
          <a:graphicData uri="http://schemas.openxmlformats.org/drawingml/2006/table">
            <a:tbl>
              <a:tblPr/>
              <a:tblGrid>
                <a:gridCol w="1163026">
                  <a:extLst>
                    <a:ext uri="{9D8B030D-6E8A-4147-A177-3AD203B41FA5}">
                      <a16:colId xmlns:a16="http://schemas.microsoft.com/office/drawing/2014/main" val="1044028580"/>
                    </a:ext>
                  </a:extLst>
                </a:gridCol>
                <a:gridCol w="1661201">
                  <a:extLst>
                    <a:ext uri="{9D8B030D-6E8A-4147-A177-3AD203B41FA5}">
                      <a16:colId xmlns:a16="http://schemas.microsoft.com/office/drawing/2014/main" val="1923916822"/>
                    </a:ext>
                  </a:extLst>
                </a:gridCol>
                <a:gridCol w="916716">
                  <a:extLst>
                    <a:ext uri="{9D8B030D-6E8A-4147-A177-3AD203B41FA5}">
                      <a16:colId xmlns:a16="http://schemas.microsoft.com/office/drawing/2014/main" val="2454951756"/>
                    </a:ext>
                  </a:extLst>
                </a:gridCol>
                <a:gridCol w="911161">
                  <a:extLst>
                    <a:ext uri="{9D8B030D-6E8A-4147-A177-3AD203B41FA5}">
                      <a16:colId xmlns:a16="http://schemas.microsoft.com/office/drawing/2014/main" val="4056763361"/>
                    </a:ext>
                  </a:extLst>
                </a:gridCol>
                <a:gridCol w="1163026">
                  <a:extLst>
                    <a:ext uri="{9D8B030D-6E8A-4147-A177-3AD203B41FA5}">
                      <a16:colId xmlns:a16="http://schemas.microsoft.com/office/drawing/2014/main" val="1348966193"/>
                    </a:ext>
                  </a:extLst>
                </a:gridCol>
                <a:gridCol w="1163026">
                  <a:extLst>
                    <a:ext uri="{9D8B030D-6E8A-4147-A177-3AD203B41FA5}">
                      <a16:colId xmlns:a16="http://schemas.microsoft.com/office/drawing/2014/main" val="2881042324"/>
                    </a:ext>
                  </a:extLst>
                </a:gridCol>
                <a:gridCol w="1163026">
                  <a:extLst>
                    <a:ext uri="{9D8B030D-6E8A-4147-A177-3AD203B41FA5}">
                      <a16:colId xmlns:a16="http://schemas.microsoft.com/office/drawing/2014/main" val="2120358968"/>
                    </a:ext>
                  </a:extLst>
                </a:gridCol>
                <a:gridCol w="1016721">
                  <a:extLst>
                    <a:ext uri="{9D8B030D-6E8A-4147-A177-3AD203B41FA5}">
                      <a16:colId xmlns:a16="http://schemas.microsoft.com/office/drawing/2014/main" val="188491860"/>
                    </a:ext>
                  </a:extLst>
                </a:gridCol>
              </a:tblGrid>
              <a:tr h="340195">
                <a:tc>
                  <a:txBody>
                    <a:bodyPr/>
                    <a:lstStyle/>
                    <a:p>
                      <a:pPr marL="0" marR="0">
                        <a:lnSpc>
                          <a:spcPct val="150000"/>
                        </a:lnSpc>
                        <a:spcBef>
                          <a:spcPts val="0"/>
                        </a:spcBef>
                        <a:spcAft>
                          <a:spcPts val="800"/>
                        </a:spcAft>
                      </a:pPr>
                      <a:r>
                        <a:rPr lang="en-US" sz="1200">
                          <a:solidFill>
                            <a:srgbClr val="222222"/>
                          </a:solidFill>
                          <a:effectLst/>
                          <a:highlight>
                            <a:srgbClr val="FFFFFF"/>
                          </a:highlight>
                          <a:latin typeface="Times New Roman" panose="02020603050405020304" pitchFamily="18" charset="0"/>
                          <a:ea typeface="Times New Roman" panose="02020603050405020304" pitchFamily="18" charset="0"/>
                          <a:cs typeface="Mangal"/>
                        </a:rPr>
                        <a:t>Year(AD)</a:t>
                      </a:r>
                      <a:endParaRPr lang="en-US" sz="1100">
                        <a:effectLst/>
                        <a:latin typeface="Calibri" panose="020F0502020204030204" pitchFamily="34" charset="0"/>
                        <a:ea typeface="Calibri" panose="020F0502020204030204" pitchFamily="34" charset="0"/>
                        <a:cs typeface="Mang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800"/>
                        </a:spcAft>
                      </a:pPr>
                      <a:r>
                        <a:rPr lang="en-US" sz="1200">
                          <a:solidFill>
                            <a:srgbClr val="222222"/>
                          </a:solidFill>
                          <a:effectLst/>
                          <a:highlight>
                            <a:srgbClr val="FFFFFF"/>
                          </a:highlight>
                          <a:latin typeface="Times New Roman" panose="02020603050405020304" pitchFamily="18" charset="0"/>
                          <a:ea typeface="Times New Roman" panose="02020603050405020304" pitchFamily="18" charset="0"/>
                          <a:cs typeface="Mangal"/>
                        </a:rPr>
                        <a:t>Xie et al.(2003)</a:t>
                      </a:r>
                      <a:endParaRPr lang="en-US" sz="1100">
                        <a:effectLst/>
                        <a:latin typeface="Calibri" panose="020F0502020204030204" pitchFamily="34" charset="0"/>
                        <a:ea typeface="Calibri" panose="020F0502020204030204" pitchFamily="34" charset="0"/>
                        <a:cs typeface="Mang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800"/>
                        </a:spcAft>
                      </a:pPr>
                      <a:r>
                        <a:rPr lang="en-US" sz="1200">
                          <a:solidFill>
                            <a:srgbClr val="222222"/>
                          </a:solidFill>
                          <a:effectLst/>
                          <a:highlight>
                            <a:srgbClr val="FFFFFF"/>
                          </a:highlight>
                          <a:latin typeface="Times New Roman" panose="02020603050405020304" pitchFamily="18" charset="0"/>
                          <a:ea typeface="Times New Roman" panose="02020603050405020304" pitchFamily="18" charset="0"/>
                          <a:cs typeface="Mangal"/>
                        </a:rPr>
                        <a:t>1994</a:t>
                      </a:r>
                      <a:endParaRPr lang="en-US" sz="1100">
                        <a:effectLst/>
                        <a:latin typeface="Calibri" panose="020F0502020204030204" pitchFamily="34" charset="0"/>
                        <a:ea typeface="Calibri" panose="020F0502020204030204" pitchFamily="34" charset="0"/>
                        <a:cs typeface="Mang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800"/>
                        </a:spcAft>
                      </a:pPr>
                      <a:r>
                        <a:rPr lang="en-US" sz="1200">
                          <a:solidFill>
                            <a:srgbClr val="222222"/>
                          </a:solidFill>
                          <a:effectLst/>
                          <a:highlight>
                            <a:srgbClr val="FFFFFF"/>
                          </a:highlight>
                          <a:latin typeface="Times New Roman" panose="02020603050405020304" pitchFamily="18" charset="0"/>
                          <a:ea typeface="Times New Roman" panose="02020603050405020304" pitchFamily="18" charset="0"/>
                          <a:cs typeface="Mangal"/>
                        </a:rPr>
                        <a:t>1999</a:t>
                      </a:r>
                      <a:endParaRPr lang="en-US" sz="1100">
                        <a:effectLst/>
                        <a:latin typeface="Calibri" panose="020F0502020204030204" pitchFamily="34" charset="0"/>
                        <a:ea typeface="Calibri" panose="020F0502020204030204" pitchFamily="34" charset="0"/>
                        <a:cs typeface="Mang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800"/>
                        </a:spcAft>
                      </a:pPr>
                      <a:r>
                        <a:rPr lang="en-US" sz="1200">
                          <a:solidFill>
                            <a:srgbClr val="222222"/>
                          </a:solidFill>
                          <a:effectLst/>
                          <a:highlight>
                            <a:srgbClr val="FFFFFF"/>
                          </a:highlight>
                          <a:latin typeface="Times New Roman" panose="02020603050405020304" pitchFamily="18" charset="0"/>
                          <a:ea typeface="Times New Roman" panose="02020603050405020304" pitchFamily="18" charset="0"/>
                          <a:cs typeface="Mangal"/>
                        </a:rPr>
                        <a:t>2004 </a:t>
                      </a:r>
                      <a:endParaRPr lang="en-US" sz="1100">
                        <a:effectLst/>
                        <a:latin typeface="Calibri" panose="020F0502020204030204" pitchFamily="34" charset="0"/>
                        <a:ea typeface="Calibri" panose="020F0502020204030204" pitchFamily="34" charset="0"/>
                        <a:cs typeface="Mang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800"/>
                        </a:spcAft>
                      </a:pPr>
                      <a:r>
                        <a:rPr lang="en-US" sz="1200">
                          <a:solidFill>
                            <a:srgbClr val="222222"/>
                          </a:solidFill>
                          <a:effectLst/>
                          <a:highlight>
                            <a:srgbClr val="FFFFFF"/>
                          </a:highlight>
                          <a:latin typeface="Times New Roman" panose="02020603050405020304" pitchFamily="18" charset="0"/>
                          <a:ea typeface="Times New Roman" panose="02020603050405020304" pitchFamily="18" charset="0"/>
                          <a:cs typeface="Mangal"/>
                        </a:rPr>
                        <a:t>2009</a:t>
                      </a:r>
                      <a:endParaRPr lang="en-US" sz="1100">
                        <a:effectLst/>
                        <a:latin typeface="Calibri" panose="020F0502020204030204" pitchFamily="34" charset="0"/>
                        <a:ea typeface="Calibri" panose="020F0502020204030204" pitchFamily="34" charset="0"/>
                        <a:cs typeface="Mang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800"/>
                        </a:spcAft>
                      </a:pPr>
                      <a:r>
                        <a:rPr lang="en-US" sz="1200">
                          <a:solidFill>
                            <a:srgbClr val="222222"/>
                          </a:solidFill>
                          <a:effectLst/>
                          <a:highlight>
                            <a:srgbClr val="FFFFFF"/>
                          </a:highlight>
                          <a:latin typeface="Times New Roman" panose="02020603050405020304" pitchFamily="18" charset="0"/>
                          <a:ea typeface="Times New Roman" panose="02020603050405020304" pitchFamily="18" charset="0"/>
                          <a:cs typeface="Mangal"/>
                        </a:rPr>
                        <a:t>2014</a:t>
                      </a:r>
                      <a:endParaRPr lang="en-US" sz="1100">
                        <a:effectLst/>
                        <a:latin typeface="Calibri" panose="020F0502020204030204" pitchFamily="34" charset="0"/>
                        <a:ea typeface="Calibri" panose="020F0502020204030204" pitchFamily="34" charset="0"/>
                        <a:cs typeface="Mang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800"/>
                        </a:spcAft>
                      </a:pPr>
                      <a:r>
                        <a:rPr lang="en-US" sz="1200">
                          <a:solidFill>
                            <a:srgbClr val="222222"/>
                          </a:solidFill>
                          <a:effectLst/>
                          <a:highlight>
                            <a:srgbClr val="FFFFFF"/>
                          </a:highlight>
                          <a:latin typeface="Times New Roman" panose="02020603050405020304" pitchFamily="18" charset="0"/>
                          <a:ea typeface="Times New Roman" panose="02020603050405020304" pitchFamily="18" charset="0"/>
                          <a:cs typeface="Mangal"/>
                        </a:rPr>
                        <a:t>2018</a:t>
                      </a:r>
                      <a:endParaRPr lang="en-US" sz="1100">
                        <a:effectLst/>
                        <a:latin typeface="Calibri" panose="020F0502020204030204" pitchFamily="34" charset="0"/>
                        <a:ea typeface="Calibri" panose="020F0502020204030204" pitchFamily="34" charset="0"/>
                        <a:cs typeface="Mang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8749179"/>
                  </a:ext>
                </a:extLst>
              </a:tr>
              <a:tr h="789044">
                <a:tc>
                  <a:txBody>
                    <a:bodyPr/>
                    <a:lstStyle/>
                    <a:p>
                      <a:pPr marL="0" marR="0">
                        <a:lnSpc>
                          <a:spcPct val="150000"/>
                        </a:lnSpc>
                        <a:spcBef>
                          <a:spcPts val="0"/>
                        </a:spcBef>
                        <a:spcAft>
                          <a:spcPts val="800"/>
                        </a:spcAft>
                      </a:pPr>
                      <a:r>
                        <a:rPr lang="en-US" sz="1200" dirty="0">
                          <a:solidFill>
                            <a:srgbClr val="222222"/>
                          </a:solidFill>
                          <a:effectLst/>
                          <a:highlight>
                            <a:srgbClr val="FFFFFF"/>
                          </a:highlight>
                          <a:latin typeface="Times New Roman" panose="02020603050405020304" pitchFamily="18" charset="0"/>
                          <a:ea typeface="Times New Roman" panose="02020603050405020304" pitchFamily="18" charset="0"/>
                          <a:cs typeface="Mangal"/>
                        </a:rPr>
                        <a:t>ESV coefficient($ per ha)</a:t>
                      </a:r>
                      <a:endParaRPr lang="en-US" sz="1100" dirty="0">
                        <a:effectLst/>
                        <a:latin typeface="Calibri" panose="020F0502020204030204" pitchFamily="34" charset="0"/>
                        <a:ea typeface="Calibri" panose="020F0502020204030204" pitchFamily="34" charset="0"/>
                        <a:cs typeface="Mang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800"/>
                        </a:spcAft>
                      </a:pPr>
                      <a:r>
                        <a:rPr lang="en-US" sz="1200" dirty="0">
                          <a:solidFill>
                            <a:srgbClr val="222222"/>
                          </a:solidFill>
                          <a:effectLst/>
                          <a:highlight>
                            <a:srgbClr val="FFFFFF"/>
                          </a:highlight>
                          <a:latin typeface="Times New Roman" panose="02020603050405020304" pitchFamily="18" charset="0"/>
                          <a:ea typeface="Times New Roman" panose="02020603050405020304" pitchFamily="18" charset="0"/>
                          <a:cs typeface="Mangal"/>
                        </a:rPr>
                        <a:t>2168.84</a:t>
                      </a:r>
                      <a:endParaRPr lang="en-US" sz="1100" dirty="0">
                        <a:effectLst/>
                        <a:latin typeface="Calibri" panose="020F0502020204030204" pitchFamily="34" charset="0"/>
                        <a:ea typeface="Calibri" panose="020F0502020204030204" pitchFamily="34" charset="0"/>
                        <a:cs typeface="Mang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800"/>
                        </a:spcAft>
                      </a:pPr>
                      <a:r>
                        <a:rPr lang="en-US" sz="1200">
                          <a:solidFill>
                            <a:srgbClr val="222222"/>
                          </a:solidFill>
                          <a:effectLst/>
                          <a:highlight>
                            <a:srgbClr val="FFFFFF"/>
                          </a:highlight>
                          <a:latin typeface="Times New Roman" panose="02020603050405020304" pitchFamily="18" charset="0"/>
                          <a:ea typeface="Times New Roman" panose="02020603050405020304" pitchFamily="18" charset="0"/>
                          <a:cs typeface="Mangal"/>
                        </a:rPr>
                        <a:t>1745.1</a:t>
                      </a:r>
                      <a:endParaRPr lang="en-US" sz="1100">
                        <a:effectLst/>
                        <a:latin typeface="Calibri" panose="020F0502020204030204" pitchFamily="34" charset="0"/>
                        <a:ea typeface="Calibri" panose="020F0502020204030204" pitchFamily="34" charset="0"/>
                        <a:cs typeface="Mang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800"/>
                        </a:spcAft>
                      </a:pPr>
                      <a:r>
                        <a:rPr lang="en-US" sz="1200">
                          <a:solidFill>
                            <a:srgbClr val="222222"/>
                          </a:solidFill>
                          <a:effectLst/>
                          <a:highlight>
                            <a:srgbClr val="FFFFFF"/>
                          </a:highlight>
                          <a:latin typeface="Times New Roman" panose="02020603050405020304" pitchFamily="18" charset="0"/>
                          <a:ea typeface="Times New Roman" panose="02020603050405020304" pitchFamily="18" charset="0"/>
                          <a:cs typeface="Mangal"/>
                        </a:rPr>
                        <a:t>1961.15</a:t>
                      </a:r>
                      <a:endParaRPr lang="en-US" sz="1100">
                        <a:effectLst/>
                        <a:latin typeface="Calibri" panose="020F0502020204030204" pitchFamily="34" charset="0"/>
                        <a:ea typeface="Calibri" panose="020F0502020204030204" pitchFamily="34" charset="0"/>
                        <a:cs typeface="Mang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800"/>
                        </a:spcAft>
                      </a:pPr>
                      <a:r>
                        <a:rPr lang="en-US" sz="1200">
                          <a:solidFill>
                            <a:srgbClr val="222222"/>
                          </a:solidFill>
                          <a:effectLst/>
                          <a:highlight>
                            <a:srgbClr val="FFFFFF"/>
                          </a:highlight>
                          <a:latin typeface="Times New Roman" panose="02020603050405020304" pitchFamily="18" charset="0"/>
                          <a:ea typeface="Times New Roman" panose="02020603050405020304" pitchFamily="18" charset="0"/>
                          <a:cs typeface="Mangal"/>
                        </a:rPr>
                        <a:t>2210.62</a:t>
                      </a:r>
                      <a:endParaRPr lang="en-US" sz="1100">
                        <a:effectLst/>
                        <a:latin typeface="Calibri" panose="020F0502020204030204" pitchFamily="34" charset="0"/>
                        <a:ea typeface="Calibri" panose="020F0502020204030204" pitchFamily="34" charset="0"/>
                        <a:cs typeface="Mang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800"/>
                        </a:spcAft>
                      </a:pPr>
                      <a:r>
                        <a:rPr lang="en-US" sz="1200">
                          <a:solidFill>
                            <a:srgbClr val="222222"/>
                          </a:solidFill>
                          <a:effectLst/>
                          <a:highlight>
                            <a:srgbClr val="FFFFFF"/>
                          </a:highlight>
                          <a:latin typeface="Times New Roman" panose="02020603050405020304" pitchFamily="18" charset="0"/>
                          <a:ea typeface="Times New Roman" panose="02020603050405020304" pitchFamily="18" charset="0"/>
                          <a:cs typeface="Mangal"/>
                        </a:rPr>
                        <a:t>2520.28</a:t>
                      </a:r>
                      <a:endParaRPr lang="en-US" sz="1100">
                        <a:effectLst/>
                        <a:latin typeface="Calibri" panose="020F0502020204030204" pitchFamily="34" charset="0"/>
                        <a:ea typeface="Calibri" panose="020F0502020204030204" pitchFamily="34" charset="0"/>
                        <a:cs typeface="Mang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800"/>
                        </a:spcAft>
                      </a:pPr>
                      <a:r>
                        <a:rPr lang="en-US" sz="1200">
                          <a:solidFill>
                            <a:srgbClr val="222222"/>
                          </a:solidFill>
                          <a:effectLst/>
                          <a:highlight>
                            <a:srgbClr val="FFFFFF"/>
                          </a:highlight>
                          <a:latin typeface="Times New Roman" panose="02020603050405020304" pitchFamily="18" charset="0"/>
                          <a:ea typeface="Times New Roman" panose="02020603050405020304" pitchFamily="18" charset="0"/>
                          <a:cs typeface="Mangal"/>
                        </a:rPr>
                        <a:t>2792.11</a:t>
                      </a:r>
                      <a:endParaRPr lang="en-US" sz="1100">
                        <a:effectLst/>
                        <a:latin typeface="Calibri" panose="020F0502020204030204" pitchFamily="34" charset="0"/>
                        <a:ea typeface="Calibri" panose="020F0502020204030204" pitchFamily="34" charset="0"/>
                        <a:cs typeface="Mang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800"/>
                        </a:spcAft>
                      </a:pPr>
                      <a:r>
                        <a:rPr lang="en-US" sz="1200" dirty="0">
                          <a:solidFill>
                            <a:srgbClr val="222222"/>
                          </a:solidFill>
                          <a:effectLst/>
                          <a:highlight>
                            <a:srgbClr val="FFFFFF"/>
                          </a:highlight>
                          <a:latin typeface="Times New Roman" panose="02020603050405020304" pitchFamily="18" charset="0"/>
                          <a:ea typeface="Times New Roman" panose="02020603050405020304" pitchFamily="18" charset="0"/>
                          <a:cs typeface="Mangal"/>
                        </a:rPr>
                        <a:t>2792.11</a:t>
                      </a:r>
                      <a:endParaRPr lang="en-US" sz="1100" dirty="0">
                        <a:effectLst/>
                        <a:latin typeface="Calibri" panose="020F0502020204030204" pitchFamily="34" charset="0"/>
                        <a:ea typeface="Calibri" panose="020F0502020204030204" pitchFamily="34" charset="0"/>
                        <a:cs typeface="Mang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0852644"/>
                  </a:ext>
                </a:extLst>
              </a:tr>
            </a:tbl>
          </a:graphicData>
        </a:graphic>
      </p:graphicFrame>
    </p:spTree>
    <p:extLst>
      <p:ext uri="{BB962C8B-B14F-4D97-AF65-F5344CB8AC3E}">
        <p14:creationId xmlns:p14="http://schemas.microsoft.com/office/powerpoint/2010/main" val="4066352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 Outline</a:t>
            </a:r>
          </a:p>
        </p:txBody>
      </p:sp>
      <p:sp>
        <p:nvSpPr>
          <p:cNvPr id="3" name="Content Placeholder 2"/>
          <p:cNvSpPr>
            <a:spLocks noGrp="1"/>
          </p:cNvSpPr>
          <p:nvPr>
            <p:ph idx="1"/>
          </p:nvPr>
        </p:nvSpPr>
        <p:spPr/>
        <p:txBody>
          <a:bodyPr>
            <a:normAutofit fontScale="92500" lnSpcReduction="20000"/>
          </a:bodyPr>
          <a:lstStyle/>
          <a:p>
            <a:r>
              <a:rPr lang="en-US" dirty="0"/>
              <a:t>Introduction</a:t>
            </a:r>
          </a:p>
          <a:p>
            <a:r>
              <a:rPr lang="en-US" dirty="0"/>
              <a:t>Problem Statement</a:t>
            </a:r>
          </a:p>
          <a:p>
            <a:r>
              <a:rPr lang="en-US" dirty="0"/>
              <a:t>Objective</a:t>
            </a:r>
          </a:p>
          <a:p>
            <a:r>
              <a:rPr lang="en-US" dirty="0"/>
              <a:t>Study Area</a:t>
            </a:r>
          </a:p>
          <a:p>
            <a:r>
              <a:rPr lang="en-US" dirty="0"/>
              <a:t>Methodology</a:t>
            </a:r>
          </a:p>
          <a:p>
            <a:r>
              <a:rPr lang="en-US" dirty="0"/>
              <a:t>Data and Software Used</a:t>
            </a:r>
          </a:p>
          <a:p>
            <a:r>
              <a:rPr lang="en-US" dirty="0"/>
              <a:t>Outcomes</a:t>
            </a:r>
          </a:p>
          <a:p>
            <a:r>
              <a:rPr lang="en-US" dirty="0"/>
              <a:t>Problem Encountered</a:t>
            </a:r>
          </a:p>
          <a:p>
            <a:r>
              <a:rPr lang="en-US" dirty="0"/>
              <a:t>Conclusion</a:t>
            </a:r>
          </a:p>
          <a:p>
            <a:r>
              <a:rPr lang="en-US" dirty="0"/>
              <a:t>References</a:t>
            </a:r>
          </a:p>
        </p:txBody>
      </p:sp>
    </p:spTree>
    <p:extLst>
      <p:ext uri="{BB962C8B-B14F-4D97-AF65-F5344CB8AC3E}">
        <p14:creationId xmlns:p14="http://schemas.microsoft.com/office/powerpoint/2010/main" val="1894973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Contd</a:t>
            </a:r>
            <a:r>
              <a:rPr lang="en-US" dirty="0"/>
              <a:t>…</a:t>
            </a:r>
          </a:p>
        </p:txBody>
      </p:sp>
      <p:sp>
        <p:nvSpPr>
          <p:cNvPr id="3" name="Content Placeholder 2"/>
          <p:cNvSpPr>
            <a:spLocks noGrp="1"/>
          </p:cNvSpPr>
          <p:nvPr>
            <p:ph idx="1"/>
          </p:nvPr>
        </p:nvSpPr>
        <p:spPr/>
        <p:txBody>
          <a:bodyPr/>
          <a:lstStyle/>
          <a:p>
            <a:r>
              <a:rPr lang="en-US" dirty="0"/>
              <a:t>Total Ecosystem Service Value</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82131773"/>
              </p:ext>
            </p:extLst>
          </p:nvPr>
        </p:nvGraphicFramePr>
        <p:xfrm>
          <a:off x="1232681" y="2532011"/>
          <a:ext cx="6262252" cy="3297385"/>
        </p:xfrm>
        <a:graphic>
          <a:graphicData uri="http://schemas.openxmlformats.org/drawingml/2006/table">
            <a:tbl>
              <a:tblPr/>
              <a:tblGrid>
                <a:gridCol w="1565563">
                  <a:extLst>
                    <a:ext uri="{9D8B030D-6E8A-4147-A177-3AD203B41FA5}">
                      <a16:colId xmlns:a16="http://schemas.microsoft.com/office/drawing/2014/main" val="3721187582"/>
                    </a:ext>
                  </a:extLst>
                </a:gridCol>
                <a:gridCol w="1565563">
                  <a:extLst>
                    <a:ext uri="{9D8B030D-6E8A-4147-A177-3AD203B41FA5}">
                      <a16:colId xmlns:a16="http://schemas.microsoft.com/office/drawing/2014/main" val="500123941"/>
                    </a:ext>
                  </a:extLst>
                </a:gridCol>
                <a:gridCol w="1565563">
                  <a:extLst>
                    <a:ext uri="{9D8B030D-6E8A-4147-A177-3AD203B41FA5}">
                      <a16:colId xmlns:a16="http://schemas.microsoft.com/office/drawing/2014/main" val="1591040485"/>
                    </a:ext>
                  </a:extLst>
                </a:gridCol>
                <a:gridCol w="1565563">
                  <a:extLst>
                    <a:ext uri="{9D8B030D-6E8A-4147-A177-3AD203B41FA5}">
                      <a16:colId xmlns:a16="http://schemas.microsoft.com/office/drawing/2014/main" val="3340042480"/>
                    </a:ext>
                  </a:extLst>
                </a:gridCol>
              </a:tblGrid>
              <a:tr h="722491">
                <a:tc>
                  <a:txBody>
                    <a:bodyPr/>
                    <a:lstStyle/>
                    <a:p>
                      <a:pPr marL="0" marR="0">
                        <a:lnSpc>
                          <a:spcPct val="150000"/>
                        </a:lnSpc>
                        <a:spcBef>
                          <a:spcPts val="0"/>
                        </a:spcBef>
                        <a:spcAft>
                          <a:spcPts val="800"/>
                        </a:spcAft>
                      </a:pPr>
                      <a:r>
                        <a:rPr lang="en-US" sz="1200">
                          <a:effectLst/>
                          <a:highlight>
                            <a:srgbClr val="FFFFFF"/>
                          </a:highlight>
                          <a:latin typeface="Times New Roman" panose="02020603050405020304" pitchFamily="18" charset="0"/>
                          <a:ea typeface="Times New Roman" panose="02020603050405020304" pitchFamily="18" charset="0"/>
                          <a:cs typeface="Mangal"/>
                        </a:rPr>
                        <a:t>Year(AD)</a:t>
                      </a:r>
                      <a:endParaRPr lang="en-US" sz="1100">
                        <a:effectLst/>
                        <a:latin typeface="Calibri" panose="020F0502020204030204" pitchFamily="34" charset="0"/>
                        <a:ea typeface="Calibri" panose="020F0502020204030204" pitchFamily="34" charset="0"/>
                        <a:cs typeface="Mang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800"/>
                        </a:spcAft>
                      </a:pPr>
                      <a:r>
                        <a:rPr lang="en-US" sz="1200">
                          <a:effectLst/>
                          <a:highlight>
                            <a:srgbClr val="FFFFFF"/>
                          </a:highlight>
                          <a:latin typeface="Times New Roman" panose="02020603050405020304" pitchFamily="18" charset="0"/>
                          <a:ea typeface="Times New Roman" panose="02020603050405020304" pitchFamily="18" charset="0"/>
                          <a:cs typeface="Mangal"/>
                        </a:rPr>
                        <a:t>Total Forest Cover(ha)</a:t>
                      </a:r>
                      <a:endParaRPr lang="en-US" sz="1100">
                        <a:effectLst/>
                        <a:latin typeface="Calibri" panose="020F0502020204030204" pitchFamily="34" charset="0"/>
                        <a:ea typeface="Calibri" panose="020F0502020204030204" pitchFamily="34" charset="0"/>
                        <a:cs typeface="Mang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800"/>
                        </a:spcAft>
                      </a:pPr>
                      <a:r>
                        <a:rPr lang="en-US" sz="1200">
                          <a:effectLst/>
                          <a:highlight>
                            <a:srgbClr val="FFFFFF"/>
                          </a:highlight>
                          <a:latin typeface="Times New Roman" panose="02020603050405020304" pitchFamily="18" charset="0"/>
                          <a:ea typeface="Times New Roman" panose="02020603050405020304" pitchFamily="18" charset="0"/>
                          <a:cs typeface="Mangal"/>
                        </a:rPr>
                        <a:t>ESV coefficient</a:t>
                      </a:r>
                      <a:r>
                        <a:rPr lang="en-US" sz="1200">
                          <a:solidFill>
                            <a:srgbClr val="222222"/>
                          </a:solidFill>
                          <a:effectLst/>
                          <a:highlight>
                            <a:srgbClr val="FFFFFF"/>
                          </a:highlight>
                          <a:latin typeface="Times New Roman" panose="02020603050405020304" pitchFamily="18" charset="0"/>
                          <a:ea typeface="Times New Roman" panose="02020603050405020304" pitchFamily="18" charset="0"/>
                          <a:cs typeface="Mangal"/>
                        </a:rPr>
                        <a:t>(USD per ha)</a:t>
                      </a:r>
                      <a:endParaRPr lang="en-US" sz="1100">
                        <a:effectLst/>
                        <a:latin typeface="Calibri" panose="020F0502020204030204" pitchFamily="34" charset="0"/>
                        <a:ea typeface="Calibri" panose="020F0502020204030204" pitchFamily="34" charset="0"/>
                        <a:cs typeface="Mang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800"/>
                        </a:spcAft>
                      </a:pPr>
                      <a:r>
                        <a:rPr lang="en-US" sz="1200">
                          <a:effectLst/>
                          <a:highlight>
                            <a:srgbClr val="FFFFFF"/>
                          </a:highlight>
                          <a:latin typeface="Times New Roman" panose="02020603050405020304" pitchFamily="18" charset="0"/>
                          <a:ea typeface="Times New Roman" panose="02020603050405020304" pitchFamily="18" charset="0"/>
                          <a:cs typeface="Mangal"/>
                        </a:rPr>
                        <a:t>Total ESV(10^8USD)</a:t>
                      </a:r>
                      <a:endParaRPr lang="en-US" sz="1100">
                        <a:effectLst/>
                        <a:latin typeface="Calibri" panose="020F0502020204030204" pitchFamily="34" charset="0"/>
                        <a:ea typeface="Calibri" panose="020F0502020204030204" pitchFamily="34" charset="0"/>
                        <a:cs typeface="Mang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6410783"/>
                  </a:ext>
                </a:extLst>
              </a:tr>
              <a:tr h="429149">
                <a:tc>
                  <a:txBody>
                    <a:bodyPr/>
                    <a:lstStyle/>
                    <a:p>
                      <a:pPr marL="0" marR="0">
                        <a:lnSpc>
                          <a:spcPct val="150000"/>
                        </a:lnSpc>
                        <a:spcBef>
                          <a:spcPts val="0"/>
                        </a:spcBef>
                        <a:spcAft>
                          <a:spcPts val="800"/>
                        </a:spcAft>
                      </a:pPr>
                      <a:r>
                        <a:rPr lang="en-US" sz="1200">
                          <a:effectLst/>
                          <a:highlight>
                            <a:srgbClr val="FFFFFF"/>
                          </a:highlight>
                          <a:latin typeface="Times New Roman" panose="02020603050405020304" pitchFamily="18" charset="0"/>
                          <a:ea typeface="Times New Roman" panose="02020603050405020304" pitchFamily="18" charset="0"/>
                          <a:cs typeface="Mangal"/>
                        </a:rPr>
                        <a:t>1994</a:t>
                      </a:r>
                      <a:endParaRPr lang="en-US" sz="1100">
                        <a:effectLst/>
                        <a:latin typeface="Calibri" panose="020F0502020204030204" pitchFamily="34" charset="0"/>
                        <a:ea typeface="Calibri" panose="020F0502020204030204" pitchFamily="34" charset="0"/>
                        <a:cs typeface="Mang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200">
                          <a:solidFill>
                            <a:srgbClr val="222222"/>
                          </a:solidFill>
                          <a:effectLst/>
                          <a:latin typeface="Times New Roman" panose="02020603050405020304" pitchFamily="18" charset="0"/>
                          <a:ea typeface="Calibri" panose="020F0502020204030204" pitchFamily="34" charset="0"/>
                          <a:cs typeface="Mangal"/>
                        </a:rPr>
                        <a:t>2683357.9</a:t>
                      </a:r>
                      <a:endParaRPr lang="en-US" sz="1100">
                        <a:effectLst/>
                        <a:latin typeface="Calibri" panose="020F0502020204030204" pitchFamily="34" charset="0"/>
                        <a:ea typeface="Calibri" panose="020F0502020204030204" pitchFamily="34" charset="0"/>
                        <a:cs typeface="Mangal"/>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800"/>
                        </a:spcAft>
                      </a:pPr>
                      <a:r>
                        <a:rPr lang="en-US" sz="1200">
                          <a:solidFill>
                            <a:srgbClr val="222222"/>
                          </a:solidFill>
                          <a:effectLst/>
                          <a:highlight>
                            <a:srgbClr val="FFFFFF"/>
                          </a:highlight>
                          <a:latin typeface="Times New Roman" panose="02020603050405020304" pitchFamily="18" charset="0"/>
                          <a:ea typeface="Times New Roman" panose="02020603050405020304" pitchFamily="18" charset="0"/>
                          <a:cs typeface="Mangal"/>
                        </a:rPr>
                        <a:t>1745.10</a:t>
                      </a:r>
                      <a:endParaRPr lang="en-US" sz="1100">
                        <a:effectLst/>
                        <a:latin typeface="Calibri" panose="020F0502020204030204" pitchFamily="34" charset="0"/>
                        <a:ea typeface="Calibri" panose="020F0502020204030204" pitchFamily="34" charset="0"/>
                        <a:cs typeface="Mang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Mangal"/>
                        </a:rPr>
                        <a:t>46.8</a:t>
                      </a:r>
                      <a:endParaRPr lang="en-US" sz="1100">
                        <a:effectLst/>
                        <a:latin typeface="Calibri" panose="020F0502020204030204" pitchFamily="34" charset="0"/>
                        <a:ea typeface="Calibri" panose="020F0502020204030204" pitchFamily="34" charset="0"/>
                        <a:cs typeface="Mangal"/>
                      </a:endParaRPr>
                    </a:p>
                  </a:txBody>
                  <a:tcPr marL="63500" marR="63500" marT="63500" marB="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6015909"/>
                  </a:ext>
                </a:extLst>
              </a:tr>
              <a:tr h="429149">
                <a:tc>
                  <a:txBody>
                    <a:bodyPr/>
                    <a:lstStyle/>
                    <a:p>
                      <a:pPr marL="0" marR="0">
                        <a:lnSpc>
                          <a:spcPct val="150000"/>
                        </a:lnSpc>
                        <a:spcBef>
                          <a:spcPts val="0"/>
                        </a:spcBef>
                        <a:spcAft>
                          <a:spcPts val="800"/>
                        </a:spcAft>
                      </a:pPr>
                      <a:r>
                        <a:rPr lang="en-US" sz="1200">
                          <a:effectLst/>
                          <a:highlight>
                            <a:srgbClr val="FFFFFF"/>
                          </a:highlight>
                          <a:latin typeface="Times New Roman" panose="02020603050405020304" pitchFamily="18" charset="0"/>
                          <a:ea typeface="Times New Roman" panose="02020603050405020304" pitchFamily="18" charset="0"/>
                          <a:cs typeface="Mangal"/>
                        </a:rPr>
                        <a:t>1999</a:t>
                      </a:r>
                      <a:endParaRPr lang="en-US" sz="1100">
                        <a:effectLst/>
                        <a:latin typeface="Calibri" panose="020F0502020204030204" pitchFamily="34" charset="0"/>
                        <a:ea typeface="Calibri" panose="020F0502020204030204" pitchFamily="34" charset="0"/>
                        <a:cs typeface="Mang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200" dirty="0">
                          <a:solidFill>
                            <a:srgbClr val="222222"/>
                          </a:solidFill>
                          <a:effectLst/>
                          <a:latin typeface="Times New Roman" panose="02020603050405020304" pitchFamily="18" charset="0"/>
                          <a:ea typeface="Calibri" panose="020F0502020204030204" pitchFamily="34" charset="0"/>
                          <a:cs typeface="Mangal"/>
                        </a:rPr>
                        <a:t>1904320.5</a:t>
                      </a:r>
                      <a:endParaRPr lang="en-US" sz="1100" dirty="0">
                        <a:effectLst/>
                        <a:latin typeface="Calibri" panose="020F0502020204030204" pitchFamily="34" charset="0"/>
                        <a:ea typeface="Calibri" panose="020F0502020204030204" pitchFamily="34" charset="0"/>
                        <a:cs typeface="Mangal"/>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800"/>
                        </a:spcAft>
                      </a:pPr>
                      <a:r>
                        <a:rPr lang="en-US" sz="1200">
                          <a:solidFill>
                            <a:srgbClr val="222222"/>
                          </a:solidFill>
                          <a:effectLst/>
                          <a:highlight>
                            <a:srgbClr val="FFFFFF"/>
                          </a:highlight>
                          <a:latin typeface="Times New Roman" panose="02020603050405020304" pitchFamily="18" charset="0"/>
                          <a:ea typeface="Times New Roman" panose="02020603050405020304" pitchFamily="18" charset="0"/>
                          <a:cs typeface="Mangal"/>
                        </a:rPr>
                        <a:t>1961.15</a:t>
                      </a:r>
                      <a:endParaRPr lang="en-US" sz="1100">
                        <a:effectLst/>
                        <a:latin typeface="Calibri" panose="020F0502020204030204" pitchFamily="34" charset="0"/>
                        <a:ea typeface="Calibri" panose="020F0502020204030204" pitchFamily="34" charset="0"/>
                        <a:cs typeface="Mang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Mangal"/>
                        </a:rPr>
                        <a:t>37.3</a:t>
                      </a:r>
                      <a:endParaRPr lang="en-US" sz="1100">
                        <a:effectLst/>
                        <a:latin typeface="Calibri" panose="020F0502020204030204" pitchFamily="34" charset="0"/>
                        <a:ea typeface="Calibri" panose="020F0502020204030204" pitchFamily="34" charset="0"/>
                        <a:cs typeface="Mangal"/>
                      </a:endParaRPr>
                    </a:p>
                  </a:txBody>
                  <a:tcPr marL="63500" marR="63500" marT="63500" marB="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8198739"/>
                  </a:ext>
                </a:extLst>
              </a:tr>
              <a:tr h="429149">
                <a:tc>
                  <a:txBody>
                    <a:bodyPr/>
                    <a:lstStyle/>
                    <a:p>
                      <a:pPr marL="0" marR="0">
                        <a:lnSpc>
                          <a:spcPct val="150000"/>
                        </a:lnSpc>
                        <a:spcBef>
                          <a:spcPts val="0"/>
                        </a:spcBef>
                        <a:spcAft>
                          <a:spcPts val="800"/>
                        </a:spcAft>
                      </a:pPr>
                      <a:r>
                        <a:rPr lang="en-US" sz="1200">
                          <a:effectLst/>
                          <a:highlight>
                            <a:srgbClr val="FFFFFF"/>
                          </a:highlight>
                          <a:latin typeface="Times New Roman" panose="02020603050405020304" pitchFamily="18" charset="0"/>
                          <a:ea typeface="Times New Roman" panose="02020603050405020304" pitchFamily="18" charset="0"/>
                          <a:cs typeface="Mangal"/>
                        </a:rPr>
                        <a:t>2004</a:t>
                      </a:r>
                      <a:endParaRPr lang="en-US" sz="1100">
                        <a:effectLst/>
                        <a:latin typeface="Calibri" panose="020F0502020204030204" pitchFamily="34" charset="0"/>
                        <a:ea typeface="Calibri" panose="020F0502020204030204" pitchFamily="34" charset="0"/>
                        <a:cs typeface="Mang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200">
                          <a:solidFill>
                            <a:srgbClr val="222222"/>
                          </a:solidFill>
                          <a:effectLst/>
                          <a:latin typeface="Times New Roman" panose="02020603050405020304" pitchFamily="18" charset="0"/>
                          <a:ea typeface="Calibri" panose="020F0502020204030204" pitchFamily="34" charset="0"/>
                          <a:cs typeface="Mangal"/>
                        </a:rPr>
                        <a:t>1683498.5</a:t>
                      </a:r>
                      <a:endParaRPr lang="en-US" sz="1100">
                        <a:effectLst/>
                        <a:latin typeface="Calibri" panose="020F0502020204030204" pitchFamily="34" charset="0"/>
                        <a:ea typeface="Calibri" panose="020F0502020204030204" pitchFamily="34" charset="0"/>
                        <a:cs typeface="Mangal"/>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800"/>
                        </a:spcAft>
                      </a:pPr>
                      <a:r>
                        <a:rPr lang="en-US" sz="1200">
                          <a:solidFill>
                            <a:srgbClr val="222222"/>
                          </a:solidFill>
                          <a:effectLst/>
                          <a:highlight>
                            <a:srgbClr val="FFFFFF"/>
                          </a:highlight>
                          <a:latin typeface="Times New Roman" panose="02020603050405020304" pitchFamily="18" charset="0"/>
                          <a:ea typeface="Times New Roman" panose="02020603050405020304" pitchFamily="18" charset="0"/>
                          <a:cs typeface="Mangal"/>
                        </a:rPr>
                        <a:t>2210.62</a:t>
                      </a:r>
                      <a:endParaRPr lang="en-US" sz="1100">
                        <a:effectLst/>
                        <a:latin typeface="Calibri" panose="020F0502020204030204" pitchFamily="34" charset="0"/>
                        <a:ea typeface="Calibri" panose="020F0502020204030204" pitchFamily="34" charset="0"/>
                        <a:cs typeface="Mang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Mangal"/>
                        </a:rPr>
                        <a:t>37.2</a:t>
                      </a:r>
                      <a:endParaRPr lang="en-US" sz="1100">
                        <a:effectLst/>
                        <a:latin typeface="Calibri" panose="020F0502020204030204" pitchFamily="34" charset="0"/>
                        <a:ea typeface="Calibri" panose="020F0502020204030204" pitchFamily="34" charset="0"/>
                        <a:cs typeface="Mangal"/>
                      </a:endParaRPr>
                    </a:p>
                  </a:txBody>
                  <a:tcPr marL="63500" marR="63500" marT="63500" marB="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4817384"/>
                  </a:ext>
                </a:extLst>
              </a:tr>
              <a:tr h="429149">
                <a:tc>
                  <a:txBody>
                    <a:bodyPr/>
                    <a:lstStyle/>
                    <a:p>
                      <a:pPr marL="0" marR="0">
                        <a:lnSpc>
                          <a:spcPct val="150000"/>
                        </a:lnSpc>
                        <a:spcBef>
                          <a:spcPts val="0"/>
                        </a:spcBef>
                        <a:spcAft>
                          <a:spcPts val="800"/>
                        </a:spcAft>
                      </a:pPr>
                      <a:r>
                        <a:rPr lang="en-US" sz="1200">
                          <a:effectLst/>
                          <a:highlight>
                            <a:srgbClr val="FFFFFF"/>
                          </a:highlight>
                          <a:latin typeface="Times New Roman" panose="02020603050405020304" pitchFamily="18" charset="0"/>
                          <a:ea typeface="Times New Roman" panose="02020603050405020304" pitchFamily="18" charset="0"/>
                          <a:cs typeface="Mangal"/>
                        </a:rPr>
                        <a:t>2009</a:t>
                      </a:r>
                      <a:endParaRPr lang="en-US" sz="1100">
                        <a:effectLst/>
                        <a:latin typeface="Calibri" panose="020F0502020204030204" pitchFamily="34" charset="0"/>
                        <a:ea typeface="Calibri" panose="020F0502020204030204" pitchFamily="34" charset="0"/>
                        <a:cs typeface="Mang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200">
                          <a:solidFill>
                            <a:srgbClr val="222222"/>
                          </a:solidFill>
                          <a:effectLst/>
                          <a:latin typeface="Times New Roman" panose="02020603050405020304" pitchFamily="18" charset="0"/>
                          <a:ea typeface="Calibri" panose="020F0502020204030204" pitchFamily="34" charset="0"/>
                          <a:cs typeface="Mangal"/>
                        </a:rPr>
                        <a:t>1651903.4</a:t>
                      </a:r>
                      <a:endParaRPr lang="en-US" sz="1100">
                        <a:effectLst/>
                        <a:latin typeface="Calibri" panose="020F0502020204030204" pitchFamily="34" charset="0"/>
                        <a:ea typeface="Calibri" panose="020F0502020204030204" pitchFamily="34" charset="0"/>
                        <a:cs typeface="Mangal"/>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800"/>
                        </a:spcAft>
                      </a:pPr>
                      <a:r>
                        <a:rPr lang="en-US" sz="1200">
                          <a:solidFill>
                            <a:srgbClr val="222222"/>
                          </a:solidFill>
                          <a:effectLst/>
                          <a:highlight>
                            <a:srgbClr val="FFFFFF"/>
                          </a:highlight>
                          <a:latin typeface="Times New Roman" panose="02020603050405020304" pitchFamily="18" charset="0"/>
                          <a:ea typeface="Times New Roman" panose="02020603050405020304" pitchFamily="18" charset="0"/>
                          <a:cs typeface="Mangal"/>
                        </a:rPr>
                        <a:t>2520.28</a:t>
                      </a:r>
                      <a:endParaRPr lang="en-US" sz="1100">
                        <a:effectLst/>
                        <a:latin typeface="Calibri" panose="020F0502020204030204" pitchFamily="34" charset="0"/>
                        <a:ea typeface="Calibri" panose="020F0502020204030204" pitchFamily="34" charset="0"/>
                        <a:cs typeface="Mang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Mangal"/>
                        </a:rPr>
                        <a:t>41.6</a:t>
                      </a:r>
                      <a:endParaRPr lang="en-US" sz="1100">
                        <a:effectLst/>
                        <a:latin typeface="Calibri" panose="020F0502020204030204" pitchFamily="34" charset="0"/>
                        <a:ea typeface="Calibri" panose="020F0502020204030204" pitchFamily="34" charset="0"/>
                        <a:cs typeface="Mangal"/>
                      </a:endParaRPr>
                    </a:p>
                  </a:txBody>
                  <a:tcPr marL="63500" marR="63500" marT="63500" marB="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5972489"/>
                  </a:ext>
                </a:extLst>
              </a:tr>
              <a:tr h="429149">
                <a:tc>
                  <a:txBody>
                    <a:bodyPr/>
                    <a:lstStyle/>
                    <a:p>
                      <a:pPr marL="0" marR="0">
                        <a:lnSpc>
                          <a:spcPct val="150000"/>
                        </a:lnSpc>
                        <a:spcBef>
                          <a:spcPts val="0"/>
                        </a:spcBef>
                        <a:spcAft>
                          <a:spcPts val="800"/>
                        </a:spcAft>
                      </a:pPr>
                      <a:r>
                        <a:rPr lang="en-US" sz="1200">
                          <a:effectLst/>
                          <a:highlight>
                            <a:srgbClr val="FFFFFF"/>
                          </a:highlight>
                          <a:latin typeface="Times New Roman" panose="02020603050405020304" pitchFamily="18" charset="0"/>
                          <a:ea typeface="Times New Roman" panose="02020603050405020304" pitchFamily="18" charset="0"/>
                          <a:cs typeface="Mangal"/>
                        </a:rPr>
                        <a:t>2014</a:t>
                      </a:r>
                      <a:endParaRPr lang="en-US" sz="1100">
                        <a:effectLst/>
                        <a:latin typeface="Calibri" panose="020F0502020204030204" pitchFamily="34" charset="0"/>
                        <a:ea typeface="Calibri" panose="020F0502020204030204" pitchFamily="34" charset="0"/>
                        <a:cs typeface="Mang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200">
                          <a:solidFill>
                            <a:srgbClr val="222222"/>
                          </a:solidFill>
                          <a:effectLst/>
                          <a:latin typeface="Times New Roman" panose="02020603050405020304" pitchFamily="18" charset="0"/>
                          <a:ea typeface="Calibri" panose="020F0502020204030204" pitchFamily="34" charset="0"/>
                          <a:cs typeface="Mangal"/>
                        </a:rPr>
                        <a:t>1569460</a:t>
                      </a:r>
                      <a:endParaRPr lang="en-US" sz="1100">
                        <a:effectLst/>
                        <a:latin typeface="Calibri" panose="020F0502020204030204" pitchFamily="34" charset="0"/>
                        <a:ea typeface="Calibri" panose="020F0502020204030204" pitchFamily="34" charset="0"/>
                        <a:cs typeface="Mangal"/>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800"/>
                        </a:spcAft>
                      </a:pPr>
                      <a:r>
                        <a:rPr lang="en-US" sz="1200">
                          <a:solidFill>
                            <a:srgbClr val="222222"/>
                          </a:solidFill>
                          <a:effectLst/>
                          <a:highlight>
                            <a:srgbClr val="FFFFFF"/>
                          </a:highlight>
                          <a:latin typeface="Times New Roman" panose="02020603050405020304" pitchFamily="18" charset="0"/>
                          <a:ea typeface="Times New Roman" panose="02020603050405020304" pitchFamily="18" charset="0"/>
                          <a:cs typeface="Mangal"/>
                        </a:rPr>
                        <a:t>2792.11</a:t>
                      </a:r>
                      <a:endParaRPr lang="en-US" sz="1100">
                        <a:effectLst/>
                        <a:latin typeface="Calibri" panose="020F0502020204030204" pitchFamily="34" charset="0"/>
                        <a:ea typeface="Calibri" panose="020F0502020204030204" pitchFamily="34" charset="0"/>
                        <a:cs typeface="Mang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Mangal"/>
                        </a:rPr>
                        <a:t>43.82</a:t>
                      </a:r>
                      <a:endParaRPr lang="en-US" sz="1100">
                        <a:effectLst/>
                        <a:latin typeface="Calibri" panose="020F0502020204030204" pitchFamily="34" charset="0"/>
                        <a:ea typeface="Calibri" panose="020F0502020204030204" pitchFamily="34" charset="0"/>
                        <a:cs typeface="Mangal"/>
                      </a:endParaRPr>
                    </a:p>
                  </a:txBody>
                  <a:tcPr marL="63500" marR="63500" marT="63500" marB="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8943906"/>
                  </a:ext>
                </a:extLst>
              </a:tr>
              <a:tr h="429149">
                <a:tc>
                  <a:txBody>
                    <a:bodyPr/>
                    <a:lstStyle/>
                    <a:p>
                      <a:pPr marL="0" marR="0">
                        <a:lnSpc>
                          <a:spcPct val="150000"/>
                        </a:lnSpc>
                        <a:spcBef>
                          <a:spcPts val="0"/>
                        </a:spcBef>
                        <a:spcAft>
                          <a:spcPts val="800"/>
                        </a:spcAft>
                      </a:pPr>
                      <a:r>
                        <a:rPr lang="en-US" sz="1200">
                          <a:effectLst/>
                          <a:highlight>
                            <a:srgbClr val="FFFFFF"/>
                          </a:highlight>
                          <a:latin typeface="Times New Roman" panose="02020603050405020304" pitchFamily="18" charset="0"/>
                          <a:ea typeface="Times New Roman" panose="02020603050405020304" pitchFamily="18" charset="0"/>
                          <a:cs typeface="Mangal"/>
                        </a:rPr>
                        <a:t>2018</a:t>
                      </a:r>
                      <a:endParaRPr lang="en-US" sz="1100">
                        <a:effectLst/>
                        <a:latin typeface="Calibri" panose="020F0502020204030204" pitchFamily="34" charset="0"/>
                        <a:ea typeface="Calibri" panose="020F0502020204030204" pitchFamily="34" charset="0"/>
                        <a:cs typeface="Mang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200">
                          <a:solidFill>
                            <a:srgbClr val="222222"/>
                          </a:solidFill>
                          <a:effectLst/>
                          <a:latin typeface="Times New Roman" panose="02020603050405020304" pitchFamily="18" charset="0"/>
                          <a:ea typeface="Calibri" panose="020F0502020204030204" pitchFamily="34" charset="0"/>
                          <a:cs typeface="Mangal"/>
                        </a:rPr>
                        <a:t>1545579.2</a:t>
                      </a:r>
                      <a:endParaRPr lang="en-US" sz="1100">
                        <a:effectLst/>
                        <a:latin typeface="Calibri" panose="020F0502020204030204" pitchFamily="34" charset="0"/>
                        <a:ea typeface="Calibri" panose="020F0502020204030204" pitchFamily="34" charset="0"/>
                        <a:cs typeface="Mangal"/>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800"/>
                        </a:spcAft>
                      </a:pPr>
                      <a:r>
                        <a:rPr lang="en-US" sz="1200">
                          <a:solidFill>
                            <a:srgbClr val="222222"/>
                          </a:solidFill>
                          <a:effectLst/>
                          <a:highlight>
                            <a:srgbClr val="FFFFFF"/>
                          </a:highlight>
                          <a:latin typeface="Times New Roman" panose="02020603050405020304" pitchFamily="18" charset="0"/>
                          <a:ea typeface="Times New Roman" panose="02020603050405020304" pitchFamily="18" charset="0"/>
                          <a:cs typeface="Mangal"/>
                        </a:rPr>
                        <a:t>2958.63</a:t>
                      </a:r>
                      <a:endParaRPr lang="en-US" sz="1100">
                        <a:effectLst/>
                        <a:latin typeface="Calibri" panose="020F0502020204030204" pitchFamily="34" charset="0"/>
                        <a:ea typeface="Calibri" panose="020F0502020204030204" pitchFamily="34" charset="0"/>
                        <a:cs typeface="Mang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Mangal"/>
                        </a:rPr>
                        <a:t>45.7</a:t>
                      </a:r>
                      <a:endParaRPr lang="en-US" sz="1100" dirty="0">
                        <a:effectLst/>
                        <a:latin typeface="Calibri" panose="020F0502020204030204" pitchFamily="34" charset="0"/>
                        <a:ea typeface="Calibri" panose="020F0502020204030204" pitchFamily="34" charset="0"/>
                        <a:cs typeface="Mangal"/>
                      </a:endParaRPr>
                    </a:p>
                  </a:txBody>
                  <a:tcPr marL="63500" marR="63500" marT="63500" marB="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585727"/>
                  </a:ext>
                </a:extLst>
              </a:tr>
            </a:tbl>
          </a:graphicData>
        </a:graphic>
      </p:graphicFrame>
    </p:spTree>
    <p:extLst>
      <p:ext uri="{BB962C8B-B14F-4D97-AF65-F5344CB8AC3E}">
        <p14:creationId xmlns:p14="http://schemas.microsoft.com/office/powerpoint/2010/main" val="4199106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4973" y="790832"/>
            <a:ext cx="10488827" cy="5372063"/>
          </a:xfrm>
        </p:spPr>
        <p:txBody>
          <a:bodyPr/>
          <a:lstStyle/>
          <a:p>
            <a:r>
              <a:rPr lang="en-US" dirty="0"/>
              <a:t>Time Series Map of ESV 1994-2018</a:t>
            </a:r>
          </a:p>
          <a:p>
            <a:endParaRPr lang="en-US" dirty="0"/>
          </a:p>
        </p:txBody>
      </p:sp>
      <p:pic>
        <p:nvPicPr>
          <p:cNvPr id="4" name="Picture 3" descr="D:\final_result_project\new_esv\1994esv.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29946" y="1935738"/>
            <a:ext cx="4065373" cy="3995506"/>
          </a:xfrm>
          <a:prstGeom prst="rect">
            <a:avLst/>
          </a:prstGeom>
          <a:noFill/>
          <a:ln>
            <a:noFill/>
          </a:ln>
        </p:spPr>
      </p:pic>
      <p:pic>
        <p:nvPicPr>
          <p:cNvPr id="5" name="Picture 4" descr="D:\final_result_project\new_esv\1999esv.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1374" y="1762744"/>
            <a:ext cx="4164226" cy="3995506"/>
          </a:xfrm>
          <a:prstGeom prst="rect">
            <a:avLst/>
          </a:prstGeom>
          <a:noFill/>
          <a:ln>
            <a:noFill/>
          </a:ln>
        </p:spPr>
      </p:pic>
    </p:spTree>
    <p:extLst>
      <p:ext uri="{BB962C8B-B14F-4D97-AF65-F5344CB8AC3E}">
        <p14:creationId xmlns:p14="http://schemas.microsoft.com/office/powerpoint/2010/main" val="13038856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166"/>
            <a:ext cx="10515600" cy="1325563"/>
          </a:xfrm>
        </p:spPr>
        <p:txBody>
          <a:bodyPr/>
          <a:lstStyle/>
          <a:p>
            <a:r>
              <a:rPr lang="en-US" dirty="0" err="1"/>
              <a:t>Contd</a:t>
            </a:r>
            <a:r>
              <a:rPr lang="en-US" dirty="0"/>
              <a:t>…</a:t>
            </a:r>
          </a:p>
        </p:txBody>
      </p:sp>
      <p:pic>
        <p:nvPicPr>
          <p:cNvPr id="4" name="Content Placeholder 5" descr="D:\final_result_project\new_esv\2004esv.jpg"/>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7061" y="1267905"/>
            <a:ext cx="4028907" cy="4655126"/>
          </a:xfrm>
          <a:prstGeom prst="rect">
            <a:avLst/>
          </a:prstGeom>
          <a:noFill/>
          <a:ln>
            <a:noFill/>
          </a:ln>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5880692" y="1170922"/>
            <a:ext cx="3857793" cy="4752109"/>
          </a:xfrm>
          <a:prstGeom prst="rect">
            <a:avLst/>
          </a:prstGeom>
        </p:spPr>
      </p:pic>
    </p:spTree>
    <p:extLst>
      <p:ext uri="{BB962C8B-B14F-4D97-AF65-F5344CB8AC3E}">
        <p14:creationId xmlns:p14="http://schemas.microsoft.com/office/powerpoint/2010/main" val="12294436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Contd</a:t>
            </a:r>
            <a:r>
              <a:rPr lang="en-US" dirty="0"/>
              <a:t>…</a:t>
            </a:r>
          </a:p>
        </p:txBody>
      </p:sp>
      <p:pic>
        <p:nvPicPr>
          <p:cNvPr id="4" name="Content Placeholder 5"/>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61674" y="1601102"/>
            <a:ext cx="4052877" cy="4564919"/>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6293708" y="1789543"/>
            <a:ext cx="4506098" cy="4376478"/>
          </a:xfrm>
          <a:prstGeom prst="rect">
            <a:avLst/>
          </a:prstGeom>
        </p:spPr>
      </p:pic>
    </p:spTree>
    <p:extLst>
      <p:ext uri="{BB962C8B-B14F-4D97-AF65-F5344CB8AC3E}">
        <p14:creationId xmlns:p14="http://schemas.microsoft.com/office/powerpoint/2010/main" val="25773969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Contd</a:t>
            </a:r>
            <a:r>
              <a:rPr lang="en-US" dirty="0"/>
              <a:t>…</a:t>
            </a:r>
          </a:p>
        </p:txBody>
      </p:sp>
      <p:sp>
        <p:nvSpPr>
          <p:cNvPr id="3" name="Content Placeholder 2"/>
          <p:cNvSpPr>
            <a:spLocks noGrp="1"/>
          </p:cNvSpPr>
          <p:nvPr>
            <p:ph idx="1"/>
          </p:nvPr>
        </p:nvSpPr>
        <p:spPr/>
        <p:txBody>
          <a:bodyPr/>
          <a:lstStyle/>
          <a:p>
            <a:r>
              <a:rPr lang="en-US" dirty="0"/>
              <a:t>ESV change in </a:t>
            </a:r>
            <a:r>
              <a:rPr lang="en-US" dirty="0" err="1"/>
              <a:t>Chure</a:t>
            </a:r>
            <a:r>
              <a:rPr lang="en-US" dirty="0"/>
              <a:t> and </a:t>
            </a:r>
            <a:r>
              <a:rPr lang="en-US" dirty="0" err="1"/>
              <a:t>Terai</a:t>
            </a:r>
            <a:endParaRPr lang="en-US" dirty="0"/>
          </a:p>
          <a:p>
            <a:pPr marL="0" indent="0">
              <a:buNone/>
            </a:pPr>
            <a:r>
              <a:rPr lang="en-US" dirty="0"/>
              <a:t>   </a:t>
            </a:r>
          </a:p>
          <a:p>
            <a:pPr marL="0" indent="0">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563793736"/>
              </p:ext>
            </p:extLst>
          </p:nvPr>
        </p:nvGraphicFramePr>
        <p:xfrm>
          <a:off x="1239047" y="2312960"/>
          <a:ext cx="7024253" cy="3643745"/>
        </p:xfrm>
        <a:graphic>
          <a:graphicData uri="http://schemas.openxmlformats.org/drawingml/2006/table">
            <a:tbl>
              <a:tblPr/>
              <a:tblGrid>
                <a:gridCol w="1383892">
                  <a:extLst>
                    <a:ext uri="{9D8B030D-6E8A-4147-A177-3AD203B41FA5}">
                      <a16:colId xmlns:a16="http://schemas.microsoft.com/office/drawing/2014/main" val="2420844036"/>
                    </a:ext>
                  </a:extLst>
                </a:gridCol>
                <a:gridCol w="2033505">
                  <a:extLst>
                    <a:ext uri="{9D8B030D-6E8A-4147-A177-3AD203B41FA5}">
                      <a16:colId xmlns:a16="http://schemas.microsoft.com/office/drawing/2014/main" val="3890085321"/>
                    </a:ext>
                  </a:extLst>
                </a:gridCol>
                <a:gridCol w="1708699">
                  <a:extLst>
                    <a:ext uri="{9D8B030D-6E8A-4147-A177-3AD203B41FA5}">
                      <a16:colId xmlns:a16="http://schemas.microsoft.com/office/drawing/2014/main" val="1731877771"/>
                    </a:ext>
                  </a:extLst>
                </a:gridCol>
                <a:gridCol w="1898157">
                  <a:extLst>
                    <a:ext uri="{9D8B030D-6E8A-4147-A177-3AD203B41FA5}">
                      <a16:colId xmlns:a16="http://schemas.microsoft.com/office/drawing/2014/main" val="511539532"/>
                    </a:ext>
                  </a:extLst>
                </a:gridCol>
              </a:tblGrid>
              <a:tr h="520535">
                <a:tc>
                  <a:txBody>
                    <a:bodyPr/>
                    <a:lstStyle/>
                    <a:p>
                      <a:pPr marL="0" marR="0">
                        <a:lnSpc>
                          <a:spcPct val="150000"/>
                        </a:lnSpc>
                        <a:spcBef>
                          <a:spcPts val="0"/>
                        </a:spcBef>
                        <a:spcAft>
                          <a:spcPts val="800"/>
                        </a:spcAft>
                      </a:pPr>
                      <a:r>
                        <a:rPr lang="en-US" sz="1200">
                          <a:solidFill>
                            <a:srgbClr val="222222"/>
                          </a:solidFill>
                          <a:effectLst/>
                          <a:highlight>
                            <a:srgbClr val="FFFFFF"/>
                          </a:highlight>
                          <a:latin typeface="Times New Roman" panose="02020603050405020304" pitchFamily="18" charset="0"/>
                          <a:ea typeface="Times New Roman" panose="02020603050405020304" pitchFamily="18" charset="0"/>
                          <a:cs typeface="Mangal"/>
                        </a:rPr>
                        <a:t>Year(AD)</a:t>
                      </a:r>
                      <a:endParaRPr lang="en-US" sz="1100">
                        <a:effectLst/>
                        <a:latin typeface="Calibri" panose="020F0502020204030204" pitchFamily="34" charset="0"/>
                        <a:ea typeface="Calibri" panose="020F0502020204030204" pitchFamily="34" charset="0"/>
                        <a:cs typeface="Mang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Mangal"/>
                        </a:rPr>
                        <a:t>ESV Value(10^8) at 2019</a:t>
                      </a:r>
                      <a:endParaRPr lang="en-US" sz="1100" dirty="0">
                        <a:effectLst/>
                        <a:latin typeface="Calibri" panose="020F0502020204030204" pitchFamily="34" charset="0"/>
                        <a:ea typeface="Calibri" panose="020F0502020204030204" pitchFamily="34" charset="0"/>
                        <a:cs typeface="Mangal"/>
                      </a:endParaRPr>
                    </a:p>
                  </a:txBody>
                  <a:tcPr marL="63500" marR="63500" marT="63500" marB="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800"/>
                        </a:spcAft>
                      </a:pPr>
                      <a:r>
                        <a:rPr lang="en-US" sz="1200">
                          <a:solidFill>
                            <a:srgbClr val="222222"/>
                          </a:solidFill>
                          <a:effectLst/>
                          <a:highlight>
                            <a:srgbClr val="FFFFFF"/>
                          </a:highlight>
                          <a:latin typeface="Times New Roman" panose="02020603050405020304" pitchFamily="18" charset="0"/>
                          <a:ea typeface="Times New Roman" panose="02020603050405020304" pitchFamily="18" charset="0"/>
                          <a:cs typeface="Mangal"/>
                        </a:rPr>
                        <a:t>Year from-to(AD)</a:t>
                      </a:r>
                      <a:endParaRPr lang="en-US" sz="1100">
                        <a:effectLst/>
                        <a:latin typeface="Calibri" panose="020F0502020204030204" pitchFamily="34" charset="0"/>
                        <a:ea typeface="Calibri" panose="020F0502020204030204" pitchFamily="34" charset="0"/>
                        <a:cs typeface="Mang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800"/>
                        </a:spcAft>
                      </a:pPr>
                      <a:r>
                        <a:rPr lang="en-US" sz="1200">
                          <a:solidFill>
                            <a:srgbClr val="222222"/>
                          </a:solidFill>
                          <a:effectLst/>
                          <a:highlight>
                            <a:srgbClr val="FFFFFF"/>
                          </a:highlight>
                          <a:latin typeface="Times New Roman" panose="02020603050405020304" pitchFamily="18" charset="0"/>
                          <a:ea typeface="Times New Roman" panose="02020603050405020304" pitchFamily="18" charset="0"/>
                          <a:cs typeface="Mangal"/>
                        </a:rPr>
                        <a:t>ESV Change(10^8USD)</a:t>
                      </a:r>
                      <a:endParaRPr lang="en-US" sz="1100">
                        <a:effectLst/>
                        <a:latin typeface="Calibri" panose="020F0502020204030204" pitchFamily="34" charset="0"/>
                        <a:ea typeface="Calibri" panose="020F0502020204030204" pitchFamily="34" charset="0"/>
                        <a:cs typeface="Mang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8841254"/>
                  </a:ext>
                </a:extLst>
              </a:tr>
              <a:tr h="520535">
                <a:tc>
                  <a:txBody>
                    <a:bodyPr/>
                    <a:lstStyle/>
                    <a:p>
                      <a:pPr marL="0" marR="0">
                        <a:lnSpc>
                          <a:spcPct val="150000"/>
                        </a:lnSpc>
                        <a:spcBef>
                          <a:spcPts val="0"/>
                        </a:spcBef>
                        <a:spcAft>
                          <a:spcPts val="800"/>
                        </a:spcAft>
                      </a:pPr>
                      <a:r>
                        <a:rPr lang="en-US" sz="1200">
                          <a:solidFill>
                            <a:srgbClr val="222222"/>
                          </a:solidFill>
                          <a:effectLst/>
                          <a:highlight>
                            <a:srgbClr val="FFFFFF"/>
                          </a:highlight>
                          <a:latin typeface="Times New Roman" panose="02020603050405020304" pitchFamily="18" charset="0"/>
                          <a:ea typeface="Times New Roman" panose="02020603050405020304" pitchFamily="18" charset="0"/>
                          <a:cs typeface="Mangal"/>
                        </a:rPr>
                        <a:t>1994</a:t>
                      </a:r>
                      <a:endParaRPr lang="en-US" sz="1100">
                        <a:effectLst/>
                        <a:latin typeface="Calibri" panose="020F0502020204030204" pitchFamily="34" charset="0"/>
                        <a:ea typeface="Calibri" panose="020F0502020204030204" pitchFamily="34" charset="0"/>
                        <a:cs typeface="Mang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Mangal"/>
                        </a:rPr>
                        <a:t>78.7</a:t>
                      </a:r>
                      <a:endParaRPr lang="en-US" sz="1100">
                        <a:effectLst/>
                        <a:latin typeface="Calibri" panose="020F0502020204030204" pitchFamily="34" charset="0"/>
                        <a:ea typeface="Calibri" panose="020F0502020204030204" pitchFamily="34" charset="0"/>
                        <a:cs typeface="Mangal"/>
                      </a:endParaRPr>
                    </a:p>
                  </a:txBody>
                  <a:tcPr marL="63500" marR="63500" marT="63500" marB="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800"/>
                        </a:spcAft>
                      </a:pPr>
                      <a:r>
                        <a:rPr lang="en-US" sz="1200">
                          <a:solidFill>
                            <a:srgbClr val="222222"/>
                          </a:solidFill>
                          <a:effectLst/>
                          <a:highlight>
                            <a:srgbClr val="FFFFFF"/>
                          </a:highlight>
                          <a:latin typeface="Times New Roman" panose="02020603050405020304" pitchFamily="18" charset="0"/>
                          <a:ea typeface="Times New Roman" panose="02020603050405020304" pitchFamily="18" charset="0"/>
                          <a:cs typeface="Mangal"/>
                        </a:rPr>
                        <a:t>1994-1999</a:t>
                      </a:r>
                      <a:endParaRPr lang="en-US" sz="1100">
                        <a:effectLst/>
                        <a:latin typeface="Calibri" panose="020F0502020204030204" pitchFamily="34" charset="0"/>
                        <a:ea typeface="Calibri" panose="020F0502020204030204" pitchFamily="34" charset="0"/>
                        <a:cs typeface="Mang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Mangal"/>
                        </a:rPr>
                        <a:t>22.8</a:t>
                      </a:r>
                      <a:endParaRPr lang="en-US" sz="1100">
                        <a:effectLst/>
                        <a:latin typeface="Calibri" panose="020F0502020204030204" pitchFamily="34" charset="0"/>
                        <a:ea typeface="Calibri" panose="020F0502020204030204" pitchFamily="34" charset="0"/>
                        <a:cs typeface="Mangal"/>
                      </a:endParaRPr>
                    </a:p>
                  </a:txBody>
                  <a:tcPr marL="63500" marR="63500" marT="63500" marB="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7061295"/>
                  </a:ext>
                </a:extLst>
              </a:tr>
              <a:tr h="520535">
                <a:tc>
                  <a:txBody>
                    <a:bodyPr/>
                    <a:lstStyle/>
                    <a:p>
                      <a:pPr marL="0" marR="0">
                        <a:lnSpc>
                          <a:spcPct val="150000"/>
                        </a:lnSpc>
                        <a:spcBef>
                          <a:spcPts val="0"/>
                        </a:spcBef>
                        <a:spcAft>
                          <a:spcPts val="800"/>
                        </a:spcAft>
                      </a:pPr>
                      <a:r>
                        <a:rPr lang="en-US" sz="1200">
                          <a:solidFill>
                            <a:srgbClr val="222222"/>
                          </a:solidFill>
                          <a:effectLst/>
                          <a:highlight>
                            <a:srgbClr val="FFFFFF"/>
                          </a:highlight>
                          <a:latin typeface="Times New Roman" panose="02020603050405020304" pitchFamily="18" charset="0"/>
                          <a:ea typeface="Times New Roman" panose="02020603050405020304" pitchFamily="18" charset="0"/>
                          <a:cs typeface="Mangal"/>
                        </a:rPr>
                        <a:t>1999</a:t>
                      </a:r>
                      <a:endParaRPr lang="en-US" sz="1100">
                        <a:effectLst/>
                        <a:latin typeface="Calibri" panose="020F0502020204030204" pitchFamily="34" charset="0"/>
                        <a:ea typeface="Calibri" panose="020F0502020204030204" pitchFamily="34" charset="0"/>
                        <a:cs typeface="Mang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Mangal"/>
                        </a:rPr>
                        <a:t>55.8</a:t>
                      </a:r>
                      <a:endParaRPr lang="en-US" sz="1100">
                        <a:effectLst/>
                        <a:latin typeface="Calibri" panose="020F0502020204030204" pitchFamily="34" charset="0"/>
                        <a:ea typeface="Calibri" panose="020F0502020204030204" pitchFamily="34" charset="0"/>
                        <a:cs typeface="Mangal"/>
                      </a:endParaRPr>
                    </a:p>
                  </a:txBody>
                  <a:tcPr marL="63500" marR="63500" marT="63500" marB="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800"/>
                        </a:spcAft>
                      </a:pPr>
                      <a:r>
                        <a:rPr lang="en-US" sz="1200">
                          <a:solidFill>
                            <a:srgbClr val="222222"/>
                          </a:solidFill>
                          <a:effectLst/>
                          <a:highlight>
                            <a:srgbClr val="FFFFFF"/>
                          </a:highlight>
                          <a:latin typeface="Times New Roman" panose="02020603050405020304" pitchFamily="18" charset="0"/>
                          <a:ea typeface="Times New Roman" panose="02020603050405020304" pitchFamily="18" charset="0"/>
                          <a:cs typeface="Mangal"/>
                        </a:rPr>
                        <a:t>1999-2004</a:t>
                      </a:r>
                      <a:endParaRPr lang="en-US" sz="1100">
                        <a:effectLst/>
                        <a:latin typeface="Calibri" panose="020F0502020204030204" pitchFamily="34" charset="0"/>
                        <a:ea typeface="Calibri" panose="020F0502020204030204" pitchFamily="34" charset="0"/>
                        <a:cs typeface="Mang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Mangal"/>
                        </a:rPr>
                        <a:t>6.6</a:t>
                      </a:r>
                      <a:endParaRPr lang="en-US" sz="1100">
                        <a:effectLst/>
                        <a:latin typeface="Calibri" panose="020F0502020204030204" pitchFamily="34" charset="0"/>
                        <a:ea typeface="Calibri" panose="020F0502020204030204" pitchFamily="34" charset="0"/>
                        <a:cs typeface="Mangal"/>
                      </a:endParaRPr>
                    </a:p>
                  </a:txBody>
                  <a:tcPr marL="63500" marR="63500" marT="63500" marB="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6392666"/>
                  </a:ext>
                </a:extLst>
              </a:tr>
              <a:tr h="520535">
                <a:tc>
                  <a:txBody>
                    <a:bodyPr/>
                    <a:lstStyle/>
                    <a:p>
                      <a:pPr marL="0" marR="0">
                        <a:lnSpc>
                          <a:spcPct val="150000"/>
                        </a:lnSpc>
                        <a:spcBef>
                          <a:spcPts val="0"/>
                        </a:spcBef>
                        <a:spcAft>
                          <a:spcPts val="800"/>
                        </a:spcAft>
                      </a:pPr>
                      <a:r>
                        <a:rPr lang="en-US" sz="1200">
                          <a:solidFill>
                            <a:srgbClr val="222222"/>
                          </a:solidFill>
                          <a:effectLst/>
                          <a:highlight>
                            <a:srgbClr val="FFFFFF"/>
                          </a:highlight>
                          <a:latin typeface="Times New Roman" panose="02020603050405020304" pitchFamily="18" charset="0"/>
                          <a:ea typeface="Times New Roman" panose="02020603050405020304" pitchFamily="18" charset="0"/>
                          <a:cs typeface="Mangal"/>
                        </a:rPr>
                        <a:t>2004</a:t>
                      </a:r>
                      <a:endParaRPr lang="en-US" sz="1100">
                        <a:effectLst/>
                        <a:latin typeface="Calibri" panose="020F0502020204030204" pitchFamily="34" charset="0"/>
                        <a:ea typeface="Calibri" panose="020F0502020204030204" pitchFamily="34" charset="0"/>
                        <a:cs typeface="Mang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Mangal"/>
                        </a:rPr>
                        <a:t>49.2</a:t>
                      </a:r>
                      <a:endParaRPr lang="en-US" sz="1100">
                        <a:effectLst/>
                        <a:latin typeface="Calibri" panose="020F0502020204030204" pitchFamily="34" charset="0"/>
                        <a:ea typeface="Calibri" panose="020F0502020204030204" pitchFamily="34" charset="0"/>
                        <a:cs typeface="Mangal"/>
                      </a:endParaRPr>
                    </a:p>
                  </a:txBody>
                  <a:tcPr marL="63500" marR="63500" marT="63500" marB="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800"/>
                        </a:spcAft>
                      </a:pPr>
                      <a:r>
                        <a:rPr lang="en-US" sz="1200">
                          <a:solidFill>
                            <a:srgbClr val="222222"/>
                          </a:solidFill>
                          <a:effectLst/>
                          <a:highlight>
                            <a:srgbClr val="FFFFFF"/>
                          </a:highlight>
                          <a:latin typeface="Times New Roman" panose="02020603050405020304" pitchFamily="18" charset="0"/>
                          <a:ea typeface="Times New Roman" panose="02020603050405020304" pitchFamily="18" charset="0"/>
                          <a:cs typeface="Mangal"/>
                        </a:rPr>
                        <a:t>2004-2009</a:t>
                      </a:r>
                      <a:endParaRPr lang="en-US" sz="1100">
                        <a:effectLst/>
                        <a:latin typeface="Calibri" panose="020F0502020204030204" pitchFamily="34" charset="0"/>
                        <a:ea typeface="Calibri" panose="020F0502020204030204" pitchFamily="34" charset="0"/>
                        <a:cs typeface="Mang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Mangal"/>
                        </a:rPr>
                        <a:t>0.7</a:t>
                      </a:r>
                      <a:endParaRPr lang="en-US" sz="1100">
                        <a:effectLst/>
                        <a:latin typeface="Calibri" panose="020F0502020204030204" pitchFamily="34" charset="0"/>
                        <a:ea typeface="Calibri" panose="020F0502020204030204" pitchFamily="34" charset="0"/>
                        <a:cs typeface="Mangal"/>
                      </a:endParaRPr>
                    </a:p>
                  </a:txBody>
                  <a:tcPr marL="63500" marR="63500" marT="63500" marB="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2827439"/>
                  </a:ext>
                </a:extLst>
              </a:tr>
              <a:tr h="520535">
                <a:tc>
                  <a:txBody>
                    <a:bodyPr/>
                    <a:lstStyle/>
                    <a:p>
                      <a:pPr marL="0" marR="0">
                        <a:lnSpc>
                          <a:spcPct val="150000"/>
                        </a:lnSpc>
                        <a:spcBef>
                          <a:spcPts val="0"/>
                        </a:spcBef>
                        <a:spcAft>
                          <a:spcPts val="800"/>
                        </a:spcAft>
                      </a:pPr>
                      <a:r>
                        <a:rPr lang="en-US" sz="1200">
                          <a:solidFill>
                            <a:srgbClr val="222222"/>
                          </a:solidFill>
                          <a:effectLst/>
                          <a:highlight>
                            <a:srgbClr val="FFFFFF"/>
                          </a:highlight>
                          <a:latin typeface="Times New Roman" panose="02020603050405020304" pitchFamily="18" charset="0"/>
                          <a:ea typeface="Times New Roman" panose="02020603050405020304" pitchFamily="18" charset="0"/>
                          <a:cs typeface="Mangal"/>
                        </a:rPr>
                        <a:t>2009</a:t>
                      </a:r>
                      <a:endParaRPr lang="en-US" sz="1100">
                        <a:effectLst/>
                        <a:latin typeface="Calibri" panose="020F0502020204030204" pitchFamily="34" charset="0"/>
                        <a:ea typeface="Calibri" panose="020F0502020204030204" pitchFamily="34" charset="0"/>
                        <a:cs typeface="Mang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Mangal"/>
                        </a:rPr>
                        <a:t>48.5</a:t>
                      </a:r>
                      <a:endParaRPr lang="en-US" sz="1100">
                        <a:effectLst/>
                        <a:latin typeface="Calibri" panose="020F0502020204030204" pitchFamily="34" charset="0"/>
                        <a:ea typeface="Calibri" panose="020F0502020204030204" pitchFamily="34" charset="0"/>
                        <a:cs typeface="Mangal"/>
                      </a:endParaRPr>
                    </a:p>
                  </a:txBody>
                  <a:tcPr marL="63500" marR="63500" marT="63500" marB="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800"/>
                        </a:spcAft>
                      </a:pPr>
                      <a:r>
                        <a:rPr lang="en-US" sz="1200">
                          <a:solidFill>
                            <a:srgbClr val="222222"/>
                          </a:solidFill>
                          <a:effectLst/>
                          <a:highlight>
                            <a:srgbClr val="FFFFFF"/>
                          </a:highlight>
                          <a:latin typeface="Times New Roman" panose="02020603050405020304" pitchFamily="18" charset="0"/>
                          <a:ea typeface="Times New Roman" panose="02020603050405020304" pitchFamily="18" charset="0"/>
                          <a:cs typeface="Mangal"/>
                        </a:rPr>
                        <a:t>2009-2014</a:t>
                      </a:r>
                      <a:endParaRPr lang="en-US" sz="1100">
                        <a:effectLst/>
                        <a:latin typeface="Calibri" panose="020F0502020204030204" pitchFamily="34" charset="0"/>
                        <a:ea typeface="Calibri" panose="020F0502020204030204" pitchFamily="34" charset="0"/>
                        <a:cs typeface="Mang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Mangal"/>
                        </a:rPr>
                        <a:t>1.5</a:t>
                      </a:r>
                      <a:endParaRPr lang="en-US" sz="1100">
                        <a:effectLst/>
                        <a:latin typeface="Calibri" panose="020F0502020204030204" pitchFamily="34" charset="0"/>
                        <a:ea typeface="Calibri" panose="020F0502020204030204" pitchFamily="34" charset="0"/>
                        <a:cs typeface="Mangal"/>
                      </a:endParaRPr>
                    </a:p>
                  </a:txBody>
                  <a:tcPr marL="63500" marR="63500" marT="63500" marB="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8304774"/>
                  </a:ext>
                </a:extLst>
              </a:tr>
              <a:tr h="520535">
                <a:tc>
                  <a:txBody>
                    <a:bodyPr/>
                    <a:lstStyle/>
                    <a:p>
                      <a:pPr marL="0" marR="0">
                        <a:lnSpc>
                          <a:spcPct val="150000"/>
                        </a:lnSpc>
                        <a:spcBef>
                          <a:spcPts val="0"/>
                        </a:spcBef>
                        <a:spcAft>
                          <a:spcPts val="800"/>
                        </a:spcAft>
                      </a:pPr>
                      <a:r>
                        <a:rPr lang="en-US" sz="1200">
                          <a:solidFill>
                            <a:srgbClr val="222222"/>
                          </a:solidFill>
                          <a:effectLst/>
                          <a:highlight>
                            <a:srgbClr val="FFFFFF"/>
                          </a:highlight>
                          <a:latin typeface="Times New Roman" panose="02020603050405020304" pitchFamily="18" charset="0"/>
                          <a:ea typeface="Times New Roman" panose="02020603050405020304" pitchFamily="18" charset="0"/>
                          <a:cs typeface="Mangal"/>
                        </a:rPr>
                        <a:t>2014</a:t>
                      </a:r>
                      <a:endParaRPr lang="en-US" sz="1100">
                        <a:effectLst/>
                        <a:latin typeface="Calibri" panose="020F0502020204030204" pitchFamily="34" charset="0"/>
                        <a:ea typeface="Calibri" panose="020F0502020204030204" pitchFamily="34" charset="0"/>
                        <a:cs typeface="Mang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Mangal"/>
                        </a:rPr>
                        <a:t>46.9</a:t>
                      </a:r>
                      <a:endParaRPr lang="en-US" sz="1100">
                        <a:effectLst/>
                        <a:latin typeface="Calibri" panose="020F0502020204030204" pitchFamily="34" charset="0"/>
                        <a:ea typeface="Calibri" panose="020F0502020204030204" pitchFamily="34" charset="0"/>
                        <a:cs typeface="Mangal"/>
                      </a:endParaRPr>
                    </a:p>
                  </a:txBody>
                  <a:tcPr marL="63500" marR="63500" marT="63500" marB="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800"/>
                        </a:spcAft>
                      </a:pPr>
                      <a:r>
                        <a:rPr lang="en-US" sz="1200">
                          <a:solidFill>
                            <a:srgbClr val="222222"/>
                          </a:solidFill>
                          <a:effectLst/>
                          <a:highlight>
                            <a:srgbClr val="FFFFFF"/>
                          </a:highlight>
                          <a:latin typeface="Times New Roman" panose="02020603050405020304" pitchFamily="18" charset="0"/>
                          <a:ea typeface="Times New Roman" panose="02020603050405020304" pitchFamily="18" charset="0"/>
                          <a:cs typeface="Mangal"/>
                        </a:rPr>
                        <a:t>2014-2018</a:t>
                      </a:r>
                      <a:endParaRPr lang="en-US" sz="1100">
                        <a:effectLst/>
                        <a:latin typeface="Calibri" panose="020F0502020204030204" pitchFamily="34" charset="0"/>
                        <a:ea typeface="Calibri" panose="020F0502020204030204" pitchFamily="34" charset="0"/>
                        <a:cs typeface="Mang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Mangal"/>
                        </a:rPr>
                        <a:t>3.7</a:t>
                      </a:r>
                      <a:endParaRPr lang="en-US" sz="1100">
                        <a:effectLst/>
                        <a:latin typeface="Calibri" panose="020F0502020204030204" pitchFamily="34" charset="0"/>
                        <a:ea typeface="Calibri" panose="020F0502020204030204" pitchFamily="34" charset="0"/>
                        <a:cs typeface="Mangal"/>
                      </a:endParaRPr>
                    </a:p>
                  </a:txBody>
                  <a:tcPr marL="63500" marR="63500" marT="63500" marB="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9789361"/>
                  </a:ext>
                </a:extLst>
              </a:tr>
              <a:tr h="520535">
                <a:tc>
                  <a:txBody>
                    <a:bodyPr/>
                    <a:lstStyle/>
                    <a:p>
                      <a:pPr marL="0" marR="0">
                        <a:lnSpc>
                          <a:spcPct val="150000"/>
                        </a:lnSpc>
                        <a:spcBef>
                          <a:spcPts val="0"/>
                        </a:spcBef>
                        <a:spcAft>
                          <a:spcPts val="800"/>
                        </a:spcAft>
                      </a:pPr>
                      <a:r>
                        <a:rPr lang="en-US" sz="1200">
                          <a:solidFill>
                            <a:srgbClr val="222222"/>
                          </a:solidFill>
                          <a:effectLst/>
                          <a:highlight>
                            <a:srgbClr val="FFFFFF"/>
                          </a:highlight>
                          <a:latin typeface="Times New Roman" panose="02020603050405020304" pitchFamily="18" charset="0"/>
                          <a:ea typeface="Times New Roman" panose="02020603050405020304" pitchFamily="18" charset="0"/>
                          <a:cs typeface="Mangal"/>
                        </a:rPr>
                        <a:t>2018</a:t>
                      </a:r>
                      <a:endParaRPr lang="en-US" sz="1100">
                        <a:effectLst/>
                        <a:latin typeface="Calibri" panose="020F0502020204030204" pitchFamily="34" charset="0"/>
                        <a:ea typeface="Calibri" panose="020F0502020204030204" pitchFamily="34" charset="0"/>
                        <a:cs typeface="Mang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Mangal"/>
                        </a:rPr>
                        <a:t>43.2</a:t>
                      </a:r>
                      <a:endParaRPr lang="en-US" sz="1100">
                        <a:effectLst/>
                        <a:latin typeface="Calibri" panose="020F0502020204030204" pitchFamily="34" charset="0"/>
                        <a:ea typeface="Calibri" panose="020F0502020204030204" pitchFamily="34" charset="0"/>
                        <a:cs typeface="Mangal"/>
                      </a:endParaRPr>
                    </a:p>
                  </a:txBody>
                  <a:tcPr marL="63500" marR="63500" marT="63500" marB="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800"/>
                        </a:spcAft>
                      </a:pPr>
                      <a:r>
                        <a:rPr lang="en-US" sz="1200">
                          <a:solidFill>
                            <a:srgbClr val="222222"/>
                          </a:solidFill>
                          <a:effectLst/>
                          <a:highlight>
                            <a:srgbClr val="FFFFFF"/>
                          </a:highlight>
                          <a:latin typeface="Times New Roman" panose="02020603050405020304" pitchFamily="18" charset="0"/>
                          <a:ea typeface="Times New Roman" panose="02020603050405020304" pitchFamily="18" charset="0"/>
                          <a:cs typeface="Mangal"/>
                        </a:rPr>
                        <a:t> </a:t>
                      </a:r>
                      <a:endParaRPr lang="en-US" sz="1100">
                        <a:effectLst/>
                        <a:latin typeface="Calibri" panose="020F0502020204030204" pitchFamily="34" charset="0"/>
                        <a:ea typeface="Calibri" panose="020F0502020204030204" pitchFamily="34" charset="0"/>
                        <a:cs typeface="Mang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Mangal"/>
                        </a:rPr>
                        <a:t> </a:t>
                      </a:r>
                      <a:endParaRPr lang="en-US" sz="1100" dirty="0">
                        <a:effectLst/>
                        <a:latin typeface="Calibri" panose="020F0502020204030204" pitchFamily="34" charset="0"/>
                        <a:ea typeface="Calibri" panose="020F0502020204030204" pitchFamily="34" charset="0"/>
                        <a:cs typeface="Mangal"/>
                      </a:endParaRPr>
                    </a:p>
                  </a:txBody>
                  <a:tcPr marL="63500" marR="63500" marT="63500" marB="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9472687"/>
                  </a:ext>
                </a:extLst>
              </a:tr>
            </a:tbl>
          </a:graphicData>
        </a:graphic>
      </p:graphicFrame>
    </p:spTree>
    <p:extLst>
      <p:ext uri="{BB962C8B-B14F-4D97-AF65-F5344CB8AC3E}">
        <p14:creationId xmlns:p14="http://schemas.microsoft.com/office/powerpoint/2010/main" val="37641964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Comparison of forest cover with existing datasets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32741607"/>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181087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Problems Encountered</a:t>
            </a:r>
          </a:p>
        </p:txBody>
      </p:sp>
      <p:sp>
        <p:nvSpPr>
          <p:cNvPr id="3" name="Content Placeholder 2"/>
          <p:cNvSpPr>
            <a:spLocks noGrp="1"/>
          </p:cNvSpPr>
          <p:nvPr>
            <p:ph idx="1"/>
          </p:nvPr>
        </p:nvSpPr>
        <p:spPr/>
        <p:txBody>
          <a:bodyPr/>
          <a:lstStyle/>
          <a:p>
            <a:r>
              <a:rPr lang="en-US" dirty="0"/>
              <a:t>Cloud cover Images</a:t>
            </a:r>
          </a:p>
          <a:p>
            <a:r>
              <a:rPr lang="en-US" dirty="0"/>
              <a:t>Inconsistent working of </a:t>
            </a:r>
            <a:r>
              <a:rPr lang="en-US" dirty="0" err="1"/>
              <a:t>Ecognition</a:t>
            </a:r>
            <a:r>
              <a:rPr lang="en-US" dirty="0"/>
              <a:t> Developer software.</a:t>
            </a:r>
          </a:p>
          <a:p>
            <a:r>
              <a:rPr lang="en-US" dirty="0"/>
              <a:t>Time Consuming in Image Processing</a:t>
            </a:r>
          </a:p>
          <a:p>
            <a:endParaRPr lang="en-US" dirty="0"/>
          </a:p>
        </p:txBody>
      </p:sp>
    </p:spTree>
    <p:extLst>
      <p:ext uri="{BB962C8B-B14F-4D97-AF65-F5344CB8AC3E}">
        <p14:creationId xmlns:p14="http://schemas.microsoft.com/office/powerpoint/2010/main" val="34723010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 and Recommendation</a:t>
            </a:r>
          </a:p>
        </p:txBody>
      </p:sp>
      <p:sp>
        <p:nvSpPr>
          <p:cNvPr id="3" name="Content Placeholder 2"/>
          <p:cNvSpPr>
            <a:spLocks noGrp="1"/>
          </p:cNvSpPr>
          <p:nvPr>
            <p:ph idx="1"/>
          </p:nvPr>
        </p:nvSpPr>
        <p:spPr/>
        <p:txBody>
          <a:bodyPr/>
          <a:lstStyle/>
          <a:p>
            <a:pPr algn="just"/>
            <a:r>
              <a:rPr lang="en-US" dirty="0"/>
              <a:t>Forest Cover contributes to the ecosystem service value(ESV) and it plays dominant role in both gain as well as loss of ecosystem activities over the  time period.</a:t>
            </a:r>
          </a:p>
          <a:p>
            <a:pPr algn="just"/>
            <a:r>
              <a:rPr lang="en-US" dirty="0"/>
              <a:t>Largest forest cover in 1994 showed highest ESV while smaller forest cover in 2018 showed smallest ESV shows decline of ESV value.</a:t>
            </a:r>
          </a:p>
          <a:p>
            <a:pPr algn="just"/>
            <a:r>
              <a:rPr lang="en-US" dirty="0"/>
              <a:t>The quantitative measurement and spatial interpretation of ecosystem service value are used to reveal how changes in forest cover is going to impact on ecological activities of study area and further plans to take action accordingly.</a:t>
            </a:r>
          </a:p>
        </p:txBody>
      </p:sp>
    </p:spTree>
    <p:extLst>
      <p:ext uri="{BB962C8B-B14F-4D97-AF65-F5344CB8AC3E}">
        <p14:creationId xmlns:p14="http://schemas.microsoft.com/office/powerpoint/2010/main" val="25389083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fontScale="92500" lnSpcReduction="20000"/>
          </a:bodyPr>
          <a:lstStyle/>
          <a:p>
            <a:pPr lvl="0"/>
            <a:r>
              <a:rPr lang="en-US" dirty="0" err="1"/>
              <a:t>A.khadka</a:t>
            </a:r>
            <a:r>
              <a:rPr lang="en-US" dirty="0"/>
              <a:t>. (</a:t>
            </a:r>
            <a:r>
              <a:rPr lang="en-US" dirty="0" err="1"/>
              <a:t>n.d.</a:t>
            </a:r>
            <a:r>
              <a:rPr lang="en-US" dirty="0"/>
              <a:t>). Mapping deforestation and forest degradation using. </a:t>
            </a:r>
            <a:r>
              <a:rPr lang="en-US" i="1" dirty="0" err="1"/>
              <a:t>Banko</a:t>
            </a:r>
            <a:r>
              <a:rPr lang="en-US" i="1" dirty="0"/>
              <a:t> </a:t>
            </a:r>
            <a:r>
              <a:rPr lang="en-US" i="1" dirty="0" err="1"/>
              <a:t>Janakari</a:t>
            </a:r>
            <a:r>
              <a:rPr lang="en-US" dirty="0"/>
              <a:t>, 17.</a:t>
            </a:r>
          </a:p>
          <a:p>
            <a:pPr lvl="0"/>
            <a:r>
              <a:rPr lang="en-US" dirty="0" err="1"/>
              <a:t>Ait-Aoudia</a:t>
            </a:r>
            <a:r>
              <a:rPr lang="en-US" dirty="0"/>
              <a:t>, S. (2012). Satellite and Aerial Image </a:t>
            </a:r>
            <a:r>
              <a:rPr lang="en-US" dirty="0" err="1"/>
              <a:t>Mosaicing</a:t>
            </a:r>
            <a:r>
              <a:rPr lang="en-US" dirty="0"/>
              <a:t> - A Comparative Insight. </a:t>
            </a:r>
            <a:r>
              <a:rPr lang="en-US" i="1" dirty="0"/>
              <a:t>Conference: Information </a:t>
            </a:r>
            <a:r>
              <a:rPr lang="en-US" i="1" dirty="0" err="1"/>
              <a:t>Visualisation</a:t>
            </a:r>
            <a:r>
              <a:rPr lang="en-US" i="1" dirty="0"/>
              <a:t> (IV)</a:t>
            </a:r>
            <a:r>
              <a:rPr lang="en-US" dirty="0"/>
              <a:t>.</a:t>
            </a:r>
          </a:p>
          <a:p>
            <a:pPr lvl="0"/>
            <a:r>
              <a:rPr lang="en-US" dirty="0"/>
              <a:t>al, C. e. (1997). The value of the world's ecosystem services and natural capital. </a:t>
            </a:r>
            <a:r>
              <a:rPr lang="en-US" i="1" dirty="0" err="1"/>
              <a:t>Costanza</a:t>
            </a:r>
            <a:r>
              <a:rPr lang="en-US" i="1" dirty="0"/>
              <a:t> et al Nature</a:t>
            </a:r>
            <a:r>
              <a:rPr lang="en-US" dirty="0"/>
              <a:t>.</a:t>
            </a:r>
          </a:p>
          <a:p>
            <a:pPr lvl="0"/>
            <a:r>
              <a:rPr lang="en-US" dirty="0"/>
              <a:t>APFC, A. P. (2009, 05). Nepal Forestry Outlook Study. </a:t>
            </a:r>
            <a:r>
              <a:rPr lang="en-US" i="1" dirty="0"/>
              <a:t>Working Paper No. APFSOS II/WP/2009/05</a:t>
            </a:r>
            <a:r>
              <a:rPr lang="en-US" dirty="0"/>
              <a:t>, pp. 17-18.</a:t>
            </a:r>
          </a:p>
          <a:p>
            <a:pPr lvl="0"/>
            <a:r>
              <a:rPr lang="en-US" dirty="0"/>
              <a:t>Bhandari, A. R. (2018). Valuation of Ecosystem Services: A Case of </a:t>
            </a:r>
            <a:r>
              <a:rPr lang="en-US" dirty="0" err="1"/>
              <a:t>Panchase</a:t>
            </a:r>
            <a:r>
              <a:rPr lang="en-US" dirty="0"/>
              <a:t> Protected Forest in the Mid-hills of Western Nepal.</a:t>
            </a:r>
          </a:p>
          <a:p>
            <a:pPr lvl="0"/>
            <a:r>
              <a:rPr lang="en-US" dirty="0" err="1"/>
              <a:t>Bhaskar</a:t>
            </a:r>
            <a:r>
              <a:rPr lang="en-US" dirty="0"/>
              <a:t> Shrestha, Q. Y. (2019). Assessment of Ecosystem Services Value Based on Land Use and Land Cover Changes in the Transboundary </a:t>
            </a:r>
            <a:r>
              <a:rPr lang="en-US" dirty="0" err="1"/>
              <a:t>Karnali</a:t>
            </a:r>
            <a:r>
              <a:rPr lang="en-US" dirty="0"/>
              <a:t> River Basin, Central Himalayas. </a:t>
            </a:r>
            <a:r>
              <a:rPr lang="en-US" i="1" dirty="0"/>
              <a:t>Sustainability</a:t>
            </a:r>
            <a:r>
              <a:rPr lang="en-US" dirty="0"/>
              <a:t>, 1-19.</a:t>
            </a:r>
          </a:p>
          <a:p>
            <a:endParaRPr lang="en-US" dirty="0"/>
          </a:p>
        </p:txBody>
      </p:sp>
    </p:spTree>
    <p:extLst>
      <p:ext uri="{BB962C8B-B14F-4D97-AF65-F5344CB8AC3E}">
        <p14:creationId xmlns:p14="http://schemas.microsoft.com/office/powerpoint/2010/main" val="35116311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8773" y="3061301"/>
            <a:ext cx="10515600" cy="4351338"/>
          </a:xfrm>
        </p:spPr>
        <p:txBody>
          <a:bodyPr>
            <a:normAutofit/>
          </a:bodyPr>
          <a:lstStyle/>
          <a:p>
            <a:pPr marL="0" indent="0" algn="ctr">
              <a:buNone/>
            </a:pPr>
            <a:r>
              <a:rPr lang="en-US" sz="4000" dirty="0"/>
              <a:t>THANK YOU</a:t>
            </a:r>
          </a:p>
        </p:txBody>
      </p:sp>
    </p:spTree>
    <p:extLst>
      <p:ext uri="{BB962C8B-B14F-4D97-AF65-F5344CB8AC3E}">
        <p14:creationId xmlns:p14="http://schemas.microsoft.com/office/powerpoint/2010/main" val="3041125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normAutofit fontScale="77500" lnSpcReduction="20000"/>
          </a:bodyPr>
          <a:lstStyle/>
          <a:p>
            <a:pPr algn="just">
              <a:lnSpc>
                <a:spcPct val="120000"/>
              </a:lnSpc>
            </a:pPr>
            <a:r>
              <a:rPr lang="en-US" dirty="0"/>
              <a:t>Forest cover in general refers to the relative (in percent) or sure (in square kilometers/square miles) land area that is covered by forests or the forest canopy or open woodland.</a:t>
            </a:r>
          </a:p>
          <a:p>
            <a:pPr algn="just">
              <a:lnSpc>
                <a:spcPct val="120000"/>
              </a:lnSpc>
            </a:pPr>
            <a:r>
              <a:rPr lang="en-US" dirty="0"/>
              <a:t>Ecosystem provide a wide range of valuable goods and services that contribute to supporting nature and human well-being. These goods and services that are commonly known as ecosystem services(ES).</a:t>
            </a:r>
          </a:p>
          <a:p>
            <a:pPr algn="just">
              <a:lnSpc>
                <a:spcPct val="120000"/>
              </a:lnSpc>
            </a:pPr>
            <a:r>
              <a:rPr lang="en-US" dirty="0"/>
              <a:t>The ecosystem service value are dominantly influenced by the degradation of the forest.</a:t>
            </a:r>
          </a:p>
          <a:p>
            <a:pPr algn="just">
              <a:lnSpc>
                <a:spcPct val="120000"/>
              </a:lnSpc>
            </a:pPr>
            <a:r>
              <a:rPr lang="en-US" dirty="0"/>
              <a:t>In total, between 1990 and 2005, Nepal lost 24.5% of its forest cover, or around 1,181,000 hectares. Nepal lost 42,000 hectares of its primary forest cover during that time.</a:t>
            </a:r>
          </a:p>
          <a:p>
            <a:pPr marL="0" indent="0" algn="just">
              <a:lnSpc>
                <a:spcPct val="120000"/>
              </a:lnSpc>
              <a:buNone/>
            </a:pPr>
            <a:r>
              <a:rPr lang="en-US" dirty="0"/>
              <a:t>(</a:t>
            </a:r>
            <a:r>
              <a:rPr lang="en-US" dirty="0">
                <a:hlinkClick r:id="rId2"/>
              </a:rPr>
              <a:t>https://rainforests.mongabay.com/deforestation/archive/Nepal.htm?fbclid=IwAR3fMgr_gqL1GWURIV9DGpXkK1LBvGjNHCq97jB6hRGRvfYSGLNHuPW8PJY</a:t>
            </a:r>
            <a:r>
              <a:rPr lang="en-US" dirty="0"/>
              <a:t>)</a:t>
            </a:r>
          </a:p>
          <a:p>
            <a:endParaRPr lang="en-US" dirty="0"/>
          </a:p>
        </p:txBody>
      </p:sp>
    </p:spTree>
    <p:extLst>
      <p:ext uri="{BB962C8B-B14F-4D97-AF65-F5344CB8AC3E}">
        <p14:creationId xmlns:p14="http://schemas.microsoft.com/office/powerpoint/2010/main" val="14600381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Annex 1</a:t>
            </a:r>
          </a:p>
        </p:txBody>
      </p:sp>
      <p:sp>
        <p:nvSpPr>
          <p:cNvPr id="3" name="Content Placeholder 2"/>
          <p:cNvSpPr>
            <a:spLocks noGrp="1"/>
          </p:cNvSpPr>
          <p:nvPr>
            <p:ph idx="1"/>
          </p:nvPr>
        </p:nvSpPr>
        <p:spPr/>
        <p:txBody>
          <a:bodyPr/>
          <a:lstStyle/>
          <a:p>
            <a:endParaRPr lang="en-US" dirty="0"/>
          </a:p>
        </p:txBody>
      </p:sp>
      <p:pic>
        <p:nvPicPr>
          <p:cNvPr id="4" name="Picture 3" descr="C:\Users\user\Desktop\sample_maps\1994.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0800" y="1825625"/>
            <a:ext cx="4627418" cy="4460729"/>
          </a:xfrm>
          <a:prstGeom prst="rect">
            <a:avLst/>
          </a:prstGeom>
          <a:noFill/>
          <a:ln>
            <a:noFill/>
          </a:ln>
        </p:spPr>
      </p:pic>
      <p:pic>
        <p:nvPicPr>
          <p:cNvPr id="5" name="Picture 4" descr="C:\Users\user\Desktop\sample_maps\199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86991" y="1795462"/>
            <a:ext cx="4378036" cy="4355956"/>
          </a:xfrm>
          <a:prstGeom prst="rect">
            <a:avLst/>
          </a:prstGeom>
          <a:noFill/>
          <a:ln>
            <a:noFill/>
          </a:ln>
        </p:spPr>
      </p:pic>
    </p:spTree>
    <p:extLst>
      <p:ext uri="{BB962C8B-B14F-4D97-AF65-F5344CB8AC3E}">
        <p14:creationId xmlns:p14="http://schemas.microsoft.com/office/powerpoint/2010/main" val="30025553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Desktop\sample_maps\201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78838" y="3879273"/>
            <a:ext cx="4484700" cy="2326381"/>
          </a:xfrm>
          <a:prstGeom prst="rect">
            <a:avLst/>
          </a:prstGeom>
          <a:noFill/>
          <a:ln>
            <a:noFill/>
          </a:ln>
        </p:spPr>
      </p:pic>
      <p:pic>
        <p:nvPicPr>
          <p:cNvPr id="5" name="Picture 4" descr="C:\Users\user\Desktop\sample_maps\sa2004.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9052" y="182562"/>
            <a:ext cx="4734083" cy="3581400"/>
          </a:xfrm>
          <a:prstGeom prst="rect">
            <a:avLst/>
          </a:prstGeom>
          <a:noFill/>
          <a:ln>
            <a:noFill/>
          </a:ln>
        </p:spPr>
      </p:pic>
      <p:pic>
        <p:nvPicPr>
          <p:cNvPr id="6" name="Picture 5" descr="C:\Users\user\Desktop\sample_maps\2009.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38551" y="344487"/>
            <a:ext cx="4387114" cy="3419475"/>
          </a:xfrm>
          <a:prstGeom prst="rect">
            <a:avLst/>
          </a:prstGeom>
          <a:noFill/>
          <a:ln>
            <a:noFill/>
          </a:ln>
        </p:spPr>
      </p:pic>
      <p:pic>
        <p:nvPicPr>
          <p:cNvPr id="7" name="Picture 6" descr="C:\Users\user\Desktop\sample_maps\2014.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09052" y="4027554"/>
            <a:ext cx="4605701" cy="2326381"/>
          </a:xfrm>
          <a:prstGeom prst="rect">
            <a:avLst/>
          </a:prstGeom>
          <a:noFill/>
          <a:ln>
            <a:noFill/>
          </a:ln>
        </p:spPr>
      </p:pic>
    </p:spTree>
    <p:extLst>
      <p:ext uri="{BB962C8B-B14F-4D97-AF65-F5344CB8AC3E}">
        <p14:creationId xmlns:p14="http://schemas.microsoft.com/office/powerpoint/2010/main" val="12431126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Annex 2</a:t>
            </a:r>
            <a:br>
              <a:rPr lang="en-US" dirty="0"/>
            </a:br>
            <a:r>
              <a:rPr lang="en-US" dirty="0"/>
              <a:t>Confusion Matrix of 1994,1999,2004,2009,2014 and 2018</a:t>
            </a:r>
          </a:p>
        </p:txBody>
      </p:sp>
      <p:graphicFrame>
        <p:nvGraphicFramePr>
          <p:cNvPr id="9" name="Table 8"/>
          <p:cNvGraphicFramePr>
            <a:graphicFrameLocks noGrp="1"/>
          </p:cNvGraphicFramePr>
          <p:nvPr>
            <p:extLst>
              <p:ext uri="{D42A27DB-BD31-4B8C-83A1-F6EECF244321}">
                <p14:modId xmlns:p14="http://schemas.microsoft.com/office/powerpoint/2010/main" val="1319386434"/>
              </p:ext>
            </p:extLst>
          </p:nvPr>
        </p:nvGraphicFramePr>
        <p:xfrm>
          <a:off x="838201" y="1936909"/>
          <a:ext cx="9047204" cy="1300735"/>
        </p:xfrm>
        <a:graphic>
          <a:graphicData uri="http://schemas.openxmlformats.org/drawingml/2006/table">
            <a:tbl>
              <a:tblPr firstRow="1" firstCol="1" bandRow="1">
                <a:tableStyleId>{5C22544A-7EE6-4342-B048-85BDC9FD1C3A}</a:tableStyleId>
              </a:tblPr>
              <a:tblGrid>
                <a:gridCol w="2301082">
                  <a:extLst>
                    <a:ext uri="{9D8B030D-6E8A-4147-A177-3AD203B41FA5}">
                      <a16:colId xmlns:a16="http://schemas.microsoft.com/office/drawing/2014/main" val="719402313"/>
                    </a:ext>
                  </a:extLst>
                </a:gridCol>
                <a:gridCol w="2089104">
                  <a:extLst>
                    <a:ext uri="{9D8B030D-6E8A-4147-A177-3AD203B41FA5}">
                      <a16:colId xmlns:a16="http://schemas.microsoft.com/office/drawing/2014/main" val="1180569412"/>
                    </a:ext>
                  </a:extLst>
                </a:gridCol>
                <a:gridCol w="2752001">
                  <a:extLst>
                    <a:ext uri="{9D8B030D-6E8A-4147-A177-3AD203B41FA5}">
                      <a16:colId xmlns:a16="http://schemas.microsoft.com/office/drawing/2014/main" val="2639009013"/>
                    </a:ext>
                  </a:extLst>
                </a:gridCol>
                <a:gridCol w="1905017">
                  <a:extLst>
                    <a:ext uri="{9D8B030D-6E8A-4147-A177-3AD203B41FA5}">
                      <a16:colId xmlns:a16="http://schemas.microsoft.com/office/drawing/2014/main" val="1381603920"/>
                    </a:ext>
                  </a:extLst>
                </a:gridCol>
              </a:tblGrid>
              <a:tr h="277685">
                <a:tc>
                  <a:txBody>
                    <a:bodyPr/>
                    <a:lstStyle/>
                    <a:p>
                      <a:pPr marL="0" marR="0">
                        <a:lnSpc>
                          <a:spcPct val="107000"/>
                        </a:lnSpc>
                        <a:spcBef>
                          <a:spcPts val="0"/>
                        </a:spcBef>
                        <a:spcAft>
                          <a:spcPts val="0"/>
                        </a:spcAft>
                      </a:pPr>
                      <a:r>
                        <a:rPr lang="en-US" sz="1100" dirty="0">
                          <a:effectLst/>
                        </a:rPr>
                        <a:t>Column1</a:t>
                      </a:r>
                      <a:endParaRPr lang="en-US"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Forest</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Non-Forest</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Total</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extLst>
                  <a:ext uri="{0D108BD9-81ED-4DB2-BD59-A6C34878D82A}">
                    <a16:rowId xmlns:a16="http://schemas.microsoft.com/office/drawing/2014/main" val="2528005143"/>
                  </a:ext>
                </a:extLst>
              </a:tr>
              <a:tr h="277685">
                <a:tc>
                  <a:txBody>
                    <a:bodyPr/>
                    <a:lstStyle/>
                    <a:p>
                      <a:pPr marL="0" marR="0">
                        <a:lnSpc>
                          <a:spcPct val="107000"/>
                        </a:lnSpc>
                        <a:spcBef>
                          <a:spcPts val="0"/>
                        </a:spcBef>
                        <a:spcAft>
                          <a:spcPts val="0"/>
                        </a:spcAft>
                      </a:pPr>
                      <a:r>
                        <a:rPr lang="en-US" sz="1100">
                          <a:effectLst/>
                        </a:rPr>
                        <a:t>Forest</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56</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4</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60</a:t>
                      </a:r>
                      <a:endParaRPr lang="en-US"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extLst>
                  <a:ext uri="{0D108BD9-81ED-4DB2-BD59-A6C34878D82A}">
                    <a16:rowId xmlns:a16="http://schemas.microsoft.com/office/drawing/2014/main" val="387391620"/>
                  </a:ext>
                </a:extLst>
              </a:tr>
              <a:tr h="277685">
                <a:tc>
                  <a:txBody>
                    <a:bodyPr/>
                    <a:lstStyle/>
                    <a:p>
                      <a:pPr marL="0" marR="0">
                        <a:lnSpc>
                          <a:spcPct val="107000"/>
                        </a:lnSpc>
                        <a:spcBef>
                          <a:spcPts val="0"/>
                        </a:spcBef>
                        <a:spcAft>
                          <a:spcPts val="0"/>
                        </a:spcAft>
                      </a:pPr>
                      <a:r>
                        <a:rPr lang="en-US" sz="1100">
                          <a:effectLst/>
                        </a:rPr>
                        <a:t>Non-Forest</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8</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52</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60</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extLst>
                  <a:ext uri="{0D108BD9-81ED-4DB2-BD59-A6C34878D82A}">
                    <a16:rowId xmlns:a16="http://schemas.microsoft.com/office/drawing/2014/main" val="2112860874"/>
                  </a:ext>
                </a:extLst>
              </a:tr>
              <a:tr h="467680">
                <a:tc>
                  <a:txBody>
                    <a:bodyPr/>
                    <a:lstStyle/>
                    <a:p>
                      <a:pPr marL="0" marR="0">
                        <a:lnSpc>
                          <a:spcPct val="107000"/>
                        </a:lnSpc>
                        <a:spcBef>
                          <a:spcPts val="0"/>
                        </a:spcBef>
                        <a:spcAft>
                          <a:spcPts val="0"/>
                        </a:spcAft>
                      </a:pPr>
                      <a:r>
                        <a:rPr lang="en-US" sz="1100">
                          <a:effectLst/>
                        </a:rPr>
                        <a:t>Total</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64</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56</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120</a:t>
                      </a:r>
                      <a:endParaRPr lang="en-US"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extLst>
                  <a:ext uri="{0D108BD9-81ED-4DB2-BD59-A6C34878D82A}">
                    <a16:rowId xmlns:a16="http://schemas.microsoft.com/office/drawing/2014/main" val="882256252"/>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755233101"/>
              </p:ext>
            </p:extLst>
          </p:nvPr>
        </p:nvGraphicFramePr>
        <p:xfrm>
          <a:off x="838201" y="3478701"/>
          <a:ext cx="9047204" cy="1281528"/>
        </p:xfrm>
        <a:graphic>
          <a:graphicData uri="http://schemas.openxmlformats.org/drawingml/2006/table">
            <a:tbl>
              <a:tblPr firstRow="1" firstCol="1" bandRow="1">
                <a:tableStyleId>{5C22544A-7EE6-4342-B048-85BDC9FD1C3A}</a:tableStyleId>
              </a:tblPr>
              <a:tblGrid>
                <a:gridCol w="2353527">
                  <a:extLst>
                    <a:ext uri="{9D8B030D-6E8A-4147-A177-3AD203B41FA5}">
                      <a16:colId xmlns:a16="http://schemas.microsoft.com/office/drawing/2014/main" val="677234224"/>
                    </a:ext>
                  </a:extLst>
                </a:gridCol>
                <a:gridCol w="1946983">
                  <a:extLst>
                    <a:ext uri="{9D8B030D-6E8A-4147-A177-3AD203B41FA5}">
                      <a16:colId xmlns:a16="http://schemas.microsoft.com/office/drawing/2014/main" val="2601135975"/>
                    </a:ext>
                  </a:extLst>
                </a:gridCol>
                <a:gridCol w="2799711">
                  <a:extLst>
                    <a:ext uri="{9D8B030D-6E8A-4147-A177-3AD203B41FA5}">
                      <a16:colId xmlns:a16="http://schemas.microsoft.com/office/drawing/2014/main" val="2039964767"/>
                    </a:ext>
                  </a:extLst>
                </a:gridCol>
                <a:gridCol w="1946983">
                  <a:extLst>
                    <a:ext uri="{9D8B030D-6E8A-4147-A177-3AD203B41FA5}">
                      <a16:colId xmlns:a16="http://schemas.microsoft.com/office/drawing/2014/main" val="3533180623"/>
                    </a:ext>
                  </a:extLst>
                </a:gridCol>
              </a:tblGrid>
              <a:tr h="320382">
                <a:tc>
                  <a:txBody>
                    <a:bodyPr/>
                    <a:lstStyle/>
                    <a:p>
                      <a:pPr marL="0" marR="0">
                        <a:lnSpc>
                          <a:spcPct val="107000"/>
                        </a:lnSpc>
                        <a:spcBef>
                          <a:spcPts val="0"/>
                        </a:spcBef>
                        <a:spcAft>
                          <a:spcPts val="0"/>
                        </a:spcAft>
                      </a:pPr>
                      <a:r>
                        <a:rPr lang="en-US" sz="1100">
                          <a:effectLst/>
                        </a:rPr>
                        <a:t>Column1</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a:txBody>
                    <a:bodyPr/>
                    <a:lstStyle/>
                    <a:p>
                      <a:pPr marL="0" marR="0">
                        <a:lnSpc>
                          <a:spcPct val="107000"/>
                        </a:lnSpc>
                        <a:spcBef>
                          <a:spcPts val="0"/>
                        </a:spcBef>
                        <a:spcAft>
                          <a:spcPts val="0"/>
                        </a:spcAft>
                      </a:pPr>
                      <a:r>
                        <a:rPr lang="en-US" sz="1100" dirty="0">
                          <a:effectLst/>
                        </a:rPr>
                        <a:t>Forest</a:t>
                      </a:r>
                      <a:endParaRPr lang="en-US"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Non-Forest</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Total</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extLst>
                  <a:ext uri="{0D108BD9-81ED-4DB2-BD59-A6C34878D82A}">
                    <a16:rowId xmlns:a16="http://schemas.microsoft.com/office/drawing/2014/main" val="2308890649"/>
                  </a:ext>
                </a:extLst>
              </a:tr>
              <a:tr h="320382">
                <a:tc>
                  <a:txBody>
                    <a:bodyPr/>
                    <a:lstStyle/>
                    <a:p>
                      <a:pPr marL="0" marR="0">
                        <a:lnSpc>
                          <a:spcPct val="107000"/>
                        </a:lnSpc>
                        <a:spcBef>
                          <a:spcPts val="0"/>
                        </a:spcBef>
                        <a:spcAft>
                          <a:spcPts val="0"/>
                        </a:spcAft>
                      </a:pPr>
                      <a:r>
                        <a:rPr lang="en-US" sz="1100">
                          <a:effectLst/>
                        </a:rPr>
                        <a:t>Forest</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55</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5</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60</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extLst>
                  <a:ext uri="{0D108BD9-81ED-4DB2-BD59-A6C34878D82A}">
                    <a16:rowId xmlns:a16="http://schemas.microsoft.com/office/drawing/2014/main" val="1007953068"/>
                  </a:ext>
                </a:extLst>
              </a:tr>
              <a:tr h="320382">
                <a:tc>
                  <a:txBody>
                    <a:bodyPr/>
                    <a:lstStyle/>
                    <a:p>
                      <a:pPr marL="0" marR="0">
                        <a:lnSpc>
                          <a:spcPct val="107000"/>
                        </a:lnSpc>
                        <a:spcBef>
                          <a:spcPts val="0"/>
                        </a:spcBef>
                        <a:spcAft>
                          <a:spcPts val="0"/>
                        </a:spcAft>
                      </a:pPr>
                      <a:r>
                        <a:rPr lang="en-US" sz="1100">
                          <a:effectLst/>
                        </a:rPr>
                        <a:t>Non-Forest</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6</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54</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60</a:t>
                      </a:r>
                      <a:endParaRPr lang="en-US"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extLst>
                  <a:ext uri="{0D108BD9-81ED-4DB2-BD59-A6C34878D82A}">
                    <a16:rowId xmlns:a16="http://schemas.microsoft.com/office/drawing/2014/main" val="1994204840"/>
                  </a:ext>
                </a:extLst>
              </a:tr>
              <a:tr h="320382">
                <a:tc>
                  <a:txBody>
                    <a:bodyPr/>
                    <a:lstStyle/>
                    <a:p>
                      <a:pPr marL="0" marR="0">
                        <a:lnSpc>
                          <a:spcPct val="107000"/>
                        </a:lnSpc>
                        <a:spcBef>
                          <a:spcPts val="0"/>
                        </a:spcBef>
                        <a:spcAft>
                          <a:spcPts val="0"/>
                        </a:spcAft>
                      </a:pPr>
                      <a:r>
                        <a:rPr lang="en-US" sz="1100">
                          <a:effectLst/>
                        </a:rPr>
                        <a:t>Total</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61</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59</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120</a:t>
                      </a:r>
                      <a:endParaRPr lang="en-US"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extLst>
                  <a:ext uri="{0D108BD9-81ED-4DB2-BD59-A6C34878D82A}">
                    <a16:rowId xmlns:a16="http://schemas.microsoft.com/office/drawing/2014/main" val="2943125630"/>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1928716538"/>
              </p:ext>
            </p:extLst>
          </p:nvPr>
        </p:nvGraphicFramePr>
        <p:xfrm>
          <a:off x="838200" y="5001286"/>
          <a:ext cx="9158416" cy="1244636"/>
        </p:xfrm>
        <a:graphic>
          <a:graphicData uri="http://schemas.openxmlformats.org/drawingml/2006/table">
            <a:tbl>
              <a:tblPr firstRow="1" firstCol="1" bandRow="1">
                <a:tableStyleId>{5C22544A-7EE6-4342-B048-85BDC9FD1C3A}</a:tableStyleId>
              </a:tblPr>
              <a:tblGrid>
                <a:gridCol w="2382129">
                  <a:extLst>
                    <a:ext uri="{9D8B030D-6E8A-4147-A177-3AD203B41FA5}">
                      <a16:colId xmlns:a16="http://schemas.microsoft.com/office/drawing/2014/main" val="2911578569"/>
                    </a:ext>
                  </a:extLst>
                </a:gridCol>
                <a:gridCol w="1971418">
                  <a:extLst>
                    <a:ext uri="{9D8B030D-6E8A-4147-A177-3AD203B41FA5}">
                      <a16:colId xmlns:a16="http://schemas.microsoft.com/office/drawing/2014/main" val="4184132513"/>
                    </a:ext>
                  </a:extLst>
                </a:gridCol>
                <a:gridCol w="2833451">
                  <a:extLst>
                    <a:ext uri="{9D8B030D-6E8A-4147-A177-3AD203B41FA5}">
                      <a16:colId xmlns:a16="http://schemas.microsoft.com/office/drawing/2014/main" val="694307745"/>
                    </a:ext>
                  </a:extLst>
                </a:gridCol>
                <a:gridCol w="1971418">
                  <a:extLst>
                    <a:ext uri="{9D8B030D-6E8A-4147-A177-3AD203B41FA5}">
                      <a16:colId xmlns:a16="http://schemas.microsoft.com/office/drawing/2014/main" val="2461882393"/>
                    </a:ext>
                  </a:extLst>
                </a:gridCol>
              </a:tblGrid>
              <a:tr h="311159">
                <a:tc>
                  <a:txBody>
                    <a:bodyPr/>
                    <a:lstStyle/>
                    <a:p>
                      <a:pPr marL="0" marR="0">
                        <a:lnSpc>
                          <a:spcPct val="107000"/>
                        </a:lnSpc>
                        <a:spcBef>
                          <a:spcPts val="0"/>
                        </a:spcBef>
                        <a:spcAft>
                          <a:spcPts val="0"/>
                        </a:spcAft>
                      </a:pPr>
                      <a:r>
                        <a:rPr lang="en-US" sz="1100">
                          <a:effectLst/>
                        </a:rPr>
                        <a:t>Column1</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Forest</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Non-Forest</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Total</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extLst>
                  <a:ext uri="{0D108BD9-81ED-4DB2-BD59-A6C34878D82A}">
                    <a16:rowId xmlns:a16="http://schemas.microsoft.com/office/drawing/2014/main" val="2047575705"/>
                  </a:ext>
                </a:extLst>
              </a:tr>
              <a:tr h="311159">
                <a:tc>
                  <a:txBody>
                    <a:bodyPr/>
                    <a:lstStyle/>
                    <a:p>
                      <a:pPr marL="0" marR="0">
                        <a:lnSpc>
                          <a:spcPct val="107000"/>
                        </a:lnSpc>
                        <a:spcBef>
                          <a:spcPts val="0"/>
                        </a:spcBef>
                        <a:spcAft>
                          <a:spcPts val="0"/>
                        </a:spcAft>
                      </a:pPr>
                      <a:r>
                        <a:rPr lang="en-US" sz="1100">
                          <a:effectLst/>
                        </a:rPr>
                        <a:t>Forest</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34</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6</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40</a:t>
                      </a:r>
                      <a:endParaRPr lang="en-US"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extLst>
                  <a:ext uri="{0D108BD9-81ED-4DB2-BD59-A6C34878D82A}">
                    <a16:rowId xmlns:a16="http://schemas.microsoft.com/office/drawing/2014/main" val="742581779"/>
                  </a:ext>
                </a:extLst>
              </a:tr>
              <a:tr h="311159">
                <a:tc>
                  <a:txBody>
                    <a:bodyPr/>
                    <a:lstStyle/>
                    <a:p>
                      <a:pPr marL="0" marR="0">
                        <a:lnSpc>
                          <a:spcPct val="107000"/>
                        </a:lnSpc>
                        <a:spcBef>
                          <a:spcPts val="0"/>
                        </a:spcBef>
                        <a:spcAft>
                          <a:spcPts val="0"/>
                        </a:spcAft>
                      </a:pPr>
                      <a:r>
                        <a:rPr lang="en-US" sz="1100">
                          <a:effectLst/>
                        </a:rPr>
                        <a:t>Non-Forest</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4</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36</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40</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extLst>
                  <a:ext uri="{0D108BD9-81ED-4DB2-BD59-A6C34878D82A}">
                    <a16:rowId xmlns:a16="http://schemas.microsoft.com/office/drawing/2014/main" val="1562842001"/>
                  </a:ext>
                </a:extLst>
              </a:tr>
              <a:tr h="311159">
                <a:tc>
                  <a:txBody>
                    <a:bodyPr/>
                    <a:lstStyle/>
                    <a:p>
                      <a:pPr marL="0" marR="0">
                        <a:lnSpc>
                          <a:spcPct val="107000"/>
                        </a:lnSpc>
                        <a:spcBef>
                          <a:spcPts val="0"/>
                        </a:spcBef>
                        <a:spcAft>
                          <a:spcPts val="0"/>
                        </a:spcAft>
                      </a:pPr>
                      <a:r>
                        <a:rPr lang="en-US" sz="1100">
                          <a:effectLst/>
                        </a:rPr>
                        <a:t>Total</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38</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42</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80</a:t>
                      </a:r>
                      <a:endParaRPr lang="en-US"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extLst>
                  <a:ext uri="{0D108BD9-81ED-4DB2-BD59-A6C34878D82A}">
                    <a16:rowId xmlns:a16="http://schemas.microsoft.com/office/drawing/2014/main" val="3595403375"/>
                  </a:ext>
                </a:extLst>
              </a:tr>
            </a:tbl>
          </a:graphicData>
        </a:graphic>
      </p:graphicFrame>
    </p:spTree>
    <p:extLst>
      <p:ext uri="{BB962C8B-B14F-4D97-AF65-F5344CB8AC3E}">
        <p14:creationId xmlns:p14="http://schemas.microsoft.com/office/powerpoint/2010/main" val="31767046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474217046"/>
              </p:ext>
            </p:extLst>
          </p:nvPr>
        </p:nvGraphicFramePr>
        <p:xfrm>
          <a:off x="1076433" y="518082"/>
          <a:ext cx="9264600" cy="1867672"/>
        </p:xfrm>
        <a:graphic>
          <a:graphicData uri="http://schemas.openxmlformats.org/drawingml/2006/table">
            <a:tbl>
              <a:tblPr firstRow="1" firstCol="1" bandRow="1">
                <a:tableStyleId>{5C22544A-7EE6-4342-B048-85BDC9FD1C3A}</a:tableStyleId>
              </a:tblPr>
              <a:tblGrid>
                <a:gridCol w="2410673">
                  <a:extLst>
                    <a:ext uri="{9D8B030D-6E8A-4147-A177-3AD203B41FA5}">
                      <a16:colId xmlns:a16="http://schemas.microsoft.com/office/drawing/2014/main" val="3973582450"/>
                    </a:ext>
                  </a:extLst>
                </a:gridCol>
                <a:gridCol w="1993566">
                  <a:extLst>
                    <a:ext uri="{9D8B030D-6E8A-4147-A177-3AD203B41FA5}">
                      <a16:colId xmlns:a16="http://schemas.microsoft.com/office/drawing/2014/main" val="1501919288"/>
                    </a:ext>
                  </a:extLst>
                </a:gridCol>
                <a:gridCol w="2866795">
                  <a:extLst>
                    <a:ext uri="{9D8B030D-6E8A-4147-A177-3AD203B41FA5}">
                      <a16:colId xmlns:a16="http://schemas.microsoft.com/office/drawing/2014/main" val="3033497495"/>
                    </a:ext>
                  </a:extLst>
                </a:gridCol>
                <a:gridCol w="1993566">
                  <a:extLst>
                    <a:ext uri="{9D8B030D-6E8A-4147-A177-3AD203B41FA5}">
                      <a16:colId xmlns:a16="http://schemas.microsoft.com/office/drawing/2014/main" val="3062105590"/>
                    </a:ext>
                  </a:extLst>
                </a:gridCol>
              </a:tblGrid>
              <a:tr h="466918">
                <a:tc>
                  <a:txBody>
                    <a:bodyPr/>
                    <a:lstStyle/>
                    <a:p>
                      <a:pPr marL="0" marR="0">
                        <a:lnSpc>
                          <a:spcPct val="107000"/>
                        </a:lnSpc>
                        <a:spcBef>
                          <a:spcPts val="0"/>
                        </a:spcBef>
                        <a:spcAft>
                          <a:spcPts val="0"/>
                        </a:spcAft>
                      </a:pPr>
                      <a:r>
                        <a:rPr lang="en-US" sz="1600" dirty="0">
                          <a:effectLst/>
                        </a:rPr>
                        <a:t>Column1</a:t>
                      </a:r>
                      <a:endParaRPr lang="en-US" sz="16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a:txBody>
                    <a:bodyPr/>
                    <a:lstStyle/>
                    <a:p>
                      <a:pPr marL="0" marR="0">
                        <a:lnSpc>
                          <a:spcPct val="107000"/>
                        </a:lnSpc>
                        <a:spcBef>
                          <a:spcPts val="0"/>
                        </a:spcBef>
                        <a:spcAft>
                          <a:spcPts val="0"/>
                        </a:spcAft>
                      </a:pPr>
                      <a:r>
                        <a:rPr lang="en-US" sz="1600">
                          <a:effectLst/>
                        </a:rPr>
                        <a:t>Forest</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a:txBody>
                    <a:bodyPr/>
                    <a:lstStyle/>
                    <a:p>
                      <a:pPr marL="0" marR="0">
                        <a:lnSpc>
                          <a:spcPct val="107000"/>
                        </a:lnSpc>
                        <a:spcBef>
                          <a:spcPts val="0"/>
                        </a:spcBef>
                        <a:spcAft>
                          <a:spcPts val="0"/>
                        </a:spcAft>
                      </a:pPr>
                      <a:r>
                        <a:rPr lang="en-US" sz="1600">
                          <a:effectLst/>
                        </a:rPr>
                        <a:t>Non-Forest</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a:txBody>
                    <a:bodyPr/>
                    <a:lstStyle/>
                    <a:p>
                      <a:pPr marL="0" marR="0">
                        <a:lnSpc>
                          <a:spcPct val="107000"/>
                        </a:lnSpc>
                        <a:spcBef>
                          <a:spcPts val="0"/>
                        </a:spcBef>
                        <a:spcAft>
                          <a:spcPts val="0"/>
                        </a:spcAft>
                      </a:pPr>
                      <a:r>
                        <a:rPr lang="en-US" sz="1600">
                          <a:effectLst/>
                        </a:rPr>
                        <a:t>Total</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extLst>
                  <a:ext uri="{0D108BD9-81ED-4DB2-BD59-A6C34878D82A}">
                    <a16:rowId xmlns:a16="http://schemas.microsoft.com/office/drawing/2014/main" val="2887641400"/>
                  </a:ext>
                </a:extLst>
              </a:tr>
              <a:tr h="466918">
                <a:tc>
                  <a:txBody>
                    <a:bodyPr/>
                    <a:lstStyle/>
                    <a:p>
                      <a:pPr marL="0" marR="0">
                        <a:lnSpc>
                          <a:spcPct val="107000"/>
                        </a:lnSpc>
                        <a:spcBef>
                          <a:spcPts val="0"/>
                        </a:spcBef>
                        <a:spcAft>
                          <a:spcPts val="0"/>
                        </a:spcAft>
                      </a:pPr>
                      <a:r>
                        <a:rPr lang="en-US" sz="1600" dirty="0">
                          <a:effectLst/>
                        </a:rPr>
                        <a:t>Forest</a:t>
                      </a:r>
                      <a:endParaRPr lang="en-US" sz="16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50</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10</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60</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extLst>
                  <a:ext uri="{0D108BD9-81ED-4DB2-BD59-A6C34878D82A}">
                    <a16:rowId xmlns:a16="http://schemas.microsoft.com/office/drawing/2014/main" val="770600329"/>
                  </a:ext>
                </a:extLst>
              </a:tr>
              <a:tr h="466918">
                <a:tc>
                  <a:txBody>
                    <a:bodyPr/>
                    <a:lstStyle/>
                    <a:p>
                      <a:pPr marL="0" marR="0">
                        <a:lnSpc>
                          <a:spcPct val="107000"/>
                        </a:lnSpc>
                        <a:spcBef>
                          <a:spcPts val="0"/>
                        </a:spcBef>
                        <a:spcAft>
                          <a:spcPts val="0"/>
                        </a:spcAft>
                      </a:pPr>
                      <a:r>
                        <a:rPr lang="en-US" sz="1600" dirty="0">
                          <a:effectLst/>
                        </a:rPr>
                        <a:t>Non-Forest</a:t>
                      </a:r>
                      <a:endParaRPr lang="en-US" sz="16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8</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52</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60</a:t>
                      </a:r>
                      <a:endParaRPr lang="en-US" sz="16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extLst>
                  <a:ext uri="{0D108BD9-81ED-4DB2-BD59-A6C34878D82A}">
                    <a16:rowId xmlns:a16="http://schemas.microsoft.com/office/drawing/2014/main" val="4138737588"/>
                  </a:ext>
                </a:extLst>
              </a:tr>
              <a:tr h="466918">
                <a:tc>
                  <a:txBody>
                    <a:bodyPr/>
                    <a:lstStyle/>
                    <a:p>
                      <a:pPr marL="0" marR="0">
                        <a:lnSpc>
                          <a:spcPct val="107000"/>
                        </a:lnSpc>
                        <a:spcBef>
                          <a:spcPts val="0"/>
                        </a:spcBef>
                        <a:spcAft>
                          <a:spcPts val="0"/>
                        </a:spcAft>
                      </a:pPr>
                      <a:r>
                        <a:rPr lang="en-US" sz="1600" dirty="0">
                          <a:effectLst/>
                        </a:rPr>
                        <a:t>Total</a:t>
                      </a:r>
                      <a:endParaRPr lang="en-US" sz="16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58</a:t>
                      </a:r>
                      <a:endParaRPr lang="en-US" sz="16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62</a:t>
                      </a:r>
                      <a:endParaRPr lang="en-US" sz="16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120</a:t>
                      </a:r>
                      <a:endParaRPr lang="en-US" sz="16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extLst>
                  <a:ext uri="{0D108BD9-81ED-4DB2-BD59-A6C34878D82A}">
                    <a16:rowId xmlns:a16="http://schemas.microsoft.com/office/drawing/2014/main" val="1533192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364226404"/>
              </p:ext>
            </p:extLst>
          </p:nvPr>
        </p:nvGraphicFramePr>
        <p:xfrm>
          <a:off x="1076434" y="2676698"/>
          <a:ext cx="9264598" cy="1579420"/>
        </p:xfrm>
        <a:graphic>
          <a:graphicData uri="http://schemas.openxmlformats.org/drawingml/2006/table">
            <a:tbl>
              <a:tblPr firstRow="1" firstCol="1" bandRow="1">
                <a:tableStyleId>{5C22544A-7EE6-4342-B048-85BDC9FD1C3A}</a:tableStyleId>
              </a:tblPr>
              <a:tblGrid>
                <a:gridCol w="2409347">
                  <a:extLst>
                    <a:ext uri="{9D8B030D-6E8A-4147-A177-3AD203B41FA5}">
                      <a16:colId xmlns:a16="http://schemas.microsoft.com/office/drawing/2014/main" val="1112650953"/>
                    </a:ext>
                  </a:extLst>
                </a:gridCol>
                <a:gridCol w="1994321">
                  <a:extLst>
                    <a:ext uri="{9D8B030D-6E8A-4147-A177-3AD203B41FA5}">
                      <a16:colId xmlns:a16="http://schemas.microsoft.com/office/drawing/2014/main" val="512225580"/>
                    </a:ext>
                  </a:extLst>
                </a:gridCol>
                <a:gridCol w="2866609">
                  <a:extLst>
                    <a:ext uri="{9D8B030D-6E8A-4147-A177-3AD203B41FA5}">
                      <a16:colId xmlns:a16="http://schemas.microsoft.com/office/drawing/2014/main" val="1887969370"/>
                    </a:ext>
                  </a:extLst>
                </a:gridCol>
                <a:gridCol w="1994321">
                  <a:extLst>
                    <a:ext uri="{9D8B030D-6E8A-4147-A177-3AD203B41FA5}">
                      <a16:colId xmlns:a16="http://schemas.microsoft.com/office/drawing/2014/main" val="1062917613"/>
                    </a:ext>
                  </a:extLst>
                </a:gridCol>
              </a:tblGrid>
              <a:tr h="394855">
                <a:tc>
                  <a:txBody>
                    <a:bodyPr/>
                    <a:lstStyle/>
                    <a:p>
                      <a:pPr marL="0" marR="0">
                        <a:lnSpc>
                          <a:spcPct val="107000"/>
                        </a:lnSpc>
                        <a:spcBef>
                          <a:spcPts val="0"/>
                        </a:spcBef>
                        <a:spcAft>
                          <a:spcPts val="0"/>
                        </a:spcAft>
                      </a:pPr>
                      <a:r>
                        <a:rPr lang="en-US" sz="1600" dirty="0">
                          <a:effectLst/>
                        </a:rPr>
                        <a:t>Column1</a:t>
                      </a:r>
                      <a:endParaRPr lang="en-US" sz="16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a:txBody>
                    <a:bodyPr/>
                    <a:lstStyle/>
                    <a:p>
                      <a:pPr marL="0" marR="0">
                        <a:lnSpc>
                          <a:spcPct val="107000"/>
                        </a:lnSpc>
                        <a:spcBef>
                          <a:spcPts val="0"/>
                        </a:spcBef>
                        <a:spcAft>
                          <a:spcPts val="0"/>
                        </a:spcAft>
                      </a:pPr>
                      <a:r>
                        <a:rPr lang="en-US" sz="1600" dirty="0">
                          <a:effectLst/>
                        </a:rPr>
                        <a:t>Forest</a:t>
                      </a:r>
                      <a:endParaRPr lang="en-US" sz="16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a:txBody>
                    <a:bodyPr/>
                    <a:lstStyle/>
                    <a:p>
                      <a:pPr marL="0" marR="0">
                        <a:lnSpc>
                          <a:spcPct val="107000"/>
                        </a:lnSpc>
                        <a:spcBef>
                          <a:spcPts val="0"/>
                        </a:spcBef>
                        <a:spcAft>
                          <a:spcPts val="0"/>
                        </a:spcAft>
                      </a:pPr>
                      <a:r>
                        <a:rPr lang="en-US" sz="1600">
                          <a:effectLst/>
                        </a:rPr>
                        <a:t>Non-Forest</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a:txBody>
                    <a:bodyPr/>
                    <a:lstStyle/>
                    <a:p>
                      <a:pPr marL="0" marR="0">
                        <a:lnSpc>
                          <a:spcPct val="107000"/>
                        </a:lnSpc>
                        <a:spcBef>
                          <a:spcPts val="0"/>
                        </a:spcBef>
                        <a:spcAft>
                          <a:spcPts val="0"/>
                        </a:spcAft>
                      </a:pPr>
                      <a:r>
                        <a:rPr lang="en-US" sz="1600">
                          <a:effectLst/>
                        </a:rPr>
                        <a:t>Total</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extLst>
                  <a:ext uri="{0D108BD9-81ED-4DB2-BD59-A6C34878D82A}">
                    <a16:rowId xmlns:a16="http://schemas.microsoft.com/office/drawing/2014/main" val="2730756660"/>
                  </a:ext>
                </a:extLst>
              </a:tr>
              <a:tr h="394855">
                <a:tc>
                  <a:txBody>
                    <a:bodyPr/>
                    <a:lstStyle/>
                    <a:p>
                      <a:pPr marL="0" marR="0">
                        <a:lnSpc>
                          <a:spcPct val="107000"/>
                        </a:lnSpc>
                        <a:spcBef>
                          <a:spcPts val="0"/>
                        </a:spcBef>
                        <a:spcAft>
                          <a:spcPts val="0"/>
                        </a:spcAft>
                      </a:pPr>
                      <a:r>
                        <a:rPr lang="en-US" sz="1600">
                          <a:effectLst/>
                        </a:rPr>
                        <a:t>Forest</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56</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4</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60</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extLst>
                  <a:ext uri="{0D108BD9-81ED-4DB2-BD59-A6C34878D82A}">
                    <a16:rowId xmlns:a16="http://schemas.microsoft.com/office/drawing/2014/main" val="1647314806"/>
                  </a:ext>
                </a:extLst>
              </a:tr>
              <a:tr h="394855">
                <a:tc>
                  <a:txBody>
                    <a:bodyPr/>
                    <a:lstStyle/>
                    <a:p>
                      <a:pPr marL="0" marR="0">
                        <a:lnSpc>
                          <a:spcPct val="107000"/>
                        </a:lnSpc>
                        <a:spcBef>
                          <a:spcPts val="0"/>
                        </a:spcBef>
                        <a:spcAft>
                          <a:spcPts val="0"/>
                        </a:spcAft>
                      </a:pPr>
                      <a:r>
                        <a:rPr lang="en-US" sz="1600">
                          <a:effectLst/>
                        </a:rPr>
                        <a:t>Non-Forest</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9</a:t>
                      </a:r>
                      <a:endParaRPr lang="en-US" sz="16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51</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60</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extLst>
                  <a:ext uri="{0D108BD9-81ED-4DB2-BD59-A6C34878D82A}">
                    <a16:rowId xmlns:a16="http://schemas.microsoft.com/office/drawing/2014/main" val="1552342822"/>
                  </a:ext>
                </a:extLst>
              </a:tr>
              <a:tr h="394855">
                <a:tc>
                  <a:txBody>
                    <a:bodyPr/>
                    <a:lstStyle/>
                    <a:p>
                      <a:pPr marL="0" marR="0">
                        <a:lnSpc>
                          <a:spcPct val="107000"/>
                        </a:lnSpc>
                        <a:spcBef>
                          <a:spcPts val="0"/>
                        </a:spcBef>
                        <a:spcAft>
                          <a:spcPts val="0"/>
                        </a:spcAft>
                      </a:pPr>
                      <a:r>
                        <a:rPr lang="en-US" sz="1600">
                          <a:effectLst/>
                        </a:rPr>
                        <a:t>Total</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65</a:t>
                      </a:r>
                      <a:endParaRPr lang="en-US" sz="16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55</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120</a:t>
                      </a:r>
                      <a:endParaRPr lang="en-US" sz="16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extLst>
                  <a:ext uri="{0D108BD9-81ED-4DB2-BD59-A6C34878D82A}">
                    <a16:rowId xmlns:a16="http://schemas.microsoft.com/office/drawing/2014/main" val="3860451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556401580"/>
              </p:ext>
            </p:extLst>
          </p:nvPr>
        </p:nvGraphicFramePr>
        <p:xfrm>
          <a:off x="1076433" y="4472246"/>
          <a:ext cx="9264597" cy="2044932"/>
        </p:xfrm>
        <a:graphic>
          <a:graphicData uri="http://schemas.openxmlformats.org/drawingml/2006/table">
            <a:tbl>
              <a:tblPr firstRow="1" firstCol="1" bandRow="1">
                <a:tableStyleId>{5C22544A-7EE6-4342-B048-85BDC9FD1C3A}</a:tableStyleId>
              </a:tblPr>
              <a:tblGrid>
                <a:gridCol w="2409724">
                  <a:extLst>
                    <a:ext uri="{9D8B030D-6E8A-4147-A177-3AD203B41FA5}">
                      <a16:colId xmlns:a16="http://schemas.microsoft.com/office/drawing/2014/main" val="2805180856"/>
                    </a:ext>
                  </a:extLst>
                </a:gridCol>
                <a:gridCol w="1993532">
                  <a:extLst>
                    <a:ext uri="{9D8B030D-6E8A-4147-A177-3AD203B41FA5}">
                      <a16:colId xmlns:a16="http://schemas.microsoft.com/office/drawing/2014/main" val="4125006536"/>
                    </a:ext>
                  </a:extLst>
                </a:gridCol>
                <a:gridCol w="2867809">
                  <a:extLst>
                    <a:ext uri="{9D8B030D-6E8A-4147-A177-3AD203B41FA5}">
                      <a16:colId xmlns:a16="http://schemas.microsoft.com/office/drawing/2014/main" val="3845796511"/>
                    </a:ext>
                  </a:extLst>
                </a:gridCol>
                <a:gridCol w="1993532">
                  <a:extLst>
                    <a:ext uri="{9D8B030D-6E8A-4147-A177-3AD203B41FA5}">
                      <a16:colId xmlns:a16="http://schemas.microsoft.com/office/drawing/2014/main" val="4203185854"/>
                    </a:ext>
                  </a:extLst>
                </a:gridCol>
              </a:tblGrid>
              <a:tr h="511233">
                <a:tc>
                  <a:txBody>
                    <a:bodyPr/>
                    <a:lstStyle/>
                    <a:p>
                      <a:pPr marL="0" marR="0">
                        <a:lnSpc>
                          <a:spcPct val="107000"/>
                        </a:lnSpc>
                        <a:spcBef>
                          <a:spcPts val="0"/>
                        </a:spcBef>
                        <a:spcAft>
                          <a:spcPts val="0"/>
                        </a:spcAft>
                      </a:pPr>
                      <a:r>
                        <a:rPr lang="en-US" sz="1600" dirty="0">
                          <a:effectLst/>
                        </a:rPr>
                        <a:t>Column1</a:t>
                      </a:r>
                      <a:endParaRPr lang="en-US" sz="16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a:txBody>
                    <a:bodyPr/>
                    <a:lstStyle/>
                    <a:p>
                      <a:pPr marL="0" marR="0">
                        <a:lnSpc>
                          <a:spcPct val="107000"/>
                        </a:lnSpc>
                        <a:spcBef>
                          <a:spcPts val="0"/>
                        </a:spcBef>
                        <a:spcAft>
                          <a:spcPts val="0"/>
                        </a:spcAft>
                      </a:pPr>
                      <a:r>
                        <a:rPr lang="en-US" sz="1600">
                          <a:effectLst/>
                        </a:rPr>
                        <a:t>Forest</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a:txBody>
                    <a:bodyPr/>
                    <a:lstStyle/>
                    <a:p>
                      <a:pPr marL="0" marR="0">
                        <a:lnSpc>
                          <a:spcPct val="107000"/>
                        </a:lnSpc>
                        <a:spcBef>
                          <a:spcPts val="0"/>
                        </a:spcBef>
                        <a:spcAft>
                          <a:spcPts val="0"/>
                        </a:spcAft>
                      </a:pPr>
                      <a:r>
                        <a:rPr lang="en-US" sz="1600">
                          <a:effectLst/>
                        </a:rPr>
                        <a:t>Non-Forest</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a:txBody>
                    <a:bodyPr/>
                    <a:lstStyle/>
                    <a:p>
                      <a:pPr marL="0" marR="0">
                        <a:lnSpc>
                          <a:spcPct val="107000"/>
                        </a:lnSpc>
                        <a:spcBef>
                          <a:spcPts val="0"/>
                        </a:spcBef>
                        <a:spcAft>
                          <a:spcPts val="0"/>
                        </a:spcAft>
                      </a:pPr>
                      <a:r>
                        <a:rPr lang="en-US" sz="1600">
                          <a:effectLst/>
                        </a:rPr>
                        <a:t>Total</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extLst>
                  <a:ext uri="{0D108BD9-81ED-4DB2-BD59-A6C34878D82A}">
                    <a16:rowId xmlns:a16="http://schemas.microsoft.com/office/drawing/2014/main" val="1080487993"/>
                  </a:ext>
                </a:extLst>
              </a:tr>
              <a:tr h="511233">
                <a:tc>
                  <a:txBody>
                    <a:bodyPr/>
                    <a:lstStyle/>
                    <a:p>
                      <a:pPr marL="0" marR="0">
                        <a:lnSpc>
                          <a:spcPct val="107000"/>
                        </a:lnSpc>
                        <a:spcBef>
                          <a:spcPts val="0"/>
                        </a:spcBef>
                        <a:spcAft>
                          <a:spcPts val="0"/>
                        </a:spcAft>
                      </a:pPr>
                      <a:r>
                        <a:rPr lang="en-US" sz="1600">
                          <a:effectLst/>
                        </a:rPr>
                        <a:t>Forest</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51</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9</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60</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extLst>
                  <a:ext uri="{0D108BD9-81ED-4DB2-BD59-A6C34878D82A}">
                    <a16:rowId xmlns:a16="http://schemas.microsoft.com/office/drawing/2014/main" val="888925338"/>
                  </a:ext>
                </a:extLst>
              </a:tr>
              <a:tr h="511233">
                <a:tc>
                  <a:txBody>
                    <a:bodyPr/>
                    <a:lstStyle/>
                    <a:p>
                      <a:pPr marL="0" marR="0">
                        <a:lnSpc>
                          <a:spcPct val="107000"/>
                        </a:lnSpc>
                        <a:spcBef>
                          <a:spcPts val="0"/>
                        </a:spcBef>
                        <a:spcAft>
                          <a:spcPts val="0"/>
                        </a:spcAft>
                      </a:pPr>
                      <a:r>
                        <a:rPr lang="en-US" sz="1600">
                          <a:effectLst/>
                        </a:rPr>
                        <a:t>Non-Forest</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7</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53</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60</a:t>
                      </a:r>
                      <a:endParaRPr lang="en-US" sz="16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extLst>
                  <a:ext uri="{0D108BD9-81ED-4DB2-BD59-A6C34878D82A}">
                    <a16:rowId xmlns:a16="http://schemas.microsoft.com/office/drawing/2014/main" val="606546327"/>
                  </a:ext>
                </a:extLst>
              </a:tr>
              <a:tr h="511233">
                <a:tc>
                  <a:txBody>
                    <a:bodyPr/>
                    <a:lstStyle/>
                    <a:p>
                      <a:pPr marL="0" marR="0">
                        <a:lnSpc>
                          <a:spcPct val="107000"/>
                        </a:lnSpc>
                        <a:spcBef>
                          <a:spcPts val="0"/>
                        </a:spcBef>
                        <a:spcAft>
                          <a:spcPts val="0"/>
                        </a:spcAft>
                      </a:pPr>
                      <a:r>
                        <a:rPr lang="en-US" sz="1600">
                          <a:effectLst/>
                        </a:rPr>
                        <a:t>Total</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58</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62</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120</a:t>
                      </a:r>
                      <a:endParaRPr lang="en-US" sz="16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extLst>
                  <a:ext uri="{0D108BD9-81ED-4DB2-BD59-A6C34878D82A}">
                    <a16:rowId xmlns:a16="http://schemas.microsoft.com/office/drawing/2014/main" val="2287978253"/>
                  </a:ext>
                </a:extLst>
              </a:tr>
            </a:tbl>
          </a:graphicData>
        </a:graphic>
      </p:graphicFrame>
    </p:spTree>
    <p:extLst>
      <p:ext uri="{BB962C8B-B14F-4D97-AF65-F5344CB8AC3E}">
        <p14:creationId xmlns:p14="http://schemas.microsoft.com/office/powerpoint/2010/main" val="2985300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Statement</a:t>
            </a:r>
          </a:p>
        </p:txBody>
      </p:sp>
      <p:sp>
        <p:nvSpPr>
          <p:cNvPr id="3" name="Content Placeholder 2"/>
          <p:cNvSpPr>
            <a:spLocks noGrp="1"/>
          </p:cNvSpPr>
          <p:nvPr>
            <p:ph idx="1"/>
          </p:nvPr>
        </p:nvSpPr>
        <p:spPr/>
        <p:txBody>
          <a:bodyPr/>
          <a:lstStyle/>
          <a:p>
            <a:r>
              <a:rPr lang="en-US" dirty="0"/>
              <a:t>Ecosystem services have been degrading due to highly lost of forest cover area.</a:t>
            </a:r>
          </a:p>
          <a:p>
            <a:r>
              <a:rPr lang="en-US" dirty="0"/>
              <a:t>The decline of biodiversity, pollution and climate change.</a:t>
            </a:r>
          </a:p>
          <a:p>
            <a:r>
              <a:rPr lang="en-US" dirty="0"/>
              <a:t>Lack of proper planning and policy implementation of forest resources use in scientific ways.</a:t>
            </a:r>
          </a:p>
          <a:p>
            <a:r>
              <a:rPr lang="en-US" dirty="0"/>
              <a:t>Poor understanding of  forest cover change effect on Ecosystem service value.</a:t>
            </a:r>
          </a:p>
          <a:p>
            <a:endParaRPr lang="en-US" dirty="0"/>
          </a:p>
        </p:txBody>
      </p:sp>
    </p:spTree>
    <p:extLst>
      <p:ext uri="{BB962C8B-B14F-4D97-AF65-F5344CB8AC3E}">
        <p14:creationId xmlns:p14="http://schemas.microsoft.com/office/powerpoint/2010/main" val="3540670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normAutofit fontScale="92500"/>
          </a:bodyPr>
          <a:lstStyle/>
          <a:p>
            <a:pPr marL="0" indent="0">
              <a:buNone/>
            </a:pPr>
            <a:r>
              <a:rPr lang="en-US" dirty="0"/>
              <a:t>The main objective of the project is to assess the ecosystem service value (ESV) changes corresponding to the forest cover changes of the </a:t>
            </a:r>
            <a:r>
              <a:rPr lang="en-US" dirty="0" err="1"/>
              <a:t>Terai</a:t>
            </a:r>
            <a:r>
              <a:rPr lang="en-US" dirty="0"/>
              <a:t> and </a:t>
            </a:r>
            <a:r>
              <a:rPr lang="en-US" dirty="0" err="1"/>
              <a:t>Chure</a:t>
            </a:r>
            <a:r>
              <a:rPr lang="en-US" dirty="0"/>
              <a:t> belt of Nepal in the period of 1994-2018 using Landsat imageries.</a:t>
            </a:r>
          </a:p>
          <a:p>
            <a:pPr marL="0" indent="0">
              <a:buNone/>
            </a:pPr>
            <a:r>
              <a:rPr lang="en-US" b="1" dirty="0"/>
              <a:t>Secondary objectives are</a:t>
            </a:r>
            <a:r>
              <a:rPr lang="en-US" dirty="0"/>
              <a:t>:-</a:t>
            </a:r>
          </a:p>
          <a:p>
            <a:r>
              <a:rPr lang="en-US" dirty="0"/>
              <a:t>To prepare time series forest cover map in the period of 1994-2018 at interval of 5 years. </a:t>
            </a:r>
          </a:p>
          <a:p>
            <a:r>
              <a:rPr lang="en-US" dirty="0"/>
              <a:t>To assess the forest cover changes in the period of 1994-2018 at interval of 5 years. </a:t>
            </a:r>
          </a:p>
          <a:p>
            <a:r>
              <a:rPr lang="en-US" dirty="0"/>
              <a:t>To assess the Ecosystem service value(ESV) and its change corresponding to forest cover changes.</a:t>
            </a:r>
          </a:p>
          <a:p>
            <a:endParaRPr lang="en-US" dirty="0"/>
          </a:p>
        </p:txBody>
      </p:sp>
    </p:spTree>
    <p:extLst>
      <p:ext uri="{BB962C8B-B14F-4D97-AF65-F5344CB8AC3E}">
        <p14:creationId xmlns:p14="http://schemas.microsoft.com/office/powerpoint/2010/main" val="285626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1558"/>
            <a:ext cx="10515600" cy="1325563"/>
          </a:xfrm>
        </p:spPr>
        <p:txBody>
          <a:bodyPr/>
          <a:lstStyle/>
          <a:p>
            <a:r>
              <a:rPr lang="en-US" dirty="0"/>
              <a:t>Study Area</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1475379"/>
            <a:ext cx="8662211" cy="4862222"/>
          </a:xfrm>
          <a:prstGeom prst="rect">
            <a:avLst/>
          </a:prstGeom>
        </p:spPr>
      </p:pic>
    </p:spTree>
    <p:extLst>
      <p:ext uri="{BB962C8B-B14F-4D97-AF65-F5344CB8AC3E}">
        <p14:creationId xmlns:p14="http://schemas.microsoft.com/office/powerpoint/2010/main" val="1890015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Methodology</a:t>
            </a:r>
          </a:p>
        </p:txBody>
      </p:sp>
      <p:sp>
        <p:nvSpPr>
          <p:cNvPr id="4" name="Rectangle 3"/>
          <p:cNvSpPr/>
          <p:nvPr/>
        </p:nvSpPr>
        <p:spPr>
          <a:xfrm>
            <a:off x="901338" y="1899063"/>
            <a:ext cx="1498961" cy="99599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Landsat images(1994 to 2018)</a:t>
            </a:r>
          </a:p>
        </p:txBody>
      </p:sp>
      <p:sp>
        <p:nvSpPr>
          <p:cNvPr id="5" name="Rectangle 4"/>
          <p:cNvSpPr/>
          <p:nvPr/>
        </p:nvSpPr>
        <p:spPr>
          <a:xfrm>
            <a:off x="3376749" y="1881406"/>
            <a:ext cx="1498963" cy="101364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a:t>Mosaicing</a:t>
            </a:r>
            <a:endParaRPr lang="en-US" sz="2000" dirty="0"/>
          </a:p>
        </p:txBody>
      </p:sp>
      <p:sp>
        <p:nvSpPr>
          <p:cNvPr id="6" name="Rectangle 5"/>
          <p:cNvSpPr/>
          <p:nvPr/>
        </p:nvSpPr>
        <p:spPr>
          <a:xfrm>
            <a:off x="5852160" y="1899063"/>
            <a:ext cx="1971039" cy="99599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Subset/Clipping</a:t>
            </a:r>
          </a:p>
        </p:txBody>
      </p:sp>
      <p:sp>
        <p:nvSpPr>
          <p:cNvPr id="7" name="Rectangle 6"/>
          <p:cNvSpPr/>
          <p:nvPr/>
        </p:nvSpPr>
        <p:spPr>
          <a:xfrm>
            <a:off x="3431065" y="3322814"/>
            <a:ext cx="1498963" cy="96283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Accuracy Assessment</a:t>
            </a:r>
          </a:p>
        </p:txBody>
      </p:sp>
      <p:sp>
        <p:nvSpPr>
          <p:cNvPr id="8" name="Rectangle 7"/>
          <p:cNvSpPr/>
          <p:nvPr/>
        </p:nvSpPr>
        <p:spPr>
          <a:xfrm>
            <a:off x="828628" y="3103431"/>
            <a:ext cx="1571672" cy="124209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Forest cover change maps and Area calculation</a:t>
            </a:r>
          </a:p>
        </p:txBody>
      </p:sp>
      <p:sp>
        <p:nvSpPr>
          <p:cNvPr id="9" name="Rectangle 8"/>
          <p:cNvSpPr/>
          <p:nvPr/>
        </p:nvSpPr>
        <p:spPr>
          <a:xfrm>
            <a:off x="882223" y="4718744"/>
            <a:ext cx="1498963" cy="152239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Calculation of Ecosystem service coefficient</a:t>
            </a:r>
          </a:p>
        </p:txBody>
      </p:sp>
      <p:sp>
        <p:nvSpPr>
          <p:cNvPr id="10" name="Rectangle 9"/>
          <p:cNvSpPr/>
          <p:nvPr/>
        </p:nvSpPr>
        <p:spPr>
          <a:xfrm>
            <a:off x="3376749" y="4718745"/>
            <a:ext cx="1539304" cy="152239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Valuation of ecosystem service</a:t>
            </a:r>
          </a:p>
        </p:txBody>
      </p:sp>
      <p:sp>
        <p:nvSpPr>
          <p:cNvPr id="11" name="Rectangle 10"/>
          <p:cNvSpPr/>
          <p:nvPr/>
        </p:nvSpPr>
        <p:spPr>
          <a:xfrm>
            <a:off x="5901531" y="4718746"/>
            <a:ext cx="1921668" cy="152239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Assessment of Ecosystem service value</a:t>
            </a:r>
          </a:p>
        </p:txBody>
      </p:sp>
      <p:cxnSp>
        <p:nvCxnSpPr>
          <p:cNvPr id="12" name="Straight Arrow Connector 11"/>
          <p:cNvCxnSpPr>
            <a:stCxn id="4" idx="3"/>
            <a:endCxn id="5" idx="1"/>
          </p:cNvCxnSpPr>
          <p:nvPr/>
        </p:nvCxnSpPr>
        <p:spPr>
          <a:xfrm flipV="1">
            <a:off x="2400299" y="2388231"/>
            <a:ext cx="976450" cy="88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flipV="1">
            <a:off x="4875712" y="2610938"/>
            <a:ext cx="976449"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a:off x="6828266" y="2925673"/>
            <a:ext cx="9413" cy="40698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Rectangle 14"/>
          <p:cNvSpPr/>
          <p:nvPr/>
        </p:nvSpPr>
        <p:spPr>
          <a:xfrm>
            <a:off x="5941872" y="3332660"/>
            <a:ext cx="1881327" cy="95299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Object Based Classification</a:t>
            </a:r>
          </a:p>
        </p:txBody>
      </p:sp>
      <p:cxnSp>
        <p:nvCxnSpPr>
          <p:cNvPr id="16" name="Straight Arrow Connector 15"/>
          <p:cNvCxnSpPr/>
          <p:nvPr/>
        </p:nvCxnSpPr>
        <p:spPr>
          <a:xfrm flipH="1">
            <a:off x="4916053" y="3664842"/>
            <a:ext cx="102581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flipH="1">
            <a:off x="2400301" y="3616778"/>
            <a:ext cx="102581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p:cNvCxnSpPr>
            <a:endCxn id="9" idx="0"/>
          </p:cNvCxnSpPr>
          <p:nvPr/>
        </p:nvCxnSpPr>
        <p:spPr>
          <a:xfrm>
            <a:off x="1602457" y="4345528"/>
            <a:ext cx="29248" cy="3732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flipV="1">
            <a:off x="2375615" y="5479942"/>
            <a:ext cx="976449"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flipV="1">
            <a:off x="4940737" y="5479942"/>
            <a:ext cx="976449"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18878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and Software Used</a:t>
            </a:r>
          </a:p>
        </p:txBody>
      </p:sp>
      <p:sp>
        <p:nvSpPr>
          <p:cNvPr id="3" name="Content Placeholder 2"/>
          <p:cNvSpPr>
            <a:spLocks noGrp="1"/>
          </p:cNvSpPr>
          <p:nvPr>
            <p:ph idx="1"/>
          </p:nvPr>
        </p:nvSpPr>
        <p:spPr/>
        <p:txBody>
          <a:bodyPr>
            <a:normAutofit fontScale="92500" lnSpcReduction="20000"/>
          </a:bodyPr>
          <a:lstStyle/>
          <a:p>
            <a:pPr>
              <a:buFont typeface="Wingdings" panose="05000000000000000000" pitchFamily="2" charset="2"/>
              <a:buChar char="q"/>
            </a:pPr>
            <a:r>
              <a:rPr lang="en-US" dirty="0"/>
              <a:t>Data Used</a:t>
            </a:r>
          </a:p>
          <a:p>
            <a:pPr marL="0" indent="0">
              <a:buNone/>
            </a:pPr>
            <a:r>
              <a:rPr lang="en-US" dirty="0"/>
              <a:t>From the USGS website(</a:t>
            </a:r>
            <a:r>
              <a:rPr lang="en-US" u="sng" dirty="0">
                <a:hlinkClick r:id="rId2"/>
              </a:rPr>
              <a:t>https://earthexplorer.usgs.gov</a:t>
            </a:r>
            <a:r>
              <a:rPr lang="en-US" dirty="0"/>
              <a:t>), we downloaded the temporal image of interval of 5 years from 1994 to 2018 with low cloud cover.</a:t>
            </a:r>
          </a:p>
          <a:p>
            <a:r>
              <a:rPr lang="en-US" dirty="0"/>
              <a:t>Landsat 8(for 2014 and 2018)</a:t>
            </a:r>
          </a:p>
          <a:p>
            <a:r>
              <a:rPr lang="en-US" dirty="0"/>
              <a:t>Landsat 4,5 TM(1994,1999,2004 and 2009)</a:t>
            </a:r>
          </a:p>
          <a:p>
            <a:pPr>
              <a:buFont typeface="Wingdings" panose="05000000000000000000" pitchFamily="2" charset="2"/>
              <a:buChar char="q"/>
            </a:pPr>
            <a:r>
              <a:rPr lang="en-US" dirty="0"/>
              <a:t>Software Used</a:t>
            </a:r>
          </a:p>
          <a:p>
            <a:r>
              <a:rPr lang="en-US" dirty="0"/>
              <a:t>ENVI</a:t>
            </a:r>
          </a:p>
          <a:p>
            <a:r>
              <a:rPr lang="en-US" dirty="0" err="1"/>
              <a:t>Ecognition</a:t>
            </a:r>
            <a:r>
              <a:rPr lang="en-US" dirty="0"/>
              <a:t> Developer</a:t>
            </a:r>
          </a:p>
          <a:p>
            <a:r>
              <a:rPr lang="en-US" dirty="0"/>
              <a:t>Arc GIS</a:t>
            </a:r>
          </a:p>
          <a:p>
            <a:r>
              <a:rPr lang="en-US" dirty="0"/>
              <a:t>Google Earth Pro</a:t>
            </a:r>
          </a:p>
          <a:p>
            <a:endParaRPr lang="en-US" dirty="0"/>
          </a:p>
        </p:txBody>
      </p:sp>
    </p:spTree>
    <p:extLst>
      <p:ext uri="{BB962C8B-B14F-4D97-AF65-F5344CB8AC3E}">
        <p14:creationId xmlns:p14="http://schemas.microsoft.com/office/powerpoint/2010/main" val="3588358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Threshold</a:t>
            </a:r>
          </a:p>
        </p:txBody>
      </p:sp>
      <p:sp>
        <p:nvSpPr>
          <p:cNvPr id="3" name="Content Placeholder 2"/>
          <p:cNvSpPr>
            <a:spLocks noGrp="1"/>
          </p:cNvSpPr>
          <p:nvPr>
            <p:ph idx="1"/>
          </p:nvPr>
        </p:nvSpPr>
        <p:spPr/>
        <p:txBody>
          <a:bodyPr>
            <a:normAutofit fontScale="92500" lnSpcReduction="20000"/>
          </a:bodyPr>
          <a:lstStyle/>
          <a:p>
            <a:r>
              <a:rPr lang="en-US" dirty="0"/>
              <a:t>Forest Cover area is determined by Object based Classification in </a:t>
            </a:r>
            <a:r>
              <a:rPr lang="en-US" dirty="0" err="1"/>
              <a:t>Ecognition</a:t>
            </a:r>
            <a:r>
              <a:rPr lang="en-US" dirty="0"/>
              <a:t> developer using the NDVI index.</a:t>
            </a:r>
          </a:p>
          <a:p>
            <a:r>
              <a:rPr lang="en-US" dirty="0"/>
              <a:t>Formula</a:t>
            </a:r>
          </a:p>
          <a:p>
            <a:pPr marL="0" indent="0">
              <a:buNone/>
            </a:pPr>
            <a:r>
              <a:rPr lang="en-US" dirty="0"/>
              <a:t>NDVI= NIR - Red</a:t>
            </a:r>
          </a:p>
          <a:p>
            <a:pPr marL="0" indent="0">
              <a:buNone/>
            </a:pPr>
            <a:r>
              <a:rPr lang="en-US" dirty="0"/>
              <a:t>             NIR + Red</a:t>
            </a:r>
          </a:p>
          <a:p>
            <a:r>
              <a:rPr lang="en-US" dirty="0"/>
              <a:t>Segmentation</a:t>
            </a:r>
          </a:p>
          <a:p>
            <a:r>
              <a:rPr lang="en-US" dirty="0"/>
              <a:t>Assign Class Algorithm</a:t>
            </a:r>
          </a:p>
          <a:p>
            <a:r>
              <a:rPr lang="en-US" dirty="0"/>
              <a:t>The NDVI threshold used to classify Forest Cover with Non-forest Cover are </a:t>
            </a:r>
          </a:p>
          <a:p>
            <a:pPr marL="0" indent="0">
              <a:buNone/>
            </a:pPr>
            <a:r>
              <a:rPr lang="en-US" dirty="0"/>
              <a:t>Forest cover                Non Forest Cover</a:t>
            </a:r>
          </a:p>
          <a:p>
            <a:pPr marL="0" indent="0">
              <a:buNone/>
            </a:pPr>
            <a:r>
              <a:rPr lang="en-US" dirty="0"/>
              <a:t>NDVI&gt;0.25                   NDVI&lt;=0.25</a:t>
            </a:r>
          </a:p>
          <a:p>
            <a:endParaRPr lang="en-US" dirty="0"/>
          </a:p>
        </p:txBody>
      </p:sp>
    </p:spTree>
    <p:extLst>
      <p:ext uri="{BB962C8B-B14F-4D97-AF65-F5344CB8AC3E}">
        <p14:creationId xmlns:p14="http://schemas.microsoft.com/office/powerpoint/2010/main" val="10136204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Organic</Template>
  <TotalTime>67</TotalTime>
  <Words>1227</Words>
  <Application>Microsoft Office PowerPoint</Application>
  <PresentationFormat>Widescreen</PresentationFormat>
  <Paragraphs>324</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Times New Roman</vt:lpstr>
      <vt:lpstr>Wingdings</vt:lpstr>
      <vt:lpstr>Office Theme</vt:lpstr>
      <vt:lpstr>Forest Cover Change and its impact on ecosystem service value of the Chure and Terai Region of Nepal</vt:lpstr>
      <vt:lpstr>Presentation Outline</vt:lpstr>
      <vt:lpstr>Introduction</vt:lpstr>
      <vt:lpstr>Problem Statement</vt:lpstr>
      <vt:lpstr>Objectives</vt:lpstr>
      <vt:lpstr>Study Area</vt:lpstr>
      <vt:lpstr>Methodology</vt:lpstr>
      <vt:lpstr>Data and Software Used</vt:lpstr>
      <vt:lpstr>Classification Threshold</vt:lpstr>
      <vt:lpstr>Outcome</vt:lpstr>
      <vt:lpstr>Contd…</vt:lpstr>
      <vt:lpstr>Contd… </vt:lpstr>
      <vt:lpstr>Contd…</vt:lpstr>
      <vt:lpstr>Contd…</vt:lpstr>
      <vt:lpstr>Contd…</vt:lpstr>
      <vt:lpstr>Contd… </vt:lpstr>
      <vt:lpstr>Contd…</vt:lpstr>
      <vt:lpstr>PowerPoint Presentation</vt:lpstr>
      <vt:lpstr>Contd…</vt:lpstr>
      <vt:lpstr>Contd…</vt:lpstr>
      <vt:lpstr>PowerPoint Presentation</vt:lpstr>
      <vt:lpstr>Contd…</vt:lpstr>
      <vt:lpstr>Contd…</vt:lpstr>
      <vt:lpstr>Contd…</vt:lpstr>
      <vt:lpstr>Comparison of forest cover with existing datasets</vt:lpstr>
      <vt:lpstr>Problems Encountered</vt:lpstr>
      <vt:lpstr>Conclusion and Recommendation</vt:lpstr>
      <vt:lpstr>References</vt:lpstr>
      <vt:lpstr>PowerPoint Presentation</vt:lpstr>
      <vt:lpstr>Annex 1</vt:lpstr>
      <vt:lpstr>PowerPoint Presentation</vt:lpstr>
      <vt:lpstr>Annex 2 Confusion Matrix of 1994,1999,2004,2009,2014 and 2018</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 of Forest Cover Change on Ecosystem Service Value: A case of Chure and Terai belt of Nepal</dc:title>
  <dc:creator>Krishna Pd Sharma</dc:creator>
  <cp:lastModifiedBy>Prabin Gyawali</cp:lastModifiedBy>
  <cp:revision>18</cp:revision>
  <dcterms:created xsi:type="dcterms:W3CDTF">2023-09-20T02:35:38Z</dcterms:created>
  <dcterms:modified xsi:type="dcterms:W3CDTF">2023-09-20T18:49:30Z</dcterms:modified>
</cp:coreProperties>
</file>