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49" r:id="rId4"/>
    <p:sldId id="368" r:id="rId5"/>
    <p:sldId id="345" r:id="rId6"/>
    <p:sldId id="363" r:id="rId7"/>
    <p:sldId id="352" r:id="rId8"/>
    <p:sldId id="370" r:id="rId9"/>
    <p:sldId id="380" r:id="rId10"/>
    <p:sldId id="379" r:id="rId11"/>
    <p:sldId id="381" r:id="rId12"/>
    <p:sldId id="383" r:id="rId13"/>
    <p:sldId id="369" r:id="rId14"/>
    <p:sldId id="374" r:id="rId15"/>
    <p:sldId id="342" r:id="rId16"/>
    <p:sldId id="366" r:id="rId17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_G" initials="C" lastIdx="5" clrIdx="0">
    <p:extLst>
      <p:ext uri="{19B8F6BF-5375-455C-9EA6-DF929625EA0E}">
        <p15:presenceInfo xmlns:p15="http://schemas.microsoft.com/office/powerpoint/2012/main" userId="Laura_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25E"/>
    <a:srgbClr val="EBCD84"/>
    <a:srgbClr val="FFCB65"/>
    <a:srgbClr val="676195"/>
    <a:srgbClr val="DCDBE5"/>
    <a:srgbClr val="8C83C4"/>
    <a:srgbClr val="AAA8C1"/>
    <a:srgbClr val="716B9B"/>
    <a:srgbClr val="FFCCCC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6357" autoAdjust="0"/>
  </p:normalViewPr>
  <p:slideViewPr>
    <p:cSldViewPr>
      <p:cViewPr>
        <p:scale>
          <a:sx n="73" d="100"/>
          <a:sy n="73" d="100"/>
        </p:scale>
        <p:origin x="1622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>
      <p:cViewPr varScale="1">
        <p:scale>
          <a:sx n="79" d="100"/>
          <a:sy n="79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Z_D_ME\ARTICOLI%20SCRITTI\2023-05_Buildings%20conference\FIG%20E%20TABLES\Figur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Z_D_ME\ARTICOLI%20SCRITTI\2023-05_Buildings%20conference\FIG%20E%20TABLES\Figure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Z_D_ME\ARTICOLI%20SCRITTI\2023-05_Buildings%20conference\FIG%20E%20TABLES\Figure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95-4E92-8242-527AFF13978D}"/>
              </c:ext>
            </c:extLst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95-4E92-8242-527AFF13978D}"/>
              </c:ext>
            </c:extLst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95-4E92-8242-527AFF13978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95-4E92-8242-527AFF13978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595-4E92-8242-527AFF13978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595-4E92-8242-527AFF1397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595-4E92-8242-527AFF13978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595-4E92-8242-527AFF13978D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595-4E92-8242-527AFF13978D}"/>
              </c:ext>
            </c:extLst>
          </c:dPt>
          <c:dLbls>
            <c:dLbl>
              <c:idx val="0"/>
              <c:layout>
                <c:manualLayout>
                  <c:x val="2.696421136997515E-2"/>
                  <c:y val="0.1447199213885974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5-4E92-8242-527AFF13978D}"/>
                </c:ext>
              </c:extLst>
            </c:dLbl>
            <c:dLbl>
              <c:idx val="1"/>
              <c:layout>
                <c:manualLayout>
                  <c:x val="-0.12021379178328243"/>
                  <c:y val="0.1028817808388529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95-4E92-8242-527AFF13978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E92-8242-527AFF13978D}"/>
                </c:ext>
              </c:extLst>
            </c:dLbl>
            <c:dLbl>
              <c:idx val="3"/>
              <c:layout>
                <c:manualLayout>
                  <c:x val="-0.27112161562652304"/>
                  <c:y val="-0.1685112025356692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95-4E92-8242-527AFF13978D}"/>
                </c:ext>
              </c:extLst>
            </c:dLbl>
            <c:dLbl>
              <c:idx val="4"/>
              <c:layout>
                <c:manualLayout>
                  <c:x val="-8.0036539978714155E-2"/>
                  <c:y val="-0.1945973535315006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95-4E92-8242-527AFF13978D}"/>
                </c:ext>
              </c:extLst>
            </c:dLbl>
            <c:dLbl>
              <c:idx val="5"/>
              <c:layout>
                <c:manualLayout>
                  <c:x val="0.1650002950297324"/>
                  <c:y val="-9.24981609132768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95-4E92-8242-527AFF13978D}"/>
                </c:ext>
              </c:extLst>
            </c:dLbl>
            <c:dLbl>
              <c:idx val="6"/>
              <c:layout>
                <c:manualLayout>
                  <c:x val="0.1526413835281778"/>
                  <c:y val="7.566220038005706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95-4E92-8242-527AFF13978D}"/>
                </c:ext>
              </c:extLst>
            </c:dLbl>
            <c:dLbl>
              <c:idx val="7"/>
              <c:layout>
                <c:manualLayout>
                  <c:x val="0.11296370175775325"/>
                  <c:y val="1.855677723837939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95-4E92-8242-527AFF13978D}"/>
                </c:ext>
              </c:extLst>
            </c:dLbl>
            <c:dLbl>
              <c:idx val="8"/>
              <c:layout>
                <c:manualLayout>
                  <c:x val="0.1982176862020574"/>
                  <c:y val="4.048674154802096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95-4E92-8242-527AFF13978D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D34817"/>
                </a:solidFill>
                <a:round/>
              </a:ln>
              <a:effectLst>
                <a:outerShdw blurRad="50800" dist="38100" dir="2700000" algn="tl" rotWithShape="0">
                  <a:srgbClr val="D3481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'Foglio1 (2)'!$AA$35:$AA$43</c:f>
              <c:strCache>
                <c:ptCount val="9"/>
                <c:pt idx="0">
                  <c:v>Optical Fiber</c:v>
                </c:pt>
                <c:pt idx="1">
                  <c:v>Fireplace</c:v>
                </c:pt>
                <c:pt idx="2">
                  <c:v>Lift</c:v>
                </c:pt>
                <c:pt idx="3">
                  <c:v>Building Automation</c:v>
                </c:pt>
                <c:pt idx="4">
                  <c:v>Alarm</c:v>
                </c:pt>
                <c:pt idx="5">
                  <c:v>Central Heating</c:v>
                </c:pt>
                <c:pt idx="6">
                  <c:v>Photovoltaic System</c:v>
                </c:pt>
                <c:pt idx="7">
                  <c:v>Mechanical Ventilation</c:v>
                </c:pt>
                <c:pt idx="8">
                  <c:v>Air Conditioning</c:v>
                </c:pt>
              </c:strCache>
            </c:strRef>
          </c:cat>
          <c:val>
            <c:numRef>
              <c:f>'Foglio1 (2)'!$AB$35:$AB$43</c:f>
              <c:numCache>
                <c:formatCode>0%</c:formatCode>
                <c:ptCount val="9"/>
                <c:pt idx="0">
                  <c:v>0.10317263140342176</c:v>
                </c:pt>
                <c:pt idx="1">
                  <c:v>9.9628270168539271E-2</c:v>
                </c:pt>
                <c:pt idx="2">
                  <c:v>9.9861072511018681E-2</c:v>
                </c:pt>
                <c:pt idx="3">
                  <c:v>2.8253219991069563E-2</c:v>
                </c:pt>
                <c:pt idx="4">
                  <c:v>0.30395683994304057</c:v>
                </c:pt>
                <c:pt idx="5">
                  <c:v>0.15887592163939945</c:v>
                </c:pt>
                <c:pt idx="6">
                  <c:v>5.7455416792764717E-2</c:v>
                </c:pt>
                <c:pt idx="7">
                  <c:v>6.0864938559221898E-2</c:v>
                </c:pt>
                <c:pt idx="8">
                  <c:v>8.7931688991524065E-2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595-4E92-8242-527AFF13978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  <a:alpha val="90000"/>
                </a:schemeClr>
              </a:solidFill>
              <a:ln w="19050">
                <a:solidFill>
                  <a:schemeClr val="accent1">
                    <a:shade val="53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53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53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92-4746-903E-D4A3F8A54EB8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  <a:alpha val="90000"/>
                </a:schemeClr>
              </a:solidFill>
              <a:ln w="19050">
                <a:solidFill>
                  <a:schemeClr val="accent1">
                    <a:shade val="76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76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76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92-4746-903E-D4A3F8A54EB8}"/>
              </c:ext>
            </c:extLst>
          </c:dPt>
          <c:dPt>
            <c:idx val="2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92-4746-903E-D4A3F8A54EB8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  <a:alpha val="90000"/>
                </a:schemeClr>
              </a:solidFill>
              <a:ln w="19050">
                <a:solidFill>
                  <a:schemeClr val="accent1">
                    <a:tint val="77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77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7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92-4746-903E-D4A3F8A54EB8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  <a:alpha val="90000"/>
                </a:schemeClr>
              </a:solidFill>
              <a:ln w="19050">
                <a:solidFill>
                  <a:schemeClr val="accent1">
                    <a:tint val="54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54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54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92-4746-903E-D4A3F8A54EB8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53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53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shade val="53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92-4746-903E-D4A3F8A54EB8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76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76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shade val="76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92-4746-903E-D4A3F8A54EB8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92-4746-903E-D4A3F8A54EB8}"/>
                </c:ext>
              </c:extLst>
            </c:dLbl>
            <c:dLbl>
              <c:idx val="3"/>
              <c:layout>
                <c:manualLayout>
                  <c:x val="5.539718650905523E-2"/>
                  <c:y val="6.864906592558282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77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77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tint val="77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92-4746-903E-D4A3F8A54EB8}"/>
                </c:ext>
              </c:extLst>
            </c:dLbl>
            <c:dLbl>
              <c:idx val="4"/>
              <c:layout>
                <c:manualLayout>
                  <c:x val="6.5162889193388709E-2"/>
                  <c:y val="1.184753289921804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54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54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tint val="54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92-4746-903E-D4A3F8A54EB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D34817"/>
                </a:solidFill>
                <a:round/>
              </a:ln>
              <a:effectLst>
                <a:outerShdw blurRad="50800" dist="38100" dir="2700000" algn="tl" rotWithShape="0">
                  <a:srgbClr val="D3481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'Foglio1 (2)'!$AA$27:$AA$31</c:f>
              <c:strCache>
                <c:ptCount val="5"/>
                <c:pt idx="0">
                  <c:v>One-family villa</c:v>
                </c:pt>
                <c:pt idx="1">
                  <c:v>Multi-family villa</c:v>
                </c:pt>
                <c:pt idx="2">
                  <c:v>Apartment</c:v>
                </c:pt>
                <c:pt idx="3">
                  <c:v>Two-family villa</c:v>
                </c:pt>
                <c:pt idx="4">
                  <c:v>Terraced house</c:v>
                </c:pt>
              </c:strCache>
            </c:strRef>
          </c:cat>
          <c:val>
            <c:numRef>
              <c:f>'Foglio1 (2)'!$AB$27:$AB$31</c:f>
              <c:numCache>
                <c:formatCode>0%</c:formatCode>
                <c:ptCount val="5"/>
                <c:pt idx="0">
                  <c:v>0.22723524255990693</c:v>
                </c:pt>
                <c:pt idx="1">
                  <c:v>0.30533603318602554</c:v>
                </c:pt>
                <c:pt idx="2">
                  <c:v>0.3195042430316824</c:v>
                </c:pt>
                <c:pt idx="3">
                  <c:v>8.902127179371544E-2</c:v>
                </c:pt>
                <c:pt idx="4">
                  <c:v>5.8851704104091296E-2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92-4746-903E-D4A3F8A54EB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6113427856547E-2"/>
          <c:y val="5.0644567219152857E-2"/>
          <c:w val="0.9388379204892966"/>
          <c:h val="0.898710865561694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38000"/>
                  <a:alpha val="90000"/>
                </a:schemeClr>
              </a:solidFill>
              <a:ln w="19050">
                <a:solidFill>
                  <a:schemeClr val="accent1">
                    <a:shade val="38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38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38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F0-4FAB-9859-6D213C8C3CF5}"/>
              </c:ext>
            </c:extLst>
          </c:dPt>
          <c:dPt>
            <c:idx val="1"/>
            <c:bubble3D val="0"/>
            <c:spPr>
              <a:solidFill>
                <a:schemeClr val="accent1">
                  <a:shade val="47000"/>
                  <a:alpha val="90000"/>
                </a:schemeClr>
              </a:solidFill>
              <a:ln w="19050">
                <a:solidFill>
                  <a:schemeClr val="accent1">
                    <a:shade val="47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47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4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F0-4FAB-9859-6D213C8C3CF5}"/>
              </c:ext>
            </c:extLst>
          </c:dPt>
          <c:dPt>
            <c:idx val="2"/>
            <c:bubble3D val="0"/>
            <c:spPr>
              <a:solidFill>
                <a:schemeClr val="accent1">
                  <a:shade val="56000"/>
                  <a:alpha val="90000"/>
                </a:schemeClr>
              </a:solidFill>
              <a:ln w="19050">
                <a:solidFill>
                  <a:schemeClr val="accent1">
                    <a:shade val="56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56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56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F0-4FAB-9859-6D213C8C3CF5}"/>
              </c:ext>
            </c:extLst>
          </c:dPt>
          <c:dPt>
            <c:idx val="3"/>
            <c:bubble3D val="0"/>
            <c:spPr>
              <a:solidFill>
                <a:schemeClr val="accent1">
                  <a:shade val="65000"/>
                  <a:alpha val="90000"/>
                </a:schemeClr>
              </a:solidFill>
              <a:ln w="19050">
                <a:solidFill>
                  <a:schemeClr val="accent1">
                    <a:shade val="65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65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F0-4FAB-9859-6D213C8C3CF5}"/>
              </c:ext>
            </c:extLst>
          </c:dPt>
          <c:dPt>
            <c:idx val="4"/>
            <c:bubble3D val="0"/>
            <c:spPr>
              <a:solidFill>
                <a:schemeClr val="accent1">
                  <a:shade val="73000"/>
                  <a:alpha val="90000"/>
                </a:schemeClr>
              </a:solidFill>
              <a:ln w="19050">
                <a:solidFill>
                  <a:schemeClr val="accent1">
                    <a:shade val="73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73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73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F0-4FAB-9859-6D213C8C3CF5}"/>
              </c:ext>
            </c:extLst>
          </c:dPt>
          <c:dPt>
            <c:idx val="5"/>
            <c:bubble3D val="0"/>
            <c:spPr>
              <a:solidFill>
                <a:schemeClr val="accent1">
                  <a:shade val="82000"/>
                  <a:alpha val="90000"/>
                </a:schemeClr>
              </a:solidFill>
              <a:ln w="19050">
                <a:solidFill>
                  <a:schemeClr val="accent1">
                    <a:shade val="82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82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82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F0-4FAB-9859-6D213C8C3CF5}"/>
              </c:ext>
            </c:extLst>
          </c:dPt>
          <c:dPt>
            <c:idx val="6"/>
            <c:bubble3D val="0"/>
            <c:spPr>
              <a:solidFill>
                <a:schemeClr val="accent1">
                  <a:shade val="91000"/>
                  <a:alpha val="90000"/>
                </a:schemeClr>
              </a:solidFill>
              <a:ln w="19050">
                <a:solidFill>
                  <a:schemeClr val="accent1">
                    <a:shade val="91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shade val="91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shade val="91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0F0-4FAB-9859-6D213C8C3CF5}"/>
              </c:ext>
            </c:extLst>
          </c:dPt>
          <c:dPt>
            <c:idx val="7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0F0-4FAB-9859-6D213C8C3CF5}"/>
              </c:ext>
            </c:extLst>
          </c:dPt>
          <c:dPt>
            <c:idx val="8"/>
            <c:bubble3D val="0"/>
            <c:spPr>
              <a:solidFill>
                <a:schemeClr val="accent1">
                  <a:tint val="92000"/>
                  <a:alpha val="90000"/>
                </a:schemeClr>
              </a:solidFill>
              <a:ln w="19050">
                <a:solidFill>
                  <a:schemeClr val="accent1">
                    <a:tint val="92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92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92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0F0-4FAB-9859-6D213C8C3CF5}"/>
              </c:ext>
            </c:extLst>
          </c:dPt>
          <c:dPt>
            <c:idx val="9"/>
            <c:bubble3D val="0"/>
            <c:spPr>
              <a:solidFill>
                <a:schemeClr val="accent1">
                  <a:tint val="83000"/>
                  <a:alpha val="90000"/>
                </a:schemeClr>
              </a:solidFill>
              <a:ln w="19050">
                <a:solidFill>
                  <a:schemeClr val="accent1">
                    <a:tint val="83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83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83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0F0-4FAB-9859-6D213C8C3CF5}"/>
              </c:ext>
            </c:extLst>
          </c:dPt>
          <c:dPt>
            <c:idx val="10"/>
            <c:bubble3D val="0"/>
            <c:spPr>
              <a:solidFill>
                <a:schemeClr val="accent1">
                  <a:tint val="74000"/>
                  <a:alpha val="90000"/>
                </a:schemeClr>
              </a:solidFill>
              <a:ln w="19050">
                <a:solidFill>
                  <a:schemeClr val="accent1">
                    <a:tint val="74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74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74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0F0-4FAB-9859-6D213C8C3CF5}"/>
              </c:ext>
            </c:extLst>
          </c:dPt>
          <c:dPt>
            <c:idx val="11"/>
            <c:bubble3D val="0"/>
            <c:spPr>
              <a:solidFill>
                <a:schemeClr val="accent1">
                  <a:tint val="65000"/>
                  <a:alpha val="90000"/>
                </a:schemeClr>
              </a:solidFill>
              <a:ln w="19050">
                <a:solidFill>
                  <a:schemeClr val="accent1">
                    <a:tint val="65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65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0F0-4FAB-9859-6D213C8C3CF5}"/>
              </c:ext>
            </c:extLst>
          </c:dPt>
          <c:dPt>
            <c:idx val="12"/>
            <c:bubble3D val="0"/>
            <c:spPr>
              <a:solidFill>
                <a:schemeClr val="accent1">
                  <a:tint val="57000"/>
                  <a:alpha val="90000"/>
                </a:schemeClr>
              </a:solidFill>
              <a:ln w="19050">
                <a:solidFill>
                  <a:schemeClr val="accent1">
                    <a:tint val="57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57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5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0F0-4FAB-9859-6D213C8C3CF5}"/>
              </c:ext>
            </c:extLst>
          </c:dPt>
          <c:dPt>
            <c:idx val="13"/>
            <c:bubble3D val="0"/>
            <c:spPr>
              <a:solidFill>
                <a:schemeClr val="accent1">
                  <a:tint val="48000"/>
                  <a:alpha val="90000"/>
                </a:schemeClr>
              </a:solidFill>
              <a:ln w="19050">
                <a:solidFill>
                  <a:schemeClr val="accent1">
                    <a:tint val="48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48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48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90F0-4FAB-9859-6D213C8C3CF5}"/>
              </c:ext>
            </c:extLst>
          </c:dPt>
          <c:dPt>
            <c:idx val="14"/>
            <c:bubble3D val="0"/>
            <c:spPr>
              <a:solidFill>
                <a:schemeClr val="accent1">
                  <a:tint val="39000"/>
                  <a:alpha val="90000"/>
                </a:schemeClr>
              </a:solidFill>
              <a:ln w="19050">
                <a:solidFill>
                  <a:schemeClr val="accent1">
                    <a:tint val="39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tint val="39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tint val="39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90F0-4FAB-9859-6D213C8C3CF5}"/>
              </c:ext>
            </c:extLst>
          </c:dPt>
          <c:dLbls>
            <c:dLbl>
              <c:idx val="0"/>
              <c:layout>
                <c:manualLayout>
                  <c:x val="-9.0126067435899168E-2"/>
                  <c:y val="1.346050666318644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38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38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38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F0-4FAB-9859-6D213C8C3CF5}"/>
                </c:ext>
              </c:extLst>
            </c:dLbl>
            <c:dLbl>
              <c:idx val="1"/>
              <c:layout>
                <c:manualLayout>
                  <c:x val="2.5919456064655805E-2"/>
                  <c:y val="2.6848508577311811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47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47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47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F0-4FAB-9859-6D213C8C3CF5}"/>
                </c:ext>
              </c:extLst>
            </c:dLbl>
            <c:dLbl>
              <c:idx val="2"/>
              <c:layout>
                <c:manualLayout>
                  <c:x val="0.12534241890332873"/>
                  <c:y val="4.17316682353238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56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56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56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F0-4FAB-9859-6D213C8C3CF5}"/>
                </c:ext>
              </c:extLst>
            </c:dLbl>
            <c:dLbl>
              <c:idx val="3"/>
              <c:layout>
                <c:manualLayout>
                  <c:x val="-5.4731591638583633E-2"/>
                  <c:y val="4.193177854576517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6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65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6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F0-4FAB-9859-6D213C8C3CF5}"/>
                </c:ext>
              </c:extLst>
            </c:dLbl>
            <c:dLbl>
              <c:idx val="4"/>
              <c:layout>
                <c:manualLayout>
                  <c:x val="-3.7592147650853239E-2"/>
                  <c:y val="3.055898949288635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73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73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73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F0-4FAB-9859-6D213C8C3CF5}"/>
                </c:ext>
              </c:extLst>
            </c:dLbl>
            <c:dLbl>
              <c:idx val="5"/>
              <c:layout>
                <c:manualLayout>
                  <c:x val="-1.9019839636197595E-2"/>
                  <c:y val="1.004165879399598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82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82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82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F0-4FAB-9859-6D213C8C3CF5}"/>
                </c:ext>
              </c:extLst>
            </c:dLbl>
            <c:dLbl>
              <c:idx val="6"/>
              <c:layout>
                <c:manualLayout>
                  <c:x val="-6.839163870154262E-2"/>
                  <c:y val="-9.195777323414683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shade val="91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shade val="91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shade val="91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F0-4FAB-9859-6D213C8C3CF5}"/>
                </c:ext>
              </c:extLst>
            </c:dLbl>
            <c:dLbl>
              <c:idx val="7"/>
              <c:layout>
                <c:manualLayout>
                  <c:x val="-6.1408204017460971E-2"/>
                  <c:y val="-0.1169990035623162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1262162913539"/>
                      <c:h val="0.12619705340699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0F0-4FAB-9859-6D213C8C3CF5}"/>
                </c:ext>
              </c:extLst>
            </c:dLbl>
            <c:dLbl>
              <c:idx val="8"/>
              <c:layout>
                <c:manualLayout>
                  <c:x val="-2.9138249891994854E-2"/>
                  <c:y val="-9.135858445316258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92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92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92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99232518787525"/>
                      <c:h val="0.18238968402430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0F0-4FAB-9859-6D213C8C3CF5}"/>
                </c:ext>
              </c:extLst>
            </c:dLbl>
            <c:dLbl>
              <c:idx val="9"/>
              <c:layout>
                <c:manualLayout>
                  <c:x val="-0.14018165206806657"/>
                  <c:y val="-8.055071767902599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83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83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83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F0-4FAB-9859-6D213C8C3CF5}"/>
                </c:ext>
              </c:extLst>
            </c:dLbl>
            <c:dLbl>
              <c:idx val="10"/>
              <c:layout>
                <c:manualLayout>
                  <c:x val="3.6066471668324142E-2"/>
                  <c:y val="-0.1135083862675548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74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74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74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F0-4FAB-9859-6D213C8C3CF5}"/>
                </c:ext>
              </c:extLst>
            </c:dLbl>
            <c:dLbl>
              <c:idx val="11"/>
              <c:layout>
                <c:manualLayout>
                  <c:x val="0.20135108779426159"/>
                  <c:y val="1.643813638237583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65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65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6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0F0-4FAB-9859-6D213C8C3CF5}"/>
                </c:ext>
              </c:extLst>
            </c:dLbl>
            <c:dLbl>
              <c:idx val="12"/>
              <c:layout>
                <c:manualLayout>
                  <c:x val="0.14572265295728132"/>
                  <c:y val="0.1718089531292286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57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57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57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0F0-4FAB-9859-6D213C8C3CF5}"/>
                </c:ext>
              </c:extLst>
            </c:dLbl>
            <c:dLbl>
              <c:idx val="13"/>
              <c:layout>
                <c:manualLayout>
                  <c:x val="9.4970024281133256E-2"/>
                  <c:y val="0.1026918509851098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48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48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48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0F0-4FAB-9859-6D213C8C3CF5}"/>
                </c:ext>
              </c:extLst>
            </c:dLbl>
            <c:dLbl>
              <c:idx val="14"/>
              <c:layout>
                <c:manualLayout>
                  <c:x val="-3.8904228995828037E-2"/>
                  <c:y val="1.865933144350057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tint val="39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tint val="39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tint val="39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0F0-4FAB-9859-6D213C8C3CF5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'Foglio1 (2)'!$G$4:$G$18</c:f>
              <c:strCache>
                <c:ptCount val="15"/>
                <c:pt idx="0">
                  <c:v>Access to public transports</c:v>
                </c:pt>
                <c:pt idx="1">
                  <c:v>City Center</c:v>
                </c:pt>
                <c:pt idx="2">
                  <c:v>Middle School</c:v>
                </c:pt>
                <c:pt idx="3">
                  <c:v>Pharmacies</c:v>
                </c:pt>
                <c:pt idx="4">
                  <c:v>Primary School</c:v>
                </c:pt>
                <c:pt idx="5">
                  <c:v>Nursery</c:v>
                </c:pt>
                <c:pt idx="6">
                  <c:v>Hospitals</c:v>
                </c:pt>
                <c:pt idx="7">
                  <c:v>Cultural Services</c:v>
                </c:pt>
                <c:pt idx="8">
                  <c:v>Small-commercial facilities</c:v>
                </c:pt>
                <c:pt idx="9">
                  <c:v>Kindergarten</c:v>
                </c:pt>
                <c:pt idx="10">
                  <c:v>Train Station</c:v>
                </c:pt>
                <c:pt idx="11">
                  <c:v>Leisure Services</c:v>
                </c:pt>
                <c:pt idx="12">
                  <c:v>Medical centres</c:v>
                </c:pt>
                <c:pt idx="13">
                  <c:v>Parks and gardens</c:v>
                </c:pt>
                <c:pt idx="14">
                  <c:v>Shopping malls</c:v>
                </c:pt>
              </c:strCache>
            </c:strRef>
          </c:cat>
          <c:val>
            <c:numRef>
              <c:f>'Foglio1 (2)'!$O$4:$O$18</c:f>
              <c:numCache>
                <c:formatCode>0%</c:formatCode>
                <c:ptCount val="15"/>
                <c:pt idx="0">
                  <c:v>7.2892124255058499E-3</c:v>
                </c:pt>
                <c:pt idx="1">
                  <c:v>4.1553736319639122E-2</c:v>
                </c:pt>
                <c:pt idx="2">
                  <c:v>4.8061086081835229E-2</c:v>
                </c:pt>
                <c:pt idx="3">
                  <c:v>6.216441328984685E-2</c:v>
                </c:pt>
                <c:pt idx="4">
                  <c:v>4.6754958345630968E-2</c:v>
                </c:pt>
                <c:pt idx="5">
                  <c:v>4.9087783092538001E-2</c:v>
                </c:pt>
                <c:pt idx="6">
                  <c:v>3.0842868107071496E-2</c:v>
                </c:pt>
                <c:pt idx="7">
                  <c:v>8.5188917583279788E-2</c:v>
                </c:pt>
                <c:pt idx="8">
                  <c:v>6.7644354721618227E-2</c:v>
                </c:pt>
                <c:pt idx="9">
                  <c:v>4.7479547363950339E-2</c:v>
                </c:pt>
                <c:pt idx="10">
                  <c:v>9.6601898526584434E-2</c:v>
                </c:pt>
                <c:pt idx="11">
                  <c:v>0.21420547671974402</c:v>
                </c:pt>
                <c:pt idx="12">
                  <c:v>6.6187610706927996E-2</c:v>
                </c:pt>
                <c:pt idx="13">
                  <c:v>1.948383990858148E-2</c:v>
                </c:pt>
                <c:pt idx="14">
                  <c:v>0.11745429680724462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0F0-4FAB-9859-6D213C8C3CF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32CFB-1373-4788-9630-23D2A1C4661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E5D37-0D5C-4602-B5D5-35D34F51985D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600" dirty="0"/>
            <a:t>The first database represents a </a:t>
          </a:r>
          <a:r>
            <a:rPr lang="en-US" sz="1600" b="1" dirty="0"/>
            <a:t>pre Covid-19 scenario</a:t>
          </a:r>
          <a:r>
            <a:rPr lang="en-US" sz="1600" dirty="0"/>
            <a:t>. </a:t>
          </a:r>
        </a:p>
      </dgm:t>
    </dgm:pt>
    <dgm:pt modelId="{8ADFD770-6FDE-40C0-90EE-C02F37A8F847}" type="parTrans" cxnId="{553FD377-901A-4985-A0ED-E0A80A0D8ACC}">
      <dgm:prSet/>
      <dgm:spPr/>
      <dgm:t>
        <a:bodyPr/>
        <a:lstStyle/>
        <a:p>
          <a:endParaRPr lang="en-US"/>
        </a:p>
      </dgm:t>
    </dgm:pt>
    <dgm:pt modelId="{46BC1AC2-2728-43D0-9FED-C9C4D22602D6}" type="sibTrans" cxnId="{553FD377-901A-4985-A0ED-E0A80A0D8ACC}">
      <dgm:prSet/>
      <dgm:spPr/>
      <dgm:t>
        <a:bodyPr/>
        <a:lstStyle/>
        <a:p>
          <a:endParaRPr lang="en-US"/>
        </a:p>
      </dgm:t>
    </dgm:pt>
    <dgm:pt modelId="{E58FB0F9-4990-4469-B496-82BC6CC07C28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600" dirty="0"/>
            <a:t>The second database was collected </a:t>
          </a:r>
          <a:r>
            <a:rPr lang="en-US" sz="1600" b="1" dirty="0"/>
            <a:t>two years after the first Covid-19</a:t>
          </a:r>
          <a:r>
            <a:rPr lang="en-US" sz="1600" dirty="0"/>
            <a:t> alerts, therefore illustrating the first effects that the pandemic has brought to the real estate market in North Italy. </a:t>
          </a:r>
        </a:p>
      </dgm:t>
    </dgm:pt>
    <dgm:pt modelId="{F5455D20-EBC4-41D4-A311-1351E9295326}" type="parTrans" cxnId="{4A722424-724C-4AEB-BC08-58F257FD7709}">
      <dgm:prSet/>
      <dgm:spPr/>
      <dgm:t>
        <a:bodyPr/>
        <a:lstStyle/>
        <a:p>
          <a:endParaRPr lang="en-US"/>
        </a:p>
      </dgm:t>
    </dgm:pt>
    <dgm:pt modelId="{77B0E85A-0AB4-4F0E-9078-78071F65559E}" type="sibTrans" cxnId="{4A722424-724C-4AEB-BC08-58F257FD7709}">
      <dgm:prSet/>
      <dgm:spPr/>
      <dgm:t>
        <a:bodyPr/>
        <a:lstStyle/>
        <a:p>
          <a:endParaRPr lang="en-US"/>
        </a:p>
      </dgm:t>
    </dgm:pt>
    <dgm:pt modelId="{F846486E-AFF9-4370-8660-3CFF802CFB0F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600" dirty="0"/>
            <a:t>The third database was </a:t>
          </a:r>
          <a:r>
            <a:rPr lang="en-US" sz="1600" b="1" dirty="0"/>
            <a:t>collected one year after the outbreak of the War </a:t>
          </a:r>
          <a:r>
            <a:rPr lang="en-US" sz="1600" dirty="0"/>
            <a:t>in Ukraine</a:t>
          </a:r>
          <a:r>
            <a:rPr lang="en-US" sz="2000" dirty="0"/>
            <a:t>. </a:t>
          </a:r>
        </a:p>
      </dgm:t>
    </dgm:pt>
    <dgm:pt modelId="{09DBC1D1-EBB4-4808-8B9A-5E13F80FD858}" type="parTrans" cxnId="{A39C793B-AA6A-4B34-B481-42B4289AA718}">
      <dgm:prSet/>
      <dgm:spPr/>
      <dgm:t>
        <a:bodyPr/>
        <a:lstStyle/>
        <a:p>
          <a:endParaRPr lang="en-US"/>
        </a:p>
      </dgm:t>
    </dgm:pt>
    <dgm:pt modelId="{6599D920-461C-4E92-A525-B9897EA1A879}" type="sibTrans" cxnId="{A39C793B-AA6A-4B34-B481-42B4289AA718}">
      <dgm:prSet/>
      <dgm:spPr/>
      <dgm:t>
        <a:bodyPr/>
        <a:lstStyle/>
        <a:p>
          <a:endParaRPr lang="en-US"/>
        </a:p>
      </dgm:t>
    </dgm:pt>
    <dgm:pt modelId="{B8BB9521-5265-46E1-88B3-CD49373C7815}" type="pres">
      <dgm:prSet presAssocID="{B5832CFB-1373-4788-9630-23D2A1C46614}" presName="Name0" presStyleCnt="0">
        <dgm:presLayoutVars>
          <dgm:dir/>
          <dgm:resizeHandles val="exact"/>
        </dgm:presLayoutVars>
      </dgm:prSet>
      <dgm:spPr/>
    </dgm:pt>
    <dgm:pt modelId="{200BE89D-49D7-42EC-94BF-B0A0A92C1635}" type="pres">
      <dgm:prSet presAssocID="{C43E5D37-0D5C-4602-B5D5-35D34F51985D}" presName="composite" presStyleCnt="0"/>
      <dgm:spPr/>
    </dgm:pt>
    <dgm:pt modelId="{08CA2A22-74B2-4902-9AAE-F30371DF8047}" type="pres">
      <dgm:prSet presAssocID="{C43E5D37-0D5C-4602-B5D5-35D34F51985D}" presName="rect1" presStyleLbl="trAlignAcc1" presStyleIdx="0" presStyleCnt="3" custScaleX="158597" custScaleY="45230" custLinFactNeighborX="-1451" custLinFactNeighborY="-473">
        <dgm:presLayoutVars>
          <dgm:bulletEnabled val="1"/>
        </dgm:presLayoutVars>
      </dgm:prSet>
      <dgm:spPr/>
    </dgm:pt>
    <dgm:pt modelId="{CC0074E4-08B0-4290-9CEF-7345CBD47A13}" type="pres">
      <dgm:prSet presAssocID="{C43E5D37-0D5C-4602-B5D5-35D34F51985D}" presName="rect2" presStyleLbl="fgImgPlace1" presStyleIdx="0" presStyleCnt="3" custScaleX="89716" custScaleY="89716" custLinFactX="-63196" custLinFactNeighborX="-100000" custLinFactNeighborY="22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747DC9BC-3EB7-45BD-BD3E-1DC22A88A009}" type="pres">
      <dgm:prSet presAssocID="{46BC1AC2-2728-43D0-9FED-C9C4D22602D6}" presName="sibTrans" presStyleCnt="0"/>
      <dgm:spPr/>
    </dgm:pt>
    <dgm:pt modelId="{2A470C5A-73C7-4BD8-8FDF-D253CBA0BB96}" type="pres">
      <dgm:prSet presAssocID="{E58FB0F9-4990-4469-B496-82BC6CC07C28}" presName="composite" presStyleCnt="0"/>
      <dgm:spPr/>
    </dgm:pt>
    <dgm:pt modelId="{1C49B6D1-C888-4531-A640-E25A4D58D93D}" type="pres">
      <dgm:prSet presAssocID="{E58FB0F9-4990-4469-B496-82BC6CC07C28}" presName="rect1" presStyleLbl="trAlignAcc1" presStyleIdx="1" presStyleCnt="3" custScaleX="161543" custScaleY="53657" custLinFactNeighborX="-870" custLinFactNeighborY="-38340">
        <dgm:presLayoutVars>
          <dgm:bulletEnabled val="1"/>
        </dgm:presLayoutVars>
      </dgm:prSet>
      <dgm:spPr/>
    </dgm:pt>
    <dgm:pt modelId="{56DF0515-345F-477A-8C3A-75C4FB3638AE}" type="pres">
      <dgm:prSet presAssocID="{E58FB0F9-4990-4469-B496-82BC6CC07C28}" presName="rect2" presStyleLbl="fgImgPlace1" presStyleIdx="1" presStyleCnt="3" custScaleX="89716" custScaleY="89716" custLinFactX="-63196" custLinFactNeighborX="-100000" custLinFactNeighborY="-395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4229B6F4-EB3E-49BE-88EE-2553FF40B179}" type="pres">
      <dgm:prSet presAssocID="{77B0E85A-0AB4-4F0E-9078-78071F65559E}" presName="sibTrans" presStyleCnt="0"/>
      <dgm:spPr/>
    </dgm:pt>
    <dgm:pt modelId="{E58462EC-D3D5-481F-AC67-490800BBCAE5}" type="pres">
      <dgm:prSet presAssocID="{F846486E-AFF9-4370-8660-3CFF802CFB0F}" presName="composite" presStyleCnt="0"/>
      <dgm:spPr/>
    </dgm:pt>
    <dgm:pt modelId="{331D16D3-1422-4B64-B900-E7E02AAF20C7}" type="pres">
      <dgm:prSet presAssocID="{F846486E-AFF9-4370-8660-3CFF802CFB0F}" presName="rect1" presStyleLbl="trAlignAcc1" presStyleIdx="2" presStyleCnt="3" custScaleX="161543" custScaleY="53125" custLinFactNeighborX="-870" custLinFactNeighborY="-72911">
        <dgm:presLayoutVars>
          <dgm:bulletEnabled val="1"/>
        </dgm:presLayoutVars>
      </dgm:prSet>
      <dgm:spPr/>
    </dgm:pt>
    <dgm:pt modelId="{70408667-BAD6-4760-B1AF-293B71A3D543}" type="pres">
      <dgm:prSet presAssocID="{F846486E-AFF9-4370-8660-3CFF802CFB0F}" presName="rect2" presStyleLbl="fgImgPlace1" presStyleIdx="2" presStyleCnt="3" custScaleX="89716" custScaleY="89716" custLinFactX="-63196" custLinFactNeighborX="-100000" custLinFactNeighborY="-807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</dgm:ptLst>
  <dgm:cxnLst>
    <dgm:cxn modelId="{7BE9361F-E7F2-4B58-A01D-74389E07655D}" type="presOf" srcId="{C43E5D37-0D5C-4602-B5D5-35D34F51985D}" destId="{08CA2A22-74B2-4902-9AAE-F30371DF8047}" srcOrd="0" destOrd="0" presId="urn:microsoft.com/office/officeart/2008/layout/PictureStrips"/>
    <dgm:cxn modelId="{4A722424-724C-4AEB-BC08-58F257FD7709}" srcId="{B5832CFB-1373-4788-9630-23D2A1C46614}" destId="{E58FB0F9-4990-4469-B496-82BC6CC07C28}" srcOrd="1" destOrd="0" parTransId="{F5455D20-EBC4-41D4-A311-1351E9295326}" sibTransId="{77B0E85A-0AB4-4F0E-9078-78071F65559E}"/>
    <dgm:cxn modelId="{A39C793B-AA6A-4B34-B481-42B4289AA718}" srcId="{B5832CFB-1373-4788-9630-23D2A1C46614}" destId="{F846486E-AFF9-4370-8660-3CFF802CFB0F}" srcOrd="2" destOrd="0" parTransId="{09DBC1D1-EBB4-4808-8B9A-5E13F80FD858}" sibTransId="{6599D920-461C-4E92-A525-B9897EA1A879}"/>
    <dgm:cxn modelId="{2CA97461-7794-4721-8773-7B87C3BB2164}" type="presOf" srcId="{B5832CFB-1373-4788-9630-23D2A1C46614}" destId="{B8BB9521-5265-46E1-88B3-CD49373C7815}" srcOrd="0" destOrd="0" presId="urn:microsoft.com/office/officeart/2008/layout/PictureStrips"/>
    <dgm:cxn modelId="{553FD377-901A-4985-A0ED-E0A80A0D8ACC}" srcId="{B5832CFB-1373-4788-9630-23D2A1C46614}" destId="{C43E5D37-0D5C-4602-B5D5-35D34F51985D}" srcOrd="0" destOrd="0" parTransId="{8ADFD770-6FDE-40C0-90EE-C02F37A8F847}" sibTransId="{46BC1AC2-2728-43D0-9FED-C9C4D22602D6}"/>
    <dgm:cxn modelId="{0284EA81-E473-4A8C-91E7-50519DCBEE9E}" type="presOf" srcId="{E58FB0F9-4990-4469-B496-82BC6CC07C28}" destId="{1C49B6D1-C888-4531-A640-E25A4D58D93D}" srcOrd="0" destOrd="0" presId="urn:microsoft.com/office/officeart/2008/layout/PictureStrips"/>
    <dgm:cxn modelId="{3B5DB0E2-D016-4073-80B8-5E47B4E9BB87}" type="presOf" srcId="{F846486E-AFF9-4370-8660-3CFF802CFB0F}" destId="{331D16D3-1422-4B64-B900-E7E02AAF20C7}" srcOrd="0" destOrd="0" presId="urn:microsoft.com/office/officeart/2008/layout/PictureStrips"/>
    <dgm:cxn modelId="{E5CBFEF2-8C44-4C21-840E-A51E626394CD}" type="presParOf" srcId="{B8BB9521-5265-46E1-88B3-CD49373C7815}" destId="{200BE89D-49D7-42EC-94BF-B0A0A92C1635}" srcOrd="0" destOrd="0" presId="urn:microsoft.com/office/officeart/2008/layout/PictureStrips"/>
    <dgm:cxn modelId="{45975335-6509-4E77-A83E-6A5F236127F0}" type="presParOf" srcId="{200BE89D-49D7-42EC-94BF-B0A0A92C1635}" destId="{08CA2A22-74B2-4902-9AAE-F30371DF8047}" srcOrd="0" destOrd="0" presId="urn:microsoft.com/office/officeart/2008/layout/PictureStrips"/>
    <dgm:cxn modelId="{8DB0042D-F230-4263-BD8D-0818C5BDF82C}" type="presParOf" srcId="{200BE89D-49D7-42EC-94BF-B0A0A92C1635}" destId="{CC0074E4-08B0-4290-9CEF-7345CBD47A13}" srcOrd="1" destOrd="0" presId="urn:microsoft.com/office/officeart/2008/layout/PictureStrips"/>
    <dgm:cxn modelId="{D0ECE735-4265-4A73-BF0B-A01271CE0B6B}" type="presParOf" srcId="{B8BB9521-5265-46E1-88B3-CD49373C7815}" destId="{747DC9BC-3EB7-45BD-BD3E-1DC22A88A009}" srcOrd="1" destOrd="0" presId="urn:microsoft.com/office/officeart/2008/layout/PictureStrips"/>
    <dgm:cxn modelId="{04AE4CB4-B46B-460D-BB68-7F0B191D7B71}" type="presParOf" srcId="{B8BB9521-5265-46E1-88B3-CD49373C7815}" destId="{2A470C5A-73C7-4BD8-8FDF-D253CBA0BB96}" srcOrd="2" destOrd="0" presId="urn:microsoft.com/office/officeart/2008/layout/PictureStrips"/>
    <dgm:cxn modelId="{1A7BE8E2-C811-4EBB-9B1B-6C2FBED6B514}" type="presParOf" srcId="{2A470C5A-73C7-4BD8-8FDF-D253CBA0BB96}" destId="{1C49B6D1-C888-4531-A640-E25A4D58D93D}" srcOrd="0" destOrd="0" presId="urn:microsoft.com/office/officeart/2008/layout/PictureStrips"/>
    <dgm:cxn modelId="{6D9F59C6-CD6A-48F0-9966-AE2E0EAEFD23}" type="presParOf" srcId="{2A470C5A-73C7-4BD8-8FDF-D253CBA0BB96}" destId="{56DF0515-345F-477A-8C3A-75C4FB3638AE}" srcOrd="1" destOrd="0" presId="urn:microsoft.com/office/officeart/2008/layout/PictureStrips"/>
    <dgm:cxn modelId="{3E7B0280-8BF3-451B-9D0C-86B4F04C5089}" type="presParOf" srcId="{B8BB9521-5265-46E1-88B3-CD49373C7815}" destId="{4229B6F4-EB3E-49BE-88EE-2553FF40B179}" srcOrd="3" destOrd="0" presId="urn:microsoft.com/office/officeart/2008/layout/PictureStrips"/>
    <dgm:cxn modelId="{AE07931D-6908-43B7-972C-ECCE40CB2220}" type="presParOf" srcId="{B8BB9521-5265-46E1-88B3-CD49373C7815}" destId="{E58462EC-D3D5-481F-AC67-490800BBCAE5}" srcOrd="4" destOrd="0" presId="urn:microsoft.com/office/officeart/2008/layout/PictureStrips"/>
    <dgm:cxn modelId="{F298E742-49F5-422E-9000-00B8904FAA9E}" type="presParOf" srcId="{E58462EC-D3D5-481F-AC67-490800BBCAE5}" destId="{331D16D3-1422-4B64-B900-E7E02AAF20C7}" srcOrd="0" destOrd="0" presId="urn:microsoft.com/office/officeart/2008/layout/PictureStrips"/>
    <dgm:cxn modelId="{79F174F0-462D-48EE-95E9-2AA198FEA82A}" type="presParOf" srcId="{E58462EC-D3D5-481F-AC67-490800BBCAE5}" destId="{70408667-BAD6-4760-B1AF-293B71A3D543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A2A22-74B2-4902-9AAE-F30371DF8047}">
      <dsp:nvSpPr>
        <dsp:cNvPr id="0" name=""/>
        <dsp:cNvSpPr/>
      </dsp:nvSpPr>
      <dsp:spPr>
        <a:xfrm>
          <a:off x="324230" y="551251"/>
          <a:ext cx="6434598" cy="5734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7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The first database represents a </a:t>
          </a:r>
          <a:r>
            <a:rPr lang="en-US" sz="1600" b="1" kern="1200" dirty="0"/>
            <a:t>pre Covid-19 scenario</a:t>
          </a:r>
          <a:r>
            <a:rPr lang="en-US" sz="1600" kern="1200" dirty="0"/>
            <a:t>. </a:t>
          </a:r>
        </a:p>
      </dsp:txBody>
      <dsp:txXfrm>
        <a:off x="324230" y="551251"/>
        <a:ext cx="6434598" cy="573459"/>
      </dsp:txXfrm>
    </dsp:sp>
    <dsp:sp modelId="{CC0074E4-08B0-4290-9CEF-7345CBD47A13}">
      <dsp:nvSpPr>
        <dsp:cNvPr id="0" name=""/>
        <dsp:cNvSpPr/>
      </dsp:nvSpPr>
      <dsp:spPr>
        <a:xfrm>
          <a:off x="0" y="124817"/>
          <a:ext cx="796240" cy="119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9B6D1-C888-4531-A640-E25A4D58D93D}">
      <dsp:nvSpPr>
        <dsp:cNvPr id="0" name=""/>
        <dsp:cNvSpPr/>
      </dsp:nvSpPr>
      <dsp:spPr>
        <a:xfrm>
          <a:off x="288040" y="1357185"/>
          <a:ext cx="6554123" cy="6803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7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The second database was collected </a:t>
          </a:r>
          <a:r>
            <a:rPr lang="en-US" sz="1600" b="1" kern="1200" dirty="0"/>
            <a:t>two years after the first Covid-19</a:t>
          </a:r>
          <a:r>
            <a:rPr lang="en-US" sz="1600" kern="1200" dirty="0"/>
            <a:t> alerts, therefore illustrating the first effects that the pandemic has brought to the real estate market in North Italy. </a:t>
          </a:r>
        </a:p>
      </dsp:txBody>
      <dsp:txXfrm>
        <a:off x="288040" y="1357185"/>
        <a:ext cx="6554123" cy="680303"/>
      </dsp:txXfrm>
    </dsp:sp>
    <dsp:sp modelId="{56DF0515-345F-477A-8C3A-75C4FB3638AE}">
      <dsp:nvSpPr>
        <dsp:cNvPr id="0" name=""/>
        <dsp:cNvSpPr/>
      </dsp:nvSpPr>
      <dsp:spPr>
        <a:xfrm>
          <a:off x="0" y="908209"/>
          <a:ext cx="796240" cy="119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16D3-1422-4B64-B900-E7E02AAF20C7}">
      <dsp:nvSpPr>
        <dsp:cNvPr id="0" name=""/>
        <dsp:cNvSpPr/>
      </dsp:nvSpPr>
      <dsp:spPr>
        <a:xfrm>
          <a:off x="288040" y="2261703"/>
          <a:ext cx="6554123" cy="6735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7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The third database was </a:t>
          </a:r>
          <a:r>
            <a:rPr lang="en-US" sz="1600" b="1" kern="1200" dirty="0"/>
            <a:t>collected one year after the outbreak of the War </a:t>
          </a:r>
          <a:r>
            <a:rPr lang="en-US" sz="1600" kern="1200" dirty="0"/>
            <a:t>in Ukraine</a:t>
          </a:r>
          <a:r>
            <a:rPr lang="en-US" sz="2000" kern="1200" dirty="0"/>
            <a:t>. </a:t>
          </a:r>
        </a:p>
      </dsp:txBody>
      <dsp:txXfrm>
        <a:off x="288040" y="2261703"/>
        <a:ext cx="6554123" cy="673558"/>
      </dsp:txXfrm>
    </dsp:sp>
    <dsp:sp modelId="{70408667-BAD6-4760-B1AF-293B71A3D543}">
      <dsp:nvSpPr>
        <dsp:cNvPr id="0" name=""/>
        <dsp:cNvSpPr/>
      </dsp:nvSpPr>
      <dsp:spPr>
        <a:xfrm>
          <a:off x="0" y="1699149"/>
          <a:ext cx="796240" cy="119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EEEC1FB-D6DC-45CE-8E31-298BD5DD4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736042-EE72-4656-B1C5-E93896AAA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AB1C7-2D22-40E3-8566-EB95B5B1EC4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9C4479-6267-4817-BDC2-1452DE663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3F9FB6-ECD2-44C8-B132-61E615DD1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9B5A-ACC4-4015-A6C1-665E4B0DD11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FF30A-F379-4943-92DE-96395EBD8A5A}" type="datetimeFigureOut">
              <a:rPr lang="it-IT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362C564-D223-4DC8-8A68-970BB9FE1BBD}" type="slidenum">
              <a:rPr lang="it-IT" altLang="en-US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920775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56917" indent="-291122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64488" indent="-23289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30284" indent="-23289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96079" indent="-23289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61874" indent="-232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027670" indent="-232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93465" indent="-232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959261" indent="-232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7FB00187-9622-458F-A9A9-1B8714AC033D}" type="slidenum">
              <a:rPr lang="it-IT" altLang="en-US">
                <a:latin typeface="Calibri" panose="020F0502020204030204" pitchFamily="34" charset="0"/>
              </a:rPr>
              <a:pPr/>
              <a:t>1</a:t>
            </a:fld>
            <a:endParaRPr lang="it-IT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543886-E3F7-4E45-8553-28838E8EB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0F9D14-233C-48FE-AAFC-4DE03DE3C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6B3A04-E3A8-4076-8474-02BB1F5D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FE048-23BB-4390-A687-D191C40CA7CF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5F41C5-EC36-47C0-978F-34804462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4798E-43C0-4DB6-B9D8-D685B55C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BBC2-71B2-46D2-8B70-16C20649B48E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26613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B8523-9CB9-429B-9423-8BB9D736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649BA6-9EA4-4C1C-8224-6298FF98B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6959E1-54B9-4F25-9351-188DC386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279166-2108-4406-987A-F7C25C6C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8D47A-EF0F-4ADA-8988-1B20DC028B43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7734DD-FE12-4725-85F5-85957CE5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23D7CD-2470-4132-9361-7F91F53B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1892-81D0-4A4F-9094-2C40F559C551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6718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306FA-5431-4A7B-858E-8597FC99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5AD004-A764-4859-9AF0-B500BB5AB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51EAD-2006-4979-80D0-33C4D4EF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E5377-94E4-4D36-BE22-0585DB4B0A5E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2B7B3-1EE7-4B91-87F1-67C826E9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98BA3D-B1F6-43A1-9B2D-C768BCDD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E75E-B094-4D5C-92F4-37090F91F9DA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4932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EDFD9F-D54C-497F-B5EA-CD7CB3F2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36E215-37A3-45BB-A6A5-FB30D24AC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52DA2-C7E5-494D-9549-52C9B1A7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503D6-C09D-496A-8A13-9E68D03558AB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E66F5D-C15F-4861-B3E3-6CB95A6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BEA66A-23AD-445B-8C28-5376D8DF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2337-4622-4757-8F72-6ED6F6101243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11473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05C899-C566-4AFB-8099-D1D709F18859}"/>
              </a:ext>
            </a:extLst>
          </p:cNvPr>
          <p:cNvSpPr/>
          <p:nvPr userDrawn="1"/>
        </p:nvSpPr>
        <p:spPr>
          <a:xfrm>
            <a:off x="9213" y="0"/>
            <a:ext cx="9125576" cy="1127442"/>
          </a:xfrm>
          <a:prstGeom prst="rect">
            <a:avLst/>
          </a:prstGeom>
          <a:gradFill flip="none" rotWithShape="1">
            <a:gsLst>
              <a:gs pos="0">
                <a:srgbClr val="F9C25E">
                  <a:shade val="30000"/>
                  <a:satMod val="115000"/>
                </a:srgbClr>
              </a:gs>
              <a:gs pos="50000">
                <a:srgbClr val="F9C25E">
                  <a:shade val="67500"/>
                  <a:satMod val="115000"/>
                </a:srgbClr>
              </a:gs>
              <a:gs pos="100000">
                <a:srgbClr val="F9C25E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4514027-222E-4EF4-89C1-124FA5096E4A}"/>
              </a:ext>
            </a:extLst>
          </p:cNvPr>
          <p:cNvSpPr txBox="1">
            <a:spLocks/>
          </p:cNvSpPr>
          <p:nvPr userDrawn="1"/>
        </p:nvSpPr>
        <p:spPr>
          <a:xfrm>
            <a:off x="2051723" y="227831"/>
            <a:ext cx="8032378" cy="79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500" dirty="0">
              <a:solidFill>
                <a:schemeClr val="bg1"/>
              </a:solidFill>
              <a:latin typeface="FuturaExtended" panose="020B0B00000000000000" pitchFamily="34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8B938B3-77A0-47DB-B468-722A4499D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7624" y="311451"/>
            <a:ext cx="8032379" cy="680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dello schema</a:t>
            </a:r>
            <a:endParaRPr lang="en-GB" dirty="0"/>
          </a:p>
        </p:txBody>
      </p:sp>
      <p:pic>
        <p:nvPicPr>
          <p:cNvPr id="7" name="Immagine 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D6EF2EAC-17A8-4FB1-AA41-44BAE59F1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7708" r="85061" b="53756"/>
          <a:stretch/>
        </p:blipFill>
        <p:spPr>
          <a:xfrm>
            <a:off x="107504" y="116050"/>
            <a:ext cx="864096" cy="8640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8266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7F6F6F65-F369-4BAA-9B74-965A4842B8DD}"/>
              </a:ext>
            </a:extLst>
          </p:cNvPr>
          <p:cNvGrpSpPr/>
          <p:nvPr userDrawn="1"/>
        </p:nvGrpSpPr>
        <p:grpSpPr>
          <a:xfrm>
            <a:off x="-468560" y="6922568"/>
            <a:ext cx="9144000" cy="804196"/>
            <a:chOff x="0" y="6053804"/>
            <a:chExt cx="9144000" cy="804196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2AF839D-BE55-453D-AB88-DD5183D77B98}"/>
                </a:ext>
              </a:extLst>
            </p:cNvPr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/>
                <a:t>L. Gabrielli; C. D’Alpaos – </a:t>
              </a:r>
              <a:r>
                <a:rPr lang="en-GB" altLang="en-US" sz="1400" i="1" dirty="0">
                  <a:solidFill>
                    <a:schemeClr val="bg1"/>
                  </a:solidFill>
                </a:rPr>
                <a:t>Sequential investments : the value of flexibility to invest in marinas </a:t>
              </a:r>
              <a:endParaRPr lang="it-IT" sz="1400" i="1" dirty="0">
                <a:solidFill>
                  <a:schemeClr val="bg1"/>
                </a:solidFill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7BEEB53-F982-4353-81D0-35DF799E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53804"/>
              <a:ext cx="683568" cy="804196"/>
            </a:xfrm>
            <a:prstGeom prst="rect">
              <a:avLst/>
            </a:prstGeom>
          </p:spPr>
        </p:pic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8C9A29C6-621E-4BF9-A490-82FD4C2BE65F}"/>
              </a:ext>
            </a:extLst>
          </p:cNvPr>
          <p:cNvSpPr/>
          <p:nvPr userDrawn="1"/>
        </p:nvSpPr>
        <p:spPr>
          <a:xfrm>
            <a:off x="-21906" y="640247"/>
            <a:ext cx="9154952" cy="524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3627AEA-1F32-4FF1-8A80-D96B9162BB78}"/>
              </a:ext>
            </a:extLst>
          </p:cNvPr>
          <p:cNvSpPr txBox="1">
            <a:spLocks/>
          </p:cNvSpPr>
          <p:nvPr userDrawn="1"/>
        </p:nvSpPr>
        <p:spPr>
          <a:xfrm>
            <a:off x="251519" y="12128"/>
            <a:ext cx="8032378" cy="794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500" dirty="0">
              <a:solidFill>
                <a:schemeClr val="bg1"/>
              </a:solidFill>
              <a:latin typeface="FuturaExtended" panose="020B0B00000000000000" pitchFamily="34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D4EBF8AE-1E7B-4145-B321-AE30F8DEB13F}"/>
              </a:ext>
            </a:extLst>
          </p:cNvPr>
          <p:cNvSpPr txBox="1">
            <a:spLocks/>
          </p:cNvSpPr>
          <p:nvPr userDrawn="1"/>
        </p:nvSpPr>
        <p:spPr>
          <a:xfrm>
            <a:off x="-36512" y="6552233"/>
            <a:ext cx="9144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1400" b="0" i="1" dirty="0">
                <a:solidFill>
                  <a:schemeClr val="tx2">
                    <a:lumMod val="75000"/>
                  </a:schemeClr>
                </a:solidFill>
                <a:latin typeface="FuturaExtended" panose="020B0B00000000000000" pitchFamily="34" charset="0"/>
              </a:rPr>
              <a:t>PhD Course in Management Engineering &amp; Real Estate Economics – </a:t>
            </a:r>
            <a:r>
              <a:rPr lang="en-US" altLang="en-US" sz="1700" b="0" i="1" dirty="0">
                <a:solidFill>
                  <a:schemeClr val="tx2">
                    <a:lumMod val="75000"/>
                  </a:schemeClr>
                </a:solidFill>
                <a:latin typeface="FuturaExtended" panose="020B0B00000000000000" pitchFamily="34" charset="0"/>
              </a:rPr>
              <a:t>University of Padova</a:t>
            </a:r>
            <a:endParaRPr lang="it-IT" altLang="en-US" sz="1700" b="0" i="1" dirty="0">
              <a:solidFill>
                <a:schemeClr val="tx2">
                  <a:lumMod val="75000"/>
                </a:schemeClr>
              </a:solidFill>
              <a:latin typeface="FuturaExtended" panose="020B0B00000000000000" pitchFamily="34" charset="0"/>
            </a:endParaRPr>
          </a:p>
          <a:p>
            <a:pPr marL="63500" algn="ctr">
              <a:lnSpc>
                <a:spcPct val="80000"/>
              </a:lnSpc>
            </a:pPr>
            <a:endParaRPr lang="en-US" altLang="en-US" sz="1700" b="0" i="1" dirty="0">
              <a:solidFill>
                <a:schemeClr val="bg1"/>
              </a:solidFill>
              <a:latin typeface="FuturaExtended" panose="020B0B00000000000000" pitchFamily="34" charset="0"/>
            </a:endParaRPr>
          </a:p>
          <a:p>
            <a:pPr marL="63500" algn="ctr">
              <a:lnSpc>
                <a:spcPct val="80000"/>
              </a:lnSpc>
            </a:pPr>
            <a:endParaRPr lang="it-IT" altLang="en-US" sz="1700" i="1" dirty="0">
              <a:solidFill>
                <a:schemeClr val="bg1"/>
              </a:solidFill>
              <a:latin typeface="Futura (Light)" panose="020B7200000000000000" pitchFamily="34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267A4E-D620-4BF4-9A0B-ECD146BB3E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7" y="-66545"/>
            <a:ext cx="9133046" cy="680568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tx2">
                    <a:lumMod val="75000"/>
                  </a:schemeClr>
                </a:solidFill>
                <a:latin typeface="FuturaExtended" panose="020B0B00000000000000" pitchFamily="34" charset="0"/>
              </a:defRPr>
            </a:lvl1pPr>
          </a:lstStyle>
          <a:p>
            <a:r>
              <a:rPr lang="it-IT" dirty="0"/>
              <a:t>titolo dello schema</a:t>
            </a:r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C3AE29D-9BBB-402F-97AE-949F49B535AD}"/>
              </a:ext>
            </a:extLst>
          </p:cNvPr>
          <p:cNvSpPr/>
          <p:nvPr userDrawn="1"/>
        </p:nvSpPr>
        <p:spPr>
          <a:xfrm>
            <a:off x="0" y="6473560"/>
            <a:ext cx="9174952" cy="524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8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729A1-ADE0-4C8B-AB62-D73B948E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0DC975-CB36-47B3-B998-D875062AA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C8E9A-3B9A-43C5-BB46-2BC33B88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B52A6-1ED7-492A-A7D6-635259FEBB54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DF2C93-595B-434C-AE6C-94349D0C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C71A45-8928-47B8-9281-E987FF7B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B480E-3161-4ABB-ABC7-DE62B3B9F334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95226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4DACB-14BE-4635-B88D-B33D0D08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2FEFE-4CD6-4E3D-9070-458D5030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53B468-4B34-4605-89E1-DF1E6991C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C9BF9A-62B8-4F65-86E4-C2372CBE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113A6-5C70-476B-803F-973FA0263E17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4F6835-D2E3-474C-A398-FC7E02A8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3FA160-C131-493A-A31C-8328158F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40E2-7397-40AE-9A60-92E6E0B95F12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14635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9A97F-A653-4F9E-99B3-149B11B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FED037-C6A1-4E94-A6A5-B472B7C4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F65DE4-7E03-4A60-A2EC-D8FCE92F3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27CD95-41A6-4017-A0E8-9EE4F917B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63651A-8E81-4961-B7AA-7CDC5C0EA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45B0A9-6207-4678-8251-64BB7701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5970B-8C36-47B3-B46B-CDAFEC687013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6A52CF-EC15-4429-A32C-4472B0D8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833CA8-A21F-490A-8E7F-3973D05E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D504-183E-4778-AF24-949B13FDB098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06669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D4822-9F6B-435D-9216-A9D24151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194B88-32B6-44A4-874E-EE0BCF31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6A7B7-BE95-4DFF-97EA-C1A8EB1DB228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8CBB89-4BCA-4124-9E78-1EBA0AFC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024DCB-437F-48AB-87E0-1F28D7AC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7427-1F8F-4210-8B4E-C9F721BBDC7A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20691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689B74-4D01-40CC-B84B-44FC9DB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A000C-FED2-478B-8742-71CBD329B82D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F0F49E-1DBD-49FA-9650-EAB42DD6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895F70-56F6-4C86-BC00-5BF798F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3868-F87E-4D3F-986B-97232F479058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9457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B1DCA-87E9-48F8-9841-00A15DB9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05C57E-2EF8-4B95-9FF0-A5B25233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7B6695-AE24-45DE-B998-730FFA931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ADE84F-C3FA-4EE3-A2A7-CE0A197A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7547D-7ED5-4F33-924C-303D0D164E66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0DBF4A-BC96-4B9E-AC73-E30455C8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D7D432-D160-4607-98B3-B770A342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6B44-8D68-45B7-90CF-8163F8980B1E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2488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F514CD-25B3-4A3E-9597-40E0F5BB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414D4-9FDF-4BD3-AF34-D105294B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F8B5BB-2DAD-48D7-A5CF-F6A8966B5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ACD3D-CC3F-453B-8FE2-B1C95DB748F9}" type="datetimeFigureOut">
              <a:rPr lang="it-IT" smtClean="0"/>
              <a:pPr>
                <a:defRPr/>
              </a:pPr>
              <a:t>12/09/2023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EF3763-70EC-4D9C-BDFB-59D2948DB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6915DB-0020-482E-8EAE-820C0C00B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56DF-9D7D-417A-AABD-B2AD4A1CB286}" type="slidenum">
              <a:rPr lang="it-IT" altLang="en-US" smtClean="0"/>
              <a:pPr/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566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5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9C25E">
                  <a:shade val="30000"/>
                  <a:satMod val="115000"/>
                </a:srgbClr>
              </a:gs>
              <a:gs pos="50000">
                <a:srgbClr val="F9C25E">
                  <a:shade val="67500"/>
                  <a:satMod val="115000"/>
                </a:srgbClr>
              </a:gs>
              <a:gs pos="100000">
                <a:srgbClr val="F9C25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EAD2C4-A8DA-4157-BA41-35DE3A11FCCB}"/>
              </a:ext>
            </a:extLst>
          </p:cNvPr>
          <p:cNvSpPr/>
          <p:nvPr/>
        </p:nvSpPr>
        <p:spPr>
          <a:xfrm>
            <a:off x="0" y="3423198"/>
            <a:ext cx="9144000" cy="342384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0000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74E69-7720-4BCC-8038-AB06FD3EC794}"/>
              </a:ext>
            </a:extLst>
          </p:cNvPr>
          <p:cNvSpPr txBox="1">
            <a:spLocks/>
          </p:cNvSpPr>
          <p:nvPr/>
        </p:nvSpPr>
        <p:spPr>
          <a:xfrm>
            <a:off x="1675463" y="3709593"/>
            <a:ext cx="7267301" cy="22947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US" sz="4000" dirty="0">
                <a:solidFill>
                  <a:schemeClr val="bg1"/>
                </a:solidFill>
                <a:latin typeface="FuturaExtended" panose="020B0B00000000000000" pitchFamily="34" charset="0"/>
              </a:rPr>
              <a:t>How much does location determine the market value of a building according to a multiple econometric analysis? </a:t>
            </a:r>
            <a:endParaRPr lang="en-GB" sz="4000" dirty="0">
              <a:solidFill>
                <a:schemeClr val="bg1"/>
              </a:solidFill>
              <a:latin typeface="FuturaExtended" panose="020B0B00000000000000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5C01C7A-89DE-493B-8200-58ADF5092154}"/>
              </a:ext>
            </a:extLst>
          </p:cNvPr>
          <p:cNvSpPr/>
          <p:nvPr/>
        </p:nvSpPr>
        <p:spPr>
          <a:xfrm flipV="1">
            <a:off x="1675463" y="5966719"/>
            <a:ext cx="7267301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ttangolo 2"/>
          <p:cNvSpPr/>
          <p:nvPr/>
        </p:nvSpPr>
        <p:spPr>
          <a:xfrm>
            <a:off x="1804047" y="6241003"/>
            <a:ext cx="701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Massimiliano Scarpa, Laura Gabrielli and Aurora Greta Ruggeri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9DCB2BE9-C09B-4E5E-8817-3F3F025CA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47665"/>
            <a:ext cx="8676456" cy="280282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E2137-E4AD-4381-9216-A9F1C6A24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Forest: location parameters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4E88F2D-20DF-4F5E-A147-973E04B8F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3946"/>
              </p:ext>
            </p:extLst>
          </p:nvPr>
        </p:nvGraphicFramePr>
        <p:xfrm>
          <a:off x="3779912" y="1544480"/>
          <a:ext cx="5177510" cy="4888530"/>
        </p:xfrm>
        <a:graphic>
          <a:graphicData uri="http://schemas.openxmlformats.org/drawingml/2006/table">
            <a:tbl>
              <a:tblPr/>
              <a:tblGrid>
                <a:gridCol w="1271181">
                  <a:extLst>
                    <a:ext uri="{9D8B030D-6E8A-4147-A177-3AD203B41FA5}">
                      <a16:colId xmlns:a16="http://schemas.microsoft.com/office/drawing/2014/main" val="537069545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2817047905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100239436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1447403018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4177846318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108605848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3276163297"/>
                    </a:ext>
                  </a:extLst>
                </a:gridCol>
                <a:gridCol w="445377">
                  <a:extLst>
                    <a:ext uri="{9D8B030D-6E8A-4147-A177-3AD203B41FA5}">
                      <a16:colId xmlns:a16="http://schemas.microsoft.com/office/drawing/2014/main" val="4035729045"/>
                    </a:ext>
                  </a:extLst>
                </a:gridCol>
                <a:gridCol w="788690">
                  <a:extLst>
                    <a:ext uri="{9D8B030D-6E8A-4147-A177-3AD203B41FA5}">
                      <a16:colId xmlns:a16="http://schemas.microsoft.com/office/drawing/2014/main" val="3786478549"/>
                    </a:ext>
                  </a:extLst>
                </a:gridCol>
              </a:tblGrid>
              <a:tr h="70130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 line distance 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travel distance by car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 by car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  on foot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  by public transport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of POI in 400 m ring buffer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of POI in a 1 km ring buffer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608265"/>
                  </a:ext>
                </a:extLst>
              </a:tr>
              <a:tr h="1856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of measure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minutes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05724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0.263%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77296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Center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0.573%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45124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 School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0.603%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57719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Pharmacies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88400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School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0.526%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63291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Nursery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1.721%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62513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0.515%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3608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Cultural Services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75903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Small-commercial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2.597%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348138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Kindergarten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0.831%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70315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Station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0.945%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0.715%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6621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Leisure Services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0.165%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7.207%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405225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centres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0.605%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12671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and gardens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0.746%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0.352%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34811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Shopping malls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3.133%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0.456%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4.314%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425" marR="7425" marT="74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5489"/>
                  </a:ext>
                </a:extLst>
              </a:tr>
              <a:tr h="215339"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629087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79195D8-F245-4D03-A463-1E989AD08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895610"/>
              </p:ext>
            </p:extLst>
          </p:nvPr>
        </p:nvGraphicFramePr>
        <p:xfrm>
          <a:off x="-151338" y="2287183"/>
          <a:ext cx="3932683" cy="340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9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E2137-E4AD-4381-9216-A9F1C6A24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Stepwise analysis and regression model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68E9522-D3C0-4A3A-BCCE-7EB94BCC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25125"/>
              </p:ext>
            </p:extLst>
          </p:nvPr>
        </p:nvGraphicFramePr>
        <p:xfrm>
          <a:off x="89502" y="1340768"/>
          <a:ext cx="8964996" cy="4247419"/>
        </p:xfrm>
        <a:graphic>
          <a:graphicData uri="http://schemas.openxmlformats.org/drawingml/2006/table">
            <a:tbl>
              <a:tblPr/>
              <a:tblGrid>
                <a:gridCol w="98157">
                  <a:extLst>
                    <a:ext uri="{9D8B030D-6E8A-4147-A177-3AD203B41FA5}">
                      <a16:colId xmlns:a16="http://schemas.microsoft.com/office/drawing/2014/main" val="3170762560"/>
                    </a:ext>
                  </a:extLst>
                </a:gridCol>
                <a:gridCol w="362381">
                  <a:extLst>
                    <a:ext uri="{9D8B030D-6E8A-4147-A177-3AD203B41FA5}">
                      <a16:colId xmlns:a16="http://schemas.microsoft.com/office/drawing/2014/main" val="1006114332"/>
                    </a:ext>
                  </a:extLst>
                </a:gridCol>
                <a:gridCol w="880940">
                  <a:extLst>
                    <a:ext uri="{9D8B030D-6E8A-4147-A177-3AD203B41FA5}">
                      <a16:colId xmlns:a16="http://schemas.microsoft.com/office/drawing/2014/main" val="3076336730"/>
                    </a:ext>
                  </a:extLst>
                </a:gridCol>
                <a:gridCol w="1734104">
                  <a:extLst>
                    <a:ext uri="{9D8B030D-6E8A-4147-A177-3AD203B41FA5}">
                      <a16:colId xmlns:a16="http://schemas.microsoft.com/office/drawing/2014/main" val="3283573917"/>
                    </a:ext>
                  </a:extLst>
                </a:gridCol>
                <a:gridCol w="523503">
                  <a:extLst>
                    <a:ext uri="{9D8B030D-6E8A-4147-A177-3AD203B41FA5}">
                      <a16:colId xmlns:a16="http://schemas.microsoft.com/office/drawing/2014/main" val="4277916129"/>
                    </a:ext>
                  </a:extLst>
                </a:gridCol>
                <a:gridCol w="523503">
                  <a:extLst>
                    <a:ext uri="{9D8B030D-6E8A-4147-A177-3AD203B41FA5}">
                      <a16:colId xmlns:a16="http://schemas.microsoft.com/office/drawing/2014/main" val="883310408"/>
                    </a:ext>
                  </a:extLst>
                </a:gridCol>
                <a:gridCol w="327190">
                  <a:extLst>
                    <a:ext uri="{9D8B030D-6E8A-4147-A177-3AD203B41FA5}">
                      <a16:colId xmlns:a16="http://schemas.microsoft.com/office/drawing/2014/main" val="1577217888"/>
                    </a:ext>
                  </a:extLst>
                </a:gridCol>
                <a:gridCol w="392628">
                  <a:extLst>
                    <a:ext uri="{9D8B030D-6E8A-4147-A177-3AD203B41FA5}">
                      <a16:colId xmlns:a16="http://schemas.microsoft.com/office/drawing/2014/main" val="47720801"/>
                    </a:ext>
                  </a:extLst>
                </a:gridCol>
                <a:gridCol w="588941">
                  <a:extLst>
                    <a:ext uri="{9D8B030D-6E8A-4147-A177-3AD203B41FA5}">
                      <a16:colId xmlns:a16="http://schemas.microsoft.com/office/drawing/2014/main" val="898179856"/>
                    </a:ext>
                  </a:extLst>
                </a:gridCol>
                <a:gridCol w="261752">
                  <a:extLst>
                    <a:ext uri="{9D8B030D-6E8A-4147-A177-3AD203B41FA5}">
                      <a16:colId xmlns:a16="http://schemas.microsoft.com/office/drawing/2014/main" val="11660719"/>
                    </a:ext>
                  </a:extLst>
                </a:gridCol>
                <a:gridCol w="392628">
                  <a:extLst>
                    <a:ext uri="{9D8B030D-6E8A-4147-A177-3AD203B41FA5}">
                      <a16:colId xmlns:a16="http://schemas.microsoft.com/office/drawing/2014/main" val="865372055"/>
                    </a:ext>
                  </a:extLst>
                </a:gridCol>
                <a:gridCol w="458065">
                  <a:extLst>
                    <a:ext uri="{9D8B030D-6E8A-4147-A177-3AD203B41FA5}">
                      <a16:colId xmlns:a16="http://schemas.microsoft.com/office/drawing/2014/main" val="3748757985"/>
                    </a:ext>
                  </a:extLst>
                </a:gridCol>
                <a:gridCol w="261752">
                  <a:extLst>
                    <a:ext uri="{9D8B030D-6E8A-4147-A177-3AD203B41FA5}">
                      <a16:colId xmlns:a16="http://schemas.microsoft.com/office/drawing/2014/main" val="2025169779"/>
                    </a:ext>
                  </a:extLst>
                </a:gridCol>
                <a:gridCol w="327190">
                  <a:extLst>
                    <a:ext uri="{9D8B030D-6E8A-4147-A177-3AD203B41FA5}">
                      <a16:colId xmlns:a16="http://schemas.microsoft.com/office/drawing/2014/main" val="320051106"/>
                    </a:ext>
                  </a:extLst>
                </a:gridCol>
                <a:gridCol w="458065">
                  <a:extLst>
                    <a:ext uri="{9D8B030D-6E8A-4147-A177-3AD203B41FA5}">
                      <a16:colId xmlns:a16="http://schemas.microsoft.com/office/drawing/2014/main" val="2147793244"/>
                    </a:ext>
                  </a:extLst>
                </a:gridCol>
                <a:gridCol w="261752">
                  <a:extLst>
                    <a:ext uri="{9D8B030D-6E8A-4147-A177-3AD203B41FA5}">
                      <a16:colId xmlns:a16="http://schemas.microsoft.com/office/drawing/2014/main" val="531361927"/>
                    </a:ext>
                  </a:extLst>
                </a:gridCol>
                <a:gridCol w="392628">
                  <a:extLst>
                    <a:ext uri="{9D8B030D-6E8A-4147-A177-3AD203B41FA5}">
                      <a16:colId xmlns:a16="http://schemas.microsoft.com/office/drawing/2014/main" val="2764660369"/>
                    </a:ext>
                  </a:extLst>
                </a:gridCol>
                <a:gridCol w="458065">
                  <a:extLst>
                    <a:ext uri="{9D8B030D-6E8A-4147-A177-3AD203B41FA5}">
                      <a16:colId xmlns:a16="http://schemas.microsoft.com/office/drawing/2014/main" val="2357815724"/>
                    </a:ext>
                  </a:extLst>
                </a:gridCol>
                <a:gridCol w="261752">
                  <a:extLst>
                    <a:ext uri="{9D8B030D-6E8A-4147-A177-3AD203B41FA5}">
                      <a16:colId xmlns:a16="http://schemas.microsoft.com/office/drawing/2014/main" val="3162561933"/>
                    </a:ext>
                  </a:extLst>
                </a:gridCol>
              </a:tblGrid>
              <a:tr h="1710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A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B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C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D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E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17197"/>
                  </a:ext>
                </a:extLst>
              </a:tr>
              <a:tr h="1710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n.of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regressors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11701"/>
                  </a:ext>
                </a:extLst>
              </a:tr>
              <a:tr h="791837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 of measure selected per each regressor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t-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Coefficient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Keep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t-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Coefficient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Keep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t-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Coefficient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Keep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t-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Coefficient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Keep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t-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Coefficient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Keep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85029"/>
                  </a:ext>
                </a:extLst>
              </a:tr>
              <a:tr h="164702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Constant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Constant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1997.10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1971.17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2010.66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2180.39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2010.47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5452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Area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Area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Square meters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-5.21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-1.71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-5.22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-7.03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-1.75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-6.97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-1.73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-6.94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-1.73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89559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of Rooms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of Rooms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number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-0.08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-2.16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-0.08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-2.21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45207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Performance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Performance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class from A4 to G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22.33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149.47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22.45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149.55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22.46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149.46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22.30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148.12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22.14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146.84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90386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Hospitals 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Hospitals 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Straight line distance 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-1.18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-99.94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-1.17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-98.37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36802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Leisure Services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Leisure Services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N. in a 1 km ring buffer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-1.55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-1.80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-1.56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-1.79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-1.79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-2.03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34934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Cultural Services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Cultural Services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N. in a 1 km ring buffer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5.04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12.78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5.16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12.67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5.30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12.98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13.32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8.14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13.04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7.58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91482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Medical Centers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Medical Centers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N. in a 1 km ring buffer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-0.18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-0.57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06451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Pharmacies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Pharmacies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Travel time by public transport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1.63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12.87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1.64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12.92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43103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 School 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 School 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N. in a 1 km ring buffer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-2.63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-53.31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-2.66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-53.62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-2.95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-58.75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-3.67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-70.00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45477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Nursery 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Nursery 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Straight line distance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-0.07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-6.07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29462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Shopping Malls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Shopping Malls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N. in a 1 km ring buffer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-3.48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-45.09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-3.53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-45.15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-3.28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-39.99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-4.61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-50.71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-4.75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-52.42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59999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Small Commercial</a:t>
                      </a:r>
                      <a:endParaRPr lang="en-US" dirty="0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Small Commercial facilities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Straight line distance 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-2.28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-178.15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-2.34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-173.92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-2.23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-163.77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-2.15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-158.33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3976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City center</a:t>
                      </a:r>
                      <a:endParaRPr lang="en-US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City center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Actual travel distance by car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-3.60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-60.70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-3.77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-59.80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-4.20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-65.34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-5.22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-71.20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-7.41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-92.52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33396"/>
                  </a:ext>
                </a:extLst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Train Station </a:t>
                      </a:r>
                      <a:endParaRPr lang="en-US" dirty="0"/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Train Station 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Travel time by public transport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1.17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2.94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1.27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3.06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1.26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3.04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335" marR="6335" marT="63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03556"/>
                  </a:ext>
                </a:extLst>
              </a:tr>
            </a:tbl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C0C09622-696A-4EC7-87A8-5A49E710D66C}"/>
              </a:ext>
            </a:extLst>
          </p:cNvPr>
          <p:cNvSpPr/>
          <p:nvPr/>
        </p:nvSpPr>
        <p:spPr>
          <a:xfrm>
            <a:off x="7870416" y="1228484"/>
            <a:ext cx="1207733" cy="4608512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9846694-FD0E-4734-B9F9-97A3190725B6}"/>
              </a:ext>
            </a:extLst>
          </p:cNvPr>
          <p:cNvSpPr/>
          <p:nvPr/>
        </p:nvSpPr>
        <p:spPr>
          <a:xfrm>
            <a:off x="89502" y="5949280"/>
            <a:ext cx="8964996" cy="777837"/>
          </a:xfrm>
          <a:prstGeom prst="rect">
            <a:avLst/>
          </a:prstGeom>
          <a:solidFill>
            <a:srgbClr val="F9C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ella 16">
                <a:extLst>
                  <a:ext uri="{FF2B5EF4-FFF2-40B4-BE49-F238E27FC236}">
                    <a16:creationId xmlns:a16="http://schemas.microsoft.com/office/drawing/2014/main" id="{F51902B7-6689-431F-BA84-EB05536FF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081776"/>
                  </p:ext>
                </p:extLst>
              </p:nvPr>
            </p:nvGraphicFramePr>
            <p:xfrm>
              <a:off x="359532" y="5189167"/>
              <a:ext cx="8424936" cy="14439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43017334"/>
                        </a:ext>
                      </a:extLst>
                    </a:gridCol>
                  </a:tblGrid>
                  <a:tr h="300644">
                    <a:tc>
                      <a:txBody>
                        <a:bodyPr/>
                        <a:lstStyle/>
                        <a:p>
                          <a:pPr marL="323850" algn="l">
                            <a:lnSpc>
                              <a:spcPts val="13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it-I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9058693"/>
                      </a:ext>
                    </a:extLst>
                  </a:tr>
                  <a:tr h="318066">
                    <a:tc>
                      <a:txBody>
                        <a:bodyPr/>
                        <a:lstStyle/>
                        <a:p>
                          <a:pPr marL="323850" marR="0" lvl="0" indent="-323850" algn="l" defTabSz="6858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23850" indent="-323850" algn="l">
                            <a:lnSpc>
                              <a:spcPct val="120000"/>
                            </a:lnSpc>
                          </a:pPr>
                          <a:endParaRPr lang="it-I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772082"/>
                      </a:ext>
                    </a:extLst>
                  </a:tr>
                  <a:tr h="323292">
                    <a:tc>
                      <a:txBody>
                        <a:bodyPr/>
                        <a:lstStyle/>
                        <a:p>
                          <a:pPr marL="233680"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𝑈𝑛𝑖𝑡𝑎𝑟𝑦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𝑃𝑟𝑖𝑐𝑒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=2010.47−(1.73∗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𝐴𝑟𝑒𝑎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)+(146.84∗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𝐸𝑛𝑒𝑟𝑔𝑦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𝑃𝑒𝑟𝑓𝑜𝑟𝑚𝑎𝑛𝑐𝑒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)+(7.58∗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𝐶𝑢𝑙𝑡𝑢𝑟𝑎𝑙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𝑆𝑒𝑟𝑣𝑖𝑐𝑒𝑠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)−(52.42∗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𝑆h𝑜𝑝𝑝𝑖𝑛𝑔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𝑀𝑎𝑙𝑙𝑠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)−(92.52∗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𝐶𝑖𝑡𝑦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𝐶𝑒𝑛𝑡𝑟𝑒</m:t>
                                </m:r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0576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ella 16">
                <a:extLst>
                  <a:ext uri="{FF2B5EF4-FFF2-40B4-BE49-F238E27FC236}">
                    <a16:creationId xmlns:a16="http://schemas.microsoft.com/office/drawing/2014/main" id="{F51902B7-6689-431F-BA84-EB05536FF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9081776"/>
                  </p:ext>
                </p:extLst>
              </p:nvPr>
            </p:nvGraphicFramePr>
            <p:xfrm>
              <a:off x="359532" y="5189167"/>
              <a:ext cx="8424936" cy="14439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43017334"/>
                        </a:ext>
                      </a:extLst>
                    </a:gridCol>
                  </a:tblGrid>
                  <a:tr h="300644">
                    <a:tc>
                      <a:txBody>
                        <a:bodyPr/>
                        <a:lstStyle/>
                        <a:p>
                          <a:pPr marL="323850" algn="l">
                            <a:lnSpc>
                              <a:spcPts val="13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it-IT" sz="11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9058693"/>
                      </a:ext>
                    </a:extLst>
                  </a:tr>
                  <a:tr h="494983">
                    <a:tc>
                      <a:txBody>
                        <a:bodyPr/>
                        <a:lstStyle/>
                        <a:p>
                          <a:pPr marL="323850" marR="0" lvl="0" indent="-323850" algn="l" defTabSz="6858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23850" indent="-323850" algn="l">
                            <a:lnSpc>
                              <a:spcPct val="120000"/>
                            </a:lnSpc>
                          </a:pPr>
                          <a:endParaRPr lang="it-IT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772082"/>
                      </a:ext>
                    </a:extLst>
                  </a:tr>
                  <a:tr h="64833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122430" b="-7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76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240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40E43D3-1774-40FD-87BF-BD27A94C89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9C25E">
                  <a:shade val="30000"/>
                  <a:satMod val="115000"/>
                </a:srgbClr>
              </a:gs>
              <a:gs pos="50000">
                <a:srgbClr val="F9C25E">
                  <a:shade val="67500"/>
                  <a:satMod val="115000"/>
                </a:srgbClr>
              </a:gs>
              <a:gs pos="100000">
                <a:srgbClr val="F9C25E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4F25705-E58C-4B9A-977A-7918128B2639}"/>
              </a:ext>
            </a:extLst>
          </p:cNvPr>
          <p:cNvSpPr/>
          <p:nvPr/>
        </p:nvSpPr>
        <p:spPr>
          <a:xfrm>
            <a:off x="-28208" y="764704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Further investigations…</a:t>
            </a:r>
            <a:endParaRPr lang="en-US" sz="24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7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E3E1E-487C-43DA-8178-2FE4FBF65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diachronic analysis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E58EE2A-F346-4FE9-991E-B1D108FE41C6}"/>
              </a:ext>
            </a:extLst>
          </p:cNvPr>
          <p:cNvSpPr/>
          <p:nvPr/>
        </p:nvSpPr>
        <p:spPr>
          <a:xfrm>
            <a:off x="231304" y="1230005"/>
            <a:ext cx="8681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MR is developed based on three data-bases about the same city but collected </a:t>
            </a:r>
            <a:r>
              <a:rPr lang="en-US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different timings. </a:t>
            </a:r>
          </a:p>
          <a:p>
            <a:endParaRPr lang="en-US" b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F2FEBDF-E639-45FA-A25E-0DBC7336A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299594"/>
              </p:ext>
            </p:extLst>
          </p:nvPr>
        </p:nvGraphicFramePr>
        <p:xfrm>
          <a:off x="139080" y="148923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96F47199-71CA-439D-84BD-4AC623BC14E7}"/>
              </a:ext>
            </a:extLst>
          </p:cNvPr>
          <p:cNvSpPr/>
          <p:nvPr/>
        </p:nvSpPr>
        <p:spPr>
          <a:xfrm>
            <a:off x="6753349" y="2157327"/>
            <a:ext cx="1791093" cy="337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Database 2019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4A66E8F-A987-482A-A5E7-3098C4617C72}"/>
              </a:ext>
            </a:extLst>
          </p:cNvPr>
          <p:cNvSpPr/>
          <p:nvPr/>
        </p:nvSpPr>
        <p:spPr>
          <a:xfrm>
            <a:off x="6782915" y="3050999"/>
            <a:ext cx="1791093" cy="337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Database 2021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EECC6E-E757-4231-BF7F-D145BE56B456}"/>
              </a:ext>
            </a:extLst>
          </p:cNvPr>
          <p:cNvSpPr/>
          <p:nvPr/>
        </p:nvSpPr>
        <p:spPr>
          <a:xfrm>
            <a:off x="6753349" y="3958777"/>
            <a:ext cx="1791093" cy="337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Database 2023</a:t>
            </a:r>
          </a:p>
        </p:txBody>
      </p:sp>
      <p:pic>
        <p:nvPicPr>
          <p:cNvPr id="8" name="Immagine 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4834053-E383-460A-81D0-6B00449F6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1"/>
          <a:stretch/>
        </p:blipFill>
        <p:spPr>
          <a:xfrm>
            <a:off x="539552" y="4613845"/>
            <a:ext cx="7789283" cy="22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BC999-14E4-448B-9948-206FA1BCC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Diachronic results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DEF1990-D480-42D9-B70C-B9FF37444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44725"/>
              </p:ext>
            </p:extLst>
          </p:nvPr>
        </p:nvGraphicFramePr>
        <p:xfrm>
          <a:off x="374805" y="3717032"/>
          <a:ext cx="4203699" cy="2720340"/>
        </p:xfrm>
        <a:graphic>
          <a:graphicData uri="http://schemas.openxmlformats.org/drawingml/2006/table">
            <a:tbl>
              <a:tblPr/>
              <a:tblGrid>
                <a:gridCol w="2601231">
                  <a:extLst>
                    <a:ext uri="{9D8B030D-6E8A-4147-A177-3AD203B41FA5}">
                      <a16:colId xmlns:a16="http://schemas.microsoft.com/office/drawing/2014/main" val="4037312986"/>
                    </a:ext>
                  </a:extLst>
                </a:gridCol>
                <a:gridCol w="534156">
                  <a:extLst>
                    <a:ext uri="{9D8B030D-6E8A-4147-A177-3AD203B41FA5}">
                      <a16:colId xmlns:a16="http://schemas.microsoft.com/office/drawing/2014/main" val="1257646421"/>
                    </a:ext>
                  </a:extLst>
                </a:gridCol>
                <a:gridCol w="534156">
                  <a:extLst>
                    <a:ext uri="{9D8B030D-6E8A-4147-A177-3AD203B41FA5}">
                      <a16:colId xmlns:a16="http://schemas.microsoft.com/office/drawing/2014/main" val="484422549"/>
                    </a:ext>
                  </a:extLst>
                </a:gridCol>
                <a:gridCol w="534156">
                  <a:extLst>
                    <a:ext uri="{9D8B030D-6E8A-4147-A177-3AD203B41FA5}">
                      <a16:colId xmlns:a16="http://schemas.microsoft.com/office/drawing/2014/main" val="281101563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element or Function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coefficients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2941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Intrinsic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58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Typology of the building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0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construction characteristics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78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installations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6898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Extrinsic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14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centre proximity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51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Transports accessibility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488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services proximity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71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amenities and leisure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553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areas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68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facilities proximity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81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90668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17D3BB44-A298-4134-9904-E67CE316DE6F}"/>
              </a:ext>
            </a:extLst>
          </p:cNvPr>
          <p:cNvSpPr/>
          <p:nvPr/>
        </p:nvSpPr>
        <p:spPr>
          <a:xfrm>
            <a:off x="154452" y="2160682"/>
            <a:ext cx="8835095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9B9E710-B37A-4799-AFF5-02A6CE6FE30B}"/>
              </a:ext>
            </a:extLst>
          </p:cNvPr>
          <p:cNvSpPr/>
          <p:nvPr/>
        </p:nvSpPr>
        <p:spPr>
          <a:xfrm>
            <a:off x="154452" y="1412776"/>
            <a:ext cx="8835095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EE360A-DAC9-4A0C-8964-ACE28C7297F5}"/>
              </a:ext>
            </a:extLst>
          </p:cNvPr>
          <p:cNvSpPr/>
          <p:nvPr/>
        </p:nvSpPr>
        <p:spPr>
          <a:xfrm>
            <a:off x="154452" y="2908588"/>
            <a:ext cx="8835095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a 10">
                <a:extLst>
                  <a:ext uri="{FF2B5EF4-FFF2-40B4-BE49-F238E27FC236}">
                    <a16:creationId xmlns:a16="http://schemas.microsoft.com/office/drawing/2014/main" id="{8944B879-D64C-4D10-B685-745E30AF63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71194"/>
                  </p:ext>
                </p:extLst>
              </p:nvPr>
            </p:nvGraphicFramePr>
            <p:xfrm>
              <a:off x="-169581" y="1646059"/>
              <a:ext cx="9577064" cy="218561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577064">
                      <a:extLst>
                        <a:ext uri="{9D8B030D-6E8A-4147-A177-3AD203B41FA5}">
                          <a16:colId xmlns:a16="http://schemas.microsoft.com/office/drawing/2014/main" val="43017334"/>
                        </a:ext>
                      </a:extLst>
                    </a:gridCol>
                  </a:tblGrid>
                  <a:tr h="720080">
                    <a:tc>
                      <a:txBody>
                        <a:bodyPr/>
                        <a:lstStyle/>
                        <a:p>
                          <a:pPr marL="323850" algn="l">
                            <a:lnSpc>
                              <a:spcPts val="13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  <m:t>2019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= 1766.16−33.29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1 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−0.</m:t>
                                </m:r>
                                <m:r>
                                  <a:rPr lang="en-GB" sz="16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57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2 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  68.88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3 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−25.98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4 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+2.65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5 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−17.</m:t>
                                </m:r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 Light" panose="020F0302020204030204" pitchFamily="34" charset="0"/>
                                  </a:rPr>
                                  <m:t>75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6 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+ 5.14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 Light" panose="020F0302020204030204" pitchFamily="34" charset="0"/>
                                      </a:rPr>
                                      <m:t>7 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dirty="0">
                            <a:solidFill>
                              <a:srgbClr val="000000"/>
                            </a:solidFill>
                            <a:effectLst/>
                            <a:latin typeface="Palatino Linotype" panose="0204050205050503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9058693"/>
                      </a:ext>
                    </a:extLst>
                  </a:tr>
                  <a:tr h="691207">
                    <a:tc>
                      <a:txBody>
                        <a:bodyPr/>
                        <a:lstStyle/>
                        <a:p>
                          <a:pPr marL="323850" indent="-323850"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= 1801.46+ 52.31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1 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−6.26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2 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  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74.59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3 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−92.83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4 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+8.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 Light" panose="020F0302020204030204" pitchFamily="34" charset="0"/>
                                  </a:rPr>
                                  <m:t>92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5 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 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9.89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6 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 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27.49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772082"/>
                      </a:ext>
                    </a:extLst>
                  </a:tr>
                  <a:tr h="774324">
                    <a:tc>
                      <a:txBody>
                        <a:bodyPr/>
                        <a:lstStyle/>
                        <a:p>
                          <a:pPr marL="233680" algn="l">
                            <a:lnSpc>
                              <a:spcPct val="12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Calibri Light" panose="020F0302020204030204" pitchFamily="34" charset="0"/>
                                      </a:rPr>
                                      <m:t>2023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= 1673.95+ 10.62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1 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−2.08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2 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  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144.07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3 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−57.79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4 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+12.94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5 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 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29.38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6 </m:t>
                                    </m:r>
                                  </m:sub>
                                </m:sSub>
                                <m:r>
                                  <a:rPr lang="en-GB" sz="1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− </m:t>
                                </m:r>
                                <m: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Calibri Light" panose="020F0302020204030204" pitchFamily="34" charset="0"/>
                                  </a:rPr>
                                  <m:t>27.11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 Light" panose="020F030202020403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0576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a 10">
                <a:extLst>
                  <a:ext uri="{FF2B5EF4-FFF2-40B4-BE49-F238E27FC236}">
                    <a16:creationId xmlns:a16="http://schemas.microsoft.com/office/drawing/2014/main" id="{8944B879-D64C-4D10-B685-745E30AF63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71194"/>
                  </p:ext>
                </p:extLst>
              </p:nvPr>
            </p:nvGraphicFramePr>
            <p:xfrm>
              <a:off x="-169581" y="1646059"/>
              <a:ext cx="9577064" cy="218561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577064">
                      <a:extLst>
                        <a:ext uri="{9D8B030D-6E8A-4147-A177-3AD203B41FA5}">
                          <a16:colId xmlns:a16="http://schemas.microsoft.com/office/drawing/2014/main" val="43017334"/>
                        </a:ext>
                      </a:extLst>
                    </a:gridCol>
                  </a:tblGrid>
                  <a:tr h="7200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7627" b="-20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058693"/>
                      </a:ext>
                    </a:extLst>
                  </a:tr>
                  <a:tr h="69120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111404" b="-111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772082"/>
                      </a:ext>
                    </a:extLst>
                  </a:tr>
                  <a:tr h="77432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1897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76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0E9803AF-DB60-4985-853C-01C874400A23}"/>
              </a:ext>
            </a:extLst>
          </p:cNvPr>
          <p:cNvSpPr/>
          <p:nvPr/>
        </p:nvSpPr>
        <p:spPr>
          <a:xfrm>
            <a:off x="4786754" y="3831670"/>
            <a:ext cx="42036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X1</a:t>
            </a:r>
            <a:r>
              <a:rPr lang="en-US" sz="1100" dirty="0">
                <a:latin typeface="+mj-lt"/>
              </a:rPr>
              <a:t> = Building internal services [Ʃ 0/1 of Lift, Garden, Parking Space, Cellar, Terrace, Building Automation, Central Heating, Photovoltaic system, MCV, Air Conditioning, Optical Fiber, Fireplace];</a:t>
            </a:r>
          </a:p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X2</a:t>
            </a:r>
            <a:r>
              <a:rPr lang="en-US" sz="1100" dirty="0">
                <a:latin typeface="+mj-lt"/>
              </a:rPr>
              <a:t> = Floor Area [sqm];</a:t>
            </a:r>
          </a:p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X3</a:t>
            </a:r>
            <a:r>
              <a:rPr lang="en-US" sz="1100" dirty="0">
                <a:latin typeface="+mj-lt"/>
              </a:rPr>
              <a:t> = Energy Class [from 10 to 1, where 10 represents the highest class, and 1 the lowest];</a:t>
            </a:r>
          </a:p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X4</a:t>
            </a:r>
            <a:r>
              <a:rPr lang="en-US" sz="1100" dirty="0">
                <a:latin typeface="+mj-lt"/>
              </a:rPr>
              <a:t> = City center straight line distance [Km];</a:t>
            </a:r>
          </a:p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X5</a:t>
            </a:r>
            <a:r>
              <a:rPr lang="en-US" sz="1100" dirty="0">
                <a:latin typeface="+mj-lt"/>
              </a:rPr>
              <a:t> = Urban Amenities and leisure [total n. of services in 1 km ring buffer of Cultural facilities, Museums, Art galleries, Theatres, Cinemas, Libraries];</a:t>
            </a:r>
          </a:p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X6</a:t>
            </a:r>
            <a:r>
              <a:rPr lang="en-US" sz="1100" dirty="0">
                <a:latin typeface="+mj-lt"/>
              </a:rPr>
              <a:t> = Commercial Services [total n. of services in 1 km ring buffer of Big Shopping malls, big commercial facilities Small-supermarkets];</a:t>
            </a:r>
          </a:p>
          <a:p>
            <a:r>
              <a:rPr lang="en-US" sz="1200" b="1" dirty="0">
                <a:solidFill>
                  <a:srgbClr val="B80000"/>
                </a:solidFill>
                <a:latin typeface="+mj-lt"/>
              </a:rPr>
              <a:t>X7</a:t>
            </a:r>
            <a:r>
              <a:rPr lang="en-US" sz="1100" dirty="0">
                <a:latin typeface="+mj-lt"/>
              </a:rPr>
              <a:t> = Bus and tram stop [total n. of services in the Ped shed of Bus stop and Tram stop].</a:t>
            </a:r>
          </a:p>
        </p:txBody>
      </p:sp>
    </p:spTree>
    <p:extLst>
      <p:ext uri="{BB962C8B-B14F-4D97-AF65-F5344CB8AC3E}">
        <p14:creationId xmlns:p14="http://schemas.microsoft.com/office/powerpoint/2010/main" val="379625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Results and Contribution</a:t>
            </a:r>
          </a:p>
        </p:txBody>
      </p:sp>
      <p:sp>
        <p:nvSpPr>
          <p:cNvPr id="12" name="Freccia a pentagono 20">
            <a:extLst>
              <a:ext uri="{FF2B5EF4-FFF2-40B4-BE49-F238E27FC236}">
                <a16:creationId xmlns:a16="http://schemas.microsoft.com/office/drawing/2014/main" id="{EF415CC2-16D4-4161-9993-FC889D358745}"/>
              </a:ext>
            </a:extLst>
          </p:cNvPr>
          <p:cNvSpPr/>
          <p:nvPr/>
        </p:nvSpPr>
        <p:spPr>
          <a:xfrm>
            <a:off x="156064" y="5425279"/>
            <a:ext cx="8872296" cy="1192144"/>
          </a:xfrm>
          <a:prstGeom prst="homePlate">
            <a:avLst>
              <a:gd name="adj" fmla="val 43426"/>
            </a:avLst>
          </a:prstGeom>
          <a:pattFill prst="pct4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Freccia a pentagono 18">
            <a:extLst>
              <a:ext uri="{FF2B5EF4-FFF2-40B4-BE49-F238E27FC236}">
                <a16:creationId xmlns:a16="http://schemas.microsoft.com/office/drawing/2014/main" id="{AF5B8D51-B161-4D6F-AB0D-1A78592139D4}"/>
              </a:ext>
            </a:extLst>
          </p:cNvPr>
          <p:cNvSpPr/>
          <p:nvPr/>
        </p:nvSpPr>
        <p:spPr>
          <a:xfrm>
            <a:off x="146792" y="4338419"/>
            <a:ext cx="8673680" cy="903848"/>
          </a:xfrm>
          <a:prstGeom prst="homePlate">
            <a:avLst>
              <a:gd name="adj" fmla="val 37475"/>
            </a:avLst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71586AD-8E0F-4545-8809-41BE5FCEC1B9}"/>
              </a:ext>
            </a:extLst>
          </p:cNvPr>
          <p:cNvSpPr/>
          <p:nvPr/>
        </p:nvSpPr>
        <p:spPr>
          <a:xfrm>
            <a:off x="2923951" y="5449678"/>
            <a:ext cx="5660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The significant result of this research is a </a:t>
            </a:r>
            <a:r>
              <a:rPr lang="en-US" sz="17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deep monitoring of the demand preferences</a:t>
            </a:r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. Location is among the primary drivers in determining market prices, but other building attributes strongly affect the buyer's choices</a:t>
            </a:r>
            <a:r>
              <a:rPr lang="en-US" sz="1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en-AU" sz="17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4AF9675-ED8A-4D4B-BC3F-A0C1AFA68EB9}"/>
              </a:ext>
            </a:extLst>
          </p:cNvPr>
          <p:cNvSpPr/>
          <p:nvPr/>
        </p:nvSpPr>
        <p:spPr>
          <a:xfrm>
            <a:off x="2444509" y="4365104"/>
            <a:ext cx="624541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Several techniques have been integrated into this research: computer programming in Python language, spatial analysis, Multivariate Regression and Random Forest feature importance analysis.</a:t>
            </a:r>
            <a:endParaRPr lang="en-AU" sz="1700" b="1" dirty="0">
              <a:solidFill>
                <a:srgbClr val="920000"/>
              </a:solidFill>
            </a:endParaRPr>
          </a:p>
        </p:txBody>
      </p: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9C4B5BA4-D9CD-4A74-A733-7EB2362B94D6}"/>
              </a:ext>
            </a:extLst>
          </p:cNvPr>
          <p:cNvSpPr/>
          <p:nvPr/>
        </p:nvSpPr>
        <p:spPr>
          <a:xfrm>
            <a:off x="139313" y="1324643"/>
            <a:ext cx="8825175" cy="2828421"/>
          </a:xfrm>
          <a:prstGeom prst="homePlate">
            <a:avLst>
              <a:gd name="adj" fmla="val 33649"/>
            </a:avLst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Freccia a pentagono 16">
            <a:extLst>
              <a:ext uri="{FF2B5EF4-FFF2-40B4-BE49-F238E27FC236}">
                <a16:creationId xmlns:a16="http://schemas.microsoft.com/office/drawing/2014/main" id="{87E7374A-47FA-46D9-8919-9247CAB76DE8}"/>
              </a:ext>
            </a:extLst>
          </p:cNvPr>
          <p:cNvSpPr/>
          <p:nvPr/>
        </p:nvSpPr>
        <p:spPr>
          <a:xfrm>
            <a:off x="114486" y="1324643"/>
            <a:ext cx="1721210" cy="2828421"/>
          </a:xfrm>
          <a:prstGeom prst="homePlate">
            <a:avLst>
              <a:gd name="adj" fmla="val 5691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Research Results</a:t>
            </a:r>
          </a:p>
        </p:txBody>
      </p:sp>
      <p:sp>
        <p:nvSpPr>
          <p:cNvPr id="19" name="Freccia a pentagono 17">
            <a:extLst>
              <a:ext uri="{FF2B5EF4-FFF2-40B4-BE49-F238E27FC236}">
                <a16:creationId xmlns:a16="http://schemas.microsoft.com/office/drawing/2014/main" id="{639235A6-08A5-49C1-ABF7-1EA29434AEFF}"/>
              </a:ext>
            </a:extLst>
          </p:cNvPr>
          <p:cNvSpPr/>
          <p:nvPr/>
        </p:nvSpPr>
        <p:spPr>
          <a:xfrm>
            <a:off x="124281" y="4338419"/>
            <a:ext cx="2149692" cy="903848"/>
          </a:xfrm>
          <a:prstGeom prst="homePlate">
            <a:avLst>
              <a:gd name="adj" fmla="val 5691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strengths</a:t>
            </a:r>
          </a:p>
        </p:txBody>
      </p:sp>
      <p:sp>
        <p:nvSpPr>
          <p:cNvPr id="20" name="Freccia a pentagono 19">
            <a:extLst>
              <a:ext uri="{FF2B5EF4-FFF2-40B4-BE49-F238E27FC236}">
                <a16:creationId xmlns:a16="http://schemas.microsoft.com/office/drawing/2014/main" id="{8BE31D0D-ADA8-4B9E-A394-020138689C0A}"/>
              </a:ext>
            </a:extLst>
          </p:cNvPr>
          <p:cNvSpPr/>
          <p:nvPr/>
        </p:nvSpPr>
        <p:spPr>
          <a:xfrm>
            <a:off x="115640" y="5422993"/>
            <a:ext cx="2580793" cy="1192144"/>
          </a:xfrm>
          <a:prstGeom prst="homePlate">
            <a:avLst>
              <a:gd name="adj" fmla="val 56915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C6FFE3D6-4A4F-4EAD-B1E0-77AB3188D7CD}"/>
              </a:ext>
            </a:extLst>
          </p:cNvPr>
          <p:cNvSpPr/>
          <p:nvPr/>
        </p:nvSpPr>
        <p:spPr>
          <a:xfrm>
            <a:off x="1835696" y="1408322"/>
            <a:ext cx="655272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Particular attention has been dedicated to the comparison of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localization versus construction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characteristics inside price formation mechanisms.</a:t>
            </a: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+mj-lt"/>
              </a:rPr>
              <a:t>The most influential construction characteristics are the </a:t>
            </a:r>
            <a:r>
              <a:rPr lang="en-GB" sz="1600" b="1" dirty="0">
                <a:latin typeface="+mj-lt"/>
              </a:rPr>
              <a:t>floor area </a:t>
            </a:r>
            <a:r>
              <a:rPr lang="en-GB" sz="1600" dirty="0">
                <a:latin typeface="+mj-lt"/>
              </a:rPr>
              <a:t>and the </a:t>
            </a:r>
            <a:r>
              <a:rPr lang="en-GB" sz="1600" b="1" dirty="0">
                <a:latin typeface="+mj-lt"/>
              </a:rPr>
              <a:t>number of rooms</a:t>
            </a:r>
            <a:r>
              <a:rPr lang="en-GB" sz="1600" dirty="0">
                <a:latin typeface="+mj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+mj-lt"/>
              </a:rPr>
              <a:t>The </a:t>
            </a:r>
            <a:r>
              <a:rPr lang="en-GB" sz="1600" b="1" dirty="0">
                <a:latin typeface="+mj-lt"/>
              </a:rPr>
              <a:t>energy class </a:t>
            </a:r>
            <a:r>
              <a:rPr lang="en-GB" sz="1600" dirty="0">
                <a:latin typeface="+mj-lt"/>
              </a:rPr>
              <a:t>is positively and strongly correlated to the </a:t>
            </a:r>
            <a:r>
              <a:rPr lang="it-IT" sz="1600" dirty="0">
                <a:latin typeface="+mj-lt"/>
              </a:rPr>
              <a:t>price.</a:t>
            </a: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The </a:t>
            </a:r>
            <a:r>
              <a:rPr lang="en-US" sz="1600" b="1" dirty="0">
                <a:latin typeface="+mj-lt"/>
              </a:rPr>
              <a:t>proximity to the city center </a:t>
            </a:r>
            <a:r>
              <a:rPr lang="en-US" sz="1600" dirty="0">
                <a:latin typeface="+mj-lt"/>
              </a:rPr>
              <a:t>increases the market value but it is not the most influential factor.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Leisure and cultural services (</a:t>
            </a:r>
            <a:r>
              <a:rPr lang="en-US" sz="1600" b="1" dirty="0">
                <a:latin typeface="+mj-lt"/>
              </a:rPr>
              <a:t>urban amenities</a:t>
            </a:r>
            <a:r>
              <a:rPr lang="en-US" sz="1600" dirty="0">
                <a:latin typeface="+mj-lt"/>
              </a:rPr>
              <a:t>) are a strong increase to market values.</a:t>
            </a:r>
          </a:p>
        </p:txBody>
      </p:sp>
    </p:spTree>
    <p:extLst>
      <p:ext uri="{BB962C8B-B14F-4D97-AF65-F5344CB8AC3E}">
        <p14:creationId xmlns:p14="http://schemas.microsoft.com/office/powerpoint/2010/main" val="267010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9C25E">
                  <a:shade val="30000"/>
                  <a:satMod val="115000"/>
                </a:srgbClr>
              </a:gs>
              <a:gs pos="50000">
                <a:srgbClr val="F9C25E">
                  <a:shade val="67500"/>
                  <a:satMod val="115000"/>
                </a:srgbClr>
              </a:gs>
              <a:gs pos="100000">
                <a:srgbClr val="F9C25E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1" y="3140968"/>
            <a:ext cx="9144000" cy="680568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it-IT" sz="4400" dirty="0"/>
              <a:t>Thank You for Your </a:t>
            </a:r>
            <a:r>
              <a:rPr lang="en-US" sz="4400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16879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40E43D3-1774-40FD-87BF-BD27A94C89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9C25E">
                  <a:shade val="30000"/>
                  <a:satMod val="115000"/>
                </a:srgbClr>
              </a:gs>
              <a:gs pos="50000">
                <a:srgbClr val="F9C25E">
                  <a:shade val="67500"/>
                  <a:satMod val="115000"/>
                </a:srgbClr>
              </a:gs>
              <a:gs pos="100000">
                <a:srgbClr val="F9C25E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4F25705-E58C-4B9A-977A-7918128B2639}"/>
              </a:ext>
            </a:extLst>
          </p:cNvPr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“There are three things that matter in property: location, location, location” 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endParaRPr lang="en-GB" sz="3200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.. Lord Harold Samuel (Apocryphal)</a:t>
            </a:r>
            <a:endParaRPr lang="en-US" sz="24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Topic of interest</a:t>
            </a:r>
          </a:p>
        </p:txBody>
      </p:sp>
      <p:sp>
        <p:nvSpPr>
          <p:cNvPr id="12" name="Freccia a pentagono 3">
            <a:extLst>
              <a:ext uri="{FF2B5EF4-FFF2-40B4-BE49-F238E27FC236}">
                <a16:creationId xmlns:a16="http://schemas.microsoft.com/office/drawing/2014/main" id="{CBE6A672-B033-4E41-8C75-96598AC147DC}"/>
              </a:ext>
            </a:extLst>
          </p:cNvPr>
          <p:cNvSpPr/>
          <p:nvPr/>
        </p:nvSpPr>
        <p:spPr>
          <a:xfrm>
            <a:off x="343494" y="1412776"/>
            <a:ext cx="8188946" cy="1043741"/>
          </a:xfrm>
          <a:prstGeom prst="homePlate">
            <a:avLst>
              <a:gd name="adj" fmla="val 93499"/>
            </a:avLst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ccia a pentagono 23">
            <a:extLst>
              <a:ext uri="{FF2B5EF4-FFF2-40B4-BE49-F238E27FC236}">
                <a16:creationId xmlns:a16="http://schemas.microsoft.com/office/drawing/2014/main" id="{7DE4C548-BCCF-4D28-8854-BBAC3219E99B}"/>
              </a:ext>
            </a:extLst>
          </p:cNvPr>
          <p:cNvSpPr/>
          <p:nvPr/>
        </p:nvSpPr>
        <p:spPr>
          <a:xfrm>
            <a:off x="323528" y="2718409"/>
            <a:ext cx="8496944" cy="1323440"/>
          </a:xfrm>
          <a:prstGeom prst="homePlate">
            <a:avLst/>
          </a:prstGeom>
          <a:pattFill prst="pct2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9E137ED-54AF-4D3C-9F0E-B47BCC0EF1C9}"/>
              </a:ext>
            </a:extLst>
          </p:cNvPr>
          <p:cNvSpPr/>
          <p:nvPr/>
        </p:nvSpPr>
        <p:spPr>
          <a:xfrm>
            <a:off x="2503734" y="1496064"/>
            <a:ext cx="435303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Discuss how 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fixed effects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influence the best estimate of a premise's market value through 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multi-parametric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estimation techniques</a:t>
            </a:r>
            <a:endParaRPr lang="en-AU" sz="1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BF037E8-826C-48CE-A170-F0031796AEF4}"/>
              </a:ext>
            </a:extLst>
          </p:cNvPr>
          <p:cNvSpPr/>
          <p:nvPr/>
        </p:nvSpPr>
        <p:spPr>
          <a:xfrm>
            <a:off x="2915816" y="2810742"/>
            <a:ext cx="4719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Investigate whether (or not) the recent events of the 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Covid-19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 pandemic and the 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War in Ukraine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have changed the influence of the property's location over its market value</a:t>
            </a:r>
            <a:endParaRPr lang="en-US" sz="15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Freccia a pentagono 2">
            <a:extLst>
              <a:ext uri="{FF2B5EF4-FFF2-40B4-BE49-F238E27FC236}">
                <a16:creationId xmlns:a16="http://schemas.microsoft.com/office/drawing/2014/main" id="{0D73D237-0050-40AA-B7E1-36D5EEC05AF0}"/>
              </a:ext>
            </a:extLst>
          </p:cNvPr>
          <p:cNvSpPr/>
          <p:nvPr/>
        </p:nvSpPr>
        <p:spPr>
          <a:xfrm>
            <a:off x="323528" y="1412776"/>
            <a:ext cx="1963702" cy="1043741"/>
          </a:xfrm>
          <a:prstGeom prst="homePlate">
            <a:avLst>
              <a:gd name="adj" fmla="val 10748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Topic</a:t>
            </a:r>
          </a:p>
        </p:txBody>
      </p:sp>
      <p:sp>
        <p:nvSpPr>
          <p:cNvPr id="19" name="Freccia a pentagono 21">
            <a:extLst>
              <a:ext uri="{FF2B5EF4-FFF2-40B4-BE49-F238E27FC236}">
                <a16:creationId xmlns:a16="http://schemas.microsoft.com/office/drawing/2014/main" id="{4EDFFA43-5C4B-4F27-AB97-99E0C3B4D052}"/>
              </a:ext>
            </a:extLst>
          </p:cNvPr>
          <p:cNvSpPr/>
          <p:nvPr/>
        </p:nvSpPr>
        <p:spPr>
          <a:xfrm>
            <a:off x="323528" y="2718409"/>
            <a:ext cx="2304256" cy="1323440"/>
          </a:xfrm>
          <a:prstGeom prst="homePlate">
            <a:avLst>
              <a:gd name="adj" fmla="val 5691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Topic Development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13750B1-383B-4607-9C9B-A8E002BFEF66}"/>
              </a:ext>
            </a:extLst>
          </p:cNvPr>
          <p:cNvSpPr/>
          <p:nvPr/>
        </p:nvSpPr>
        <p:spPr>
          <a:xfrm>
            <a:off x="1547664" y="4429561"/>
            <a:ext cx="71062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42900">
              <a:buFont typeface="Wingdings" panose="05000000000000000000" pitchFamily="2" charset="2"/>
              <a:buChar char="Ø"/>
            </a:pPr>
            <a:r>
              <a:rPr lang="en-US" sz="2000" b="1" i="1" u="sng" dirty="0">
                <a:solidFill>
                  <a:schemeClr val="bg2">
                    <a:lumMod val="10000"/>
                  </a:schemeClr>
                </a:solidFill>
                <a:latin typeface="+mj-lt"/>
                <a:cs typeface="Calibri Light" panose="020F0302020204030204" pitchFamily="34" charset="0"/>
              </a:rPr>
              <a:t>How much does location determine the market value of a building according</a:t>
            </a:r>
          </a:p>
          <a:p>
            <a:pPr marL="7200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  <a:cs typeface="Calibri Light" panose="020F0302020204030204" pitchFamily="34" charset="0"/>
              </a:rPr>
              <a:t>Has a demand shift occurred due to these impactful and significant events? </a:t>
            </a:r>
          </a:p>
          <a:p>
            <a:pPr marL="377100"/>
            <a:endParaRPr lang="en-US" b="1" dirty="0">
              <a:solidFill>
                <a:schemeClr val="bg2">
                  <a:lumMod val="1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 marL="7200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  <a:cs typeface="Calibri Light" panose="020F0302020204030204" pitchFamily="34" charset="0"/>
              </a:rPr>
              <a:t>Does the axiom "location, location, location" remain unchanged?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523962F-F702-4063-A7A1-567BED7B42AB}"/>
              </a:ext>
            </a:extLst>
          </p:cNvPr>
          <p:cNvSpPr/>
          <p:nvPr/>
        </p:nvSpPr>
        <p:spPr>
          <a:xfrm>
            <a:off x="6896" y="4303741"/>
            <a:ext cx="164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00" algn="r"/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398847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96964-C316-47F8-AB96-77B96BE079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Scope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CAE50A3-7755-452C-950A-12646F5AD04C}"/>
              </a:ext>
            </a:extLst>
          </p:cNvPr>
          <p:cNvSpPr/>
          <p:nvPr/>
        </p:nvSpPr>
        <p:spPr>
          <a:xfrm>
            <a:off x="971600" y="1484784"/>
            <a:ext cx="73726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Even though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is not the only characteristic of a property whose </a:t>
            </a:r>
            <a:r>
              <a:rPr lang="en-US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value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depends on, it is undoubtedly one of the most important features, if not the most important 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6129ADF-825A-4ACB-875F-9A8347A487B8}"/>
              </a:ext>
            </a:extLst>
          </p:cNvPr>
          <p:cNvSpPr/>
          <p:nvPr/>
        </p:nvSpPr>
        <p:spPr>
          <a:xfrm>
            <a:off x="2199515" y="2780928"/>
            <a:ext cx="474497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This investigation is carried out from a market value perspective, and the aim is to </a:t>
            </a:r>
            <a:r>
              <a:rPr lang="it-IT" dirty="0">
                <a:latin typeface="+mj-lt"/>
              </a:rPr>
              <a:t>study</a:t>
            </a:r>
            <a:r>
              <a:rPr lang="en-US" dirty="0">
                <a:latin typeface="+mj-lt"/>
              </a:rPr>
              <a:t> </a:t>
            </a:r>
            <a:r>
              <a:rPr lang="en-US" b="1" i="1" u="sng" dirty="0">
                <a:solidFill>
                  <a:srgbClr val="B80000"/>
                </a:solidFill>
                <a:latin typeface="+mj-lt"/>
              </a:rPr>
              <a:t>the factors that contribute to the price formation</a:t>
            </a:r>
            <a:r>
              <a:rPr lang="en-US" dirty="0">
                <a:latin typeface="+mj-lt"/>
              </a:rPr>
              <a:t>, questioning the demand willingness to pay for certain characteristics of the buildings.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97C032F-E077-41D0-BFFD-BBF48EE88F4D}"/>
              </a:ext>
            </a:extLst>
          </p:cNvPr>
          <p:cNvSpPr/>
          <p:nvPr/>
        </p:nvSpPr>
        <p:spPr>
          <a:xfrm>
            <a:off x="1547664" y="4392113"/>
            <a:ext cx="698477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 </a:t>
            </a:r>
            <a:r>
              <a:rPr lang="en-US" b="1" dirty="0">
                <a:latin typeface="+mj-lt"/>
              </a:rPr>
              <a:t>multivariate regression </a:t>
            </a:r>
            <a:r>
              <a:rPr lang="en-US" dirty="0">
                <a:latin typeface="+mj-lt"/>
              </a:rPr>
              <a:t>(MR) is implemented on an illustrative case study to assess a property's market value as a function of its descriptive features, such as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location,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distance from specific points of interest (POI),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construction features,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size,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etc. </a:t>
            </a:r>
          </a:p>
        </p:txBody>
      </p:sp>
      <p:sp>
        <p:nvSpPr>
          <p:cNvPr id="6" name="Freccia angolare in su 5">
            <a:extLst>
              <a:ext uri="{FF2B5EF4-FFF2-40B4-BE49-F238E27FC236}">
                <a16:creationId xmlns:a16="http://schemas.microsoft.com/office/drawing/2014/main" id="{D3A977A2-7AF9-4AE7-A208-2FD4C28673AE}"/>
              </a:ext>
            </a:extLst>
          </p:cNvPr>
          <p:cNvSpPr/>
          <p:nvPr/>
        </p:nvSpPr>
        <p:spPr>
          <a:xfrm rot="5400000">
            <a:off x="617843" y="4990541"/>
            <a:ext cx="995545" cy="603317"/>
          </a:xfrm>
          <a:prstGeom prst="bentUpArrow">
            <a:avLst>
              <a:gd name="adj1" fmla="val 28872"/>
              <a:gd name="adj2" fmla="val 50000"/>
              <a:gd name="adj3" fmla="val 3497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CEF150A-2846-42F6-8DCE-61C637FB6A4B}"/>
              </a:ext>
            </a:extLst>
          </p:cNvPr>
          <p:cNvSpPr/>
          <p:nvPr/>
        </p:nvSpPr>
        <p:spPr>
          <a:xfrm rot="5400000">
            <a:off x="4273131" y="2189643"/>
            <a:ext cx="504056" cy="792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Method: </a:t>
            </a:r>
            <a:r>
              <a:rPr lang="en-AU" sz="3000" dirty="0"/>
              <a:t>general approach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37C38A5-0C72-4909-8088-FE6FFB151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03" y="5650332"/>
            <a:ext cx="1223668" cy="929608"/>
          </a:xfrm>
          <a:prstGeom prst="rect">
            <a:avLst/>
          </a:prstGeom>
        </p:spPr>
      </p:pic>
      <p:pic>
        <p:nvPicPr>
          <p:cNvPr id="28" name="Immagine 27" descr="Immagine che contiene logo&#10;&#10;Descrizione generata automaticamente">
            <a:extLst>
              <a:ext uri="{FF2B5EF4-FFF2-40B4-BE49-F238E27FC236}">
                <a16:creationId xmlns:a16="http://schemas.microsoft.com/office/drawing/2014/main" id="{AEC3D369-CF31-4E1C-86A3-47BDBB1FB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37" y="4071734"/>
            <a:ext cx="1672452" cy="1088899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2B39B7BB-9E2F-43E9-BE64-E3AE5C0B5BEE}"/>
              </a:ext>
            </a:extLst>
          </p:cNvPr>
          <p:cNvSpPr/>
          <p:nvPr/>
        </p:nvSpPr>
        <p:spPr>
          <a:xfrm>
            <a:off x="3698541" y="4256243"/>
            <a:ext cx="1791093" cy="6033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forest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75B73EE9-0B0C-4877-9978-03E28F20AF1E}"/>
              </a:ext>
            </a:extLst>
          </p:cNvPr>
          <p:cNvSpPr/>
          <p:nvPr/>
        </p:nvSpPr>
        <p:spPr>
          <a:xfrm>
            <a:off x="2762569" y="5662367"/>
            <a:ext cx="1735391" cy="9049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Multivariate Regression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F01C9E6-B84B-45C9-86B2-460AB73D4CB3}"/>
              </a:ext>
            </a:extLst>
          </p:cNvPr>
          <p:cNvSpPr/>
          <p:nvPr/>
        </p:nvSpPr>
        <p:spPr>
          <a:xfrm>
            <a:off x="2188884" y="1658858"/>
            <a:ext cx="5172383" cy="19797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7" name="Immagine 36" descr="Immagine che contiene logo&#10;&#10;Descrizione generata automaticamente">
            <a:extLst>
              <a:ext uri="{FF2B5EF4-FFF2-40B4-BE49-F238E27FC236}">
                <a16:creationId xmlns:a16="http://schemas.microsoft.com/office/drawing/2014/main" id="{C5788731-5AD2-4007-A144-2CA9A4B85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3" y="1637858"/>
            <a:ext cx="1970346" cy="1282851"/>
          </a:xfrm>
          <a:prstGeom prst="rect">
            <a:avLst/>
          </a:prstGeom>
        </p:spPr>
      </p:pic>
      <p:sp>
        <p:nvSpPr>
          <p:cNvPr id="38" name="Freccia angolare in su 37">
            <a:extLst>
              <a:ext uri="{FF2B5EF4-FFF2-40B4-BE49-F238E27FC236}">
                <a16:creationId xmlns:a16="http://schemas.microsoft.com/office/drawing/2014/main" id="{BE026453-E1FD-419D-8364-C64BC8B8A9E2}"/>
              </a:ext>
            </a:extLst>
          </p:cNvPr>
          <p:cNvSpPr/>
          <p:nvPr/>
        </p:nvSpPr>
        <p:spPr>
          <a:xfrm rot="10800000">
            <a:off x="905863" y="1415272"/>
            <a:ext cx="1469201" cy="603317"/>
          </a:xfrm>
          <a:prstGeom prst="bentUpArrow">
            <a:avLst>
              <a:gd name="adj1" fmla="val 28872"/>
              <a:gd name="adj2" fmla="val 50000"/>
              <a:gd name="adj3" fmla="val 3497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4BEC79F6-361E-4672-8D6F-0EB1FC45CC86}"/>
              </a:ext>
            </a:extLst>
          </p:cNvPr>
          <p:cNvSpPr/>
          <p:nvPr/>
        </p:nvSpPr>
        <p:spPr>
          <a:xfrm>
            <a:off x="2188884" y="4380606"/>
            <a:ext cx="5172383" cy="37843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044D3EEE-E64F-4378-B513-8AA06F452755}"/>
              </a:ext>
            </a:extLst>
          </p:cNvPr>
          <p:cNvSpPr/>
          <p:nvPr/>
        </p:nvSpPr>
        <p:spPr>
          <a:xfrm>
            <a:off x="234392" y="2502951"/>
            <a:ext cx="1954492" cy="8523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Crawler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ED743890-A43B-4A77-9213-551A45B5D70D}"/>
              </a:ext>
            </a:extLst>
          </p:cNvPr>
          <p:cNvSpPr/>
          <p:nvPr/>
        </p:nvSpPr>
        <p:spPr>
          <a:xfrm>
            <a:off x="5013368" y="5714993"/>
            <a:ext cx="1954492" cy="8523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Stepwise analysis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ED82B74-BF15-4BC5-B7FF-D41EE445520F}"/>
              </a:ext>
            </a:extLst>
          </p:cNvPr>
          <p:cNvSpPr/>
          <p:nvPr/>
        </p:nvSpPr>
        <p:spPr>
          <a:xfrm>
            <a:off x="2555776" y="1340768"/>
            <a:ext cx="4509856" cy="297090"/>
          </a:xfrm>
          <a:prstGeom prst="rect">
            <a:avLst/>
          </a:prstGeom>
          <a:gradFill flip="none" rotWithShape="1">
            <a:gsLst>
              <a:gs pos="0">
                <a:srgbClr val="861010">
                  <a:tint val="66000"/>
                  <a:satMod val="160000"/>
                </a:srgbClr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DOWNLOAD OBSERVATIONS</a:t>
            </a:r>
          </a:p>
        </p:txBody>
      </p:sp>
      <p:sp>
        <p:nvSpPr>
          <p:cNvPr id="57" name="Freccia angolare in su 56">
            <a:extLst>
              <a:ext uri="{FF2B5EF4-FFF2-40B4-BE49-F238E27FC236}">
                <a16:creationId xmlns:a16="http://schemas.microsoft.com/office/drawing/2014/main" id="{0F8A5BDE-6011-4B52-9AC4-5257D3513AF1}"/>
              </a:ext>
            </a:extLst>
          </p:cNvPr>
          <p:cNvSpPr/>
          <p:nvPr/>
        </p:nvSpPr>
        <p:spPr>
          <a:xfrm rot="5400000">
            <a:off x="936283" y="3661646"/>
            <a:ext cx="995545" cy="603317"/>
          </a:xfrm>
          <a:prstGeom prst="bentUpArrow">
            <a:avLst>
              <a:gd name="adj1" fmla="val 28872"/>
              <a:gd name="adj2" fmla="val 50000"/>
              <a:gd name="adj3" fmla="val 3497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4FE35E54-4D7B-4B7F-A979-14BA9A4BD780}"/>
              </a:ext>
            </a:extLst>
          </p:cNvPr>
          <p:cNvSpPr/>
          <p:nvPr/>
        </p:nvSpPr>
        <p:spPr>
          <a:xfrm>
            <a:off x="2523533" y="3952109"/>
            <a:ext cx="4509856" cy="297090"/>
          </a:xfrm>
          <a:prstGeom prst="rect">
            <a:avLst/>
          </a:prstGeom>
          <a:gradFill flip="none" rotWithShape="1">
            <a:gsLst>
              <a:gs pos="0">
                <a:srgbClr val="861010">
                  <a:tint val="66000"/>
                  <a:satMod val="160000"/>
                </a:srgbClr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FEAUTURE SELECTION PROCESS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2AF73FFE-7DE8-4599-A470-59C66594FD93}"/>
              </a:ext>
            </a:extLst>
          </p:cNvPr>
          <p:cNvSpPr/>
          <p:nvPr/>
        </p:nvSpPr>
        <p:spPr>
          <a:xfrm>
            <a:off x="2520147" y="5160633"/>
            <a:ext cx="4509856" cy="297090"/>
          </a:xfrm>
          <a:prstGeom prst="rect">
            <a:avLst/>
          </a:prstGeom>
          <a:gradFill flip="none" rotWithShape="1">
            <a:gsLst>
              <a:gs pos="0">
                <a:srgbClr val="861010">
                  <a:tint val="66000"/>
                  <a:satMod val="160000"/>
                </a:srgbClr>
              </a:gs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SPATIAL-ECONOMETRIC MODEL</a:t>
            </a:r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9DDC58BC-295A-4620-82FC-A337D0B46DCF}"/>
              </a:ext>
            </a:extLst>
          </p:cNvPr>
          <p:cNvSpPr/>
          <p:nvPr/>
        </p:nvSpPr>
        <p:spPr>
          <a:xfrm rot="5400000">
            <a:off x="4579579" y="3547065"/>
            <a:ext cx="390991" cy="45196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7E0808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29043136-93DC-44E4-B254-FA7CCC518911}"/>
              </a:ext>
            </a:extLst>
          </p:cNvPr>
          <p:cNvSpPr/>
          <p:nvPr/>
        </p:nvSpPr>
        <p:spPr>
          <a:xfrm rot="5400000">
            <a:off x="4579578" y="4721217"/>
            <a:ext cx="390991" cy="45196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7E0808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E7D7DC38-9E12-49D6-9C75-9BE263EEFFB4}"/>
              </a:ext>
            </a:extLst>
          </p:cNvPr>
          <p:cNvSpPr/>
          <p:nvPr/>
        </p:nvSpPr>
        <p:spPr>
          <a:xfrm>
            <a:off x="2188884" y="5583294"/>
            <a:ext cx="5163505" cy="10631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Freccia angolare in su 64">
            <a:extLst>
              <a:ext uri="{FF2B5EF4-FFF2-40B4-BE49-F238E27FC236}">
                <a16:creationId xmlns:a16="http://schemas.microsoft.com/office/drawing/2014/main" id="{E06376B1-A0FF-4408-84FD-D99D69FE1377}"/>
              </a:ext>
            </a:extLst>
          </p:cNvPr>
          <p:cNvSpPr/>
          <p:nvPr/>
        </p:nvSpPr>
        <p:spPr>
          <a:xfrm>
            <a:off x="4370796" y="5966944"/>
            <a:ext cx="1100732" cy="603317"/>
          </a:xfrm>
          <a:prstGeom prst="bentUpArrow">
            <a:avLst>
              <a:gd name="adj1" fmla="val 28872"/>
              <a:gd name="adj2" fmla="val 50000"/>
              <a:gd name="adj3" fmla="val 34979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D5BDB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Freccia angolare in su 65">
            <a:extLst>
              <a:ext uri="{FF2B5EF4-FFF2-40B4-BE49-F238E27FC236}">
                <a16:creationId xmlns:a16="http://schemas.microsoft.com/office/drawing/2014/main" id="{8D81D834-0148-4BDE-A745-5115EE47C92C}"/>
              </a:ext>
            </a:extLst>
          </p:cNvPr>
          <p:cNvSpPr/>
          <p:nvPr/>
        </p:nvSpPr>
        <p:spPr>
          <a:xfrm rot="10800000">
            <a:off x="4152482" y="5734382"/>
            <a:ext cx="1100731" cy="603317"/>
          </a:xfrm>
          <a:prstGeom prst="bentUpArrow">
            <a:avLst>
              <a:gd name="adj1" fmla="val 28872"/>
              <a:gd name="adj2" fmla="val 50000"/>
              <a:gd name="adj3" fmla="val 34979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100000">
                <a:srgbClr val="D5BDB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9" name="Immagine 6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94073ED-3E77-4670-A757-FE8E131D4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59495" r="2872" b="5931"/>
          <a:stretch/>
        </p:blipFill>
        <p:spPr>
          <a:xfrm>
            <a:off x="4788516" y="1753368"/>
            <a:ext cx="2168144" cy="176911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70" name="Immagine 69" descr="Immagine che contiene schizzo, mappa, testo&#10;&#10;Descrizione generata automaticamente">
            <a:extLst>
              <a:ext uri="{FF2B5EF4-FFF2-40B4-BE49-F238E27FC236}">
                <a16:creationId xmlns:a16="http://schemas.microsoft.com/office/drawing/2014/main" id="{1FC3140F-7BC9-4626-BC64-2FFDB9B11D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445" r="15932" b="-445"/>
          <a:stretch/>
        </p:blipFill>
        <p:spPr>
          <a:xfrm>
            <a:off x="2387879" y="1821175"/>
            <a:ext cx="1609913" cy="1745129"/>
          </a:xfrm>
          <a:prstGeom prst="rect">
            <a:avLst/>
          </a:prstGeom>
        </p:spPr>
      </p:pic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523DA3FA-0347-4D46-967B-71E9A124CA51}"/>
              </a:ext>
            </a:extLst>
          </p:cNvPr>
          <p:cNvCxnSpPr/>
          <p:nvPr/>
        </p:nvCxnSpPr>
        <p:spPr>
          <a:xfrm flipV="1">
            <a:off x="3071508" y="1774886"/>
            <a:ext cx="1717008" cy="3403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321F5FF7-5A37-42B1-A6FF-09F1CFC8854C}"/>
              </a:ext>
            </a:extLst>
          </p:cNvPr>
          <p:cNvCxnSpPr/>
          <p:nvPr/>
        </p:nvCxnSpPr>
        <p:spPr>
          <a:xfrm>
            <a:off x="3071508" y="2115282"/>
            <a:ext cx="1717008" cy="14071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>
            <a:extLst>
              <a:ext uri="{FF2B5EF4-FFF2-40B4-BE49-F238E27FC236}">
                <a16:creationId xmlns:a16="http://schemas.microsoft.com/office/drawing/2014/main" id="{CF2D5C2B-85EE-4F4D-8267-C377C613185B}"/>
              </a:ext>
            </a:extLst>
          </p:cNvPr>
          <p:cNvSpPr/>
          <p:nvPr/>
        </p:nvSpPr>
        <p:spPr>
          <a:xfrm>
            <a:off x="4788516" y="3289453"/>
            <a:ext cx="2179344" cy="29709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0504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624" y="449112"/>
            <a:ext cx="8032379" cy="680568"/>
          </a:xfrm>
        </p:spPr>
        <p:txBody>
          <a:bodyPr>
            <a:normAutofit/>
          </a:bodyPr>
          <a:lstStyle/>
          <a:p>
            <a:r>
              <a:rPr lang="en-US" sz="4000" dirty="0"/>
              <a:t>The hedonic pricing model </a:t>
            </a:r>
            <a:endParaRPr lang="en-AU" sz="3300" dirty="0"/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id="{FECAC279-E552-4181-AC57-35516CACCF86}"/>
              </a:ext>
            </a:extLst>
          </p:cNvPr>
          <p:cNvSpPr/>
          <p:nvPr/>
        </p:nvSpPr>
        <p:spPr>
          <a:xfrm>
            <a:off x="1691680" y="3438871"/>
            <a:ext cx="5256584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ttangolo 119">
            <a:extLst>
              <a:ext uri="{FF2B5EF4-FFF2-40B4-BE49-F238E27FC236}">
                <a16:creationId xmlns:a16="http://schemas.microsoft.com/office/drawing/2014/main" id="{F7972537-66DD-4EF0-8ED1-B061102479B9}"/>
              </a:ext>
            </a:extLst>
          </p:cNvPr>
          <p:cNvSpPr/>
          <p:nvPr/>
        </p:nvSpPr>
        <p:spPr>
          <a:xfrm>
            <a:off x="395536" y="1442165"/>
            <a:ext cx="8587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</a:t>
            </a:r>
            <a:r>
              <a:rPr lang="en-US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hedonic price method </a:t>
            </a:r>
            <a:r>
              <a:rPr lang="en-US" dirty="0">
                <a:latin typeface="+mj-lt"/>
              </a:rPr>
              <a:t>is founded on the assumption that a property is characterized by a set of elements (the building characteristics), and that the </a:t>
            </a:r>
            <a:r>
              <a:rPr lang="en-US" b="1" dirty="0">
                <a:latin typeface="+mj-lt"/>
              </a:rPr>
              <a:t>value of the premise can be calculated as a sum of the estimated values of its elements (marginal prices).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This way, a </a:t>
            </a:r>
            <a:r>
              <a:rPr lang="en-US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marginal price </a:t>
            </a:r>
            <a:r>
              <a:rPr lang="en-US" dirty="0">
                <a:latin typeface="+mj-lt"/>
              </a:rPr>
              <a:t>is given to every building attribute, implicitly understanding how much that characteristic influences the market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ttangolo 120">
                <a:extLst>
                  <a:ext uri="{FF2B5EF4-FFF2-40B4-BE49-F238E27FC236}">
                    <a16:creationId xmlns:a16="http://schemas.microsoft.com/office/drawing/2014/main" id="{1AA7C4DA-6BA7-4740-8A72-ADF23E8111FD}"/>
                  </a:ext>
                </a:extLst>
              </p:cNvPr>
              <p:cNvSpPr/>
              <p:nvPr/>
            </p:nvSpPr>
            <p:spPr>
              <a:xfrm>
                <a:off x="1907704" y="3650249"/>
                <a:ext cx="482453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 Light" panose="020F0302020204030204" pitchFamily="34" charset="0"/>
                      </a:rPr>
                      <m:t>𝑌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 Light" panose="020F0302020204030204" pitchFamily="34" charset="0"/>
                      </a:rPr>
                      <m:t>= </m:t>
                    </m:r>
                    <m:sSub>
                      <m:sSubPr>
                        <m:ctrlPr>
                          <a:rPr lang="it-IT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 Light" panose="020F0302020204030204" pitchFamily="34" charset="0"/>
                      </a:rPr>
                      <m:t>+ </m:t>
                    </m:r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1 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 Light" panose="020F0302020204030204" pitchFamily="34" charset="0"/>
                      </a:rPr>
                      <m:t>+…+  </m:t>
                    </m:r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𝑟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Calibri Light" panose="020F0302020204030204" pitchFamily="34" charset="0"/>
                      </a:rPr>
                      <m:t>+…+ </m:t>
                    </m:r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Calibri Light" panose="020F0302020204030204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𝑅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alibri Light" panose="020F030202020403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DengXian" panose="02010600030101010101" pitchFamily="2" charset="-122"/>
                  </a:rPr>
                  <a:t>± </a:t>
                </a:r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DengXian" panose="02010600030101010101" pitchFamily="2" charset="-122"/>
                    <a:cs typeface="Calibri Light" panose="020F0302020204030204" pitchFamily="34" charset="0"/>
                  </a:rPr>
                  <a:t>𝜑</a:t>
                </a:r>
                <a:endParaRPr lang="en-US" dirty="0"/>
              </a:p>
            </p:txBody>
          </p:sp>
        </mc:Choice>
        <mc:Fallback xmlns="">
          <p:sp>
            <p:nvSpPr>
              <p:cNvPr id="121" name="Rettangolo 120">
                <a:extLst>
                  <a:ext uri="{FF2B5EF4-FFF2-40B4-BE49-F238E27FC236}">
                    <a16:creationId xmlns:a16="http://schemas.microsoft.com/office/drawing/2014/main" id="{1AA7C4DA-6BA7-4740-8A72-ADF23E811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50249"/>
                <a:ext cx="482453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ttangolo 123">
            <a:extLst>
              <a:ext uri="{FF2B5EF4-FFF2-40B4-BE49-F238E27FC236}">
                <a16:creationId xmlns:a16="http://schemas.microsoft.com/office/drawing/2014/main" id="{2C6A001E-C685-4072-95A1-143A680531E0}"/>
              </a:ext>
            </a:extLst>
          </p:cNvPr>
          <p:cNvSpPr/>
          <p:nvPr/>
        </p:nvSpPr>
        <p:spPr>
          <a:xfrm>
            <a:off x="1187624" y="4509120"/>
            <a:ext cx="6552728" cy="1512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95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 is the </a:t>
            </a:r>
            <a:r>
              <a:rPr lang="en-GB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dependent variable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(i.e. the market value measured in €/sqm);</a:t>
            </a:r>
            <a:endParaRPr lang="it-IT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400" baseline="-25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 the constant;</a:t>
            </a:r>
            <a:endParaRPr lang="it-IT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sz="14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are the coefficients of the regressors </a:t>
            </a:r>
            <a:r>
              <a:rPr lang="en-GB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400" baseline="-25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400" baseline="-25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4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≤ r ≤ R;</a:t>
            </a:r>
            <a:endParaRPr lang="it-IT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400" baseline="-25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n-GB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independent variables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400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≤ r ≤ R (i.e. the characteristics of the buildings);</a:t>
            </a:r>
            <a:endParaRPr lang="it-IT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 is the total number of dependent variables (</a:t>
            </a:r>
            <a:r>
              <a:rPr lang="en-GB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400" baseline="-25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it-IT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ts val="300"/>
              </a:spcBef>
              <a:buSzPts val="1000"/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𝜑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the error.</a:t>
            </a:r>
            <a:endParaRPr lang="it-IT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1DA1C2D3-6046-4145-87F7-1060D012E2C2}"/>
              </a:ext>
            </a:extLst>
          </p:cNvPr>
          <p:cNvSpPr/>
          <p:nvPr/>
        </p:nvSpPr>
        <p:spPr>
          <a:xfrm>
            <a:off x="290112" y="3567342"/>
            <a:ext cx="1852816" cy="435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D600512-F2AB-4BD5-87AC-BA9BB811EED4}"/>
              </a:ext>
            </a:extLst>
          </p:cNvPr>
          <p:cNvSpPr/>
          <p:nvPr/>
        </p:nvSpPr>
        <p:spPr>
          <a:xfrm>
            <a:off x="0" y="1279499"/>
            <a:ext cx="9144000" cy="2028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 case-study in Italy: construction features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9A34F98-770B-4E9E-8164-562A28D915D9}"/>
              </a:ext>
            </a:extLst>
          </p:cNvPr>
          <p:cNvSpPr/>
          <p:nvPr/>
        </p:nvSpPr>
        <p:spPr>
          <a:xfrm>
            <a:off x="251520" y="1527870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Since the Authors have been monitoring and recording data about the </a:t>
            </a:r>
            <a:r>
              <a:rPr lang="en-US" sz="2000" dirty="0">
                <a:latin typeface="+mj-lt"/>
              </a:rPr>
              <a:t>city of </a:t>
            </a:r>
            <a:r>
              <a:rPr lang="en-US" sz="2000" b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Padova</a:t>
            </a:r>
            <a:r>
              <a:rPr lang="en-US" sz="2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during the last years to carry out several research projects, this may represent a good case-study to understand market variations over time after the latest events be-cause of the huge data availability about this City. </a:t>
            </a:r>
          </a:p>
        </p:txBody>
      </p:sp>
      <p:pic>
        <p:nvPicPr>
          <p:cNvPr id="36" name="Immagine 3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4175CDC-8169-45FF-ADED-95E86E24A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59495" r="2872" b="5931"/>
          <a:stretch/>
        </p:blipFill>
        <p:spPr>
          <a:xfrm>
            <a:off x="6724336" y="1335811"/>
            <a:ext cx="2168144" cy="176911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1BD4A965-9CBF-45EF-84D2-96477EBC36DB}"/>
              </a:ext>
            </a:extLst>
          </p:cNvPr>
          <p:cNvSpPr/>
          <p:nvPr/>
        </p:nvSpPr>
        <p:spPr>
          <a:xfrm>
            <a:off x="6724336" y="2910097"/>
            <a:ext cx="2168144" cy="2929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Case study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A915D56-A3D5-4773-A2EB-1DFDEABDBDCE}"/>
              </a:ext>
            </a:extLst>
          </p:cNvPr>
          <p:cNvSpPr/>
          <p:nvPr/>
        </p:nvSpPr>
        <p:spPr>
          <a:xfrm>
            <a:off x="251520" y="3595054"/>
            <a:ext cx="88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Construction features </a:t>
            </a:r>
            <a:r>
              <a:rPr lang="en-US" sz="1600" dirty="0">
                <a:latin typeface="+mj-lt"/>
              </a:rPr>
              <a:t>represent a premise's physical features and are related to the building typology.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2C39B9D4-C4D5-4C1A-BF05-0CB0068063EA}"/>
              </a:ext>
            </a:extLst>
          </p:cNvPr>
          <p:cNvSpPr/>
          <p:nvPr/>
        </p:nvSpPr>
        <p:spPr>
          <a:xfrm>
            <a:off x="533811" y="4221088"/>
            <a:ext cx="4132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+mj-lt"/>
              </a:rPr>
              <a:t>some variables are measured through </a:t>
            </a:r>
            <a:r>
              <a:rPr lang="en-US" sz="1400" b="1" dirty="0">
                <a:latin typeface="+mj-lt"/>
              </a:rPr>
              <a:t>continuous scales</a:t>
            </a:r>
            <a:r>
              <a:rPr lang="en-US" sz="1400" dirty="0">
                <a:latin typeface="+mj-lt"/>
              </a:rPr>
              <a:t>, such as the floor area (sqm) and the market price (€).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+mj-lt"/>
              </a:rPr>
              <a:t>Most of the features are represented by the </a:t>
            </a:r>
            <a:r>
              <a:rPr lang="en-US" sz="1400" b="1" dirty="0">
                <a:latin typeface="+mj-lt"/>
              </a:rPr>
              <a:t>binary code </a:t>
            </a:r>
            <a:r>
              <a:rPr lang="en-US" sz="1400" dirty="0">
                <a:latin typeface="+mj-lt"/>
              </a:rPr>
              <a:t>0/1, i.e. absence/presence of the feature, like, for instance, lifts, solar panels, building automation, building typology or others.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+mj-lt"/>
              </a:rPr>
              <a:t>Qualitative variables are transformed into an </a:t>
            </a:r>
            <a:r>
              <a:rPr lang="en-US" sz="1400" b="1" dirty="0">
                <a:latin typeface="+mj-lt"/>
              </a:rPr>
              <a:t>ordinal scale</a:t>
            </a:r>
            <a:r>
              <a:rPr lang="en-US" sz="1400" dirty="0">
                <a:latin typeface="+mj-lt"/>
              </a:rPr>
              <a:t>. </a:t>
            </a:r>
          </a:p>
        </p:txBody>
      </p:sp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BEA64C0D-7F15-4DC8-B167-163BF9096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78629"/>
              </p:ext>
            </p:extLst>
          </p:nvPr>
        </p:nvGraphicFramePr>
        <p:xfrm>
          <a:off x="5203812" y="4030112"/>
          <a:ext cx="3112603" cy="2600036"/>
        </p:xfrm>
        <a:graphic>
          <a:graphicData uri="http://schemas.openxmlformats.org/drawingml/2006/table">
            <a:tbl>
              <a:tblPr/>
              <a:tblGrid>
                <a:gridCol w="1710530">
                  <a:extLst>
                    <a:ext uri="{9D8B030D-6E8A-4147-A177-3AD203B41FA5}">
                      <a16:colId xmlns:a16="http://schemas.microsoft.com/office/drawing/2014/main" val="4115868407"/>
                    </a:ext>
                  </a:extLst>
                </a:gridCol>
                <a:gridCol w="1402073">
                  <a:extLst>
                    <a:ext uri="{9D8B030D-6E8A-4147-A177-3AD203B41FA5}">
                      <a16:colId xmlns:a16="http://schemas.microsoft.com/office/drawing/2014/main" val="21998448"/>
                    </a:ext>
                  </a:extLst>
                </a:gridCol>
              </a:tblGrid>
              <a:tr h="4969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CONSTRUCTION </a:t>
                      </a:r>
                    </a:p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Feature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of </a:t>
                      </a:r>
                    </a:p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56318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performance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class (1 to 10)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94130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Maintenance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new/good/poor (1 to 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6655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Area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sqm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1561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of rooms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02255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Park spaces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77244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Garden areas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586200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of baths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61696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Cellaro or basement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64965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Terrace or balcony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0301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Building type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13333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Plants and installations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45671"/>
                  </a:ext>
                </a:extLst>
              </a:tr>
              <a:tr h="158533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24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07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1072F19-A4B6-4886-959B-4DFD1E099039}"/>
              </a:ext>
            </a:extLst>
          </p:cNvPr>
          <p:cNvSpPr/>
          <p:nvPr/>
        </p:nvSpPr>
        <p:spPr>
          <a:xfrm>
            <a:off x="436388" y="1254071"/>
            <a:ext cx="1934520" cy="435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2072A2-9F6A-452F-837A-753A9BE37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 case-study in Italy: location features</a:t>
            </a:r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45FFB08-44FF-4D04-910C-C89F70454278}"/>
              </a:ext>
            </a:extLst>
          </p:cNvPr>
          <p:cNvSpPr/>
          <p:nvPr/>
        </p:nvSpPr>
        <p:spPr>
          <a:xfrm>
            <a:off x="395536" y="1320970"/>
            <a:ext cx="8547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Location characteristics </a:t>
            </a:r>
            <a:r>
              <a:rPr lang="en-GB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represent the location of the building, and they describe its external environment and position</a:t>
            </a:r>
          </a:p>
          <a:p>
            <a:r>
              <a:rPr lang="en-US" sz="1600" dirty="0">
                <a:latin typeface="+mj-lt"/>
              </a:rPr>
              <a:t>The urban attributes and accessibility are studied by analyzing the following POI: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city center,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train station,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bus stop and tram stop,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education facilities,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big shopping malls, big commercial facilities, small supermarkets,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urban parks/public gardens,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sports facilities,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+mj-lt"/>
              </a:rPr>
              <a:t>hospitals and pharmacies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2FC4295-F26A-4696-9218-9341576AC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63721"/>
              </p:ext>
            </p:extLst>
          </p:nvPr>
        </p:nvGraphicFramePr>
        <p:xfrm>
          <a:off x="2123728" y="4194775"/>
          <a:ext cx="5918199" cy="2377440"/>
        </p:xfrm>
        <a:graphic>
          <a:graphicData uri="http://schemas.openxmlformats.org/drawingml/2006/table">
            <a:tbl>
              <a:tblPr/>
              <a:tblGrid>
                <a:gridCol w="1351100">
                  <a:extLst>
                    <a:ext uri="{9D8B030D-6E8A-4147-A177-3AD203B41FA5}">
                      <a16:colId xmlns:a16="http://schemas.microsoft.com/office/drawing/2014/main" val="774014601"/>
                    </a:ext>
                  </a:extLst>
                </a:gridCol>
                <a:gridCol w="3444354">
                  <a:extLst>
                    <a:ext uri="{9D8B030D-6E8A-4147-A177-3AD203B41FA5}">
                      <a16:colId xmlns:a16="http://schemas.microsoft.com/office/drawing/2014/main" val="784613660"/>
                    </a:ext>
                  </a:extLst>
                </a:gridCol>
                <a:gridCol w="1122745">
                  <a:extLst>
                    <a:ext uri="{9D8B030D-6E8A-4147-A177-3AD203B41FA5}">
                      <a16:colId xmlns:a16="http://schemas.microsoft.com/office/drawing/2014/main" val="897240999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 characteristics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9351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886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 of the building (observation)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2449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 of the building (observation)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07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 line distance from POI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7924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travel distance from POI by car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0794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 from POI by car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430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 from POI on foot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6829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 time from POI by  public transports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412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proximity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of POI in the Ped shed (400 m)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1633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of POI in a 1 Km ring buffer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8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4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F290313-054B-4BC3-BA12-37078A46AD57}"/>
              </a:ext>
            </a:extLst>
          </p:cNvPr>
          <p:cNvSpPr/>
          <p:nvPr/>
        </p:nvSpPr>
        <p:spPr>
          <a:xfrm>
            <a:off x="3347864" y="6050672"/>
            <a:ext cx="864096" cy="131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A2DC6EA-0F54-43F6-9419-2CB5526D8B87}"/>
              </a:ext>
            </a:extLst>
          </p:cNvPr>
          <p:cNvSpPr/>
          <p:nvPr/>
        </p:nvSpPr>
        <p:spPr>
          <a:xfrm>
            <a:off x="3347864" y="6182504"/>
            <a:ext cx="864096" cy="320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EE2137-E4AD-4381-9216-A9F1C6A24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Random Forest: construction parameters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BDEDA26-DCA3-4AFE-8070-A33AD55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13851"/>
              </p:ext>
            </p:extLst>
          </p:nvPr>
        </p:nvGraphicFramePr>
        <p:xfrm>
          <a:off x="3083735" y="3579218"/>
          <a:ext cx="3120647" cy="3160119"/>
        </p:xfrm>
        <a:graphic>
          <a:graphicData uri="http://schemas.openxmlformats.org/drawingml/2006/table">
            <a:tbl>
              <a:tblPr/>
              <a:tblGrid>
                <a:gridCol w="1290573">
                  <a:extLst>
                    <a:ext uri="{9D8B030D-6E8A-4147-A177-3AD203B41FA5}">
                      <a16:colId xmlns:a16="http://schemas.microsoft.com/office/drawing/2014/main" val="4115868407"/>
                    </a:ext>
                  </a:extLst>
                </a:gridCol>
                <a:gridCol w="1057846">
                  <a:extLst>
                    <a:ext uri="{9D8B030D-6E8A-4147-A177-3AD203B41FA5}">
                      <a16:colId xmlns:a16="http://schemas.microsoft.com/office/drawing/2014/main" val="21998448"/>
                    </a:ext>
                  </a:extLst>
                </a:gridCol>
                <a:gridCol w="772228">
                  <a:extLst>
                    <a:ext uri="{9D8B030D-6E8A-4147-A177-3AD203B41FA5}">
                      <a16:colId xmlns:a16="http://schemas.microsoft.com/office/drawing/2014/main" val="2495781153"/>
                    </a:ext>
                  </a:extLst>
                </a:gridCol>
              </a:tblGrid>
              <a:tr h="7342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Feature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of </a:t>
                      </a:r>
                    </a:p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RF coefficient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56318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performance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energy class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9.36%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94130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Maintenance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new/good/poor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6655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Area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sqm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44.53%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1561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of rooms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40.34%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02255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Park spaces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77244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Garden areas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0.18%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586200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of baths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61696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Cellaro or basement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0.04%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64965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Terrace or balcony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0301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Building type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yes or 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13333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Plants and installations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number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0.59%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45671"/>
                  </a:ext>
                </a:extLst>
              </a:tr>
              <a:tr h="18924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247636"/>
                  </a:ext>
                </a:extLst>
              </a:tr>
            </a:tbl>
          </a:graphicData>
        </a:graphic>
      </p:graphicFrame>
      <p:sp>
        <p:nvSpPr>
          <p:cNvPr id="10" name="Fumetto: rettangolo 9">
            <a:extLst>
              <a:ext uri="{FF2B5EF4-FFF2-40B4-BE49-F238E27FC236}">
                <a16:creationId xmlns:a16="http://schemas.microsoft.com/office/drawing/2014/main" id="{9D53AA20-E356-4765-9696-B94013D25985}"/>
              </a:ext>
            </a:extLst>
          </p:cNvPr>
          <p:cNvSpPr/>
          <p:nvPr/>
        </p:nvSpPr>
        <p:spPr>
          <a:xfrm>
            <a:off x="173091" y="3746416"/>
            <a:ext cx="2739971" cy="2436088"/>
          </a:xfrm>
          <a:prstGeom prst="wedgeRectCallout">
            <a:avLst>
              <a:gd name="adj1" fmla="val 65615"/>
              <a:gd name="adj2" fmla="val 45275"/>
            </a:avLst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C378C41-A5DD-4A4C-888D-09147955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351669"/>
              </p:ext>
            </p:extLst>
          </p:nvPr>
        </p:nvGraphicFramePr>
        <p:xfrm>
          <a:off x="5628219" y="4520494"/>
          <a:ext cx="3912779" cy="235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umetto: rettangolo 11">
            <a:extLst>
              <a:ext uri="{FF2B5EF4-FFF2-40B4-BE49-F238E27FC236}">
                <a16:creationId xmlns:a16="http://schemas.microsoft.com/office/drawing/2014/main" id="{8A2936EE-927F-453D-ABD4-01BEDF0F77B8}"/>
              </a:ext>
            </a:extLst>
          </p:cNvPr>
          <p:cNvSpPr/>
          <p:nvPr/>
        </p:nvSpPr>
        <p:spPr>
          <a:xfrm>
            <a:off x="6300192" y="4178464"/>
            <a:ext cx="2627784" cy="2573159"/>
          </a:xfrm>
          <a:prstGeom prst="wedgeRectCallout">
            <a:avLst>
              <a:gd name="adj1" fmla="val -134149"/>
              <a:gd name="adj2" fmla="val 3861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82F31356-A1AB-43A9-B5C5-E1092EFF6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338047"/>
              </p:ext>
            </p:extLst>
          </p:nvPr>
        </p:nvGraphicFramePr>
        <p:xfrm>
          <a:off x="-324545" y="3890432"/>
          <a:ext cx="3618283" cy="229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6D502146-A440-4A55-A924-0915711B6A6B}"/>
              </a:ext>
            </a:extLst>
          </p:cNvPr>
          <p:cNvSpPr/>
          <p:nvPr/>
        </p:nvSpPr>
        <p:spPr>
          <a:xfrm>
            <a:off x="190685" y="1206620"/>
            <a:ext cx="88458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The construction and localization regressors the market value depends on are a plethora.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+mj-lt"/>
              </a:rPr>
              <a:t>This vast amount of information may be hard to synthesise in a regression analysis. </a:t>
            </a:r>
          </a:p>
          <a:p>
            <a:r>
              <a:rPr lang="en-GB" sz="1600" dirty="0">
                <a:latin typeface="+mj-lt"/>
              </a:rPr>
              <a:t>Only some regressors have high impact on price prediction, and the less impactful variables could be excluded from the inferential statistics.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 </a:t>
            </a:r>
            <a:r>
              <a:rPr lang="en-GB" b="1" dirty="0">
                <a:latin typeface="+mj-lt"/>
              </a:rPr>
              <a:t>feature importance </a:t>
            </a:r>
            <a:r>
              <a:rPr lang="en-GB" dirty="0">
                <a:latin typeface="+mj-lt"/>
              </a:rPr>
              <a:t>analysis allows to understand each independent variable's impact on the forecast. When the less significant variables are excluded (feature selection), it helps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reducing the problem's dimensions</a:t>
            </a:r>
            <a:r>
              <a:rPr lang="en-GB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87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33235</TotalTime>
  <Words>2422</Words>
  <Application>Microsoft Office PowerPoint</Application>
  <PresentationFormat>Presentazione su schermo (4:3)</PresentationFormat>
  <Paragraphs>742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Futura (Light)</vt:lpstr>
      <vt:lpstr>FuturaExtended</vt:lpstr>
      <vt:lpstr>Palatino Linotype</vt:lpstr>
      <vt:lpstr>Symbol</vt:lpstr>
      <vt:lpstr>Wingdings</vt:lpstr>
      <vt:lpstr>Tema di Office</vt:lpstr>
      <vt:lpstr>Presentazione standard di PowerPoint</vt:lpstr>
      <vt:lpstr>Presentazione standard di PowerPoint</vt:lpstr>
      <vt:lpstr>Topic of interest</vt:lpstr>
      <vt:lpstr>Research Scope</vt:lpstr>
      <vt:lpstr>Method: general approach</vt:lpstr>
      <vt:lpstr>The hedonic pricing model </vt:lpstr>
      <vt:lpstr>A case-study in Italy: construction features</vt:lpstr>
      <vt:lpstr>A case-study in Italy: location features</vt:lpstr>
      <vt:lpstr>Random Forest: construction parameters</vt:lpstr>
      <vt:lpstr>Random Forest: location parameters</vt:lpstr>
      <vt:lpstr>Stepwise analysis and regression model</vt:lpstr>
      <vt:lpstr>Presentazione standard di PowerPoint</vt:lpstr>
      <vt:lpstr>A diachronic analysis</vt:lpstr>
      <vt:lpstr>Diachronic results</vt:lpstr>
      <vt:lpstr>Results and Contribution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Multistage projects and property investments in urban development: risk models applied in Italian Property Market</dc:title>
  <dc:creator>Lauretta</dc:creator>
  <cp:lastModifiedBy>Aurora Ruggeri</cp:lastModifiedBy>
  <cp:revision>824</cp:revision>
  <cp:lastPrinted>2019-02-12T14:53:11Z</cp:lastPrinted>
  <dcterms:created xsi:type="dcterms:W3CDTF">2009-06-23T17:04:50Z</dcterms:created>
  <dcterms:modified xsi:type="dcterms:W3CDTF">2023-09-12T14:40:48Z</dcterms:modified>
</cp:coreProperties>
</file>