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7" r:id="rId1"/>
  </p:sldMasterIdLst>
  <p:notesMasterIdLst>
    <p:notesMasterId r:id="rId18"/>
  </p:notesMasterIdLst>
  <p:sldIdLst>
    <p:sldId id="256" r:id="rId2"/>
    <p:sldId id="305" r:id="rId3"/>
    <p:sldId id="319" r:id="rId4"/>
    <p:sldId id="329" r:id="rId5"/>
    <p:sldId id="320" r:id="rId6"/>
    <p:sldId id="330" r:id="rId7"/>
    <p:sldId id="331" r:id="rId8"/>
    <p:sldId id="306" r:id="rId9"/>
    <p:sldId id="327" r:id="rId10"/>
    <p:sldId id="333" r:id="rId11"/>
    <p:sldId id="334" r:id="rId12"/>
    <p:sldId id="335" r:id="rId13"/>
    <p:sldId id="337" r:id="rId14"/>
    <p:sldId id="313" r:id="rId15"/>
    <p:sldId id="332" r:id="rId16"/>
    <p:sldId id="314" r:id="rId17"/>
  </p:sldIdLst>
  <p:sldSz cx="9144000" cy="6858000" type="screen4x3"/>
  <p:notesSz cx="6858000" cy="9144000"/>
  <p:defaultTextStyle>
    <a:defPPr>
      <a:defRPr lang="en-CA"/>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32" autoAdjust="0"/>
  </p:normalViewPr>
  <p:slideViewPr>
    <p:cSldViewPr snapToGrid="0" snapToObjects="1">
      <p:cViewPr varScale="1">
        <p:scale>
          <a:sx n="79" d="100"/>
          <a:sy n="79" d="100"/>
        </p:scale>
        <p:origin x="-111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E806A-CFC2-4FE9-8387-94F4710B51B4}" type="datetimeFigureOut">
              <a:rPr lang="en-US" smtClean="0"/>
              <a:pPr/>
              <a:t>9/11/2023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B81039-9154-473A-92BD-287D54E6EF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B81039-9154-473A-92BD-287D54E6EFE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B97365-EBCA-4027-87D5-99FC1D4DF0BB}" type="datetimeFigureOut">
              <a:rPr lang="en-US" smtClean="0"/>
              <a:pPr/>
              <a:t>9/11/2023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8F0CB6-EBB0-4BF0-A8F2-4C9494C3725B}" type="datetime1">
              <a:rPr lang="en-CA" smtClean="0"/>
              <a:pPr/>
              <a:t>2023-09-11</a:t>
            </a:fld>
            <a:endParaRPr lang="en-CA"/>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2B13895-F818-4BBD-84BC-EBC4FC881FF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8F0CB6-EBB0-4BF0-A8F2-4C9494C3725B}" type="datetime1">
              <a:rPr lang="en-CA" smtClean="0"/>
              <a:pPr/>
              <a:t>2023-09-11</a:t>
            </a:fld>
            <a:endParaRPr lang="en-CA"/>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2B13895-F818-4BBD-84BC-EBC4FC881FF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EFCF1-43A3-4022-8E40-8A010DBE32DF}" type="datetime1">
              <a:rPr lang="en-CA" smtClean="0"/>
              <a:pPr/>
              <a:t>2023-09-11</a:t>
            </a:fld>
            <a:endParaRPr lang="en-CA"/>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C91FB87-0677-4416-9EDD-CAF0D7F4251C}"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90D3DD-74FE-49F9-B877-838CBCD5598A}" type="datetime1">
              <a:rPr lang="en-CA" smtClean="0"/>
              <a:pPr/>
              <a:t>2023-09-11</a:t>
            </a:fld>
            <a:endParaRPr lang="en-CA"/>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8B99931-FB49-4D90-BB30-E5B1DE55059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BBEB3F-0CE5-4829-9301-3B7B72398FB9}" type="datetime1">
              <a:rPr lang="en-CA" smtClean="0"/>
              <a:pPr/>
              <a:t>2023-09-11</a:t>
            </a:fld>
            <a:endParaRPr lang="en-CA"/>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A454213-B011-4838-A9A9-1C8F4AD7A92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FD0A57-6809-4ADF-92F1-CE760E5CEEE5}" type="datetime1">
              <a:rPr lang="en-CA" smtClean="0"/>
              <a:pPr/>
              <a:t>2023-09-11</a:t>
            </a:fld>
            <a:endParaRPr lang="en-CA"/>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8F55CCF-3CF9-4C72-B462-3D25C77097D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CE1F9-5C5C-464F-ACD1-3217665AAE41}" type="datetime1">
              <a:rPr lang="en-CA" smtClean="0"/>
              <a:pPr/>
              <a:t>2023-09-11</a:t>
            </a:fld>
            <a:endParaRPr lang="en-CA"/>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83237D2-FC53-4F13-90E1-D754D7E1E3F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16091D-A989-4DA7-B870-E9A22C61CF25}" type="datetime1">
              <a:rPr lang="en-CA" smtClean="0"/>
              <a:pPr/>
              <a:t>2023-09-11</a:t>
            </a:fld>
            <a:endParaRPr lang="en-CA"/>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332F2B8-DC8D-4D09-BFE8-CB2BCC16C0D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C94A0-E7C2-488D-990A-742F1EADE552}" type="datetime1">
              <a:rPr lang="en-CA" smtClean="0"/>
              <a:pPr/>
              <a:t>2023-09-11</a:t>
            </a:fld>
            <a:endParaRPr lang="en-CA"/>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F07AB31-7BD2-4C8A-B2B9-73CD55D4F571}"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8F0CB6-EBB0-4BF0-A8F2-4C9494C3725B}" type="datetime1">
              <a:rPr lang="en-CA" smtClean="0"/>
              <a:pPr/>
              <a:t>2023-09-11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B13895-F818-4BBD-84BC-EBC4FC881FFF}"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352062" y="3958529"/>
            <a:ext cx="8517618" cy="2165545"/>
          </a:xfrm>
        </p:spPr>
        <p:txBody>
          <a:bodyPr>
            <a:normAutofit fontScale="90000"/>
          </a:bodyPr>
          <a:lstStyle/>
          <a:p>
            <a:pPr algn="l"/>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Predicting maturity of coconut fruit from acoustic signal with applications of deep learning</a:t>
            </a:r>
            <a:br>
              <a:rPr lang="en-US" sz="4000" smtClean="0"/>
            </a:br>
            <a:r>
              <a:rPr lang="en-US" sz="4000" smtClean="0"/>
              <a:t/>
            </a:r>
            <a:br>
              <a:rPr lang="en-US" sz="4000" smtClean="0"/>
            </a:br>
            <a:r>
              <a:rPr lang="en-US" sz="4000" smtClean="0"/>
              <a:t>                           </a:t>
            </a:r>
            <a:r>
              <a:rPr lang="en-US" sz="2700" smtClean="0">
                <a:solidFill>
                  <a:schemeClr val="tx1"/>
                </a:solidFill>
              </a:rPr>
              <a:t>Dr. Farook Sattar</a:t>
            </a:r>
            <a:br>
              <a:rPr lang="en-US" sz="2700" smtClean="0">
                <a:solidFill>
                  <a:schemeClr val="tx1"/>
                </a:solidFill>
              </a:rPr>
            </a:br>
            <a:r>
              <a:rPr lang="en-US" sz="2700" smtClean="0">
                <a:solidFill>
                  <a:schemeClr val="tx1"/>
                </a:solidFill>
              </a:rPr>
              <a:t>                             Dept. of ECE, Univ. of Victoria,</a:t>
            </a:r>
            <a:br>
              <a:rPr lang="en-US" sz="2700" smtClean="0">
                <a:solidFill>
                  <a:schemeClr val="tx1"/>
                </a:solidFill>
              </a:rPr>
            </a:br>
            <a:r>
              <a:rPr lang="en-US" sz="2700" smtClean="0">
                <a:solidFill>
                  <a:schemeClr val="tx1"/>
                </a:solidFill>
              </a:rPr>
              <a:t>                                       Victoria, BC, Canada</a:t>
            </a:r>
            <a:br>
              <a:rPr lang="en-US" sz="2700" smtClean="0">
                <a:solidFill>
                  <a:schemeClr val="tx1"/>
                </a:solidFill>
              </a:rPr>
            </a:br>
            <a:r>
              <a:rPr lang="en-US" sz="2700" smtClean="0">
                <a:solidFill>
                  <a:schemeClr val="tx1"/>
                </a:solidFill>
              </a:rPr>
              <a:t>                                   Email: fsattar@ieee.org</a:t>
            </a:r>
            <a:br>
              <a:rPr lang="en-US" sz="2700" smtClean="0">
                <a:solidFill>
                  <a:schemeClr val="tx1"/>
                </a:solidFill>
              </a:rPr>
            </a:br>
            <a:r>
              <a:rPr lang="en-US" sz="2700" smtClean="0">
                <a:solidFill>
                  <a:schemeClr val="tx1"/>
                </a:solidFill>
              </a:rPr>
              <a:t/>
            </a:r>
            <a:br>
              <a:rPr lang="en-US" sz="2700" smtClean="0">
                <a:solidFill>
                  <a:schemeClr val="tx1"/>
                </a:solidFill>
              </a:rPr>
            </a:br>
            <a:r>
              <a:rPr lang="en-US" sz="2400" smtClean="0">
                <a:solidFill>
                  <a:srgbClr val="FF0000"/>
                </a:solidFill>
              </a:rPr>
              <a:t>Presented at the 2nd International Electronic Conference on Agriculture – Research Achievements and Challenges, 01-15 Nov. 2023.</a:t>
            </a:r>
            <a:br>
              <a:rPr lang="en-US" sz="2400" smtClean="0">
                <a:solidFill>
                  <a:srgbClr val="FF0000"/>
                </a:solidFill>
              </a:rPr>
            </a:br>
            <a:r>
              <a:rPr lang="en-US" sz="2400" smtClean="0">
                <a:solidFill>
                  <a:srgbClr val="FF0000"/>
                </a:solidFill>
              </a:rPr>
              <a:t>Available online: https://iocag2023.sciforum.net</a:t>
            </a:r>
            <a:r>
              <a:rPr lang="en-US" sz="2700" smtClean="0">
                <a:solidFill>
                  <a:srgbClr val="FF0000"/>
                </a:solidFill>
              </a:rPr>
              <a:t/>
            </a:r>
            <a:br>
              <a:rPr lang="en-US" sz="2700" smtClean="0">
                <a:solidFill>
                  <a:srgbClr val="FF0000"/>
                </a:solidFill>
              </a:rPr>
            </a:br>
            <a:endParaRPr lang="en-US" sz="27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41009"/>
            <a:ext cx="8229600" cy="1143000"/>
          </a:xfrm>
        </p:spPr>
        <p:txBody>
          <a:bodyPr>
            <a:noAutofit/>
          </a:bodyPr>
          <a:lstStyle/>
          <a:p>
            <a:r>
              <a:rPr lang="en-CA" sz="4000" smtClean="0"/>
              <a:t>Illustrative Results </a:t>
            </a:r>
            <a:r>
              <a:rPr lang="en-CA" sz="4400" smtClean="0"/>
              <a:t/>
            </a:r>
            <a:br>
              <a:rPr lang="en-CA" sz="4400" smtClean="0"/>
            </a:br>
            <a:endParaRPr lang="en-CA" sz="4400" dirty="0"/>
          </a:p>
        </p:txBody>
      </p:sp>
      <p:sp>
        <p:nvSpPr>
          <p:cNvPr id="3" name="Content Placeholder 2"/>
          <p:cNvSpPr>
            <a:spLocks noGrp="1"/>
          </p:cNvSpPr>
          <p:nvPr>
            <p:ph idx="1"/>
          </p:nvPr>
        </p:nvSpPr>
        <p:spPr>
          <a:xfrm>
            <a:off x="436098" y="1041009"/>
            <a:ext cx="8133718" cy="5650540"/>
          </a:xfrm>
        </p:spPr>
        <p:txBody>
          <a:bodyPr>
            <a:normAutofit/>
          </a:bodyPr>
          <a:lstStyle/>
          <a:p>
            <a:pPr>
              <a:buNone/>
              <a:defRPr/>
            </a:pPr>
            <a:r>
              <a:rPr lang="en-US" sz="2400" smtClean="0">
                <a:latin typeface="Maiandra GD" pitchFamily="34" charset="0"/>
              </a:rPr>
              <a:t>    </a:t>
            </a:r>
            <a:r>
              <a:rPr lang="en-US" sz="2000" smtClean="0"/>
              <a:t>           </a:t>
            </a:r>
            <a:r>
              <a:rPr lang="en-CA" sz="2000" smtClean="0"/>
              <a:t> </a:t>
            </a:r>
          </a:p>
          <a:p>
            <a:pPr algn="just">
              <a:buNone/>
              <a:defRPr/>
            </a:pPr>
            <a:r>
              <a:rPr lang="en-CA" sz="2400" smtClean="0">
                <a:latin typeface="Maiandra GD" pitchFamily="34" charset="0"/>
              </a:rPr>
              <a:t>     Confusion matrix for WST+customized CNN  </a:t>
            </a:r>
          </a:p>
          <a:p>
            <a:pPr algn="just">
              <a:buNone/>
              <a:defRPr/>
            </a:pPr>
            <a:endParaRPr lang="en-CA" sz="2400" smtClean="0">
              <a:solidFill>
                <a:prstClr val="black"/>
              </a:solidFill>
              <a:latin typeface="Maiandra GD" pitchFamily="34" charset="0"/>
            </a:endParaRPr>
          </a:p>
          <a:p>
            <a:pPr>
              <a:buNone/>
            </a:pPr>
            <a:endParaRPr lang="en-CA" sz="2400" dirty="0" smtClean="0"/>
          </a:p>
          <a:p>
            <a:pPr lvl="1">
              <a:buNone/>
            </a:pPr>
            <a:endParaRPr lang="en-CA" dirty="0"/>
          </a:p>
        </p:txBody>
      </p:sp>
      <p:sp>
        <p:nvSpPr>
          <p:cNvPr id="5" name="TextBox 4"/>
          <p:cNvSpPr txBox="1"/>
          <p:nvPr/>
        </p:nvSpPr>
        <p:spPr>
          <a:xfrm>
            <a:off x="6942221" y="3950208"/>
            <a:ext cx="2048256" cy="646331"/>
          </a:xfrm>
          <a:prstGeom prst="rect">
            <a:avLst/>
          </a:prstGeom>
          <a:noFill/>
        </p:spPr>
        <p:txBody>
          <a:bodyPr wrap="square" rtlCol="0">
            <a:spAutoFit/>
          </a:bodyPr>
          <a:lstStyle/>
          <a:p>
            <a:r>
              <a:rPr lang="en-US" smtClean="0"/>
              <a:t>F1 score</a:t>
            </a:r>
          </a:p>
          <a:p>
            <a:r>
              <a:rPr lang="en-US" smtClean="0"/>
              <a:t>= 0.38</a:t>
            </a:r>
            <a:endParaRPr lang="en-US"/>
          </a:p>
        </p:txBody>
      </p:sp>
      <p:sp>
        <p:nvSpPr>
          <p:cNvPr id="6" name="TextBox 5"/>
          <p:cNvSpPr txBox="1"/>
          <p:nvPr/>
        </p:nvSpPr>
        <p:spPr>
          <a:xfrm>
            <a:off x="6942221" y="3303877"/>
            <a:ext cx="1572768" cy="646331"/>
          </a:xfrm>
          <a:prstGeom prst="rect">
            <a:avLst/>
          </a:prstGeom>
          <a:noFill/>
        </p:spPr>
        <p:txBody>
          <a:bodyPr wrap="square" rtlCol="0">
            <a:spAutoFit/>
          </a:bodyPr>
          <a:lstStyle/>
          <a:p>
            <a:r>
              <a:rPr lang="en-US" smtClean="0"/>
              <a:t>Accuracy(%)= 60.65</a:t>
            </a:r>
            <a:endParaRPr lang="en-US"/>
          </a:p>
        </p:txBody>
      </p:sp>
      <p:pic>
        <p:nvPicPr>
          <p:cNvPr id="22530" name="Picture 2"/>
          <p:cNvPicPr>
            <a:picLocks noChangeAspect="1" noChangeArrowheads="1"/>
          </p:cNvPicPr>
          <p:nvPr/>
        </p:nvPicPr>
        <p:blipFill>
          <a:blip r:embed="rId2"/>
          <a:srcRect/>
          <a:stretch>
            <a:fillRect/>
          </a:stretch>
        </p:blipFill>
        <p:spPr bwMode="auto">
          <a:xfrm>
            <a:off x="1106905" y="2003535"/>
            <a:ext cx="5835316" cy="4409276"/>
          </a:xfrm>
          <a:prstGeom prst="rect">
            <a:avLst/>
          </a:prstGeom>
          <a:noFill/>
          <a:ln w="9525">
            <a:noFill/>
            <a:miter lim="800000"/>
            <a:headEnd/>
            <a:tailEnd/>
          </a:ln>
          <a:effectLst/>
        </p:spPr>
      </p:pic>
      <p:sp>
        <p:nvSpPr>
          <p:cNvPr id="10" name="TextBox 9"/>
          <p:cNvSpPr txBox="1"/>
          <p:nvPr/>
        </p:nvSpPr>
        <p:spPr>
          <a:xfrm>
            <a:off x="2740085" y="2634916"/>
            <a:ext cx="156496" cy="307777"/>
          </a:xfrm>
          <a:prstGeom prst="rect">
            <a:avLst/>
          </a:prstGeom>
          <a:noFill/>
        </p:spPr>
        <p:txBody>
          <a:bodyPr wrap="square" rtlCol="0">
            <a:spAutoFit/>
          </a:bodyPr>
          <a:lstStyle/>
          <a:p>
            <a:r>
              <a:rPr lang="en-US" sz="1400" smtClean="0"/>
              <a:t>0</a:t>
            </a:r>
            <a:endParaRPr lang="en-US" sz="1400"/>
          </a:p>
        </p:txBody>
      </p:sp>
      <p:sp>
        <p:nvSpPr>
          <p:cNvPr id="11" name="TextBox 10"/>
          <p:cNvSpPr txBox="1"/>
          <p:nvPr/>
        </p:nvSpPr>
        <p:spPr>
          <a:xfrm>
            <a:off x="5654842" y="2634916"/>
            <a:ext cx="284052" cy="307777"/>
          </a:xfrm>
          <a:prstGeom prst="rect">
            <a:avLst/>
          </a:prstGeom>
          <a:noFill/>
        </p:spPr>
        <p:txBody>
          <a:bodyPr wrap="none" rtlCol="0">
            <a:spAutoFit/>
          </a:bodyPr>
          <a:lstStyle/>
          <a:p>
            <a:r>
              <a:rPr lang="en-US" sz="1400" smtClean="0"/>
              <a:t>0</a:t>
            </a:r>
            <a:endParaRPr lang="en-US" sz="1400"/>
          </a:p>
        </p:txBody>
      </p:sp>
      <p:sp>
        <p:nvSpPr>
          <p:cNvPr id="12" name="TextBox 11"/>
          <p:cNvSpPr txBox="1"/>
          <p:nvPr/>
        </p:nvSpPr>
        <p:spPr>
          <a:xfrm>
            <a:off x="2818333" y="3950208"/>
            <a:ext cx="234744" cy="307777"/>
          </a:xfrm>
          <a:prstGeom prst="rect">
            <a:avLst/>
          </a:prstGeom>
          <a:noFill/>
        </p:spPr>
        <p:txBody>
          <a:bodyPr wrap="square" rtlCol="0">
            <a:spAutoFit/>
          </a:bodyPr>
          <a:lstStyle/>
          <a:p>
            <a:r>
              <a:rPr lang="en-US" sz="1400" smtClean="0"/>
              <a:t>0</a:t>
            </a:r>
            <a:endParaRPr lang="en-US" sz="1400"/>
          </a:p>
        </p:txBody>
      </p:sp>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41009"/>
            <a:ext cx="8229600" cy="1143000"/>
          </a:xfrm>
        </p:spPr>
        <p:txBody>
          <a:bodyPr>
            <a:noAutofit/>
          </a:bodyPr>
          <a:lstStyle/>
          <a:p>
            <a:r>
              <a:rPr lang="en-CA" sz="4000" smtClean="0"/>
              <a:t>Illustrative Results </a:t>
            </a:r>
            <a:r>
              <a:rPr lang="en-CA" sz="4400" smtClean="0"/>
              <a:t/>
            </a:r>
            <a:br>
              <a:rPr lang="en-CA" sz="4400" smtClean="0"/>
            </a:br>
            <a:endParaRPr lang="en-CA" sz="4400" dirty="0"/>
          </a:p>
        </p:txBody>
      </p:sp>
      <p:sp>
        <p:nvSpPr>
          <p:cNvPr id="3" name="Content Placeholder 2"/>
          <p:cNvSpPr>
            <a:spLocks noGrp="1"/>
          </p:cNvSpPr>
          <p:nvPr>
            <p:ph idx="1"/>
          </p:nvPr>
        </p:nvSpPr>
        <p:spPr>
          <a:xfrm>
            <a:off x="436098" y="1041009"/>
            <a:ext cx="8133718" cy="5650540"/>
          </a:xfrm>
        </p:spPr>
        <p:txBody>
          <a:bodyPr>
            <a:normAutofit/>
          </a:bodyPr>
          <a:lstStyle/>
          <a:p>
            <a:pPr>
              <a:buNone/>
              <a:defRPr/>
            </a:pPr>
            <a:r>
              <a:rPr lang="en-US" sz="2400" smtClean="0">
                <a:latin typeface="Maiandra GD" pitchFamily="34" charset="0"/>
              </a:rPr>
              <a:t>    </a:t>
            </a:r>
            <a:r>
              <a:rPr lang="en-US" sz="2000" smtClean="0"/>
              <a:t>           </a:t>
            </a:r>
            <a:r>
              <a:rPr lang="en-CA" sz="2000" smtClean="0"/>
              <a:t> </a:t>
            </a:r>
          </a:p>
          <a:p>
            <a:pPr algn="just">
              <a:buNone/>
              <a:defRPr/>
            </a:pPr>
            <a:r>
              <a:rPr lang="en-CA" sz="2400" smtClean="0">
                <a:latin typeface="Maiandra GD" pitchFamily="34" charset="0"/>
              </a:rPr>
              <a:t>    Confusion matrix for WST+ResNet50(pretrained CNN)    </a:t>
            </a:r>
          </a:p>
          <a:p>
            <a:pPr algn="just">
              <a:buNone/>
              <a:defRPr/>
            </a:pPr>
            <a:endParaRPr lang="en-CA" sz="2400" smtClean="0">
              <a:solidFill>
                <a:prstClr val="black"/>
              </a:solidFill>
              <a:latin typeface="Maiandra GD" pitchFamily="34" charset="0"/>
            </a:endParaRPr>
          </a:p>
          <a:p>
            <a:pPr>
              <a:buNone/>
            </a:pPr>
            <a:endParaRPr lang="en-CA" sz="2400" dirty="0" smtClean="0"/>
          </a:p>
          <a:p>
            <a:pPr lvl="1">
              <a:buNone/>
            </a:pPr>
            <a:endParaRPr lang="en-CA" dirty="0"/>
          </a:p>
        </p:txBody>
      </p:sp>
      <p:pic>
        <p:nvPicPr>
          <p:cNvPr id="23555" name="Picture 3" descr="C:\Users\faroo\Farook\Farook_New2023\IOCAG_2023\Fig_confMat_WST_ResNet50.jpg"/>
          <p:cNvPicPr>
            <a:picLocks noChangeAspect="1" noChangeArrowheads="1"/>
          </p:cNvPicPr>
          <p:nvPr/>
        </p:nvPicPr>
        <p:blipFill>
          <a:blip r:embed="rId2"/>
          <a:srcRect/>
          <a:stretch>
            <a:fillRect/>
          </a:stretch>
        </p:blipFill>
        <p:spPr bwMode="auto">
          <a:xfrm>
            <a:off x="914400" y="2095643"/>
            <a:ext cx="6601968" cy="4557522"/>
          </a:xfrm>
          <a:prstGeom prst="rect">
            <a:avLst/>
          </a:prstGeom>
          <a:noFill/>
        </p:spPr>
      </p:pic>
      <p:sp>
        <p:nvSpPr>
          <p:cNvPr id="5" name="TextBox 4"/>
          <p:cNvSpPr txBox="1"/>
          <p:nvPr/>
        </p:nvSpPr>
        <p:spPr>
          <a:xfrm>
            <a:off x="5884461" y="4005072"/>
            <a:ext cx="890472" cy="369332"/>
          </a:xfrm>
          <a:prstGeom prst="rect">
            <a:avLst/>
          </a:prstGeom>
          <a:noFill/>
        </p:spPr>
        <p:txBody>
          <a:bodyPr wrap="square" rtlCol="0">
            <a:spAutoFit/>
          </a:bodyPr>
          <a:lstStyle/>
          <a:p>
            <a:r>
              <a:rPr lang="en-US" smtClean="0"/>
              <a:t>   0  </a:t>
            </a:r>
            <a:endParaRPr lang="en-US"/>
          </a:p>
        </p:txBody>
      </p:sp>
      <p:sp>
        <p:nvSpPr>
          <p:cNvPr id="6" name="TextBox 5"/>
          <p:cNvSpPr txBox="1"/>
          <p:nvPr/>
        </p:nvSpPr>
        <p:spPr>
          <a:xfrm>
            <a:off x="2723068" y="4005072"/>
            <a:ext cx="890472" cy="369332"/>
          </a:xfrm>
          <a:prstGeom prst="rect">
            <a:avLst/>
          </a:prstGeom>
          <a:noFill/>
        </p:spPr>
        <p:txBody>
          <a:bodyPr wrap="square" rtlCol="0">
            <a:spAutoFit/>
          </a:bodyPr>
          <a:lstStyle/>
          <a:p>
            <a:r>
              <a:rPr lang="en-US" smtClean="0"/>
              <a:t>  0</a:t>
            </a:r>
            <a:endParaRPr lang="en-US"/>
          </a:p>
        </p:txBody>
      </p:sp>
      <p:sp>
        <p:nvSpPr>
          <p:cNvPr id="7" name="TextBox 6"/>
          <p:cNvSpPr txBox="1"/>
          <p:nvPr/>
        </p:nvSpPr>
        <p:spPr>
          <a:xfrm>
            <a:off x="5884461" y="2672572"/>
            <a:ext cx="890472" cy="369332"/>
          </a:xfrm>
          <a:prstGeom prst="rect">
            <a:avLst/>
          </a:prstGeom>
          <a:noFill/>
        </p:spPr>
        <p:txBody>
          <a:bodyPr wrap="square" rtlCol="0">
            <a:spAutoFit/>
          </a:bodyPr>
          <a:lstStyle/>
          <a:p>
            <a:r>
              <a:rPr lang="en-US" smtClean="0"/>
              <a:t>   0</a:t>
            </a:r>
            <a:endParaRPr lang="en-US"/>
          </a:p>
        </p:txBody>
      </p:sp>
      <p:sp>
        <p:nvSpPr>
          <p:cNvPr id="8" name="TextBox 7"/>
          <p:cNvSpPr txBox="1"/>
          <p:nvPr/>
        </p:nvSpPr>
        <p:spPr>
          <a:xfrm>
            <a:off x="4216588" y="5192006"/>
            <a:ext cx="890472" cy="369332"/>
          </a:xfrm>
          <a:prstGeom prst="rect">
            <a:avLst/>
          </a:prstGeom>
          <a:noFill/>
        </p:spPr>
        <p:txBody>
          <a:bodyPr wrap="square" rtlCol="0">
            <a:spAutoFit/>
          </a:bodyPr>
          <a:lstStyle/>
          <a:p>
            <a:r>
              <a:rPr lang="en-US" smtClean="0"/>
              <a:t>   0</a:t>
            </a:r>
            <a:endParaRPr lang="en-US"/>
          </a:p>
        </p:txBody>
      </p:sp>
      <p:sp>
        <p:nvSpPr>
          <p:cNvPr id="9" name="Rectangle 8"/>
          <p:cNvSpPr/>
          <p:nvPr/>
        </p:nvSpPr>
        <p:spPr>
          <a:xfrm>
            <a:off x="7015564" y="3198167"/>
            <a:ext cx="1492716" cy="646331"/>
          </a:xfrm>
          <a:prstGeom prst="rect">
            <a:avLst/>
          </a:prstGeom>
        </p:spPr>
        <p:txBody>
          <a:bodyPr wrap="none">
            <a:spAutoFit/>
          </a:bodyPr>
          <a:lstStyle/>
          <a:p>
            <a:r>
              <a:rPr lang="en-US" smtClean="0"/>
              <a:t>Accuracy(%)</a:t>
            </a:r>
          </a:p>
          <a:p>
            <a:r>
              <a:rPr lang="en-US" smtClean="0"/>
              <a:t>= 96.72</a:t>
            </a:r>
            <a:endParaRPr lang="en-US"/>
          </a:p>
        </p:txBody>
      </p:sp>
      <p:sp>
        <p:nvSpPr>
          <p:cNvPr id="10" name="TextBox 9"/>
          <p:cNvSpPr txBox="1"/>
          <p:nvPr/>
        </p:nvSpPr>
        <p:spPr>
          <a:xfrm>
            <a:off x="7095744" y="3844498"/>
            <a:ext cx="2048256" cy="646331"/>
          </a:xfrm>
          <a:prstGeom prst="rect">
            <a:avLst/>
          </a:prstGeom>
          <a:noFill/>
        </p:spPr>
        <p:txBody>
          <a:bodyPr wrap="square" rtlCol="0">
            <a:spAutoFit/>
          </a:bodyPr>
          <a:lstStyle/>
          <a:p>
            <a:r>
              <a:rPr lang="en-US" smtClean="0"/>
              <a:t>F1 score</a:t>
            </a:r>
          </a:p>
          <a:p>
            <a:r>
              <a:rPr lang="en-US" smtClean="0"/>
              <a:t>= 0.93</a:t>
            </a:r>
            <a:endParaRPr lang="en-US"/>
          </a:p>
        </p:txBody>
      </p:sp>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41009"/>
            <a:ext cx="8229600" cy="1143000"/>
          </a:xfrm>
        </p:spPr>
        <p:txBody>
          <a:bodyPr>
            <a:noAutofit/>
          </a:bodyPr>
          <a:lstStyle/>
          <a:p>
            <a:r>
              <a:rPr lang="en-CA" sz="4000" smtClean="0"/>
              <a:t>Illustrative Results </a:t>
            </a:r>
            <a:r>
              <a:rPr lang="en-CA" sz="4400" smtClean="0"/>
              <a:t/>
            </a:r>
            <a:br>
              <a:rPr lang="en-CA" sz="4400" smtClean="0"/>
            </a:br>
            <a:endParaRPr lang="en-CA" sz="4400" dirty="0"/>
          </a:p>
        </p:txBody>
      </p:sp>
      <p:sp>
        <p:nvSpPr>
          <p:cNvPr id="3" name="Content Placeholder 2"/>
          <p:cNvSpPr>
            <a:spLocks noGrp="1"/>
          </p:cNvSpPr>
          <p:nvPr>
            <p:ph idx="1"/>
          </p:nvPr>
        </p:nvSpPr>
        <p:spPr>
          <a:xfrm>
            <a:off x="0" y="1093650"/>
            <a:ext cx="8687600" cy="5650540"/>
          </a:xfrm>
        </p:spPr>
        <p:txBody>
          <a:bodyPr>
            <a:normAutofit/>
          </a:bodyPr>
          <a:lstStyle/>
          <a:p>
            <a:pPr>
              <a:buNone/>
              <a:defRPr/>
            </a:pPr>
            <a:r>
              <a:rPr lang="en-US" sz="2400" smtClean="0">
                <a:latin typeface="Maiandra GD" pitchFamily="34" charset="0"/>
              </a:rPr>
              <a:t>    </a:t>
            </a:r>
            <a:r>
              <a:rPr lang="en-US" sz="2000" smtClean="0"/>
              <a:t>           </a:t>
            </a:r>
            <a:r>
              <a:rPr lang="en-CA" sz="2000" smtClean="0"/>
              <a:t> </a:t>
            </a:r>
          </a:p>
          <a:p>
            <a:pPr algn="just">
              <a:buNone/>
              <a:defRPr/>
            </a:pPr>
            <a:r>
              <a:rPr lang="en-CA" sz="2400" smtClean="0">
                <a:latin typeface="Maiandra GD" pitchFamily="34" charset="0"/>
              </a:rPr>
              <a:t>         Confusion matrix for WST+InceptionV3(pretrained CNN)    </a:t>
            </a:r>
          </a:p>
          <a:p>
            <a:pPr algn="just">
              <a:buNone/>
              <a:defRPr/>
            </a:pPr>
            <a:endParaRPr lang="en-CA" sz="2400" smtClean="0">
              <a:solidFill>
                <a:prstClr val="black"/>
              </a:solidFill>
              <a:latin typeface="Maiandra GD" pitchFamily="34" charset="0"/>
            </a:endParaRPr>
          </a:p>
          <a:p>
            <a:pPr>
              <a:buNone/>
            </a:pPr>
            <a:endParaRPr lang="en-CA" sz="2400" dirty="0" smtClean="0"/>
          </a:p>
          <a:p>
            <a:pPr lvl="1">
              <a:buNone/>
            </a:pPr>
            <a:endParaRPr lang="en-CA" dirty="0"/>
          </a:p>
        </p:txBody>
      </p:sp>
      <p:pic>
        <p:nvPicPr>
          <p:cNvPr id="24579" name="Picture 3" descr="C:\Users\faroo\Farook\Farook_New2023\IOCAG_2023\Fig_confMat_WST_InceptionV3.jpg"/>
          <p:cNvPicPr>
            <a:picLocks noChangeAspect="1" noChangeArrowheads="1"/>
          </p:cNvPicPr>
          <p:nvPr/>
        </p:nvPicPr>
        <p:blipFill>
          <a:blip r:embed="rId2"/>
          <a:srcRect/>
          <a:stretch>
            <a:fillRect/>
          </a:stretch>
        </p:blipFill>
        <p:spPr bwMode="auto">
          <a:xfrm>
            <a:off x="914400" y="2199863"/>
            <a:ext cx="5449477" cy="4084444"/>
          </a:xfrm>
          <a:prstGeom prst="rect">
            <a:avLst/>
          </a:prstGeom>
          <a:noFill/>
        </p:spPr>
      </p:pic>
      <p:sp>
        <p:nvSpPr>
          <p:cNvPr id="5" name="TextBox 4"/>
          <p:cNvSpPr txBox="1"/>
          <p:nvPr/>
        </p:nvSpPr>
        <p:spPr>
          <a:xfrm>
            <a:off x="5124422" y="2704838"/>
            <a:ext cx="890472" cy="307777"/>
          </a:xfrm>
          <a:prstGeom prst="rect">
            <a:avLst/>
          </a:prstGeom>
          <a:noFill/>
        </p:spPr>
        <p:txBody>
          <a:bodyPr wrap="square" rtlCol="0">
            <a:spAutoFit/>
          </a:bodyPr>
          <a:lstStyle/>
          <a:p>
            <a:r>
              <a:rPr lang="en-US" sz="1400" smtClean="0"/>
              <a:t>      0</a:t>
            </a:r>
            <a:endParaRPr lang="en-US" sz="1400"/>
          </a:p>
        </p:txBody>
      </p:sp>
      <p:sp>
        <p:nvSpPr>
          <p:cNvPr id="6" name="TextBox 5"/>
          <p:cNvSpPr txBox="1"/>
          <p:nvPr/>
        </p:nvSpPr>
        <p:spPr>
          <a:xfrm>
            <a:off x="5124422" y="3873316"/>
            <a:ext cx="890472" cy="307777"/>
          </a:xfrm>
          <a:prstGeom prst="rect">
            <a:avLst/>
          </a:prstGeom>
          <a:noFill/>
        </p:spPr>
        <p:txBody>
          <a:bodyPr wrap="square" rtlCol="0">
            <a:spAutoFit/>
          </a:bodyPr>
          <a:lstStyle/>
          <a:p>
            <a:r>
              <a:rPr lang="en-US" sz="1400" smtClean="0"/>
              <a:t>      0</a:t>
            </a:r>
            <a:endParaRPr lang="en-US" sz="1400"/>
          </a:p>
        </p:txBody>
      </p:sp>
      <p:sp>
        <p:nvSpPr>
          <p:cNvPr id="7" name="TextBox 6"/>
          <p:cNvSpPr txBox="1"/>
          <p:nvPr/>
        </p:nvSpPr>
        <p:spPr>
          <a:xfrm>
            <a:off x="5124422" y="5027414"/>
            <a:ext cx="890472" cy="307777"/>
          </a:xfrm>
          <a:prstGeom prst="rect">
            <a:avLst/>
          </a:prstGeom>
          <a:noFill/>
        </p:spPr>
        <p:txBody>
          <a:bodyPr wrap="square" rtlCol="0">
            <a:spAutoFit/>
          </a:bodyPr>
          <a:lstStyle/>
          <a:p>
            <a:r>
              <a:rPr lang="en-US" sz="1400" smtClean="0"/>
              <a:t>     0  </a:t>
            </a:r>
            <a:endParaRPr lang="en-US" sz="1400"/>
          </a:p>
        </p:txBody>
      </p:sp>
      <p:sp>
        <p:nvSpPr>
          <p:cNvPr id="8" name="TextBox 7"/>
          <p:cNvSpPr txBox="1"/>
          <p:nvPr/>
        </p:nvSpPr>
        <p:spPr>
          <a:xfrm>
            <a:off x="3729654" y="5027414"/>
            <a:ext cx="890472" cy="307777"/>
          </a:xfrm>
          <a:prstGeom prst="rect">
            <a:avLst/>
          </a:prstGeom>
          <a:noFill/>
        </p:spPr>
        <p:txBody>
          <a:bodyPr wrap="square" rtlCol="0">
            <a:spAutoFit/>
          </a:bodyPr>
          <a:lstStyle/>
          <a:p>
            <a:r>
              <a:rPr lang="en-US" sz="1400" smtClean="0"/>
              <a:t>       0</a:t>
            </a:r>
            <a:endParaRPr lang="en-US" sz="1400"/>
          </a:p>
        </p:txBody>
      </p:sp>
      <p:sp>
        <p:nvSpPr>
          <p:cNvPr id="9" name="TextBox 8"/>
          <p:cNvSpPr txBox="1"/>
          <p:nvPr/>
        </p:nvSpPr>
        <p:spPr>
          <a:xfrm>
            <a:off x="6363877" y="4027205"/>
            <a:ext cx="2048256" cy="646331"/>
          </a:xfrm>
          <a:prstGeom prst="rect">
            <a:avLst/>
          </a:prstGeom>
          <a:noFill/>
        </p:spPr>
        <p:txBody>
          <a:bodyPr wrap="square" rtlCol="0">
            <a:spAutoFit/>
          </a:bodyPr>
          <a:lstStyle/>
          <a:p>
            <a:r>
              <a:rPr lang="en-US" smtClean="0"/>
              <a:t>F1 score</a:t>
            </a:r>
          </a:p>
          <a:p>
            <a:r>
              <a:rPr lang="en-US" smtClean="0"/>
              <a:t>= 0.54 </a:t>
            </a:r>
            <a:endParaRPr lang="en-US"/>
          </a:p>
        </p:txBody>
      </p:sp>
      <p:sp>
        <p:nvSpPr>
          <p:cNvPr id="10" name="Rectangle 9"/>
          <p:cNvSpPr/>
          <p:nvPr/>
        </p:nvSpPr>
        <p:spPr>
          <a:xfrm>
            <a:off x="6363877" y="3380874"/>
            <a:ext cx="1492716" cy="646331"/>
          </a:xfrm>
          <a:prstGeom prst="rect">
            <a:avLst/>
          </a:prstGeom>
        </p:spPr>
        <p:txBody>
          <a:bodyPr wrap="none">
            <a:spAutoFit/>
          </a:bodyPr>
          <a:lstStyle/>
          <a:p>
            <a:r>
              <a:rPr lang="en-US" smtClean="0"/>
              <a:t>Accuracy(%)</a:t>
            </a:r>
          </a:p>
          <a:p>
            <a:r>
              <a:rPr lang="en-US" smtClean="0"/>
              <a:t>= 80.32</a:t>
            </a:r>
            <a:endParaRPr lang="en-US"/>
          </a:p>
        </p:txBody>
      </p:sp>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41009"/>
            <a:ext cx="8229600" cy="1143000"/>
          </a:xfrm>
        </p:spPr>
        <p:txBody>
          <a:bodyPr>
            <a:noAutofit/>
          </a:bodyPr>
          <a:lstStyle/>
          <a:p>
            <a:r>
              <a:rPr lang="en-CA" sz="4000" smtClean="0"/>
              <a:t>Illustrative Results </a:t>
            </a:r>
            <a:r>
              <a:rPr lang="en-CA" sz="4400" smtClean="0"/>
              <a:t/>
            </a:r>
            <a:br>
              <a:rPr lang="en-CA" sz="4400" smtClean="0"/>
            </a:br>
            <a:endParaRPr lang="en-CA" sz="4400" dirty="0"/>
          </a:p>
        </p:txBody>
      </p:sp>
      <p:sp>
        <p:nvSpPr>
          <p:cNvPr id="8" name="TextBox 7"/>
          <p:cNvSpPr txBox="1"/>
          <p:nvPr/>
        </p:nvSpPr>
        <p:spPr>
          <a:xfrm>
            <a:off x="4055433" y="3798332"/>
            <a:ext cx="890472" cy="369332"/>
          </a:xfrm>
          <a:prstGeom prst="rect">
            <a:avLst/>
          </a:prstGeom>
          <a:noFill/>
        </p:spPr>
        <p:txBody>
          <a:bodyPr wrap="square" rtlCol="0">
            <a:spAutoFit/>
          </a:bodyPr>
          <a:lstStyle/>
          <a:p>
            <a:r>
              <a:rPr lang="en-US" smtClean="0"/>
              <a:t>       0</a:t>
            </a:r>
            <a:endParaRPr lang="en-US"/>
          </a:p>
        </p:txBody>
      </p:sp>
      <p:sp>
        <p:nvSpPr>
          <p:cNvPr id="9" name="TextBox 8"/>
          <p:cNvSpPr txBox="1"/>
          <p:nvPr/>
        </p:nvSpPr>
        <p:spPr>
          <a:xfrm>
            <a:off x="7315200" y="4029164"/>
            <a:ext cx="2048256" cy="646331"/>
          </a:xfrm>
          <a:prstGeom prst="rect">
            <a:avLst/>
          </a:prstGeom>
          <a:noFill/>
        </p:spPr>
        <p:txBody>
          <a:bodyPr wrap="square" rtlCol="0">
            <a:spAutoFit/>
          </a:bodyPr>
          <a:lstStyle/>
          <a:p>
            <a:r>
              <a:rPr lang="en-US" smtClean="0"/>
              <a:t>F1 score</a:t>
            </a:r>
          </a:p>
          <a:p>
            <a:r>
              <a:rPr lang="en-US" smtClean="0"/>
              <a:t>= 0.63</a:t>
            </a:r>
            <a:endParaRPr lang="en-US"/>
          </a:p>
        </p:txBody>
      </p:sp>
      <p:sp>
        <p:nvSpPr>
          <p:cNvPr id="10" name="Rectangle 9"/>
          <p:cNvSpPr/>
          <p:nvPr/>
        </p:nvSpPr>
        <p:spPr>
          <a:xfrm>
            <a:off x="7315200" y="3336666"/>
            <a:ext cx="1492716" cy="646331"/>
          </a:xfrm>
          <a:prstGeom prst="rect">
            <a:avLst/>
          </a:prstGeom>
        </p:spPr>
        <p:txBody>
          <a:bodyPr wrap="none">
            <a:spAutoFit/>
          </a:bodyPr>
          <a:lstStyle/>
          <a:p>
            <a:r>
              <a:rPr lang="en-US" smtClean="0"/>
              <a:t>Accuracy(%)</a:t>
            </a:r>
          </a:p>
          <a:p>
            <a:r>
              <a:rPr lang="en-US" smtClean="0"/>
              <a:t>= 80.33</a:t>
            </a:r>
            <a:endParaRPr lang="en-US"/>
          </a:p>
        </p:txBody>
      </p:sp>
      <p:pic>
        <p:nvPicPr>
          <p:cNvPr id="22530" name="Picture 2"/>
          <p:cNvPicPr>
            <a:picLocks noGrp="1" noChangeAspect="1" noChangeArrowheads="1"/>
          </p:cNvPicPr>
          <p:nvPr>
            <p:ph idx="1"/>
          </p:nvPr>
        </p:nvPicPr>
        <p:blipFill>
          <a:blip r:embed="rId3"/>
          <a:srcRect/>
          <a:stretch>
            <a:fillRect/>
          </a:stretch>
        </p:blipFill>
        <p:spPr bwMode="auto">
          <a:xfrm>
            <a:off x="757988" y="2096482"/>
            <a:ext cx="6557212" cy="4579641"/>
          </a:xfrm>
          <a:prstGeom prst="rect">
            <a:avLst/>
          </a:prstGeom>
          <a:noFill/>
          <a:ln w="9525">
            <a:noFill/>
            <a:miter lim="800000"/>
            <a:headEnd/>
            <a:tailEnd/>
          </a:ln>
          <a:effectLst/>
        </p:spPr>
      </p:pic>
      <p:sp>
        <p:nvSpPr>
          <p:cNvPr id="12" name="TextBox 11"/>
          <p:cNvSpPr txBox="1"/>
          <p:nvPr/>
        </p:nvSpPr>
        <p:spPr>
          <a:xfrm>
            <a:off x="5867150" y="3982997"/>
            <a:ext cx="184731" cy="369332"/>
          </a:xfrm>
          <a:prstGeom prst="rect">
            <a:avLst/>
          </a:prstGeom>
          <a:noFill/>
        </p:spPr>
        <p:txBody>
          <a:bodyPr wrap="square" rtlCol="0">
            <a:spAutoFit/>
          </a:bodyPr>
          <a:lstStyle/>
          <a:p>
            <a:r>
              <a:rPr lang="en-US" smtClean="0"/>
              <a:t>0</a:t>
            </a:r>
            <a:endParaRPr lang="en-US"/>
          </a:p>
        </p:txBody>
      </p:sp>
      <p:sp>
        <p:nvSpPr>
          <p:cNvPr id="13" name="TextBox 12"/>
          <p:cNvSpPr txBox="1"/>
          <p:nvPr/>
        </p:nvSpPr>
        <p:spPr>
          <a:xfrm flipH="1" flipV="1">
            <a:off x="4625701" y="5125997"/>
            <a:ext cx="205420" cy="369332"/>
          </a:xfrm>
          <a:prstGeom prst="rect">
            <a:avLst/>
          </a:prstGeom>
          <a:noFill/>
        </p:spPr>
        <p:txBody>
          <a:bodyPr wrap="square" rtlCol="0">
            <a:spAutoFit/>
          </a:bodyPr>
          <a:lstStyle/>
          <a:p>
            <a:r>
              <a:rPr lang="en-US" smtClean="0"/>
              <a:t>0</a:t>
            </a:r>
            <a:endParaRPr lang="en-US"/>
          </a:p>
        </p:txBody>
      </p:sp>
      <p:sp>
        <p:nvSpPr>
          <p:cNvPr id="14" name="Rectangle 13"/>
          <p:cNvSpPr/>
          <p:nvPr/>
        </p:nvSpPr>
        <p:spPr>
          <a:xfrm>
            <a:off x="757988" y="1542442"/>
            <a:ext cx="7928811" cy="461665"/>
          </a:xfrm>
          <a:prstGeom prst="rect">
            <a:avLst/>
          </a:prstGeom>
        </p:spPr>
        <p:txBody>
          <a:bodyPr wrap="square">
            <a:spAutoFit/>
          </a:bodyPr>
          <a:lstStyle/>
          <a:p>
            <a:r>
              <a:rPr lang="en-CA" sz="2400" smtClean="0">
                <a:latin typeface="Maiandra GD" pitchFamily="34" charset="0"/>
              </a:rPr>
              <a:t> </a:t>
            </a:r>
            <a:r>
              <a:rPr lang="en-CA" sz="2200" smtClean="0">
                <a:latin typeface="Maiandra GD" pitchFamily="34" charset="0"/>
              </a:rPr>
              <a:t>Confusion matrix for WST+MobileNetV2(pretrained CNN) </a:t>
            </a:r>
            <a:endParaRPr lang="en-US" sz="2200"/>
          </a:p>
        </p:txBody>
      </p:sp>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5011"/>
            <a:ext cx="8229600" cy="904167"/>
          </a:xfrm>
        </p:spPr>
        <p:txBody>
          <a:bodyPr>
            <a:normAutofit/>
          </a:bodyPr>
          <a:lstStyle/>
          <a:p>
            <a:r>
              <a:rPr lang="en-CA" sz="4000" smtClean="0"/>
              <a:t> Conclusion</a:t>
            </a:r>
            <a:endParaRPr lang="en-CA" sz="4000" dirty="0"/>
          </a:p>
        </p:txBody>
      </p:sp>
      <p:sp>
        <p:nvSpPr>
          <p:cNvPr id="3" name="Content Placeholder 2"/>
          <p:cNvSpPr>
            <a:spLocks noGrp="1"/>
          </p:cNvSpPr>
          <p:nvPr>
            <p:ph idx="1"/>
          </p:nvPr>
        </p:nvSpPr>
        <p:spPr>
          <a:xfrm>
            <a:off x="304800" y="1589649"/>
            <a:ext cx="8515643" cy="4979963"/>
          </a:xfrm>
        </p:spPr>
        <p:txBody>
          <a:bodyPr>
            <a:noAutofit/>
          </a:bodyPr>
          <a:lstStyle/>
          <a:p>
            <a:pPr marL="0" indent="0" algn="just">
              <a:buFont typeface="Arial" pitchFamily="34" charset="0"/>
              <a:buChar char="•"/>
            </a:pPr>
            <a:r>
              <a:rPr lang="en-US" sz="2400" smtClean="0">
                <a:latin typeface="Maiandra GD" pitchFamily="34" charset="0"/>
              </a:rPr>
              <a:t>  </a:t>
            </a:r>
            <a:r>
              <a:rPr lang="en-US" sz="2400" smtClean="0"/>
              <a:t>An acoustical hybrid method is proposed based on wavelet scattering transform (WST) and deep learning model. </a:t>
            </a:r>
            <a:endParaRPr lang="en-US" sz="2400" smtClean="0">
              <a:latin typeface="Maiandra GD" pitchFamily="34" charset="0"/>
            </a:endParaRPr>
          </a:p>
          <a:p>
            <a:pPr marL="0" indent="0" algn="just">
              <a:buFont typeface="Arial" pitchFamily="34" charset="0"/>
              <a:buChar char="•"/>
            </a:pPr>
            <a:r>
              <a:rPr lang="en-US" sz="2400" smtClean="0">
                <a:latin typeface="Maiandra GD" pitchFamily="34" charset="0"/>
              </a:rPr>
              <a:t> P</a:t>
            </a:r>
            <a:r>
              <a:rPr lang="en-US" sz="2400" smtClean="0"/>
              <a:t>romising results are achieved by the proposed method for coconut maturity prediction enabling producers to accurately determine the yield and quality of the product  using  real acoustic data.</a:t>
            </a:r>
            <a:endParaRPr lang="en-US" sz="2200" smtClean="0">
              <a:latin typeface="Maiandra GD" pitchFamily="34" charset="0"/>
            </a:endParaRPr>
          </a:p>
          <a:p>
            <a:pPr marL="0" indent="0" algn="just">
              <a:buFont typeface="Arial" pitchFamily="34" charset="0"/>
              <a:buChar char="•"/>
            </a:pPr>
            <a:r>
              <a:rPr lang="en-US" sz="2200" smtClean="0">
                <a:latin typeface="Maiandra GD" pitchFamily="34" charset="0"/>
              </a:rPr>
              <a:t> </a:t>
            </a:r>
            <a:r>
              <a:rPr lang="en-US" sz="2400" smtClean="0"/>
              <a:t>This paper also shows usefulness of deep learning in coconut fruit maturity prediction by  evaluating different deep learning models including customized CNN, pretrained CNN,  LSTM.</a:t>
            </a:r>
          </a:p>
          <a:p>
            <a:pPr marL="0" indent="0" algn="just">
              <a:buFont typeface="Arial" pitchFamily="34" charset="0"/>
              <a:buChar char="•"/>
            </a:pPr>
            <a:r>
              <a:rPr lang="en-US" sz="2400" smtClean="0"/>
              <a:t> The method based on WST and ResNet50 provides the highest performance in terms of classification accuracy (≈ 85%) and F1 score (≈0.75)  for  a small acoustic  dataset.  </a:t>
            </a:r>
          </a:p>
          <a:p>
            <a:pPr marL="0" indent="0" algn="just">
              <a:buFont typeface="Arial" pitchFamily="34" charset="0"/>
              <a:buChar char="•"/>
            </a:pPr>
            <a:endParaRPr lang="en-CA" sz="2400" smtClean="0"/>
          </a:p>
          <a:p>
            <a:pPr marL="0" indent="0" algn="just">
              <a:buFont typeface="Arial" pitchFamily="34" charset="0"/>
              <a:buChar char="•"/>
            </a:pPr>
            <a:endParaRPr lang="en-CA" sz="2800" smtClean="0">
              <a:latin typeface="Maiandra GD" pitchFamily="34" charset="0"/>
            </a:endParaRPr>
          </a:p>
          <a:p>
            <a:pPr marL="0" indent="0" algn="just">
              <a:buFont typeface="Arial" pitchFamily="34" charset="0"/>
              <a:buChar char="•"/>
            </a:pPr>
            <a:endParaRPr lang="en-CA" sz="2800" smtClean="0"/>
          </a:p>
        </p:txBody>
      </p:sp>
    </p:spTree>
    <p:extLst>
      <p:ext uri="{BB962C8B-B14F-4D97-AF65-F5344CB8AC3E}">
        <p14:creationId xmlns="" xmlns:p14="http://schemas.microsoft.com/office/powerpoint/2010/main" val="3155453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1263"/>
            <a:ext cx="8229600" cy="904167"/>
          </a:xfrm>
        </p:spPr>
        <p:txBody>
          <a:bodyPr>
            <a:normAutofit/>
          </a:bodyPr>
          <a:lstStyle/>
          <a:p>
            <a:r>
              <a:rPr lang="en-CA" sz="4000" smtClean="0"/>
              <a:t> Conclusion</a:t>
            </a:r>
            <a:endParaRPr lang="en-CA" sz="4000" dirty="0"/>
          </a:p>
        </p:txBody>
      </p:sp>
      <p:sp>
        <p:nvSpPr>
          <p:cNvPr id="3" name="Content Placeholder 2"/>
          <p:cNvSpPr>
            <a:spLocks noGrp="1"/>
          </p:cNvSpPr>
          <p:nvPr>
            <p:ph idx="1"/>
          </p:nvPr>
        </p:nvSpPr>
        <p:spPr>
          <a:xfrm>
            <a:off x="304800" y="1561514"/>
            <a:ext cx="8229600" cy="4965895"/>
          </a:xfrm>
        </p:spPr>
        <p:txBody>
          <a:bodyPr>
            <a:noAutofit/>
          </a:bodyPr>
          <a:lstStyle/>
          <a:p>
            <a:pPr marL="0" indent="0" algn="just">
              <a:buFont typeface="Arial" pitchFamily="34" charset="0"/>
              <a:buChar char="•"/>
            </a:pPr>
            <a:r>
              <a:rPr lang="en-US" sz="2400" smtClean="0">
                <a:latin typeface="Maiandra GD" pitchFamily="34" charset="0"/>
              </a:rPr>
              <a:t> </a:t>
            </a:r>
            <a:r>
              <a:rPr lang="en-US" smtClean="0"/>
              <a:t>The proposed scheme can be tested to predict the quality  for  other  types of  fruits.</a:t>
            </a:r>
          </a:p>
          <a:p>
            <a:pPr marL="0" indent="0" algn="just">
              <a:buFont typeface="Arial" pitchFamily="34" charset="0"/>
              <a:buChar char="•"/>
            </a:pPr>
            <a:r>
              <a:rPr lang="en-US" smtClean="0"/>
              <a:t> The performance can be improved by further analyzing the deep learning models used in our hybrid scheme.  </a:t>
            </a:r>
          </a:p>
          <a:p>
            <a:pPr marL="0" indent="0" algn="just">
              <a:buFont typeface="Arial" pitchFamily="34" charset="0"/>
              <a:buChar char="•"/>
            </a:pPr>
            <a:r>
              <a:rPr lang="en-US" smtClean="0"/>
              <a:t> Different dataset can be utilized for more detail evaluation of the proposed method.</a:t>
            </a:r>
            <a:endParaRPr lang="en-CA" smtClean="0"/>
          </a:p>
          <a:p>
            <a:pPr marL="0" indent="0" algn="just">
              <a:buFont typeface="Arial" pitchFamily="34" charset="0"/>
              <a:buChar char="•"/>
            </a:pPr>
            <a:endParaRPr lang="en-CA" sz="2400" smtClean="0"/>
          </a:p>
          <a:p>
            <a:pPr marL="0" indent="0" algn="just">
              <a:buFont typeface="Arial" pitchFamily="34" charset="0"/>
              <a:buChar char="•"/>
            </a:pPr>
            <a:endParaRPr lang="en-CA" sz="2800" smtClean="0"/>
          </a:p>
        </p:txBody>
      </p:sp>
    </p:spTree>
    <p:extLst>
      <p:ext uri="{BB962C8B-B14F-4D97-AF65-F5344CB8AC3E}">
        <p14:creationId xmlns="" xmlns:p14="http://schemas.microsoft.com/office/powerpoint/2010/main" val="3155453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04167"/>
          </a:xfrm>
        </p:spPr>
        <p:txBody>
          <a:bodyPr>
            <a:normAutofit/>
          </a:bodyPr>
          <a:lstStyle/>
          <a:p>
            <a:r>
              <a:rPr lang="en-CA" sz="4000" smtClean="0"/>
              <a:t> </a:t>
            </a:r>
            <a:endParaRPr lang="en-CA" sz="4000" dirty="0"/>
          </a:p>
        </p:txBody>
      </p:sp>
      <p:sp>
        <p:nvSpPr>
          <p:cNvPr id="3" name="Content Placeholder 2"/>
          <p:cNvSpPr>
            <a:spLocks noGrp="1"/>
          </p:cNvSpPr>
          <p:nvPr>
            <p:ph idx="1"/>
          </p:nvPr>
        </p:nvSpPr>
        <p:spPr>
          <a:xfrm>
            <a:off x="304800" y="1181686"/>
            <a:ext cx="8229600" cy="4869285"/>
          </a:xfrm>
        </p:spPr>
        <p:txBody>
          <a:bodyPr>
            <a:noAutofit/>
          </a:bodyPr>
          <a:lstStyle/>
          <a:p>
            <a:pPr marL="0" indent="0" algn="just">
              <a:buNone/>
            </a:pPr>
            <a:endParaRPr lang="en-CA" sz="2800" smtClean="0"/>
          </a:p>
          <a:p>
            <a:pPr marL="0" indent="0" algn="just">
              <a:buNone/>
            </a:pPr>
            <a:endParaRPr lang="en-CA" sz="2800" smtClean="0"/>
          </a:p>
          <a:p>
            <a:pPr marL="0" indent="0" algn="just">
              <a:buNone/>
            </a:pPr>
            <a:endParaRPr lang="en-CA" sz="2800" smtClean="0"/>
          </a:p>
          <a:p>
            <a:pPr marL="0" indent="0" algn="just">
              <a:buNone/>
            </a:pPr>
            <a:r>
              <a:rPr lang="en-CA" sz="2800" smtClean="0"/>
              <a:t>                              </a:t>
            </a:r>
            <a:r>
              <a:rPr lang="en-CA" sz="4000" smtClean="0">
                <a:solidFill>
                  <a:schemeClr val="accent1"/>
                </a:solidFill>
              </a:rPr>
              <a:t>Thank You!</a:t>
            </a:r>
          </a:p>
        </p:txBody>
      </p:sp>
    </p:spTree>
    <p:extLst>
      <p:ext uri="{BB962C8B-B14F-4D97-AF65-F5344CB8AC3E}">
        <p14:creationId xmlns="" xmlns:p14="http://schemas.microsoft.com/office/powerpoint/2010/main" val="3155453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8150"/>
            <a:ext cx="8229600" cy="1143000"/>
          </a:xfrm>
        </p:spPr>
        <p:txBody>
          <a:bodyPr>
            <a:normAutofit fontScale="90000"/>
          </a:bodyPr>
          <a:lstStyle/>
          <a:p>
            <a:r>
              <a:rPr lang="en-CA" sz="4000" smtClean="0"/>
              <a:t> Background </a:t>
            </a:r>
            <a:br>
              <a:rPr lang="en-CA" sz="4000" smtClean="0"/>
            </a:br>
            <a:r>
              <a:rPr lang="en-CA" sz="4000" smtClean="0"/>
              <a:t> </a:t>
            </a:r>
            <a:r>
              <a:rPr lang="en-CA" sz="2700" smtClean="0"/>
              <a:t>Problem Defination &amp; Issues</a:t>
            </a:r>
            <a:br>
              <a:rPr lang="en-CA" sz="2700" smtClean="0"/>
            </a:br>
            <a:endParaRPr lang="en-CA" sz="2700" dirty="0"/>
          </a:p>
        </p:txBody>
      </p:sp>
      <p:sp>
        <p:nvSpPr>
          <p:cNvPr id="3" name="Content Placeholder 2"/>
          <p:cNvSpPr>
            <a:spLocks noGrp="1"/>
          </p:cNvSpPr>
          <p:nvPr>
            <p:ph idx="1"/>
          </p:nvPr>
        </p:nvSpPr>
        <p:spPr>
          <a:xfrm>
            <a:off x="457200" y="1589650"/>
            <a:ext cx="8229600" cy="4783402"/>
          </a:xfrm>
        </p:spPr>
        <p:txBody>
          <a:bodyPr>
            <a:noAutofit/>
          </a:bodyPr>
          <a:lstStyle/>
          <a:p>
            <a:endParaRPr lang="en-US" sz="2200" smtClean="0">
              <a:latin typeface="Maiandra GD" pitchFamily="34" charset="0"/>
            </a:endParaRPr>
          </a:p>
          <a:p>
            <a:r>
              <a:rPr lang="en-US" smtClean="0"/>
              <a:t>The need to find the right coconut maturity stage is essential since different coconut stages have various benefits.</a:t>
            </a:r>
            <a:endParaRPr lang="en-US" sz="2400" smtClean="0"/>
          </a:p>
          <a:p>
            <a:pPr>
              <a:buNone/>
            </a:pPr>
            <a:r>
              <a:rPr lang="en-US" sz="2400" smtClean="0"/>
              <a:t>    </a:t>
            </a:r>
            <a:r>
              <a:rPr lang="en-US" smtClean="0"/>
              <a:t>Characteristics and food usage of coconuts vary accordingly to its maturity stage.  For instance, premature coconuts have tender meat and water. Mature coconuts have  thicker  meat and lesser  water  than  premature coconuts.  While overmature coconuts have the hardest meat with lower  or no coconut water.</a:t>
            </a:r>
            <a:endParaRPr lang="en-US" smtClean="0">
              <a:latin typeface="Maiandra GD" pitchFamily="34" charset="0"/>
            </a:endParaRPr>
          </a:p>
        </p:txBody>
      </p:sp>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034"/>
            <a:ext cx="8229600" cy="1143000"/>
          </a:xfrm>
        </p:spPr>
        <p:txBody>
          <a:bodyPr>
            <a:normAutofit fontScale="90000"/>
          </a:bodyPr>
          <a:lstStyle/>
          <a:p>
            <a:r>
              <a:rPr lang="en-CA" sz="4000" smtClean="0"/>
              <a:t> Background </a:t>
            </a:r>
            <a:br>
              <a:rPr lang="en-CA" sz="4000" smtClean="0"/>
            </a:br>
            <a:r>
              <a:rPr lang="en-CA" sz="4000" smtClean="0"/>
              <a:t> </a:t>
            </a:r>
            <a:r>
              <a:rPr lang="en-CA" sz="2700" smtClean="0"/>
              <a:t>Problem Defination &amp; Issues</a:t>
            </a:r>
            <a:br>
              <a:rPr lang="en-CA" sz="2700" smtClean="0"/>
            </a:br>
            <a:endParaRPr lang="en-CA" sz="2700" dirty="0"/>
          </a:p>
        </p:txBody>
      </p:sp>
      <p:sp>
        <p:nvSpPr>
          <p:cNvPr id="3" name="Content Placeholder 2"/>
          <p:cNvSpPr>
            <a:spLocks noGrp="1"/>
          </p:cNvSpPr>
          <p:nvPr>
            <p:ph idx="1"/>
          </p:nvPr>
        </p:nvSpPr>
        <p:spPr>
          <a:xfrm>
            <a:off x="457200" y="2043332"/>
            <a:ext cx="8229600" cy="4525963"/>
          </a:xfrm>
        </p:spPr>
        <p:txBody>
          <a:bodyPr>
            <a:normAutofit/>
          </a:bodyPr>
          <a:lstStyle/>
          <a:p>
            <a:endParaRPr lang="en-CA" sz="2400" smtClean="0">
              <a:solidFill>
                <a:prstClr val="black"/>
              </a:solidFill>
              <a:latin typeface="Maiandra GD" pitchFamily="34" charset="0"/>
            </a:endParaRPr>
          </a:p>
          <a:p>
            <a:pPr>
              <a:buNone/>
            </a:pPr>
            <a:endParaRPr lang="en-US" sz="2400" smtClean="0"/>
          </a:p>
          <a:p>
            <a:pPr>
              <a:buNone/>
            </a:pPr>
            <a:endParaRPr lang="en-US" sz="2400" smtClean="0"/>
          </a:p>
          <a:p>
            <a:pPr>
              <a:buNone/>
            </a:pPr>
            <a:endParaRPr lang="en-US" sz="2400" smtClean="0"/>
          </a:p>
        </p:txBody>
      </p:sp>
      <p:sp>
        <p:nvSpPr>
          <p:cNvPr id="4" name="Rectangle 3"/>
          <p:cNvSpPr/>
          <p:nvPr/>
        </p:nvSpPr>
        <p:spPr>
          <a:xfrm>
            <a:off x="647114" y="2043333"/>
            <a:ext cx="8039686" cy="5139869"/>
          </a:xfrm>
          <a:prstGeom prst="rect">
            <a:avLst/>
          </a:prstGeom>
        </p:spPr>
        <p:txBody>
          <a:bodyPr wrap="square">
            <a:spAutoFit/>
          </a:bodyPr>
          <a:lstStyle/>
          <a:p>
            <a:r>
              <a:rPr lang="en-US" sz="2600" smtClean="0">
                <a:latin typeface="+mn-lt"/>
              </a:rPr>
              <a:t>Thus, the maturity level significantly influences the water composition and physicochemical properties of the coconuts. Moreover,  premature coconuts can be used as a refreshing drink while mature coconuts for salads or desserts.</a:t>
            </a:r>
          </a:p>
          <a:p>
            <a:endParaRPr lang="en-US" sz="2400" smtClean="0">
              <a:latin typeface="+mn-lt"/>
            </a:endParaRPr>
          </a:p>
          <a:p>
            <a:pPr>
              <a:buFont typeface="Arial" pitchFamily="34" charset="0"/>
              <a:buChar char="•"/>
            </a:pPr>
            <a:r>
              <a:rPr lang="en-US" sz="2600" smtClean="0">
                <a:solidFill>
                  <a:schemeClr val="accent3"/>
                </a:solidFill>
                <a:latin typeface="+mn-lt"/>
              </a:rPr>
              <a:t>  </a:t>
            </a:r>
            <a:r>
              <a:rPr lang="en-US" sz="2600" smtClean="0">
                <a:latin typeface="+mn-lt"/>
              </a:rPr>
              <a:t>Therefore, maturity prediction plays  an important role in deciding the value of the coconut and directly links to the quality of the product.</a:t>
            </a:r>
          </a:p>
          <a:p>
            <a:endParaRPr lang="en-US" sz="2400" smtClean="0">
              <a:latin typeface="+mn-lt"/>
            </a:endParaRPr>
          </a:p>
          <a:p>
            <a:endParaRPr lang="en-US" sz="2400" smtClean="0">
              <a:latin typeface="+mn-lt"/>
            </a:endParaRPr>
          </a:p>
          <a:p>
            <a:endParaRPr lang="en-US" sz="2400" smtClean="0">
              <a:latin typeface="+mn-lt"/>
            </a:endParaRPr>
          </a:p>
          <a:p>
            <a:endParaRPr lang="en-US" sz="2400">
              <a:latin typeface="+mn-lt"/>
            </a:endParaRPr>
          </a:p>
        </p:txBody>
      </p:sp>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034"/>
            <a:ext cx="8229600" cy="1143000"/>
          </a:xfrm>
        </p:spPr>
        <p:txBody>
          <a:bodyPr>
            <a:normAutofit fontScale="90000"/>
          </a:bodyPr>
          <a:lstStyle/>
          <a:p>
            <a:r>
              <a:rPr lang="en-CA" sz="4000" smtClean="0"/>
              <a:t> Background </a:t>
            </a:r>
            <a:br>
              <a:rPr lang="en-CA" sz="4000" smtClean="0"/>
            </a:br>
            <a:r>
              <a:rPr lang="en-CA" sz="4000" smtClean="0"/>
              <a:t> </a:t>
            </a:r>
            <a:r>
              <a:rPr lang="en-CA" sz="2700" smtClean="0"/>
              <a:t>Problem Defination &amp; Issues</a:t>
            </a:r>
            <a:br>
              <a:rPr lang="en-CA" sz="2700" smtClean="0"/>
            </a:br>
            <a:endParaRPr lang="en-CA" sz="2700" dirty="0"/>
          </a:p>
        </p:txBody>
      </p:sp>
      <p:sp>
        <p:nvSpPr>
          <p:cNvPr id="3" name="Content Placeholder 2"/>
          <p:cNvSpPr>
            <a:spLocks noGrp="1"/>
          </p:cNvSpPr>
          <p:nvPr>
            <p:ph idx="1"/>
          </p:nvPr>
        </p:nvSpPr>
        <p:spPr>
          <a:xfrm>
            <a:off x="457200" y="2043332"/>
            <a:ext cx="8229600" cy="4525963"/>
          </a:xfrm>
        </p:spPr>
        <p:txBody>
          <a:bodyPr>
            <a:normAutofit/>
          </a:bodyPr>
          <a:lstStyle/>
          <a:p>
            <a:endParaRPr lang="en-CA" sz="2400" smtClean="0">
              <a:solidFill>
                <a:prstClr val="black"/>
              </a:solidFill>
              <a:latin typeface="Maiandra GD" pitchFamily="34" charset="0"/>
            </a:endParaRPr>
          </a:p>
          <a:p>
            <a:pPr>
              <a:buNone/>
            </a:pPr>
            <a:endParaRPr lang="en-US" sz="2400" smtClean="0"/>
          </a:p>
          <a:p>
            <a:pPr>
              <a:buNone/>
            </a:pPr>
            <a:endParaRPr lang="en-US" sz="2400" smtClean="0"/>
          </a:p>
          <a:p>
            <a:pPr>
              <a:buNone/>
            </a:pPr>
            <a:endParaRPr lang="en-US" sz="2400" smtClean="0"/>
          </a:p>
        </p:txBody>
      </p:sp>
      <p:sp>
        <p:nvSpPr>
          <p:cNvPr id="4" name="Rectangle 3"/>
          <p:cNvSpPr/>
          <p:nvPr/>
        </p:nvSpPr>
        <p:spPr>
          <a:xfrm>
            <a:off x="647114" y="2293034"/>
            <a:ext cx="8039686" cy="4370427"/>
          </a:xfrm>
          <a:prstGeom prst="rect">
            <a:avLst/>
          </a:prstGeom>
        </p:spPr>
        <p:txBody>
          <a:bodyPr wrap="square">
            <a:spAutoFit/>
          </a:bodyPr>
          <a:lstStyle/>
          <a:p>
            <a:pPr>
              <a:buFont typeface="Arial" pitchFamily="34" charset="0"/>
              <a:buChar char="•"/>
            </a:pPr>
            <a:r>
              <a:rPr lang="en-US" sz="2400" smtClean="0">
                <a:solidFill>
                  <a:schemeClr val="accent2"/>
                </a:solidFill>
                <a:latin typeface="+mn-lt"/>
              </a:rPr>
              <a:t>  </a:t>
            </a:r>
            <a:r>
              <a:rPr lang="en-US" sz="2600" smtClean="0">
                <a:latin typeface="+mn-lt"/>
              </a:rPr>
              <a:t>Limited effort has been made to develop  a predictive and classification system for  coconut fruits.</a:t>
            </a:r>
          </a:p>
          <a:p>
            <a:pPr>
              <a:buFont typeface="Arial" pitchFamily="34" charset="0"/>
              <a:buChar char="•"/>
            </a:pPr>
            <a:endParaRPr lang="en-US" sz="2600" smtClean="0">
              <a:solidFill>
                <a:schemeClr val="accent2"/>
              </a:solidFill>
              <a:latin typeface="+mn-lt"/>
            </a:endParaRPr>
          </a:p>
          <a:p>
            <a:pPr>
              <a:buFont typeface="Arial" pitchFamily="34" charset="0"/>
              <a:buChar char="•"/>
            </a:pPr>
            <a:r>
              <a:rPr lang="en-US" sz="2600" smtClean="0">
                <a:solidFill>
                  <a:schemeClr val="accent2"/>
                </a:solidFill>
                <a:latin typeface="+mn-lt"/>
              </a:rPr>
              <a:t>  </a:t>
            </a:r>
            <a:r>
              <a:rPr lang="en-US" sz="2600" smtClean="0">
                <a:latin typeface="+mn-lt"/>
              </a:rPr>
              <a:t>Creating such system can significantly benefit companies with mass exportation of coconut to international market, most notably in terms of time and money. </a:t>
            </a:r>
          </a:p>
          <a:p>
            <a:endParaRPr lang="en-US" sz="2400" smtClean="0">
              <a:latin typeface="+mn-lt"/>
            </a:endParaRPr>
          </a:p>
          <a:p>
            <a:endParaRPr lang="en-US" sz="2400" smtClean="0">
              <a:latin typeface="+mn-lt"/>
            </a:endParaRPr>
          </a:p>
          <a:p>
            <a:endParaRPr lang="en-US" sz="2400" smtClean="0">
              <a:latin typeface="+mn-lt"/>
            </a:endParaRPr>
          </a:p>
          <a:p>
            <a:endParaRPr lang="en-US" sz="2400">
              <a:latin typeface="+mn-lt"/>
            </a:endParaRPr>
          </a:p>
        </p:txBody>
      </p:sp>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17"/>
            <a:ext cx="8229600" cy="1143000"/>
          </a:xfrm>
        </p:spPr>
        <p:txBody>
          <a:bodyPr>
            <a:normAutofit fontScale="90000"/>
          </a:bodyPr>
          <a:lstStyle/>
          <a:p>
            <a:r>
              <a:rPr lang="en-CA" sz="4000" smtClean="0"/>
              <a:t> Objectives </a:t>
            </a:r>
            <a:br>
              <a:rPr lang="en-CA" sz="4000" smtClean="0"/>
            </a:br>
            <a:r>
              <a:rPr lang="en-CA" sz="4000" smtClean="0"/>
              <a:t> </a:t>
            </a:r>
            <a:r>
              <a:rPr lang="en-CA" sz="2700" smtClean="0"/>
              <a:t/>
            </a:r>
            <a:br>
              <a:rPr lang="en-CA" sz="2700" smtClean="0"/>
            </a:br>
            <a:endParaRPr lang="en-CA" sz="2700" dirty="0"/>
          </a:p>
        </p:txBody>
      </p:sp>
      <p:sp>
        <p:nvSpPr>
          <p:cNvPr id="3" name="Content Placeholder 2"/>
          <p:cNvSpPr>
            <a:spLocks noGrp="1"/>
          </p:cNvSpPr>
          <p:nvPr>
            <p:ph idx="1"/>
          </p:nvPr>
        </p:nvSpPr>
        <p:spPr>
          <a:xfrm>
            <a:off x="457200" y="1603717"/>
            <a:ext cx="8229600" cy="5486400"/>
          </a:xfrm>
        </p:spPr>
        <p:txBody>
          <a:bodyPr>
            <a:normAutofit fontScale="55000" lnSpcReduction="20000"/>
          </a:bodyPr>
          <a:lstStyle/>
          <a:p>
            <a:pPr marL="457200" indent="-457200">
              <a:defRPr/>
            </a:pPr>
            <a:r>
              <a:rPr lang="en-US" sz="4700" smtClean="0"/>
              <a:t>Our  aim is to develop  an effective AI-driven system to predict maturity level of the coconuts using acoustic signals. </a:t>
            </a:r>
          </a:p>
          <a:p>
            <a:pPr marL="457200" indent="-457200">
              <a:buNone/>
              <a:defRPr/>
            </a:pPr>
            <a:endParaRPr lang="en-US" sz="5100" smtClean="0"/>
          </a:p>
          <a:p>
            <a:pPr marL="457200" indent="-457200">
              <a:defRPr/>
            </a:pPr>
            <a:r>
              <a:rPr lang="en-US" sz="4700" smtClean="0"/>
              <a:t>The purpose of this study is to demonstrate the usefulness of various deep learning models to inspect quality of the coconuts by automatically predicting their maturity level into three classes, i.e.  premature, mature, and overmature, from a small amount of input acoustic data.</a:t>
            </a:r>
            <a:r>
              <a:rPr lang="en-CA" sz="4700" smtClean="0"/>
              <a:t> </a:t>
            </a:r>
          </a:p>
          <a:p>
            <a:pPr marL="457200" indent="-457200">
              <a:buNone/>
              <a:defRPr/>
            </a:pPr>
            <a:r>
              <a:rPr lang="en-US" sz="4700" smtClean="0"/>
              <a:t> </a:t>
            </a:r>
          </a:p>
          <a:p>
            <a:pPr marL="457200" indent="-457200">
              <a:buNone/>
              <a:defRPr/>
            </a:pPr>
            <a:endParaRPr lang="en-US" smtClean="0"/>
          </a:p>
          <a:p>
            <a:pPr marL="457200" indent="-457200">
              <a:buNone/>
              <a:defRPr/>
            </a:pPr>
            <a:r>
              <a:rPr lang="en-US" smtClean="0"/>
              <a:t> </a:t>
            </a:r>
          </a:p>
          <a:p>
            <a:pPr marL="457200" indent="-457200">
              <a:defRPr/>
            </a:pPr>
            <a:endParaRPr lang="en-CA" sz="2400" smtClean="0">
              <a:latin typeface="Maiandra GD" pitchFamily="34" charset="0"/>
            </a:endParaRPr>
          </a:p>
          <a:p>
            <a:pPr marL="228600" indent="-228600">
              <a:buNone/>
              <a:defRPr/>
            </a:pPr>
            <a:r>
              <a:rPr lang="en-CA" sz="2400" smtClean="0">
                <a:latin typeface="Maiandra GD" pitchFamily="34" charset="0"/>
              </a:rPr>
              <a:t> </a:t>
            </a:r>
            <a:endParaRPr lang="en-US" sz="2400" smtClean="0">
              <a:latin typeface="Maiandra GD" pitchFamily="34" charset="0"/>
            </a:endParaRPr>
          </a:p>
        </p:txBody>
      </p:sp>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3551"/>
            <a:ext cx="8229600" cy="1143000"/>
          </a:xfrm>
        </p:spPr>
        <p:txBody>
          <a:bodyPr>
            <a:normAutofit fontScale="90000"/>
          </a:bodyPr>
          <a:lstStyle/>
          <a:p>
            <a:r>
              <a:rPr lang="en-CA" sz="4000" smtClean="0"/>
              <a:t> Objectives </a:t>
            </a:r>
            <a:br>
              <a:rPr lang="en-CA" sz="4000" smtClean="0"/>
            </a:br>
            <a:r>
              <a:rPr lang="en-CA" sz="4000" smtClean="0"/>
              <a:t> </a:t>
            </a:r>
            <a:r>
              <a:rPr lang="en-CA" sz="2700" smtClean="0"/>
              <a:t/>
            </a:r>
            <a:br>
              <a:rPr lang="en-CA" sz="2700" smtClean="0"/>
            </a:br>
            <a:endParaRPr lang="en-CA" sz="2700" dirty="0"/>
          </a:p>
        </p:txBody>
      </p:sp>
      <p:sp>
        <p:nvSpPr>
          <p:cNvPr id="3" name="Content Placeholder 2"/>
          <p:cNvSpPr>
            <a:spLocks noGrp="1"/>
          </p:cNvSpPr>
          <p:nvPr>
            <p:ph idx="1"/>
          </p:nvPr>
        </p:nvSpPr>
        <p:spPr>
          <a:xfrm>
            <a:off x="457200" y="1772529"/>
            <a:ext cx="8229600" cy="3734655"/>
          </a:xfrm>
        </p:spPr>
        <p:txBody>
          <a:bodyPr>
            <a:normAutofit/>
          </a:bodyPr>
          <a:lstStyle/>
          <a:p>
            <a:pPr marL="457200" indent="-457200">
              <a:defRPr/>
            </a:pPr>
            <a:r>
              <a:rPr lang="en-CA" smtClean="0"/>
              <a:t>T</a:t>
            </a:r>
            <a:r>
              <a:rPr lang="en-US" smtClean="0"/>
              <a:t>he proposed sound-based autonomous approach would eventually exploit various deep learning models including customized CNN, pretrained CNNs such as ResNet50, InceptionV3, MobileNetV2 models in maturity level prediction of the coconuts. </a:t>
            </a:r>
          </a:p>
          <a:p>
            <a:pPr marL="457200" indent="-457200">
              <a:buNone/>
              <a:defRPr/>
            </a:pPr>
            <a:r>
              <a:rPr lang="en-US" smtClean="0"/>
              <a:t> </a:t>
            </a:r>
          </a:p>
          <a:p>
            <a:pPr marL="457200" indent="-457200">
              <a:defRPr/>
            </a:pPr>
            <a:endParaRPr lang="en-CA" sz="2400" smtClean="0">
              <a:latin typeface="Maiandra GD" pitchFamily="34" charset="0"/>
            </a:endParaRPr>
          </a:p>
          <a:p>
            <a:pPr marL="228600" indent="-228600">
              <a:buNone/>
              <a:defRPr/>
            </a:pPr>
            <a:r>
              <a:rPr lang="en-CA" sz="2400" smtClean="0">
                <a:latin typeface="Maiandra GD" pitchFamily="34" charset="0"/>
              </a:rPr>
              <a:t> </a:t>
            </a:r>
            <a:endParaRPr lang="en-US" sz="2400" smtClean="0">
              <a:latin typeface="Maiandra GD" pitchFamily="34" charset="0"/>
            </a:endParaRPr>
          </a:p>
        </p:txBody>
      </p:sp>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391" y="1153551"/>
            <a:ext cx="8229600" cy="1143000"/>
          </a:xfrm>
        </p:spPr>
        <p:txBody>
          <a:bodyPr>
            <a:normAutofit fontScale="90000"/>
          </a:bodyPr>
          <a:lstStyle/>
          <a:p>
            <a:r>
              <a:rPr lang="en-CA" sz="4000" smtClean="0"/>
              <a:t> Dataset   </a:t>
            </a:r>
            <a:br>
              <a:rPr lang="en-CA" sz="4000" smtClean="0"/>
            </a:br>
            <a:r>
              <a:rPr lang="en-CA" sz="4000" smtClean="0"/>
              <a:t> </a:t>
            </a:r>
            <a:r>
              <a:rPr lang="en-CA" sz="2700" smtClean="0"/>
              <a:t/>
            </a:r>
            <a:br>
              <a:rPr lang="en-CA" sz="2700" smtClean="0"/>
            </a:br>
            <a:endParaRPr lang="en-CA" sz="2700" dirty="0"/>
          </a:p>
        </p:txBody>
      </p:sp>
      <p:sp>
        <p:nvSpPr>
          <p:cNvPr id="3" name="Content Placeholder 2"/>
          <p:cNvSpPr>
            <a:spLocks noGrp="1"/>
          </p:cNvSpPr>
          <p:nvPr>
            <p:ph idx="1"/>
          </p:nvPr>
        </p:nvSpPr>
        <p:spPr>
          <a:xfrm>
            <a:off x="457200" y="1772529"/>
            <a:ext cx="8229600" cy="3734655"/>
          </a:xfrm>
        </p:spPr>
        <p:txBody>
          <a:bodyPr>
            <a:normAutofit/>
          </a:bodyPr>
          <a:lstStyle/>
          <a:p>
            <a:pPr marL="457200" indent="-457200">
              <a:defRPr/>
            </a:pPr>
            <a:r>
              <a:rPr lang="en-CA" sz="2400" smtClean="0"/>
              <a:t> </a:t>
            </a:r>
            <a:r>
              <a:rPr lang="en-US" sz="2400" smtClean="0"/>
              <a:t>We have used an open access dataset consists of a total of  122 raw acoustic signals, which is the result of knocking 122 coconut samples on their ridges. The distribution of the data samples used is as follows:</a:t>
            </a:r>
          </a:p>
          <a:p>
            <a:pPr marL="457200" indent="-457200">
              <a:defRPr/>
            </a:pPr>
            <a:endParaRPr lang="en-US" sz="2400" smtClean="0"/>
          </a:p>
          <a:p>
            <a:pPr marL="457200" indent="-457200">
              <a:buNone/>
              <a:defRPr/>
            </a:pPr>
            <a:r>
              <a:rPr lang="en-US" sz="2400" smtClean="0"/>
              <a:t> </a:t>
            </a:r>
          </a:p>
          <a:p>
            <a:pPr marL="457200" indent="-457200">
              <a:defRPr/>
            </a:pPr>
            <a:endParaRPr lang="en-CA" sz="2400" smtClean="0">
              <a:latin typeface="Maiandra GD" pitchFamily="34" charset="0"/>
            </a:endParaRPr>
          </a:p>
          <a:p>
            <a:pPr marL="228600" indent="-228600">
              <a:buNone/>
              <a:defRPr/>
            </a:pPr>
            <a:r>
              <a:rPr lang="en-CA" sz="2400" smtClean="0">
                <a:latin typeface="Maiandra GD" pitchFamily="34" charset="0"/>
              </a:rPr>
              <a:t> </a:t>
            </a:r>
            <a:endParaRPr lang="en-US" sz="2400" smtClean="0">
              <a:latin typeface="Maiandra GD" pitchFamily="34" charset="0"/>
            </a:endParaRPr>
          </a:p>
        </p:txBody>
      </p:sp>
      <p:graphicFrame>
        <p:nvGraphicFramePr>
          <p:cNvPr id="4" name="Table 3"/>
          <p:cNvGraphicFramePr>
            <a:graphicFrameLocks noGrp="1"/>
          </p:cNvGraphicFramePr>
          <p:nvPr/>
        </p:nvGraphicFramePr>
        <p:xfrm>
          <a:off x="1186375" y="3615397"/>
          <a:ext cx="6621194" cy="1483360"/>
        </p:xfrm>
        <a:graphic>
          <a:graphicData uri="http://schemas.openxmlformats.org/drawingml/2006/table">
            <a:tbl>
              <a:tblPr firstRow="1" bandRow="1">
                <a:tableStyleId>{5C22544A-7EE6-4342-B048-85BDC9FD1C3A}</a:tableStyleId>
              </a:tblPr>
              <a:tblGrid>
                <a:gridCol w="3310597"/>
                <a:gridCol w="3310597"/>
              </a:tblGrid>
              <a:tr h="370840">
                <a:tc>
                  <a:txBody>
                    <a:bodyPr/>
                    <a:lstStyle/>
                    <a:p>
                      <a:r>
                        <a:rPr lang="en-US" smtClean="0"/>
                        <a:t>Type</a:t>
                      </a:r>
                      <a:r>
                        <a:rPr lang="en-US" baseline="0" smtClean="0"/>
                        <a:t>s of coconuts</a:t>
                      </a:r>
                      <a:endParaRPr lang="en-US"/>
                    </a:p>
                  </a:txBody>
                  <a:tcPr/>
                </a:tc>
                <a:tc>
                  <a:txBody>
                    <a:bodyPr/>
                    <a:lstStyle/>
                    <a:p>
                      <a:r>
                        <a:rPr lang="en-US" smtClean="0"/>
                        <a:t> Number of acoustic</a:t>
                      </a:r>
                      <a:r>
                        <a:rPr lang="en-US" baseline="0" smtClean="0"/>
                        <a:t> signals</a:t>
                      </a:r>
                      <a:endParaRPr lang="en-US"/>
                    </a:p>
                  </a:txBody>
                  <a:tcPr/>
                </a:tc>
              </a:tr>
              <a:tr h="370840">
                <a:tc>
                  <a:txBody>
                    <a:bodyPr/>
                    <a:lstStyle/>
                    <a:p>
                      <a:r>
                        <a:rPr lang="en-US" smtClean="0"/>
                        <a:t> Premature coconut</a:t>
                      </a:r>
                      <a:endParaRPr lang="en-US"/>
                    </a:p>
                  </a:txBody>
                  <a:tcPr/>
                </a:tc>
                <a:tc>
                  <a:txBody>
                    <a:bodyPr/>
                    <a:lstStyle/>
                    <a:p>
                      <a:r>
                        <a:rPr lang="en-US" smtClean="0"/>
                        <a:t>                    8</a:t>
                      </a:r>
                      <a:endParaRPr lang="en-US"/>
                    </a:p>
                  </a:txBody>
                  <a:tcPr/>
                </a:tc>
              </a:tr>
              <a:tr h="370840">
                <a:tc>
                  <a:txBody>
                    <a:bodyPr/>
                    <a:lstStyle/>
                    <a:p>
                      <a:r>
                        <a:rPr lang="en-US" smtClean="0"/>
                        <a:t> Mature coconut</a:t>
                      </a:r>
                      <a:endParaRPr lang="en-US"/>
                    </a:p>
                  </a:txBody>
                  <a:tcPr/>
                </a:tc>
                <a:tc>
                  <a:txBody>
                    <a:bodyPr/>
                    <a:lstStyle/>
                    <a:p>
                      <a:r>
                        <a:rPr lang="en-US" smtClean="0"/>
                        <a:t>                   36</a:t>
                      </a:r>
                      <a:endParaRPr lang="en-US"/>
                    </a:p>
                  </a:txBody>
                  <a:tcPr/>
                </a:tc>
              </a:tr>
              <a:tr h="370840">
                <a:tc>
                  <a:txBody>
                    <a:bodyPr/>
                    <a:lstStyle/>
                    <a:p>
                      <a:r>
                        <a:rPr lang="en-US" smtClean="0"/>
                        <a:t>Overmature coconut</a:t>
                      </a:r>
                      <a:endParaRPr lang="en-US"/>
                    </a:p>
                  </a:txBody>
                  <a:tcPr/>
                </a:tc>
                <a:tc>
                  <a:txBody>
                    <a:bodyPr/>
                    <a:lstStyle/>
                    <a:p>
                      <a:r>
                        <a:rPr lang="en-US" smtClean="0"/>
                        <a:t>                   78</a:t>
                      </a:r>
                      <a:endParaRPr lang="en-US"/>
                    </a:p>
                  </a:txBody>
                  <a:tcPr/>
                </a:tc>
              </a:tr>
            </a:tbl>
          </a:graphicData>
        </a:graphic>
      </p:graphicFrame>
    </p:spTree>
    <p:extLst>
      <p:ext uri="{BB962C8B-B14F-4D97-AF65-F5344CB8AC3E}">
        <p14:creationId xmlns="" xmlns:p14="http://schemas.microsoft.com/office/powerpoint/2010/main" val="2717697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182" y="852391"/>
            <a:ext cx="8229600" cy="1143000"/>
          </a:xfrm>
        </p:spPr>
        <p:txBody>
          <a:bodyPr>
            <a:noAutofit/>
          </a:bodyPr>
          <a:lstStyle/>
          <a:p>
            <a:r>
              <a:rPr lang="en-CA" sz="3600" smtClean="0"/>
              <a:t>Proposed Methodology - Outline</a:t>
            </a:r>
            <a:br>
              <a:rPr lang="en-CA" sz="3600" smtClean="0"/>
            </a:br>
            <a:endParaRPr lang="en-CA" dirty="0"/>
          </a:p>
        </p:txBody>
      </p:sp>
      <p:sp>
        <p:nvSpPr>
          <p:cNvPr id="3" name="Content Placeholder 2"/>
          <p:cNvSpPr>
            <a:spLocks noGrp="1"/>
          </p:cNvSpPr>
          <p:nvPr>
            <p:ph idx="1"/>
          </p:nvPr>
        </p:nvSpPr>
        <p:spPr>
          <a:xfrm>
            <a:off x="253218" y="1423891"/>
            <a:ext cx="8637564" cy="4761626"/>
          </a:xfrm>
        </p:spPr>
        <p:txBody>
          <a:bodyPr>
            <a:normAutofit/>
          </a:bodyPr>
          <a:lstStyle/>
          <a:p>
            <a:pPr>
              <a:buNone/>
              <a:defRPr/>
            </a:pPr>
            <a:r>
              <a:rPr lang="en-US" sz="2400" smtClean="0"/>
              <a:t>    </a:t>
            </a:r>
            <a:r>
              <a:rPr lang="en-US" smtClean="0">
                <a:latin typeface="Maiandra GD" pitchFamily="34" charset="0"/>
              </a:rPr>
              <a:t>The overall block diagram of our proposed hybrid scheme, which consists of wavelet scattering transform (WST) followed by a deep learning model, is shown below:</a:t>
            </a:r>
            <a:endParaRPr lang="en-CA" smtClean="0">
              <a:solidFill>
                <a:prstClr val="black"/>
              </a:solidFill>
              <a:latin typeface="Maiandra GD" pitchFamily="34" charset="0"/>
            </a:endParaRPr>
          </a:p>
          <a:p>
            <a:pPr>
              <a:buNone/>
              <a:defRPr/>
            </a:pPr>
            <a:r>
              <a:rPr lang="en-CA" smtClean="0">
                <a:solidFill>
                  <a:srgbClr val="000000"/>
                </a:solidFill>
                <a:latin typeface="Maiandra GD" pitchFamily="34" charset="0"/>
              </a:rPr>
              <a:t>   </a:t>
            </a:r>
            <a:endParaRPr lang="en-CA" smtClean="0">
              <a:latin typeface="Maiandra GD" pitchFamily="34" charset="0"/>
            </a:endParaRPr>
          </a:p>
          <a:p>
            <a:pPr algn="just">
              <a:buNone/>
              <a:defRPr/>
            </a:pPr>
            <a:endParaRPr lang="en-CA" sz="2400" smtClean="0">
              <a:latin typeface="Maiandra GD" pitchFamily="34" charset="0"/>
            </a:endParaRPr>
          </a:p>
          <a:p>
            <a:pPr algn="just">
              <a:buNone/>
              <a:defRPr/>
            </a:pPr>
            <a:endParaRPr lang="en-CA" sz="2400" smtClean="0">
              <a:latin typeface="Maiandra GD" pitchFamily="34" charset="0"/>
            </a:endParaRPr>
          </a:p>
          <a:p>
            <a:pPr algn="just">
              <a:buNone/>
              <a:defRPr/>
            </a:pPr>
            <a:endParaRPr lang="en-CA" sz="2400" smtClean="0">
              <a:solidFill>
                <a:prstClr val="black"/>
              </a:solidFill>
              <a:latin typeface="Maiandra GD" pitchFamily="34" charset="0"/>
            </a:endParaRPr>
          </a:p>
          <a:p>
            <a:pPr>
              <a:buNone/>
            </a:pPr>
            <a:endParaRPr lang="en-CA" sz="2400" dirty="0" smtClean="0"/>
          </a:p>
          <a:p>
            <a:pPr lvl="1">
              <a:buNone/>
            </a:pPr>
            <a:endParaRPr lang="en-CA" dirty="0"/>
          </a:p>
        </p:txBody>
      </p:sp>
      <mc:AlternateContent xmlns:mc="http://schemas.openxmlformats.org/markup-compatibility/2006">
        <mc:Choice xmlns="" xmlns:a14="http://schemas.microsoft.com/office/drawing/2010/main" Requires="a14">
          <p:sp>
            <p:nvSpPr>
              <p:cNvPr id="29" name="TextBox 28"/>
              <p:cNvSpPr txBox="1"/>
              <p:nvPr/>
            </p:nvSpPr>
            <p:spPr>
              <a:xfrm>
                <a:off x="5180243" y="4126282"/>
                <a:ext cx="60202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solidFill>
                                <a:schemeClr val="bg1"/>
                              </a:solidFill>
                              <a:latin typeface="Cambria Math" panose="02040503050406030204" pitchFamily="18" charset="0"/>
                            </a:rPr>
                          </m:ctrlPr>
                        </m:sSubPr>
                        <m:e>
                          <m:r>
                            <a:rPr lang="en-CA" sz="2400" b="0" i="1" smtClean="0">
                              <a:solidFill>
                                <a:schemeClr val="bg1"/>
                              </a:solidFill>
                              <a:latin typeface="Cambria Math"/>
                            </a:rPr>
                            <m:t>𝜃</m:t>
                          </m:r>
                        </m:e>
                        <m:sub>
                          <m:r>
                            <a:rPr lang="en-CA" sz="2400" b="0" i="1" smtClean="0">
                              <a:solidFill>
                                <a:schemeClr val="bg1"/>
                              </a:solidFill>
                              <a:latin typeface="Cambria Math"/>
                            </a:rPr>
                            <m:t>𝐵</m:t>
                          </m:r>
                        </m:sub>
                      </m:sSub>
                    </m:oMath>
                  </m:oMathPara>
                </a14:m>
                <a:endParaRPr lang="en-CA" sz="2400" dirty="0">
                  <a:solidFill>
                    <a:schemeClr val="bg1"/>
                  </a:solidFill>
                </a:endParaRPr>
              </a:p>
            </p:txBody>
          </p:sp>
        </mc:Choice>
        <mc:Fallback>
          <p:sp>
            <p:nvSpPr>
              <p:cNvPr id="29" name="TextBox 28"/>
              <p:cNvSpPr txBox="1">
                <a:spLocks noRot="1" noChangeAspect="1" noMove="1" noResize="1" noEditPoints="1" noAdjustHandles="1" noChangeArrowheads="1" noChangeShapeType="1" noTextEdit="1"/>
              </p:cNvSpPr>
              <p:nvPr/>
            </p:nvSpPr>
            <p:spPr>
              <a:xfrm>
                <a:off x="5180243" y="4126282"/>
                <a:ext cx="602023" cy="461665"/>
              </a:xfrm>
              <a:prstGeom prst="rect">
                <a:avLst/>
              </a:prstGeom>
              <a:blipFill rotWithShape="1">
                <a:blip r:embed="rId3"/>
                <a:stretch>
                  <a:fillRect b="-2632"/>
                </a:stretch>
              </a:blipFill>
            </p:spPr>
            <p:txBody>
              <a:bodyPr/>
              <a:lstStyle/>
              <a:p>
                <a:r>
                  <a:rPr lang="en-CA">
                    <a:noFill/>
                  </a:rPr>
                  <a:t> </a:t>
                </a:r>
              </a:p>
            </p:txBody>
          </p:sp>
        </mc:Fallback>
      </mc:AlternateContent>
      <p:sp>
        <p:nvSpPr>
          <p:cNvPr id="5" name="Rectangle 4"/>
          <p:cNvSpPr/>
          <p:nvPr/>
        </p:nvSpPr>
        <p:spPr>
          <a:xfrm>
            <a:off x="1674055" y="3647041"/>
            <a:ext cx="1786597" cy="95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data_M_OM_coconut</a:t>
            </a:r>
            <a:endParaRPr lang="en-US"/>
          </a:p>
        </p:txBody>
      </p:sp>
      <p:sp>
        <p:nvSpPr>
          <p:cNvPr id="7" name="Rectangle 6"/>
          <p:cNvSpPr/>
          <p:nvPr/>
        </p:nvSpPr>
        <p:spPr>
          <a:xfrm>
            <a:off x="4569655" y="3647041"/>
            <a:ext cx="1786597" cy="95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Deep learning model</a:t>
            </a:r>
            <a:endParaRPr lang="en-US"/>
          </a:p>
        </p:txBody>
      </p:sp>
      <p:cxnSp>
        <p:nvCxnSpPr>
          <p:cNvPr id="9" name="Straight Arrow Connector 8"/>
          <p:cNvCxnSpPr/>
          <p:nvPr/>
        </p:nvCxnSpPr>
        <p:spPr>
          <a:xfrm>
            <a:off x="984738" y="4126282"/>
            <a:ext cx="68931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a:endCxn id="7" idx="1"/>
          </p:cNvCxnSpPr>
          <p:nvPr/>
        </p:nvCxnSpPr>
        <p:spPr>
          <a:xfrm>
            <a:off x="3460652" y="4126282"/>
            <a:ext cx="110900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3"/>
          </p:cNvCxnSpPr>
          <p:nvPr/>
        </p:nvCxnSpPr>
        <p:spPr>
          <a:xfrm>
            <a:off x="6356252" y="4126282"/>
            <a:ext cx="74793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1015" y="3804704"/>
            <a:ext cx="1547446" cy="923330"/>
          </a:xfrm>
          <a:prstGeom prst="rect">
            <a:avLst/>
          </a:prstGeom>
          <a:noFill/>
        </p:spPr>
        <p:txBody>
          <a:bodyPr wrap="square" rtlCol="0">
            <a:spAutoFit/>
          </a:bodyPr>
          <a:lstStyle/>
          <a:p>
            <a:r>
              <a:rPr lang="en-US" i="1" smtClean="0"/>
              <a:t>Input </a:t>
            </a:r>
          </a:p>
          <a:p>
            <a:r>
              <a:rPr lang="en-US" i="1" smtClean="0"/>
              <a:t>acoustic </a:t>
            </a:r>
          </a:p>
          <a:p>
            <a:r>
              <a:rPr lang="en-US" i="1" smtClean="0"/>
              <a:t>signal</a:t>
            </a:r>
            <a:endParaRPr lang="en-US" i="1"/>
          </a:p>
        </p:txBody>
      </p:sp>
      <p:sp>
        <p:nvSpPr>
          <p:cNvPr id="15" name="Rectangle 14"/>
          <p:cNvSpPr/>
          <p:nvPr/>
        </p:nvSpPr>
        <p:spPr>
          <a:xfrm>
            <a:off x="1674055" y="3629465"/>
            <a:ext cx="1786597" cy="95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Wavelet scattering transform</a:t>
            </a:r>
            <a:endParaRPr lang="en-US"/>
          </a:p>
        </p:txBody>
      </p:sp>
      <p:sp>
        <p:nvSpPr>
          <p:cNvPr id="16" name="TextBox 15"/>
          <p:cNvSpPr txBox="1"/>
          <p:nvPr/>
        </p:nvSpPr>
        <p:spPr>
          <a:xfrm>
            <a:off x="7104185" y="3666205"/>
            <a:ext cx="1642588" cy="923330"/>
          </a:xfrm>
          <a:prstGeom prst="rect">
            <a:avLst/>
          </a:prstGeom>
          <a:noFill/>
        </p:spPr>
        <p:txBody>
          <a:bodyPr wrap="square" rtlCol="0">
            <a:spAutoFit/>
          </a:bodyPr>
          <a:lstStyle/>
          <a:p>
            <a:r>
              <a:rPr lang="en-US" i="1" smtClean="0"/>
              <a:t>Type of coconut maturity level</a:t>
            </a:r>
          </a:p>
        </p:txBody>
      </p:sp>
      <p:graphicFrame>
        <p:nvGraphicFramePr>
          <p:cNvPr id="20" name="Object 19"/>
          <p:cNvGraphicFramePr>
            <a:graphicFrameLocks noChangeAspect="1"/>
          </p:cNvGraphicFramePr>
          <p:nvPr/>
        </p:nvGraphicFramePr>
        <p:xfrm>
          <a:off x="4467225" y="4728034"/>
          <a:ext cx="2141538" cy="1117600"/>
        </p:xfrm>
        <a:graphic>
          <a:graphicData uri="http://schemas.openxmlformats.org/presentationml/2006/ole">
            <p:oleObj spid="_x0000_s1027" name="Equation" r:id="rId4" imgW="1130040" imgH="622080" progId="Equation.3">
              <p:embed/>
            </p:oleObj>
          </a:graphicData>
        </a:graphic>
      </p:graphicFrame>
      <p:graphicFrame>
        <p:nvGraphicFramePr>
          <p:cNvPr id="21" name="Object 20"/>
          <p:cNvGraphicFramePr>
            <a:graphicFrameLocks noChangeAspect="1"/>
          </p:cNvGraphicFramePr>
          <p:nvPr/>
        </p:nvGraphicFramePr>
        <p:xfrm>
          <a:off x="4514850" y="3238500"/>
          <a:ext cx="114300" cy="381000"/>
        </p:xfrm>
        <a:graphic>
          <a:graphicData uri="http://schemas.openxmlformats.org/presentationml/2006/ole">
            <p:oleObj spid="_x0000_s1028" name="Equation" r:id="rId5" imgW="114120" imgH="380880" progId="Equation.3">
              <p:embed/>
            </p:oleObj>
          </a:graphicData>
        </a:graphic>
      </p:graphicFrame>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41009"/>
            <a:ext cx="8229600" cy="1143000"/>
          </a:xfrm>
        </p:spPr>
        <p:txBody>
          <a:bodyPr>
            <a:noAutofit/>
          </a:bodyPr>
          <a:lstStyle/>
          <a:p>
            <a:r>
              <a:rPr lang="en-CA" sz="4000" smtClean="0"/>
              <a:t>Illustrative Results </a:t>
            </a:r>
            <a:r>
              <a:rPr lang="en-CA" sz="4400" smtClean="0"/>
              <a:t/>
            </a:r>
            <a:br>
              <a:rPr lang="en-CA" sz="4400" smtClean="0"/>
            </a:br>
            <a:endParaRPr lang="en-CA" sz="4400" dirty="0"/>
          </a:p>
        </p:txBody>
      </p:sp>
      <p:sp>
        <p:nvSpPr>
          <p:cNvPr id="3" name="Content Placeholder 2"/>
          <p:cNvSpPr>
            <a:spLocks noGrp="1"/>
          </p:cNvSpPr>
          <p:nvPr>
            <p:ph idx="1"/>
          </p:nvPr>
        </p:nvSpPr>
        <p:spPr>
          <a:xfrm>
            <a:off x="219530" y="1041009"/>
            <a:ext cx="7941213" cy="4761626"/>
          </a:xfrm>
        </p:spPr>
        <p:txBody>
          <a:bodyPr>
            <a:normAutofit/>
          </a:bodyPr>
          <a:lstStyle/>
          <a:p>
            <a:pPr>
              <a:buNone/>
              <a:defRPr/>
            </a:pPr>
            <a:endParaRPr lang="en-US" sz="2400" smtClean="0">
              <a:latin typeface="Maiandra GD" pitchFamily="34" charset="0"/>
            </a:endParaRPr>
          </a:p>
          <a:p>
            <a:pPr>
              <a:defRPr/>
            </a:pPr>
            <a:endParaRPr lang="en-CA" sz="2400" smtClean="0">
              <a:latin typeface="Maiandra GD" pitchFamily="34" charset="0"/>
            </a:endParaRPr>
          </a:p>
          <a:p>
            <a:pPr algn="just">
              <a:buNone/>
              <a:defRPr/>
            </a:pPr>
            <a:endParaRPr lang="en-CA" sz="2400" smtClean="0">
              <a:latin typeface="Maiandra GD" pitchFamily="34" charset="0"/>
            </a:endParaRPr>
          </a:p>
          <a:p>
            <a:pPr algn="just">
              <a:buNone/>
              <a:defRPr/>
            </a:pPr>
            <a:endParaRPr lang="en-CA" sz="2400" smtClean="0">
              <a:solidFill>
                <a:prstClr val="black"/>
              </a:solidFill>
              <a:latin typeface="Maiandra GD" pitchFamily="34" charset="0"/>
            </a:endParaRPr>
          </a:p>
          <a:p>
            <a:pPr>
              <a:buNone/>
            </a:pPr>
            <a:endParaRPr lang="en-CA" sz="2400" dirty="0" smtClean="0"/>
          </a:p>
          <a:p>
            <a:pPr lvl="1">
              <a:buNone/>
            </a:pPr>
            <a:endParaRPr lang="en-CA" dirty="0"/>
          </a:p>
        </p:txBody>
      </p:sp>
      <p:graphicFrame>
        <p:nvGraphicFramePr>
          <p:cNvPr id="4" name="Table 3"/>
          <p:cNvGraphicFramePr>
            <a:graphicFrameLocks noGrp="1"/>
          </p:cNvGraphicFramePr>
          <p:nvPr/>
        </p:nvGraphicFramePr>
        <p:xfrm>
          <a:off x="436098" y="1973179"/>
          <a:ext cx="8257736" cy="2926080"/>
        </p:xfrm>
        <a:graphic>
          <a:graphicData uri="http://schemas.openxmlformats.org/drawingml/2006/table">
            <a:tbl>
              <a:tblPr firstRow="1" bandRow="1">
                <a:tableStyleId>{5C22544A-7EE6-4342-B048-85BDC9FD1C3A}</a:tableStyleId>
              </a:tblPr>
              <a:tblGrid>
                <a:gridCol w="2668049"/>
                <a:gridCol w="1588169"/>
                <a:gridCol w="1347537"/>
                <a:gridCol w="2653981"/>
              </a:tblGrid>
              <a:tr h="634945">
                <a:tc>
                  <a:txBody>
                    <a:bodyPr/>
                    <a:lstStyle/>
                    <a:p>
                      <a:r>
                        <a:rPr lang="en-US" smtClean="0"/>
                        <a:t>           </a:t>
                      </a:r>
                      <a:r>
                        <a:rPr lang="en-US" baseline="0" smtClean="0"/>
                        <a:t>    </a:t>
                      </a:r>
                      <a:r>
                        <a:rPr lang="en-US" smtClean="0"/>
                        <a:t>Method</a:t>
                      </a:r>
                      <a:endParaRPr lang="en-US"/>
                    </a:p>
                  </a:txBody>
                  <a:tcPr/>
                </a:tc>
                <a:tc gridSpan="2">
                  <a:txBody>
                    <a:bodyPr/>
                    <a:lstStyle/>
                    <a:p>
                      <a:r>
                        <a:rPr lang="en-US" smtClean="0"/>
                        <a:t>  </a:t>
                      </a:r>
                      <a:r>
                        <a:rPr lang="en-US" baseline="0" smtClean="0"/>
                        <a:t>          </a:t>
                      </a:r>
                      <a:r>
                        <a:rPr lang="en-US" smtClean="0"/>
                        <a:t>Accuracy  (%)   </a:t>
                      </a:r>
                    </a:p>
                    <a:p>
                      <a:r>
                        <a:rPr lang="en-US" smtClean="0"/>
                        <a:t>            ( mean</a:t>
                      </a:r>
                      <a:r>
                        <a:rPr lang="en-US" baseline="0" smtClean="0"/>
                        <a:t> </a:t>
                      </a:r>
                      <a:r>
                        <a:rPr lang="en-US" smtClean="0"/>
                        <a:t>± std)</a:t>
                      </a:r>
                      <a:endParaRPr lang="en-US"/>
                    </a:p>
                  </a:txBody>
                  <a:tcPr/>
                </a:tc>
                <a:tc hMerge="1">
                  <a:txBody>
                    <a:bodyPr/>
                    <a:lstStyle/>
                    <a:p>
                      <a:endParaRPr lang="en-US"/>
                    </a:p>
                  </a:txBody>
                  <a:tcPr/>
                </a:tc>
                <a:tc>
                  <a:txBody>
                    <a:bodyPr/>
                    <a:lstStyle/>
                    <a:p>
                      <a:r>
                        <a:rPr lang="en-US" smtClean="0"/>
                        <a:t> </a:t>
                      </a:r>
                      <a:r>
                        <a:rPr lang="en-US" baseline="0" smtClean="0"/>
                        <a:t> </a:t>
                      </a:r>
                      <a:r>
                        <a:rPr lang="en-US" smtClean="0"/>
                        <a:t> </a:t>
                      </a:r>
                      <a:r>
                        <a:rPr lang="en-US" baseline="0" smtClean="0"/>
                        <a:t>           F</a:t>
                      </a:r>
                      <a:r>
                        <a:rPr lang="en-US" smtClean="0"/>
                        <a:t>1-score</a:t>
                      </a:r>
                      <a:r>
                        <a:rPr lang="en-US" baseline="0" smtClean="0"/>
                        <a:t> </a:t>
                      </a:r>
                      <a:r>
                        <a:rPr lang="en-US" smtClean="0"/>
                        <a:t>   </a:t>
                      </a:r>
                    </a:p>
                    <a:p>
                      <a:r>
                        <a:rPr lang="en-US" smtClean="0"/>
                        <a:t>          ( mean</a:t>
                      </a:r>
                      <a:r>
                        <a:rPr lang="en-US" baseline="0" smtClean="0"/>
                        <a:t> </a:t>
                      </a:r>
                      <a:r>
                        <a:rPr lang="en-US" smtClean="0"/>
                        <a:t>± std)</a:t>
                      </a:r>
                      <a:endParaRPr lang="en-US"/>
                    </a:p>
                  </a:txBody>
                  <a:tcPr/>
                </a:tc>
              </a:tr>
              <a:tr h="634945">
                <a:tc>
                  <a:txBody>
                    <a:bodyPr/>
                    <a:lstStyle/>
                    <a:p>
                      <a:r>
                        <a:rPr lang="en-US" smtClean="0"/>
                        <a:t> WST + Customized CNN</a:t>
                      </a:r>
                      <a:endParaRPr lang="en-US"/>
                    </a:p>
                  </a:txBody>
                  <a:tcPr/>
                </a:tc>
                <a:tc gridSpan="2">
                  <a:txBody>
                    <a:bodyPr/>
                    <a:lstStyle/>
                    <a:p>
                      <a:r>
                        <a:rPr lang="en-US" smtClean="0"/>
                        <a:t>                 66.20±2.74</a:t>
                      </a:r>
                      <a:endParaRPr lang="en-US"/>
                    </a:p>
                  </a:txBody>
                  <a:tcPr/>
                </a:tc>
                <a:tc hMerge="1">
                  <a:txBody>
                    <a:bodyPr/>
                    <a:lstStyle/>
                    <a:p>
                      <a:endParaRPr lang="en-US"/>
                    </a:p>
                  </a:txBody>
                  <a:tcPr/>
                </a:tc>
                <a:tc>
                  <a:txBody>
                    <a:bodyPr/>
                    <a:lstStyle/>
                    <a:p>
                      <a:r>
                        <a:rPr lang="en-US" smtClean="0"/>
                        <a:t>             0.40±0.02</a:t>
                      </a:r>
                      <a:endParaRPr lang="en-US"/>
                    </a:p>
                  </a:txBody>
                  <a:tcPr/>
                </a:tc>
              </a:tr>
              <a:tr h="317472">
                <a:tc rowSpan="2">
                  <a:txBody>
                    <a:bodyPr/>
                    <a:lstStyle/>
                    <a:p>
                      <a:endParaRPr lang="en-US" smtClean="0"/>
                    </a:p>
                    <a:p>
                      <a:endParaRPr lang="en-US" smtClean="0"/>
                    </a:p>
                    <a:p>
                      <a:r>
                        <a:rPr lang="en-US" smtClean="0"/>
                        <a:t>WST + Pretrained CNN</a:t>
                      </a:r>
                      <a:endParaRPr lang="en-US"/>
                    </a:p>
                  </a:txBody>
                  <a:tcPr/>
                </a:tc>
                <a:tc>
                  <a:txBody>
                    <a:bodyPr/>
                    <a:lstStyle/>
                    <a:p>
                      <a:r>
                        <a:rPr lang="en-US" b="1" smtClean="0">
                          <a:solidFill>
                            <a:schemeClr val="tx1"/>
                          </a:solidFill>
                        </a:rPr>
                        <a:t>ResNet50</a:t>
                      </a:r>
                      <a:endParaRPr lang="en-US" b="1">
                        <a:solidFill>
                          <a:schemeClr val="tx1"/>
                        </a:solidFill>
                      </a:endParaRPr>
                    </a:p>
                  </a:txBody>
                  <a:tcPr/>
                </a:tc>
                <a:tc>
                  <a:txBody>
                    <a:bodyPr/>
                    <a:lstStyle/>
                    <a:p>
                      <a:r>
                        <a:rPr lang="en-US" b="1" smtClean="0">
                          <a:solidFill>
                            <a:schemeClr val="tx1"/>
                          </a:solidFill>
                        </a:rPr>
                        <a:t>84.25</a:t>
                      </a:r>
                      <a:r>
                        <a:rPr lang="en-US" b="1" baseline="0" smtClean="0">
                          <a:solidFill>
                            <a:schemeClr val="tx1"/>
                          </a:solidFill>
                        </a:rPr>
                        <a:t> </a:t>
                      </a:r>
                      <a:r>
                        <a:rPr lang="en-US" b="1" smtClean="0">
                          <a:solidFill>
                            <a:schemeClr val="tx1"/>
                          </a:solidFill>
                        </a:rPr>
                        <a:t>±8.59</a:t>
                      </a:r>
                      <a:endParaRPr lang="en-US" b="1">
                        <a:solidFill>
                          <a:schemeClr val="tx1"/>
                        </a:solidFill>
                      </a:endParaRPr>
                    </a:p>
                  </a:txBody>
                  <a:tcPr/>
                </a:tc>
                <a:tc rowSpan="2">
                  <a:txBody>
                    <a:bodyPr/>
                    <a:lstStyle/>
                    <a:p>
                      <a:r>
                        <a:rPr lang="en-US" b="1" smtClean="0"/>
                        <a:t>              0.74±0.19</a:t>
                      </a:r>
                    </a:p>
                    <a:p>
                      <a:r>
                        <a:rPr lang="en-US" smtClean="0"/>
                        <a:t>             0.48±0.12</a:t>
                      </a:r>
                      <a:endParaRPr lang="en-US"/>
                    </a:p>
                  </a:txBody>
                  <a:tcPr/>
                </a:tc>
              </a:tr>
              <a:tr h="529121">
                <a:tc vMerge="1">
                  <a:txBody>
                    <a:bodyPr/>
                    <a:lstStyle/>
                    <a:p>
                      <a:endParaRPr lang="en-US"/>
                    </a:p>
                  </a:txBody>
                  <a:tcPr/>
                </a:tc>
                <a:tc>
                  <a:txBody>
                    <a:bodyPr/>
                    <a:lstStyle/>
                    <a:p>
                      <a:r>
                        <a:rPr lang="en-US" smtClean="0">
                          <a:solidFill>
                            <a:schemeClr val="tx1"/>
                          </a:solidFill>
                        </a:rPr>
                        <a:t>InceptionV3</a:t>
                      </a:r>
                      <a:endParaRPr lang="en-US">
                        <a:solidFill>
                          <a:schemeClr val="tx1"/>
                        </a:solidFill>
                      </a:endParaRPr>
                    </a:p>
                  </a:txBody>
                  <a:tcPr/>
                </a:tc>
                <a:tc>
                  <a:txBody>
                    <a:bodyPr/>
                    <a:lstStyle/>
                    <a:p>
                      <a:r>
                        <a:rPr lang="en-US" smtClean="0"/>
                        <a:t>77.32±10.28</a:t>
                      </a:r>
                    </a:p>
                    <a:p>
                      <a:endParaRPr lang="en-US"/>
                    </a:p>
                  </a:txBody>
                  <a:tcPr/>
                </a:tc>
                <a:tc vMerge="1">
                  <a:txBody>
                    <a:bodyPr/>
                    <a:lstStyle/>
                    <a:p>
                      <a:endParaRPr lang="en-US"/>
                    </a:p>
                  </a:txBody>
                  <a:tcPr/>
                </a:tc>
              </a:tr>
              <a:tr h="529121">
                <a:tc>
                  <a:txBody>
                    <a:bodyPr/>
                    <a:lstStyle/>
                    <a:p>
                      <a:endParaRPr lang="en-US"/>
                    </a:p>
                  </a:txBody>
                  <a:tcPr/>
                </a:tc>
                <a:tc>
                  <a:txBody>
                    <a:bodyPr/>
                    <a:lstStyle/>
                    <a:p>
                      <a:r>
                        <a:rPr lang="en-US" smtClean="0">
                          <a:solidFill>
                            <a:schemeClr val="tx1"/>
                          </a:solidFill>
                        </a:rPr>
                        <a:t>MobileNetV2</a:t>
                      </a:r>
                      <a:endParaRPr lang="en-US">
                        <a:solidFill>
                          <a:schemeClr val="tx1"/>
                        </a:solidFill>
                      </a:endParaRPr>
                    </a:p>
                  </a:txBody>
                  <a:tcPr/>
                </a:tc>
                <a:tc>
                  <a:txBody>
                    <a:bodyPr/>
                    <a:lstStyle/>
                    <a:p>
                      <a:r>
                        <a:rPr lang="en-US" smtClean="0"/>
                        <a:t> 73.12±6.30</a:t>
                      </a:r>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             0.53±0.10</a:t>
                      </a:r>
                    </a:p>
                    <a:p>
                      <a:endParaRPr lang="en-US"/>
                    </a:p>
                  </a:txBody>
                  <a:tcPr/>
                </a:tc>
              </a:tr>
            </a:tbl>
          </a:graphicData>
        </a:graphic>
      </p:graphicFrame>
    </p:spTree>
    <p:extLst>
      <p:ext uri="{BB962C8B-B14F-4D97-AF65-F5344CB8AC3E}">
        <p14:creationId xmlns="" xmlns:p14="http://schemas.microsoft.com/office/powerpoint/2010/main" val="1043955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6483</TotalTime>
  <Words>728</Words>
  <Application>Microsoft Office PowerPoint</Application>
  <PresentationFormat>On-screen Show (4:3)</PresentationFormat>
  <Paragraphs>147</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Flow</vt:lpstr>
      <vt:lpstr>Equation</vt:lpstr>
      <vt:lpstr>         Predicting maturity of coconut fruit from acoustic signal with applications of deep learning                             Dr. Farook Sattar                              Dept. of ECE, Univ. of Victoria,                                        Victoria, BC, Canada                                    Email: fsattar@ieee.org  Presented at the 2nd International Electronic Conference on Agriculture – Research Achievements and Challenges, 01-15 Nov. 2023. Available online: https://iocag2023.sciforum.net </vt:lpstr>
      <vt:lpstr> Background   Problem Defination &amp; Issues </vt:lpstr>
      <vt:lpstr> Background   Problem Defination &amp; Issues </vt:lpstr>
      <vt:lpstr> Background   Problem Defination &amp; Issues </vt:lpstr>
      <vt:lpstr> Objectives    </vt:lpstr>
      <vt:lpstr> Objectives    </vt:lpstr>
      <vt:lpstr> Dataset      </vt:lpstr>
      <vt:lpstr>Proposed Methodology - Outline </vt:lpstr>
      <vt:lpstr>Illustrative Results  </vt:lpstr>
      <vt:lpstr>Illustrative Results  </vt:lpstr>
      <vt:lpstr>Illustrative Results  </vt:lpstr>
      <vt:lpstr>Illustrative Results  </vt:lpstr>
      <vt:lpstr>Illustrative Results  </vt:lpstr>
      <vt:lpstr> Conclusion</vt:lpstr>
      <vt:lpstr> Conclusion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Localization in VANets</dc:title>
  <dc:creator>Keyvan Golestan</dc:creator>
  <cp:lastModifiedBy>Farook Sattar</cp:lastModifiedBy>
  <cp:revision>786</cp:revision>
  <cp:lastPrinted>2010-03-08T19:59:32Z</cp:lastPrinted>
  <dcterms:created xsi:type="dcterms:W3CDTF">2012-06-10T18:31:53Z</dcterms:created>
  <dcterms:modified xsi:type="dcterms:W3CDTF">2023-09-11T17:55:23Z</dcterms:modified>
</cp:coreProperties>
</file>