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3"/>
  </p:notesMasterIdLst>
  <p:sldIdLst>
    <p:sldId id="256" r:id="rId2"/>
    <p:sldId id="265" r:id="rId3"/>
    <p:sldId id="258" r:id="rId4"/>
    <p:sldId id="268" r:id="rId5"/>
    <p:sldId id="272" r:id="rId6"/>
    <p:sldId id="273" r:id="rId7"/>
    <p:sldId id="276" r:id="rId8"/>
    <p:sldId id="274" r:id="rId9"/>
    <p:sldId id="275" r:id="rId10"/>
    <p:sldId id="270"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E6D"/>
    <a:srgbClr val="497400"/>
    <a:srgbClr val="1A7B7C"/>
    <a:srgbClr val="EAEAEA"/>
    <a:srgbClr val="FCFBF2"/>
    <a:srgbClr val="000000"/>
    <a:srgbClr val="EBE4AF"/>
    <a:srgbClr val="EBFFFF"/>
    <a:srgbClr val="07375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7" autoAdjust="0"/>
    <p:restoredTop sz="94660"/>
  </p:normalViewPr>
  <p:slideViewPr>
    <p:cSldViewPr snapToGrid="0">
      <p:cViewPr varScale="1">
        <p:scale>
          <a:sx n="62" d="100"/>
          <a:sy n="62" d="100"/>
        </p:scale>
        <p:origin x="1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C25C0-B729-4DCF-B8A3-CECE1E150990}" type="datetimeFigureOut">
              <a:rPr lang="pt-PT" smtClean="0"/>
              <a:t>12/09/2023</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DDE4B-13AB-49DC-A4BC-92C049131410}" type="slidenum">
              <a:rPr lang="pt-PT" smtClean="0"/>
              <a:t>‹nº›</a:t>
            </a:fld>
            <a:endParaRPr lang="pt-PT"/>
          </a:p>
        </p:txBody>
      </p:sp>
    </p:spTree>
    <p:extLst>
      <p:ext uri="{BB962C8B-B14F-4D97-AF65-F5344CB8AC3E}">
        <p14:creationId xmlns:p14="http://schemas.microsoft.com/office/powerpoint/2010/main" val="23813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9/12/2023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46" y="3529820"/>
            <a:ext cx="9154028" cy="2900794"/>
          </a:xfrm>
          <a:prstGeom prst="rect">
            <a:avLst/>
          </a:prstGeom>
          <a:noFill/>
        </p:spPr>
        <p:txBody>
          <a:bodyPr wrap="square" rtlCol="0">
            <a:spAutoFit/>
          </a:bodyPr>
          <a:lstStyle/>
          <a:p>
            <a:pPr algn="ct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Management and quality of irrigation water in the sustainable Selenium-enriched rice (Oryza sativa L.) production </a:t>
            </a:r>
          </a:p>
          <a:p>
            <a:pPr algn="ct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2400" b="1"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Oryza sativa </a:t>
            </a: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a:t>
            </a:r>
            <a:endParaRPr lang="fr-FR" sz="800" dirty="0">
              <a:latin typeface="Palatino Linotype" panose="02040502050505030304" pitchFamily="18" charset="0"/>
            </a:endParaRPr>
          </a:p>
          <a:p>
            <a:pPr algn="just">
              <a:lnSpc>
                <a:spcPts val="1300"/>
              </a:lnSpc>
              <a:spcAft>
                <a:spcPts val="1800"/>
              </a:spcAft>
            </a:pP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 Coelho Marques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Diana </a:t>
            </a:r>
            <a:r>
              <a:rPr lang="pt-PT" sz="105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Daccak</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Inês Carmo Luís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Rita F. Coelho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Cláudia Campos Pessoa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Manuela Simões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Paula </a:t>
            </a:r>
            <a:r>
              <a:rPr lang="pt-PT" sz="105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Scotti</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-Campos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Sofia Almeida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Paulo Legoinha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Graça Brito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Carlos </a:t>
            </a:r>
            <a:r>
              <a:rPr lang="pt-PT" sz="105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Kullberg</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Reboredo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 Ramalho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Manuel N. Semedo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Isabel P. Pais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Manuela Silva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Fernanda Pessoa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Lourenço Palha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Cátia Silva</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05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and</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C. </a:t>
            </a:r>
            <a:r>
              <a:rPr lang="pt-PT" sz="105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Lidon</a:t>
            </a:r>
            <a:r>
              <a:rPr lang="pt-PT" sz="105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05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 </a:t>
            </a:r>
            <a:endParaRPr lang="fr-FR" sz="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r>
              <a:rPr lang="fr-FR" sz="900" baseline="30000" dirty="0">
                <a:latin typeface="Palatino Linotype" panose="02040502050505030304" pitchFamily="18" charset="0"/>
              </a:rPr>
              <a:t>1</a:t>
            </a:r>
            <a:r>
              <a:rPr lang="fr-FR" sz="900" dirty="0">
                <a:latin typeface="Palatino Linotype" panose="02040502050505030304" pitchFamily="18" charset="0"/>
              </a:rPr>
              <a:t> </a:t>
            </a:r>
            <a:r>
              <a:rPr lang="fr-FR" sz="900" dirty="0" err="1">
                <a:latin typeface="Palatino Linotype" panose="02040502050505030304" pitchFamily="18" charset="0"/>
              </a:rPr>
              <a:t>Earth</a:t>
            </a:r>
            <a:r>
              <a:rPr lang="fr-FR" sz="900" dirty="0">
                <a:latin typeface="Palatino Linotype" panose="02040502050505030304" pitchFamily="18" charset="0"/>
              </a:rPr>
              <a:t> Sciences </a:t>
            </a:r>
            <a:r>
              <a:rPr lang="fr-FR" sz="900" dirty="0" err="1">
                <a:latin typeface="Palatino Linotype" panose="02040502050505030304" pitchFamily="18" charset="0"/>
              </a:rPr>
              <a:t>Department</a:t>
            </a:r>
            <a:r>
              <a:rPr lang="fr-FR" sz="900" dirty="0">
                <a:latin typeface="Palatino Linotype" panose="02040502050505030304" pitchFamily="18" charset="0"/>
              </a:rPr>
              <a:t>, NOVA </a:t>
            </a:r>
            <a:r>
              <a:rPr lang="fr-FR" sz="900" dirty="0" err="1">
                <a:latin typeface="Palatino Linotype" panose="02040502050505030304" pitchFamily="18" charset="0"/>
              </a:rPr>
              <a:t>School</a:t>
            </a:r>
            <a:r>
              <a:rPr lang="fr-FR" sz="900" dirty="0">
                <a:latin typeface="Palatino Linotype" panose="02040502050505030304" pitchFamily="18" charset="0"/>
              </a:rPr>
              <a:t> of Science and </a:t>
            </a:r>
            <a:r>
              <a:rPr lang="fr-FR" sz="900" dirty="0" err="1">
                <a:latin typeface="Palatino Linotype" panose="02040502050505030304" pitchFamily="18" charset="0"/>
              </a:rPr>
              <a:t>Technology</a:t>
            </a:r>
            <a:r>
              <a:rPr lang="fr-FR" sz="900" dirty="0">
                <a:latin typeface="Palatino Linotype" panose="02040502050505030304" pitchFamily="18" charset="0"/>
              </a:rPr>
              <a:t> (FCT NOVA), Campus de Caparica, 2829-516 Caparica, Portugal; </a:t>
            </a:r>
          </a:p>
          <a:p>
            <a:pPr algn="just"/>
            <a:r>
              <a:rPr lang="fr-FR" sz="900" baseline="30000" dirty="0">
                <a:latin typeface="Palatino Linotype" panose="02040502050505030304" pitchFamily="18" charset="0"/>
              </a:rPr>
              <a:t>2</a:t>
            </a:r>
            <a:r>
              <a:rPr lang="fr-FR" sz="900" dirty="0">
                <a:latin typeface="Palatino Linotype" panose="02040502050505030304" pitchFamily="18" charset="0"/>
              </a:rPr>
              <a:t>GeoBioTec </a:t>
            </a:r>
            <a:r>
              <a:rPr lang="fr-FR" sz="900" dirty="0" err="1">
                <a:latin typeface="Palatino Linotype" panose="02040502050505030304" pitchFamily="18" charset="0"/>
              </a:rPr>
              <a:t>Research</a:t>
            </a:r>
            <a:r>
              <a:rPr lang="fr-FR" sz="900" dirty="0">
                <a:latin typeface="Palatino Linotype" panose="02040502050505030304" pitchFamily="18" charset="0"/>
              </a:rPr>
              <a:t> Center, NOVA </a:t>
            </a:r>
            <a:r>
              <a:rPr lang="fr-FR" sz="900" dirty="0" err="1">
                <a:latin typeface="Palatino Linotype" panose="02040502050505030304" pitchFamily="18" charset="0"/>
              </a:rPr>
              <a:t>School</a:t>
            </a:r>
            <a:r>
              <a:rPr lang="fr-FR" sz="900" dirty="0">
                <a:latin typeface="Palatino Linotype" panose="02040502050505030304" pitchFamily="18" charset="0"/>
              </a:rPr>
              <a:t> of Science and </a:t>
            </a:r>
            <a:r>
              <a:rPr lang="fr-FR" sz="900" dirty="0" err="1">
                <a:latin typeface="Palatino Linotype" panose="02040502050505030304" pitchFamily="18" charset="0"/>
              </a:rPr>
              <a:t>Technology</a:t>
            </a:r>
            <a:r>
              <a:rPr lang="fr-FR" sz="900" dirty="0">
                <a:latin typeface="Palatino Linotype" panose="02040502050505030304" pitchFamily="18" charset="0"/>
              </a:rPr>
              <a:t> (FCT NOVA), Caparica, Portugal; </a:t>
            </a:r>
          </a:p>
          <a:p>
            <a:pPr algn="just"/>
            <a:r>
              <a:rPr lang="fr-FR" sz="900" baseline="30000" dirty="0">
                <a:latin typeface="Palatino Linotype" panose="02040502050505030304" pitchFamily="18" charset="0"/>
              </a:rPr>
              <a:t>3</a:t>
            </a:r>
            <a:r>
              <a:rPr lang="fr-FR" sz="900" dirty="0">
                <a:latin typeface="Palatino Linotype" panose="02040502050505030304" pitchFamily="18" charset="0"/>
              </a:rPr>
              <a:t>Instituto </a:t>
            </a:r>
            <a:r>
              <a:rPr lang="fr-FR" sz="900" dirty="0" err="1">
                <a:latin typeface="Palatino Linotype" panose="02040502050505030304" pitchFamily="18" charset="0"/>
              </a:rPr>
              <a:t>Nacional</a:t>
            </a:r>
            <a:r>
              <a:rPr lang="fr-FR" sz="900" dirty="0">
                <a:latin typeface="Palatino Linotype" panose="02040502050505030304" pitchFamily="18" charset="0"/>
              </a:rPr>
              <a:t> de </a:t>
            </a:r>
            <a:r>
              <a:rPr lang="fr-FR" sz="900" dirty="0" err="1">
                <a:latin typeface="Palatino Linotype" panose="02040502050505030304" pitchFamily="18" charset="0"/>
              </a:rPr>
              <a:t>Investigação</a:t>
            </a:r>
            <a:r>
              <a:rPr lang="fr-FR" sz="900" dirty="0">
                <a:latin typeface="Palatino Linotype" panose="02040502050505030304" pitchFamily="18" charset="0"/>
              </a:rPr>
              <a:t> </a:t>
            </a:r>
            <a:r>
              <a:rPr lang="fr-FR" sz="900" dirty="0" err="1">
                <a:latin typeface="Palatino Linotype" panose="02040502050505030304" pitchFamily="18" charset="0"/>
              </a:rPr>
              <a:t>Agrária</a:t>
            </a:r>
            <a:r>
              <a:rPr lang="fr-FR" sz="900" dirty="0">
                <a:latin typeface="Palatino Linotype" panose="02040502050505030304" pitchFamily="18" charset="0"/>
              </a:rPr>
              <a:t> e </a:t>
            </a:r>
            <a:r>
              <a:rPr lang="fr-FR" sz="900" dirty="0" err="1">
                <a:latin typeface="Palatino Linotype" panose="02040502050505030304" pitchFamily="18" charset="0"/>
              </a:rPr>
              <a:t>Veterinária</a:t>
            </a:r>
            <a:r>
              <a:rPr lang="fr-FR" sz="900" dirty="0">
                <a:latin typeface="Palatino Linotype" panose="02040502050505030304" pitchFamily="18" charset="0"/>
              </a:rPr>
              <a:t>, I.P. (INIAV), Avenida da República, </a:t>
            </a:r>
            <a:r>
              <a:rPr lang="fr-FR" sz="900" dirty="0" err="1">
                <a:latin typeface="Palatino Linotype" panose="02040502050505030304" pitchFamily="18" charset="0"/>
              </a:rPr>
              <a:t>Quinta</a:t>
            </a:r>
            <a:r>
              <a:rPr lang="fr-FR" sz="900" dirty="0">
                <a:latin typeface="Palatino Linotype" panose="02040502050505030304" pitchFamily="18" charset="0"/>
              </a:rPr>
              <a:t> do </a:t>
            </a:r>
            <a:r>
              <a:rPr lang="fr-FR" sz="900" dirty="0" err="1">
                <a:latin typeface="Palatino Linotype" panose="02040502050505030304" pitchFamily="18" charset="0"/>
              </a:rPr>
              <a:t>Marquês</a:t>
            </a:r>
            <a:r>
              <a:rPr lang="fr-FR" sz="900" dirty="0">
                <a:latin typeface="Palatino Linotype" panose="02040502050505030304" pitchFamily="18" charset="0"/>
              </a:rPr>
              <a:t>, 2780-157 </a:t>
            </a:r>
            <a:r>
              <a:rPr lang="fr-FR" sz="900" dirty="0" err="1">
                <a:latin typeface="Palatino Linotype" panose="02040502050505030304" pitchFamily="18" charset="0"/>
              </a:rPr>
              <a:t>Oeiras</a:t>
            </a:r>
            <a:r>
              <a:rPr lang="fr-FR" sz="900" dirty="0">
                <a:latin typeface="Palatino Linotype" panose="02040502050505030304" pitchFamily="18" charset="0"/>
              </a:rPr>
              <a:t>, Portugal;</a:t>
            </a:r>
          </a:p>
          <a:p>
            <a:pPr algn="just"/>
            <a:r>
              <a:rPr lang="fr-FR" sz="900" baseline="30000" dirty="0">
                <a:latin typeface="Palatino Linotype" panose="02040502050505030304" pitchFamily="18" charset="0"/>
              </a:rPr>
              <a:t>4</a:t>
            </a:r>
            <a:r>
              <a:rPr lang="fr-FR" sz="900" dirty="0">
                <a:latin typeface="Palatino Linotype" panose="02040502050505030304" pitchFamily="18" charset="0"/>
              </a:rPr>
              <a:t>Instituto </a:t>
            </a:r>
            <a:r>
              <a:rPr lang="fr-FR" sz="900" dirty="0" err="1">
                <a:latin typeface="Palatino Linotype" panose="02040502050505030304" pitchFamily="18" charset="0"/>
              </a:rPr>
              <a:t>Nacional</a:t>
            </a:r>
            <a:r>
              <a:rPr lang="fr-FR" sz="900" dirty="0">
                <a:latin typeface="Palatino Linotype" panose="02040502050505030304" pitchFamily="18" charset="0"/>
              </a:rPr>
              <a:t> de </a:t>
            </a:r>
            <a:r>
              <a:rPr lang="fr-FR" sz="900" dirty="0" err="1">
                <a:latin typeface="Palatino Linotype" panose="02040502050505030304" pitchFamily="18" charset="0"/>
              </a:rPr>
              <a:t>Investigação</a:t>
            </a:r>
            <a:r>
              <a:rPr lang="fr-FR" sz="900" dirty="0">
                <a:latin typeface="Palatino Linotype" panose="02040502050505030304" pitchFamily="18" charset="0"/>
              </a:rPr>
              <a:t> </a:t>
            </a:r>
            <a:r>
              <a:rPr lang="fr-FR" sz="900" dirty="0" err="1">
                <a:latin typeface="Palatino Linotype" panose="02040502050505030304" pitchFamily="18" charset="0"/>
              </a:rPr>
              <a:t>Agrária</a:t>
            </a:r>
            <a:r>
              <a:rPr lang="fr-FR" sz="900" dirty="0">
                <a:latin typeface="Palatino Linotype" panose="02040502050505030304" pitchFamily="18" charset="0"/>
              </a:rPr>
              <a:t> e </a:t>
            </a:r>
            <a:r>
              <a:rPr lang="fr-FR" sz="900" dirty="0" err="1">
                <a:latin typeface="Palatino Linotype" panose="02040502050505030304" pitchFamily="18" charset="0"/>
              </a:rPr>
              <a:t>Veterinária</a:t>
            </a:r>
            <a:r>
              <a:rPr lang="fr-FR" sz="900" dirty="0">
                <a:latin typeface="Palatino Linotype" panose="02040502050505030304" pitchFamily="18" charset="0"/>
              </a:rPr>
              <a:t>, I.P. (INIAV), Estrada de Gil </a:t>
            </a:r>
            <a:r>
              <a:rPr lang="fr-FR" sz="900" dirty="0" err="1">
                <a:latin typeface="Palatino Linotype" panose="02040502050505030304" pitchFamily="18" charset="0"/>
              </a:rPr>
              <a:t>Vaz</a:t>
            </a:r>
            <a:r>
              <a:rPr lang="fr-FR" sz="900" dirty="0">
                <a:latin typeface="Palatino Linotype" panose="02040502050505030304" pitchFamily="18" charset="0"/>
              </a:rPr>
              <a:t> 6, 7351-901 Elvas, Portugal;</a:t>
            </a:r>
          </a:p>
          <a:p>
            <a:pPr algn="just"/>
            <a:r>
              <a:rPr lang="fr-FR" sz="900" baseline="30000" dirty="0">
                <a:latin typeface="Palatino Linotype" panose="02040502050505030304" pitchFamily="18" charset="0"/>
              </a:rPr>
              <a:t>5</a:t>
            </a:r>
            <a:r>
              <a:rPr lang="fr-FR" sz="900" dirty="0">
                <a:latin typeface="Palatino Linotype" panose="02040502050505030304" pitchFamily="18" charset="0"/>
              </a:rPr>
              <a:t>PlantStress &amp; </a:t>
            </a:r>
            <a:r>
              <a:rPr lang="fr-FR" sz="900" dirty="0" err="1">
                <a:latin typeface="Palatino Linotype" panose="02040502050505030304" pitchFamily="18" charset="0"/>
              </a:rPr>
              <a:t>Biodiversity</a:t>
            </a:r>
            <a:r>
              <a:rPr lang="fr-FR" sz="900" dirty="0">
                <a:latin typeface="Palatino Linotype" panose="02040502050505030304" pitchFamily="18" charset="0"/>
              </a:rPr>
              <a:t> Lab., Centro de </a:t>
            </a:r>
            <a:r>
              <a:rPr lang="fr-FR" sz="900" dirty="0" err="1">
                <a:latin typeface="Palatino Linotype" panose="02040502050505030304" pitchFamily="18" charset="0"/>
              </a:rPr>
              <a:t>Estudos</a:t>
            </a:r>
            <a:r>
              <a:rPr lang="fr-FR" sz="900" dirty="0">
                <a:latin typeface="Palatino Linotype" panose="02040502050505030304" pitchFamily="18" charset="0"/>
              </a:rPr>
              <a:t> </a:t>
            </a:r>
            <a:r>
              <a:rPr lang="fr-FR" sz="900" dirty="0" err="1">
                <a:latin typeface="Palatino Linotype" panose="02040502050505030304" pitchFamily="18" charset="0"/>
              </a:rPr>
              <a:t>Florestais</a:t>
            </a:r>
            <a:r>
              <a:rPr lang="fr-FR" sz="900" dirty="0">
                <a:latin typeface="Palatino Linotype" panose="02040502050505030304" pitchFamily="18" charset="0"/>
              </a:rPr>
              <a:t> (CEF), Associate </a:t>
            </a:r>
            <a:r>
              <a:rPr lang="fr-FR" sz="900" dirty="0" err="1">
                <a:latin typeface="Palatino Linotype" panose="02040502050505030304" pitchFamily="18" charset="0"/>
              </a:rPr>
              <a:t>Laboratory</a:t>
            </a:r>
            <a:r>
              <a:rPr lang="fr-FR" sz="900" dirty="0">
                <a:latin typeface="Palatino Linotype" panose="02040502050505030304" pitchFamily="18" charset="0"/>
              </a:rPr>
              <a:t> TERRA, Instituto Superior </a:t>
            </a:r>
            <a:r>
              <a:rPr lang="fr-FR" sz="900" dirty="0" err="1">
                <a:latin typeface="Palatino Linotype" panose="02040502050505030304" pitchFamily="18" charset="0"/>
              </a:rPr>
              <a:t>Agronomia</a:t>
            </a:r>
            <a:r>
              <a:rPr lang="fr-FR" sz="900" dirty="0">
                <a:latin typeface="Palatino Linotype" panose="02040502050505030304" pitchFamily="18" charset="0"/>
              </a:rPr>
              <a:t> (ISA), </a:t>
            </a:r>
            <a:r>
              <a:rPr lang="fr-FR" sz="900" dirty="0" err="1">
                <a:latin typeface="Palatino Linotype" panose="02040502050505030304" pitchFamily="18" charset="0"/>
              </a:rPr>
              <a:t>Universidade</a:t>
            </a:r>
            <a:r>
              <a:rPr lang="fr-FR" sz="900" dirty="0">
                <a:latin typeface="Palatino Linotype" panose="02040502050505030304" pitchFamily="18" charset="0"/>
              </a:rPr>
              <a:t> de Lisboa (</a:t>
            </a:r>
            <a:r>
              <a:rPr lang="fr-FR" sz="900" dirty="0" err="1">
                <a:latin typeface="Palatino Linotype" panose="02040502050505030304" pitchFamily="18" charset="0"/>
              </a:rPr>
              <a:t>ULisboa</a:t>
            </a:r>
            <a:r>
              <a:rPr lang="fr-FR" sz="900" dirty="0">
                <a:latin typeface="Palatino Linotype" panose="02040502050505030304" pitchFamily="18" charset="0"/>
              </a:rPr>
              <a:t>), </a:t>
            </a:r>
            <a:r>
              <a:rPr lang="fr-FR" sz="900" dirty="0" err="1">
                <a:latin typeface="Palatino Linotype" panose="02040502050505030304" pitchFamily="18" charset="0"/>
              </a:rPr>
              <a:t>Quinta</a:t>
            </a:r>
            <a:r>
              <a:rPr lang="fr-FR" sz="900" dirty="0">
                <a:latin typeface="Palatino Linotype" panose="02040502050505030304" pitchFamily="18" charset="0"/>
              </a:rPr>
              <a:t> do </a:t>
            </a:r>
            <a:r>
              <a:rPr lang="fr-FR" sz="900" dirty="0" err="1">
                <a:latin typeface="Palatino Linotype" panose="02040502050505030304" pitchFamily="18" charset="0"/>
              </a:rPr>
              <a:t>Marquês</a:t>
            </a:r>
            <a:r>
              <a:rPr lang="fr-FR" sz="900" dirty="0">
                <a:latin typeface="Palatino Linotype" panose="02040502050505030304" pitchFamily="18" charset="0"/>
              </a:rPr>
              <a:t>, Av. República, 2784-505 </a:t>
            </a:r>
            <a:r>
              <a:rPr lang="fr-FR" sz="900" dirty="0" err="1">
                <a:latin typeface="Palatino Linotype" panose="02040502050505030304" pitchFamily="18" charset="0"/>
              </a:rPr>
              <a:t>Oeiras</a:t>
            </a:r>
            <a:r>
              <a:rPr lang="fr-FR" sz="900" dirty="0">
                <a:latin typeface="Palatino Linotype" panose="02040502050505030304" pitchFamily="18" charset="0"/>
              </a:rPr>
              <a:t> and </a:t>
            </a:r>
            <a:r>
              <a:rPr lang="fr-FR" sz="900" dirty="0" err="1">
                <a:latin typeface="Palatino Linotype" panose="02040502050505030304" pitchFamily="18" charset="0"/>
              </a:rPr>
              <a:t>Tapada</a:t>
            </a:r>
            <a:r>
              <a:rPr lang="fr-FR" sz="900" dirty="0">
                <a:latin typeface="Palatino Linotype" panose="02040502050505030304" pitchFamily="18" charset="0"/>
              </a:rPr>
              <a:t> da </a:t>
            </a:r>
            <a:r>
              <a:rPr lang="fr-FR" sz="900" dirty="0" err="1">
                <a:latin typeface="Palatino Linotype" panose="02040502050505030304" pitchFamily="18" charset="0"/>
              </a:rPr>
              <a:t>Ajuda</a:t>
            </a:r>
            <a:r>
              <a:rPr lang="fr-FR" sz="900" dirty="0">
                <a:latin typeface="Palatino Linotype" panose="02040502050505030304" pitchFamily="18" charset="0"/>
              </a:rPr>
              <a:t>, 1349-017 Lisboa, Portugal;</a:t>
            </a:r>
          </a:p>
          <a:p>
            <a:pPr algn="just"/>
            <a:r>
              <a:rPr lang="fr-FR" sz="900" baseline="30000" dirty="0">
                <a:latin typeface="Palatino Linotype" panose="02040502050505030304" pitchFamily="18" charset="0"/>
              </a:rPr>
              <a:t>6</a:t>
            </a:r>
            <a:r>
              <a:rPr lang="fr-FR" sz="900" dirty="0">
                <a:latin typeface="Palatino Linotype" panose="02040502050505030304" pitchFamily="18" charset="0"/>
              </a:rPr>
              <a:t>Centro de </a:t>
            </a:r>
            <a:r>
              <a:rPr lang="fr-FR" sz="900" dirty="0" err="1">
                <a:latin typeface="Palatino Linotype" panose="02040502050505030304" pitchFamily="18" charset="0"/>
              </a:rPr>
              <a:t>Competências</a:t>
            </a:r>
            <a:r>
              <a:rPr lang="fr-FR" sz="900" dirty="0">
                <a:latin typeface="Palatino Linotype" panose="02040502050505030304" pitchFamily="18" charset="0"/>
              </a:rPr>
              <a:t> do </a:t>
            </a:r>
            <a:r>
              <a:rPr lang="fr-FR" sz="900" dirty="0" err="1">
                <a:latin typeface="Palatino Linotype" panose="02040502050505030304" pitchFamily="18" charset="0"/>
              </a:rPr>
              <a:t>Arroz</a:t>
            </a:r>
            <a:r>
              <a:rPr lang="fr-FR" sz="900" dirty="0">
                <a:latin typeface="Palatino Linotype" panose="02040502050505030304" pitchFamily="18" charset="0"/>
              </a:rPr>
              <a:t> (COTArroz), 2120-014 </a:t>
            </a:r>
            <a:r>
              <a:rPr lang="fr-FR" sz="900" dirty="0" err="1">
                <a:latin typeface="Palatino Linotype" panose="02040502050505030304" pitchFamily="18" charset="0"/>
              </a:rPr>
              <a:t>Salvaterra</a:t>
            </a:r>
            <a:r>
              <a:rPr lang="fr-FR" sz="900" dirty="0">
                <a:latin typeface="Palatino Linotype" panose="02040502050505030304" pitchFamily="18" charset="0"/>
              </a:rPr>
              <a:t> de </a:t>
            </a:r>
            <a:r>
              <a:rPr lang="fr-FR" sz="900" dirty="0" err="1">
                <a:latin typeface="Palatino Linotype" panose="02040502050505030304" pitchFamily="18" charset="0"/>
              </a:rPr>
              <a:t>Magos</a:t>
            </a:r>
            <a:r>
              <a:rPr lang="fr-FR" sz="900" dirty="0">
                <a:latin typeface="Palatino Linotype" panose="02040502050505030304" pitchFamily="18" charset="0"/>
              </a:rPr>
              <a:t>, Portugal.</a:t>
            </a:r>
            <a:endParaRPr lang="fr-FR" sz="1100" dirty="0">
              <a:latin typeface="Palatino Linotype" panose="02040502050505030304" pitchFamily="18" charset="0"/>
            </a:endParaRPr>
          </a:p>
        </p:txBody>
      </p:sp>
      <p:pic>
        <p:nvPicPr>
          <p:cNvPr id="8" name="Picture 2" descr="Geobiociências, Geoengenharias e Geotecnologias | Faculdade de Ciências e  Tecnologia / Universidade Nova de Lisboa">
            <a:extLst>
              <a:ext uri="{FF2B5EF4-FFF2-40B4-BE49-F238E27FC236}">
                <a16:creationId xmlns:a16="http://schemas.microsoft.com/office/drawing/2014/main" id="{ACF937B8-8DC7-4690-86FE-31779D4F77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42" b="8219"/>
          <a:stretch/>
        </p:blipFill>
        <p:spPr bwMode="auto">
          <a:xfrm>
            <a:off x="2218024" y="6440333"/>
            <a:ext cx="1196417" cy="417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B188D3-D490-4520-BB58-5C307DF5F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14" y="6420755"/>
            <a:ext cx="1758597" cy="41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positório da Universidade de Lisboa: CEF - Centro de Estudos Florestais">
            <a:extLst>
              <a:ext uri="{FF2B5EF4-FFF2-40B4-BE49-F238E27FC236}">
                <a16:creationId xmlns:a16="http://schemas.microsoft.com/office/drawing/2014/main" id="{080B7848-02C3-4C7C-95E8-52B814E428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05" b="7755"/>
          <a:stretch/>
        </p:blipFill>
        <p:spPr bwMode="auto">
          <a:xfrm>
            <a:off x="7227628" y="6273883"/>
            <a:ext cx="580791" cy="47880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C6DCB316-2085-4B7D-AD51-E7D861FE58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240"/>
          <a:stretch/>
        </p:blipFill>
        <p:spPr>
          <a:xfrm>
            <a:off x="3913922" y="6324814"/>
            <a:ext cx="620224" cy="502161"/>
          </a:xfrm>
          <a:prstGeom prst="rect">
            <a:avLst/>
          </a:prstGeom>
        </p:spPr>
      </p:pic>
      <p:pic>
        <p:nvPicPr>
          <p:cNvPr id="2" name="Picture 2" descr="Normas Gráficas | Instituto Superior de Agronomia">
            <a:extLst>
              <a:ext uri="{FF2B5EF4-FFF2-40B4-BE49-F238E27FC236}">
                <a16:creationId xmlns:a16="http://schemas.microsoft.com/office/drawing/2014/main" id="{0CEEF120-474E-47A7-AED6-86ACF48407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1195" y="6324814"/>
            <a:ext cx="1134260" cy="51022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8D741C1B-3730-472F-A5EB-DFB7E044A5CD}"/>
              </a:ext>
            </a:extLst>
          </p:cNvPr>
          <p:cNvPicPr>
            <a:picLocks noChangeAspect="1"/>
          </p:cNvPicPr>
          <p:nvPr/>
        </p:nvPicPr>
        <p:blipFill>
          <a:blip r:embed="rId7"/>
          <a:stretch>
            <a:fillRect/>
          </a:stretch>
        </p:blipFill>
        <p:spPr>
          <a:xfrm>
            <a:off x="4817119" y="6452031"/>
            <a:ext cx="1064282" cy="300660"/>
          </a:xfrm>
          <a:prstGeom prst="rect">
            <a:avLst/>
          </a:prstGeom>
        </p:spPr>
      </p:pic>
      <p:pic>
        <p:nvPicPr>
          <p:cNvPr id="12" name="Imagem 11">
            <a:extLst>
              <a:ext uri="{FF2B5EF4-FFF2-40B4-BE49-F238E27FC236}">
                <a16:creationId xmlns:a16="http://schemas.microsoft.com/office/drawing/2014/main" id="{8EC53161-EC59-4414-92AD-DD3CB689E129}"/>
              </a:ext>
            </a:extLst>
          </p:cNvPr>
          <p:cNvPicPr>
            <a:picLocks noChangeAspect="1"/>
          </p:cNvPicPr>
          <p:nvPr/>
        </p:nvPicPr>
        <p:blipFill>
          <a:blip r:embed="rId8"/>
          <a:stretch>
            <a:fillRect/>
          </a:stretch>
        </p:blipFill>
        <p:spPr>
          <a:xfrm>
            <a:off x="8064883" y="6299674"/>
            <a:ext cx="917003" cy="535360"/>
          </a:xfrm>
          <a:prstGeom prst="rect">
            <a:avLst/>
          </a:prstGeom>
        </p:spPr>
      </p:pic>
      <p:pic>
        <p:nvPicPr>
          <p:cNvPr id="6" name="Imagem 5">
            <a:extLst>
              <a:ext uri="{FF2B5EF4-FFF2-40B4-BE49-F238E27FC236}">
                <a16:creationId xmlns:a16="http://schemas.microsoft.com/office/drawing/2014/main" id="{74C54A99-BAEA-4841-B6AD-30906CB0A9DD}"/>
              </a:ext>
            </a:extLst>
          </p:cNvPr>
          <p:cNvPicPr>
            <a:picLocks noChangeAspect="1"/>
          </p:cNvPicPr>
          <p:nvPr/>
        </p:nvPicPr>
        <p:blipFill>
          <a:blip r:embed="rId9"/>
          <a:stretch>
            <a:fillRect/>
          </a:stretch>
        </p:blipFill>
        <p:spPr>
          <a:xfrm>
            <a:off x="0" y="5281"/>
            <a:ext cx="9144000" cy="3600805"/>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sp>
        <p:nvSpPr>
          <p:cNvPr id="6" name="TextBox 6">
            <a:extLst>
              <a:ext uri="{FF2B5EF4-FFF2-40B4-BE49-F238E27FC236}">
                <a16:creationId xmlns:a16="http://schemas.microsoft.com/office/drawing/2014/main" id="{8981746E-B393-4493-9A42-E851E746CD78}"/>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a:t>
            </a:r>
          </a:p>
        </p:txBody>
      </p:sp>
      <p:sp>
        <p:nvSpPr>
          <p:cNvPr id="7" name="TextBox 3">
            <a:extLst>
              <a:ext uri="{FF2B5EF4-FFF2-40B4-BE49-F238E27FC236}">
                <a16:creationId xmlns:a16="http://schemas.microsoft.com/office/drawing/2014/main" id="{BAE62E58-2856-4BBF-A03A-F97595928A7C}"/>
              </a:ext>
            </a:extLst>
          </p:cNvPr>
          <p:cNvSpPr txBox="1"/>
          <p:nvPr/>
        </p:nvSpPr>
        <p:spPr>
          <a:xfrm>
            <a:off x="291259" y="796129"/>
            <a:ext cx="8327568" cy="4216539"/>
          </a:xfrm>
          <a:prstGeom prst="rect">
            <a:avLst/>
          </a:prstGeom>
          <a:noFill/>
        </p:spPr>
        <p:txBody>
          <a:bodyPr wrap="square" rtlCol="0">
            <a:spAutoFit/>
          </a:bodyPr>
          <a:lstStyle/>
          <a:p>
            <a:pPr algn="just"/>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This study focused on monitoring the water management and quality of an experimental field of an advanced rice (</a:t>
            </a:r>
            <a:r>
              <a:rPr lang="en-US" sz="18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Oryza sativa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L.) line of the breeding program (OP 1509) subjected to Selenium (Se) enrichment. The water lines were monitored using Unmanned Aerial Vehicles (UAVs). Water samples were collected from water supply (A), irrigation water (B), and flooding water (C), and physicochemical composition (pH, EC, anions, and cations concentration) were monitored. The pH at the equilibrium point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pHs</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Langelier</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Saturation Index (LSI) were also considered. According to the Piper diagram, the samples were classified as sodium chloride bicarbonate (sample A) and sodium bicarbonate chloride (samples B and C), and their suitability for agricultural use was classified as C2S1 (samples A and B) and C3S1 (sample C) according to the Wilcox diagram. Thus, the use of quality water contributed to the production of rice grain enriched with Se (up to 10 mg.kg</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sz="1600" dirty="0">
              <a:latin typeface="Palatino Linotype" panose="02040502050505030304" pitchFamily="18" charset="0"/>
            </a:endParaRPr>
          </a:p>
        </p:txBody>
      </p:sp>
      <p:pic>
        <p:nvPicPr>
          <p:cNvPr id="8" name="Imagem 7">
            <a:extLst>
              <a:ext uri="{FF2B5EF4-FFF2-40B4-BE49-F238E27FC236}">
                <a16:creationId xmlns:a16="http://schemas.microsoft.com/office/drawing/2014/main" id="{A1EEEDC3-E12F-4539-A42A-4A347C41A750}"/>
              </a:ext>
            </a:extLst>
          </p:cNvPr>
          <p:cNvPicPr>
            <a:picLocks noChangeAspect="1"/>
          </p:cNvPicPr>
          <p:nvPr/>
        </p:nvPicPr>
        <p:blipFill rotWithShape="1">
          <a:blip r:embed="rId2"/>
          <a:srcRect l="2584" t="3563" r="85393" b="66478"/>
          <a:stretch/>
        </p:blipFill>
        <p:spPr>
          <a:xfrm>
            <a:off x="8044666" y="5778360"/>
            <a:ext cx="1099334" cy="1078788"/>
          </a:xfrm>
          <a:prstGeom prst="rect">
            <a:avLst/>
          </a:prstGeom>
        </p:spPr>
      </p:pic>
      <p:sp>
        <p:nvSpPr>
          <p:cNvPr id="9" name="Slide Number Placeholder 5">
            <a:extLst>
              <a:ext uri="{FF2B5EF4-FFF2-40B4-BE49-F238E27FC236}">
                <a16:creationId xmlns:a16="http://schemas.microsoft.com/office/drawing/2014/main" id="{DE1F5087-E8BC-435A-887A-315F56FEF3CD}"/>
              </a:ext>
            </a:extLst>
          </p:cNvPr>
          <p:cNvSpPr txBox="1">
            <a:spLocks/>
          </p:cNvSpPr>
          <p:nvPr/>
        </p:nvSpPr>
        <p:spPr>
          <a:xfrm>
            <a:off x="0" y="6356350"/>
            <a:ext cx="9067800" cy="369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AEAE96-855E-42B1-8DE9-9C9E68DE18C5}" type="slidenum">
              <a:rPr lang="fr-FR" smtClean="0">
                <a:latin typeface="Palatino Linotype" panose="02040502050505030304" pitchFamily="18" charset="0"/>
              </a:rPr>
              <a:pPr algn="ctr"/>
              <a:t>10</a:t>
            </a:fld>
            <a:endParaRPr lang="fr-FR" dirty="0">
              <a:latin typeface="Palatino Linotype" panose="02040502050505030304" pitchFamily="18" charset="0"/>
            </a:endParaRPr>
          </a:p>
        </p:txBody>
      </p:sp>
    </p:spTree>
    <p:extLst>
      <p:ext uri="{BB962C8B-B14F-4D97-AF65-F5344CB8AC3E}">
        <p14:creationId xmlns:p14="http://schemas.microsoft.com/office/powerpoint/2010/main" val="16840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sp>
        <p:nvSpPr>
          <p:cNvPr id="7" name="Rectangle 1">
            <a:extLst>
              <a:ext uri="{FF2B5EF4-FFF2-40B4-BE49-F238E27FC236}">
                <a16:creationId xmlns:a16="http://schemas.microsoft.com/office/drawing/2014/main" id="{545C0DF6-DB5F-4028-801C-46DAB045146C}"/>
              </a:ext>
            </a:extLst>
          </p:cNvPr>
          <p:cNvSpPr/>
          <p:nvPr/>
        </p:nvSpPr>
        <p:spPr>
          <a:xfrm>
            <a:off x="399032" y="219354"/>
            <a:ext cx="8104888" cy="2646878"/>
          </a:xfrm>
          <a:prstGeom prst="rect">
            <a:avLst/>
          </a:prstGeom>
        </p:spPr>
        <p:txBody>
          <a:bodyPr wrap="square">
            <a:spAutoFit/>
          </a:bodyPr>
          <a:lstStyle/>
          <a:p>
            <a:pPr>
              <a:lnSpc>
                <a:spcPct val="150000"/>
              </a:lnSpc>
            </a:pPr>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pPr algn="just"/>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research was funded by PDR2020, grant number 101-030671 and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Fundação</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para a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Ciência</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 a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Tecnologia</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I.P. (FCT) 2022.10859.BD.</a:t>
            </a:r>
          </a:p>
          <a:p>
            <a:pPr algn="just"/>
            <a:endPar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authors give thanks to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Lourenço</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Palha</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Cátia</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Silva (COTArroz) and Orivárzea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Orizicultores</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do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Ribatejo</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S.A.) for technical assistance. We also thank the research centers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GeoBioTec</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UIDB/04035/2020, (CEF) UIDB/00239/2020 and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Associare</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Laboratory TERRA (LA/P/0092/2020) for support facilities.</a:t>
            </a:r>
            <a:endParaRPr lang="fr-FR"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p:txBody>
      </p:sp>
      <p:pic>
        <p:nvPicPr>
          <p:cNvPr id="8" name="Imagem 7">
            <a:extLst>
              <a:ext uri="{FF2B5EF4-FFF2-40B4-BE49-F238E27FC236}">
                <a16:creationId xmlns:a16="http://schemas.microsoft.com/office/drawing/2014/main" id="{2D5AC7AB-26ED-489D-8169-AA84B5E9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996" y="3729246"/>
            <a:ext cx="3015082" cy="680484"/>
          </a:xfrm>
          <a:prstGeom prst="rect">
            <a:avLst/>
          </a:prstGeom>
        </p:spPr>
      </p:pic>
      <p:pic>
        <p:nvPicPr>
          <p:cNvPr id="9" name="Picture 2" descr="Geobiociências, Geoengenharias e Geotecnologias | Faculdade de Ciências e  Tecnologia / Universidade Nova de Lisboa">
            <a:extLst>
              <a:ext uri="{FF2B5EF4-FFF2-40B4-BE49-F238E27FC236}">
                <a16:creationId xmlns:a16="http://schemas.microsoft.com/office/drawing/2014/main" id="{1C1730DE-4300-43C1-A163-93E05BF9C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9" y="4981744"/>
            <a:ext cx="3015082" cy="1283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positório da Universidade de Lisboa: CEF - Centro de Estudos Florestais">
            <a:extLst>
              <a:ext uri="{FF2B5EF4-FFF2-40B4-BE49-F238E27FC236}">
                <a16:creationId xmlns:a16="http://schemas.microsoft.com/office/drawing/2014/main" id="{FF0EF7F2-273D-44B9-AD41-053709AFE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273" y="2989570"/>
            <a:ext cx="1282647" cy="128264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638C30F1-FFD8-4239-90B1-D0C7822470F2}"/>
              </a:ext>
            </a:extLst>
          </p:cNvPr>
          <p:cNvPicPr>
            <a:picLocks noChangeAspect="1"/>
          </p:cNvPicPr>
          <p:nvPr/>
        </p:nvPicPr>
        <p:blipFill>
          <a:blip r:embed="rId5"/>
          <a:stretch>
            <a:fillRect/>
          </a:stretch>
        </p:blipFill>
        <p:spPr>
          <a:xfrm>
            <a:off x="4236053" y="4858744"/>
            <a:ext cx="2578636" cy="1505447"/>
          </a:xfrm>
          <a:prstGeom prst="rect">
            <a:avLst/>
          </a:prstGeom>
        </p:spPr>
      </p:pic>
      <p:pic>
        <p:nvPicPr>
          <p:cNvPr id="12" name="Picture 2" descr="Faculdade de Ciências e Tecnologia / Universidade Nova de Lisboa">
            <a:extLst>
              <a:ext uri="{FF2B5EF4-FFF2-40B4-BE49-F238E27FC236}">
                <a16:creationId xmlns:a16="http://schemas.microsoft.com/office/drawing/2014/main" id="{DA957586-C9D7-4047-8D81-AADFBDA2ED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477" y="3163987"/>
            <a:ext cx="1617295" cy="160466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id="{F23B9CA5-A524-4B60-A56C-011C888DBD35}"/>
              </a:ext>
            </a:extLst>
          </p:cNvPr>
          <p:cNvPicPr>
            <a:picLocks noChangeAspect="1"/>
          </p:cNvPicPr>
          <p:nvPr/>
        </p:nvPicPr>
        <p:blipFill>
          <a:blip r:embed="rId7"/>
          <a:stretch>
            <a:fillRect/>
          </a:stretch>
        </p:blipFill>
        <p:spPr>
          <a:xfrm>
            <a:off x="7017443" y="4325022"/>
            <a:ext cx="2050357" cy="579226"/>
          </a:xfrm>
          <a:prstGeom prst="rect">
            <a:avLst/>
          </a:prstGeom>
        </p:spPr>
      </p:pic>
      <p:pic>
        <p:nvPicPr>
          <p:cNvPr id="15" name="Imagem 14">
            <a:extLst>
              <a:ext uri="{FF2B5EF4-FFF2-40B4-BE49-F238E27FC236}">
                <a16:creationId xmlns:a16="http://schemas.microsoft.com/office/drawing/2014/main" id="{69AD01A3-A780-4D4A-9287-B93FD25F5E0A}"/>
              </a:ext>
            </a:extLst>
          </p:cNvPr>
          <p:cNvPicPr>
            <a:picLocks noChangeAspect="1"/>
          </p:cNvPicPr>
          <p:nvPr/>
        </p:nvPicPr>
        <p:blipFill rotWithShape="1">
          <a:blip r:embed="rId8"/>
          <a:srcRect l="2584" t="3563" r="85393" b="66478"/>
          <a:stretch/>
        </p:blipFill>
        <p:spPr>
          <a:xfrm>
            <a:off x="8044666" y="5778360"/>
            <a:ext cx="1099334" cy="1078788"/>
          </a:xfrm>
          <a:prstGeom prst="rect">
            <a:avLst/>
          </a:prstGeom>
        </p:spPr>
      </p:pic>
      <p:sp>
        <p:nvSpPr>
          <p:cNvPr id="16" name="Slide Number Placeholder 5">
            <a:extLst>
              <a:ext uri="{FF2B5EF4-FFF2-40B4-BE49-F238E27FC236}">
                <a16:creationId xmlns:a16="http://schemas.microsoft.com/office/drawing/2014/main" id="{F5C5C9B9-4D80-49FA-B31A-49B2387CC4FF}"/>
              </a:ext>
            </a:extLst>
          </p:cNvPr>
          <p:cNvSpPr txBox="1">
            <a:spLocks/>
          </p:cNvSpPr>
          <p:nvPr/>
        </p:nvSpPr>
        <p:spPr>
          <a:xfrm>
            <a:off x="0" y="6356350"/>
            <a:ext cx="9067800" cy="369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AEAE96-855E-42B1-8DE9-9C9E68DE18C5}" type="slidenum">
              <a:rPr lang="fr-FR" smtClean="0">
                <a:latin typeface="Palatino Linotype" panose="02040502050505030304" pitchFamily="18" charset="0"/>
              </a:rPr>
              <a:pPr algn="ctr"/>
              <a:t>11</a:t>
            </a:fld>
            <a:endParaRPr lang="fr-FR" dirty="0">
              <a:latin typeface="Palatino Linotype" panose="02040502050505030304" pitchFamily="18" charset="0"/>
            </a:endParaRPr>
          </a:p>
        </p:txBody>
      </p:sp>
    </p:spTree>
    <p:extLst>
      <p:ext uri="{BB962C8B-B14F-4D97-AF65-F5344CB8AC3E}">
        <p14:creationId xmlns:p14="http://schemas.microsoft.com/office/powerpoint/2010/main" val="222193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BAD20E-F16A-4D0E-8A3C-CDB3F42F0232}"/>
              </a:ext>
            </a:extLst>
          </p:cNvPr>
          <p:cNvSpPr txBox="1"/>
          <p:nvPr/>
        </p:nvSpPr>
        <p:spPr>
          <a:xfrm>
            <a:off x="370116" y="241851"/>
            <a:ext cx="8327568" cy="3816429"/>
          </a:xfrm>
          <a:prstGeom prst="rect">
            <a:avLst/>
          </a:prstGeom>
          <a:noFill/>
        </p:spPr>
        <p:txBody>
          <a:bodyPr wrap="square" rtlCol="0">
            <a:spAutoFit/>
          </a:bodyPr>
          <a:lstStyle/>
          <a:p>
            <a:pPr algn="just"/>
            <a:r>
              <a:rPr lang="fr-FR" sz="1600" b="1" dirty="0">
                <a:latin typeface="Palatino Linotype" panose="02040502050505030304" pitchFamily="18" charset="0"/>
              </a:rPr>
              <a:t>Abstract:</a:t>
            </a:r>
            <a:r>
              <a:rPr lang="en-US" sz="1800" dirty="0">
                <a:effectLst/>
                <a:latin typeface="Times New Roman" panose="02020603050405020304" pitchFamily="18" charset="0"/>
                <a:ea typeface="SimSun" panose="02010600030101010101" pitchFamily="2" charset="-122"/>
              </a:rPr>
              <a:t> </a:t>
            </a:r>
            <a:r>
              <a:rPr lang="en-US" sz="1600" dirty="0">
                <a:effectLst/>
                <a:latin typeface="Times New Roman" panose="02020603050405020304" pitchFamily="18" charset="0"/>
                <a:ea typeface="SimSun" panose="02010600030101010101" pitchFamily="2" charset="-122"/>
              </a:rPr>
              <a:t>There is a growing need for strategic actions involving efficient water use, sustainable agricultural production, and food security. Agricultural productivity can be improved through good agricultural practices based on water quality management, new genetically modified resources, and using precision agriculture. This study aimed to monitor the crop water (supply, irrigation, and flooding) of an advanced rice (</a:t>
            </a:r>
            <a:r>
              <a:rPr lang="en-US" sz="1600" i="1" dirty="0">
                <a:effectLst/>
                <a:latin typeface="Times New Roman" panose="02020603050405020304" pitchFamily="18" charset="0"/>
                <a:ea typeface="SimSun" panose="02010600030101010101" pitchFamily="2" charset="-122"/>
              </a:rPr>
              <a:t>Oryza sativa</a:t>
            </a:r>
            <a:r>
              <a:rPr lang="en-US" sz="1600" dirty="0">
                <a:effectLst/>
                <a:latin typeface="Times New Roman" panose="02020603050405020304" pitchFamily="18" charset="0"/>
                <a:ea typeface="SimSun" panose="02010600030101010101" pitchFamily="2" charset="-122"/>
              </a:rPr>
              <a:t> L.) line of the breeding program (OP 1509) subjected to Selenium (Se) enrichment. Water lines in paddy rice field were monitored by Unmanned Aerial Vehicles (UAVs). The parameters of pH, </a:t>
            </a:r>
            <a:r>
              <a:rPr lang="en-US" sz="1600" dirty="0" err="1">
                <a:effectLst/>
                <a:latin typeface="Times New Roman" panose="02020603050405020304" pitchFamily="18" charset="0"/>
                <a:ea typeface="SimSun" panose="02010600030101010101" pitchFamily="2" charset="-122"/>
              </a:rPr>
              <a:t>pHs</a:t>
            </a:r>
            <a:r>
              <a:rPr lang="en-US" sz="1600" dirty="0">
                <a:effectLst/>
                <a:latin typeface="Times New Roman" panose="02020603050405020304" pitchFamily="18" charset="0"/>
                <a:ea typeface="SimSun" panose="02010600030101010101" pitchFamily="2" charset="-122"/>
              </a:rPr>
              <a:t>, electrical conductivity, temperature, HCO</a:t>
            </a:r>
            <a:r>
              <a:rPr lang="en-US" sz="1600" baseline="-25000" dirty="0">
                <a:effectLst/>
                <a:latin typeface="Times New Roman" panose="02020603050405020304" pitchFamily="18" charset="0"/>
                <a:ea typeface="SimSun" panose="02010600030101010101" pitchFamily="2" charset="-122"/>
              </a:rPr>
              <a:t>3</a:t>
            </a:r>
            <a:r>
              <a:rPr lang="en-US" sz="1600" baseline="30000" dirty="0">
                <a:effectLst/>
                <a:latin typeface="Times New Roman" panose="02020603050405020304" pitchFamily="18" charset="0"/>
                <a:ea typeface="SimSun" panose="02010600030101010101" pitchFamily="2" charset="-122"/>
              </a:rPr>
              <a:t>-</a:t>
            </a:r>
            <a:r>
              <a:rPr lang="en-US" sz="1600" dirty="0">
                <a:effectLst/>
                <a:latin typeface="Times New Roman" panose="02020603050405020304" pitchFamily="18" charset="0"/>
                <a:ea typeface="SimSun" panose="02010600030101010101" pitchFamily="2" charset="-122"/>
              </a:rPr>
              <a:t>, Cl</a:t>
            </a:r>
            <a:r>
              <a:rPr lang="en-US" sz="1600" baseline="30000" dirty="0">
                <a:effectLst/>
                <a:latin typeface="Times New Roman" panose="02020603050405020304" pitchFamily="18" charset="0"/>
                <a:ea typeface="SimSun" panose="02010600030101010101" pitchFamily="2" charset="-122"/>
              </a:rPr>
              <a:t>-</a:t>
            </a:r>
            <a:r>
              <a:rPr lang="en-US" sz="1600" dirty="0">
                <a:effectLst/>
                <a:latin typeface="Times New Roman" panose="02020603050405020304" pitchFamily="18" charset="0"/>
                <a:ea typeface="SimSun" panose="02010600030101010101" pitchFamily="2" charset="-122"/>
              </a:rPr>
              <a:t>, SO</a:t>
            </a:r>
            <a:r>
              <a:rPr lang="en-US" sz="1600" baseline="-25000" dirty="0">
                <a:effectLst/>
                <a:latin typeface="Times New Roman" panose="02020603050405020304" pitchFamily="18" charset="0"/>
                <a:ea typeface="SimSun" panose="02010600030101010101" pitchFamily="2" charset="-122"/>
              </a:rPr>
              <a:t>4</a:t>
            </a:r>
            <a:r>
              <a:rPr lang="en-US" sz="1600" baseline="30000" dirty="0">
                <a:effectLst/>
                <a:latin typeface="Times New Roman" panose="02020603050405020304" pitchFamily="18" charset="0"/>
                <a:ea typeface="SimSun" panose="02010600030101010101" pitchFamily="2" charset="-122"/>
              </a:rPr>
              <a:t>2-</a:t>
            </a:r>
            <a:r>
              <a:rPr lang="en-US" sz="1600" dirty="0">
                <a:effectLst/>
                <a:latin typeface="Times New Roman" panose="02020603050405020304" pitchFamily="18" charset="0"/>
                <a:ea typeface="SimSun" panose="02010600030101010101" pitchFamily="2" charset="-122"/>
              </a:rPr>
              <a:t>, </a:t>
            </a:r>
            <a:r>
              <a:rPr lang="en-US" sz="1600" dirty="0">
                <a:effectLst/>
                <a:latin typeface="Times New Roman" panose="02020603050405020304" pitchFamily="18" charset="0"/>
                <a:ea typeface="Times New Roman" panose="02020603050405020304" pitchFamily="18" charset="0"/>
              </a:rPr>
              <a:t>PO</a:t>
            </a:r>
            <a:r>
              <a:rPr lang="en-US" sz="1600" baseline="-25000" dirty="0">
                <a:effectLst/>
                <a:latin typeface="Times New Roman" panose="02020603050405020304" pitchFamily="18" charset="0"/>
                <a:ea typeface="Times New Roman" panose="02020603050405020304" pitchFamily="18" charset="0"/>
              </a:rPr>
              <a:t>4</a:t>
            </a:r>
            <a:r>
              <a:rPr lang="en-US" sz="1600" baseline="30000" dirty="0">
                <a:effectLst/>
                <a:latin typeface="Times New Roman" panose="02020603050405020304" pitchFamily="18" charset="0"/>
                <a:ea typeface="Times New Roman" panose="02020603050405020304" pitchFamily="18" charset="0"/>
              </a:rPr>
              <a:t>3-</a:t>
            </a:r>
            <a:r>
              <a:rPr lang="en-US" sz="1600" dirty="0">
                <a:effectLst/>
                <a:latin typeface="Times New Roman" panose="02020603050405020304" pitchFamily="18" charset="0"/>
                <a:ea typeface="SimSun" panose="02010600030101010101" pitchFamily="2" charset="-122"/>
              </a:rPr>
              <a:t>, Na</a:t>
            </a:r>
            <a:r>
              <a:rPr lang="en-US" sz="1600" baseline="30000" dirty="0">
                <a:effectLst/>
                <a:latin typeface="Times New Roman" panose="02020603050405020304" pitchFamily="18" charset="0"/>
                <a:ea typeface="SimSun" panose="02010600030101010101" pitchFamily="2" charset="-122"/>
              </a:rPr>
              <a:t>+</a:t>
            </a:r>
            <a:r>
              <a:rPr lang="en-US" sz="1600" dirty="0">
                <a:effectLst/>
                <a:latin typeface="Times New Roman" panose="02020603050405020304" pitchFamily="18" charset="0"/>
                <a:ea typeface="SimSun" panose="02010600030101010101" pitchFamily="2" charset="-122"/>
              </a:rPr>
              <a:t>, K</a:t>
            </a:r>
            <a:r>
              <a:rPr lang="en-US" sz="1600" baseline="30000" dirty="0">
                <a:effectLst/>
                <a:latin typeface="Times New Roman" panose="02020603050405020304" pitchFamily="18" charset="0"/>
                <a:ea typeface="SimSun" panose="02010600030101010101" pitchFamily="2" charset="-122"/>
              </a:rPr>
              <a:t>+</a:t>
            </a:r>
            <a:r>
              <a:rPr lang="en-US" sz="1600" dirty="0">
                <a:effectLst/>
                <a:latin typeface="Times New Roman" panose="02020603050405020304" pitchFamily="18" charset="0"/>
                <a:ea typeface="SimSun" panose="02010600030101010101" pitchFamily="2" charset="-122"/>
              </a:rPr>
              <a:t>, Ca</a:t>
            </a:r>
            <a:r>
              <a:rPr lang="en-US" sz="1600" baseline="30000" dirty="0">
                <a:effectLst/>
                <a:latin typeface="Times New Roman" panose="02020603050405020304" pitchFamily="18" charset="0"/>
                <a:ea typeface="SimSun" panose="02010600030101010101" pitchFamily="2" charset="-122"/>
              </a:rPr>
              <a:t>2+</a:t>
            </a:r>
            <a:r>
              <a:rPr lang="en-US" sz="1600" dirty="0">
                <a:effectLst/>
                <a:latin typeface="Times New Roman" panose="02020603050405020304" pitchFamily="18" charset="0"/>
                <a:ea typeface="SimSun" panose="02010600030101010101" pitchFamily="2" charset="-122"/>
              </a:rPr>
              <a:t>, and Mg</a:t>
            </a:r>
            <a:r>
              <a:rPr lang="en-US" sz="1600" baseline="30000" dirty="0">
                <a:effectLst/>
                <a:latin typeface="Times New Roman" panose="02020603050405020304" pitchFamily="18" charset="0"/>
                <a:ea typeface="SimSun" panose="02010600030101010101" pitchFamily="2" charset="-122"/>
              </a:rPr>
              <a:t>2+</a:t>
            </a:r>
            <a:r>
              <a:rPr lang="en-US" sz="1600" dirty="0">
                <a:effectLst/>
                <a:latin typeface="Times New Roman" panose="02020603050405020304" pitchFamily="18" charset="0"/>
                <a:ea typeface="SimSun" panose="02010600030101010101" pitchFamily="2" charset="-122"/>
              </a:rPr>
              <a:t> were analyzed. According to the Piper diagram, the samples were classified as sodium chloride bicarbonate (supply) and sodium bicarbonate chloride (irrigation and flooding). The </a:t>
            </a:r>
            <a:r>
              <a:rPr lang="en-US" sz="1600" dirty="0" err="1">
                <a:effectLst/>
                <a:latin typeface="Times New Roman" panose="02020603050405020304" pitchFamily="18" charset="0"/>
                <a:ea typeface="SimSun" panose="02010600030101010101" pitchFamily="2" charset="-122"/>
              </a:rPr>
              <a:t>Langelier</a:t>
            </a:r>
            <a:r>
              <a:rPr lang="en-US" sz="1600" dirty="0">
                <a:effectLst/>
                <a:latin typeface="Times New Roman" panose="02020603050405020304" pitchFamily="18" charset="0"/>
                <a:ea typeface="SimSun" panose="02010600030101010101" pitchFamily="2" charset="-122"/>
              </a:rPr>
              <a:t> Saturation Index (LSI) was calculated and indicated that waters are good to use in agricultural practices. According to the Wilcox classification, regarding agriculture use, the samples were classified as C2S1 (supply and irrigation) and C3S1 (flooding). The Selenium contents were analyzed by atomic absorption and significant differences were observed in rice grains, with a maximum content of 10 mg.kg</a:t>
            </a:r>
            <a:r>
              <a:rPr lang="en-US" sz="1600" baseline="30000" dirty="0">
                <a:effectLst/>
                <a:latin typeface="Times New Roman" panose="02020603050405020304" pitchFamily="18" charset="0"/>
                <a:ea typeface="SimSun" panose="02010600030101010101" pitchFamily="2" charset="-122"/>
              </a:rPr>
              <a:t>-1</a:t>
            </a:r>
            <a:r>
              <a:rPr lang="en-US" sz="1600" dirty="0">
                <a:effectLst/>
                <a:latin typeface="Times New Roman" panose="02020603050405020304" pitchFamily="18" charset="0"/>
                <a:ea typeface="SimSun" panose="02010600030101010101" pitchFamily="2" charset="-122"/>
              </a:rPr>
              <a:t>. In conclusion, water quality is in accordance with the parameters for use in this crop and the workflow used improved the grain quality.</a:t>
            </a:r>
            <a:endParaRPr lang="en-US" sz="1600" dirty="0">
              <a:latin typeface="Palatino Linotype" panose="02040502050505030304" pitchFamily="18" charset="0"/>
            </a:endParaRPr>
          </a:p>
        </p:txBody>
      </p:sp>
      <p:sp>
        <p:nvSpPr>
          <p:cNvPr id="5" name="TextBox 3">
            <a:extLst>
              <a:ext uri="{FF2B5EF4-FFF2-40B4-BE49-F238E27FC236}">
                <a16:creationId xmlns:a16="http://schemas.microsoft.com/office/drawing/2014/main" id="{5A7383CC-56A6-41DB-93C5-9BB14C931E57}"/>
              </a:ext>
            </a:extLst>
          </p:cNvPr>
          <p:cNvSpPr txBox="1"/>
          <p:nvPr/>
        </p:nvSpPr>
        <p:spPr>
          <a:xfrm>
            <a:off x="408216" y="4330152"/>
            <a:ext cx="8327567" cy="830997"/>
          </a:xfrm>
          <a:prstGeom prst="rect">
            <a:avLst/>
          </a:prstGeom>
          <a:noFill/>
        </p:spPr>
        <p:txBody>
          <a:bodyPr wrap="square" rtlCol="0">
            <a:spAutoFit/>
          </a:bodyPr>
          <a:lstStyle/>
          <a:p>
            <a:pPr algn="just"/>
            <a:endParaRPr lang="en-US" sz="1600" dirty="0">
              <a:latin typeface="Palatino Linotype" panose="02040502050505030304" pitchFamily="18" charset="0"/>
            </a:endParaRPr>
          </a:p>
          <a:p>
            <a:pPr algn="just"/>
            <a:r>
              <a:rPr lang="fr-FR" sz="1600" b="1" dirty="0">
                <a:latin typeface="Palatino Linotype" panose="02040502050505030304" pitchFamily="18" charset="0"/>
              </a:rPr>
              <a:t>Keywords: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Langelier</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Saturation Index; </a:t>
            </a:r>
            <a:r>
              <a:rPr lang="en-US" sz="16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Oryza sativa </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 Piper and Wilcox diagram; Precision </a:t>
            </a:r>
            <a:r>
              <a:rPr lang="en-US" sz="16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agri</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-culture; Water Management and Quality</a:t>
            </a:r>
            <a:endParaRPr lang="fr-FR" sz="1600" b="1" dirty="0">
              <a:latin typeface="Palatino Linotype" panose="02040502050505030304" pitchFamily="18" charset="0"/>
            </a:endParaRPr>
          </a:p>
        </p:txBody>
      </p:sp>
      <p:pic>
        <p:nvPicPr>
          <p:cNvPr id="8" name="Imagem 7">
            <a:extLst>
              <a:ext uri="{FF2B5EF4-FFF2-40B4-BE49-F238E27FC236}">
                <a16:creationId xmlns:a16="http://schemas.microsoft.com/office/drawing/2014/main" id="{A7DAF946-95C0-4120-A057-DEA5276F05A8}"/>
              </a:ext>
            </a:extLst>
          </p:cNvPr>
          <p:cNvPicPr>
            <a:picLocks noChangeAspect="1"/>
          </p:cNvPicPr>
          <p:nvPr/>
        </p:nvPicPr>
        <p:blipFill rotWithShape="1">
          <a:blip r:embed="rId2"/>
          <a:srcRect l="2584" t="3563" r="85393" b="66478"/>
          <a:stretch/>
        </p:blipFill>
        <p:spPr>
          <a:xfrm>
            <a:off x="8044666" y="5778360"/>
            <a:ext cx="1099334" cy="1078788"/>
          </a:xfrm>
          <a:prstGeom prst="rect">
            <a:avLst/>
          </a:prstGeom>
        </p:spPr>
      </p:pic>
      <p:sp>
        <p:nvSpPr>
          <p:cNvPr id="9" name="Slide Number Placeholder 5">
            <a:extLst>
              <a:ext uri="{FF2B5EF4-FFF2-40B4-BE49-F238E27FC236}">
                <a16:creationId xmlns:a16="http://schemas.microsoft.com/office/drawing/2014/main" id="{0807C2DA-8C79-4E8B-B09E-C761DCA9F994}"/>
              </a:ext>
            </a:extLst>
          </p:cNvPr>
          <p:cNvSpPr>
            <a:spLocks noGrp="1"/>
          </p:cNvSpPr>
          <p:nvPr>
            <p:ph type="sldNum" sz="quarter" idx="12"/>
          </p:nvPr>
        </p:nvSpPr>
        <p:spPr>
          <a:xfrm>
            <a:off x="0" y="6356350"/>
            <a:ext cx="9067800" cy="369332"/>
          </a:xfrm>
        </p:spPr>
        <p:txBody>
          <a:bodyPr/>
          <a:lstStyle/>
          <a:p>
            <a:pPr algn="ctr"/>
            <a:fld id="{FCAEAE96-855E-42B1-8DE9-9C9E68DE18C5}" type="slidenum">
              <a:rPr lang="fr-FR" smtClean="0">
                <a:latin typeface="Palatino Linotype" panose="02040502050505030304" pitchFamily="18" charset="0"/>
              </a:rPr>
              <a:pPr algn="ctr"/>
              <a:t>2</a:t>
            </a:fld>
            <a:endParaRPr lang="fr-FR" dirty="0">
              <a:latin typeface="Palatino Linotype" panose="02040502050505030304" pitchFamily="18" charset="0"/>
            </a:endParaRPr>
          </a:p>
        </p:txBody>
      </p:sp>
    </p:spTree>
    <p:extLst>
      <p:ext uri="{BB962C8B-B14F-4D97-AF65-F5344CB8AC3E}">
        <p14:creationId xmlns:p14="http://schemas.microsoft.com/office/powerpoint/2010/main" val="415517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0" y="6356350"/>
            <a:ext cx="9067800" cy="369332"/>
          </a:xfrm>
        </p:spPr>
        <p:txBody>
          <a:bodyPr/>
          <a:lstStyle/>
          <a:p>
            <a:pPr algn="ctr"/>
            <a:fld id="{FCAEAE96-855E-42B1-8DE9-9C9E68DE18C5}" type="slidenum">
              <a:rPr lang="fr-FR" smtClean="0">
                <a:latin typeface="Palatino Linotype" panose="02040502050505030304" pitchFamily="18" charset="0"/>
              </a:rPr>
              <a:pPr algn="ctr"/>
              <a:t>3</a:t>
            </a:fld>
            <a:endParaRPr lang="fr-FR" dirty="0">
              <a:latin typeface="Palatino Linotype" panose="02040502050505030304" pitchFamily="18" charset="0"/>
            </a:endParaRPr>
          </a:p>
        </p:txBody>
      </p:sp>
      <p:sp>
        <p:nvSpPr>
          <p:cNvPr id="12" name="TextBox 6">
            <a:extLst>
              <a:ext uri="{FF2B5EF4-FFF2-40B4-BE49-F238E27FC236}">
                <a16:creationId xmlns:a16="http://schemas.microsoft.com/office/drawing/2014/main" id="{3295D7AA-638B-49B2-8017-56CDC5AC33E5}"/>
              </a:ext>
            </a:extLst>
          </p:cNvPr>
          <p:cNvSpPr txBox="1"/>
          <p:nvPr/>
        </p:nvSpPr>
        <p:spPr>
          <a:xfrm>
            <a:off x="353962" y="298367"/>
            <a:ext cx="8153400" cy="461665"/>
          </a:xfrm>
          <a:prstGeom prst="rect">
            <a:avLst/>
          </a:prstGeom>
          <a:noFill/>
        </p:spPr>
        <p:txBody>
          <a:bodyPr wrap="square" rtlCol="0">
            <a:spAutoFit/>
          </a:bodyPr>
          <a:lstStyle/>
          <a:p>
            <a:r>
              <a:rPr lang="fr-FR" sz="2400" b="1" dirty="0">
                <a:latin typeface="Palatino Linotype" panose="02040502050505030304" pitchFamily="18" charset="0"/>
              </a:rPr>
              <a:t>Materials and Methods</a:t>
            </a:r>
          </a:p>
        </p:txBody>
      </p:sp>
      <p:sp>
        <p:nvSpPr>
          <p:cNvPr id="17" name="TextBox 3">
            <a:extLst>
              <a:ext uri="{FF2B5EF4-FFF2-40B4-BE49-F238E27FC236}">
                <a16:creationId xmlns:a16="http://schemas.microsoft.com/office/drawing/2014/main" id="{3B84B655-37C8-4636-B8DB-42248F366365}"/>
              </a:ext>
            </a:extLst>
          </p:cNvPr>
          <p:cNvSpPr txBox="1"/>
          <p:nvPr/>
        </p:nvSpPr>
        <p:spPr>
          <a:xfrm>
            <a:off x="252362" y="760032"/>
            <a:ext cx="8815438" cy="3693319"/>
          </a:xfrm>
          <a:prstGeom prst="rect">
            <a:avLst/>
          </a:prstGeom>
          <a:noFill/>
        </p:spPr>
        <p:txBody>
          <a:bodyPr wrap="square" rtlCol="0">
            <a:spAutoFit/>
          </a:bodyPr>
          <a:lstStyle/>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 a paddy rice field located at the center of Portugal (Salvaterra de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Magos</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 advanced rice line (OP 1509) of the breeding program carried out by Instituto Nacional de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Investigação</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Agrária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Veterinéria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(INIAV) was tested. The experimental design was a factorial arrangement: 2 concentrations (0 and 300g Se.ha</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 Se forms (sodium selenate and sodium selenite), and 4 replicates in a total of 16 plots. Selenium applications included 3 foliar applications, which occurred at the end of booting, anthesis, and at the milky grain stage. </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Precision Agriculture - Characterization of Water Lines</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Physical and Chemical parameters - Water Analysis</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Atomic Absorption - Quantification of Selenium in Paddy Rice Grains</a:t>
            </a:r>
          </a:p>
        </p:txBody>
      </p:sp>
      <p:pic>
        <p:nvPicPr>
          <p:cNvPr id="9" name="Imagem 8">
            <a:extLst>
              <a:ext uri="{FF2B5EF4-FFF2-40B4-BE49-F238E27FC236}">
                <a16:creationId xmlns:a16="http://schemas.microsoft.com/office/drawing/2014/main" id="{DBCB7160-420A-4F9D-9990-82E7772C97C0}"/>
              </a:ext>
            </a:extLst>
          </p:cNvPr>
          <p:cNvPicPr>
            <a:picLocks noChangeAspect="1"/>
          </p:cNvPicPr>
          <p:nvPr/>
        </p:nvPicPr>
        <p:blipFill rotWithShape="1">
          <a:blip r:embed="rId2"/>
          <a:srcRect l="2584" t="3563" r="85393" b="66478"/>
          <a:stretch/>
        </p:blipFill>
        <p:spPr>
          <a:xfrm>
            <a:off x="8044666" y="5779212"/>
            <a:ext cx="1099334" cy="1078788"/>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sp>
        <p:nvSpPr>
          <p:cNvPr id="6" name="TextBox 6">
            <a:extLst>
              <a:ext uri="{FF2B5EF4-FFF2-40B4-BE49-F238E27FC236}">
                <a16:creationId xmlns:a16="http://schemas.microsoft.com/office/drawing/2014/main" id="{87B818AA-92B9-4E52-A25B-9AC0B0A83C5D}"/>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8" name="TextBox 3">
            <a:extLst>
              <a:ext uri="{FF2B5EF4-FFF2-40B4-BE49-F238E27FC236}">
                <a16:creationId xmlns:a16="http://schemas.microsoft.com/office/drawing/2014/main" id="{F9C78070-2B8E-4E95-9046-644638102B76}"/>
              </a:ext>
            </a:extLst>
          </p:cNvPr>
          <p:cNvSpPr txBox="1"/>
          <p:nvPr/>
        </p:nvSpPr>
        <p:spPr>
          <a:xfrm>
            <a:off x="315491" y="1021362"/>
            <a:ext cx="3701703" cy="2708434"/>
          </a:xfrm>
          <a:prstGeom prst="rect">
            <a:avLst/>
          </a:prstGeom>
          <a:noFill/>
        </p:spPr>
        <p:txBody>
          <a:bodyPr wrap="square" rtlCol="0">
            <a:spAutoFit/>
          </a:bodyPr>
          <a:lstStyle/>
          <a:p>
            <a:pPr algn="just"/>
            <a:r>
              <a:rPr lang="en-US" sz="1700" dirty="0">
                <a:latin typeface="Palatino Linotype" panose="02040502050505030304" pitchFamily="18" charset="0"/>
              </a:rPr>
              <a:t>	The geomorphology of the experimental rice field is characterized by different elevations, the eastern part being higher (Figure 1). Thus, the elevation was measured to determine water drainage trends. Accordingly, the water lines created in the </a:t>
            </a:r>
            <a:r>
              <a:rPr lang="en-US" sz="1700" dirty="0" err="1">
                <a:latin typeface="Palatino Linotype" panose="02040502050505030304" pitchFamily="18" charset="0"/>
              </a:rPr>
              <a:t>experi</a:t>
            </a:r>
            <a:r>
              <a:rPr lang="en-US" sz="1700" dirty="0">
                <a:latin typeface="Palatino Linotype" panose="02040502050505030304" pitchFamily="18" charset="0"/>
              </a:rPr>
              <a:t>-mental field follow a westerly direction (Figure 1).</a:t>
            </a:r>
          </a:p>
        </p:txBody>
      </p:sp>
      <p:sp>
        <p:nvSpPr>
          <p:cNvPr id="3" name="Rectangle 2">
            <a:extLst>
              <a:ext uri="{FF2B5EF4-FFF2-40B4-BE49-F238E27FC236}">
                <a16:creationId xmlns:a16="http://schemas.microsoft.com/office/drawing/2014/main" id="{DD23E939-254C-4A18-A733-2DF684B44CE3}"/>
              </a:ext>
            </a:extLst>
          </p:cNvPr>
          <p:cNvSpPr>
            <a:spLocks noChangeArrowheads="1"/>
          </p:cNvSpPr>
          <p:nvPr/>
        </p:nvSpPr>
        <p:spPr bwMode="auto">
          <a:xfrm>
            <a:off x="-839972" y="46637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aixa de Texto 2">
            <a:extLst>
              <a:ext uri="{FF2B5EF4-FFF2-40B4-BE49-F238E27FC236}">
                <a16:creationId xmlns:a16="http://schemas.microsoft.com/office/drawing/2014/main" id="{B95BBFF1-039A-4CA5-B216-1541E214FB86}"/>
              </a:ext>
            </a:extLst>
          </p:cNvPr>
          <p:cNvSpPr txBox="1">
            <a:spLocks noChangeArrowheads="1"/>
          </p:cNvSpPr>
          <p:nvPr/>
        </p:nvSpPr>
        <p:spPr bwMode="auto">
          <a:xfrm>
            <a:off x="1058043" y="12274827"/>
            <a:ext cx="165100" cy="139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ts val="1700"/>
              </a:lnSpc>
            </a:pPr>
            <a:r>
              <a:rPr lang="en-US" sz="1200">
                <a:solidFill>
                  <a:srgbClr val="000000"/>
                </a:solidFill>
                <a:effectLst/>
                <a:latin typeface="Times New Roman" panose="02020603050405020304" pitchFamily="18" charset="0"/>
                <a:ea typeface="Times New Roman" panose="02020603050405020304" pitchFamily="18" charset="0"/>
              </a:rPr>
              <a:t> </a:t>
            </a:r>
          </a:p>
        </p:txBody>
      </p:sp>
      <p:pic>
        <p:nvPicPr>
          <p:cNvPr id="12" name="Imagem 11">
            <a:extLst>
              <a:ext uri="{FF2B5EF4-FFF2-40B4-BE49-F238E27FC236}">
                <a16:creationId xmlns:a16="http://schemas.microsoft.com/office/drawing/2014/main" id="{287A0F45-924B-4260-B7D8-0B78935C1C9D}"/>
              </a:ext>
            </a:extLst>
          </p:cNvPr>
          <p:cNvPicPr>
            <a:picLocks noChangeAspect="1"/>
          </p:cNvPicPr>
          <p:nvPr/>
        </p:nvPicPr>
        <p:blipFill rotWithShape="1">
          <a:blip r:embed="rId2"/>
          <a:srcRect l="2584" t="3563" r="85393" b="66478"/>
          <a:stretch/>
        </p:blipFill>
        <p:spPr>
          <a:xfrm>
            <a:off x="8044666" y="5778360"/>
            <a:ext cx="1099334" cy="1078788"/>
          </a:xfrm>
          <a:prstGeom prst="rect">
            <a:avLst/>
          </a:prstGeom>
        </p:spPr>
      </p:pic>
      <p:sp>
        <p:nvSpPr>
          <p:cNvPr id="15" name="Slide Number Placeholder 5">
            <a:extLst>
              <a:ext uri="{FF2B5EF4-FFF2-40B4-BE49-F238E27FC236}">
                <a16:creationId xmlns:a16="http://schemas.microsoft.com/office/drawing/2014/main" id="{6225231D-D37F-42BB-BAFC-9FB54E938A9D}"/>
              </a:ext>
            </a:extLst>
          </p:cNvPr>
          <p:cNvSpPr txBox="1">
            <a:spLocks/>
          </p:cNvSpPr>
          <p:nvPr/>
        </p:nvSpPr>
        <p:spPr>
          <a:xfrm>
            <a:off x="0" y="6356350"/>
            <a:ext cx="9067800" cy="369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AEAE96-855E-42B1-8DE9-9C9E68DE18C5}" type="slidenum">
              <a:rPr lang="fr-FR" smtClean="0">
                <a:latin typeface="Palatino Linotype" panose="02040502050505030304" pitchFamily="18" charset="0"/>
              </a:rPr>
              <a:pPr algn="ctr"/>
              <a:t>4</a:t>
            </a:fld>
            <a:endParaRPr lang="fr-FR" dirty="0">
              <a:latin typeface="Palatino Linotype" panose="02040502050505030304" pitchFamily="18" charset="0"/>
            </a:endParaRPr>
          </a:p>
        </p:txBody>
      </p:sp>
      <p:pic>
        <p:nvPicPr>
          <p:cNvPr id="9" name="Imagem 8">
            <a:extLst>
              <a:ext uri="{FF2B5EF4-FFF2-40B4-BE49-F238E27FC236}">
                <a16:creationId xmlns:a16="http://schemas.microsoft.com/office/drawing/2014/main" id="{40291CFA-1BBA-4F35-96A7-4E535E28FC8A}"/>
              </a:ext>
            </a:extLst>
          </p:cNvPr>
          <p:cNvPicPr/>
          <p:nvPr/>
        </p:nvPicPr>
        <p:blipFill rotWithShape="1">
          <a:blip r:embed="rId3" cstate="print">
            <a:extLst>
              <a:ext uri="{28A0092B-C50C-407E-A947-70E740481C1C}">
                <a14:useLocalDpi xmlns:a14="http://schemas.microsoft.com/office/drawing/2010/main" val="0"/>
              </a:ext>
            </a:extLst>
          </a:blip>
          <a:srcRect l="5685" t="19082" r="18429" b="5853"/>
          <a:stretch/>
        </p:blipFill>
        <p:spPr bwMode="auto">
          <a:xfrm>
            <a:off x="4534537" y="1140430"/>
            <a:ext cx="3006691" cy="3564527"/>
          </a:xfrm>
          <a:prstGeom prst="rect">
            <a:avLst/>
          </a:prstGeom>
          <a:noFill/>
          <a:ln>
            <a:solidFill>
              <a:schemeClr val="bg2"/>
            </a:solidFill>
          </a:ln>
          <a:extLst>
            <a:ext uri="{53640926-AAD7-44D8-BBD7-CCE9431645EC}">
              <a14:shadowObscured xmlns:a14="http://schemas.microsoft.com/office/drawing/2010/main"/>
            </a:ext>
          </a:extLst>
        </p:spPr>
      </p:pic>
      <p:sp>
        <p:nvSpPr>
          <p:cNvPr id="11" name="CaixaDeTexto 10">
            <a:extLst>
              <a:ext uri="{FF2B5EF4-FFF2-40B4-BE49-F238E27FC236}">
                <a16:creationId xmlns:a16="http://schemas.microsoft.com/office/drawing/2014/main" id="{4FBFE9C6-3C96-4BEF-92EC-FA0A7309E3B3}"/>
              </a:ext>
            </a:extLst>
          </p:cNvPr>
          <p:cNvSpPr txBox="1"/>
          <p:nvPr/>
        </p:nvSpPr>
        <p:spPr>
          <a:xfrm>
            <a:off x="181928" y="4875831"/>
            <a:ext cx="8885872" cy="1138773"/>
          </a:xfrm>
          <a:prstGeom prst="rect">
            <a:avLst/>
          </a:prstGeom>
          <a:noFill/>
        </p:spPr>
        <p:txBody>
          <a:bodyPr wrap="square">
            <a:spAutoFit/>
          </a:bodyPr>
          <a:lstStyle/>
          <a:p>
            <a:pPr algn="just"/>
            <a:r>
              <a:rPr lang="en-US" sz="1700" dirty="0">
                <a:effectLst/>
                <a:latin typeface="Palatino Linotype" panose="02040502050505030304" pitchFamily="18" charset="0"/>
                <a:ea typeface="SimSun" panose="02010600030101010101" pitchFamily="2" charset="-122"/>
              </a:rPr>
              <a:t>The geomorphology of the paddy rice field was characterized by </a:t>
            </a:r>
            <a:r>
              <a:rPr lang="en-US" sz="1700" dirty="0" err="1">
                <a:effectLst/>
                <a:latin typeface="Palatino Linotype" panose="02040502050505030304" pitchFamily="18" charset="0"/>
                <a:ea typeface="SimSun" panose="02010600030101010101" pitchFamily="2" charset="-122"/>
              </a:rPr>
              <a:t>orthophotomap</a:t>
            </a:r>
            <a:r>
              <a:rPr lang="en-US" sz="1700" dirty="0">
                <a:effectLst/>
                <a:latin typeface="Palatino Linotype" panose="02040502050505030304" pitchFamily="18" charset="0"/>
                <a:ea typeface="SimSun" panose="02010600030101010101" pitchFamily="2" charset="-122"/>
              </a:rPr>
              <a:t> where the elevation and the water lines created in the experimental field were observed. The lower elevation zone (west zone) corresponds to the flatter surface and is more favorable to water accumulation and consequently greater infiltration (Figure 1). </a:t>
            </a:r>
            <a:endParaRPr lang="en-US" sz="1700" dirty="0">
              <a:latin typeface="Palatino Linotype" panose="02040502050505030304" pitchFamily="18" charset="0"/>
            </a:endParaRPr>
          </a:p>
        </p:txBody>
      </p:sp>
    </p:spTree>
    <p:extLst>
      <p:ext uri="{BB962C8B-B14F-4D97-AF65-F5344CB8AC3E}">
        <p14:creationId xmlns:p14="http://schemas.microsoft.com/office/powerpoint/2010/main" val="215155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sp>
        <p:nvSpPr>
          <p:cNvPr id="6" name="TextBox 6">
            <a:extLst>
              <a:ext uri="{FF2B5EF4-FFF2-40B4-BE49-F238E27FC236}">
                <a16:creationId xmlns:a16="http://schemas.microsoft.com/office/drawing/2014/main" id="{87B818AA-92B9-4E52-A25B-9AC0B0A83C5D}"/>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8" name="TextBox 3">
            <a:extLst>
              <a:ext uri="{FF2B5EF4-FFF2-40B4-BE49-F238E27FC236}">
                <a16:creationId xmlns:a16="http://schemas.microsoft.com/office/drawing/2014/main" id="{F9C78070-2B8E-4E95-9046-644638102B76}"/>
              </a:ext>
            </a:extLst>
          </p:cNvPr>
          <p:cNvSpPr txBox="1"/>
          <p:nvPr/>
        </p:nvSpPr>
        <p:spPr>
          <a:xfrm>
            <a:off x="291260" y="744759"/>
            <a:ext cx="4097862" cy="6109365"/>
          </a:xfrm>
          <a:prstGeom prst="rect">
            <a:avLst/>
          </a:prstGeom>
          <a:noFill/>
        </p:spPr>
        <p:txBody>
          <a:bodyPr wrap="square" rtlCol="0">
            <a:spAutoFit/>
          </a:bodyPr>
          <a:lstStyle/>
          <a:p>
            <a:pPr algn="just"/>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The pH of the water samples ranged from 6.3 – 6.9, while the </a:t>
            </a:r>
            <a:r>
              <a:rPr lang="en-US" sz="17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pHs</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ranged between 8.4 – 8.9 (Table 1). Electrical conductivity of the water varied from 376 </a:t>
            </a:r>
            <a:r>
              <a:rPr lang="en-US" sz="17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m</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S/cm to 420 </a:t>
            </a:r>
            <a:r>
              <a:rPr lang="en-US" sz="17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m</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S/cm, in supply (A), and irrigation (B), respectively. Moreover, the high EC is observed in flooding (C) sample such as 800 </a:t>
            </a:r>
            <a:r>
              <a:rPr lang="en-US" sz="17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m</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S/cm (Table 1). In sample A, the concentration of </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bicarbonate (HCO</a:t>
            </a:r>
            <a:r>
              <a:rPr lang="en-US" sz="17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US" sz="1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chloride (Cl</a:t>
            </a:r>
            <a:r>
              <a:rPr lang="en-US" sz="1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sulphate (SO</a:t>
            </a:r>
            <a:r>
              <a:rPr lang="en-US" sz="17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 </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was 1.1 </a:t>
            </a:r>
            <a:r>
              <a:rPr lang="en-US" sz="1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meq</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 1.4 </a:t>
            </a:r>
            <a:r>
              <a:rPr lang="en-US" sz="1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meq</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 and 0.9 </a:t>
            </a:r>
            <a:r>
              <a:rPr lang="en-US" sz="1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meq</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 respectively (Figure 2). Regarding B and C samples, the concentration of HCO</a:t>
            </a:r>
            <a:r>
              <a:rPr lang="en-US" sz="17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US" sz="1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Cl</a:t>
            </a:r>
            <a:r>
              <a:rPr lang="en-US" sz="1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SO</a:t>
            </a:r>
            <a:r>
              <a:rPr lang="en-US" sz="17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 </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ranged from 0.9 – 1.4 </a:t>
            </a:r>
            <a:r>
              <a:rPr lang="en-US" sz="1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meq</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 2.1 – 3.7 </a:t>
            </a:r>
            <a:r>
              <a:rPr lang="en-US" sz="1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meq</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 and 0.8 – 1.5 </a:t>
            </a:r>
            <a:r>
              <a:rPr lang="en-US" sz="1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meq</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 respectively. In both water samples, the concentration of phosphate (PO</a:t>
            </a:r>
            <a:r>
              <a:rPr lang="en-US" sz="17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7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 low (&lt; 0.04 </a:t>
            </a:r>
            <a:r>
              <a:rPr lang="en-US" sz="17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meq</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 </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Additionally, the </a:t>
            </a:r>
            <a:r>
              <a:rPr lang="en-US" sz="17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Langelier</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Saturation Index (LSI) was the same for samples A and C (- 1.8) while that of sample B was -2.6 (Table 1)</a:t>
            </a:r>
            <a:r>
              <a:rPr lang="en-US" sz="1700" dirty="0">
                <a:latin typeface="Palatino Linotype" panose="02040502050505030304" pitchFamily="18" charset="0"/>
              </a:rPr>
              <a:t>.</a:t>
            </a:r>
          </a:p>
        </p:txBody>
      </p:sp>
      <p:sp>
        <p:nvSpPr>
          <p:cNvPr id="3" name="Rectangle 2">
            <a:extLst>
              <a:ext uri="{FF2B5EF4-FFF2-40B4-BE49-F238E27FC236}">
                <a16:creationId xmlns:a16="http://schemas.microsoft.com/office/drawing/2014/main" id="{DD23E939-254C-4A18-A733-2DF684B44CE3}"/>
              </a:ext>
            </a:extLst>
          </p:cNvPr>
          <p:cNvSpPr>
            <a:spLocks noChangeArrowheads="1"/>
          </p:cNvSpPr>
          <p:nvPr/>
        </p:nvSpPr>
        <p:spPr bwMode="auto">
          <a:xfrm>
            <a:off x="-839972" y="46637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aixa de Texto 2">
            <a:extLst>
              <a:ext uri="{FF2B5EF4-FFF2-40B4-BE49-F238E27FC236}">
                <a16:creationId xmlns:a16="http://schemas.microsoft.com/office/drawing/2014/main" id="{B95BBFF1-039A-4CA5-B216-1541E214FB86}"/>
              </a:ext>
            </a:extLst>
          </p:cNvPr>
          <p:cNvSpPr txBox="1">
            <a:spLocks noChangeArrowheads="1"/>
          </p:cNvSpPr>
          <p:nvPr/>
        </p:nvSpPr>
        <p:spPr bwMode="auto">
          <a:xfrm>
            <a:off x="1058043" y="12274827"/>
            <a:ext cx="165100" cy="139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ts val="1700"/>
              </a:lnSpc>
            </a:pPr>
            <a:r>
              <a:rPr lang="en-US" sz="1200">
                <a:solidFill>
                  <a:srgbClr val="000000"/>
                </a:solidFill>
                <a:effectLst/>
                <a:latin typeface="Times New Roman" panose="02020603050405020304" pitchFamily="18" charset="0"/>
                <a:ea typeface="Times New Roman" panose="02020603050405020304" pitchFamily="18" charset="0"/>
              </a:rPr>
              <a:t> </a:t>
            </a:r>
          </a:p>
        </p:txBody>
      </p:sp>
      <p:pic>
        <p:nvPicPr>
          <p:cNvPr id="7" name="Imagem 6">
            <a:extLst>
              <a:ext uri="{FF2B5EF4-FFF2-40B4-BE49-F238E27FC236}">
                <a16:creationId xmlns:a16="http://schemas.microsoft.com/office/drawing/2014/main" id="{F995529C-D9E3-42A2-956D-9B042F3C7B00}"/>
              </a:ext>
            </a:extLst>
          </p:cNvPr>
          <p:cNvPicPr>
            <a:picLocks noChangeAspect="1"/>
          </p:cNvPicPr>
          <p:nvPr/>
        </p:nvPicPr>
        <p:blipFill rotWithShape="1">
          <a:blip r:embed="rId2"/>
          <a:srcRect l="2584" t="3563" r="85393" b="66478"/>
          <a:stretch/>
        </p:blipFill>
        <p:spPr>
          <a:xfrm>
            <a:off x="8044666" y="5778360"/>
            <a:ext cx="1099334" cy="1078788"/>
          </a:xfrm>
          <a:prstGeom prst="rect">
            <a:avLst/>
          </a:prstGeom>
        </p:spPr>
      </p:pic>
      <p:sp>
        <p:nvSpPr>
          <p:cNvPr id="9" name="Slide Number Placeholder 5">
            <a:extLst>
              <a:ext uri="{FF2B5EF4-FFF2-40B4-BE49-F238E27FC236}">
                <a16:creationId xmlns:a16="http://schemas.microsoft.com/office/drawing/2014/main" id="{1B7C206B-0393-4A43-BE4B-82D1F0ED747B}"/>
              </a:ext>
            </a:extLst>
          </p:cNvPr>
          <p:cNvSpPr txBox="1">
            <a:spLocks/>
          </p:cNvSpPr>
          <p:nvPr/>
        </p:nvSpPr>
        <p:spPr>
          <a:xfrm>
            <a:off x="0" y="6356350"/>
            <a:ext cx="9067800" cy="369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AEAE96-855E-42B1-8DE9-9C9E68DE18C5}" type="slidenum">
              <a:rPr lang="fr-FR" smtClean="0">
                <a:latin typeface="Palatino Linotype" panose="02040502050505030304" pitchFamily="18" charset="0"/>
              </a:rPr>
              <a:pPr algn="ctr"/>
              <a:t>5</a:t>
            </a:fld>
            <a:endParaRPr lang="fr-FR" dirty="0">
              <a:latin typeface="Palatino Linotype" panose="02040502050505030304" pitchFamily="18" charset="0"/>
            </a:endParaRPr>
          </a:p>
        </p:txBody>
      </p:sp>
      <p:pic>
        <p:nvPicPr>
          <p:cNvPr id="4" name="Imagem 3">
            <a:extLst>
              <a:ext uri="{FF2B5EF4-FFF2-40B4-BE49-F238E27FC236}">
                <a16:creationId xmlns:a16="http://schemas.microsoft.com/office/drawing/2014/main" id="{BC91F01F-6784-4EB0-AE94-C998BECD11A9}"/>
              </a:ext>
            </a:extLst>
          </p:cNvPr>
          <p:cNvPicPr>
            <a:picLocks noChangeAspect="1"/>
          </p:cNvPicPr>
          <p:nvPr/>
        </p:nvPicPr>
        <p:blipFill rotWithShape="1">
          <a:blip r:embed="rId3"/>
          <a:srcRect l="43933" r="16578"/>
          <a:stretch/>
        </p:blipFill>
        <p:spPr>
          <a:xfrm>
            <a:off x="4695859" y="430144"/>
            <a:ext cx="4253405" cy="4096512"/>
          </a:xfrm>
          <a:prstGeom prst="rect">
            <a:avLst/>
          </a:prstGeom>
        </p:spPr>
      </p:pic>
      <p:sp>
        <p:nvSpPr>
          <p:cNvPr id="12" name="CaixaDeTexto 11">
            <a:extLst>
              <a:ext uri="{FF2B5EF4-FFF2-40B4-BE49-F238E27FC236}">
                <a16:creationId xmlns:a16="http://schemas.microsoft.com/office/drawing/2014/main" id="{46A47F70-B032-41C6-B220-9EAD124398EC}"/>
              </a:ext>
            </a:extLst>
          </p:cNvPr>
          <p:cNvSpPr txBox="1"/>
          <p:nvPr/>
        </p:nvSpPr>
        <p:spPr>
          <a:xfrm>
            <a:off x="4741616" y="4143751"/>
            <a:ext cx="4161893" cy="1923604"/>
          </a:xfrm>
          <a:prstGeom prst="rect">
            <a:avLst/>
          </a:prstGeom>
          <a:noFill/>
        </p:spPr>
        <p:txBody>
          <a:bodyPr wrap="square">
            <a:spAutoFit/>
          </a:bodyPr>
          <a:lstStyle/>
          <a:p>
            <a:pPr algn="just"/>
            <a:r>
              <a:rPr lang="en-US" sz="1700" dirty="0">
                <a:effectLst/>
                <a:latin typeface="Palatino Linotype" panose="02040502050505030304" pitchFamily="18" charset="0"/>
                <a:ea typeface="SimSun" panose="02010600030101010101" pitchFamily="2" charset="-122"/>
              </a:rPr>
              <a:t> A value outside the normal range may cause a nutritional imbalance or may contain a toxic ion [13]. The salinity hazard is measured by the increase in Electrical Conductivity (EC) because most are the most influential in water quality in crops. </a:t>
            </a:r>
            <a:endParaRPr lang="en-US" sz="1700" dirty="0">
              <a:latin typeface="Palatino Linotype" panose="02040502050505030304" pitchFamily="18" charset="0"/>
            </a:endParaRPr>
          </a:p>
        </p:txBody>
      </p:sp>
    </p:spTree>
    <p:extLst>
      <p:ext uri="{BB962C8B-B14F-4D97-AF65-F5344CB8AC3E}">
        <p14:creationId xmlns:p14="http://schemas.microsoft.com/office/powerpoint/2010/main" val="193004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sp>
        <p:nvSpPr>
          <p:cNvPr id="6" name="TextBox 6">
            <a:extLst>
              <a:ext uri="{FF2B5EF4-FFF2-40B4-BE49-F238E27FC236}">
                <a16:creationId xmlns:a16="http://schemas.microsoft.com/office/drawing/2014/main" id="{87B818AA-92B9-4E52-A25B-9AC0B0A83C5D}"/>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8" name="TextBox 3">
            <a:extLst>
              <a:ext uri="{FF2B5EF4-FFF2-40B4-BE49-F238E27FC236}">
                <a16:creationId xmlns:a16="http://schemas.microsoft.com/office/drawing/2014/main" id="{F9C78070-2B8E-4E95-9046-644638102B76}"/>
              </a:ext>
            </a:extLst>
          </p:cNvPr>
          <p:cNvSpPr txBox="1"/>
          <p:nvPr/>
        </p:nvSpPr>
        <p:spPr>
          <a:xfrm>
            <a:off x="291259" y="816677"/>
            <a:ext cx="8327568" cy="1400383"/>
          </a:xfrm>
          <a:prstGeom prst="rect">
            <a:avLst/>
          </a:prstGeom>
          <a:noFill/>
        </p:spPr>
        <p:txBody>
          <a:bodyPr wrap="square" rtlCol="0">
            <a:spAutoFit/>
          </a:bodyPr>
          <a:lstStyle/>
          <a:p>
            <a:pPr algn="just"/>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According to the Piper diagram, the chemical composition of the water samples is sodium chloride bicarbonate (A) and sodium bicarbonate chloride (B and C) (Figure 2). By Wilcox classification, water samples A and B are C2S1 while sample C is C3S1. Thus, the </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Sodium Adsorption Rate Index </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(SAR) is 1.93, 2.29, and 2.70 for samples A, B, and C respectively (Figure 2).</a:t>
            </a:r>
          </a:p>
        </p:txBody>
      </p:sp>
      <p:sp>
        <p:nvSpPr>
          <p:cNvPr id="3" name="Rectangle 2">
            <a:extLst>
              <a:ext uri="{FF2B5EF4-FFF2-40B4-BE49-F238E27FC236}">
                <a16:creationId xmlns:a16="http://schemas.microsoft.com/office/drawing/2014/main" id="{DD23E939-254C-4A18-A733-2DF684B44CE3}"/>
              </a:ext>
            </a:extLst>
          </p:cNvPr>
          <p:cNvSpPr>
            <a:spLocks noChangeArrowheads="1"/>
          </p:cNvSpPr>
          <p:nvPr/>
        </p:nvSpPr>
        <p:spPr bwMode="auto">
          <a:xfrm>
            <a:off x="-839972" y="46637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aixa de Texto 2">
            <a:extLst>
              <a:ext uri="{FF2B5EF4-FFF2-40B4-BE49-F238E27FC236}">
                <a16:creationId xmlns:a16="http://schemas.microsoft.com/office/drawing/2014/main" id="{B95BBFF1-039A-4CA5-B216-1541E214FB86}"/>
              </a:ext>
            </a:extLst>
          </p:cNvPr>
          <p:cNvSpPr txBox="1">
            <a:spLocks noChangeArrowheads="1"/>
          </p:cNvSpPr>
          <p:nvPr/>
        </p:nvSpPr>
        <p:spPr bwMode="auto">
          <a:xfrm>
            <a:off x="1058043" y="12274827"/>
            <a:ext cx="165100" cy="139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ts val="1700"/>
              </a:lnSpc>
            </a:pPr>
            <a:r>
              <a:rPr lang="en-US" sz="1200">
                <a:solidFill>
                  <a:srgbClr val="000000"/>
                </a:solidFill>
                <a:effectLst/>
                <a:latin typeface="Times New Roman" panose="02020603050405020304" pitchFamily="18" charset="0"/>
                <a:ea typeface="Times New Roman" panose="02020603050405020304" pitchFamily="18" charset="0"/>
              </a:rPr>
              <a:t> </a:t>
            </a:r>
          </a:p>
        </p:txBody>
      </p:sp>
      <p:pic>
        <p:nvPicPr>
          <p:cNvPr id="7" name="Imagem 6">
            <a:extLst>
              <a:ext uri="{FF2B5EF4-FFF2-40B4-BE49-F238E27FC236}">
                <a16:creationId xmlns:a16="http://schemas.microsoft.com/office/drawing/2014/main" id="{42A792F8-EDE4-43F7-B862-1910EF23460F}"/>
              </a:ext>
            </a:extLst>
          </p:cNvPr>
          <p:cNvPicPr>
            <a:picLocks noChangeAspect="1"/>
          </p:cNvPicPr>
          <p:nvPr/>
        </p:nvPicPr>
        <p:blipFill rotWithShape="1">
          <a:blip r:embed="rId2"/>
          <a:srcRect l="2584" t="3563" r="85393" b="66478"/>
          <a:stretch/>
        </p:blipFill>
        <p:spPr>
          <a:xfrm>
            <a:off x="8044666" y="5778360"/>
            <a:ext cx="1099334" cy="1078788"/>
          </a:xfrm>
          <a:prstGeom prst="rect">
            <a:avLst/>
          </a:prstGeom>
        </p:spPr>
      </p:pic>
      <p:sp>
        <p:nvSpPr>
          <p:cNvPr id="9" name="Slide Number Placeholder 5">
            <a:extLst>
              <a:ext uri="{FF2B5EF4-FFF2-40B4-BE49-F238E27FC236}">
                <a16:creationId xmlns:a16="http://schemas.microsoft.com/office/drawing/2014/main" id="{0300E5ED-C335-4689-995A-70CCB815434E}"/>
              </a:ext>
            </a:extLst>
          </p:cNvPr>
          <p:cNvSpPr txBox="1">
            <a:spLocks/>
          </p:cNvSpPr>
          <p:nvPr/>
        </p:nvSpPr>
        <p:spPr>
          <a:xfrm>
            <a:off x="0" y="6356350"/>
            <a:ext cx="9067800" cy="369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AEAE96-855E-42B1-8DE9-9C9E68DE18C5}" type="slidenum">
              <a:rPr lang="fr-FR" smtClean="0">
                <a:latin typeface="Palatino Linotype" panose="02040502050505030304" pitchFamily="18" charset="0"/>
              </a:rPr>
              <a:pPr algn="ctr"/>
              <a:t>6</a:t>
            </a:fld>
            <a:endParaRPr lang="fr-FR" dirty="0">
              <a:latin typeface="Palatino Linotype" panose="02040502050505030304" pitchFamily="18" charset="0"/>
            </a:endParaRPr>
          </a:p>
        </p:txBody>
      </p:sp>
      <p:pic>
        <p:nvPicPr>
          <p:cNvPr id="10" name="Imagem 9">
            <a:extLst>
              <a:ext uri="{FF2B5EF4-FFF2-40B4-BE49-F238E27FC236}">
                <a16:creationId xmlns:a16="http://schemas.microsoft.com/office/drawing/2014/main" id="{5D6FB9BA-8B7D-426A-90C9-A5C1D52654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077" y="2666116"/>
            <a:ext cx="3179947" cy="3051570"/>
          </a:xfrm>
          <a:prstGeom prst="rect">
            <a:avLst/>
          </a:prstGeom>
          <a:noFill/>
          <a:ln>
            <a:solidFill>
              <a:schemeClr val="bg1">
                <a:lumMod val="95000"/>
              </a:schemeClr>
            </a:solidFill>
          </a:ln>
        </p:spPr>
      </p:pic>
      <p:pic>
        <p:nvPicPr>
          <p:cNvPr id="11" name="Imagem 10">
            <a:extLst>
              <a:ext uri="{FF2B5EF4-FFF2-40B4-BE49-F238E27FC236}">
                <a16:creationId xmlns:a16="http://schemas.microsoft.com/office/drawing/2014/main" id="{4EE9D44F-B355-4D77-8152-810F7225FF6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0" y="2687064"/>
            <a:ext cx="3589623" cy="2960903"/>
          </a:xfrm>
          <a:prstGeom prst="rect">
            <a:avLst/>
          </a:prstGeom>
          <a:noFill/>
          <a:ln>
            <a:solidFill>
              <a:schemeClr val="bg1">
                <a:lumMod val="95000"/>
              </a:schemeClr>
            </a:solidFill>
          </a:ln>
        </p:spPr>
      </p:pic>
    </p:spTree>
    <p:extLst>
      <p:ext uri="{BB962C8B-B14F-4D97-AF65-F5344CB8AC3E}">
        <p14:creationId xmlns:p14="http://schemas.microsoft.com/office/powerpoint/2010/main" val="46522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sp>
        <p:nvSpPr>
          <p:cNvPr id="6" name="TextBox 6">
            <a:extLst>
              <a:ext uri="{FF2B5EF4-FFF2-40B4-BE49-F238E27FC236}">
                <a16:creationId xmlns:a16="http://schemas.microsoft.com/office/drawing/2014/main" id="{87B818AA-92B9-4E52-A25B-9AC0B0A83C5D}"/>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8" name="TextBox 3">
            <a:extLst>
              <a:ext uri="{FF2B5EF4-FFF2-40B4-BE49-F238E27FC236}">
                <a16:creationId xmlns:a16="http://schemas.microsoft.com/office/drawing/2014/main" id="{F9C78070-2B8E-4E95-9046-644638102B76}"/>
              </a:ext>
            </a:extLst>
          </p:cNvPr>
          <p:cNvSpPr txBox="1"/>
          <p:nvPr/>
        </p:nvSpPr>
        <p:spPr>
          <a:xfrm>
            <a:off x="291259" y="796129"/>
            <a:ext cx="3503501" cy="4278094"/>
          </a:xfrm>
          <a:prstGeom prst="rect">
            <a:avLst/>
          </a:prstGeom>
          <a:noFill/>
        </p:spPr>
        <p:txBody>
          <a:bodyPr wrap="square" rtlCol="0">
            <a:spAutoFit/>
          </a:bodyPr>
          <a:lstStyle/>
          <a:p>
            <a:pPr algn="just"/>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700" dirty="0">
                <a:effectLst/>
                <a:latin typeface="Palatino Linotype" panose="02040502050505030304" pitchFamily="18" charset="0"/>
                <a:ea typeface="SimSun" panose="02010600030101010101" pitchFamily="2" charset="-122"/>
              </a:rPr>
              <a:t>According to the Piper diagram, based on the contribution of the cations and anions, the samples were classified as sodium chloride bicarbonate (A) and sodium bicarbonate chloride (B and C) (Figure 2). To classify the water as suitable for irrigation, the Wilcox diagram was plotted [20]. The EC was plotted against the Sodium Adsorption Rate (SAR) index (relative proportion of Na</a:t>
            </a:r>
            <a:r>
              <a:rPr lang="en-US" sz="1700" baseline="30000" dirty="0">
                <a:effectLst/>
                <a:latin typeface="Palatino Linotype" panose="02040502050505030304" pitchFamily="18" charset="0"/>
                <a:ea typeface="SimSun" panose="02010600030101010101" pitchFamily="2" charset="-122"/>
              </a:rPr>
              <a:t>+</a:t>
            </a:r>
            <a:r>
              <a:rPr lang="en-US" sz="1700" dirty="0">
                <a:effectLst/>
                <a:latin typeface="Palatino Linotype" panose="02040502050505030304" pitchFamily="18" charset="0"/>
                <a:ea typeface="SimSun" panose="02010600030101010101" pitchFamily="2" charset="-122"/>
              </a:rPr>
              <a:t> to Ca</a:t>
            </a:r>
            <a:r>
              <a:rPr lang="en-US" sz="1700" baseline="30000" dirty="0">
                <a:effectLst/>
                <a:latin typeface="Palatino Linotype" panose="02040502050505030304" pitchFamily="18" charset="0"/>
                <a:ea typeface="SimSun" panose="02010600030101010101" pitchFamily="2" charset="-122"/>
              </a:rPr>
              <a:t>2+</a:t>
            </a:r>
            <a:r>
              <a:rPr lang="en-US" sz="1700" dirty="0">
                <a:effectLst/>
                <a:latin typeface="Palatino Linotype" panose="02040502050505030304" pitchFamily="18" charset="0"/>
                <a:ea typeface="SimSun" panose="02010600030101010101" pitchFamily="2" charset="-122"/>
              </a:rPr>
              <a:t> and Mg</a:t>
            </a:r>
            <a:r>
              <a:rPr lang="en-US" sz="1700" baseline="30000" dirty="0">
                <a:effectLst/>
                <a:latin typeface="Palatino Linotype" panose="02040502050505030304" pitchFamily="18" charset="0"/>
                <a:ea typeface="SimSun" panose="02010600030101010101" pitchFamily="2" charset="-122"/>
              </a:rPr>
              <a:t>2+</a:t>
            </a:r>
            <a:r>
              <a:rPr lang="en-US" sz="1700" dirty="0">
                <a:effectLst/>
                <a:latin typeface="Palatino Linotype" panose="02040502050505030304" pitchFamily="18" charset="0"/>
                <a:ea typeface="SimSun" panose="02010600030101010101" pitchFamily="2" charset="-122"/>
              </a:rPr>
              <a:t> concentration), which represents the suitability of the water for agricultural use [12]</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DD23E939-254C-4A18-A733-2DF684B44CE3}"/>
              </a:ext>
            </a:extLst>
          </p:cNvPr>
          <p:cNvSpPr>
            <a:spLocks noChangeArrowheads="1"/>
          </p:cNvSpPr>
          <p:nvPr/>
        </p:nvSpPr>
        <p:spPr bwMode="auto">
          <a:xfrm>
            <a:off x="-839972" y="46637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aixa de Texto 2">
            <a:extLst>
              <a:ext uri="{FF2B5EF4-FFF2-40B4-BE49-F238E27FC236}">
                <a16:creationId xmlns:a16="http://schemas.microsoft.com/office/drawing/2014/main" id="{B95BBFF1-039A-4CA5-B216-1541E214FB86}"/>
              </a:ext>
            </a:extLst>
          </p:cNvPr>
          <p:cNvSpPr txBox="1">
            <a:spLocks noChangeArrowheads="1"/>
          </p:cNvSpPr>
          <p:nvPr/>
        </p:nvSpPr>
        <p:spPr bwMode="auto">
          <a:xfrm>
            <a:off x="1058043" y="12274827"/>
            <a:ext cx="165100" cy="139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ts val="1700"/>
              </a:lnSpc>
            </a:pPr>
            <a:r>
              <a:rPr lang="en-US" sz="1200">
                <a:solidFill>
                  <a:srgbClr val="000000"/>
                </a:solidFill>
                <a:effectLst/>
                <a:latin typeface="Times New Roman" panose="02020603050405020304" pitchFamily="18" charset="0"/>
                <a:ea typeface="Times New Roman" panose="02020603050405020304" pitchFamily="18" charset="0"/>
              </a:rPr>
              <a:t> </a:t>
            </a:r>
          </a:p>
        </p:txBody>
      </p:sp>
      <p:pic>
        <p:nvPicPr>
          <p:cNvPr id="7" name="Imagem 6">
            <a:extLst>
              <a:ext uri="{FF2B5EF4-FFF2-40B4-BE49-F238E27FC236}">
                <a16:creationId xmlns:a16="http://schemas.microsoft.com/office/drawing/2014/main" id="{42A792F8-EDE4-43F7-B862-1910EF23460F}"/>
              </a:ext>
            </a:extLst>
          </p:cNvPr>
          <p:cNvPicPr>
            <a:picLocks noChangeAspect="1"/>
          </p:cNvPicPr>
          <p:nvPr/>
        </p:nvPicPr>
        <p:blipFill rotWithShape="1">
          <a:blip r:embed="rId2"/>
          <a:srcRect l="2584" t="3563" r="85393" b="66478"/>
          <a:stretch/>
        </p:blipFill>
        <p:spPr>
          <a:xfrm>
            <a:off x="8044666" y="5778360"/>
            <a:ext cx="1099334" cy="1078788"/>
          </a:xfrm>
          <a:prstGeom prst="rect">
            <a:avLst/>
          </a:prstGeom>
        </p:spPr>
      </p:pic>
      <p:sp>
        <p:nvSpPr>
          <p:cNvPr id="9" name="Slide Number Placeholder 5">
            <a:extLst>
              <a:ext uri="{FF2B5EF4-FFF2-40B4-BE49-F238E27FC236}">
                <a16:creationId xmlns:a16="http://schemas.microsoft.com/office/drawing/2014/main" id="{0300E5ED-C335-4689-995A-70CCB815434E}"/>
              </a:ext>
            </a:extLst>
          </p:cNvPr>
          <p:cNvSpPr txBox="1">
            <a:spLocks/>
          </p:cNvSpPr>
          <p:nvPr/>
        </p:nvSpPr>
        <p:spPr>
          <a:xfrm>
            <a:off x="0" y="6356350"/>
            <a:ext cx="9067800" cy="369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AEAE96-855E-42B1-8DE9-9C9E68DE18C5}" type="slidenum">
              <a:rPr lang="fr-FR" smtClean="0">
                <a:latin typeface="Palatino Linotype" panose="02040502050505030304" pitchFamily="18" charset="0"/>
              </a:rPr>
              <a:pPr algn="ctr"/>
              <a:t>7</a:t>
            </a:fld>
            <a:endParaRPr lang="fr-FR" dirty="0">
              <a:latin typeface="Palatino Linotype" panose="02040502050505030304" pitchFamily="18" charset="0"/>
            </a:endParaRPr>
          </a:p>
        </p:txBody>
      </p:sp>
      <p:pic>
        <p:nvPicPr>
          <p:cNvPr id="12" name="Imagem 11">
            <a:extLst>
              <a:ext uri="{FF2B5EF4-FFF2-40B4-BE49-F238E27FC236}">
                <a16:creationId xmlns:a16="http://schemas.microsoft.com/office/drawing/2014/main" id="{BF517037-6084-4F08-8672-DB082B15A5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094" y="796129"/>
            <a:ext cx="2583239" cy="2361261"/>
          </a:xfrm>
          <a:prstGeom prst="rect">
            <a:avLst/>
          </a:prstGeom>
          <a:noFill/>
          <a:ln>
            <a:solidFill>
              <a:schemeClr val="bg1">
                <a:lumMod val="95000"/>
              </a:schemeClr>
            </a:solidFill>
          </a:ln>
        </p:spPr>
      </p:pic>
      <p:pic>
        <p:nvPicPr>
          <p:cNvPr id="13" name="Imagem 12">
            <a:extLst>
              <a:ext uri="{FF2B5EF4-FFF2-40B4-BE49-F238E27FC236}">
                <a16:creationId xmlns:a16="http://schemas.microsoft.com/office/drawing/2014/main" id="{A5D8F329-6F31-4649-98F9-18F07C905CB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8160" y="3429000"/>
            <a:ext cx="2739986" cy="2262146"/>
          </a:xfrm>
          <a:prstGeom prst="rect">
            <a:avLst/>
          </a:prstGeom>
          <a:noFill/>
          <a:ln>
            <a:solidFill>
              <a:schemeClr val="bg1">
                <a:lumMod val="95000"/>
              </a:schemeClr>
            </a:solidFill>
          </a:ln>
        </p:spPr>
      </p:pic>
    </p:spTree>
    <p:extLst>
      <p:ext uri="{BB962C8B-B14F-4D97-AF65-F5344CB8AC3E}">
        <p14:creationId xmlns:p14="http://schemas.microsoft.com/office/powerpoint/2010/main" val="298737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6" name="TextBox 6">
            <a:extLst>
              <a:ext uri="{FF2B5EF4-FFF2-40B4-BE49-F238E27FC236}">
                <a16:creationId xmlns:a16="http://schemas.microsoft.com/office/drawing/2014/main" id="{87B818AA-92B9-4E52-A25B-9AC0B0A83C5D}"/>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8" name="TextBox 3">
            <a:extLst>
              <a:ext uri="{FF2B5EF4-FFF2-40B4-BE49-F238E27FC236}">
                <a16:creationId xmlns:a16="http://schemas.microsoft.com/office/drawing/2014/main" id="{F9C78070-2B8E-4E95-9046-644638102B76}"/>
              </a:ext>
            </a:extLst>
          </p:cNvPr>
          <p:cNvSpPr txBox="1"/>
          <p:nvPr/>
        </p:nvSpPr>
        <p:spPr>
          <a:xfrm>
            <a:off x="291259" y="796129"/>
            <a:ext cx="8327568" cy="877163"/>
          </a:xfrm>
          <a:prstGeom prst="rect">
            <a:avLst/>
          </a:prstGeom>
          <a:noFill/>
        </p:spPr>
        <p:txBody>
          <a:bodyPr wrap="square" rtlCol="0">
            <a:spAutoFit/>
          </a:bodyPr>
          <a:lstStyle/>
          <a:p>
            <a:pPr algn="just"/>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The Stiff diagrams show that Cl</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is the dominant anion and the same for cation Na</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followed by Mg</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Ca</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in both samples (Figure 3).</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highest concentrations (cations and anions) are observed in sample C.</a:t>
            </a:r>
            <a:endPar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D23E939-254C-4A18-A733-2DF684B44CE3}"/>
              </a:ext>
            </a:extLst>
          </p:cNvPr>
          <p:cNvSpPr>
            <a:spLocks noChangeArrowheads="1"/>
          </p:cNvSpPr>
          <p:nvPr/>
        </p:nvSpPr>
        <p:spPr bwMode="auto">
          <a:xfrm>
            <a:off x="-839972" y="46637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aixa de Texto 2">
            <a:extLst>
              <a:ext uri="{FF2B5EF4-FFF2-40B4-BE49-F238E27FC236}">
                <a16:creationId xmlns:a16="http://schemas.microsoft.com/office/drawing/2014/main" id="{B95BBFF1-039A-4CA5-B216-1541E214FB86}"/>
              </a:ext>
            </a:extLst>
          </p:cNvPr>
          <p:cNvSpPr txBox="1">
            <a:spLocks noChangeArrowheads="1"/>
          </p:cNvSpPr>
          <p:nvPr/>
        </p:nvSpPr>
        <p:spPr bwMode="auto">
          <a:xfrm>
            <a:off x="1058043" y="12274827"/>
            <a:ext cx="165100" cy="139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ts val="1700"/>
              </a:lnSpc>
            </a:pPr>
            <a:r>
              <a:rPr lang="en-US" sz="1200">
                <a:solidFill>
                  <a:srgbClr val="000000"/>
                </a:solidFill>
                <a:effectLst/>
                <a:latin typeface="Times New Roman" panose="02020603050405020304" pitchFamily="18" charset="0"/>
                <a:ea typeface="Times New Roman" panose="02020603050405020304" pitchFamily="18" charset="0"/>
              </a:rPr>
              <a:t> </a:t>
            </a:r>
          </a:p>
        </p:txBody>
      </p:sp>
      <p:pic>
        <p:nvPicPr>
          <p:cNvPr id="7" name="Imagem 6">
            <a:extLst>
              <a:ext uri="{FF2B5EF4-FFF2-40B4-BE49-F238E27FC236}">
                <a16:creationId xmlns:a16="http://schemas.microsoft.com/office/drawing/2014/main" id="{42A792F8-EDE4-43F7-B862-1910EF23460F}"/>
              </a:ext>
            </a:extLst>
          </p:cNvPr>
          <p:cNvPicPr>
            <a:picLocks noChangeAspect="1"/>
          </p:cNvPicPr>
          <p:nvPr/>
        </p:nvPicPr>
        <p:blipFill rotWithShape="1">
          <a:blip r:embed="rId2"/>
          <a:srcRect l="2584" t="3563" r="85393" b="66478"/>
          <a:stretch/>
        </p:blipFill>
        <p:spPr>
          <a:xfrm>
            <a:off x="8044666" y="5778360"/>
            <a:ext cx="1099334" cy="1078788"/>
          </a:xfrm>
          <a:prstGeom prst="rect">
            <a:avLst/>
          </a:prstGeom>
        </p:spPr>
      </p:pic>
      <p:sp>
        <p:nvSpPr>
          <p:cNvPr id="9" name="Slide Number Placeholder 5">
            <a:extLst>
              <a:ext uri="{FF2B5EF4-FFF2-40B4-BE49-F238E27FC236}">
                <a16:creationId xmlns:a16="http://schemas.microsoft.com/office/drawing/2014/main" id="{0300E5ED-C335-4689-995A-70CCB815434E}"/>
              </a:ext>
            </a:extLst>
          </p:cNvPr>
          <p:cNvSpPr txBox="1">
            <a:spLocks/>
          </p:cNvSpPr>
          <p:nvPr/>
        </p:nvSpPr>
        <p:spPr>
          <a:xfrm>
            <a:off x="0" y="6356350"/>
            <a:ext cx="9067800" cy="369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AEAE96-855E-42B1-8DE9-9C9E68DE18C5}" type="slidenum">
              <a:rPr lang="fr-FR" smtClean="0">
                <a:latin typeface="Palatino Linotype" panose="02040502050505030304" pitchFamily="18" charset="0"/>
              </a:rPr>
              <a:pPr algn="ctr"/>
              <a:t>8</a:t>
            </a:fld>
            <a:endParaRPr lang="fr-FR" dirty="0">
              <a:latin typeface="Palatino Linotype" panose="02040502050505030304" pitchFamily="18" charset="0"/>
            </a:endParaRPr>
          </a:p>
        </p:txBody>
      </p:sp>
      <p:pic>
        <p:nvPicPr>
          <p:cNvPr id="12" name="Imagem 11">
            <a:extLst>
              <a:ext uri="{FF2B5EF4-FFF2-40B4-BE49-F238E27FC236}">
                <a16:creationId xmlns:a16="http://schemas.microsoft.com/office/drawing/2014/main" id="{D3924043-F442-421C-8759-D1FAFB61D09C}"/>
              </a:ext>
            </a:extLst>
          </p:cNvPr>
          <p:cNvPicPr/>
          <p:nvPr/>
        </p:nvPicPr>
        <p:blipFill>
          <a:blip r:embed="rId3"/>
          <a:stretch>
            <a:fillRect/>
          </a:stretch>
        </p:blipFill>
        <p:spPr>
          <a:xfrm>
            <a:off x="381000" y="1890168"/>
            <a:ext cx="2663508" cy="1662734"/>
          </a:xfrm>
          <a:prstGeom prst="rect">
            <a:avLst/>
          </a:prstGeom>
          <a:ln>
            <a:solidFill>
              <a:schemeClr val="bg1">
                <a:lumMod val="95000"/>
              </a:schemeClr>
            </a:solidFill>
          </a:ln>
        </p:spPr>
      </p:pic>
      <p:pic>
        <p:nvPicPr>
          <p:cNvPr id="15" name="Imagem 14">
            <a:extLst>
              <a:ext uri="{FF2B5EF4-FFF2-40B4-BE49-F238E27FC236}">
                <a16:creationId xmlns:a16="http://schemas.microsoft.com/office/drawing/2014/main" id="{FDDAF5A3-EAB1-4D25-87A6-415DD792986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176" y="2856894"/>
            <a:ext cx="2663508" cy="1773093"/>
          </a:xfrm>
          <a:prstGeom prst="rect">
            <a:avLst/>
          </a:prstGeom>
          <a:noFill/>
          <a:ln>
            <a:solidFill>
              <a:schemeClr val="bg1">
                <a:lumMod val="95000"/>
              </a:schemeClr>
            </a:solidFill>
          </a:ln>
        </p:spPr>
      </p:pic>
      <p:pic>
        <p:nvPicPr>
          <p:cNvPr id="16" name="Imagem 15">
            <a:extLst>
              <a:ext uri="{FF2B5EF4-FFF2-40B4-BE49-F238E27FC236}">
                <a16:creationId xmlns:a16="http://schemas.microsoft.com/office/drawing/2014/main" id="{83257073-7AB3-4576-AD14-D52EF7F90E5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7846" y="1890168"/>
            <a:ext cx="2395154" cy="1773093"/>
          </a:xfrm>
          <a:prstGeom prst="rect">
            <a:avLst/>
          </a:prstGeom>
          <a:noFill/>
          <a:ln>
            <a:solidFill>
              <a:schemeClr val="bg1">
                <a:lumMod val="95000"/>
              </a:schemeClr>
            </a:solidFill>
          </a:ln>
        </p:spPr>
      </p:pic>
      <p:sp>
        <p:nvSpPr>
          <p:cNvPr id="17" name="CaixaDeTexto 16">
            <a:extLst>
              <a:ext uri="{FF2B5EF4-FFF2-40B4-BE49-F238E27FC236}">
                <a16:creationId xmlns:a16="http://schemas.microsoft.com/office/drawing/2014/main" id="{E62BF84A-DD9E-4F93-8B40-1BE5153072A9}"/>
              </a:ext>
            </a:extLst>
          </p:cNvPr>
          <p:cNvSpPr txBox="1"/>
          <p:nvPr/>
        </p:nvSpPr>
        <p:spPr>
          <a:xfrm>
            <a:off x="281164" y="4846314"/>
            <a:ext cx="8611375" cy="1138773"/>
          </a:xfrm>
          <a:prstGeom prst="rect">
            <a:avLst/>
          </a:prstGeom>
          <a:noFill/>
        </p:spPr>
        <p:txBody>
          <a:bodyPr wrap="square">
            <a:spAutoFit/>
          </a:bodyPr>
          <a:lstStyle/>
          <a:p>
            <a:pPr algn="just"/>
            <a:r>
              <a:rPr lang="en-US" sz="1700" dirty="0">
                <a:effectLst/>
                <a:latin typeface="Palatino Linotype" panose="02040502050505030304" pitchFamily="18" charset="0"/>
                <a:ea typeface="SimSun" panose="02010600030101010101" pitchFamily="2" charset="-122"/>
              </a:rPr>
              <a:t>	According to the Stiff diagram the evolution of anions and cations from sample A to B is observed (Figure 3). Rice plants are the most sensitive to humidity, temperature, and water conditions [21]. Based on this, breeding techniques ensure the availability of varieties adapted to different environmental conditions [5]. </a:t>
            </a:r>
            <a:endParaRPr lang="en-US" sz="1700" dirty="0">
              <a:latin typeface="Palatino Linotype" panose="02040502050505030304" pitchFamily="18" charset="0"/>
            </a:endParaRPr>
          </a:p>
        </p:txBody>
      </p:sp>
    </p:spTree>
    <p:extLst>
      <p:ext uri="{BB962C8B-B14F-4D97-AF65-F5344CB8AC3E}">
        <p14:creationId xmlns:p14="http://schemas.microsoft.com/office/powerpoint/2010/main" val="4285439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sp>
        <p:nvSpPr>
          <p:cNvPr id="6" name="TextBox 6">
            <a:extLst>
              <a:ext uri="{FF2B5EF4-FFF2-40B4-BE49-F238E27FC236}">
                <a16:creationId xmlns:a16="http://schemas.microsoft.com/office/drawing/2014/main" id="{87B818AA-92B9-4E52-A25B-9AC0B0A83C5D}"/>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8" name="TextBox 3">
            <a:extLst>
              <a:ext uri="{FF2B5EF4-FFF2-40B4-BE49-F238E27FC236}">
                <a16:creationId xmlns:a16="http://schemas.microsoft.com/office/drawing/2014/main" id="{F9C78070-2B8E-4E95-9046-644638102B76}"/>
              </a:ext>
            </a:extLst>
          </p:cNvPr>
          <p:cNvSpPr txBox="1"/>
          <p:nvPr/>
        </p:nvSpPr>
        <p:spPr>
          <a:xfrm>
            <a:off x="291259" y="796129"/>
            <a:ext cx="8327568" cy="1138773"/>
          </a:xfrm>
          <a:prstGeom prst="rect">
            <a:avLst/>
          </a:prstGeom>
          <a:noFill/>
        </p:spPr>
        <p:txBody>
          <a:bodyPr wrap="square" rtlCol="0">
            <a:spAutoFit/>
          </a:bodyPr>
          <a:lstStyle/>
          <a:p>
            <a:pPr algn="just"/>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In the control, Selenium (Se) content was not detected, however, in biofortified grains significant differences were reported (Table 2). Selenite application showed a 10.10 mg.kg</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of increased while selenate showed a 6.00 mg.kg</a:t>
            </a:r>
            <a:r>
              <a:rPr lang="en-US" sz="17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7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4" name="Caixa de Texto 2">
            <a:extLst>
              <a:ext uri="{FF2B5EF4-FFF2-40B4-BE49-F238E27FC236}">
                <a16:creationId xmlns:a16="http://schemas.microsoft.com/office/drawing/2014/main" id="{B95BBFF1-039A-4CA5-B216-1541E214FB86}"/>
              </a:ext>
            </a:extLst>
          </p:cNvPr>
          <p:cNvSpPr txBox="1">
            <a:spLocks noChangeArrowheads="1"/>
          </p:cNvSpPr>
          <p:nvPr/>
        </p:nvSpPr>
        <p:spPr bwMode="auto">
          <a:xfrm>
            <a:off x="1058043" y="12274827"/>
            <a:ext cx="165100" cy="139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ts val="1700"/>
              </a:lnSpc>
            </a:pPr>
            <a:r>
              <a:rPr lang="en-US" sz="1200">
                <a:solidFill>
                  <a:srgbClr val="000000"/>
                </a:solidFill>
                <a:effectLst/>
                <a:latin typeface="Times New Roman" panose="02020603050405020304" pitchFamily="18" charset="0"/>
                <a:ea typeface="Times New Roman" panose="02020603050405020304" pitchFamily="18" charset="0"/>
              </a:rPr>
              <a:t> </a:t>
            </a:r>
          </a:p>
        </p:txBody>
      </p:sp>
      <p:pic>
        <p:nvPicPr>
          <p:cNvPr id="7" name="Imagem 6">
            <a:extLst>
              <a:ext uri="{FF2B5EF4-FFF2-40B4-BE49-F238E27FC236}">
                <a16:creationId xmlns:a16="http://schemas.microsoft.com/office/drawing/2014/main" id="{42A792F8-EDE4-43F7-B862-1910EF23460F}"/>
              </a:ext>
            </a:extLst>
          </p:cNvPr>
          <p:cNvPicPr>
            <a:picLocks noChangeAspect="1"/>
          </p:cNvPicPr>
          <p:nvPr/>
        </p:nvPicPr>
        <p:blipFill rotWithShape="1">
          <a:blip r:embed="rId2"/>
          <a:srcRect l="2584" t="3563" r="85393" b="66478"/>
          <a:stretch/>
        </p:blipFill>
        <p:spPr>
          <a:xfrm>
            <a:off x="8044666" y="5778360"/>
            <a:ext cx="1099334" cy="1078788"/>
          </a:xfrm>
          <a:prstGeom prst="rect">
            <a:avLst/>
          </a:prstGeom>
        </p:spPr>
      </p:pic>
      <p:sp>
        <p:nvSpPr>
          <p:cNvPr id="9" name="Slide Number Placeholder 5">
            <a:extLst>
              <a:ext uri="{FF2B5EF4-FFF2-40B4-BE49-F238E27FC236}">
                <a16:creationId xmlns:a16="http://schemas.microsoft.com/office/drawing/2014/main" id="{0300E5ED-C335-4689-995A-70CCB815434E}"/>
              </a:ext>
            </a:extLst>
          </p:cNvPr>
          <p:cNvSpPr txBox="1">
            <a:spLocks/>
          </p:cNvSpPr>
          <p:nvPr/>
        </p:nvSpPr>
        <p:spPr>
          <a:xfrm>
            <a:off x="0" y="6356350"/>
            <a:ext cx="9067800" cy="3693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AEAE96-855E-42B1-8DE9-9C9E68DE18C5}" type="slidenum">
              <a:rPr lang="fr-FR" smtClean="0">
                <a:latin typeface="Palatino Linotype" panose="02040502050505030304" pitchFamily="18" charset="0"/>
              </a:rPr>
              <a:pPr algn="ctr"/>
              <a:t>9</a:t>
            </a:fld>
            <a:endParaRPr lang="fr-FR" dirty="0">
              <a:latin typeface="Palatino Linotype" panose="02040502050505030304" pitchFamily="18" charset="0"/>
            </a:endParaRPr>
          </a:p>
        </p:txBody>
      </p:sp>
      <p:pic>
        <p:nvPicPr>
          <p:cNvPr id="4" name="Imagem 3">
            <a:extLst>
              <a:ext uri="{FF2B5EF4-FFF2-40B4-BE49-F238E27FC236}">
                <a16:creationId xmlns:a16="http://schemas.microsoft.com/office/drawing/2014/main" id="{9A1C50BE-0D51-42D9-991B-6AB157E053BB}"/>
              </a:ext>
            </a:extLst>
          </p:cNvPr>
          <p:cNvPicPr>
            <a:picLocks noChangeAspect="1"/>
          </p:cNvPicPr>
          <p:nvPr/>
        </p:nvPicPr>
        <p:blipFill>
          <a:blip r:embed="rId3"/>
          <a:stretch>
            <a:fillRect/>
          </a:stretch>
        </p:blipFill>
        <p:spPr>
          <a:xfrm>
            <a:off x="-2261260" y="2562451"/>
            <a:ext cx="11024260" cy="1483549"/>
          </a:xfrm>
          <a:prstGeom prst="rect">
            <a:avLst/>
          </a:prstGeom>
        </p:spPr>
      </p:pic>
      <p:sp>
        <p:nvSpPr>
          <p:cNvPr id="15" name="CaixaDeTexto 14">
            <a:extLst>
              <a:ext uri="{FF2B5EF4-FFF2-40B4-BE49-F238E27FC236}">
                <a16:creationId xmlns:a16="http://schemas.microsoft.com/office/drawing/2014/main" id="{E3A985BB-B287-4E0F-B9D0-F32051E06923}"/>
              </a:ext>
            </a:extLst>
          </p:cNvPr>
          <p:cNvSpPr txBox="1"/>
          <p:nvPr/>
        </p:nvSpPr>
        <p:spPr>
          <a:xfrm>
            <a:off x="291258" y="4334994"/>
            <a:ext cx="8776541" cy="1400383"/>
          </a:xfrm>
          <a:prstGeom prst="rect">
            <a:avLst/>
          </a:prstGeom>
          <a:noFill/>
        </p:spPr>
        <p:txBody>
          <a:bodyPr wrap="square">
            <a:spAutoFit/>
          </a:bodyPr>
          <a:lstStyle/>
          <a:p>
            <a:pPr algn="just"/>
            <a:r>
              <a:rPr lang="en-US" sz="1700" dirty="0">
                <a:effectLst/>
                <a:latin typeface="Palatino Linotype" panose="02040502050505030304" pitchFamily="18" charset="0"/>
                <a:ea typeface="SimSun" panose="02010600030101010101" pitchFamily="2" charset="-122"/>
              </a:rPr>
              <a:t>	The increase of Se depends on the characteristics of each variety, the form of Se used, and concentration [22]. Independently of the foliar pulverization, the results showed a Se increment of 10.10 mg.kg</a:t>
            </a:r>
            <a:r>
              <a:rPr lang="en-US" sz="1700" baseline="30000" dirty="0">
                <a:effectLst/>
                <a:latin typeface="Palatino Linotype" panose="02040502050505030304" pitchFamily="18" charset="0"/>
                <a:ea typeface="SimSun" panose="02010600030101010101" pitchFamily="2" charset="-122"/>
              </a:rPr>
              <a:t>-1</a:t>
            </a:r>
            <a:r>
              <a:rPr lang="en-US" sz="1700" dirty="0">
                <a:effectLst/>
                <a:latin typeface="Palatino Linotype" panose="02040502050505030304" pitchFamily="18" charset="0"/>
                <a:ea typeface="SimSun" panose="02010600030101010101" pitchFamily="2" charset="-122"/>
              </a:rPr>
              <a:t> (sodium selenite) and 6.00 mg.kg</a:t>
            </a:r>
            <a:r>
              <a:rPr lang="en-US" sz="1700" baseline="30000" dirty="0">
                <a:effectLst/>
                <a:latin typeface="Palatino Linotype" panose="02040502050505030304" pitchFamily="18" charset="0"/>
                <a:ea typeface="SimSun" panose="02010600030101010101" pitchFamily="2" charset="-122"/>
              </a:rPr>
              <a:t>-1</a:t>
            </a:r>
            <a:r>
              <a:rPr lang="en-US" sz="1700" dirty="0">
                <a:effectLst/>
                <a:latin typeface="Palatino Linotype" panose="02040502050505030304" pitchFamily="18" charset="0"/>
                <a:ea typeface="SimSun" panose="02010600030101010101" pitchFamily="2" charset="-122"/>
              </a:rPr>
              <a:t> (sodium selenate) in paddy rice grains (Table 2). Our findings are following the literature that points to selenite as more effective than selenate [23].</a:t>
            </a:r>
            <a:endParaRPr lang="en-US" sz="1700" dirty="0">
              <a:latin typeface="Palatino Linotype" panose="02040502050505030304" pitchFamily="18" charset="0"/>
            </a:endParaRPr>
          </a:p>
        </p:txBody>
      </p:sp>
    </p:spTree>
    <p:extLst>
      <p:ext uri="{BB962C8B-B14F-4D97-AF65-F5344CB8AC3E}">
        <p14:creationId xmlns:p14="http://schemas.microsoft.com/office/powerpoint/2010/main" val="3119194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5309</TotalTime>
  <Words>1800</Words>
  <Application>Microsoft Office PowerPoint</Application>
  <PresentationFormat>Apresentação no Ecrã (4:3)</PresentationFormat>
  <Paragraphs>67</Paragraphs>
  <Slides>11</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11</vt:i4>
      </vt:variant>
    </vt:vector>
  </HeadingPairs>
  <TitlesOfParts>
    <vt:vector size="18" baseType="lpstr">
      <vt:lpstr>Arial</vt:lpstr>
      <vt:lpstr>Calibri</vt:lpstr>
      <vt:lpstr>Calibri Light</vt:lpstr>
      <vt:lpstr>Palatino Linotype</vt:lpstr>
      <vt:lpstr>Symbol</vt:lpstr>
      <vt:lpstr>Times New Roman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Ana Marques</cp:lastModifiedBy>
  <cp:revision>120</cp:revision>
  <dcterms:created xsi:type="dcterms:W3CDTF">2017-05-27T02:37:01Z</dcterms:created>
  <dcterms:modified xsi:type="dcterms:W3CDTF">2023-09-12T10:52:12Z</dcterms:modified>
</cp:coreProperties>
</file>