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8288000" cy="10287000"/>
  <p:notesSz cx="6858000" cy="9144000"/>
  <p:embeddedFontLst>
    <p:embeddedFont>
      <p:font typeface="Montserrat Semi-Bold" charset="-94"/>
      <p:regular r:id="rId13"/>
    </p:embeddedFont>
    <p:embeddedFont>
      <p:font typeface="Calibri" pitchFamily="34" charset="0"/>
      <p:regular r:id="rId14"/>
      <p:bold r:id="rId15"/>
      <p:italic r:id="rId16"/>
      <p:boldItalic r:id="rId17"/>
    </p:embeddedFont>
    <p:embeddedFont>
      <p:font typeface="Montserrat Semi-Bold Bold Italics" charset="-94"/>
      <p:regular r:id="rId18"/>
    </p:embeddedFont>
    <p:embeddedFont>
      <p:font typeface="Montserrat Semi-Bold Italics" charset="-94"/>
      <p:regular r:id="rId19"/>
    </p:embeddedFont>
    <p:embeddedFont>
      <p:font typeface="Montserrat Bold" charset="-94"/>
      <p:regular r:id="rId20"/>
    </p:embeddedFont>
    <p:embeddedFont>
      <p:font typeface="Montserrat" charset="-94"/>
      <p:regular r:id="rId21"/>
    </p:embeddedFont>
    <p:embeddedFont>
      <p:font typeface="Montserrat Classic Bold" charset="-94"/>
      <p:regular r:id="rId22"/>
    </p:embeddedFont>
    <p:embeddedFont>
      <p:font typeface="Montserrat Semi-Bold Bold" charset="-94"/>
      <p:regular r:id="rId23"/>
    </p:embeddedFont>
    <p:embeddedFont>
      <p:font typeface="Montserrat Italics" charset="-9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56" d="100"/>
          <a:sy n="56" d="100"/>
        </p:scale>
        <p:origin x="-610"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2" name="AutoShape 2"/>
          <p:cNvSpPr/>
          <p:nvPr/>
        </p:nvSpPr>
        <p:spPr>
          <a:xfrm>
            <a:off x="579613" y="9888622"/>
            <a:ext cx="17128774" cy="0"/>
          </a:xfrm>
          <a:prstGeom prst="line">
            <a:avLst/>
          </a:prstGeom>
          <a:ln w="19050" cap="rnd">
            <a:solidFill>
              <a:srgbClr val="FFFFFF"/>
            </a:solidFill>
            <a:prstDash val="solid"/>
            <a:headEnd type="none" w="sm" len="sm"/>
            <a:tailEnd type="none" w="sm" len="sm"/>
          </a:ln>
        </p:spPr>
      </p:sp>
      <p:grpSp>
        <p:nvGrpSpPr>
          <p:cNvPr id="3" name="Group 3"/>
          <p:cNvGrpSpPr/>
          <p:nvPr/>
        </p:nvGrpSpPr>
        <p:grpSpPr>
          <a:xfrm>
            <a:off x="372953" y="323699"/>
            <a:ext cx="17511589" cy="8934601"/>
            <a:chOff x="0" y="0"/>
            <a:chExt cx="42062544" cy="21460762"/>
          </a:xfrm>
        </p:grpSpPr>
        <p:sp>
          <p:nvSpPr>
            <p:cNvPr id="4" name="Freeform 4"/>
            <p:cNvSpPr/>
            <p:nvPr/>
          </p:nvSpPr>
          <p:spPr>
            <a:xfrm>
              <a:off x="0" y="0"/>
              <a:ext cx="42062543" cy="21460763"/>
            </a:xfrm>
            <a:custGeom>
              <a:avLst/>
              <a:gdLst/>
              <a:ahLst/>
              <a:cxnLst/>
              <a:rect l="l" t="t" r="r" b="b"/>
              <a:pathLst>
                <a:path w="42062543" h="21460763">
                  <a:moveTo>
                    <a:pt x="0" y="0"/>
                  </a:moveTo>
                  <a:lnTo>
                    <a:pt x="0" y="21460763"/>
                  </a:lnTo>
                  <a:lnTo>
                    <a:pt x="42062543" y="21460763"/>
                  </a:lnTo>
                  <a:lnTo>
                    <a:pt x="42062543" y="0"/>
                  </a:lnTo>
                  <a:lnTo>
                    <a:pt x="0" y="0"/>
                  </a:lnTo>
                  <a:close/>
                  <a:moveTo>
                    <a:pt x="42001582" y="21399802"/>
                  </a:moveTo>
                  <a:lnTo>
                    <a:pt x="59690" y="21399802"/>
                  </a:lnTo>
                  <a:lnTo>
                    <a:pt x="59690" y="59690"/>
                  </a:lnTo>
                  <a:lnTo>
                    <a:pt x="42001582" y="59690"/>
                  </a:lnTo>
                  <a:lnTo>
                    <a:pt x="42001582" y="21399802"/>
                  </a:lnTo>
                  <a:close/>
                </a:path>
              </a:pathLst>
            </a:custGeom>
            <a:solidFill>
              <a:srgbClr val="FFFFFF">
                <a:alpha val="12941"/>
              </a:srgbClr>
            </a:solidFill>
          </p:spPr>
        </p:sp>
      </p:grpSp>
      <p:sp>
        <p:nvSpPr>
          <p:cNvPr id="5" name="Freeform 5"/>
          <p:cNvSpPr/>
          <p:nvPr/>
        </p:nvSpPr>
        <p:spPr>
          <a:xfrm>
            <a:off x="579613" y="570664"/>
            <a:ext cx="17128774" cy="8493713"/>
          </a:xfrm>
          <a:custGeom>
            <a:avLst/>
            <a:gdLst/>
            <a:ahLst/>
            <a:cxnLst/>
            <a:rect l="l" t="t" r="r" b="b"/>
            <a:pathLst>
              <a:path w="17128774" h="8493713">
                <a:moveTo>
                  <a:pt x="0" y="0"/>
                </a:moveTo>
                <a:lnTo>
                  <a:pt x="17128774" y="0"/>
                </a:lnTo>
                <a:lnTo>
                  <a:pt x="17128774" y="8493713"/>
                </a:lnTo>
                <a:lnTo>
                  <a:pt x="0" y="8493713"/>
                </a:lnTo>
                <a:lnTo>
                  <a:pt x="0" y="0"/>
                </a:lnTo>
                <a:close/>
              </a:path>
            </a:pathLst>
          </a:custGeom>
          <a:blipFill>
            <a:blip r:embed="rId2">
              <a:alphaModFix amt="13000"/>
            </a:blip>
            <a:stretch>
              <a:fillRect t="-26253" b="-8231"/>
            </a:stretch>
          </a:blipFill>
        </p:spPr>
      </p:sp>
      <p:sp>
        <p:nvSpPr>
          <p:cNvPr id="6" name="TextBox 6"/>
          <p:cNvSpPr txBox="1"/>
          <p:nvPr/>
        </p:nvSpPr>
        <p:spPr>
          <a:xfrm>
            <a:off x="854350" y="561105"/>
            <a:ext cx="11964587" cy="9806858"/>
          </a:xfrm>
          <a:prstGeom prst="rect">
            <a:avLst/>
          </a:prstGeom>
        </p:spPr>
        <p:txBody>
          <a:bodyPr lIns="0" tIns="0" rIns="0" bIns="0" rtlCol="0" anchor="t">
            <a:spAutoFit/>
          </a:bodyPr>
          <a:lstStyle/>
          <a:p>
            <a:pPr>
              <a:lnSpc>
                <a:spcPts val="8278"/>
              </a:lnSpc>
            </a:pPr>
            <a:r>
              <a:rPr lang="en-US" sz="7809" spc="398">
                <a:solidFill>
                  <a:srgbClr val="FFFFFF">
                    <a:alpha val="76863"/>
                  </a:srgbClr>
                </a:solidFill>
                <a:latin typeface="Montserrat Semi-Bold"/>
              </a:rPr>
              <a:t>ECRS 2023</a:t>
            </a:r>
          </a:p>
          <a:p>
            <a:pPr>
              <a:lnSpc>
                <a:spcPts val="4899"/>
              </a:lnSpc>
            </a:pPr>
            <a:r>
              <a:rPr lang="en-US" sz="4622" spc="235">
                <a:solidFill>
                  <a:srgbClr val="FFFFFF">
                    <a:alpha val="76863"/>
                  </a:srgbClr>
                </a:solidFill>
                <a:latin typeface="Montserrat Semi-Bold"/>
              </a:rPr>
              <a:t>THE 5TH INTERNATIONAL ELECTRONIC CONFERENCE ON REMOTE SENSING</a:t>
            </a:r>
          </a:p>
          <a:p>
            <a:pPr algn="just">
              <a:lnSpc>
                <a:spcPts val="2143"/>
              </a:lnSpc>
            </a:pPr>
            <a:r>
              <a:rPr lang="en-US" sz="2022" spc="103">
                <a:solidFill>
                  <a:srgbClr val="FFFFFF">
                    <a:alpha val="76863"/>
                  </a:srgbClr>
                </a:solidFill>
                <a:latin typeface="Montserrat Semi-Bold"/>
              </a:rPr>
              <a:t>7-21 NOVEMBER 2023 </a:t>
            </a:r>
          </a:p>
          <a:p>
            <a:pPr algn="just">
              <a:lnSpc>
                <a:spcPts val="2143"/>
              </a:lnSpc>
            </a:pPr>
            <a:endParaRPr/>
          </a:p>
          <a:p>
            <a:pPr>
              <a:lnSpc>
                <a:spcPts val="3203"/>
              </a:lnSpc>
            </a:pPr>
            <a:endParaRPr/>
          </a:p>
          <a:p>
            <a:pPr>
              <a:lnSpc>
                <a:spcPts val="3309"/>
              </a:lnSpc>
            </a:pPr>
            <a:r>
              <a:rPr lang="en-US" sz="3122" spc="159">
                <a:solidFill>
                  <a:srgbClr val="FFFFFF">
                    <a:alpha val="76863"/>
                  </a:srgbClr>
                </a:solidFill>
                <a:latin typeface="Montserrat Semi-Bold Bold Italics"/>
              </a:rPr>
              <a:t>“EVALUATION OF EARTHQUAKE DAMAGE IN HATAY/ANTAKYA CITY CENTER BY INVESTIGATION OF SPATIAL CHANGE BETWEEN 2000-2002"</a:t>
            </a:r>
          </a:p>
          <a:p>
            <a:pPr>
              <a:lnSpc>
                <a:spcPts val="3203"/>
              </a:lnSpc>
            </a:pPr>
            <a:endParaRPr/>
          </a:p>
          <a:p>
            <a:pPr>
              <a:lnSpc>
                <a:spcPts val="3203"/>
              </a:lnSpc>
            </a:pPr>
            <a:endParaRPr/>
          </a:p>
          <a:p>
            <a:pPr algn="just">
              <a:lnSpc>
                <a:spcPts val="3203"/>
              </a:lnSpc>
            </a:pPr>
            <a:r>
              <a:rPr lang="en-US" sz="3022" spc="154">
                <a:solidFill>
                  <a:srgbClr val="A6A6A6">
                    <a:alpha val="76863"/>
                  </a:srgbClr>
                </a:solidFill>
                <a:latin typeface="Montserrat Semi-Bold Italics"/>
              </a:rPr>
              <a:t>ÖZGECAN MALLI‘1, ALPER ÇABUK‘2</a:t>
            </a:r>
          </a:p>
          <a:p>
            <a:pPr algn="just">
              <a:lnSpc>
                <a:spcPts val="3203"/>
              </a:lnSpc>
            </a:pPr>
            <a:endParaRPr/>
          </a:p>
          <a:p>
            <a:pPr algn="just">
              <a:lnSpc>
                <a:spcPts val="3203"/>
              </a:lnSpc>
            </a:pPr>
            <a:endParaRPr/>
          </a:p>
          <a:p>
            <a:pPr>
              <a:lnSpc>
                <a:spcPts val="1613"/>
              </a:lnSpc>
            </a:pPr>
            <a:r>
              <a:rPr lang="en-US" sz="1522" spc="77">
                <a:solidFill>
                  <a:srgbClr val="A6A6A6">
                    <a:alpha val="76863"/>
                  </a:srgbClr>
                </a:solidFill>
                <a:latin typeface="Montserrat Semi-Bold Italics"/>
              </a:rPr>
              <a:t>‘1    INSTITUTE OF EARTH AND SPACE SCIENCES, ESKISEHIR TECHNICAL UNIVERSITY, IKI EYLUL CAMPUS, ESKISEHIR, TURKEY; OZGECANMALLI@OGR.ESKISEHIR.EDU.TR </a:t>
            </a:r>
          </a:p>
          <a:p>
            <a:pPr>
              <a:lnSpc>
                <a:spcPts val="1613"/>
              </a:lnSpc>
            </a:pPr>
            <a:r>
              <a:rPr lang="en-US" sz="1522" spc="77">
                <a:solidFill>
                  <a:srgbClr val="A6A6A6">
                    <a:alpha val="76863"/>
                  </a:srgbClr>
                </a:solidFill>
                <a:latin typeface="Montserrat Semi-Bold Italics"/>
              </a:rPr>
              <a:t>‘2   INSTITUTE OF EARTH AND SPACE SCIENCES, ESKISEHIR TECHNICAL UNIVERSITY, IKI EYLUL CAMPUS, ESKISEHIR, TURKEY; ACABUK@ESKISEHIR.EDU.TR</a:t>
            </a:r>
          </a:p>
          <a:p>
            <a:pPr>
              <a:lnSpc>
                <a:spcPts val="1613"/>
              </a:lnSpc>
            </a:pPr>
            <a:endParaRPr/>
          </a:p>
          <a:p>
            <a:pPr>
              <a:lnSpc>
                <a:spcPts val="1189"/>
              </a:lnSpc>
            </a:pPr>
            <a:r>
              <a:rPr lang="en-US" sz="1122" spc="57">
                <a:solidFill>
                  <a:srgbClr val="A6A6A6">
                    <a:alpha val="76863"/>
                  </a:srgbClr>
                </a:solidFill>
                <a:latin typeface="Montserrat Semi-Bold Italics"/>
              </a:rPr>
              <a:t>†  PRESENTED AT THE CHAIR OF THE 5TH INTERNATIONAL ELECTRONIC CONFERENCE ON REMOTE SENSING, GERMAN RESEARCH CENTRE FOR GEOSCIENCES, POTSDAM, GERMANY, 7-21 NOVEMBER 2023.</a:t>
            </a:r>
          </a:p>
          <a:p>
            <a:pPr algn="just">
              <a:lnSpc>
                <a:spcPts val="3203"/>
              </a:lnSpc>
            </a:pPr>
            <a:endParaRPr/>
          </a:p>
          <a:p>
            <a:pPr algn="just">
              <a:lnSpc>
                <a:spcPts val="3203"/>
              </a:lnSpc>
            </a:pPr>
            <a:endParaRPr/>
          </a:p>
          <a:p>
            <a:pPr algn="r">
              <a:lnSpc>
                <a:spcPts val="4886"/>
              </a:lnSpc>
            </a:pPr>
            <a:endParaRPr/>
          </a:p>
        </p:txBody>
      </p:sp>
      <p:sp>
        <p:nvSpPr>
          <p:cNvPr id="7" name="Freeform 7"/>
          <p:cNvSpPr/>
          <p:nvPr/>
        </p:nvSpPr>
        <p:spPr>
          <a:xfrm>
            <a:off x="13024137" y="570664"/>
            <a:ext cx="2191602" cy="5701418"/>
          </a:xfrm>
          <a:custGeom>
            <a:avLst/>
            <a:gdLst/>
            <a:ahLst/>
            <a:cxnLst/>
            <a:rect l="l" t="t" r="r" b="b"/>
            <a:pathLst>
              <a:path w="2191602" h="5701418">
                <a:moveTo>
                  <a:pt x="0" y="0"/>
                </a:moveTo>
                <a:lnTo>
                  <a:pt x="2191603" y="0"/>
                </a:lnTo>
                <a:lnTo>
                  <a:pt x="2191603" y="5701418"/>
                </a:lnTo>
                <a:lnTo>
                  <a:pt x="0" y="5701418"/>
                </a:lnTo>
                <a:lnTo>
                  <a:pt x="0" y="0"/>
                </a:lnTo>
                <a:close/>
              </a:path>
            </a:pathLst>
          </a:custGeom>
          <a:blipFill>
            <a:blip r:embed="rId3">
              <a:alphaModFix amt="36000"/>
            </a:blip>
            <a:stretch>
              <a:fillRect l="-27059" r="-16235"/>
            </a:stretch>
          </a:blipFill>
        </p:spPr>
      </p:sp>
      <p:sp>
        <p:nvSpPr>
          <p:cNvPr id="8" name="Freeform 8"/>
          <p:cNvSpPr/>
          <p:nvPr/>
        </p:nvSpPr>
        <p:spPr>
          <a:xfrm>
            <a:off x="15215740" y="570664"/>
            <a:ext cx="2492647" cy="7492139"/>
          </a:xfrm>
          <a:custGeom>
            <a:avLst/>
            <a:gdLst/>
            <a:ahLst/>
            <a:cxnLst/>
            <a:rect l="l" t="t" r="r" b="b"/>
            <a:pathLst>
              <a:path w="2492647" h="7492139">
                <a:moveTo>
                  <a:pt x="0" y="0"/>
                </a:moveTo>
                <a:lnTo>
                  <a:pt x="2492647" y="0"/>
                </a:lnTo>
                <a:lnTo>
                  <a:pt x="2492647" y="7492139"/>
                </a:lnTo>
                <a:lnTo>
                  <a:pt x="0" y="7492139"/>
                </a:lnTo>
                <a:lnTo>
                  <a:pt x="0" y="0"/>
                </a:lnTo>
                <a:close/>
              </a:path>
            </a:pathLst>
          </a:custGeom>
          <a:blipFill>
            <a:blip r:embed="rId4">
              <a:alphaModFix amt="70000"/>
            </a:blip>
            <a:stretch>
              <a:fillRect l="-27936" r="-2948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2" name="AutoShape 2"/>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3" name="TextBox 3"/>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22</a:t>
            </a:r>
          </a:p>
        </p:txBody>
      </p:sp>
      <p:sp>
        <p:nvSpPr>
          <p:cNvPr id="4" name="TextBox 4"/>
          <p:cNvSpPr txBox="1"/>
          <p:nvPr/>
        </p:nvSpPr>
        <p:spPr>
          <a:xfrm>
            <a:off x="686156" y="1000125"/>
            <a:ext cx="4073834" cy="415925"/>
          </a:xfrm>
          <a:prstGeom prst="rect">
            <a:avLst/>
          </a:prstGeom>
        </p:spPr>
        <p:txBody>
          <a:bodyPr lIns="0" tIns="0" rIns="0" bIns="0" rtlCol="0" anchor="t">
            <a:spAutoFit/>
          </a:bodyPr>
          <a:lstStyle/>
          <a:p>
            <a:pPr>
              <a:lnSpc>
                <a:spcPts val="3474"/>
              </a:lnSpc>
            </a:pPr>
            <a:r>
              <a:rPr lang="en-US" sz="2499">
                <a:solidFill>
                  <a:srgbClr val="FFFFFF"/>
                </a:solidFill>
                <a:latin typeface="Montserrat Bold"/>
              </a:rPr>
              <a:t>REFERENCES</a:t>
            </a:r>
          </a:p>
        </p:txBody>
      </p:sp>
      <p:sp>
        <p:nvSpPr>
          <p:cNvPr id="5" name="TextBox 5"/>
          <p:cNvSpPr txBox="1"/>
          <p:nvPr/>
        </p:nvSpPr>
        <p:spPr>
          <a:xfrm>
            <a:off x="686156" y="1426651"/>
            <a:ext cx="16224335" cy="3152140"/>
          </a:xfrm>
          <a:prstGeom prst="rect">
            <a:avLst/>
          </a:prstGeom>
        </p:spPr>
        <p:txBody>
          <a:bodyPr lIns="0" tIns="0" rIns="0" bIns="0" rtlCol="0" anchor="t">
            <a:spAutoFit/>
          </a:bodyPr>
          <a:lstStyle/>
          <a:p>
            <a:pPr>
              <a:lnSpc>
                <a:spcPts val="2780"/>
              </a:lnSpc>
            </a:pPr>
            <a:endParaRPr/>
          </a:p>
          <a:p>
            <a:pPr>
              <a:lnSpc>
                <a:spcPts val="2780"/>
              </a:lnSpc>
            </a:pPr>
            <a:r>
              <a:rPr lang="en-US" sz="2000">
                <a:solidFill>
                  <a:srgbClr val="FFFFFF"/>
                </a:solidFill>
                <a:latin typeface="Montserrat"/>
              </a:rPr>
              <a:t>1.Kshetri, T. B. (n.d.). NDVI, NDBI AND NDWI CALCULATION USING LANDSAT 7 AND 8.</a:t>
            </a:r>
          </a:p>
          <a:p>
            <a:pPr>
              <a:lnSpc>
                <a:spcPts val="2780"/>
              </a:lnSpc>
            </a:pPr>
            <a:r>
              <a:rPr lang="en-US" sz="2000">
                <a:solidFill>
                  <a:srgbClr val="FFFFFF"/>
                </a:solidFill>
                <a:latin typeface="Montserrat"/>
              </a:rPr>
              <a:t>2.Özşahi̇N, E., &amp; Kaymaz, Ç. K. (2015). Cbs Ve Ahs Kullanilarak Doğal Çevre Bileşenleri Açisindan Kentsel Mekânin Yerleşime Uygunluk Analizine Bir Örnek: Antakya (Hatay). Doğu Coğrafya Dergisi, 20(33), 111. Https://Doi.Org/10.17295/Dcd.52077</a:t>
            </a:r>
          </a:p>
          <a:p>
            <a:pPr>
              <a:lnSpc>
                <a:spcPts val="2780"/>
              </a:lnSpc>
            </a:pPr>
            <a:r>
              <a:rPr lang="en-US" sz="2000">
                <a:solidFill>
                  <a:srgbClr val="FFFFFF"/>
                </a:solidFill>
                <a:latin typeface="Montserrat"/>
              </a:rPr>
              <a:t>3.GOOGLE EARTH PRO. (2023). Retrieved on July 20, 2023</a:t>
            </a:r>
          </a:p>
          <a:p>
            <a:pPr>
              <a:lnSpc>
                <a:spcPts val="2780"/>
              </a:lnSpc>
            </a:pPr>
            <a:r>
              <a:rPr lang="en-US" sz="2000">
                <a:solidFill>
                  <a:srgbClr val="FFFFFF"/>
                </a:solidFill>
                <a:latin typeface="Montserrat"/>
              </a:rPr>
              <a:t>4.GOOGLE EARTH PRO. (2023). Retrieved on September 24, 2023</a:t>
            </a:r>
          </a:p>
          <a:p>
            <a:pPr>
              <a:lnSpc>
                <a:spcPts val="2780"/>
              </a:lnSpc>
            </a:pPr>
            <a:r>
              <a:rPr lang="en-US" sz="2000">
                <a:solidFill>
                  <a:srgbClr val="FFFFFF"/>
                </a:solidFill>
                <a:latin typeface="Montserrat"/>
              </a:rPr>
              <a:t>5.Romaniello, V., Piscini, A., Bignami, C., Anniballe, R., &amp; Stramondo, S. (2017). Earthquake Damage Mapping By Using Remotely Sensed Data: The Haiti Case Study. Journal Of Applied Remote Sensing, 11(1), 016042. Https://Doi.Org/10.1117/1.Jrs.11.016042</a:t>
            </a:r>
          </a:p>
          <a:p>
            <a:pPr>
              <a:lnSpc>
                <a:spcPts val="2780"/>
              </a:lnSpc>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0416" b="-117253"/>
            </a:stretch>
          </a:blipFill>
        </p:spPr>
      </p:sp>
      <p:sp>
        <p:nvSpPr>
          <p:cNvPr id="3" name="AutoShape 3"/>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4" name="TextBox 4"/>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23</a:t>
            </a:r>
          </a:p>
        </p:txBody>
      </p:sp>
      <p:grpSp>
        <p:nvGrpSpPr>
          <p:cNvPr id="5" name="Group 5"/>
          <p:cNvGrpSpPr/>
          <p:nvPr/>
        </p:nvGrpSpPr>
        <p:grpSpPr>
          <a:xfrm>
            <a:off x="5327336" y="3833387"/>
            <a:ext cx="7633327" cy="1459392"/>
            <a:chOff x="0" y="0"/>
            <a:chExt cx="44050456" cy="8421867"/>
          </a:xfrm>
        </p:grpSpPr>
        <p:sp>
          <p:nvSpPr>
            <p:cNvPr id="6" name="Freeform 6"/>
            <p:cNvSpPr/>
            <p:nvPr/>
          </p:nvSpPr>
          <p:spPr>
            <a:xfrm>
              <a:off x="0" y="0"/>
              <a:ext cx="44050455" cy="8421867"/>
            </a:xfrm>
            <a:custGeom>
              <a:avLst/>
              <a:gdLst/>
              <a:ahLst/>
              <a:cxnLst/>
              <a:rect l="l" t="t" r="r" b="b"/>
              <a:pathLst>
                <a:path w="44050455" h="8421867">
                  <a:moveTo>
                    <a:pt x="0" y="0"/>
                  </a:moveTo>
                  <a:lnTo>
                    <a:pt x="0" y="8421867"/>
                  </a:lnTo>
                  <a:lnTo>
                    <a:pt x="44050455" y="8421867"/>
                  </a:lnTo>
                  <a:lnTo>
                    <a:pt x="44050455" y="0"/>
                  </a:lnTo>
                  <a:lnTo>
                    <a:pt x="0" y="0"/>
                  </a:lnTo>
                  <a:close/>
                  <a:moveTo>
                    <a:pt x="43989495" y="8360907"/>
                  </a:moveTo>
                  <a:lnTo>
                    <a:pt x="59690" y="8360907"/>
                  </a:lnTo>
                  <a:lnTo>
                    <a:pt x="59690" y="59690"/>
                  </a:lnTo>
                  <a:lnTo>
                    <a:pt x="43989495" y="59690"/>
                  </a:lnTo>
                  <a:lnTo>
                    <a:pt x="43989495" y="8360907"/>
                  </a:lnTo>
                  <a:close/>
                </a:path>
              </a:pathLst>
            </a:custGeom>
            <a:solidFill>
              <a:srgbClr val="FFFFFF"/>
            </a:solidFill>
          </p:spPr>
        </p:sp>
      </p:grpSp>
      <p:sp>
        <p:nvSpPr>
          <p:cNvPr id="7" name="TextBox 7"/>
          <p:cNvSpPr txBox="1"/>
          <p:nvPr/>
        </p:nvSpPr>
        <p:spPr>
          <a:xfrm>
            <a:off x="5327336" y="4181405"/>
            <a:ext cx="7761195" cy="781050"/>
          </a:xfrm>
          <a:prstGeom prst="rect">
            <a:avLst/>
          </a:prstGeom>
        </p:spPr>
        <p:txBody>
          <a:bodyPr lIns="0" tIns="0" rIns="0" bIns="0" rtlCol="0" anchor="t">
            <a:spAutoFit/>
          </a:bodyPr>
          <a:lstStyle/>
          <a:p>
            <a:pPr algn="ctr">
              <a:lnSpc>
                <a:spcPts val="6170"/>
              </a:lnSpc>
            </a:pPr>
            <a:r>
              <a:rPr lang="en-US" sz="5141">
                <a:solidFill>
                  <a:srgbClr val="FFFFFF"/>
                </a:solidFill>
                <a:latin typeface="Montserrat Semi-Bold"/>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2" name="AutoShape 2"/>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3" name="Freeform 3"/>
          <p:cNvSpPr/>
          <p:nvPr/>
        </p:nvSpPr>
        <p:spPr>
          <a:xfrm>
            <a:off x="10841331" y="1592073"/>
            <a:ext cx="6975630" cy="4645321"/>
          </a:xfrm>
          <a:custGeom>
            <a:avLst/>
            <a:gdLst/>
            <a:ahLst/>
            <a:cxnLst/>
            <a:rect l="l" t="t" r="r" b="b"/>
            <a:pathLst>
              <a:path w="6975630" h="4645321">
                <a:moveTo>
                  <a:pt x="0" y="0"/>
                </a:moveTo>
                <a:lnTo>
                  <a:pt x="6975630" y="0"/>
                </a:lnTo>
                <a:lnTo>
                  <a:pt x="6975630" y="4645321"/>
                </a:lnTo>
                <a:lnTo>
                  <a:pt x="0" y="4645321"/>
                </a:lnTo>
                <a:lnTo>
                  <a:pt x="0" y="0"/>
                </a:lnTo>
                <a:close/>
              </a:path>
            </a:pathLst>
          </a:custGeom>
          <a:blipFill>
            <a:blip r:embed="rId2">
              <a:alphaModFix amt="73000"/>
            </a:blip>
            <a:stretch>
              <a:fillRect/>
            </a:stretch>
          </a:blipFill>
        </p:spPr>
      </p:sp>
      <p:sp>
        <p:nvSpPr>
          <p:cNvPr id="4" name="Freeform 4"/>
          <p:cNvSpPr/>
          <p:nvPr/>
        </p:nvSpPr>
        <p:spPr>
          <a:xfrm>
            <a:off x="6812496" y="5553789"/>
            <a:ext cx="7516650" cy="4008880"/>
          </a:xfrm>
          <a:custGeom>
            <a:avLst/>
            <a:gdLst/>
            <a:ahLst/>
            <a:cxnLst/>
            <a:rect l="l" t="t" r="r" b="b"/>
            <a:pathLst>
              <a:path w="7516650" h="4008880">
                <a:moveTo>
                  <a:pt x="0" y="0"/>
                </a:moveTo>
                <a:lnTo>
                  <a:pt x="7516650" y="0"/>
                </a:lnTo>
                <a:lnTo>
                  <a:pt x="7516650" y="4008880"/>
                </a:lnTo>
                <a:lnTo>
                  <a:pt x="0" y="4008880"/>
                </a:lnTo>
                <a:lnTo>
                  <a:pt x="0" y="0"/>
                </a:lnTo>
                <a:close/>
              </a:path>
            </a:pathLst>
          </a:custGeom>
          <a:blipFill>
            <a:blip r:embed="rId3">
              <a:alphaModFix amt="59000"/>
            </a:blip>
            <a:stretch>
              <a:fillRect/>
            </a:stretch>
          </a:blipFill>
        </p:spPr>
      </p:sp>
      <p:sp>
        <p:nvSpPr>
          <p:cNvPr id="5" name="TextBox 5"/>
          <p:cNvSpPr txBox="1"/>
          <p:nvPr/>
        </p:nvSpPr>
        <p:spPr>
          <a:xfrm>
            <a:off x="387233" y="429777"/>
            <a:ext cx="17429728" cy="969246"/>
          </a:xfrm>
          <a:prstGeom prst="rect">
            <a:avLst/>
          </a:prstGeom>
        </p:spPr>
        <p:txBody>
          <a:bodyPr lIns="0" tIns="0" rIns="0" bIns="0" rtlCol="0" anchor="t">
            <a:spAutoFit/>
          </a:bodyPr>
          <a:lstStyle/>
          <a:p>
            <a:pPr>
              <a:lnSpc>
                <a:spcPts val="2484"/>
              </a:lnSpc>
            </a:pPr>
            <a:r>
              <a:rPr lang="en-US" sz="2484">
                <a:solidFill>
                  <a:srgbClr val="A6A6A6">
                    <a:alpha val="61961"/>
                  </a:srgbClr>
                </a:solidFill>
                <a:latin typeface="Montserrat Semi-Bold"/>
              </a:rPr>
              <a:t>Article:</a:t>
            </a:r>
          </a:p>
          <a:p>
            <a:pPr>
              <a:lnSpc>
                <a:spcPts val="2584"/>
              </a:lnSpc>
            </a:pPr>
            <a:r>
              <a:rPr lang="en-US" sz="2584">
                <a:solidFill>
                  <a:srgbClr val="FFFFFF">
                    <a:alpha val="61961"/>
                  </a:srgbClr>
                </a:solidFill>
                <a:latin typeface="Montserrat Semi-Bold Bold Italics"/>
              </a:rPr>
              <a:t>“Evaluatıon of Earthquake Damage In Hatay/Antakya Cıty Center By Investıgatıon of Spatıal Change Between 2000-2002"</a:t>
            </a:r>
          </a:p>
        </p:txBody>
      </p:sp>
      <p:sp>
        <p:nvSpPr>
          <p:cNvPr id="6" name="TextBox 6"/>
          <p:cNvSpPr txBox="1"/>
          <p:nvPr/>
        </p:nvSpPr>
        <p:spPr>
          <a:xfrm>
            <a:off x="493806" y="1922511"/>
            <a:ext cx="5451089" cy="8844915"/>
          </a:xfrm>
          <a:prstGeom prst="rect">
            <a:avLst/>
          </a:prstGeom>
        </p:spPr>
        <p:txBody>
          <a:bodyPr lIns="0" tIns="0" rIns="0" bIns="0" rtlCol="0" anchor="t">
            <a:spAutoFit/>
          </a:bodyPr>
          <a:lstStyle/>
          <a:p>
            <a:pPr algn="just">
              <a:lnSpc>
                <a:spcPts val="5100"/>
              </a:lnSpc>
            </a:pPr>
            <a:r>
              <a:rPr lang="en-US" sz="5100">
                <a:solidFill>
                  <a:srgbClr val="FFFFFF"/>
                </a:solidFill>
                <a:latin typeface="Montserrat Bold"/>
              </a:rPr>
              <a:t>INTRODUCTION</a:t>
            </a:r>
          </a:p>
          <a:p>
            <a:pPr algn="r">
              <a:lnSpc>
                <a:spcPts val="2799"/>
              </a:lnSpc>
            </a:pPr>
            <a:endParaRPr/>
          </a:p>
          <a:p>
            <a:pPr>
              <a:lnSpc>
                <a:spcPts val="2400"/>
              </a:lnSpc>
            </a:pPr>
            <a:r>
              <a:rPr lang="en-US" sz="2400">
                <a:solidFill>
                  <a:srgbClr val="A6A6A6"/>
                </a:solidFill>
                <a:latin typeface="Montserrat"/>
              </a:rPr>
              <a:t>Uncontrolled population growth is viewed as the primary issue driving the rapid urbanisation of Turkey. This has caused the expansion of building projects, particularly in residential zones. As construction demands, technology, and regulations evolve, urban areas are becoming increasingly intricate with varying densities. Numerous buildings are raised in these regions, adhering to diverse regulations, which could render cities more susceptible to calamities. The aim of this study is to find the structures erected from 2000-2002 following the 1997 regulation and assess their state of harm subsequent to the 2023 quake.</a:t>
            </a:r>
          </a:p>
          <a:p>
            <a:pPr>
              <a:lnSpc>
                <a:spcPts val="2400"/>
              </a:lnSpc>
            </a:pPr>
            <a:endParaRPr/>
          </a:p>
          <a:p>
            <a:pPr>
              <a:lnSpc>
                <a:spcPts val="2400"/>
              </a:lnSpc>
            </a:pPr>
            <a:endParaRPr/>
          </a:p>
          <a:p>
            <a:pPr>
              <a:lnSpc>
                <a:spcPts val="2400"/>
              </a:lnSpc>
            </a:pPr>
            <a:endParaRPr/>
          </a:p>
          <a:p>
            <a:pPr>
              <a:lnSpc>
                <a:spcPts val="2400"/>
              </a:lnSpc>
            </a:pPr>
            <a:endParaRPr/>
          </a:p>
          <a:p>
            <a:pPr>
              <a:lnSpc>
                <a:spcPts val="2100"/>
              </a:lnSpc>
            </a:pPr>
            <a:endParaRPr/>
          </a:p>
          <a:p>
            <a:pPr>
              <a:lnSpc>
                <a:spcPts val="2100"/>
              </a:lnSpc>
            </a:pPr>
            <a:endParaRPr/>
          </a:p>
        </p:txBody>
      </p:sp>
      <p:sp>
        <p:nvSpPr>
          <p:cNvPr id="7" name="TextBox 7"/>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7160"/>
            <a:ext cx="16230600" cy="7792152"/>
            <a:chOff x="0" y="0"/>
            <a:chExt cx="39386564" cy="18909104"/>
          </a:xfrm>
        </p:grpSpPr>
        <p:sp>
          <p:nvSpPr>
            <p:cNvPr id="3" name="Freeform 3"/>
            <p:cNvSpPr/>
            <p:nvPr/>
          </p:nvSpPr>
          <p:spPr>
            <a:xfrm>
              <a:off x="0" y="0"/>
              <a:ext cx="39386563" cy="18909105"/>
            </a:xfrm>
            <a:custGeom>
              <a:avLst/>
              <a:gdLst/>
              <a:ahLst/>
              <a:cxnLst/>
              <a:rect l="l" t="t" r="r" b="b"/>
              <a:pathLst>
                <a:path w="39386563" h="18909105">
                  <a:moveTo>
                    <a:pt x="0" y="0"/>
                  </a:moveTo>
                  <a:lnTo>
                    <a:pt x="0" y="18909105"/>
                  </a:lnTo>
                  <a:lnTo>
                    <a:pt x="39386563" y="18909105"/>
                  </a:lnTo>
                  <a:lnTo>
                    <a:pt x="39386563" y="0"/>
                  </a:lnTo>
                  <a:lnTo>
                    <a:pt x="0" y="0"/>
                  </a:lnTo>
                  <a:close/>
                  <a:moveTo>
                    <a:pt x="39325603" y="18848144"/>
                  </a:moveTo>
                  <a:lnTo>
                    <a:pt x="59690" y="18848144"/>
                  </a:lnTo>
                  <a:lnTo>
                    <a:pt x="59690" y="59690"/>
                  </a:lnTo>
                  <a:lnTo>
                    <a:pt x="39325603" y="59690"/>
                  </a:lnTo>
                  <a:lnTo>
                    <a:pt x="39325603" y="18848144"/>
                  </a:lnTo>
                  <a:close/>
                </a:path>
              </a:pathLst>
            </a:custGeom>
            <a:solidFill>
              <a:srgbClr val="FFFFFF"/>
            </a:solidFill>
          </p:spPr>
        </p:sp>
      </p:grpSp>
      <p:sp>
        <p:nvSpPr>
          <p:cNvPr id="4" name="Freeform 4"/>
          <p:cNvSpPr/>
          <p:nvPr/>
        </p:nvSpPr>
        <p:spPr>
          <a:xfrm>
            <a:off x="-205204" y="-28575"/>
            <a:ext cx="18698408" cy="991104"/>
          </a:xfrm>
          <a:custGeom>
            <a:avLst/>
            <a:gdLst/>
            <a:ahLst/>
            <a:cxnLst/>
            <a:rect l="l" t="t" r="r" b="b"/>
            <a:pathLst>
              <a:path w="18698408" h="991104">
                <a:moveTo>
                  <a:pt x="0" y="0"/>
                </a:moveTo>
                <a:lnTo>
                  <a:pt x="18698408" y="0"/>
                </a:lnTo>
                <a:lnTo>
                  <a:pt x="18698408" y="991104"/>
                </a:lnTo>
                <a:lnTo>
                  <a:pt x="0" y="991104"/>
                </a:lnTo>
                <a:lnTo>
                  <a:pt x="0" y="0"/>
                </a:lnTo>
                <a:close/>
              </a:path>
            </a:pathLst>
          </a:custGeom>
          <a:blipFill>
            <a:blip r:embed="rId2">
              <a:alphaModFix amt="23000"/>
            </a:blip>
            <a:stretch>
              <a:fillRect t="-1506089" b="-752190"/>
            </a:stretch>
          </a:blipFill>
        </p:spPr>
      </p:sp>
      <p:sp>
        <p:nvSpPr>
          <p:cNvPr id="5" name="AutoShape 5"/>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6" name="Freeform 6"/>
          <p:cNvSpPr/>
          <p:nvPr/>
        </p:nvSpPr>
        <p:spPr>
          <a:xfrm>
            <a:off x="6934661" y="1562182"/>
            <a:ext cx="10324639" cy="7696118"/>
          </a:xfrm>
          <a:custGeom>
            <a:avLst/>
            <a:gdLst/>
            <a:ahLst/>
            <a:cxnLst/>
            <a:rect l="l" t="t" r="r" b="b"/>
            <a:pathLst>
              <a:path w="10324639" h="7696118">
                <a:moveTo>
                  <a:pt x="0" y="0"/>
                </a:moveTo>
                <a:lnTo>
                  <a:pt x="10324639" y="0"/>
                </a:lnTo>
                <a:lnTo>
                  <a:pt x="10324639" y="7696118"/>
                </a:lnTo>
                <a:lnTo>
                  <a:pt x="0" y="7696118"/>
                </a:lnTo>
                <a:lnTo>
                  <a:pt x="0" y="0"/>
                </a:lnTo>
                <a:close/>
              </a:path>
            </a:pathLst>
          </a:custGeom>
          <a:blipFill>
            <a:blip r:embed="rId3"/>
            <a:stretch>
              <a:fillRect/>
            </a:stretch>
          </a:blipFill>
        </p:spPr>
      </p:sp>
      <p:sp>
        <p:nvSpPr>
          <p:cNvPr id="7" name="TextBox 7"/>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3</a:t>
            </a:r>
          </a:p>
        </p:txBody>
      </p:sp>
      <p:sp>
        <p:nvSpPr>
          <p:cNvPr id="8" name="TextBox 8"/>
          <p:cNvSpPr txBox="1"/>
          <p:nvPr/>
        </p:nvSpPr>
        <p:spPr>
          <a:xfrm>
            <a:off x="639197" y="331689"/>
            <a:ext cx="17429728" cy="969246"/>
          </a:xfrm>
          <a:prstGeom prst="rect">
            <a:avLst/>
          </a:prstGeom>
        </p:spPr>
        <p:txBody>
          <a:bodyPr lIns="0" tIns="0" rIns="0" bIns="0" rtlCol="0" anchor="t">
            <a:spAutoFit/>
          </a:bodyPr>
          <a:lstStyle/>
          <a:p>
            <a:pPr>
              <a:lnSpc>
                <a:spcPts val="2484"/>
              </a:lnSpc>
            </a:pPr>
            <a:r>
              <a:rPr lang="en-US" sz="2484">
                <a:solidFill>
                  <a:srgbClr val="FFFFFF">
                    <a:alpha val="61961"/>
                  </a:srgbClr>
                </a:solidFill>
                <a:latin typeface="Montserrat Semi-Bold"/>
              </a:rPr>
              <a:t>Article:</a:t>
            </a:r>
          </a:p>
          <a:p>
            <a:pPr>
              <a:lnSpc>
                <a:spcPts val="2584"/>
              </a:lnSpc>
            </a:pPr>
            <a:r>
              <a:rPr lang="en-US" sz="2584">
                <a:solidFill>
                  <a:srgbClr val="FFFFFF">
                    <a:alpha val="61961"/>
                  </a:srgbClr>
                </a:solidFill>
                <a:latin typeface="Montserrat Semi-Bold Bold Italics"/>
              </a:rPr>
              <a:t>“Evaluatıon of Earthquake Damage In Hatay/Antakya Cıty Center By Investıgatıon of Spatıal Change Between 2000-2002"</a:t>
            </a:r>
          </a:p>
        </p:txBody>
      </p:sp>
      <p:sp>
        <p:nvSpPr>
          <p:cNvPr id="9" name="TextBox 9"/>
          <p:cNvSpPr txBox="1"/>
          <p:nvPr/>
        </p:nvSpPr>
        <p:spPr>
          <a:xfrm>
            <a:off x="1405155" y="2001901"/>
            <a:ext cx="5039511" cy="5492115"/>
          </a:xfrm>
          <a:prstGeom prst="rect">
            <a:avLst/>
          </a:prstGeom>
        </p:spPr>
        <p:txBody>
          <a:bodyPr lIns="0" tIns="0" rIns="0" bIns="0" rtlCol="0" anchor="t">
            <a:spAutoFit/>
          </a:bodyPr>
          <a:lstStyle/>
          <a:p>
            <a:pPr algn="just">
              <a:lnSpc>
                <a:spcPts val="5100"/>
              </a:lnSpc>
            </a:pPr>
            <a:r>
              <a:rPr lang="en-US" sz="5100">
                <a:solidFill>
                  <a:srgbClr val="FFFFFF"/>
                </a:solidFill>
                <a:latin typeface="Montserrat Bold"/>
              </a:rPr>
              <a:t>STUDY AREA</a:t>
            </a:r>
          </a:p>
          <a:p>
            <a:pPr algn="r">
              <a:lnSpc>
                <a:spcPts val="2799"/>
              </a:lnSpc>
            </a:pPr>
            <a:endParaRPr/>
          </a:p>
          <a:p>
            <a:pPr>
              <a:lnSpc>
                <a:spcPts val="2400"/>
              </a:lnSpc>
            </a:pPr>
            <a:r>
              <a:rPr lang="en-US" sz="2400">
                <a:solidFill>
                  <a:srgbClr val="A6A6A6"/>
                </a:solidFill>
                <a:latin typeface="Montserrat"/>
                <a:ea typeface="Montserrat"/>
              </a:rPr>
              <a:t>The Hatay/Antakya district, located in southern Anatolia, has been chosen as the study area. It lies between the east longitudes of 36° 05' 22.503-36°10'39.342" and the north latitudes of 36° 15' 42.553'' - 36° 10' 29.71'' (UTM Zone 37K - WGS84), as depicted in Figure 1. Antakya is the central district of the Hatay province, covering an area of 21.4 km2. The city's altitude is 85 m from sea level. (Özşahi̇n &amp; Kaymaz, 2015)</a:t>
            </a:r>
          </a:p>
          <a:p>
            <a:pPr>
              <a:lnSpc>
                <a:spcPts val="2100"/>
              </a:lnSpc>
            </a:pPr>
            <a:endParaRPr/>
          </a:p>
          <a:p>
            <a:pPr>
              <a:lnSpc>
                <a:spcPts val="2100"/>
              </a:lnSpc>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2727"/>
        </a:solidFill>
        <a:effectLst/>
      </p:bgPr>
    </p:bg>
    <p:spTree>
      <p:nvGrpSpPr>
        <p:cNvPr id="1" name=""/>
        <p:cNvGrpSpPr/>
        <p:nvPr/>
      </p:nvGrpSpPr>
      <p:grpSpPr>
        <a:xfrm>
          <a:off x="0" y="0"/>
          <a:ext cx="0" cy="0"/>
          <a:chOff x="0" y="0"/>
          <a:chExt cx="0" cy="0"/>
        </a:xfrm>
      </p:grpSpPr>
      <p:sp>
        <p:nvSpPr>
          <p:cNvPr id="2" name="Freeform 2"/>
          <p:cNvSpPr/>
          <p:nvPr/>
        </p:nvSpPr>
        <p:spPr>
          <a:xfrm>
            <a:off x="-205204" y="-28575"/>
            <a:ext cx="18698408" cy="991104"/>
          </a:xfrm>
          <a:custGeom>
            <a:avLst/>
            <a:gdLst/>
            <a:ahLst/>
            <a:cxnLst/>
            <a:rect l="l" t="t" r="r" b="b"/>
            <a:pathLst>
              <a:path w="18698408" h="991104">
                <a:moveTo>
                  <a:pt x="0" y="0"/>
                </a:moveTo>
                <a:lnTo>
                  <a:pt x="18698408" y="0"/>
                </a:lnTo>
                <a:lnTo>
                  <a:pt x="18698408" y="991104"/>
                </a:lnTo>
                <a:lnTo>
                  <a:pt x="0" y="991104"/>
                </a:lnTo>
                <a:lnTo>
                  <a:pt x="0" y="0"/>
                </a:lnTo>
                <a:close/>
              </a:path>
            </a:pathLst>
          </a:custGeom>
          <a:blipFill>
            <a:blip r:embed="rId2">
              <a:alphaModFix amt="34000"/>
            </a:blip>
            <a:stretch>
              <a:fillRect t="-1506089" b="-752190"/>
            </a:stretch>
          </a:blipFill>
        </p:spPr>
      </p:sp>
      <p:sp>
        <p:nvSpPr>
          <p:cNvPr id="3" name="AutoShape 3"/>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4" name="Freeform 4"/>
          <p:cNvSpPr/>
          <p:nvPr/>
        </p:nvSpPr>
        <p:spPr>
          <a:xfrm>
            <a:off x="1822456" y="3406014"/>
            <a:ext cx="14246593" cy="4924494"/>
          </a:xfrm>
          <a:custGeom>
            <a:avLst/>
            <a:gdLst/>
            <a:ahLst/>
            <a:cxnLst/>
            <a:rect l="l" t="t" r="r" b="b"/>
            <a:pathLst>
              <a:path w="14246593" h="4924494">
                <a:moveTo>
                  <a:pt x="0" y="0"/>
                </a:moveTo>
                <a:lnTo>
                  <a:pt x="14246593" y="0"/>
                </a:lnTo>
                <a:lnTo>
                  <a:pt x="14246593" y="4924494"/>
                </a:lnTo>
                <a:lnTo>
                  <a:pt x="0" y="4924494"/>
                </a:lnTo>
                <a:lnTo>
                  <a:pt x="0" y="0"/>
                </a:lnTo>
                <a:close/>
              </a:path>
            </a:pathLst>
          </a:custGeom>
          <a:blipFill>
            <a:blip r:embed="rId3">
              <a:alphaModFix amt="13000"/>
            </a:blip>
            <a:stretch>
              <a:fillRect l="-2744" t="-47708" r="-5764" b="-50651"/>
            </a:stretch>
          </a:blipFill>
        </p:spPr>
      </p:sp>
      <p:sp>
        <p:nvSpPr>
          <p:cNvPr id="5" name="Freeform 5"/>
          <p:cNvSpPr/>
          <p:nvPr/>
        </p:nvSpPr>
        <p:spPr>
          <a:xfrm>
            <a:off x="11079180" y="1607033"/>
            <a:ext cx="6340854" cy="3752925"/>
          </a:xfrm>
          <a:custGeom>
            <a:avLst/>
            <a:gdLst/>
            <a:ahLst/>
            <a:cxnLst/>
            <a:rect l="l" t="t" r="r" b="b"/>
            <a:pathLst>
              <a:path w="6340854" h="3752925">
                <a:moveTo>
                  <a:pt x="0" y="0"/>
                </a:moveTo>
                <a:lnTo>
                  <a:pt x="6340854" y="0"/>
                </a:lnTo>
                <a:lnTo>
                  <a:pt x="6340854" y="3752925"/>
                </a:lnTo>
                <a:lnTo>
                  <a:pt x="0" y="3752925"/>
                </a:lnTo>
                <a:lnTo>
                  <a:pt x="0" y="0"/>
                </a:lnTo>
                <a:close/>
              </a:path>
            </a:pathLst>
          </a:custGeom>
          <a:blipFill>
            <a:blip r:embed="rId4"/>
            <a:stretch>
              <a:fillRect l="-41995" t="-37695" r="-19685" b="-15964"/>
            </a:stretch>
          </a:blipFill>
        </p:spPr>
      </p:sp>
      <p:sp>
        <p:nvSpPr>
          <p:cNvPr id="6" name="Freeform 6"/>
          <p:cNvSpPr/>
          <p:nvPr/>
        </p:nvSpPr>
        <p:spPr>
          <a:xfrm>
            <a:off x="12091481" y="5783595"/>
            <a:ext cx="5328552" cy="3162080"/>
          </a:xfrm>
          <a:custGeom>
            <a:avLst/>
            <a:gdLst/>
            <a:ahLst/>
            <a:cxnLst/>
            <a:rect l="l" t="t" r="r" b="b"/>
            <a:pathLst>
              <a:path w="5328552" h="3162080">
                <a:moveTo>
                  <a:pt x="0" y="0"/>
                </a:moveTo>
                <a:lnTo>
                  <a:pt x="5328553" y="0"/>
                </a:lnTo>
                <a:lnTo>
                  <a:pt x="5328553" y="3162080"/>
                </a:lnTo>
                <a:lnTo>
                  <a:pt x="0" y="3162080"/>
                </a:lnTo>
                <a:lnTo>
                  <a:pt x="0" y="0"/>
                </a:lnTo>
                <a:close/>
              </a:path>
            </a:pathLst>
          </a:custGeom>
          <a:blipFill>
            <a:blip r:embed="rId5"/>
            <a:stretch>
              <a:fillRect l="-41580" t="-36364" r="-20526" b="-17295"/>
            </a:stretch>
          </a:blipFill>
        </p:spPr>
      </p:sp>
      <p:sp>
        <p:nvSpPr>
          <p:cNvPr id="7" name="Freeform 7"/>
          <p:cNvSpPr/>
          <p:nvPr/>
        </p:nvSpPr>
        <p:spPr>
          <a:xfrm>
            <a:off x="2103368" y="6028996"/>
            <a:ext cx="6842384" cy="3533673"/>
          </a:xfrm>
          <a:custGeom>
            <a:avLst/>
            <a:gdLst/>
            <a:ahLst/>
            <a:cxnLst/>
            <a:rect l="l" t="t" r="r" b="b"/>
            <a:pathLst>
              <a:path w="6842384" h="3533673">
                <a:moveTo>
                  <a:pt x="0" y="0"/>
                </a:moveTo>
                <a:lnTo>
                  <a:pt x="6842385" y="0"/>
                </a:lnTo>
                <a:lnTo>
                  <a:pt x="6842385" y="3533673"/>
                </a:lnTo>
                <a:lnTo>
                  <a:pt x="0" y="3533673"/>
                </a:lnTo>
                <a:lnTo>
                  <a:pt x="0" y="0"/>
                </a:lnTo>
                <a:close/>
              </a:path>
            </a:pathLst>
          </a:custGeom>
          <a:blipFill>
            <a:blip r:embed="rId6"/>
            <a:stretch>
              <a:fillRect t="-4548" b="-4370"/>
            </a:stretch>
          </a:blipFill>
        </p:spPr>
      </p:sp>
      <p:sp>
        <p:nvSpPr>
          <p:cNvPr id="8" name="TextBox 8"/>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3</a:t>
            </a:r>
          </a:p>
        </p:txBody>
      </p:sp>
      <p:sp>
        <p:nvSpPr>
          <p:cNvPr id="9" name="TextBox 9"/>
          <p:cNvSpPr txBox="1"/>
          <p:nvPr/>
        </p:nvSpPr>
        <p:spPr>
          <a:xfrm>
            <a:off x="799838" y="1626083"/>
            <a:ext cx="10495360" cy="4863465"/>
          </a:xfrm>
          <a:prstGeom prst="rect">
            <a:avLst/>
          </a:prstGeom>
        </p:spPr>
        <p:txBody>
          <a:bodyPr lIns="0" tIns="0" rIns="0" bIns="0" rtlCol="0" anchor="t">
            <a:spAutoFit/>
          </a:bodyPr>
          <a:lstStyle/>
          <a:p>
            <a:pPr algn="just">
              <a:lnSpc>
                <a:spcPts val="5100"/>
              </a:lnSpc>
            </a:pPr>
            <a:r>
              <a:rPr lang="en-US" sz="5100">
                <a:solidFill>
                  <a:srgbClr val="FFFFFF"/>
                </a:solidFill>
                <a:latin typeface="Montserrat Bold"/>
              </a:rPr>
              <a:t>SATELITTE DATA</a:t>
            </a:r>
          </a:p>
          <a:p>
            <a:pPr algn="r">
              <a:lnSpc>
                <a:spcPts val="3599"/>
              </a:lnSpc>
            </a:pPr>
            <a:endParaRPr/>
          </a:p>
          <a:p>
            <a:pPr marL="496572" lvl="1" indent="-248286">
              <a:lnSpc>
                <a:spcPts val="2300"/>
              </a:lnSpc>
              <a:buFont typeface="Arial"/>
              <a:buChar char="•"/>
            </a:pPr>
            <a:r>
              <a:rPr lang="en-US" sz="2300">
                <a:solidFill>
                  <a:srgbClr val="FFFFFF"/>
                </a:solidFill>
                <a:latin typeface="Montserrat"/>
              </a:rPr>
              <a:t>LANDSAT 7 : </a:t>
            </a:r>
          </a:p>
          <a:p>
            <a:pPr>
              <a:lnSpc>
                <a:spcPts val="2000"/>
              </a:lnSpc>
            </a:pPr>
            <a:endParaRPr/>
          </a:p>
          <a:p>
            <a:pPr>
              <a:lnSpc>
                <a:spcPts val="2000"/>
              </a:lnSpc>
            </a:pPr>
            <a:r>
              <a:rPr lang="en-US" sz="2000">
                <a:solidFill>
                  <a:srgbClr val="FFFFFF"/>
                </a:solidFill>
                <a:latin typeface="Montserrat"/>
              </a:rPr>
              <a:t> Landsat 7 imagery acquired on January 14, 2000, and November 19, 2002. The image preprocessing consists of a band composite. (United States Geological Survey (USGS))</a:t>
            </a:r>
          </a:p>
          <a:p>
            <a:pPr>
              <a:lnSpc>
                <a:spcPts val="2799"/>
              </a:lnSpc>
            </a:pPr>
            <a:endParaRPr/>
          </a:p>
          <a:p>
            <a:pPr>
              <a:lnSpc>
                <a:spcPts val="2300"/>
              </a:lnSpc>
            </a:pPr>
            <a:r>
              <a:rPr lang="en-US" sz="2300">
                <a:solidFill>
                  <a:srgbClr val="FFFFFF"/>
                </a:solidFill>
                <a:latin typeface="Montserrat"/>
              </a:rPr>
              <a:t> </a:t>
            </a:r>
          </a:p>
          <a:p>
            <a:pPr marL="539751" lvl="1" indent="-269876">
              <a:lnSpc>
                <a:spcPts val="2500"/>
              </a:lnSpc>
              <a:buFont typeface="Arial"/>
              <a:buChar char="•"/>
            </a:pPr>
            <a:r>
              <a:rPr lang="en-US" sz="2500">
                <a:solidFill>
                  <a:srgbClr val="FFFFFF"/>
                </a:solidFill>
                <a:latin typeface="Montserrat"/>
              </a:rPr>
              <a:t>SENTINEL 2 :</a:t>
            </a:r>
          </a:p>
          <a:p>
            <a:pPr>
              <a:lnSpc>
                <a:spcPts val="1700"/>
              </a:lnSpc>
            </a:pPr>
            <a:endParaRPr/>
          </a:p>
          <a:p>
            <a:pPr>
              <a:lnSpc>
                <a:spcPts val="1700"/>
              </a:lnSpc>
            </a:pPr>
            <a:r>
              <a:rPr lang="en-US" sz="1700">
                <a:solidFill>
                  <a:srgbClr val="FFFFFF"/>
                </a:solidFill>
                <a:latin typeface="Montserrat"/>
              </a:rPr>
              <a:t>SENTINEL 2 imagery from July 19, 2023, was used. (Sentinel Copernicus website)</a:t>
            </a:r>
          </a:p>
          <a:p>
            <a:pPr>
              <a:lnSpc>
                <a:spcPts val="3399"/>
              </a:lnSpc>
            </a:pPr>
            <a:endParaRPr/>
          </a:p>
          <a:p>
            <a:pPr>
              <a:lnSpc>
                <a:spcPts val="3399"/>
              </a:lnSpc>
            </a:pPr>
            <a:endParaRPr/>
          </a:p>
          <a:p>
            <a:pPr>
              <a:lnSpc>
                <a:spcPts val="2100"/>
              </a:lnSpc>
            </a:pPr>
            <a:endParaRPr/>
          </a:p>
        </p:txBody>
      </p:sp>
      <p:sp>
        <p:nvSpPr>
          <p:cNvPr id="10" name="TextBox 10"/>
          <p:cNvSpPr txBox="1"/>
          <p:nvPr/>
        </p:nvSpPr>
        <p:spPr>
          <a:xfrm>
            <a:off x="639197" y="331689"/>
            <a:ext cx="17429728" cy="969246"/>
          </a:xfrm>
          <a:prstGeom prst="rect">
            <a:avLst/>
          </a:prstGeom>
        </p:spPr>
        <p:txBody>
          <a:bodyPr lIns="0" tIns="0" rIns="0" bIns="0" rtlCol="0" anchor="t">
            <a:spAutoFit/>
          </a:bodyPr>
          <a:lstStyle/>
          <a:p>
            <a:pPr>
              <a:lnSpc>
                <a:spcPts val="2484"/>
              </a:lnSpc>
            </a:pPr>
            <a:r>
              <a:rPr lang="en-US" sz="2484" dirty="0">
                <a:solidFill>
                  <a:srgbClr val="FFFFFF">
                    <a:alpha val="61961"/>
                  </a:srgbClr>
                </a:solidFill>
                <a:latin typeface="Montserrat Semi-Bold"/>
              </a:rPr>
              <a:t>Article:</a:t>
            </a:r>
          </a:p>
          <a:p>
            <a:pPr>
              <a:lnSpc>
                <a:spcPts val="2584"/>
              </a:lnSpc>
            </a:pPr>
            <a:r>
              <a:rPr lang="en-US" sz="2584" dirty="0">
                <a:solidFill>
                  <a:srgbClr val="FFFFFF">
                    <a:alpha val="61961"/>
                  </a:srgbClr>
                </a:solidFill>
                <a:latin typeface="Montserrat Semi-Bold Bold Italics"/>
              </a:rPr>
              <a:t>“</a:t>
            </a:r>
            <a:r>
              <a:rPr lang="en-US" sz="2584" dirty="0" err="1">
                <a:solidFill>
                  <a:srgbClr val="FFFFFF">
                    <a:alpha val="61961"/>
                  </a:srgbClr>
                </a:solidFill>
                <a:latin typeface="Montserrat Semi-Bold Bold Italics"/>
              </a:rPr>
              <a:t>Evaluatıon</a:t>
            </a:r>
            <a:r>
              <a:rPr lang="en-US" sz="2584" dirty="0">
                <a:solidFill>
                  <a:srgbClr val="FFFFFF">
                    <a:alpha val="61961"/>
                  </a:srgbClr>
                </a:solidFill>
                <a:latin typeface="Montserrat Semi-Bold Bold Italics"/>
              </a:rPr>
              <a:t> of Earthquake Damage In </a:t>
            </a:r>
            <a:r>
              <a:rPr lang="en-US" sz="2584" dirty="0" err="1">
                <a:solidFill>
                  <a:srgbClr val="FFFFFF">
                    <a:alpha val="61961"/>
                  </a:srgbClr>
                </a:solidFill>
                <a:latin typeface="Montserrat Semi-Bold Bold Italics"/>
              </a:rPr>
              <a:t>Hatay</a:t>
            </a:r>
            <a:r>
              <a:rPr lang="en-US" sz="2584" dirty="0">
                <a:solidFill>
                  <a:srgbClr val="FFFFFF">
                    <a:alpha val="61961"/>
                  </a:srgbClr>
                </a:solidFill>
                <a:latin typeface="Montserrat Semi-Bold Bold Italics"/>
              </a:rPr>
              <a:t>/Antakya </a:t>
            </a:r>
            <a:r>
              <a:rPr lang="en-US" sz="2584" dirty="0" err="1">
                <a:solidFill>
                  <a:srgbClr val="FFFFFF">
                    <a:alpha val="61961"/>
                  </a:srgbClr>
                </a:solidFill>
                <a:latin typeface="Montserrat Semi-Bold Bold Italics"/>
              </a:rPr>
              <a:t>Cıty</a:t>
            </a:r>
            <a:r>
              <a:rPr lang="en-US" sz="2584" dirty="0">
                <a:solidFill>
                  <a:srgbClr val="FFFFFF">
                    <a:alpha val="61961"/>
                  </a:srgbClr>
                </a:solidFill>
                <a:latin typeface="Montserrat Semi-Bold Bold Italics"/>
              </a:rPr>
              <a:t> Center By </a:t>
            </a:r>
            <a:r>
              <a:rPr lang="en-US" sz="2584" dirty="0" err="1">
                <a:solidFill>
                  <a:srgbClr val="FFFFFF">
                    <a:alpha val="61961"/>
                  </a:srgbClr>
                </a:solidFill>
                <a:latin typeface="Montserrat Semi-Bold Bold Italics"/>
              </a:rPr>
              <a:t>Investıgatıon</a:t>
            </a:r>
            <a:r>
              <a:rPr lang="en-US" sz="2584" dirty="0">
                <a:solidFill>
                  <a:srgbClr val="FFFFFF">
                    <a:alpha val="61961"/>
                  </a:srgbClr>
                </a:solidFill>
                <a:latin typeface="Montserrat Semi-Bold Bold Italics"/>
              </a:rPr>
              <a:t> of </a:t>
            </a:r>
            <a:r>
              <a:rPr lang="en-US" sz="2584" dirty="0" err="1">
                <a:solidFill>
                  <a:srgbClr val="FFFFFF">
                    <a:alpha val="61961"/>
                  </a:srgbClr>
                </a:solidFill>
                <a:latin typeface="Montserrat Semi-Bold Bold Italics"/>
              </a:rPr>
              <a:t>Spatıal</a:t>
            </a:r>
            <a:r>
              <a:rPr lang="en-US" sz="2584" dirty="0">
                <a:solidFill>
                  <a:srgbClr val="FFFFFF">
                    <a:alpha val="61961"/>
                  </a:srgbClr>
                </a:solidFill>
                <a:latin typeface="Montserrat Semi-Bold Bold Italics"/>
              </a:rPr>
              <a:t> Change Between 2000-2002"</a:t>
            </a:r>
          </a:p>
        </p:txBody>
      </p:sp>
      <p:sp>
        <p:nvSpPr>
          <p:cNvPr id="13" name="12 Sağ Ok"/>
          <p:cNvSpPr/>
          <p:nvPr/>
        </p:nvSpPr>
        <p:spPr>
          <a:xfrm rot="19410690">
            <a:off x="9965761" y="6463662"/>
            <a:ext cx="1071570" cy="714380"/>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62" r="-1462"/>
            </a:stretch>
          </a:blipFill>
        </p:spPr>
      </p:sp>
      <p:grpSp>
        <p:nvGrpSpPr>
          <p:cNvPr id="3" name="Group 3"/>
          <p:cNvGrpSpPr/>
          <p:nvPr/>
        </p:nvGrpSpPr>
        <p:grpSpPr>
          <a:xfrm>
            <a:off x="714316" y="2099900"/>
            <a:ext cx="16859367" cy="5279599"/>
            <a:chOff x="0" y="0"/>
            <a:chExt cx="6102925" cy="1785938"/>
          </a:xfrm>
        </p:grpSpPr>
        <p:sp>
          <p:nvSpPr>
            <p:cNvPr id="4" name="Freeform 4"/>
            <p:cNvSpPr/>
            <p:nvPr/>
          </p:nvSpPr>
          <p:spPr>
            <a:xfrm>
              <a:off x="0" y="0"/>
              <a:ext cx="6102925" cy="1785938"/>
            </a:xfrm>
            <a:custGeom>
              <a:avLst/>
              <a:gdLst/>
              <a:ahLst/>
              <a:cxnLst/>
              <a:rect l="l" t="t" r="r" b="b"/>
              <a:pathLst>
                <a:path w="6102925" h="1785938">
                  <a:moveTo>
                    <a:pt x="0" y="0"/>
                  </a:moveTo>
                  <a:lnTo>
                    <a:pt x="6102925" y="0"/>
                  </a:lnTo>
                  <a:lnTo>
                    <a:pt x="6102925" y="1785938"/>
                  </a:lnTo>
                  <a:lnTo>
                    <a:pt x="0" y="1785938"/>
                  </a:lnTo>
                  <a:close/>
                </a:path>
              </a:pathLst>
            </a:custGeom>
            <a:solidFill>
              <a:srgbClr val="272727">
                <a:alpha val="55686"/>
              </a:srgbClr>
            </a:solidFill>
          </p:spPr>
        </p:sp>
      </p:grpSp>
      <p:sp>
        <p:nvSpPr>
          <p:cNvPr id="5" name="AutoShape 5"/>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6" name="TextBox 6"/>
          <p:cNvSpPr txBox="1"/>
          <p:nvPr/>
        </p:nvSpPr>
        <p:spPr>
          <a:xfrm>
            <a:off x="6702414" y="4189039"/>
            <a:ext cx="10976827" cy="1156969"/>
          </a:xfrm>
          <a:prstGeom prst="rect">
            <a:avLst/>
          </a:prstGeom>
        </p:spPr>
        <p:txBody>
          <a:bodyPr lIns="0" tIns="0" rIns="0" bIns="0" rtlCol="0" anchor="t">
            <a:spAutoFit/>
          </a:bodyPr>
          <a:lstStyle/>
          <a:p>
            <a:pPr>
              <a:lnSpc>
                <a:spcPts val="8799"/>
              </a:lnSpc>
            </a:pPr>
            <a:r>
              <a:rPr lang="en-US" sz="8799" dirty="0">
                <a:solidFill>
                  <a:srgbClr val="FFFFFF"/>
                </a:solidFill>
                <a:latin typeface="Montserrat Semi-Bold"/>
              </a:rPr>
              <a:t>METHOD</a:t>
            </a:r>
          </a:p>
        </p:txBody>
      </p:sp>
      <p:sp>
        <p:nvSpPr>
          <p:cNvPr id="7" name="TextBox 7"/>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4</a:t>
            </a:r>
          </a:p>
        </p:txBody>
      </p:sp>
      <p:sp>
        <p:nvSpPr>
          <p:cNvPr id="8" name="TextBox 8"/>
          <p:cNvSpPr txBox="1"/>
          <p:nvPr/>
        </p:nvSpPr>
        <p:spPr>
          <a:xfrm>
            <a:off x="6097733" y="3115635"/>
            <a:ext cx="2688324" cy="2230374"/>
          </a:xfrm>
          <a:prstGeom prst="rect">
            <a:avLst/>
          </a:prstGeom>
        </p:spPr>
        <p:txBody>
          <a:bodyPr lIns="0" tIns="0" rIns="0" bIns="0" rtlCol="0" anchor="t">
            <a:spAutoFit/>
          </a:bodyPr>
          <a:lstStyle/>
          <a:p>
            <a:pPr>
              <a:lnSpc>
                <a:spcPts val="17568"/>
              </a:lnSpc>
              <a:spcBef>
                <a:spcPct val="0"/>
              </a:spcBef>
            </a:pPr>
            <a:r>
              <a:rPr lang="en-US" sz="14400">
                <a:solidFill>
                  <a:srgbClr val="FFFFFF"/>
                </a:solidFill>
                <a:latin typeface="Montserrat Classic Bold"/>
              </a:rPr>
              <a:t>“</a:t>
            </a:r>
          </a:p>
        </p:txBody>
      </p:sp>
      <p:sp>
        <p:nvSpPr>
          <p:cNvPr id="9" name="TextBox 9"/>
          <p:cNvSpPr txBox="1"/>
          <p:nvPr/>
        </p:nvSpPr>
        <p:spPr>
          <a:xfrm>
            <a:off x="11114647" y="4444834"/>
            <a:ext cx="1472106" cy="2230374"/>
          </a:xfrm>
          <a:prstGeom prst="rect">
            <a:avLst/>
          </a:prstGeom>
        </p:spPr>
        <p:txBody>
          <a:bodyPr lIns="0" tIns="0" rIns="0" bIns="0" rtlCol="0" anchor="t">
            <a:spAutoFit/>
          </a:bodyPr>
          <a:lstStyle/>
          <a:p>
            <a:pPr algn="r">
              <a:lnSpc>
                <a:spcPts val="17568"/>
              </a:lnSpc>
              <a:spcBef>
                <a:spcPct val="0"/>
              </a:spcBef>
            </a:pPr>
            <a:r>
              <a:rPr lang="en-US" sz="14400">
                <a:solidFill>
                  <a:srgbClr val="FFFFFF"/>
                </a:solidFill>
                <a:latin typeface="Montserrat Classic Bold"/>
              </a:rPr>
              <a:t>”</a:t>
            </a:r>
          </a:p>
        </p:txBody>
      </p:sp>
      <p:sp>
        <p:nvSpPr>
          <p:cNvPr id="11" name="TextBox 10"/>
          <p:cNvSpPr txBox="1"/>
          <p:nvPr/>
        </p:nvSpPr>
        <p:spPr>
          <a:xfrm>
            <a:off x="500002" y="357154"/>
            <a:ext cx="17429728" cy="634020"/>
          </a:xfrm>
          <a:prstGeom prst="rect">
            <a:avLst/>
          </a:prstGeom>
        </p:spPr>
        <p:txBody>
          <a:bodyPr lIns="0" tIns="0" rIns="0" bIns="0" rtlCol="0" anchor="t">
            <a:spAutoFit/>
          </a:bodyPr>
          <a:lstStyle/>
          <a:p>
            <a:pPr>
              <a:lnSpc>
                <a:spcPts val="2484"/>
              </a:lnSpc>
            </a:pPr>
            <a:r>
              <a:rPr lang="en-US" sz="2000" dirty="0">
                <a:solidFill>
                  <a:srgbClr val="FFFFFF">
                    <a:alpha val="61961"/>
                  </a:srgbClr>
                </a:solidFill>
                <a:latin typeface="Montserrat Semi-Bold"/>
              </a:rPr>
              <a:t>Article:</a:t>
            </a:r>
          </a:p>
          <a:p>
            <a:pPr>
              <a:lnSpc>
                <a:spcPts val="2584"/>
              </a:lnSpc>
            </a:pPr>
            <a:r>
              <a:rPr lang="en-US" sz="2000" dirty="0">
                <a:solidFill>
                  <a:srgbClr val="FFFFFF">
                    <a:alpha val="61961"/>
                  </a:srgbClr>
                </a:solidFill>
                <a:latin typeface="Montserrat Semi-Bold Bold Italics"/>
              </a:rPr>
              <a:t>“</a:t>
            </a:r>
            <a:r>
              <a:rPr lang="en-US" sz="2000" dirty="0" err="1">
                <a:solidFill>
                  <a:srgbClr val="FFFFFF">
                    <a:alpha val="61961"/>
                  </a:srgbClr>
                </a:solidFill>
                <a:latin typeface="Montserrat Semi-Bold Bold Italics"/>
              </a:rPr>
              <a:t>Evaluatıon</a:t>
            </a:r>
            <a:r>
              <a:rPr lang="en-US" sz="2000" dirty="0">
                <a:solidFill>
                  <a:srgbClr val="FFFFFF">
                    <a:alpha val="61961"/>
                  </a:srgbClr>
                </a:solidFill>
                <a:latin typeface="Montserrat Semi-Bold Bold Italics"/>
              </a:rPr>
              <a:t> of Earthquake Damage In </a:t>
            </a:r>
            <a:r>
              <a:rPr lang="en-US" sz="2000" dirty="0" err="1">
                <a:solidFill>
                  <a:srgbClr val="FFFFFF">
                    <a:alpha val="61961"/>
                  </a:srgbClr>
                </a:solidFill>
                <a:latin typeface="Montserrat Semi-Bold Bold Italics"/>
              </a:rPr>
              <a:t>Hatay</a:t>
            </a:r>
            <a:r>
              <a:rPr lang="en-US" sz="2000" dirty="0">
                <a:solidFill>
                  <a:srgbClr val="FFFFFF">
                    <a:alpha val="61961"/>
                  </a:srgbClr>
                </a:solidFill>
                <a:latin typeface="Montserrat Semi-Bold Bold Italics"/>
              </a:rPr>
              <a:t>/Antakya </a:t>
            </a:r>
            <a:r>
              <a:rPr lang="en-US" sz="2000" dirty="0" err="1">
                <a:solidFill>
                  <a:srgbClr val="FFFFFF">
                    <a:alpha val="61961"/>
                  </a:srgbClr>
                </a:solidFill>
                <a:latin typeface="Montserrat Semi-Bold Bold Italics"/>
              </a:rPr>
              <a:t>Cıty</a:t>
            </a:r>
            <a:r>
              <a:rPr lang="en-US" sz="2000" dirty="0">
                <a:solidFill>
                  <a:srgbClr val="FFFFFF">
                    <a:alpha val="61961"/>
                  </a:srgbClr>
                </a:solidFill>
                <a:latin typeface="Montserrat Semi-Bold Bold Italics"/>
              </a:rPr>
              <a:t> Center By </a:t>
            </a:r>
            <a:r>
              <a:rPr lang="en-US" sz="2000" dirty="0" err="1">
                <a:solidFill>
                  <a:srgbClr val="FFFFFF">
                    <a:alpha val="61961"/>
                  </a:srgbClr>
                </a:solidFill>
                <a:latin typeface="Montserrat Semi-Bold Bold Italics"/>
              </a:rPr>
              <a:t>Investıgatıon</a:t>
            </a:r>
            <a:r>
              <a:rPr lang="en-US" sz="2000" dirty="0">
                <a:solidFill>
                  <a:srgbClr val="FFFFFF">
                    <a:alpha val="61961"/>
                  </a:srgbClr>
                </a:solidFill>
                <a:latin typeface="Montserrat Semi-Bold Bold Italics"/>
              </a:rPr>
              <a:t> of </a:t>
            </a:r>
            <a:r>
              <a:rPr lang="en-US" sz="2000" dirty="0" err="1">
                <a:solidFill>
                  <a:srgbClr val="FFFFFF">
                    <a:alpha val="61961"/>
                  </a:srgbClr>
                </a:solidFill>
                <a:latin typeface="Montserrat Semi-Bold Bold Italics"/>
              </a:rPr>
              <a:t>Spatıal</a:t>
            </a:r>
            <a:r>
              <a:rPr lang="en-US" sz="2000" dirty="0">
                <a:solidFill>
                  <a:srgbClr val="FFFFFF">
                    <a:alpha val="61961"/>
                  </a:srgbClr>
                </a:solidFill>
                <a:latin typeface="Montserrat Semi-Bold Bold Italics"/>
              </a:rPr>
              <a:t> Change Between 2000-2002"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8221299" y="485964"/>
            <a:ext cx="9526589" cy="6344095"/>
          </a:xfrm>
          <a:custGeom>
            <a:avLst/>
            <a:gdLst/>
            <a:ahLst/>
            <a:cxnLst/>
            <a:rect l="l" t="t" r="r" b="b"/>
            <a:pathLst>
              <a:path w="9526589" h="6344095">
                <a:moveTo>
                  <a:pt x="0" y="0"/>
                </a:moveTo>
                <a:lnTo>
                  <a:pt x="9526589" y="0"/>
                </a:lnTo>
                <a:lnTo>
                  <a:pt x="9526589" y="6344096"/>
                </a:lnTo>
                <a:lnTo>
                  <a:pt x="0" y="6344096"/>
                </a:lnTo>
                <a:lnTo>
                  <a:pt x="0" y="0"/>
                </a:lnTo>
                <a:close/>
              </a:path>
            </a:pathLst>
          </a:custGeom>
          <a:blipFill>
            <a:blip r:embed="rId3">
              <a:alphaModFix amt="49000"/>
            </a:blip>
            <a:stretch>
              <a:fillRect/>
            </a:stretch>
          </a:blipFill>
        </p:spPr>
      </p:sp>
      <p:grpSp>
        <p:nvGrpSpPr>
          <p:cNvPr id="4" name="Group 4"/>
          <p:cNvGrpSpPr/>
          <p:nvPr/>
        </p:nvGrpSpPr>
        <p:grpSpPr>
          <a:xfrm>
            <a:off x="265777" y="339870"/>
            <a:ext cx="17744481" cy="9567802"/>
            <a:chOff x="0" y="0"/>
            <a:chExt cx="53209088" cy="28690272"/>
          </a:xfrm>
        </p:grpSpPr>
        <p:sp>
          <p:nvSpPr>
            <p:cNvPr id="5" name="Freeform 5"/>
            <p:cNvSpPr/>
            <p:nvPr/>
          </p:nvSpPr>
          <p:spPr>
            <a:xfrm>
              <a:off x="0" y="0"/>
              <a:ext cx="53209087" cy="28690274"/>
            </a:xfrm>
            <a:custGeom>
              <a:avLst/>
              <a:gdLst/>
              <a:ahLst/>
              <a:cxnLst/>
              <a:rect l="l" t="t" r="r" b="b"/>
              <a:pathLst>
                <a:path w="53209087" h="28690274">
                  <a:moveTo>
                    <a:pt x="0" y="0"/>
                  </a:moveTo>
                  <a:lnTo>
                    <a:pt x="0" y="28690274"/>
                  </a:lnTo>
                  <a:lnTo>
                    <a:pt x="53209087" y="28690274"/>
                  </a:lnTo>
                  <a:lnTo>
                    <a:pt x="53209087" y="0"/>
                  </a:lnTo>
                  <a:lnTo>
                    <a:pt x="0" y="0"/>
                  </a:lnTo>
                  <a:close/>
                  <a:moveTo>
                    <a:pt x="53148130" y="28629313"/>
                  </a:moveTo>
                  <a:lnTo>
                    <a:pt x="59690" y="28629313"/>
                  </a:lnTo>
                  <a:lnTo>
                    <a:pt x="59690" y="59690"/>
                  </a:lnTo>
                  <a:lnTo>
                    <a:pt x="53148130" y="59690"/>
                  </a:lnTo>
                  <a:lnTo>
                    <a:pt x="53148130" y="28629313"/>
                  </a:lnTo>
                  <a:close/>
                </a:path>
              </a:pathLst>
            </a:custGeom>
            <a:solidFill>
              <a:srgbClr val="FFFFFF"/>
            </a:solidFill>
          </p:spPr>
        </p:sp>
      </p:grpSp>
      <p:grpSp>
        <p:nvGrpSpPr>
          <p:cNvPr id="6" name="Group 6"/>
          <p:cNvGrpSpPr/>
          <p:nvPr/>
        </p:nvGrpSpPr>
        <p:grpSpPr>
          <a:xfrm>
            <a:off x="512092" y="2972011"/>
            <a:ext cx="6273082" cy="2504934"/>
            <a:chOff x="0" y="0"/>
            <a:chExt cx="2122006" cy="847348"/>
          </a:xfrm>
        </p:grpSpPr>
        <p:sp>
          <p:nvSpPr>
            <p:cNvPr id="7" name="Freeform 7"/>
            <p:cNvSpPr/>
            <p:nvPr/>
          </p:nvSpPr>
          <p:spPr>
            <a:xfrm>
              <a:off x="0" y="0"/>
              <a:ext cx="2122006" cy="847348"/>
            </a:xfrm>
            <a:custGeom>
              <a:avLst/>
              <a:gdLst/>
              <a:ahLst/>
              <a:cxnLst/>
              <a:rect l="l" t="t" r="r" b="b"/>
              <a:pathLst>
                <a:path w="2122006" h="847348">
                  <a:moveTo>
                    <a:pt x="0" y="0"/>
                  </a:moveTo>
                  <a:lnTo>
                    <a:pt x="2122006" y="0"/>
                  </a:lnTo>
                  <a:lnTo>
                    <a:pt x="2122006" y="847348"/>
                  </a:lnTo>
                  <a:lnTo>
                    <a:pt x="0" y="847348"/>
                  </a:lnTo>
                  <a:close/>
                </a:path>
              </a:pathLst>
            </a:custGeom>
            <a:solidFill>
              <a:srgbClr val="A6A6A6">
                <a:alpha val="44706"/>
              </a:srgbClr>
            </a:solidFill>
          </p:spPr>
        </p:sp>
      </p:grpSp>
      <p:sp>
        <p:nvSpPr>
          <p:cNvPr id="8" name="AutoShape 8"/>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9" name="Freeform 9"/>
          <p:cNvSpPr/>
          <p:nvPr/>
        </p:nvSpPr>
        <p:spPr>
          <a:xfrm>
            <a:off x="7310395" y="1947850"/>
            <a:ext cx="9906099" cy="7310450"/>
          </a:xfrm>
          <a:custGeom>
            <a:avLst/>
            <a:gdLst/>
            <a:ahLst/>
            <a:cxnLst/>
            <a:rect l="l" t="t" r="r" b="b"/>
            <a:pathLst>
              <a:path w="10247925" h="7562709">
                <a:moveTo>
                  <a:pt x="0" y="0"/>
                </a:moveTo>
                <a:lnTo>
                  <a:pt x="10247925" y="0"/>
                </a:lnTo>
                <a:lnTo>
                  <a:pt x="10247925" y="7562709"/>
                </a:lnTo>
                <a:lnTo>
                  <a:pt x="0" y="7562709"/>
                </a:lnTo>
                <a:lnTo>
                  <a:pt x="0" y="0"/>
                </a:lnTo>
                <a:close/>
              </a:path>
            </a:pathLst>
          </a:custGeom>
          <a:blipFill>
            <a:blip r:embed="rId4"/>
            <a:stretch>
              <a:fillRect/>
            </a:stretch>
          </a:blipFill>
        </p:spPr>
      </p:sp>
      <p:sp>
        <p:nvSpPr>
          <p:cNvPr id="10" name="TextBox 10"/>
          <p:cNvSpPr txBox="1"/>
          <p:nvPr/>
        </p:nvSpPr>
        <p:spPr>
          <a:xfrm>
            <a:off x="990321" y="3202980"/>
            <a:ext cx="6320073" cy="3051175"/>
          </a:xfrm>
          <a:prstGeom prst="rect">
            <a:avLst/>
          </a:prstGeom>
        </p:spPr>
        <p:txBody>
          <a:bodyPr lIns="0" tIns="0" rIns="0" bIns="0" rtlCol="0" anchor="t">
            <a:spAutoFit/>
          </a:bodyPr>
          <a:lstStyle/>
          <a:p>
            <a:pPr>
              <a:lnSpc>
                <a:spcPts val="3500"/>
              </a:lnSpc>
            </a:pPr>
            <a:r>
              <a:rPr lang="en-US" sz="2500">
                <a:solidFill>
                  <a:srgbClr val="FFFFFF"/>
                </a:solidFill>
                <a:latin typeface="Montserrat Semi-Bold"/>
              </a:rPr>
              <a:t>FORMUL;</a:t>
            </a:r>
          </a:p>
          <a:p>
            <a:pPr>
              <a:lnSpc>
                <a:spcPts val="3500"/>
              </a:lnSpc>
            </a:pPr>
            <a:r>
              <a:rPr lang="en-US" sz="2500">
                <a:solidFill>
                  <a:srgbClr val="FFFFFF"/>
                </a:solidFill>
                <a:latin typeface="Montserrat Semi-Bold"/>
              </a:rPr>
              <a:t>NBDI = (SWIR – NIR) / (SWIR + NIR)</a:t>
            </a:r>
          </a:p>
          <a:p>
            <a:pPr>
              <a:lnSpc>
                <a:spcPts val="3500"/>
              </a:lnSpc>
            </a:pPr>
            <a:r>
              <a:rPr lang="en-US" sz="2500">
                <a:solidFill>
                  <a:srgbClr val="FFFFFF"/>
                </a:solidFill>
                <a:latin typeface="Montserrat Semi-Bold"/>
              </a:rPr>
              <a:t> LANDSAT 7; </a:t>
            </a:r>
          </a:p>
          <a:p>
            <a:pPr>
              <a:lnSpc>
                <a:spcPts val="3500"/>
              </a:lnSpc>
            </a:pPr>
            <a:r>
              <a:rPr lang="en-US" sz="2500">
                <a:solidFill>
                  <a:srgbClr val="FFFFFF"/>
                </a:solidFill>
                <a:latin typeface="Montserrat Semi-Bold"/>
              </a:rPr>
              <a:t>NBDI = (Band 5 – Band 4) / </a:t>
            </a:r>
          </a:p>
          <a:p>
            <a:pPr>
              <a:lnSpc>
                <a:spcPts val="3500"/>
              </a:lnSpc>
            </a:pPr>
            <a:r>
              <a:rPr lang="en-US" sz="2500">
                <a:solidFill>
                  <a:srgbClr val="FFFFFF"/>
                </a:solidFill>
                <a:latin typeface="Montserrat Semi-Bold"/>
              </a:rPr>
              <a:t>(Band 5 + Band 4)</a:t>
            </a:r>
          </a:p>
          <a:p>
            <a:pPr>
              <a:lnSpc>
                <a:spcPts val="3500"/>
              </a:lnSpc>
            </a:pPr>
            <a:endParaRPr/>
          </a:p>
          <a:p>
            <a:pPr algn="ctr">
              <a:lnSpc>
                <a:spcPts val="3500"/>
              </a:lnSpc>
            </a:pPr>
            <a:endParaRPr/>
          </a:p>
        </p:txBody>
      </p:sp>
      <p:sp>
        <p:nvSpPr>
          <p:cNvPr id="11" name="TextBox 11"/>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5</a:t>
            </a:r>
          </a:p>
        </p:txBody>
      </p:sp>
      <p:grpSp>
        <p:nvGrpSpPr>
          <p:cNvPr id="12" name="Group 12"/>
          <p:cNvGrpSpPr/>
          <p:nvPr/>
        </p:nvGrpSpPr>
        <p:grpSpPr>
          <a:xfrm>
            <a:off x="512092" y="1142972"/>
            <a:ext cx="15868645" cy="1443689"/>
            <a:chOff x="0" y="-190502"/>
            <a:chExt cx="21158193" cy="1924920"/>
          </a:xfrm>
        </p:grpSpPr>
        <p:sp>
          <p:nvSpPr>
            <p:cNvPr id="13" name="TextBox 13"/>
            <p:cNvSpPr txBox="1"/>
            <p:nvPr/>
          </p:nvSpPr>
          <p:spPr>
            <a:xfrm>
              <a:off x="0" y="-190502"/>
              <a:ext cx="21158193" cy="850900"/>
            </a:xfrm>
            <a:prstGeom prst="rect">
              <a:avLst/>
            </a:prstGeom>
          </p:spPr>
          <p:txBody>
            <a:bodyPr lIns="0" tIns="0" rIns="0" bIns="0" rtlCol="0" anchor="t">
              <a:spAutoFit/>
            </a:bodyPr>
            <a:lstStyle/>
            <a:p>
              <a:pPr>
                <a:lnSpc>
                  <a:spcPts val="5040"/>
                </a:lnSpc>
              </a:pPr>
              <a:r>
                <a:rPr lang="en-US" sz="4200" dirty="0">
                  <a:solidFill>
                    <a:srgbClr val="FFFFFF"/>
                  </a:solidFill>
                  <a:latin typeface="Montserrat Semi-Bold Bold"/>
                </a:rPr>
                <a:t>NBDI; </a:t>
              </a:r>
              <a:r>
                <a:rPr lang="en-US" sz="4200" dirty="0">
                  <a:solidFill>
                    <a:srgbClr val="FFFFFF"/>
                  </a:solidFill>
                  <a:latin typeface="Montserrat Semi-Bold Italics"/>
                </a:rPr>
                <a:t>(Normalized Difference Built-up Index) </a:t>
              </a:r>
            </a:p>
          </p:txBody>
        </p:sp>
        <p:sp>
          <p:nvSpPr>
            <p:cNvPr id="14" name="TextBox 14"/>
            <p:cNvSpPr txBox="1"/>
            <p:nvPr/>
          </p:nvSpPr>
          <p:spPr>
            <a:xfrm>
              <a:off x="1271713" y="1321668"/>
              <a:ext cx="18614767" cy="412750"/>
            </a:xfrm>
            <a:prstGeom prst="rect">
              <a:avLst/>
            </a:prstGeom>
          </p:spPr>
          <p:txBody>
            <a:bodyPr lIns="0" tIns="0" rIns="0" bIns="0" rtlCol="0" anchor="t">
              <a:spAutoFit/>
            </a:bodyPr>
            <a:lstStyle/>
            <a:p>
              <a:pPr>
                <a:lnSpc>
                  <a:spcPts val="2610"/>
                </a:lnSpc>
              </a:pPr>
              <a:endParaRPr/>
            </a:p>
          </p:txBody>
        </p:sp>
      </p:grpSp>
      <p:sp>
        <p:nvSpPr>
          <p:cNvPr id="15" name="TextBox 10"/>
          <p:cNvSpPr txBox="1"/>
          <p:nvPr/>
        </p:nvSpPr>
        <p:spPr>
          <a:xfrm>
            <a:off x="500002" y="357154"/>
            <a:ext cx="17429728" cy="634020"/>
          </a:xfrm>
          <a:prstGeom prst="rect">
            <a:avLst/>
          </a:prstGeom>
        </p:spPr>
        <p:txBody>
          <a:bodyPr lIns="0" tIns="0" rIns="0" bIns="0" rtlCol="0" anchor="t">
            <a:spAutoFit/>
          </a:bodyPr>
          <a:lstStyle/>
          <a:p>
            <a:pPr>
              <a:lnSpc>
                <a:spcPts val="2484"/>
              </a:lnSpc>
            </a:pPr>
            <a:r>
              <a:rPr lang="en-US" sz="2000" dirty="0">
                <a:solidFill>
                  <a:srgbClr val="FFFFFF">
                    <a:alpha val="61961"/>
                  </a:srgbClr>
                </a:solidFill>
                <a:latin typeface="Montserrat Semi-Bold"/>
              </a:rPr>
              <a:t>Article:</a:t>
            </a:r>
          </a:p>
          <a:p>
            <a:pPr>
              <a:lnSpc>
                <a:spcPts val="2584"/>
              </a:lnSpc>
            </a:pPr>
            <a:r>
              <a:rPr lang="en-US" sz="2000" dirty="0">
                <a:solidFill>
                  <a:srgbClr val="FFFFFF">
                    <a:alpha val="61961"/>
                  </a:srgbClr>
                </a:solidFill>
                <a:latin typeface="Montserrat Semi-Bold Bold Italics"/>
              </a:rPr>
              <a:t>“</a:t>
            </a:r>
            <a:r>
              <a:rPr lang="en-US" sz="2000" dirty="0" err="1">
                <a:solidFill>
                  <a:srgbClr val="FFFFFF">
                    <a:alpha val="61961"/>
                  </a:srgbClr>
                </a:solidFill>
                <a:latin typeface="Montserrat Semi-Bold Bold Italics"/>
              </a:rPr>
              <a:t>Evaluatıon</a:t>
            </a:r>
            <a:r>
              <a:rPr lang="en-US" sz="2000" dirty="0">
                <a:solidFill>
                  <a:srgbClr val="FFFFFF">
                    <a:alpha val="61961"/>
                  </a:srgbClr>
                </a:solidFill>
                <a:latin typeface="Montserrat Semi-Bold Bold Italics"/>
              </a:rPr>
              <a:t> of Earthquake Damage In </a:t>
            </a:r>
            <a:r>
              <a:rPr lang="en-US" sz="2000" dirty="0" err="1">
                <a:solidFill>
                  <a:srgbClr val="FFFFFF">
                    <a:alpha val="61961"/>
                  </a:srgbClr>
                </a:solidFill>
                <a:latin typeface="Montserrat Semi-Bold Bold Italics"/>
              </a:rPr>
              <a:t>Hatay</a:t>
            </a:r>
            <a:r>
              <a:rPr lang="en-US" sz="2000" dirty="0">
                <a:solidFill>
                  <a:srgbClr val="FFFFFF">
                    <a:alpha val="61961"/>
                  </a:srgbClr>
                </a:solidFill>
                <a:latin typeface="Montserrat Semi-Bold Bold Italics"/>
              </a:rPr>
              <a:t>/Antakya </a:t>
            </a:r>
            <a:r>
              <a:rPr lang="en-US" sz="2000" dirty="0" err="1">
                <a:solidFill>
                  <a:srgbClr val="FFFFFF">
                    <a:alpha val="61961"/>
                  </a:srgbClr>
                </a:solidFill>
                <a:latin typeface="Montserrat Semi-Bold Bold Italics"/>
              </a:rPr>
              <a:t>Cıty</a:t>
            </a:r>
            <a:r>
              <a:rPr lang="en-US" sz="2000" dirty="0">
                <a:solidFill>
                  <a:srgbClr val="FFFFFF">
                    <a:alpha val="61961"/>
                  </a:srgbClr>
                </a:solidFill>
                <a:latin typeface="Montserrat Semi-Bold Bold Italics"/>
              </a:rPr>
              <a:t> Center By </a:t>
            </a:r>
            <a:r>
              <a:rPr lang="en-US" sz="2000" dirty="0" err="1">
                <a:solidFill>
                  <a:srgbClr val="FFFFFF">
                    <a:alpha val="61961"/>
                  </a:srgbClr>
                </a:solidFill>
                <a:latin typeface="Montserrat Semi-Bold Bold Italics"/>
              </a:rPr>
              <a:t>Investıgatıon</a:t>
            </a:r>
            <a:r>
              <a:rPr lang="en-US" sz="2000" dirty="0">
                <a:solidFill>
                  <a:srgbClr val="FFFFFF">
                    <a:alpha val="61961"/>
                  </a:srgbClr>
                </a:solidFill>
                <a:latin typeface="Montserrat Semi-Bold Bold Italics"/>
              </a:rPr>
              <a:t> of </a:t>
            </a:r>
            <a:r>
              <a:rPr lang="en-US" sz="2000" dirty="0" err="1">
                <a:solidFill>
                  <a:srgbClr val="FFFFFF">
                    <a:alpha val="61961"/>
                  </a:srgbClr>
                </a:solidFill>
                <a:latin typeface="Montserrat Semi-Bold Bold Italics"/>
              </a:rPr>
              <a:t>Spatıal</a:t>
            </a:r>
            <a:r>
              <a:rPr lang="en-US" sz="2000" dirty="0">
                <a:solidFill>
                  <a:srgbClr val="FFFFFF">
                    <a:alpha val="61961"/>
                  </a:srgbClr>
                </a:solidFill>
                <a:latin typeface="Montserrat Semi-Bold Bold Italics"/>
              </a:rPr>
              <a:t> Change Between 2000-2002"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8221299" y="485964"/>
            <a:ext cx="9526589" cy="6344095"/>
          </a:xfrm>
          <a:custGeom>
            <a:avLst/>
            <a:gdLst/>
            <a:ahLst/>
            <a:cxnLst/>
            <a:rect l="l" t="t" r="r" b="b"/>
            <a:pathLst>
              <a:path w="9526589" h="6344095">
                <a:moveTo>
                  <a:pt x="0" y="0"/>
                </a:moveTo>
                <a:lnTo>
                  <a:pt x="9526589" y="0"/>
                </a:lnTo>
                <a:lnTo>
                  <a:pt x="9526589" y="6344096"/>
                </a:lnTo>
                <a:lnTo>
                  <a:pt x="0" y="6344096"/>
                </a:lnTo>
                <a:lnTo>
                  <a:pt x="0" y="0"/>
                </a:lnTo>
                <a:close/>
              </a:path>
            </a:pathLst>
          </a:custGeom>
          <a:blipFill>
            <a:blip r:embed="rId3">
              <a:alphaModFix amt="49000"/>
            </a:blip>
            <a:stretch>
              <a:fillRect/>
            </a:stretch>
          </a:blipFill>
        </p:spPr>
      </p:sp>
      <p:grpSp>
        <p:nvGrpSpPr>
          <p:cNvPr id="4" name="Group 4"/>
          <p:cNvGrpSpPr/>
          <p:nvPr/>
        </p:nvGrpSpPr>
        <p:grpSpPr>
          <a:xfrm>
            <a:off x="265777" y="339870"/>
            <a:ext cx="17744481" cy="9567802"/>
            <a:chOff x="0" y="0"/>
            <a:chExt cx="53209088" cy="28690272"/>
          </a:xfrm>
        </p:grpSpPr>
        <p:sp>
          <p:nvSpPr>
            <p:cNvPr id="5" name="Freeform 5"/>
            <p:cNvSpPr/>
            <p:nvPr/>
          </p:nvSpPr>
          <p:spPr>
            <a:xfrm>
              <a:off x="0" y="0"/>
              <a:ext cx="53209087" cy="28690274"/>
            </a:xfrm>
            <a:custGeom>
              <a:avLst/>
              <a:gdLst/>
              <a:ahLst/>
              <a:cxnLst/>
              <a:rect l="l" t="t" r="r" b="b"/>
              <a:pathLst>
                <a:path w="53209087" h="28690274">
                  <a:moveTo>
                    <a:pt x="0" y="0"/>
                  </a:moveTo>
                  <a:lnTo>
                    <a:pt x="0" y="28690274"/>
                  </a:lnTo>
                  <a:lnTo>
                    <a:pt x="53209087" y="28690274"/>
                  </a:lnTo>
                  <a:lnTo>
                    <a:pt x="53209087" y="0"/>
                  </a:lnTo>
                  <a:lnTo>
                    <a:pt x="0" y="0"/>
                  </a:lnTo>
                  <a:close/>
                  <a:moveTo>
                    <a:pt x="53148130" y="28629313"/>
                  </a:moveTo>
                  <a:lnTo>
                    <a:pt x="59690" y="28629313"/>
                  </a:lnTo>
                  <a:lnTo>
                    <a:pt x="59690" y="59690"/>
                  </a:lnTo>
                  <a:lnTo>
                    <a:pt x="53148130" y="59690"/>
                  </a:lnTo>
                  <a:lnTo>
                    <a:pt x="53148130" y="28629313"/>
                  </a:lnTo>
                  <a:close/>
                </a:path>
              </a:pathLst>
            </a:custGeom>
            <a:solidFill>
              <a:srgbClr val="FFFFFF"/>
            </a:solidFill>
          </p:spPr>
        </p:sp>
      </p:grpSp>
      <p:grpSp>
        <p:nvGrpSpPr>
          <p:cNvPr id="6" name="Group 6"/>
          <p:cNvGrpSpPr/>
          <p:nvPr/>
        </p:nvGrpSpPr>
        <p:grpSpPr>
          <a:xfrm>
            <a:off x="512092" y="1704913"/>
            <a:ext cx="17235796" cy="8051114"/>
            <a:chOff x="0" y="0"/>
            <a:chExt cx="2122006" cy="991223"/>
          </a:xfrm>
        </p:grpSpPr>
        <p:sp>
          <p:nvSpPr>
            <p:cNvPr id="7" name="Freeform 7"/>
            <p:cNvSpPr/>
            <p:nvPr/>
          </p:nvSpPr>
          <p:spPr>
            <a:xfrm>
              <a:off x="0" y="0"/>
              <a:ext cx="2122006" cy="991223"/>
            </a:xfrm>
            <a:custGeom>
              <a:avLst/>
              <a:gdLst/>
              <a:ahLst/>
              <a:cxnLst/>
              <a:rect l="l" t="t" r="r" b="b"/>
              <a:pathLst>
                <a:path w="2122006" h="991223">
                  <a:moveTo>
                    <a:pt x="0" y="0"/>
                  </a:moveTo>
                  <a:lnTo>
                    <a:pt x="2122006" y="0"/>
                  </a:lnTo>
                  <a:lnTo>
                    <a:pt x="2122006" y="991223"/>
                  </a:lnTo>
                  <a:lnTo>
                    <a:pt x="0" y="991223"/>
                  </a:lnTo>
                  <a:close/>
                </a:path>
              </a:pathLst>
            </a:custGeom>
            <a:solidFill>
              <a:srgbClr val="A6A6A6">
                <a:alpha val="44706"/>
              </a:srgbClr>
            </a:solidFill>
          </p:spPr>
        </p:sp>
      </p:grpSp>
      <p:sp>
        <p:nvSpPr>
          <p:cNvPr id="8" name="AutoShape 8"/>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9" name="Freeform 9"/>
          <p:cNvSpPr/>
          <p:nvPr/>
        </p:nvSpPr>
        <p:spPr>
          <a:xfrm>
            <a:off x="1902093" y="2033072"/>
            <a:ext cx="5236668" cy="6816578"/>
          </a:xfrm>
          <a:custGeom>
            <a:avLst/>
            <a:gdLst/>
            <a:ahLst/>
            <a:cxnLst/>
            <a:rect l="l" t="t" r="r" b="b"/>
            <a:pathLst>
              <a:path w="5236668" h="6816578">
                <a:moveTo>
                  <a:pt x="0" y="0"/>
                </a:moveTo>
                <a:lnTo>
                  <a:pt x="5236668" y="0"/>
                </a:lnTo>
                <a:lnTo>
                  <a:pt x="5236668" y="6816578"/>
                </a:lnTo>
                <a:lnTo>
                  <a:pt x="0" y="6816578"/>
                </a:lnTo>
                <a:lnTo>
                  <a:pt x="0" y="0"/>
                </a:lnTo>
                <a:close/>
              </a:path>
            </a:pathLst>
          </a:custGeom>
          <a:blipFill>
            <a:blip r:embed="rId4"/>
            <a:stretch>
              <a:fillRect l="-54175" t="-2497" r="-40089" b="-7491"/>
            </a:stretch>
          </a:blipFill>
        </p:spPr>
      </p:sp>
      <p:sp>
        <p:nvSpPr>
          <p:cNvPr id="10" name="Freeform 10"/>
          <p:cNvSpPr/>
          <p:nvPr/>
        </p:nvSpPr>
        <p:spPr>
          <a:xfrm>
            <a:off x="9548426" y="2033072"/>
            <a:ext cx="5167423" cy="6816578"/>
          </a:xfrm>
          <a:custGeom>
            <a:avLst/>
            <a:gdLst/>
            <a:ahLst/>
            <a:cxnLst/>
            <a:rect l="l" t="t" r="r" b="b"/>
            <a:pathLst>
              <a:path w="5167423" h="6816578">
                <a:moveTo>
                  <a:pt x="0" y="0"/>
                </a:moveTo>
                <a:lnTo>
                  <a:pt x="5167422" y="0"/>
                </a:lnTo>
                <a:lnTo>
                  <a:pt x="5167422" y="6816578"/>
                </a:lnTo>
                <a:lnTo>
                  <a:pt x="0" y="6816578"/>
                </a:lnTo>
                <a:lnTo>
                  <a:pt x="0" y="0"/>
                </a:lnTo>
                <a:close/>
              </a:path>
            </a:pathLst>
          </a:custGeom>
          <a:blipFill>
            <a:blip r:embed="rId5"/>
            <a:stretch>
              <a:fillRect b="-8040"/>
            </a:stretch>
          </a:blipFill>
        </p:spPr>
      </p:sp>
      <p:sp>
        <p:nvSpPr>
          <p:cNvPr id="11" name="Freeform 11"/>
          <p:cNvSpPr/>
          <p:nvPr/>
        </p:nvSpPr>
        <p:spPr>
          <a:xfrm>
            <a:off x="2799366" y="8988430"/>
            <a:ext cx="10843866" cy="539740"/>
          </a:xfrm>
          <a:custGeom>
            <a:avLst/>
            <a:gdLst/>
            <a:ahLst/>
            <a:cxnLst/>
            <a:rect l="l" t="t" r="r" b="b"/>
            <a:pathLst>
              <a:path w="10843866" h="539740">
                <a:moveTo>
                  <a:pt x="0" y="0"/>
                </a:moveTo>
                <a:lnTo>
                  <a:pt x="10843865" y="0"/>
                </a:lnTo>
                <a:lnTo>
                  <a:pt x="10843865" y="539740"/>
                </a:lnTo>
                <a:lnTo>
                  <a:pt x="0" y="539740"/>
                </a:lnTo>
                <a:lnTo>
                  <a:pt x="0" y="0"/>
                </a:lnTo>
                <a:close/>
              </a:path>
            </a:pathLst>
          </a:custGeom>
          <a:blipFill>
            <a:blip r:embed="rId6"/>
            <a:stretch>
              <a:fillRect/>
            </a:stretch>
          </a:blipFill>
        </p:spPr>
      </p:sp>
      <p:sp>
        <p:nvSpPr>
          <p:cNvPr id="12" name="TextBox 12"/>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5</a:t>
            </a:r>
          </a:p>
        </p:txBody>
      </p:sp>
      <p:grpSp>
        <p:nvGrpSpPr>
          <p:cNvPr id="13" name="Group 13"/>
          <p:cNvGrpSpPr/>
          <p:nvPr/>
        </p:nvGrpSpPr>
        <p:grpSpPr>
          <a:xfrm>
            <a:off x="512092" y="1004863"/>
            <a:ext cx="15868645" cy="1028209"/>
            <a:chOff x="0" y="363473"/>
            <a:chExt cx="21158193" cy="1370945"/>
          </a:xfrm>
        </p:grpSpPr>
        <p:sp>
          <p:nvSpPr>
            <p:cNvPr id="14" name="TextBox 14"/>
            <p:cNvSpPr txBox="1"/>
            <p:nvPr/>
          </p:nvSpPr>
          <p:spPr>
            <a:xfrm>
              <a:off x="0" y="363473"/>
              <a:ext cx="21158193" cy="850900"/>
            </a:xfrm>
            <a:prstGeom prst="rect">
              <a:avLst/>
            </a:prstGeom>
          </p:spPr>
          <p:txBody>
            <a:bodyPr lIns="0" tIns="0" rIns="0" bIns="0" rtlCol="0" anchor="t">
              <a:spAutoFit/>
            </a:bodyPr>
            <a:lstStyle/>
            <a:p>
              <a:pPr>
                <a:lnSpc>
                  <a:spcPts val="5040"/>
                </a:lnSpc>
              </a:pPr>
              <a:r>
                <a:rPr lang="en-US" sz="4200" dirty="0">
                  <a:solidFill>
                    <a:srgbClr val="FFFFFF"/>
                  </a:solidFill>
                  <a:latin typeface="Montserrat Semi-Bold Bold"/>
                </a:rPr>
                <a:t>NBDI; </a:t>
              </a:r>
              <a:r>
                <a:rPr lang="en-US" sz="4200" dirty="0">
                  <a:solidFill>
                    <a:srgbClr val="FFFFFF"/>
                  </a:solidFill>
                  <a:latin typeface="Montserrat Semi-Bold Italics"/>
                </a:rPr>
                <a:t>(Normalized Difference Built-up Index) </a:t>
              </a:r>
            </a:p>
          </p:txBody>
        </p:sp>
        <p:sp>
          <p:nvSpPr>
            <p:cNvPr id="15" name="TextBox 15"/>
            <p:cNvSpPr txBox="1"/>
            <p:nvPr/>
          </p:nvSpPr>
          <p:spPr>
            <a:xfrm>
              <a:off x="1271713" y="1321668"/>
              <a:ext cx="18614767" cy="412750"/>
            </a:xfrm>
            <a:prstGeom prst="rect">
              <a:avLst/>
            </a:prstGeom>
          </p:spPr>
          <p:txBody>
            <a:bodyPr lIns="0" tIns="0" rIns="0" bIns="0" rtlCol="0" anchor="t">
              <a:spAutoFit/>
            </a:bodyPr>
            <a:lstStyle/>
            <a:p>
              <a:pPr>
                <a:lnSpc>
                  <a:spcPts val="2610"/>
                </a:lnSpc>
              </a:pPr>
              <a:endParaRPr/>
            </a:p>
          </p:txBody>
        </p:sp>
      </p:grpSp>
      <p:sp>
        <p:nvSpPr>
          <p:cNvPr id="16" name="TextBox 16"/>
          <p:cNvSpPr txBox="1"/>
          <p:nvPr/>
        </p:nvSpPr>
        <p:spPr>
          <a:xfrm>
            <a:off x="7241582" y="5690525"/>
            <a:ext cx="2409664" cy="3159125"/>
          </a:xfrm>
          <a:prstGeom prst="rect">
            <a:avLst/>
          </a:prstGeom>
        </p:spPr>
        <p:txBody>
          <a:bodyPr lIns="0" tIns="0" rIns="0" bIns="0" rtlCol="0" anchor="t">
            <a:spAutoFit/>
          </a:bodyPr>
          <a:lstStyle/>
          <a:p>
            <a:pPr>
              <a:lnSpc>
                <a:spcPts val="2800"/>
              </a:lnSpc>
              <a:spcBef>
                <a:spcPct val="0"/>
              </a:spcBef>
            </a:pPr>
            <a:r>
              <a:rPr lang="en-US" sz="2000" spc="200">
                <a:solidFill>
                  <a:srgbClr val="FFFFFF"/>
                </a:solidFill>
                <a:latin typeface="Montserrat Italics"/>
              </a:rPr>
              <a:t>IN FIGURE 3, THE IMAGE RESULTING FROM THE DIFFERENCE BETWEEN THE NBDI IMAGES OF 2002-2000 IS SHOWN. </a:t>
            </a:r>
          </a:p>
        </p:txBody>
      </p:sp>
      <p:sp>
        <p:nvSpPr>
          <p:cNvPr id="17" name="TextBox 17"/>
          <p:cNvSpPr txBox="1"/>
          <p:nvPr/>
        </p:nvSpPr>
        <p:spPr>
          <a:xfrm>
            <a:off x="14876584" y="6395375"/>
            <a:ext cx="2033907" cy="2454275"/>
          </a:xfrm>
          <a:prstGeom prst="rect">
            <a:avLst/>
          </a:prstGeom>
        </p:spPr>
        <p:txBody>
          <a:bodyPr lIns="0" tIns="0" rIns="0" bIns="0" rtlCol="0" anchor="t">
            <a:spAutoFit/>
          </a:bodyPr>
          <a:lstStyle/>
          <a:p>
            <a:pPr>
              <a:lnSpc>
                <a:spcPts val="2800"/>
              </a:lnSpc>
              <a:spcBef>
                <a:spcPct val="0"/>
              </a:spcBef>
            </a:pPr>
            <a:r>
              <a:rPr lang="en-US" sz="2000" spc="200">
                <a:solidFill>
                  <a:srgbClr val="FFFFFF"/>
                </a:solidFill>
                <a:latin typeface="Montserrat"/>
              </a:rPr>
              <a:t>FIGURE 4 SHOWS THE NBDI CALCULATION PROCESS FOR THE YEAR 2023.</a:t>
            </a:r>
          </a:p>
        </p:txBody>
      </p:sp>
      <p:sp>
        <p:nvSpPr>
          <p:cNvPr id="18" name="TextBox 10"/>
          <p:cNvSpPr txBox="1"/>
          <p:nvPr/>
        </p:nvSpPr>
        <p:spPr>
          <a:xfrm>
            <a:off x="500002" y="357154"/>
            <a:ext cx="17429728" cy="634020"/>
          </a:xfrm>
          <a:prstGeom prst="rect">
            <a:avLst/>
          </a:prstGeom>
        </p:spPr>
        <p:txBody>
          <a:bodyPr lIns="0" tIns="0" rIns="0" bIns="0" rtlCol="0" anchor="t">
            <a:spAutoFit/>
          </a:bodyPr>
          <a:lstStyle/>
          <a:p>
            <a:pPr>
              <a:lnSpc>
                <a:spcPts val="2484"/>
              </a:lnSpc>
            </a:pPr>
            <a:r>
              <a:rPr lang="en-US" sz="2000" dirty="0">
                <a:solidFill>
                  <a:srgbClr val="FFFFFF">
                    <a:alpha val="61961"/>
                  </a:srgbClr>
                </a:solidFill>
                <a:latin typeface="Montserrat Semi-Bold"/>
              </a:rPr>
              <a:t>Article:</a:t>
            </a:r>
          </a:p>
          <a:p>
            <a:pPr>
              <a:lnSpc>
                <a:spcPts val="2584"/>
              </a:lnSpc>
            </a:pPr>
            <a:r>
              <a:rPr lang="en-US" sz="2000" dirty="0">
                <a:solidFill>
                  <a:srgbClr val="FFFFFF">
                    <a:alpha val="61961"/>
                  </a:srgbClr>
                </a:solidFill>
                <a:latin typeface="Montserrat Semi-Bold Bold Italics"/>
              </a:rPr>
              <a:t>“</a:t>
            </a:r>
            <a:r>
              <a:rPr lang="en-US" sz="2000" dirty="0" err="1">
                <a:solidFill>
                  <a:srgbClr val="FFFFFF">
                    <a:alpha val="61961"/>
                  </a:srgbClr>
                </a:solidFill>
                <a:latin typeface="Montserrat Semi-Bold Bold Italics"/>
              </a:rPr>
              <a:t>Evaluatıon</a:t>
            </a:r>
            <a:r>
              <a:rPr lang="en-US" sz="2000" dirty="0">
                <a:solidFill>
                  <a:srgbClr val="FFFFFF">
                    <a:alpha val="61961"/>
                  </a:srgbClr>
                </a:solidFill>
                <a:latin typeface="Montserrat Semi-Bold Bold Italics"/>
              </a:rPr>
              <a:t> of Earthquake Damage In </a:t>
            </a:r>
            <a:r>
              <a:rPr lang="en-US" sz="2000" dirty="0" err="1">
                <a:solidFill>
                  <a:srgbClr val="FFFFFF">
                    <a:alpha val="61961"/>
                  </a:srgbClr>
                </a:solidFill>
                <a:latin typeface="Montserrat Semi-Bold Bold Italics"/>
              </a:rPr>
              <a:t>Hatay</a:t>
            </a:r>
            <a:r>
              <a:rPr lang="en-US" sz="2000" dirty="0">
                <a:solidFill>
                  <a:srgbClr val="FFFFFF">
                    <a:alpha val="61961"/>
                  </a:srgbClr>
                </a:solidFill>
                <a:latin typeface="Montserrat Semi-Bold Bold Italics"/>
              </a:rPr>
              <a:t>/Antakya </a:t>
            </a:r>
            <a:r>
              <a:rPr lang="en-US" sz="2000" dirty="0" err="1">
                <a:solidFill>
                  <a:srgbClr val="FFFFFF">
                    <a:alpha val="61961"/>
                  </a:srgbClr>
                </a:solidFill>
                <a:latin typeface="Montserrat Semi-Bold Bold Italics"/>
              </a:rPr>
              <a:t>Cıty</a:t>
            </a:r>
            <a:r>
              <a:rPr lang="en-US" sz="2000" dirty="0">
                <a:solidFill>
                  <a:srgbClr val="FFFFFF">
                    <a:alpha val="61961"/>
                  </a:srgbClr>
                </a:solidFill>
                <a:latin typeface="Montserrat Semi-Bold Bold Italics"/>
              </a:rPr>
              <a:t> Center By </a:t>
            </a:r>
            <a:r>
              <a:rPr lang="en-US" sz="2000" dirty="0" err="1">
                <a:solidFill>
                  <a:srgbClr val="FFFFFF">
                    <a:alpha val="61961"/>
                  </a:srgbClr>
                </a:solidFill>
                <a:latin typeface="Montserrat Semi-Bold Bold Italics"/>
              </a:rPr>
              <a:t>Investıgatıon</a:t>
            </a:r>
            <a:r>
              <a:rPr lang="en-US" sz="2000" dirty="0">
                <a:solidFill>
                  <a:srgbClr val="FFFFFF">
                    <a:alpha val="61961"/>
                  </a:srgbClr>
                </a:solidFill>
                <a:latin typeface="Montserrat Semi-Bold Bold Italics"/>
              </a:rPr>
              <a:t> of </a:t>
            </a:r>
            <a:r>
              <a:rPr lang="en-US" sz="2000" dirty="0" err="1">
                <a:solidFill>
                  <a:srgbClr val="FFFFFF">
                    <a:alpha val="61961"/>
                  </a:srgbClr>
                </a:solidFill>
                <a:latin typeface="Montserrat Semi-Bold Bold Italics"/>
              </a:rPr>
              <a:t>Spatıal</a:t>
            </a:r>
            <a:r>
              <a:rPr lang="en-US" sz="2000" dirty="0">
                <a:solidFill>
                  <a:srgbClr val="FFFFFF">
                    <a:alpha val="61961"/>
                  </a:srgbClr>
                </a:solidFill>
                <a:latin typeface="Montserrat Semi-Bold Bold Italics"/>
              </a:rPr>
              <a:t> Change Between 2000-2002"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265777" y="339870"/>
            <a:ext cx="17744597" cy="8896092"/>
            <a:chOff x="0" y="0"/>
            <a:chExt cx="39590909" cy="19848541"/>
          </a:xfrm>
        </p:grpSpPr>
        <p:sp>
          <p:nvSpPr>
            <p:cNvPr id="4" name="Freeform 4"/>
            <p:cNvSpPr/>
            <p:nvPr/>
          </p:nvSpPr>
          <p:spPr>
            <a:xfrm>
              <a:off x="0" y="0"/>
              <a:ext cx="39590911" cy="19848540"/>
            </a:xfrm>
            <a:custGeom>
              <a:avLst/>
              <a:gdLst/>
              <a:ahLst/>
              <a:cxnLst/>
              <a:rect l="l" t="t" r="r" b="b"/>
              <a:pathLst>
                <a:path w="39590911" h="19848540">
                  <a:moveTo>
                    <a:pt x="0" y="0"/>
                  </a:moveTo>
                  <a:lnTo>
                    <a:pt x="0" y="19848540"/>
                  </a:lnTo>
                  <a:lnTo>
                    <a:pt x="39590911" y="19848540"/>
                  </a:lnTo>
                  <a:lnTo>
                    <a:pt x="39590911" y="0"/>
                  </a:lnTo>
                  <a:lnTo>
                    <a:pt x="0" y="0"/>
                  </a:lnTo>
                  <a:close/>
                  <a:moveTo>
                    <a:pt x="39529950" y="19787581"/>
                  </a:moveTo>
                  <a:lnTo>
                    <a:pt x="59690" y="19787581"/>
                  </a:lnTo>
                  <a:lnTo>
                    <a:pt x="59690" y="59690"/>
                  </a:lnTo>
                  <a:lnTo>
                    <a:pt x="39529950" y="59690"/>
                  </a:lnTo>
                  <a:lnTo>
                    <a:pt x="39529950" y="19787581"/>
                  </a:lnTo>
                  <a:close/>
                </a:path>
              </a:pathLst>
            </a:custGeom>
            <a:solidFill>
              <a:srgbClr val="FFFFFF"/>
            </a:solidFill>
          </p:spPr>
        </p:sp>
      </p:grpSp>
      <p:sp>
        <p:nvSpPr>
          <p:cNvPr id="5" name="AutoShape 5"/>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6" name="Freeform 6"/>
          <p:cNvSpPr/>
          <p:nvPr/>
        </p:nvSpPr>
        <p:spPr>
          <a:xfrm>
            <a:off x="3216105" y="1693851"/>
            <a:ext cx="11857250" cy="6580943"/>
          </a:xfrm>
          <a:custGeom>
            <a:avLst/>
            <a:gdLst/>
            <a:ahLst/>
            <a:cxnLst/>
            <a:rect l="l" t="t" r="r" b="b"/>
            <a:pathLst>
              <a:path w="12100855" h="6716147">
                <a:moveTo>
                  <a:pt x="0" y="0"/>
                </a:moveTo>
                <a:lnTo>
                  <a:pt x="12100854" y="0"/>
                </a:lnTo>
                <a:lnTo>
                  <a:pt x="12100854" y="6716147"/>
                </a:lnTo>
                <a:lnTo>
                  <a:pt x="0" y="6716147"/>
                </a:lnTo>
                <a:lnTo>
                  <a:pt x="0" y="0"/>
                </a:lnTo>
                <a:close/>
              </a:path>
            </a:pathLst>
          </a:custGeom>
          <a:blipFill>
            <a:blip r:embed="rId3"/>
            <a:stretch>
              <a:fillRect b="-6777"/>
            </a:stretch>
          </a:blipFill>
        </p:spPr>
      </p:sp>
      <p:sp>
        <p:nvSpPr>
          <p:cNvPr id="7" name="Freeform 7"/>
          <p:cNvSpPr/>
          <p:nvPr/>
        </p:nvSpPr>
        <p:spPr>
          <a:xfrm>
            <a:off x="3243523" y="8453468"/>
            <a:ext cx="11636707" cy="534091"/>
          </a:xfrm>
          <a:custGeom>
            <a:avLst/>
            <a:gdLst/>
            <a:ahLst/>
            <a:cxnLst/>
            <a:rect l="l" t="t" r="r" b="b"/>
            <a:pathLst>
              <a:path w="11636707" h="534091">
                <a:moveTo>
                  <a:pt x="0" y="0"/>
                </a:moveTo>
                <a:lnTo>
                  <a:pt x="11636706" y="0"/>
                </a:lnTo>
                <a:lnTo>
                  <a:pt x="11636706" y="534091"/>
                </a:lnTo>
                <a:lnTo>
                  <a:pt x="0" y="534091"/>
                </a:lnTo>
                <a:lnTo>
                  <a:pt x="0" y="0"/>
                </a:lnTo>
                <a:close/>
              </a:path>
            </a:pathLst>
          </a:custGeom>
          <a:blipFill>
            <a:blip r:embed="rId4"/>
            <a:stretch>
              <a:fillRect/>
            </a:stretch>
          </a:blipFill>
        </p:spPr>
      </p:sp>
      <p:sp>
        <p:nvSpPr>
          <p:cNvPr id="8" name="TextBox 8"/>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6</a:t>
            </a:r>
          </a:p>
        </p:txBody>
      </p:sp>
      <p:grpSp>
        <p:nvGrpSpPr>
          <p:cNvPr id="9" name="Group 9"/>
          <p:cNvGrpSpPr/>
          <p:nvPr/>
        </p:nvGrpSpPr>
        <p:grpSpPr>
          <a:xfrm>
            <a:off x="500002" y="947713"/>
            <a:ext cx="16437122" cy="1104995"/>
            <a:chOff x="-300166" y="337292"/>
            <a:chExt cx="21916163" cy="1473326"/>
          </a:xfrm>
        </p:grpSpPr>
        <p:sp>
          <p:nvSpPr>
            <p:cNvPr id="10" name="TextBox 10"/>
            <p:cNvSpPr txBox="1"/>
            <p:nvPr/>
          </p:nvSpPr>
          <p:spPr>
            <a:xfrm>
              <a:off x="-300166" y="337292"/>
              <a:ext cx="21916163" cy="927100"/>
            </a:xfrm>
            <a:prstGeom prst="rect">
              <a:avLst/>
            </a:prstGeom>
          </p:spPr>
          <p:txBody>
            <a:bodyPr lIns="0" tIns="0" rIns="0" bIns="0" rtlCol="0" anchor="t">
              <a:spAutoFit/>
            </a:bodyPr>
            <a:lstStyle/>
            <a:p>
              <a:pPr>
                <a:lnSpc>
                  <a:spcPts val="5520"/>
                </a:lnSpc>
              </a:pPr>
              <a:r>
                <a:rPr lang="en-US" sz="4600" dirty="0">
                  <a:solidFill>
                    <a:srgbClr val="FFFFFF"/>
                  </a:solidFill>
                  <a:latin typeface="Montserrat Semi-Bold Bold"/>
                </a:rPr>
                <a:t>RESULTS &amp; DISCUSSION</a:t>
              </a:r>
            </a:p>
          </p:txBody>
        </p:sp>
        <p:sp>
          <p:nvSpPr>
            <p:cNvPr id="11" name="TextBox 11"/>
            <p:cNvSpPr txBox="1"/>
            <p:nvPr/>
          </p:nvSpPr>
          <p:spPr>
            <a:xfrm>
              <a:off x="1317271" y="1397868"/>
              <a:ext cx="19281622" cy="412750"/>
            </a:xfrm>
            <a:prstGeom prst="rect">
              <a:avLst/>
            </a:prstGeom>
          </p:spPr>
          <p:txBody>
            <a:bodyPr lIns="0" tIns="0" rIns="0" bIns="0" rtlCol="0" anchor="t">
              <a:spAutoFit/>
            </a:bodyPr>
            <a:lstStyle/>
            <a:p>
              <a:pPr algn="ctr">
                <a:lnSpc>
                  <a:spcPts val="2610"/>
                </a:lnSpc>
              </a:pPr>
              <a:endParaRPr/>
            </a:p>
          </p:txBody>
        </p:sp>
      </p:grpSp>
      <p:sp>
        <p:nvSpPr>
          <p:cNvPr id="12" name="TextBox 10"/>
          <p:cNvSpPr txBox="1"/>
          <p:nvPr/>
        </p:nvSpPr>
        <p:spPr>
          <a:xfrm>
            <a:off x="500002" y="357154"/>
            <a:ext cx="17429728" cy="634020"/>
          </a:xfrm>
          <a:prstGeom prst="rect">
            <a:avLst/>
          </a:prstGeom>
        </p:spPr>
        <p:txBody>
          <a:bodyPr lIns="0" tIns="0" rIns="0" bIns="0" rtlCol="0" anchor="t">
            <a:spAutoFit/>
          </a:bodyPr>
          <a:lstStyle/>
          <a:p>
            <a:pPr>
              <a:lnSpc>
                <a:spcPts val="2484"/>
              </a:lnSpc>
            </a:pPr>
            <a:r>
              <a:rPr lang="en-US" sz="2000" dirty="0">
                <a:solidFill>
                  <a:srgbClr val="FFFFFF">
                    <a:alpha val="61961"/>
                  </a:srgbClr>
                </a:solidFill>
                <a:latin typeface="Montserrat Semi-Bold"/>
              </a:rPr>
              <a:t>Article:</a:t>
            </a:r>
          </a:p>
          <a:p>
            <a:pPr>
              <a:lnSpc>
                <a:spcPts val="2584"/>
              </a:lnSpc>
            </a:pPr>
            <a:r>
              <a:rPr lang="en-US" sz="2000" dirty="0">
                <a:solidFill>
                  <a:srgbClr val="FFFFFF">
                    <a:alpha val="61961"/>
                  </a:srgbClr>
                </a:solidFill>
                <a:latin typeface="Montserrat Semi-Bold Bold Italics"/>
              </a:rPr>
              <a:t>“</a:t>
            </a:r>
            <a:r>
              <a:rPr lang="en-US" sz="2000" dirty="0" err="1">
                <a:solidFill>
                  <a:srgbClr val="FFFFFF">
                    <a:alpha val="61961"/>
                  </a:srgbClr>
                </a:solidFill>
                <a:latin typeface="Montserrat Semi-Bold Bold Italics"/>
              </a:rPr>
              <a:t>Evaluatıon</a:t>
            </a:r>
            <a:r>
              <a:rPr lang="en-US" sz="2000" dirty="0">
                <a:solidFill>
                  <a:srgbClr val="FFFFFF">
                    <a:alpha val="61961"/>
                  </a:srgbClr>
                </a:solidFill>
                <a:latin typeface="Montserrat Semi-Bold Bold Italics"/>
              </a:rPr>
              <a:t> of Earthquake Damage In </a:t>
            </a:r>
            <a:r>
              <a:rPr lang="en-US" sz="2000" dirty="0" err="1">
                <a:solidFill>
                  <a:srgbClr val="FFFFFF">
                    <a:alpha val="61961"/>
                  </a:srgbClr>
                </a:solidFill>
                <a:latin typeface="Montserrat Semi-Bold Bold Italics"/>
              </a:rPr>
              <a:t>Hatay</a:t>
            </a:r>
            <a:r>
              <a:rPr lang="en-US" sz="2000" dirty="0">
                <a:solidFill>
                  <a:srgbClr val="FFFFFF">
                    <a:alpha val="61961"/>
                  </a:srgbClr>
                </a:solidFill>
                <a:latin typeface="Montserrat Semi-Bold Bold Italics"/>
              </a:rPr>
              <a:t>/Antakya </a:t>
            </a:r>
            <a:r>
              <a:rPr lang="en-US" sz="2000" dirty="0" err="1">
                <a:solidFill>
                  <a:srgbClr val="FFFFFF">
                    <a:alpha val="61961"/>
                  </a:srgbClr>
                </a:solidFill>
                <a:latin typeface="Montserrat Semi-Bold Bold Italics"/>
              </a:rPr>
              <a:t>Cıty</a:t>
            </a:r>
            <a:r>
              <a:rPr lang="en-US" sz="2000" dirty="0">
                <a:solidFill>
                  <a:srgbClr val="FFFFFF">
                    <a:alpha val="61961"/>
                  </a:srgbClr>
                </a:solidFill>
                <a:latin typeface="Montserrat Semi-Bold Bold Italics"/>
              </a:rPr>
              <a:t> Center By </a:t>
            </a:r>
            <a:r>
              <a:rPr lang="en-US" sz="2000" dirty="0" err="1">
                <a:solidFill>
                  <a:srgbClr val="FFFFFF">
                    <a:alpha val="61961"/>
                  </a:srgbClr>
                </a:solidFill>
                <a:latin typeface="Montserrat Semi-Bold Bold Italics"/>
              </a:rPr>
              <a:t>Investıgatıon</a:t>
            </a:r>
            <a:r>
              <a:rPr lang="en-US" sz="2000" dirty="0">
                <a:solidFill>
                  <a:srgbClr val="FFFFFF">
                    <a:alpha val="61961"/>
                  </a:srgbClr>
                </a:solidFill>
                <a:latin typeface="Montserrat Semi-Bold Bold Italics"/>
              </a:rPr>
              <a:t> of </a:t>
            </a:r>
            <a:r>
              <a:rPr lang="en-US" sz="2000" dirty="0" err="1">
                <a:solidFill>
                  <a:srgbClr val="FFFFFF">
                    <a:alpha val="61961"/>
                  </a:srgbClr>
                </a:solidFill>
                <a:latin typeface="Montserrat Semi-Bold Bold Italics"/>
              </a:rPr>
              <a:t>Spatıal</a:t>
            </a:r>
            <a:r>
              <a:rPr lang="en-US" sz="2000" dirty="0">
                <a:solidFill>
                  <a:srgbClr val="FFFFFF">
                    <a:alpha val="61961"/>
                  </a:srgbClr>
                </a:solidFill>
                <a:latin typeface="Montserrat Semi-Bold Bold Italics"/>
              </a:rPr>
              <a:t> Change Between 2000-2002"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265777" y="339870"/>
            <a:ext cx="17744597" cy="8896092"/>
            <a:chOff x="0" y="0"/>
            <a:chExt cx="39590909" cy="19848541"/>
          </a:xfrm>
        </p:grpSpPr>
        <p:sp>
          <p:nvSpPr>
            <p:cNvPr id="4" name="Freeform 4"/>
            <p:cNvSpPr/>
            <p:nvPr/>
          </p:nvSpPr>
          <p:spPr>
            <a:xfrm>
              <a:off x="0" y="0"/>
              <a:ext cx="39590911" cy="19848540"/>
            </a:xfrm>
            <a:custGeom>
              <a:avLst/>
              <a:gdLst/>
              <a:ahLst/>
              <a:cxnLst/>
              <a:rect l="l" t="t" r="r" b="b"/>
              <a:pathLst>
                <a:path w="39590911" h="19848540">
                  <a:moveTo>
                    <a:pt x="0" y="0"/>
                  </a:moveTo>
                  <a:lnTo>
                    <a:pt x="0" y="19848540"/>
                  </a:lnTo>
                  <a:lnTo>
                    <a:pt x="39590911" y="19848540"/>
                  </a:lnTo>
                  <a:lnTo>
                    <a:pt x="39590911" y="0"/>
                  </a:lnTo>
                  <a:lnTo>
                    <a:pt x="0" y="0"/>
                  </a:lnTo>
                  <a:close/>
                  <a:moveTo>
                    <a:pt x="39529950" y="19787581"/>
                  </a:moveTo>
                  <a:lnTo>
                    <a:pt x="59690" y="19787581"/>
                  </a:lnTo>
                  <a:lnTo>
                    <a:pt x="59690" y="59690"/>
                  </a:lnTo>
                  <a:lnTo>
                    <a:pt x="39529950" y="59690"/>
                  </a:lnTo>
                  <a:lnTo>
                    <a:pt x="39529950" y="19787581"/>
                  </a:lnTo>
                  <a:close/>
                </a:path>
              </a:pathLst>
            </a:custGeom>
            <a:solidFill>
              <a:srgbClr val="FFFFFF">
                <a:alpha val="60000"/>
              </a:srgbClr>
            </a:solidFill>
          </p:spPr>
        </p:sp>
      </p:grpSp>
      <p:sp>
        <p:nvSpPr>
          <p:cNvPr id="5" name="AutoShape 5"/>
          <p:cNvSpPr/>
          <p:nvPr/>
        </p:nvSpPr>
        <p:spPr>
          <a:xfrm>
            <a:off x="1028700" y="9888622"/>
            <a:ext cx="16230600" cy="0"/>
          </a:xfrm>
          <a:prstGeom prst="line">
            <a:avLst/>
          </a:prstGeom>
          <a:ln w="19050" cap="rnd">
            <a:solidFill>
              <a:srgbClr val="FFFFFF"/>
            </a:solidFill>
            <a:prstDash val="solid"/>
            <a:headEnd type="none" w="sm" len="sm"/>
            <a:tailEnd type="none" w="sm" len="sm"/>
          </a:ln>
        </p:spPr>
      </p:sp>
      <p:sp>
        <p:nvSpPr>
          <p:cNvPr id="6" name="Freeform 6"/>
          <p:cNvSpPr/>
          <p:nvPr/>
        </p:nvSpPr>
        <p:spPr>
          <a:xfrm>
            <a:off x="1714447" y="1798057"/>
            <a:ext cx="14501915" cy="6188201"/>
          </a:xfrm>
          <a:custGeom>
            <a:avLst/>
            <a:gdLst/>
            <a:ahLst/>
            <a:cxnLst/>
            <a:rect l="l" t="t" r="r" b="b"/>
            <a:pathLst>
              <a:path w="14990487" h="6396683">
                <a:moveTo>
                  <a:pt x="0" y="0"/>
                </a:moveTo>
                <a:lnTo>
                  <a:pt x="14990487" y="0"/>
                </a:lnTo>
                <a:lnTo>
                  <a:pt x="14990487" y="6396683"/>
                </a:lnTo>
                <a:lnTo>
                  <a:pt x="0" y="6396683"/>
                </a:lnTo>
                <a:lnTo>
                  <a:pt x="0" y="0"/>
                </a:lnTo>
                <a:close/>
              </a:path>
            </a:pathLst>
          </a:custGeom>
          <a:blipFill>
            <a:blip r:embed="rId3"/>
            <a:stretch>
              <a:fillRect r="-12254" b="-24410"/>
            </a:stretch>
          </a:blipFill>
        </p:spPr>
      </p:sp>
      <p:sp>
        <p:nvSpPr>
          <p:cNvPr id="7" name="Freeform 7"/>
          <p:cNvSpPr/>
          <p:nvPr/>
        </p:nvSpPr>
        <p:spPr>
          <a:xfrm>
            <a:off x="3418245" y="8136937"/>
            <a:ext cx="11050885" cy="901801"/>
          </a:xfrm>
          <a:custGeom>
            <a:avLst/>
            <a:gdLst/>
            <a:ahLst/>
            <a:cxnLst/>
            <a:rect l="l" t="t" r="r" b="b"/>
            <a:pathLst>
              <a:path w="11050885" h="901801">
                <a:moveTo>
                  <a:pt x="0" y="0"/>
                </a:moveTo>
                <a:lnTo>
                  <a:pt x="11050885" y="0"/>
                </a:lnTo>
                <a:lnTo>
                  <a:pt x="11050885" y="901802"/>
                </a:lnTo>
                <a:lnTo>
                  <a:pt x="0" y="901802"/>
                </a:lnTo>
                <a:lnTo>
                  <a:pt x="0" y="0"/>
                </a:lnTo>
                <a:close/>
              </a:path>
            </a:pathLst>
          </a:custGeom>
          <a:blipFill>
            <a:blip r:embed="rId4"/>
            <a:stretch>
              <a:fillRect/>
            </a:stretch>
          </a:blipFill>
        </p:spPr>
      </p:sp>
      <p:sp>
        <p:nvSpPr>
          <p:cNvPr id="8" name="TextBox 8"/>
          <p:cNvSpPr txBox="1"/>
          <p:nvPr/>
        </p:nvSpPr>
        <p:spPr>
          <a:xfrm>
            <a:off x="16561683" y="9483612"/>
            <a:ext cx="697617" cy="272414"/>
          </a:xfrm>
          <a:prstGeom prst="rect">
            <a:avLst/>
          </a:prstGeom>
        </p:spPr>
        <p:txBody>
          <a:bodyPr lIns="0" tIns="0" rIns="0" bIns="0" rtlCol="0" anchor="t">
            <a:spAutoFit/>
          </a:bodyPr>
          <a:lstStyle/>
          <a:p>
            <a:pPr algn="r">
              <a:lnSpc>
                <a:spcPts val="1949"/>
              </a:lnSpc>
            </a:pPr>
            <a:r>
              <a:rPr lang="en-US" sz="2599" spc="259">
                <a:solidFill>
                  <a:srgbClr val="FFFFFF"/>
                </a:solidFill>
                <a:latin typeface="Montserrat"/>
              </a:rPr>
              <a:t>6</a:t>
            </a:r>
          </a:p>
        </p:txBody>
      </p:sp>
      <p:grpSp>
        <p:nvGrpSpPr>
          <p:cNvPr id="9" name="Group 9"/>
          <p:cNvGrpSpPr/>
          <p:nvPr/>
        </p:nvGrpSpPr>
        <p:grpSpPr>
          <a:xfrm>
            <a:off x="725126" y="1019151"/>
            <a:ext cx="16437122" cy="1033557"/>
            <a:chOff x="0" y="432543"/>
            <a:chExt cx="21916163" cy="1378075"/>
          </a:xfrm>
        </p:grpSpPr>
        <p:sp>
          <p:nvSpPr>
            <p:cNvPr id="10" name="TextBox 10"/>
            <p:cNvSpPr txBox="1"/>
            <p:nvPr/>
          </p:nvSpPr>
          <p:spPr>
            <a:xfrm>
              <a:off x="0" y="432543"/>
              <a:ext cx="21916163" cy="927100"/>
            </a:xfrm>
            <a:prstGeom prst="rect">
              <a:avLst/>
            </a:prstGeom>
          </p:spPr>
          <p:txBody>
            <a:bodyPr lIns="0" tIns="0" rIns="0" bIns="0" rtlCol="0" anchor="t">
              <a:spAutoFit/>
            </a:bodyPr>
            <a:lstStyle/>
            <a:p>
              <a:pPr>
                <a:lnSpc>
                  <a:spcPts val="5520"/>
                </a:lnSpc>
              </a:pPr>
              <a:r>
                <a:rPr lang="en-US" sz="4600" dirty="0">
                  <a:solidFill>
                    <a:srgbClr val="FFFFFF"/>
                  </a:solidFill>
                  <a:latin typeface="Montserrat Semi-Bold Bold"/>
                </a:rPr>
                <a:t>RESULTS &amp; DISCUSSION</a:t>
              </a:r>
            </a:p>
          </p:txBody>
        </p:sp>
        <p:sp>
          <p:nvSpPr>
            <p:cNvPr id="11" name="TextBox 11"/>
            <p:cNvSpPr txBox="1"/>
            <p:nvPr/>
          </p:nvSpPr>
          <p:spPr>
            <a:xfrm>
              <a:off x="1317271" y="1397868"/>
              <a:ext cx="19281622" cy="412750"/>
            </a:xfrm>
            <a:prstGeom prst="rect">
              <a:avLst/>
            </a:prstGeom>
          </p:spPr>
          <p:txBody>
            <a:bodyPr lIns="0" tIns="0" rIns="0" bIns="0" rtlCol="0" anchor="t">
              <a:spAutoFit/>
            </a:bodyPr>
            <a:lstStyle/>
            <a:p>
              <a:pPr algn="ctr">
                <a:lnSpc>
                  <a:spcPts val="2610"/>
                </a:lnSpc>
              </a:pPr>
              <a:endParaRPr/>
            </a:p>
          </p:txBody>
        </p:sp>
      </p:grpSp>
      <p:sp>
        <p:nvSpPr>
          <p:cNvPr id="12" name="TextBox 10"/>
          <p:cNvSpPr txBox="1"/>
          <p:nvPr/>
        </p:nvSpPr>
        <p:spPr>
          <a:xfrm>
            <a:off x="572584" y="437514"/>
            <a:ext cx="17429728" cy="634020"/>
          </a:xfrm>
          <a:prstGeom prst="rect">
            <a:avLst/>
          </a:prstGeom>
        </p:spPr>
        <p:txBody>
          <a:bodyPr lIns="0" tIns="0" rIns="0" bIns="0" rtlCol="0" anchor="t">
            <a:spAutoFit/>
          </a:bodyPr>
          <a:lstStyle/>
          <a:p>
            <a:pPr>
              <a:lnSpc>
                <a:spcPts val="2484"/>
              </a:lnSpc>
            </a:pPr>
            <a:r>
              <a:rPr lang="en-US" sz="2000" dirty="0">
                <a:solidFill>
                  <a:srgbClr val="FFFFFF">
                    <a:alpha val="61961"/>
                  </a:srgbClr>
                </a:solidFill>
                <a:latin typeface="Montserrat Semi-Bold"/>
              </a:rPr>
              <a:t>Article:</a:t>
            </a:r>
          </a:p>
          <a:p>
            <a:pPr>
              <a:lnSpc>
                <a:spcPts val="2584"/>
              </a:lnSpc>
            </a:pPr>
            <a:r>
              <a:rPr lang="en-US" sz="2000" dirty="0">
                <a:solidFill>
                  <a:srgbClr val="FFFFFF">
                    <a:alpha val="61961"/>
                  </a:srgbClr>
                </a:solidFill>
                <a:latin typeface="Montserrat Semi-Bold Bold Italics"/>
              </a:rPr>
              <a:t>“</a:t>
            </a:r>
            <a:r>
              <a:rPr lang="en-US" sz="2000" dirty="0" err="1">
                <a:solidFill>
                  <a:srgbClr val="FFFFFF">
                    <a:alpha val="61961"/>
                  </a:srgbClr>
                </a:solidFill>
                <a:latin typeface="Montserrat Semi-Bold Bold Italics"/>
              </a:rPr>
              <a:t>Evaluatıon</a:t>
            </a:r>
            <a:r>
              <a:rPr lang="en-US" sz="2000" dirty="0">
                <a:solidFill>
                  <a:srgbClr val="FFFFFF">
                    <a:alpha val="61961"/>
                  </a:srgbClr>
                </a:solidFill>
                <a:latin typeface="Montserrat Semi-Bold Bold Italics"/>
              </a:rPr>
              <a:t> of Earthquake Damage In </a:t>
            </a:r>
            <a:r>
              <a:rPr lang="en-US" sz="2000" dirty="0" err="1">
                <a:solidFill>
                  <a:srgbClr val="FFFFFF">
                    <a:alpha val="61961"/>
                  </a:srgbClr>
                </a:solidFill>
                <a:latin typeface="Montserrat Semi-Bold Bold Italics"/>
              </a:rPr>
              <a:t>Hatay</a:t>
            </a:r>
            <a:r>
              <a:rPr lang="en-US" sz="2000" dirty="0">
                <a:solidFill>
                  <a:srgbClr val="FFFFFF">
                    <a:alpha val="61961"/>
                  </a:srgbClr>
                </a:solidFill>
                <a:latin typeface="Montserrat Semi-Bold Bold Italics"/>
              </a:rPr>
              <a:t>/Antakya </a:t>
            </a:r>
            <a:r>
              <a:rPr lang="en-US" sz="2000" dirty="0" err="1">
                <a:solidFill>
                  <a:srgbClr val="FFFFFF">
                    <a:alpha val="61961"/>
                  </a:srgbClr>
                </a:solidFill>
                <a:latin typeface="Montserrat Semi-Bold Bold Italics"/>
              </a:rPr>
              <a:t>Cıty</a:t>
            </a:r>
            <a:r>
              <a:rPr lang="en-US" sz="2000" dirty="0">
                <a:solidFill>
                  <a:srgbClr val="FFFFFF">
                    <a:alpha val="61961"/>
                  </a:srgbClr>
                </a:solidFill>
                <a:latin typeface="Montserrat Semi-Bold Bold Italics"/>
              </a:rPr>
              <a:t> Center By </a:t>
            </a:r>
            <a:r>
              <a:rPr lang="en-US" sz="2000" dirty="0" err="1">
                <a:solidFill>
                  <a:srgbClr val="FFFFFF">
                    <a:alpha val="61961"/>
                  </a:srgbClr>
                </a:solidFill>
                <a:latin typeface="Montserrat Semi-Bold Bold Italics"/>
              </a:rPr>
              <a:t>Investıgatıon</a:t>
            </a:r>
            <a:r>
              <a:rPr lang="en-US" sz="2000" dirty="0">
                <a:solidFill>
                  <a:srgbClr val="FFFFFF">
                    <a:alpha val="61961"/>
                  </a:srgbClr>
                </a:solidFill>
                <a:latin typeface="Montserrat Semi-Bold Bold Italics"/>
              </a:rPr>
              <a:t> of </a:t>
            </a:r>
            <a:r>
              <a:rPr lang="en-US" sz="2000" dirty="0" err="1">
                <a:solidFill>
                  <a:srgbClr val="FFFFFF">
                    <a:alpha val="61961"/>
                  </a:srgbClr>
                </a:solidFill>
                <a:latin typeface="Montserrat Semi-Bold Bold Italics"/>
              </a:rPr>
              <a:t>Spatıal</a:t>
            </a:r>
            <a:r>
              <a:rPr lang="en-US" sz="2000" dirty="0">
                <a:solidFill>
                  <a:srgbClr val="FFFFFF">
                    <a:alpha val="61961"/>
                  </a:srgbClr>
                </a:solidFill>
                <a:latin typeface="Montserrat Semi-Bold Bold Italics"/>
              </a:rPr>
              <a:t> Change Between 2000-2002"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772</Words>
  <Application>Microsoft Office PowerPoint</Application>
  <PresentationFormat>Özel</PresentationFormat>
  <Paragraphs>85</Paragraphs>
  <Slides>11</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11</vt:i4>
      </vt:variant>
    </vt:vector>
  </HeadingPairs>
  <TitlesOfParts>
    <vt:vector size="22" baseType="lpstr">
      <vt:lpstr>Arial</vt:lpstr>
      <vt:lpstr>Montserrat Semi-Bold</vt:lpstr>
      <vt:lpstr>Calibri</vt:lpstr>
      <vt:lpstr>Montserrat Semi-Bold Bold Italics</vt:lpstr>
      <vt:lpstr>Montserrat Semi-Bold Italics</vt:lpstr>
      <vt:lpstr>Montserrat Bold</vt:lpstr>
      <vt:lpstr>Montserrat</vt:lpstr>
      <vt:lpstr>Montserrat Classic Bold</vt:lpstr>
      <vt:lpstr>Montserrat Semi-Bold Bold</vt:lpstr>
      <vt:lpstr>Montserrat Italics</vt:lpstr>
      <vt:lpstr>Office Theme</vt:lpstr>
      <vt:lpstr>Slayt 1</vt:lpstr>
      <vt:lpstr>Slayt 2</vt:lpstr>
      <vt:lpstr>Slayt 3</vt:lpstr>
      <vt:lpstr>Slayt 4</vt:lpstr>
      <vt:lpstr>Slayt 5</vt:lpstr>
      <vt:lpstr>Slayt 6</vt:lpstr>
      <vt:lpstr>Slayt 7</vt:lpstr>
      <vt:lpstr>Slayt 8</vt:lpstr>
      <vt:lpstr>Slayt 9</vt:lpstr>
      <vt:lpstr>Slayt 10</vt:lpstr>
      <vt:lpstr>Slayt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ECRS SUNUM</dc:title>
  <dc:creator>ÖZGECAN</dc:creator>
  <cp:lastModifiedBy>ÖZGECAN</cp:lastModifiedBy>
  <cp:revision>2</cp:revision>
  <dcterms:created xsi:type="dcterms:W3CDTF">2006-08-16T00:00:00Z</dcterms:created>
  <dcterms:modified xsi:type="dcterms:W3CDTF">2023-11-05T14:59:25Z</dcterms:modified>
  <dc:identifier>DAFyNImPAZ8</dc:identifier>
</cp:coreProperties>
</file>