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6" r:id="rId2"/>
    <p:sldId id="306" r:id="rId3"/>
    <p:sldId id="312" r:id="rId4"/>
    <p:sldId id="314" r:id="rId5"/>
    <p:sldId id="308" r:id="rId6"/>
    <p:sldId id="315" r:id="rId7"/>
    <p:sldId id="316" r:id="rId8"/>
    <p:sldId id="320" r:id="rId9"/>
    <p:sldId id="321" r:id="rId10"/>
    <p:sldId id="317" r:id="rId11"/>
    <p:sldId id="322" r:id="rId12"/>
    <p:sldId id="324" r:id="rId13"/>
    <p:sldId id="323" r:id="rId14"/>
    <p:sldId id="325" r:id="rId15"/>
    <p:sldId id="319" r:id="rId16"/>
    <p:sldId id="310" r:id="rId17"/>
    <p:sldId id="326" r:id="rId18"/>
    <p:sldId id="327" r:id="rId19"/>
    <p:sldId id="328" r:id="rId20"/>
    <p:sldId id="311" r:id="rId21"/>
    <p:sldId id="329"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fssa Naciri" initials="HN" lastIdx="2" clrIdx="0">
    <p:extLst>
      <p:ext uri="{19B8F6BF-5375-455C-9EA6-DF929625EA0E}">
        <p15:presenceInfo xmlns:p15="http://schemas.microsoft.com/office/powerpoint/2012/main" userId="4bf366b32cbe519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BB92"/>
    <a:srgbClr val="CD5D12"/>
    <a:srgbClr val="548235"/>
    <a:srgbClr val="D8CBBB"/>
    <a:srgbClr val="A0401C"/>
    <a:srgbClr val="2F5495"/>
    <a:srgbClr val="CC884C"/>
    <a:srgbClr val="D9A779"/>
    <a:srgbClr val="51FDED"/>
    <a:srgbClr val="03CE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94" autoAdjust="0"/>
    <p:restoredTop sz="55924" autoAdjust="0"/>
  </p:normalViewPr>
  <p:slideViewPr>
    <p:cSldViewPr snapToGrid="0">
      <p:cViewPr varScale="1">
        <p:scale>
          <a:sx n="80" d="100"/>
          <a:sy n="80" d="100"/>
        </p:scale>
        <p:origin x="64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D:\Files\PhD%20Work\Studies\Study6_Sciforum-ECRS2023_%2007-21%20November%202023\NDSI%20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607908206014946E-2"/>
          <c:y val="1.530067155067155E-2"/>
          <c:w val="0.91814688149789703"/>
          <c:h val="0.86772954822954818"/>
        </c:manualLayout>
      </c:layout>
      <c:lineChart>
        <c:grouping val="standard"/>
        <c:varyColors val="0"/>
        <c:ser>
          <c:idx val="2"/>
          <c:order val="5"/>
          <c:tx>
            <c:strRef>
              <c:f>NDSI_SALINITY!$E$1:$E$2</c:f>
              <c:strCache>
                <c:ptCount val="2"/>
                <c:pt idx="0">
                  <c:v>Landsat-8</c:v>
                </c:pt>
              </c:strCache>
            </c:strRef>
          </c:tx>
          <c:spPr>
            <a:ln w="12700" cap="rnd">
              <a:solidFill>
                <a:schemeClr val="tx1"/>
              </a:solidFill>
              <a:prstDash val="lgDash"/>
              <a:round/>
            </a:ln>
            <a:effectLst/>
          </c:spPr>
          <c:marker>
            <c:symbol val="circle"/>
            <c:size val="7"/>
            <c:spPr>
              <a:solidFill>
                <a:srgbClr val="548235"/>
              </a:solidFill>
              <a:ln w="9525">
                <a:solidFill>
                  <a:schemeClr val="tx1"/>
                </a:solidFill>
              </a:ln>
              <a:effectLst/>
            </c:spPr>
          </c:marker>
          <c:cat>
            <c:multiLvlStrRef>
              <c:f>NDSI_SALINITY!$A$3:$B$32</c:f>
              <c:multiLvlStrCache>
                <c:ptCount val="30"/>
                <c:lvl>
                  <c:pt idx="0">
                    <c:v>W</c:v>
                  </c:pt>
                  <c:pt idx="1">
                    <c:v>SP</c:v>
                  </c:pt>
                  <c:pt idx="2">
                    <c:v>S</c:v>
                  </c:pt>
                  <c:pt idx="3">
                    <c:v>A</c:v>
                  </c:pt>
                  <c:pt idx="4">
                    <c:v>W</c:v>
                  </c:pt>
                  <c:pt idx="5">
                    <c:v>SP</c:v>
                  </c:pt>
                  <c:pt idx="6">
                    <c:v>S</c:v>
                  </c:pt>
                  <c:pt idx="7">
                    <c:v>A</c:v>
                  </c:pt>
                  <c:pt idx="8">
                    <c:v>W</c:v>
                  </c:pt>
                  <c:pt idx="9">
                    <c:v>SP</c:v>
                  </c:pt>
                  <c:pt idx="10">
                    <c:v>S</c:v>
                  </c:pt>
                  <c:pt idx="11">
                    <c:v>A</c:v>
                  </c:pt>
                  <c:pt idx="12">
                    <c:v>W</c:v>
                  </c:pt>
                  <c:pt idx="13">
                    <c:v>SP</c:v>
                  </c:pt>
                  <c:pt idx="14">
                    <c:v>S</c:v>
                  </c:pt>
                  <c:pt idx="15">
                    <c:v>A</c:v>
                  </c:pt>
                  <c:pt idx="16">
                    <c:v>W</c:v>
                  </c:pt>
                  <c:pt idx="17">
                    <c:v>SP</c:v>
                  </c:pt>
                  <c:pt idx="18">
                    <c:v>S</c:v>
                  </c:pt>
                  <c:pt idx="19">
                    <c:v>A</c:v>
                  </c:pt>
                  <c:pt idx="20">
                    <c:v>W</c:v>
                  </c:pt>
                  <c:pt idx="21">
                    <c:v>SP</c:v>
                  </c:pt>
                  <c:pt idx="22">
                    <c:v>S</c:v>
                  </c:pt>
                  <c:pt idx="23">
                    <c:v>A</c:v>
                  </c:pt>
                  <c:pt idx="24">
                    <c:v>W</c:v>
                  </c:pt>
                  <c:pt idx="25">
                    <c:v>SP</c:v>
                  </c:pt>
                  <c:pt idx="26">
                    <c:v>S</c:v>
                  </c:pt>
                  <c:pt idx="27">
                    <c:v>A</c:v>
                  </c:pt>
                  <c:pt idx="28">
                    <c:v>W</c:v>
                  </c:pt>
                  <c:pt idx="29">
                    <c:v>SP</c:v>
                  </c:pt>
                </c:lvl>
                <c:lvl>
                  <c:pt idx="0">
                    <c:v>2015</c:v>
                  </c:pt>
                  <c:pt idx="4">
                    <c:v>2016</c:v>
                  </c:pt>
                  <c:pt idx="8">
                    <c:v>2017</c:v>
                  </c:pt>
                  <c:pt idx="12">
                    <c:v>2018</c:v>
                  </c:pt>
                  <c:pt idx="16">
                    <c:v>2019</c:v>
                  </c:pt>
                  <c:pt idx="20">
                    <c:v>2020</c:v>
                  </c:pt>
                  <c:pt idx="24">
                    <c:v>2021</c:v>
                  </c:pt>
                  <c:pt idx="28">
                    <c:v>2022</c:v>
                  </c:pt>
                </c:lvl>
              </c:multiLvlStrCache>
            </c:multiLvlStrRef>
          </c:cat>
          <c:val>
            <c:numRef>
              <c:f>NDSI_SALINITY!$E$3:$E$32</c:f>
              <c:numCache>
                <c:formatCode>General</c:formatCode>
                <c:ptCount val="30"/>
                <c:pt idx="0">
                  <c:v>-0.46052554000000001</c:v>
                </c:pt>
                <c:pt idx="1">
                  <c:v>-0.43788480000000002</c:v>
                </c:pt>
                <c:pt idx="2">
                  <c:v>-0.28550913999999999</c:v>
                </c:pt>
                <c:pt idx="3">
                  <c:v>-0.28124993999999998</c:v>
                </c:pt>
                <c:pt idx="4">
                  <c:v>-0.44902306999999997</c:v>
                </c:pt>
                <c:pt idx="5">
                  <c:v>-0.42786191000000001</c:v>
                </c:pt>
                <c:pt idx="6">
                  <c:v>-0.28520200000000001</c:v>
                </c:pt>
                <c:pt idx="7">
                  <c:v>-0.27997454999999999</c:v>
                </c:pt>
                <c:pt idx="8">
                  <c:v>-0.43752059999999998</c:v>
                </c:pt>
                <c:pt idx="9">
                  <c:v>-0.41783902000000001</c:v>
                </c:pt>
                <c:pt idx="10">
                  <c:v>-0.28757080000000002</c:v>
                </c:pt>
                <c:pt idx="11">
                  <c:v>-0.28256559999999997</c:v>
                </c:pt>
                <c:pt idx="12">
                  <c:v>-0.40815671999999997</c:v>
                </c:pt>
                <c:pt idx="13">
                  <c:v>-0.43335881999999998</c:v>
                </c:pt>
                <c:pt idx="14">
                  <c:v>-0.32036543000000001</c:v>
                </c:pt>
                <c:pt idx="15">
                  <c:v>-0.29192224</c:v>
                </c:pt>
                <c:pt idx="16">
                  <c:v>-0.45907107000000003</c:v>
                </c:pt>
                <c:pt idx="17">
                  <c:v>-0.40491480000000002</c:v>
                </c:pt>
                <c:pt idx="18">
                  <c:v>-0.28395049999999999</c:v>
                </c:pt>
                <c:pt idx="19">
                  <c:v>-0.28690969999999999</c:v>
                </c:pt>
                <c:pt idx="20">
                  <c:v>-0.44886147999999998</c:v>
                </c:pt>
                <c:pt idx="21">
                  <c:v>-0.42998287000000002</c:v>
                </c:pt>
                <c:pt idx="22">
                  <c:v>-0.31615673999999999</c:v>
                </c:pt>
                <c:pt idx="23">
                  <c:v>-0.29495270000000001</c:v>
                </c:pt>
                <c:pt idx="24">
                  <c:v>-0.46217101999999999</c:v>
                </c:pt>
                <c:pt idx="25">
                  <c:v>-0.41864508499999997</c:v>
                </c:pt>
                <c:pt idx="26">
                  <c:v>-0.3058014</c:v>
                </c:pt>
                <c:pt idx="27">
                  <c:v>-0.2935373</c:v>
                </c:pt>
                <c:pt idx="28">
                  <c:v>-0.45753547999999999</c:v>
                </c:pt>
                <c:pt idx="29">
                  <c:v>-0.40730729999999998</c:v>
                </c:pt>
              </c:numCache>
            </c:numRef>
          </c:val>
          <c:smooth val="0"/>
          <c:extLst>
            <c:ext xmlns:c16="http://schemas.microsoft.com/office/drawing/2014/chart" uri="{C3380CC4-5D6E-409C-BE32-E72D297353CC}">
              <c16:uniqueId val="{00000000-0748-4488-952A-7285F58080E7}"/>
            </c:ext>
          </c:extLst>
        </c:ser>
        <c:dLbls>
          <c:showLegendKey val="0"/>
          <c:showVal val="0"/>
          <c:showCatName val="0"/>
          <c:showSerName val="0"/>
          <c:showPercent val="0"/>
          <c:showBubbleSize val="0"/>
        </c:dLbls>
        <c:marker val="1"/>
        <c:smooth val="0"/>
        <c:axId val="229864591"/>
        <c:axId val="229861679"/>
        <c:extLst>
          <c:ext xmlns:c15="http://schemas.microsoft.com/office/drawing/2012/chart" uri="{02D57815-91ED-43cb-92C2-25804820EDAC}">
            <c15:filteredLineSeries>
              <c15:ser>
                <c:idx val="3"/>
                <c:order val="0"/>
                <c:tx>
                  <c:v>MODIS Trend</c:v>
                </c:tx>
                <c:spPr>
                  <a:ln w="12700" cap="rnd">
                    <a:solidFill>
                      <a:schemeClr val="accent1"/>
                    </a:solidFill>
                    <a:round/>
                  </a:ln>
                  <a:effectLst/>
                </c:spPr>
                <c:marker>
                  <c:symbol val="none"/>
                </c:marker>
                <c:cat>
                  <c:multiLvlStrRef>
                    <c:extLst>
                      <c:ext uri="{02D57815-91ED-43cb-92C2-25804820EDAC}">
                        <c15:formulaRef>
                          <c15:sqref>NDSI_SALINITY!$A$3:$B$32</c15:sqref>
                        </c15:formulaRef>
                      </c:ext>
                    </c:extLst>
                    <c:multiLvlStrCache>
                      <c:ptCount val="30"/>
                      <c:lvl>
                        <c:pt idx="0">
                          <c:v>W</c:v>
                        </c:pt>
                        <c:pt idx="1">
                          <c:v>SP</c:v>
                        </c:pt>
                        <c:pt idx="2">
                          <c:v>S</c:v>
                        </c:pt>
                        <c:pt idx="3">
                          <c:v>A</c:v>
                        </c:pt>
                        <c:pt idx="4">
                          <c:v>W</c:v>
                        </c:pt>
                        <c:pt idx="5">
                          <c:v>SP</c:v>
                        </c:pt>
                        <c:pt idx="6">
                          <c:v>S</c:v>
                        </c:pt>
                        <c:pt idx="7">
                          <c:v>A</c:v>
                        </c:pt>
                        <c:pt idx="8">
                          <c:v>W</c:v>
                        </c:pt>
                        <c:pt idx="9">
                          <c:v>SP</c:v>
                        </c:pt>
                        <c:pt idx="10">
                          <c:v>S</c:v>
                        </c:pt>
                        <c:pt idx="11">
                          <c:v>A</c:v>
                        </c:pt>
                        <c:pt idx="12">
                          <c:v>W</c:v>
                        </c:pt>
                        <c:pt idx="13">
                          <c:v>SP</c:v>
                        </c:pt>
                        <c:pt idx="14">
                          <c:v>S</c:v>
                        </c:pt>
                        <c:pt idx="15">
                          <c:v>A</c:v>
                        </c:pt>
                        <c:pt idx="16">
                          <c:v>W</c:v>
                        </c:pt>
                        <c:pt idx="17">
                          <c:v>SP</c:v>
                        </c:pt>
                        <c:pt idx="18">
                          <c:v>S</c:v>
                        </c:pt>
                        <c:pt idx="19">
                          <c:v>A</c:v>
                        </c:pt>
                        <c:pt idx="20">
                          <c:v>W</c:v>
                        </c:pt>
                        <c:pt idx="21">
                          <c:v>SP</c:v>
                        </c:pt>
                        <c:pt idx="22">
                          <c:v>S</c:v>
                        </c:pt>
                        <c:pt idx="23">
                          <c:v>A</c:v>
                        </c:pt>
                        <c:pt idx="24">
                          <c:v>W</c:v>
                        </c:pt>
                        <c:pt idx="25">
                          <c:v>SP</c:v>
                        </c:pt>
                        <c:pt idx="26">
                          <c:v>S</c:v>
                        </c:pt>
                        <c:pt idx="27">
                          <c:v>A</c:v>
                        </c:pt>
                        <c:pt idx="28">
                          <c:v>W</c:v>
                        </c:pt>
                        <c:pt idx="29">
                          <c:v>SP</c:v>
                        </c:pt>
                      </c:lvl>
                      <c:lvl>
                        <c:pt idx="0">
                          <c:v>2015</c:v>
                        </c:pt>
                        <c:pt idx="4">
                          <c:v>2016</c:v>
                        </c:pt>
                        <c:pt idx="8">
                          <c:v>2017</c:v>
                        </c:pt>
                        <c:pt idx="12">
                          <c:v>2018</c:v>
                        </c:pt>
                        <c:pt idx="16">
                          <c:v>2019</c:v>
                        </c:pt>
                        <c:pt idx="20">
                          <c:v>2020</c:v>
                        </c:pt>
                        <c:pt idx="24">
                          <c:v>2021</c:v>
                        </c:pt>
                        <c:pt idx="28">
                          <c:v>2022</c:v>
                        </c:pt>
                      </c:lvl>
                    </c:multiLvlStrCache>
                  </c:multiLvlStrRef>
                </c:cat>
                <c:val>
                  <c:numRef>
                    <c:extLst>
                      <c:ext uri="{02D57815-91ED-43cb-92C2-25804820EDAC}">
                        <c15:formulaRef>
                          <c15:sqref>NDSI_SALINITY!$C$37:$C$66</c15:sqref>
                        </c15:formulaRef>
                      </c:ext>
                    </c:extLst>
                    <c:numCache>
                      <c:formatCode>General</c:formatCode>
                      <c:ptCount val="30"/>
                      <c:pt idx="2">
                        <c:v>-0.35032447256157645</c:v>
                      </c:pt>
                      <c:pt idx="3">
                        <c:v>-0.35168130235529566</c:v>
                      </c:pt>
                      <c:pt idx="4">
                        <c:v>-0.35303813214901486</c:v>
                      </c:pt>
                      <c:pt idx="5">
                        <c:v>-0.35439496194273407</c:v>
                      </c:pt>
                      <c:pt idx="6">
                        <c:v>-0.35575179173645327</c:v>
                      </c:pt>
                      <c:pt idx="7">
                        <c:v>-0.35710862153017253</c:v>
                      </c:pt>
                      <c:pt idx="8">
                        <c:v>-0.35846545132389174</c:v>
                      </c:pt>
                      <c:pt idx="9">
                        <c:v>-0.35982228111761094</c:v>
                      </c:pt>
                      <c:pt idx="10">
                        <c:v>-0.36117911091133015</c:v>
                      </c:pt>
                      <c:pt idx="11">
                        <c:v>-0.36253594070504935</c:v>
                      </c:pt>
                      <c:pt idx="12">
                        <c:v>-0.36389277049876856</c:v>
                      </c:pt>
                      <c:pt idx="13">
                        <c:v>-0.36524960029248776</c:v>
                      </c:pt>
                      <c:pt idx="14">
                        <c:v>-0.36660643008620697</c:v>
                      </c:pt>
                      <c:pt idx="15">
                        <c:v>-0.36796325987992617</c:v>
                      </c:pt>
                      <c:pt idx="16">
                        <c:v>-0.36932008967364538</c:v>
                      </c:pt>
                      <c:pt idx="17">
                        <c:v>-0.37067691946736464</c:v>
                      </c:pt>
                      <c:pt idx="18">
                        <c:v>-0.37203374926108385</c:v>
                      </c:pt>
                      <c:pt idx="19">
                        <c:v>-0.37339057905480305</c:v>
                      </c:pt>
                      <c:pt idx="20">
                        <c:v>-0.37474740884852226</c:v>
                      </c:pt>
                      <c:pt idx="21">
                        <c:v>-0.37610423864224146</c:v>
                      </c:pt>
                      <c:pt idx="22">
                        <c:v>-0.37746106843596067</c:v>
                      </c:pt>
                      <c:pt idx="23">
                        <c:v>-0.37881789822967987</c:v>
                      </c:pt>
                      <c:pt idx="24">
                        <c:v>-0.38017472802339908</c:v>
                      </c:pt>
                      <c:pt idx="25">
                        <c:v>-0.38153155781711828</c:v>
                      </c:pt>
                      <c:pt idx="26">
                        <c:v>-0.38288838761083754</c:v>
                      </c:pt>
                      <c:pt idx="27">
                        <c:v>-0.38424521740455675</c:v>
                      </c:pt>
                      <c:pt idx="28">
                        <c:v>-0.38560204719827595</c:v>
                      </c:pt>
                      <c:pt idx="29">
                        <c:v>-0.38695887699199516</c:v>
                      </c:pt>
                    </c:numCache>
                  </c:numRef>
                </c:val>
                <c:smooth val="0"/>
                <c:extLst>
                  <c:ext xmlns:c16="http://schemas.microsoft.com/office/drawing/2014/chart" uri="{C3380CC4-5D6E-409C-BE32-E72D297353CC}">
                    <c16:uniqueId val="{00000001-0748-4488-952A-7285F58080E7}"/>
                  </c:ext>
                </c:extLst>
              </c15:ser>
            </c15:filteredLineSeries>
            <c15:filteredLineSeries>
              <c15:ser>
                <c:idx val="4"/>
                <c:order val="1"/>
                <c:tx>
                  <c:v>Sentinel-2 Trend</c:v>
                </c:tx>
                <c:spPr>
                  <a:ln w="12700" cap="rnd">
                    <a:solidFill>
                      <a:schemeClr val="accent2"/>
                    </a:solidFill>
                    <a:round/>
                  </a:ln>
                  <a:effectLst/>
                </c:spPr>
                <c:marker>
                  <c:symbol val="none"/>
                </c:marker>
                <c:cat>
                  <c:multiLvlStrRef>
                    <c:extLst xmlns:c15="http://schemas.microsoft.com/office/drawing/2012/chart">
                      <c:ext xmlns:c15="http://schemas.microsoft.com/office/drawing/2012/chart" uri="{02D57815-91ED-43cb-92C2-25804820EDAC}">
                        <c15:formulaRef>
                          <c15:sqref>NDSI_SALINITY!$A$3:$B$32</c15:sqref>
                        </c15:formulaRef>
                      </c:ext>
                    </c:extLst>
                    <c:multiLvlStrCache>
                      <c:ptCount val="30"/>
                      <c:lvl>
                        <c:pt idx="0">
                          <c:v>W</c:v>
                        </c:pt>
                        <c:pt idx="1">
                          <c:v>SP</c:v>
                        </c:pt>
                        <c:pt idx="2">
                          <c:v>S</c:v>
                        </c:pt>
                        <c:pt idx="3">
                          <c:v>A</c:v>
                        </c:pt>
                        <c:pt idx="4">
                          <c:v>W</c:v>
                        </c:pt>
                        <c:pt idx="5">
                          <c:v>SP</c:v>
                        </c:pt>
                        <c:pt idx="6">
                          <c:v>S</c:v>
                        </c:pt>
                        <c:pt idx="7">
                          <c:v>A</c:v>
                        </c:pt>
                        <c:pt idx="8">
                          <c:v>W</c:v>
                        </c:pt>
                        <c:pt idx="9">
                          <c:v>SP</c:v>
                        </c:pt>
                        <c:pt idx="10">
                          <c:v>S</c:v>
                        </c:pt>
                        <c:pt idx="11">
                          <c:v>A</c:v>
                        </c:pt>
                        <c:pt idx="12">
                          <c:v>W</c:v>
                        </c:pt>
                        <c:pt idx="13">
                          <c:v>SP</c:v>
                        </c:pt>
                        <c:pt idx="14">
                          <c:v>S</c:v>
                        </c:pt>
                        <c:pt idx="15">
                          <c:v>A</c:v>
                        </c:pt>
                        <c:pt idx="16">
                          <c:v>W</c:v>
                        </c:pt>
                        <c:pt idx="17">
                          <c:v>SP</c:v>
                        </c:pt>
                        <c:pt idx="18">
                          <c:v>S</c:v>
                        </c:pt>
                        <c:pt idx="19">
                          <c:v>A</c:v>
                        </c:pt>
                        <c:pt idx="20">
                          <c:v>W</c:v>
                        </c:pt>
                        <c:pt idx="21">
                          <c:v>SP</c:v>
                        </c:pt>
                        <c:pt idx="22">
                          <c:v>S</c:v>
                        </c:pt>
                        <c:pt idx="23">
                          <c:v>A</c:v>
                        </c:pt>
                        <c:pt idx="24">
                          <c:v>W</c:v>
                        </c:pt>
                        <c:pt idx="25">
                          <c:v>SP</c:v>
                        </c:pt>
                        <c:pt idx="26">
                          <c:v>S</c:v>
                        </c:pt>
                        <c:pt idx="27">
                          <c:v>A</c:v>
                        </c:pt>
                        <c:pt idx="28">
                          <c:v>W</c:v>
                        </c:pt>
                        <c:pt idx="29">
                          <c:v>SP</c:v>
                        </c:pt>
                      </c:lvl>
                      <c:lvl>
                        <c:pt idx="0">
                          <c:v>2015</c:v>
                        </c:pt>
                        <c:pt idx="4">
                          <c:v>2016</c:v>
                        </c:pt>
                        <c:pt idx="8">
                          <c:v>2017</c:v>
                        </c:pt>
                        <c:pt idx="12">
                          <c:v>2018</c:v>
                        </c:pt>
                        <c:pt idx="16">
                          <c:v>2019</c:v>
                        </c:pt>
                        <c:pt idx="20">
                          <c:v>2020</c:v>
                        </c:pt>
                        <c:pt idx="24">
                          <c:v>2021</c:v>
                        </c:pt>
                        <c:pt idx="28">
                          <c:v>2022</c:v>
                        </c:pt>
                      </c:lvl>
                    </c:multiLvlStrCache>
                  </c:multiLvlStrRef>
                </c:cat>
                <c:val>
                  <c:numRef>
                    <c:extLst xmlns:c15="http://schemas.microsoft.com/office/drawing/2012/chart">
                      <c:ext xmlns:c15="http://schemas.microsoft.com/office/drawing/2012/chart" uri="{02D57815-91ED-43cb-92C2-25804820EDAC}">
                        <c15:formulaRef>
                          <c15:sqref>NDSI_SALINITY!$D$37:$D$66</c15:sqref>
                        </c15:formulaRef>
                      </c:ext>
                    </c:extLst>
                    <c:numCache>
                      <c:formatCode>General</c:formatCode>
                      <c:ptCount val="30"/>
                      <c:pt idx="2">
                        <c:v>-0.34815277391420357</c:v>
                      </c:pt>
                      <c:pt idx="3">
                        <c:v>-0.34743040283898918</c:v>
                      </c:pt>
                      <c:pt idx="4">
                        <c:v>-0.34670803176377485</c:v>
                      </c:pt>
                      <c:pt idx="5">
                        <c:v>-0.34598566068856046</c:v>
                      </c:pt>
                      <c:pt idx="6">
                        <c:v>-0.34526328961334607</c:v>
                      </c:pt>
                      <c:pt idx="7">
                        <c:v>-0.34454091853813168</c:v>
                      </c:pt>
                      <c:pt idx="8">
                        <c:v>-0.34381854746291735</c:v>
                      </c:pt>
                      <c:pt idx="9">
                        <c:v>-0.34309617638770296</c:v>
                      </c:pt>
                      <c:pt idx="10">
                        <c:v>-0.34237380531248857</c:v>
                      </c:pt>
                      <c:pt idx="11">
                        <c:v>-0.34165143423727418</c:v>
                      </c:pt>
                      <c:pt idx="12">
                        <c:v>-0.34092906316205984</c:v>
                      </c:pt>
                      <c:pt idx="13">
                        <c:v>-0.34020669208684545</c:v>
                      </c:pt>
                      <c:pt idx="14">
                        <c:v>-0.33948432101163106</c:v>
                      </c:pt>
                      <c:pt idx="15">
                        <c:v>-0.33876194993641667</c:v>
                      </c:pt>
                      <c:pt idx="16">
                        <c:v>-0.33803957886120234</c:v>
                      </c:pt>
                      <c:pt idx="17">
                        <c:v>-0.33731720778598795</c:v>
                      </c:pt>
                      <c:pt idx="18">
                        <c:v>-0.33659483671077356</c:v>
                      </c:pt>
                      <c:pt idx="19">
                        <c:v>-0.33587246563555917</c:v>
                      </c:pt>
                      <c:pt idx="20">
                        <c:v>-0.33515009456034484</c:v>
                      </c:pt>
                      <c:pt idx="21">
                        <c:v>-0.33442772348513045</c:v>
                      </c:pt>
                      <c:pt idx="22">
                        <c:v>-0.33370535240991606</c:v>
                      </c:pt>
                      <c:pt idx="23">
                        <c:v>-0.33298298133470167</c:v>
                      </c:pt>
                      <c:pt idx="24">
                        <c:v>-0.33226061025948728</c:v>
                      </c:pt>
                      <c:pt idx="25">
                        <c:v>-0.33153823918427294</c:v>
                      </c:pt>
                      <c:pt idx="26">
                        <c:v>-0.33081586810905855</c:v>
                      </c:pt>
                      <c:pt idx="27">
                        <c:v>-0.33009349703384416</c:v>
                      </c:pt>
                      <c:pt idx="28">
                        <c:v>-0.32937112595862977</c:v>
                      </c:pt>
                      <c:pt idx="29">
                        <c:v>-0.32864875488341544</c:v>
                      </c:pt>
                    </c:numCache>
                  </c:numRef>
                </c:val>
                <c:smooth val="0"/>
                <c:extLst xmlns:c15="http://schemas.microsoft.com/office/drawing/2012/chart">
                  <c:ext xmlns:c16="http://schemas.microsoft.com/office/drawing/2014/chart" uri="{C3380CC4-5D6E-409C-BE32-E72D297353CC}">
                    <c16:uniqueId val="{00000002-0748-4488-952A-7285F58080E7}"/>
                  </c:ext>
                </c:extLst>
              </c15:ser>
            </c15:filteredLineSeries>
            <c15:filteredLineSeries>
              <c15:ser>
                <c:idx val="5"/>
                <c:order val="2"/>
                <c:tx>
                  <c:v>Landsat-8 Trend</c:v>
                </c:tx>
                <c:spPr>
                  <a:ln w="12700" cap="rnd">
                    <a:solidFill>
                      <a:srgbClr val="7030A0"/>
                    </a:solidFill>
                    <a:round/>
                  </a:ln>
                  <a:effectLst/>
                </c:spPr>
                <c:marker>
                  <c:symbol val="none"/>
                </c:marker>
                <c:cat>
                  <c:multiLvlStrRef>
                    <c:extLst xmlns:c15="http://schemas.microsoft.com/office/drawing/2012/chart">
                      <c:ext xmlns:c15="http://schemas.microsoft.com/office/drawing/2012/chart" uri="{02D57815-91ED-43cb-92C2-25804820EDAC}">
                        <c15:formulaRef>
                          <c15:sqref>NDSI_SALINITY!$A$3:$B$32</c15:sqref>
                        </c15:formulaRef>
                      </c:ext>
                    </c:extLst>
                    <c:multiLvlStrCache>
                      <c:ptCount val="30"/>
                      <c:lvl>
                        <c:pt idx="0">
                          <c:v>W</c:v>
                        </c:pt>
                        <c:pt idx="1">
                          <c:v>SP</c:v>
                        </c:pt>
                        <c:pt idx="2">
                          <c:v>S</c:v>
                        </c:pt>
                        <c:pt idx="3">
                          <c:v>A</c:v>
                        </c:pt>
                        <c:pt idx="4">
                          <c:v>W</c:v>
                        </c:pt>
                        <c:pt idx="5">
                          <c:v>SP</c:v>
                        </c:pt>
                        <c:pt idx="6">
                          <c:v>S</c:v>
                        </c:pt>
                        <c:pt idx="7">
                          <c:v>A</c:v>
                        </c:pt>
                        <c:pt idx="8">
                          <c:v>W</c:v>
                        </c:pt>
                        <c:pt idx="9">
                          <c:v>SP</c:v>
                        </c:pt>
                        <c:pt idx="10">
                          <c:v>S</c:v>
                        </c:pt>
                        <c:pt idx="11">
                          <c:v>A</c:v>
                        </c:pt>
                        <c:pt idx="12">
                          <c:v>W</c:v>
                        </c:pt>
                        <c:pt idx="13">
                          <c:v>SP</c:v>
                        </c:pt>
                        <c:pt idx="14">
                          <c:v>S</c:v>
                        </c:pt>
                        <c:pt idx="15">
                          <c:v>A</c:v>
                        </c:pt>
                        <c:pt idx="16">
                          <c:v>W</c:v>
                        </c:pt>
                        <c:pt idx="17">
                          <c:v>SP</c:v>
                        </c:pt>
                        <c:pt idx="18">
                          <c:v>S</c:v>
                        </c:pt>
                        <c:pt idx="19">
                          <c:v>A</c:v>
                        </c:pt>
                        <c:pt idx="20">
                          <c:v>W</c:v>
                        </c:pt>
                        <c:pt idx="21">
                          <c:v>SP</c:v>
                        </c:pt>
                        <c:pt idx="22">
                          <c:v>S</c:v>
                        </c:pt>
                        <c:pt idx="23">
                          <c:v>A</c:v>
                        </c:pt>
                        <c:pt idx="24">
                          <c:v>W</c:v>
                        </c:pt>
                        <c:pt idx="25">
                          <c:v>SP</c:v>
                        </c:pt>
                        <c:pt idx="26">
                          <c:v>S</c:v>
                        </c:pt>
                        <c:pt idx="27">
                          <c:v>A</c:v>
                        </c:pt>
                        <c:pt idx="28">
                          <c:v>W</c:v>
                        </c:pt>
                        <c:pt idx="29">
                          <c:v>SP</c:v>
                        </c:pt>
                      </c:lvl>
                      <c:lvl>
                        <c:pt idx="0">
                          <c:v>2015</c:v>
                        </c:pt>
                        <c:pt idx="4">
                          <c:v>2016</c:v>
                        </c:pt>
                        <c:pt idx="8">
                          <c:v>2017</c:v>
                        </c:pt>
                        <c:pt idx="12">
                          <c:v>2018</c:v>
                        </c:pt>
                        <c:pt idx="16">
                          <c:v>2019</c:v>
                        </c:pt>
                        <c:pt idx="20">
                          <c:v>2020</c:v>
                        </c:pt>
                        <c:pt idx="24">
                          <c:v>2021</c:v>
                        </c:pt>
                        <c:pt idx="28">
                          <c:v>2022</c:v>
                        </c:pt>
                      </c:lvl>
                    </c:multiLvlStrCache>
                  </c:multiLvlStrRef>
                </c:cat>
                <c:val>
                  <c:numRef>
                    <c:extLst xmlns:c15="http://schemas.microsoft.com/office/drawing/2012/chart">
                      <c:ext xmlns:c15="http://schemas.microsoft.com/office/drawing/2012/chart" uri="{02D57815-91ED-43cb-92C2-25804820EDAC}">
                        <c15:formulaRef>
                          <c15:sqref>NDSI_SALINITY!$E$37:$E$66</c15:sqref>
                        </c15:formulaRef>
                      </c:ext>
                    </c:extLst>
                    <c:numCache>
                      <c:formatCode>General</c:formatCode>
                      <c:ptCount val="30"/>
                      <c:pt idx="2">
                        <c:v>-0.35546739917672404</c:v>
                      </c:pt>
                      <c:pt idx="3">
                        <c:v>-0.35599005144769424</c:v>
                      </c:pt>
                      <c:pt idx="4">
                        <c:v>-0.35651270371866439</c:v>
                      </c:pt>
                      <c:pt idx="5">
                        <c:v>-0.3570353559896346</c:v>
                      </c:pt>
                      <c:pt idx="6">
                        <c:v>-0.35755800826060474</c:v>
                      </c:pt>
                      <c:pt idx="7">
                        <c:v>-0.35808066053157489</c:v>
                      </c:pt>
                      <c:pt idx="8">
                        <c:v>-0.35860331280254509</c:v>
                      </c:pt>
                      <c:pt idx="9">
                        <c:v>-0.35912596507351524</c:v>
                      </c:pt>
                      <c:pt idx="10">
                        <c:v>-0.35964861734448544</c:v>
                      </c:pt>
                      <c:pt idx="11">
                        <c:v>-0.36017126961545559</c:v>
                      </c:pt>
                      <c:pt idx="12">
                        <c:v>-0.36069392188642574</c:v>
                      </c:pt>
                      <c:pt idx="13">
                        <c:v>-0.36121657415739594</c:v>
                      </c:pt>
                      <c:pt idx="14">
                        <c:v>-0.36173922642836609</c:v>
                      </c:pt>
                      <c:pt idx="15">
                        <c:v>-0.36226187869933624</c:v>
                      </c:pt>
                      <c:pt idx="16">
                        <c:v>-0.36278453097030644</c:v>
                      </c:pt>
                      <c:pt idx="17">
                        <c:v>-0.36330718324127659</c:v>
                      </c:pt>
                      <c:pt idx="18">
                        <c:v>-0.36382983551224679</c:v>
                      </c:pt>
                      <c:pt idx="19">
                        <c:v>-0.36435248778321694</c:v>
                      </c:pt>
                      <c:pt idx="20">
                        <c:v>-0.36487514005418709</c:v>
                      </c:pt>
                      <c:pt idx="21">
                        <c:v>-0.36539779232515729</c:v>
                      </c:pt>
                      <c:pt idx="22">
                        <c:v>-0.36592044459612744</c:v>
                      </c:pt>
                      <c:pt idx="23">
                        <c:v>-0.36644309686709764</c:v>
                      </c:pt>
                      <c:pt idx="24">
                        <c:v>-0.36696574913806779</c:v>
                      </c:pt>
                      <c:pt idx="25">
                        <c:v>-0.36748840140903793</c:v>
                      </c:pt>
                      <c:pt idx="26">
                        <c:v>-0.36801105368000814</c:v>
                      </c:pt>
                      <c:pt idx="27">
                        <c:v>-0.36853370595097829</c:v>
                      </c:pt>
                      <c:pt idx="28">
                        <c:v>-0.36905635822194849</c:v>
                      </c:pt>
                      <c:pt idx="29">
                        <c:v>-0.36957901049291864</c:v>
                      </c:pt>
                    </c:numCache>
                  </c:numRef>
                </c:val>
                <c:smooth val="0"/>
                <c:extLst xmlns:c15="http://schemas.microsoft.com/office/drawing/2012/chart">
                  <c:ext xmlns:c16="http://schemas.microsoft.com/office/drawing/2014/chart" uri="{C3380CC4-5D6E-409C-BE32-E72D297353CC}">
                    <c16:uniqueId val="{00000003-0748-4488-952A-7285F58080E7}"/>
                  </c:ext>
                </c:extLst>
              </c15:ser>
            </c15:filteredLineSeries>
            <c15:filteredLineSeries>
              <c15:ser>
                <c:idx val="0"/>
                <c:order val="3"/>
                <c:tx>
                  <c:strRef>
                    <c:extLst xmlns:c15="http://schemas.microsoft.com/office/drawing/2012/chart">
                      <c:ext xmlns:c15="http://schemas.microsoft.com/office/drawing/2012/chart" uri="{02D57815-91ED-43cb-92C2-25804820EDAC}">
                        <c15:formulaRef>
                          <c15:sqref>NDSI_SALINITY!$C$1</c15:sqref>
                        </c15:formulaRef>
                      </c:ext>
                    </c:extLst>
                    <c:strCache>
                      <c:ptCount val="1"/>
                      <c:pt idx="0">
                        <c:v>MODIS</c:v>
                      </c:pt>
                    </c:strCache>
                  </c:strRef>
                </c:tx>
                <c:spPr>
                  <a:ln w="6350" cap="rnd">
                    <a:solidFill>
                      <a:schemeClr val="tx1"/>
                    </a:solidFill>
                    <a:prstDash val="dash"/>
                    <a:round/>
                  </a:ln>
                  <a:effectLst/>
                </c:spPr>
                <c:marker>
                  <c:symbol val="circle"/>
                  <c:size val="4"/>
                  <c:spPr>
                    <a:solidFill>
                      <a:schemeClr val="accent1"/>
                    </a:solidFill>
                    <a:ln w="9525">
                      <a:solidFill>
                        <a:schemeClr val="tx1"/>
                      </a:solidFill>
                    </a:ln>
                    <a:effectLst/>
                  </c:spPr>
                </c:marker>
                <c:cat>
                  <c:multiLvlStrRef>
                    <c:extLst xmlns:c15="http://schemas.microsoft.com/office/drawing/2012/chart">
                      <c:ext xmlns:c15="http://schemas.microsoft.com/office/drawing/2012/chart" uri="{02D57815-91ED-43cb-92C2-25804820EDAC}">
                        <c15:formulaRef>
                          <c15:sqref>NDSI_SALINITY!$A$3:$B$32</c15:sqref>
                        </c15:formulaRef>
                      </c:ext>
                    </c:extLst>
                    <c:multiLvlStrCache>
                      <c:ptCount val="30"/>
                      <c:lvl>
                        <c:pt idx="0">
                          <c:v>W</c:v>
                        </c:pt>
                        <c:pt idx="1">
                          <c:v>SP</c:v>
                        </c:pt>
                        <c:pt idx="2">
                          <c:v>S</c:v>
                        </c:pt>
                        <c:pt idx="3">
                          <c:v>A</c:v>
                        </c:pt>
                        <c:pt idx="4">
                          <c:v>W</c:v>
                        </c:pt>
                        <c:pt idx="5">
                          <c:v>SP</c:v>
                        </c:pt>
                        <c:pt idx="6">
                          <c:v>S</c:v>
                        </c:pt>
                        <c:pt idx="7">
                          <c:v>A</c:v>
                        </c:pt>
                        <c:pt idx="8">
                          <c:v>W</c:v>
                        </c:pt>
                        <c:pt idx="9">
                          <c:v>SP</c:v>
                        </c:pt>
                        <c:pt idx="10">
                          <c:v>S</c:v>
                        </c:pt>
                        <c:pt idx="11">
                          <c:v>A</c:v>
                        </c:pt>
                        <c:pt idx="12">
                          <c:v>W</c:v>
                        </c:pt>
                        <c:pt idx="13">
                          <c:v>SP</c:v>
                        </c:pt>
                        <c:pt idx="14">
                          <c:v>S</c:v>
                        </c:pt>
                        <c:pt idx="15">
                          <c:v>A</c:v>
                        </c:pt>
                        <c:pt idx="16">
                          <c:v>W</c:v>
                        </c:pt>
                        <c:pt idx="17">
                          <c:v>SP</c:v>
                        </c:pt>
                        <c:pt idx="18">
                          <c:v>S</c:v>
                        </c:pt>
                        <c:pt idx="19">
                          <c:v>A</c:v>
                        </c:pt>
                        <c:pt idx="20">
                          <c:v>W</c:v>
                        </c:pt>
                        <c:pt idx="21">
                          <c:v>SP</c:v>
                        </c:pt>
                        <c:pt idx="22">
                          <c:v>S</c:v>
                        </c:pt>
                        <c:pt idx="23">
                          <c:v>A</c:v>
                        </c:pt>
                        <c:pt idx="24">
                          <c:v>W</c:v>
                        </c:pt>
                        <c:pt idx="25">
                          <c:v>SP</c:v>
                        </c:pt>
                        <c:pt idx="26">
                          <c:v>S</c:v>
                        </c:pt>
                        <c:pt idx="27">
                          <c:v>A</c:v>
                        </c:pt>
                        <c:pt idx="28">
                          <c:v>W</c:v>
                        </c:pt>
                        <c:pt idx="29">
                          <c:v>SP</c:v>
                        </c:pt>
                      </c:lvl>
                      <c:lvl>
                        <c:pt idx="0">
                          <c:v>2015</c:v>
                        </c:pt>
                        <c:pt idx="4">
                          <c:v>2016</c:v>
                        </c:pt>
                        <c:pt idx="8">
                          <c:v>2017</c:v>
                        </c:pt>
                        <c:pt idx="12">
                          <c:v>2018</c:v>
                        </c:pt>
                        <c:pt idx="16">
                          <c:v>2019</c:v>
                        </c:pt>
                        <c:pt idx="20">
                          <c:v>2020</c:v>
                        </c:pt>
                        <c:pt idx="24">
                          <c:v>2021</c:v>
                        </c:pt>
                        <c:pt idx="28">
                          <c:v>2022</c:v>
                        </c:pt>
                      </c:lvl>
                    </c:multiLvlStrCache>
                  </c:multiLvlStrRef>
                </c:cat>
                <c:val>
                  <c:numRef>
                    <c:extLst xmlns:c15="http://schemas.microsoft.com/office/drawing/2012/chart">
                      <c:ext xmlns:c15="http://schemas.microsoft.com/office/drawing/2012/chart" uri="{02D57815-91ED-43cb-92C2-25804820EDAC}">
                        <c15:formulaRef>
                          <c15:sqref>NDSI_SALINITY!$C$3:$C$32</c15:sqref>
                        </c15:formulaRef>
                      </c:ext>
                    </c:extLst>
                    <c:numCache>
                      <c:formatCode>General</c:formatCode>
                      <c:ptCount val="30"/>
                      <c:pt idx="0">
                        <c:v>-0.42650769999999999</c:v>
                      </c:pt>
                      <c:pt idx="1">
                        <c:v>-0.41784455999999998</c:v>
                      </c:pt>
                      <c:pt idx="2">
                        <c:v>-0.29909780000000002</c:v>
                      </c:pt>
                      <c:pt idx="3">
                        <c:v>-0.28727140000000001</c:v>
                      </c:pt>
                      <c:pt idx="4">
                        <c:v>-0.42597552999999999</c:v>
                      </c:pt>
                      <c:pt idx="5">
                        <c:v>-0.41242358000000001</c:v>
                      </c:pt>
                      <c:pt idx="6">
                        <c:v>-0.33882986999999998</c:v>
                      </c:pt>
                      <c:pt idx="7">
                        <c:v>-0.27446609999999999</c:v>
                      </c:pt>
                      <c:pt idx="8">
                        <c:v>-0.39411639999999998</c:v>
                      </c:pt>
                      <c:pt idx="9">
                        <c:v>-0.42178977000000001</c:v>
                      </c:pt>
                      <c:pt idx="10">
                        <c:v>-0.33058554000000001</c:v>
                      </c:pt>
                      <c:pt idx="11">
                        <c:v>-0.25836012000000003</c:v>
                      </c:pt>
                      <c:pt idx="12">
                        <c:v>-0.36909472999999998</c:v>
                      </c:pt>
                      <c:pt idx="13">
                        <c:v>-0.45963051999999999</c:v>
                      </c:pt>
                      <c:pt idx="14">
                        <c:v>-0.28802976000000002</c:v>
                      </c:pt>
                      <c:pt idx="15">
                        <c:v>-0.33366868</c:v>
                      </c:pt>
                      <c:pt idx="16">
                        <c:v>-0.45106548000000002</c:v>
                      </c:pt>
                      <c:pt idx="17">
                        <c:v>-0.40858277999999998</c:v>
                      </c:pt>
                      <c:pt idx="18">
                        <c:v>-0.28194817999999999</c:v>
                      </c:pt>
                      <c:pt idx="19">
                        <c:v>-0.29698917000000002</c:v>
                      </c:pt>
                      <c:pt idx="20">
                        <c:v>-0.47540919999999998</c:v>
                      </c:pt>
                      <c:pt idx="22">
                        <c:v>-0.37324436999999999</c:v>
                      </c:pt>
                      <c:pt idx="23">
                        <c:v>-0.30308964999999999</c:v>
                      </c:pt>
                      <c:pt idx="25">
                        <c:v>-0.46783414000000001</c:v>
                      </c:pt>
                      <c:pt idx="26">
                        <c:v>-0.30231580000000002</c:v>
                      </c:pt>
                      <c:pt idx="27">
                        <c:v>-0.31737077000000002</c:v>
                      </c:pt>
                      <c:pt idx="28">
                        <c:v>-0.41529319999999997</c:v>
                      </c:pt>
                      <c:pt idx="29">
                        <c:v>-0.45333584999999998</c:v>
                      </c:pt>
                    </c:numCache>
                  </c:numRef>
                </c:val>
                <c:smooth val="0"/>
                <c:extLst xmlns:c15="http://schemas.microsoft.com/office/drawing/2012/chart">
                  <c:ext xmlns:c16="http://schemas.microsoft.com/office/drawing/2014/chart" uri="{C3380CC4-5D6E-409C-BE32-E72D297353CC}">
                    <c16:uniqueId val="{00000004-0748-4488-952A-7285F58080E7}"/>
                  </c:ext>
                </c:extLst>
              </c15:ser>
            </c15:filteredLineSeries>
            <c15:filteredLineSeries>
              <c15:ser>
                <c:idx val="1"/>
                <c:order val="4"/>
                <c:tx>
                  <c:strRef>
                    <c:extLst xmlns:c15="http://schemas.microsoft.com/office/drawing/2012/chart">
                      <c:ext xmlns:c15="http://schemas.microsoft.com/office/drawing/2012/chart" uri="{02D57815-91ED-43cb-92C2-25804820EDAC}">
                        <c15:formulaRef>
                          <c15:sqref>NDSI_SALINITY!$D$1:$D$2</c15:sqref>
                        </c15:formulaRef>
                      </c:ext>
                    </c:extLst>
                    <c:strCache>
                      <c:ptCount val="2"/>
                      <c:pt idx="0">
                        <c:v>Sentinel-2</c:v>
                      </c:pt>
                    </c:strCache>
                  </c:strRef>
                </c:tx>
                <c:spPr>
                  <a:ln w="6350" cap="rnd">
                    <a:solidFill>
                      <a:schemeClr val="tx1"/>
                    </a:solidFill>
                    <a:prstDash val="dash"/>
                    <a:round/>
                  </a:ln>
                  <a:effectLst/>
                </c:spPr>
                <c:marker>
                  <c:symbol val="triangle"/>
                  <c:size val="4"/>
                  <c:spPr>
                    <a:solidFill>
                      <a:schemeClr val="accent2"/>
                    </a:solidFill>
                    <a:ln w="9525">
                      <a:solidFill>
                        <a:schemeClr val="tx1"/>
                      </a:solidFill>
                    </a:ln>
                    <a:effectLst/>
                  </c:spPr>
                </c:marker>
                <c:cat>
                  <c:multiLvlStrRef>
                    <c:extLst xmlns:c15="http://schemas.microsoft.com/office/drawing/2012/chart">
                      <c:ext xmlns:c15="http://schemas.microsoft.com/office/drawing/2012/chart" uri="{02D57815-91ED-43cb-92C2-25804820EDAC}">
                        <c15:formulaRef>
                          <c15:sqref>NDSI_SALINITY!$A$3:$B$32</c15:sqref>
                        </c15:formulaRef>
                      </c:ext>
                    </c:extLst>
                    <c:multiLvlStrCache>
                      <c:ptCount val="30"/>
                      <c:lvl>
                        <c:pt idx="0">
                          <c:v>W</c:v>
                        </c:pt>
                        <c:pt idx="1">
                          <c:v>SP</c:v>
                        </c:pt>
                        <c:pt idx="2">
                          <c:v>S</c:v>
                        </c:pt>
                        <c:pt idx="3">
                          <c:v>A</c:v>
                        </c:pt>
                        <c:pt idx="4">
                          <c:v>W</c:v>
                        </c:pt>
                        <c:pt idx="5">
                          <c:v>SP</c:v>
                        </c:pt>
                        <c:pt idx="6">
                          <c:v>S</c:v>
                        </c:pt>
                        <c:pt idx="7">
                          <c:v>A</c:v>
                        </c:pt>
                        <c:pt idx="8">
                          <c:v>W</c:v>
                        </c:pt>
                        <c:pt idx="9">
                          <c:v>SP</c:v>
                        </c:pt>
                        <c:pt idx="10">
                          <c:v>S</c:v>
                        </c:pt>
                        <c:pt idx="11">
                          <c:v>A</c:v>
                        </c:pt>
                        <c:pt idx="12">
                          <c:v>W</c:v>
                        </c:pt>
                        <c:pt idx="13">
                          <c:v>SP</c:v>
                        </c:pt>
                        <c:pt idx="14">
                          <c:v>S</c:v>
                        </c:pt>
                        <c:pt idx="15">
                          <c:v>A</c:v>
                        </c:pt>
                        <c:pt idx="16">
                          <c:v>W</c:v>
                        </c:pt>
                        <c:pt idx="17">
                          <c:v>SP</c:v>
                        </c:pt>
                        <c:pt idx="18">
                          <c:v>S</c:v>
                        </c:pt>
                        <c:pt idx="19">
                          <c:v>A</c:v>
                        </c:pt>
                        <c:pt idx="20">
                          <c:v>W</c:v>
                        </c:pt>
                        <c:pt idx="21">
                          <c:v>SP</c:v>
                        </c:pt>
                        <c:pt idx="22">
                          <c:v>S</c:v>
                        </c:pt>
                        <c:pt idx="23">
                          <c:v>A</c:v>
                        </c:pt>
                        <c:pt idx="24">
                          <c:v>W</c:v>
                        </c:pt>
                        <c:pt idx="25">
                          <c:v>SP</c:v>
                        </c:pt>
                        <c:pt idx="26">
                          <c:v>S</c:v>
                        </c:pt>
                        <c:pt idx="27">
                          <c:v>A</c:v>
                        </c:pt>
                        <c:pt idx="28">
                          <c:v>W</c:v>
                        </c:pt>
                        <c:pt idx="29">
                          <c:v>SP</c:v>
                        </c:pt>
                      </c:lvl>
                      <c:lvl>
                        <c:pt idx="0">
                          <c:v>2015</c:v>
                        </c:pt>
                        <c:pt idx="4">
                          <c:v>2016</c:v>
                        </c:pt>
                        <c:pt idx="8">
                          <c:v>2017</c:v>
                        </c:pt>
                        <c:pt idx="12">
                          <c:v>2018</c:v>
                        </c:pt>
                        <c:pt idx="16">
                          <c:v>2019</c:v>
                        </c:pt>
                        <c:pt idx="20">
                          <c:v>2020</c:v>
                        </c:pt>
                        <c:pt idx="24">
                          <c:v>2021</c:v>
                        </c:pt>
                        <c:pt idx="28">
                          <c:v>2022</c:v>
                        </c:pt>
                      </c:lvl>
                    </c:multiLvlStrCache>
                  </c:multiLvlStrRef>
                </c:cat>
                <c:val>
                  <c:numRef>
                    <c:extLst xmlns:c15="http://schemas.microsoft.com/office/drawing/2012/chart">
                      <c:ext xmlns:c15="http://schemas.microsoft.com/office/drawing/2012/chart" uri="{02D57815-91ED-43cb-92C2-25804820EDAC}">
                        <c15:formulaRef>
                          <c15:sqref>NDSI_SALINITY!$D$3:$D$32</c15:sqref>
                        </c15:formulaRef>
                      </c:ext>
                    </c:extLst>
                    <c:numCache>
                      <c:formatCode>General</c:formatCode>
                      <c:ptCount val="30"/>
                      <c:pt idx="2">
                        <c:v>-0.25797036000000001</c:v>
                      </c:pt>
                      <c:pt idx="3">
                        <c:v>-0.24973686</c:v>
                      </c:pt>
                      <c:pt idx="4">
                        <c:v>-0.44253720000000002</c:v>
                      </c:pt>
                      <c:pt idx="5">
                        <c:v>-0.41087415999999999</c:v>
                      </c:pt>
                      <c:pt idx="6">
                        <c:v>-0.2461845</c:v>
                      </c:pt>
                      <c:pt idx="7">
                        <c:v>-0.24145274999999999</c:v>
                      </c:pt>
                      <c:pt idx="8">
                        <c:v>-0.44722339999999999</c:v>
                      </c:pt>
                      <c:pt idx="9">
                        <c:v>-0.39143025999999997</c:v>
                      </c:pt>
                      <c:pt idx="10">
                        <c:v>-0.28947800000000001</c:v>
                      </c:pt>
                      <c:pt idx="11">
                        <c:v>-0.24831990000000001</c:v>
                      </c:pt>
                      <c:pt idx="12">
                        <c:v>-0.42036685000000001</c:v>
                      </c:pt>
                      <c:pt idx="13">
                        <c:v>-0.43053471999999998</c:v>
                      </c:pt>
                      <c:pt idx="14">
                        <c:v>-0.28409742999999998</c:v>
                      </c:pt>
                      <c:pt idx="15">
                        <c:v>-0.25468782000000001</c:v>
                      </c:pt>
                      <c:pt idx="16">
                        <c:v>-0.46078414000000001</c:v>
                      </c:pt>
                      <c:pt idx="17">
                        <c:v>-0.39144677</c:v>
                      </c:pt>
                      <c:pt idx="18">
                        <c:v>-0.2627176</c:v>
                      </c:pt>
                      <c:pt idx="19">
                        <c:v>-0.26594699999999999</c:v>
                      </c:pt>
                      <c:pt idx="20">
                        <c:v>-0.44223024999999999</c:v>
                      </c:pt>
                      <c:pt idx="21">
                        <c:v>-0.41993891999999999</c:v>
                      </c:pt>
                      <c:pt idx="22">
                        <c:v>-0.27867449999999999</c:v>
                      </c:pt>
                      <c:pt idx="23">
                        <c:v>-0.27776957000000002</c:v>
                      </c:pt>
                      <c:pt idx="24">
                        <c:v>-0.45899463000000001</c:v>
                      </c:pt>
                      <c:pt idx="25">
                        <c:v>-0.41127384</c:v>
                      </c:pt>
                      <c:pt idx="26">
                        <c:v>-0.27295285000000002</c:v>
                      </c:pt>
                      <c:pt idx="27">
                        <c:v>-0.22614044</c:v>
                      </c:pt>
                      <c:pt idx="28">
                        <c:v>-0.45044099999999998</c:v>
                      </c:pt>
                      <c:pt idx="29">
                        <c:v>-0.25038793999999998</c:v>
                      </c:pt>
                    </c:numCache>
                  </c:numRef>
                </c:val>
                <c:smooth val="0"/>
                <c:extLst xmlns:c15="http://schemas.microsoft.com/office/drawing/2012/chart">
                  <c:ext xmlns:c16="http://schemas.microsoft.com/office/drawing/2014/chart" uri="{C3380CC4-5D6E-409C-BE32-E72D297353CC}">
                    <c16:uniqueId val="{00000005-0748-4488-952A-7285F58080E7}"/>
                  </c:ext>
                </c:extLst>
              </c15:ser>
            </c15:filteredLineSeries>
          </c:ext>
        </c:extLst>
      </c:lineChart>
      <c:catAx>
        <c:axId val="229864591"/>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lgn="ctr">
              <a:defRPr lang="en-US"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fr-FR"/>
          </a:p>
        </c:txPr>
        <c:crossAx val="229861679"/>
        <c:crosses val="autoZero"/>
        <c:auto val="1"/>
        <c:lblAlgn val="ctr"/>
        <c:lblOffset val="100"/>
        <c:noMultiLvlLbl val="0"/>
      </c:catAx>
      <c:valAx>
        <c:axId val="229861679"/>
        <c:scaling>
          <c:orientation val="minMax"/>
          <c:max val="0.2"/>
          <c:min val="-0.8"/>
        </c:scaling>
        <c:delete val="0"/>
        <c:axPos val="l"/>
        <c:numFmt formatCode="General" sourceLinked="1"/>
        <c:majorTickMark val="none"/>
        <c:minorTickMark val="none"/>
        <c:tickLblPos val="nextTo"/>
        <c:spPr>
          <a:noFill/>
          <a:ln w="9525">
            <a:solidFill>
              <a:schemeClr val="tx1"/>
            </a:solidFill>
          </a:ln>
          <a:effectLst/>
        </c:spPr>
        <c:txPr>
          <a:bodyPr rot="-60000000" spcFirstLastPara="1" vertOverflow="ellipsis" vert="horz" wrap="square" anchor="ctr" anchorCtr="1"/>
          <a:lstStyle/>
          <a:p>
            <a:pPr algn="ctr">
              <a:defRPr lang="en-US"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fr-FR"/>
          </a:p>
        </c:txPr>
        <c:crossAx val="229864591"/>
        <c:crosses val="autoZero"/>
        <c:crossBetween val="between"/>
        <c:majorUnit val="0.2"/>
      </c:valAx>
      <c:spPr>
        <a:noFill/>
      </c:spPr>
    </c:plotArea>
    <c:plotVisOnly val="1"/>
    <c:dispBlanksAs val="gap"/>
    <c:showDLblsOverMax val="0"/>
  </c:chart>
  <c:spPr>
    <a:ln w="12700">
      <a:solidFill>
        <a:srgbClr val="548235"/>
      </a:solidFill>
    </a:ln>
  </c:spPr>
  <c:txPr>
    <a:bodyPr/>
    <a:lstStyle/>
    <a:p>
      <a:pPr>
        <a:defRPr/>
      </a:pPr>
      <a:endParaRPr lang="fr-FR"/>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14.png"/></Relationships>
</file>

<file path=ppt/diagrams/_rels/data2.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27411C-90D1-4516-9BF0-D0FE66967D0B}"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fr-MA"/>
        </a:p>
      </dgm:t>
    </dgm:pt>
    <dgm:pt modelId="{DDB123F7-E059-408E-8B2F-E27E99A9D62A}">
      <dgm:prSet phldrT="[Text]" custT="1"/>
      <dgm:spPr>
        <a:solidFill>
          <a:srgbClr val="D9A779"/>
        </a:solidFill>
        <a:ln>
          <a:solidFill>
            <a:schemeClr val="tx1"/>
          </a:solidFill>
        </a:ln>
      </dgm:spPr>
      <dgm:t>
        <a:bodyPr/>
        <a:lstStyle/>
        <a:p>
          <a:r>
            <a:rPr lang="fr-MA" sz="1800" dirty="0">
              <a:solidFill>
                <a:schemeClr val="tx1"/>
              </a:solidFill>
              <a:latin typeface="Gill Sans MT" panose="020B0502020104020203" pitchFamily="34" charset="0"/>
            </a:rPr>
            <a:t>DNN</a:t>
          </a:r>
        </a:p>
      </dgm:t>
    </dgm:pt>
    <dgm:pt modelId="{3C8C929A-4BCE-4015-B56C-79123043F37B}" type="parTrans" cxnId="{B42A59D6-17B6-41FC-94E6-D428613D90CF}">
      <dgm:prSet/>
      <dgm:spPr/>
      <dgm:t>
        <a:bodyPr/>
        <a:lstStyle/>
        <a:p>
          <a:endParaRPr lang="fr-MA"/>
        </a:p>
      </dgm:t>
    </dgm:pt>
    <dgm:pt modelId="{64E2A59E-5304-4A04-9FC4-1B673EB58786}" type="sibTrans" cxnId="{B42A59D6-17B6-41FC-94E6-D428613D90CF}">
      <dgm:prSet/>
      <dgm:spPr/>
      <dgm:t>
        <a:bodyPr/>
        <a:lstStyle/>
        <a:p>
          <a:endParaRPr lang="fr-MA"/>
        </a:p>
      </dgm:t>
    </dgm:pt>
    <dgm:pt modelId="{3988F1AD-80B2-45CD-9A52-9455A93B9536}">
      <dgm:prSet phldrT="[Text]" custT="1"/>
      <dgm:spPr>
        <a:solidFill>
          <a:srgbClr val="D9A779"/>
        </a:solidFill>
        <a:ln>
          <a:solidFill>
            <a:schemeClr val="tx1"/>
          </a:solidFill>
        </a:ln>
      </dgm:spPr>
      <dgm:t>
        <a:bodyPr/>
        <a:lstStyle/>
        <a:p>
          <a:r>
            <a:rPr lang="fr-MA" sz="1800" dirty="0">
              <a:solidFill>
                <a:schemeClr val="tx1"/>
              </a:solidFill>
              <a:latin typeface="Gill Sans MT" panose="020B0502020104020203" pitchFamily="34" charset="0"/>
            </a:rPr>
            <a:t>RNN</a:t>
          </a:r>
        </a:p>
      </dgm:t>
    </dgm:pt>
    <dgm:pt modelId="{49C96FC6-0D24-47AC-BE1E-DF8B59EBCEE7}" type="parTrans" cxnId="{0F181B12-7DA8-4C70-97C0-F5A7CCECDAB9}">
      <dgm:prSet/>
      <dgm:spPr/>
      <dgm:t>
        <a:bodyPr/>
        <a:lstStyle/>
        <a:p>
          <a:endParaRPr lang="fr-MA"/>
        </a:p>
      </dgm:t>
    </dgm:pt>
    <dgm:pt modelId="{142A6BDB-F097-4409-A8AC-84CA6F8C0055}" type="sibTrans" cxnId="{0F181B12-7DA8-4C70-97C0-F5A7CCECDAB9}">
      <dgm:prSet/>
      <dgm:spPr/>
      <dgm:t>
        <a:bodyPr/>
        <a:lstStyle/>
        <a:p>
          <a:endParaRPr lang="fr-MA"/>
        </a:p>
      </dgm:t>
    </dgm:pt>
    <dgm:pt modelId="{10F29B10-53C0-40AF-A732-EF60E4FB0493}">
      <dgm:prSet phldrT="[Text]" custT="1"/>
      <dgm:spPr>
        <a:solidFill>
          <a:srgbClr val="D9A779"/>
        </a:solidFill>
        <a:ln>
          <a:solidFill>
            <a:schemeClr val="tx1"/>
          </a:solidFill>
        </a:ln>
      </dgm:spPr>
      <dgm:t>
        <a:bodyPr/>
        <a:lstStyle/>
        <a:p>
          <a:r>
            <a:rPr lang="fr-MA" sz="1800" dirty="0">
              <a:solidFill>
                <a:schemeClr val="tx1"/>
              </a:solidFill>
              <a:latin typeface="Gill Sans MT" panose="020B0502020104020203" pitchFamily="34" charset="0"/>
            </a:rPr>
            <a:t>CNN</a:t>
          </a:r>
        </a:p>
      </dgm:t>
    </dgm:pt>
    <dgm:pt modelId="{DC40806D-80D6-4663-A794-28927BC319BD}" type="parTrans" cxnId="{585C2BDF-FBAA-4DF1-93C2-5B2944E9E1BF}">
      <dgm:prSet/>
      <dgm:spPr/>
      <dgm:t>
        <a:bodyPr/>
        <a:lstStyle/>
        <a:p>
          <a:endParaRPr lang="fr-MA"/>
        </a:p>
      </dgm:t>
    </dgm:pt>
    <dgm:pt modelId="{26C57321-07A3-4D83-86C8-717B6F238C0D}" type="sibTrans" cxnId="{585C2BDF-FBAA-4DF1-93C2-5B2944E9E1BF}">
      <dgm:prSet/>
      <dgm:spPr/>
      <dgm:t>
        <a:bodyPr/>
        <a:lstStyle/>
        <a:p>
          <a:endParaRPr lang="fr-MA"/>
        </a:p>
      </dgm:t>
    </dgm:pt>
    <dgm:pt modelId="{FC85E165-B40B-4ABD-8F31-52084A35C228}">
      <dgm:prSet phldrT="[Text]" custT="1"/>
      <dgm:spPr>
        <a:solidFill>
          <a:srgbClr val="D9A779"/>
        </a:solidFill>
        <a:ln>
          <a:solidFill>
            <a:schemeClr val="tx1"/>
          </a:solidFill>
        </a:ln>
      </dgm:spPr>
      <dgm:t>
        <a:bodyPr/>
        <a:lstStyle/>
        <a:p>
          <a:r>
            <a:rPr lang="fr-MA" sz="1800" dirty="0">
              <a:solidFill>
                <a:schemeClr val="tx1"/>
              </a:solidFill>
              <a:latin typeface="Gill Sans MT" panose="020B0502020104020203" pitchFamily="34" charset="0"/>
            </a:rPr>
            <a:t>LSTM</a:t>
          </a:r>
        </a:p>
      </dgm:t>
    </dgm:pt>
    <dgm:pt modelId="{E456E0FA-B485-4CDD-80D7-88640D73CBCF}" type="parTrans" cxnId="{72A6B01B-93C4-4B55-8DBB-480161E37A0C}">
      <dgm:prSet/>
      <dgm:spPr/>
      <dgm:t>
        <a:bodyPr/>
        <a:lstStyle/>
        <a:p>
          <a:endParaRPr lang="fr-MA"/>
        </a:p>
      </dgm:t>
    </dgm:pt>
    <dgm:pt modelId="{1CDD1E3B-21F4-400C-A213-623099C5B689}" type="sibTrans" cxnId="{72A6B01B-93C4-4B55-8DBB-480161E37A0C}">
      <dgm:prSet/>
      <dgm:spPr/>
      <dgm:t>
        <a:bodyPr/>
        <a:lstStyle/>
        <a:p>
          <a:endParaRPr lang="fr-MA"/>
        </a:p>
      </dgm:t>
    </dgm:pt>
    <dgm:pt modelId="{EA35C4CA-5DCC-442E-8249-5EBC4FC3DD14}">
      <dgm:prSet phldrT="[Text]" custT="1"/>
      <dgm:spPr>
        <a:solidFill>
          <a:srgbClr val="D9A779"/>
        </a:solidFill>
        <a:ln>
          <a:solidFill>
            <a:schemeClr val="tx1"/>
          </a:solidFill>
        </a:ln>
      </dgm:spPr>
      <dgm:t>
        <a:bodyPr/>
        <a:lstStyle/>
        <a:p>
          <a:r>
            <a:rPr lang="fr-MA" sz="1800" dirty="0" err="1">
              <a:solidFill>
                <a:schemeClr val="tx1"/>
              </a:solidFill>
              <a:latin typeface="Gill Sans MT" panose="020B0502020104020203" pitchFamily="34" charset="0"/>
            </a:rPr>
            <a:t>Hybrid</a:t>
          </a:r>
          <a:r>
            <a:rPr lang="fr-MA" sz="1800" dirty="0">
              <a:solidFill>
                <a:schemeClr val="tx1"/>
              </a:solidFill>
              <a:latin typeface="Gill Sans MT" panose="020B0502020104020203" pitchFamily="34" charset="0"/>
            </a:rPr>
            <a:t> </a:t>
          </a:r>
          <a:r>
            <a:rPr lang="fr-MA" sz="1800" dirty="0" err="1">
              <a:solidFill>
                <a:schemeClr val="tx1"/>
              </a:solidFill>
              <a:latin typeface="Gill Sans MT" panose="020B0502020104020203" pitchFamily="34" charset="0"/>
            </a:rPr>
            <a:t>models</a:t>
          </a:r>
          <a:endParaRPr lang="fr-MA" sz="1800" dirty="0">
            <a:solidFill>
              <a:schemeClr val="tx1"/>
            </a:solidFill>
            <a:latin typeface="Gill Sans MT" panose="020B0502020104020203" pitchFamily="34" charset="0"/>
          </a:endParaRPr>
        </a:p>
      </dgm:t>
    </dgm:pt>
    <dgm:pt modelId="{F9279946-C26A-4742-AB45-AA53276186C1}" type="parTrans" cxnId="{87223A5B-99EF-4CF8-BB6A-C09B207263EA}">
      <dgm:prSet/>
      <dgm:spPr/>
      <dgm:t>
        <a:bodyPr/>
        <a:lstStyle/>
        <a:p>
          <a:endParaRPr lang="fr-MA"/>
        </a:p>
      </dgm:t>
    </dgm:pt>
    <dgm:pt modelId="{9B74423B-3401-4D38-82E3-33808A8F130E}" type="sibTrans" cxnId="{87223A5B-99EF-4CF8-BB6A-C09B207263EA}">
      <dgm:prSet/>
      <dgm:spPr/>
      <dgm:t>
        <a:bodyPr/>
        <a:lstStyle/>
        <a:p>
          <a:endParaRPr lang="fr-MA"/>
        </a:p>
      </dgm:t>
    </dgm:pt>
    <dgm:pt modelId="{B9B543A1-21BE-4FDB-84AA-C89011EB2CA4}" type="pres">
      <dgm:prSet presAssocID="{B327411C-90D1-4516-9BF0-D0FE66967D0B}" presName="composite" presStyleCnt="0">
        <dgm:presLayoutVars>
          <dgm:chMax val="5"/>
          <dgm:dir/>
          <dgm:animLvl val="ctr"/>
          <dgm:resizeHandles val="exact"/>
        </dgm:presLayoutVars>
      </dgm:prSet>
      <dgm:spPr/>
    </dgm:pt>
    <dgm:pt modelId="{F3354824-E417-4692-9FCD-439D6BC3B9D8}" type="pres">
      <dgm:prSet presAssocID="{B327411C-90D1-4516-9BF0-D0FE66967D0B}" presName="cycle" presStyleCnt="0"/>
      <dgm:spPr/>
    </dgm:pt>
    <dgm:pt modelId="{39972A70-D0DE-4308-92E3-DAD59612E781}" type="pres">
      <dgm:prSet presAssocID="{B327411C-90D1-4516-9BF0-D0FE66967D0B}" presName="centerShape" presStyleCnt="0"/>
      <dgm:spPr/>
    </dgm:pt>
    <dgm:pt modelId="{E1B13D61-9277-4577-9D7F-F6FF73E05E7A}" type="pres">
      <dgm:prSet presAssocID="{B327411C-90D1-4516-9BF0-D0FE66967D0B}" presName="connSite" presStyleLbl="node1" presStyleIdx="0" presStyleCnt="6"/>
      <dgm:spPr/>
    </dgm:pt>
    <dgm:pt modelId="{197649D3-8C74-460B-9E45-E3636EC9B42C}" type="pres">
      <dgm:prSet presAssocID="{B327411C-90D1-4516-9BF0-D0FE66967D0B}" presName="visible" presStyleLbl="node1" presStyleIdx="0" presStyleCnt="6" custScaleX="187696" custScaleY="18769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9000" t="-6000" r="-19000" b="-4000"/>
          </a:stretch>
        </a:blipFill>
      </dgm:spPr>
    </dgm:pt>
    <dgm:pt modelId="{92963798-2D3A-4C90-85A9-F2BFFF7A45EF}" type="pres">
      <dgm:prSet presAssocID="{3C8C929A-4BCE-4015-B56C-79123043F37B}" presName="Name25" presStyleLbl="parChTrans1D1" presStyleIdx="0" presStyleCnt="5"/>
      <dgm:spPr/>
    </dgm:pt>
    <dgm:pt modelId="{A8FB3D15-5C6F-4D63-BEF7-0892C9369F8B}" type="pres">
      <dgm:prSet presAssocID="{DDB123F7-E059-408E-8B2F-E27E99A9D62A}" presName="node" presStyleCnt="0"/>
      <dgm:spPr/>
    </dgm:pt>
    <dgm:pt modelId="{2E4D8B58-9E7E-4AE9-8860-E55BC3A26183}" type="pres">
      <dgm:prSet presAssocID="{DDB123F7-E059-408E-8B2F-E27E99A9D62A}" presName="parentNode" presStyleLbl="node1" presStyleIdx="1" presStyleCnt="6" custScaleX="116647" custScaleY="116647">
        <dgm:presLayoutVars>
          <dgm:chMax val="1"/>
          <dgm:bulletEnabled val="1"/>
        </dgm:presLayoutVars>
      </dgm:prSet>
      <dgm:spPr/>
    </dgm:pt>
    <dgm:pt modelId="{0F69CB1E-3F70-4531-B2AE-A7B06CC14BFE}" type="pres">
      <dgm:prSet presAssocID="{DDB123F7-E059-408E-8B2F-E27E99A9D62A}" presName="childNode" presStyleLbl="revTx" presStyleIdx="0" presStyleCnt="0">
        <dgm:presLayoutVars>
          <dgm:bulletEnabled val="1"/>
        </dgm:presLayoutVars>
      </dgm:prSet>
      <dgm:spPr/>
    </dgm:pt>
    <dgm:pt modelId="{E487DC6D-699B-4D56-8063-64C3020477F6}" type="pres">
      <dgm:prSet presAssocID="{49C96FC6-0D24-47AC-BE1E-DF8B59EBCEE7}" presName="Name25" presStyleLbl="parChTrans1D1" presStyleIdx="1" presStyleCnt="5"/>
      <dgm:spPr/>
    </dgm:pt>
    <dgm:pt modelId="{A1F277AA-43DD-4D9D-BC68-32815C304F10}" type="pres">
      <dgm:prSet presAssocID="{3988F1AD-80B2-45CD-9A52-9455A93B9536}" presName="node" presStyleCnt="0"/>
      <dgm:spPr/>
    </dgm:pt>
    <dgm:pt modelId="{9D5B36D5-18F7-432B-B384-F5EEDEA6D71A}" type="pres">
      <dgm:prSet presAssocID="{3988F1AD-80B2-45CD-9A52-9455A93B9536}" presName="parentNode" presStyleLbl="node1" presStyleIdx="2" presStyleCnt="6" custScaleX="116647" custScaleY="116647">
        <dgm:presLayoutVars>
          <dgm:chMax val="1"/>
          <dgm:bulletEnabled val="1"/>
        </dgm:presLayoutVars>
      </dgm:prSet>
      <dgm:spPr/>
    </dgm:pt>
    <dgm:pt modelId="{8B7546B7-0D8A-4D40-B92C-CBF2AFE64C38}" type="pres">
      <dgm:prSet presAssocID="{3988F1AD-80B2-45CD-9A52-9455A93B9536}" presName="childNode" presStyleLbl="revTx" presStyleIdx="0" presStyleCnt="0">
        <dgm:presLayoutVars>
          <dgm:bulletEnabled val="1"/>
        </dgm:presLayoutVars>
      </dgm:prSet>
      <dgm:spPr/>
    </dgm:pt>
    <dgm:pt modelId="{F88BCA3E-53EF-4099-83E1-60600A667055}" type="pres">
      <dgm:prSet presAssocID="{DC40806D-80D6-4663-A794-28927BC319BD}" presName="Name25" presStyleLbl="parChTrans1D1" presStyleIdx="2" presStyleCnt="5"/>
      <dgm:spPr/>
    </dgm:pt>
    <dgm:pt modelId="{F84BC7FE-4F0F-4343-9632-8253F92A1F46}" type="pres">
      <dgm:prSet presAssocID="{10F29B10-53C0-40AF-A732-EF60E4FB0493}" presName="node" presStyleCnt="0"/>
      <dgm:spPr/>
    </dgm:pt>
    <dgm:pt modelId="{F12E132A-FB68-434E-B690-3063E590DBCA}" type="pres">
      <dgm:prSet presAssocID="{10F29B10-53C0-40AF-A732-EF60E4FB0493}" presName="parentNode" presStyleLbl="node1" presStyleIdx="3" presStyleCnt="6" custScaleX="116647" custScaleY="116647">
        <dgm:presLayoutVars>
          <dgm:chMax val="1"/>
          <dgm:bulletEnabled val="1"/>
        </dgm:presLayoutVars>
      </dgm:prSet>
      <dgm:spPr/>
    </dgm:pt>
    <dgm:pt modelId="{B0F2B986-C385-4EF5-B830-D726AD58AA66}" type="pres">
      <dgm:prSet presAssocID="{10F29B10-53C0-40AF-A732-EF60E4FB0493}" presName="childNode" presStyleLbl="revTx" presStyleIdx="0" presStyleCnt="0">
        <dgm:presLayoutVars>
          <dgm:bulletEnabled val="1"/>
        </dgm:presLayoutVars>
      </dgm:prSet>
      <dgm:spPr/>
    </dgm:pt>
    <dgm:pt modelId="{B5B84C54-31F9-4728-9175-C817C16E2A03}" type="pres">
      <dgm:prSet presAssocID="{E456E0FA-B485-4CDD-80D7-88640D73CBCF}" presName="Name25" presStyleLbl="parChTrans1D1" presStyleIdx="3" presStyleCnt="5"/>
      <dgm:spPr/>
    </dgm:pt>
    <dgm:pt modelId="{3EF4A024-D236-4764-A016-2D041300CD95}" type="pres">
      <dgm:prSet presAssocID="{FC85E165-B40B-4ABD-8F31-52084A35C228}" presName="node" presStyleCnt="0"/>
      <dgm:spPr/>
    </dgm:pt>
    <dgm:pt modelId="{19C568C4-005A-4142-AE78-5FB85D027A94}" type="pres">
      <dgm:prSet presAssocID="{FC85E165-B40B-4ABD-8F31-52084A35C228}" presName="parentNode" presStyleLbl="node1" presStyleIdx="4" presStyleCnt="6" custScaleX="116647" custScaleY="116647">
        <dgm:presLayoutVars>
          <dgm:chMax val="1"/>
          <dgm:bulletEnabled val="1"/>
        </dgm:presLayoutVars>
      </dgm:prSet>
      <dgm:spPr/>
    </dgm:pt>
    <dgm:pt modelId="{045D1303-8F92-4F0E-8EBE-CAC0CA9B1BDF}" type="pres">
      <dgm:prSet presAssocID="{FC85E165-B40B-4ABD-8F31-52084A35C228}" presName="childNode" presStyleLbl="revTx" presStyleIdx="0" presStyleCnt="0">
        <dgm:presLayoutVars>
          <dgm:bulletEnabled val="1"/>
        </dgm:presLayoutVars>
      </dgm:prSet>
      <dgm:spPr/>
    </dgm:pt>
    <dgm:pt modelId="{8B83D3A9-1A68-4F5F-9074-099D3788FD2A}" type="pres">
      <dgm:prSet presAssocID="{F9279946-C26A-4742-AB45-AA53276186C1}" presName="Name25" presStyleLbl="parChTrans1D1" presStyleIdx="4" presStyleCnt="5"/>
      <dgm:spPr/>
    </dgm:pt>
    <dgm:pt modelId="{AE6DCF48-D98D-4595-B75E-9908D304FE68}" type="pres">
      <dgm:prSet presAssocID="{EA35C4CA-5DCC-442E-8249-5EBC4FC3DD14}" presName="node" presStyleCnt="0"/>
      <dgm:spPr/>
    </dgm:pt>
    <dgm:pt modelId="{C291F9B8-8C34-46E4-A303-E795EE29177E}" type="pres">
      <dgm:prSet presAssocID="{EA35C4CA-5DCC-442E-8249-5EBC4FC3DD14}" presName="parentNode" presStyleLbl="node1" presStyleIdx="5" presStyleCnt="6" custScaleX="116647" custScaleY="116647">
        <dgm:presLayoutVars>
          <dgm:chMax val="1"/>
          <dgm:bulletEnabled val="1"/>
        </dgm:presLayoutVars>
      </dgm:prSet>
      <dgm:spPr/>
    </dgm:pt>
    <dgm:pt modelId="{E94B054F-D53F-4F6A-9A5C-6CBED08B19ED}" type="pres">
      <dgm:prSet presAssocID="{EA35C4CA-5DCC-442E-8249-5EBC4FC3DD14}" presName="childNode" presStyleLbl="revTx" presStyleIdx="0" presStyleCnt="0">
        <dgm:presLayoutVars>
          <dgm:bulletEnabled val="1"/>
        </dgm:presLayoutVars>
      </dgm:prSet>
      <dgm:spPr/>
    </dgm:pt>
  </dgm:ptLst>
  <dgm:cxnLst>
    <dgm:cxn modelId="{154E3310-4B69-4384-9A7D-C907D07CC3B5}" type="presOf" srcId="{EA35C4CA-5DCC-442E-8249-5EBC4FC3DD14}" destId="{C291F9B8-8C34-46E4-A303-E795EE29177E}" srcOrd="0" destOrd="0" presId="urn:microsoft.com/office/officeart/2005/8/layout/radial2"/>
    <dgm:cxn modelId="{0F181B12-7DA8-4C70-97C0-F5A7CCECDAB9}" srcId="{B327411C-90D1-4516-9BF0-D0FE66967D0B}" destId="{3988F1AD-80B2-45CD-9A52-9455A93B9536}" srcOrd="1" destOrd="0" parTransId="{49C96FC6-0D24-47AC-BE1E-DF8B59EBCEE7}" sibTransId="{142A6BDB-F097-4409-A8AC-84CA6F8C0055}"/>
    <dgm:cxn modelId="{EB9A4C19-CA80-4D43-A6CF-858217CB1480}" type="presOf" srcId="{B327411C-90D1-4516-9BF0-D0FE66967D0B}" destId="{B9B543A1-21BE-4FDB-84AA-C89011EB2CA4}" srcOrd="0" destOrd="0" presId="urn:microsoft.com/office/officeart/2005/8/layout/radial2"/>
    <dgm:cxn modelId="{72A6B01B-93C4-4B55-8DBB-480161E37A0C}" srcId="{B327411C-90D1-4516-9BF0-D0FE66967D0B}" destId="{FC85E165-B40B-4ABD-8F31-52084A35C228}" srcOrd="3" destOrd="0" parTransId="{E456E0FA-B485-4CDD-80D7-88640D73CBCF}" sibTransId="{1CDD1E3B-21F4-400C-A213-623099C5B689}"/>
    <dgm:cxn modelId="{EB121025-10B2-4B4E-9CA5-AD804E7661DE}" type="presOf" srcId="{DC40806D-80D6-4663-A794-28927BC319BD}" destId="{F88BCA3E-53EF-4099-83E1-60600A667055}" srcOrd="0" destOrd="0" presId="urn:microsoft.com/office/officeart/2005/8/layout/radial2"/>
    <dgm:cxn modelId="{87223A5B-99EF-4CF8-BB6A-C09B207263EA}" srcId="{B327411C-90D1-4516-9BF0-D0FE66967D0B}" destId="{EA35C4CA-5DCC-442E-8249-5EBC4FC3DD14}" srcOrd="4" destOrd="0" parTransId="{F9279946-C26A-4742-AB45-AA53276186C1}" sibTransId="{9B74423B-3401-4D38-82E3-33808A8F130E}"/>
    <dgm:cxn modelId="{3F312769-5ED6-4586-86CD-35F85DF6CCBB}" type="presOf" srcId="{3988F1AD-80B2-45CD-9A52-9455A93B9536}" destId="{9D5B36D5-18F7-432B-B384-F5EEDEA6D71A}" srcOrd="0" destOrd="0" presId="urn:microsoft.com/office/officeart/2005/8/layout/radial2"/>
    <dgm:cxn modelId="{8BC66D4D-B35B-4F4D-9EE2-2C73CFA15E09}" type="presOf" srcId="{3C8C929A-4BCE-4015-B56C-79123043F37B}" destId="{92963798-2D3A-4C90-85A9-F2BFFF7A45EF}" srcOrd="0" destOrd="0" presId="urn:microsoft.com/office/officeart/2005/8/layout/radial2"/>
    <dgm:cxn modelId="{A83BDA9A-9BB7-4B1A-8856-A714B538430D}" type="presOf" srcId="{10F29B10-53C0-40AF-A732-EF60E4FB0493}" destId="{F12E132A-FB68-434E-B690-3063E590DBCA}" srcOrd="0" destOrd="0" presId="urn:microsoft.com/office/officeart/2005/8/layout/radial2"/>
    <dgm:cxn modelId="{7398C5A9-7A7B-4447-9539-A8856BB2B7CA}" type="presOf" srcId="{49C96FC6-0D24-47AC-BE1E-DF8B59EBCEE7}" destId="{E487DC6D-699B-4D56-8063-64C3020477F6}" srcOrd="0" destOrd="0" presId="urn:microsoft.com/office/officeart/2005/8/layout/radial2"/>
    <dgm:cxn modelId="{A6C88BAC-140C-4B9D-9C4C-8716D8EF9ACB}" type="presOf" srcId="{E456E0FA-B485-4CDD-80D7-88640D73CBCF}" destId="{B5B84C54-31F9-4728-9175-C817C16E2A03}" srcOrd="0" destOrd="0" presId="urn:microsoft.com/office/officeart/2005/8/layout/radial2"/>
    <dgm:cxn modelId="{EAE3ADCA-34FC-4F4E-8B08-A1E28CBF7856}" type="presOf" srcId="{DDB123F7-E059-408E-8B2F-E27E99A9D62A}" destId="{2E4D8B58-9E7E-4AE9-8860-E55BC3A26183}" srcOrd="0" destOrd="0" presId="urn:microsoft.com/office/officeart/2005/8/layout/radial2"/>
    <dgm:cxn modelId="{B42A59D6-17B6-41FC-94E6-D428613D90CF}" srcId="{B327411C-90D1-4516-9BF0-D0FE66967D0B}" destId="{DDB123F7-E059-408E-8B2F-E27E99A9D62A}" srcOrd="0" destOrd="0" parTransId="{3C8C929A-4BCE-4015-B56C-79123043F37B}" sibTransId="{64E2A59E-5304-4A04-9FC4-1B673EB58786}"/>
    <dgm:cxn modelId="{585C2BDF-FBAA-4DF1-93C2-5B2944E9E1BF}" srcId="{B327411C-90D1-4516-9BF0-D0FE66967D0B}" destId="{10F29B10-53C0-40AF-A732-EF60E4FB0493}" srcOrd="2" destOrd="0" parTransId="{DC40806D-80D6-4663-A794-28927BC319BD}" sibTransId="{26C57321-07A3-4D83-86C8-717B6F238C0D}"/>
    <dgm:cxn modelId="{4C78B1E0-8168-4200-865B-002A272BD633}" type="presOf" srcId="{F9279946-C26A-4742-AB45-AA53276186C1}" destId="{8B83D3A9-1A68-4F5F-9074-099D3788FD2A}" srcOrd="0" destOrd="0" presId="urn:microsoft.com/office/officeart/2005/8/layout/radial2"/>
    <dgm:cxn modelId="{FE6AF1F2-A39E-415A-80E8-D2063FE273BA}" type="presOf" srcId="{FC85E165-B40B-4ABD-8F31-52084A35C228}" destId="{19C568C4-005A-4142-AE78-5FB85D027A94}" srcOrd="0" destOrd="0" presId="urn:microsoft.com/office/officeart/2005/8/layout/radial2"/>
    <dgm:cxn modelId="{5F85344D-C75A-48E1-8FFB-D7EABA782A59}" type="presParOf" srcId="{B9B543A1-21BE-4FDB-84AA-C89011EB2CA4}" destId="{F3354824-E417-4692-9FCD-439D6BC3B9D8}" srcOrd="0" destOrd="0" presId="urn:microsoft.com/office/officeart/2005/8/layout/radial2"/>
    <dgm:cxn modelId="{CC8898A7-8B24-4B9A-98FA-52FEE23F9C8C}" type="presParOf" srcId="{F3354824-E417-4692-9FCD-439D6BC3B9D8}" destId="{39972A70-D0DE-4308-92E3-DAD59612E781}" srcOrd="0" destOrd="0" presId="urn:microsoft.com/office/officeart/2005/8/layout/radial2"/>
    <dgm:cxn modelId="{89C29E10-B273-4F29-90F8-BED14D454A20}" type="presParOf" srcId="{39972A70-D0DE-4308-92E3-DAD59612E781}" destId="{E1B13D61-9277-4577-9D7F-F6FF73E05E7A}" srcOrd="0" destOrd="0" presId="urn:microsoft.com/office/officeart/2005/8/layout/radial2"/>
    <dgm:cxn modelId="{D6815AB2-FDC8-4A5E-A5BB-B2928563CB89}" type="presParOf" srcId="{39972A70-D0DE-4308-92E3-DAD59612E781}" destId="{197649D3-8C74-460B-9E45-E3636EC9B42C}" srcOrd="1" destOrd="0" presId="urn:microsoft.com/office/officeart/2005/8/layout/radial2"/>
    <dgm:cxn modelId="{962C06BF-14F8-4BD0-9B75-D99C96B0335F}" type="presParOf" srcId="{F3354824-E417-4692-9FCD-439D6BC3B9D8}" destId="{92963798-2D3A-4C90-85A9-F2BFFF7A45EF}" srcOrd="1" destOrd="0" presId="urn:microsoft.com/office/officeart/2005/8/layout/radial2"/>
    <dgm:cxn modelId="{6697856A-38F9-4D89-ADB1-7F51E3ABE625}" type="presParOf" srcId="{F3354824-E417-4692-9FCD-439D6BC3B9D8}" destId="{A8FB3D15-5C6F-4D63-BEF7-0892C9369F8B}" srcOrd="2" destOrd="0" presId="urn:microsoft.com/office/officeart/2005/8/layout/radial2"/>
    <dgm:cxn modelId="{87028039-1F9C-414C-8D9E-0134005C671D}" type="presParOf" srcId="{A8FB3D15-5C6F-4D63-BEF7-0892C9369F8B}" destId="{2E4D8B58-9E7E-4AE9-8860-E55BC3A26183}" srcOrd="0" destOrd="0" presId="urn:microsoft.com/office/officeart/2005/8/layout/radial2"/>
    <dgm:cxn modelId="{17E07449-AAFF-49BF-AE7B-0B8E3AEEA3B0}" type="presParOf" srcId="{A8FB3D15-5C6F-4D63-BEF7-0892C9369F8B}" destId="{0F69CB1E-3F70-4531-B2AE-A7B06CC14BFE}" srcOrd="1" destOrd="0" presId="urn:microsoft.com/office/officeart/2005/8/layout/radial2"/>
    <dgm:cxn modelId="{C4C26728-1B03-477A-9E1A-BE677227F4D3}" type="presParOf" srcId="{F3354824-E417-4692-9FCD-439D6BC3B9D8}" destId="{E487DC6D-699B-4D56-8063-64C3020477F6}" srcOrd="3" destOrd="0" presId="urn:microsoft.com/office/officeart/2005/8/layout/radial2"/>
    <dgm:cxn modelId="{3B2E347F-6724-45F2-AB92-215088168585}" type="presParOf" srcId="{F3354824-E417-4692-9FCD-439D6BC3B9D8}" destId="{A1F277AA-43DD-4D9D-BC68-32815C304F10}" srcOrd="4" destOrd="0" presId="urn:microsoft.com/office/officeart/2005/8/layout/radial2"/>
    <dgm:cxn modelId="{652C81D5-E6DE-447B-B7FA-0269C0867917}" type="presParOf" srcId="{A1F277AA-43DD-4D9D-BC68-32815C304F10}" destId="{9D5B36D5-18F7-432B-B384-F5EEDEA6D71A}" srcOrd="0" destOrd="0" presId="urn:microsoft.com/office/officeart/2005/8/layout/radial2"/>
    <dgm:cxn modelId="{53BD90AD-9E5B-4C55-8A1E-07C8AC7B31D9}" type="presParOf" srcId="{A1F277AA-43DD-4D9D-BC68-32815C304F10}" destId="{8B7546B7-0D8A-4D40-B92C-CBF2AFE64C38}" srcOrd="1" destOrd="0" presId="urn:microsoft.com/office/officeart/2005/8/layout/radial2"/>
    <dgm:cxn modelId="{5599ED12-298A-4A11-A643-97F84515BC25}" type="presParOf" srcId="{F3354824-E417-4692-9FCD-439D6BC3B9D8}" destId="{F88BCA3E-53EF-4099-83E1-60600A667055}" srcOrd="5" destOrd="0" presId="urn:microsoft.com/office/officeart/2005/8/layout/radial2"/>
    <dgm:cxn modelId="{06D2F5A1-A7E9-4BF1-B853-1C3206A1DE21}" type="presParOf" srcId="{F3354824-E417-4692-9FCD-439D6BC3B9D8}" destId="{F84BC7FE-4F0F-4343-9632-8253F92A1F46}" srcOrd="6" destOrd="0" presId="urn:microsoft.com/office/officeart/2005/8/layout/radial2"/>
    <dgm:cxn modelId="{A4FCE195-8D25-42C2-AAF6-4685FBDCBD04}" type="presParOf" srcId="{F84BC7FE-4F0F-4343-9632-8253F92A1F46}" destId="{F12E132A-FB68-434E-B690-3063E590DBCA}" srcOrd="0" destOrd="0" presId="urn:microsoft.com/office/officeart/2005/8/layout/radial2"/>
    <dgm:cxn modelId="{F6A02C1A-5F09-4883-BA5D-2070C7FCF495}" type="presParOf" srcId="{F84BC7FE-4F0F-4343-9632-8253F92A1F46}" destId="{B0F2B986-C385-4EF5-B830-D726AD58AA66}" srcOrd="1" destOrd="0" presId="urn:microsoft.com/office/officeart/2005/8/layout/radial2"/>
    <dgm:cxn modelId="{F9224E03-5B76-475B-BADD-6A397BF3FBC5}" type="presParOf" srcId="{F3354824-E417-4692-9FCD-439D6BC3B9D8}" destId="{B5B84C54-31F9-4728-9175-C817C16E2A03}" srcOrd="7" destOrd="0" presId="urn:microsoft.com/office/officeart/2005/8/layout/radial2"/>
    <dgm:cxn modelId="{04104E66-5FC6-4474-9F85-F1EE9D60C3AD}" type="presParOf" srcId="{F3354824-E417-4692-9FCD-439D6BC3B9D8}" destId="{3EF4A024-D236-4764-A016-2D041300CD95}" srcOrd="8" destOrd="0" presId="urn:microsoft.com/office/officeart/2005/8/layout/radial2"/>
    <dgm:cxn modelId="{1ADEBA51-604E-44F6-B359-7F6025262A6D}" type="presParOf" srcId="{3EF4A024-D236-4764-A016-2D041300CD95}" destId="{19C568C4-005A-4142-AE78-5FB85D027A94}" srcOrd="0" destOrd="0" presId="urn:microsoft.com/office/officeart/2005/8/layout/radial2"/>
    <dgm:cxn modelId="{64131C6F-0DD3-405C-B05D-45CD98A799D3}" type="presParOf" srcId="{3EF4A024-D236-4764-A016-2D041300CD95}" destId="{045D1303-8F92-4F0E-8EBE-CAC0CA9B1BDF}" srcOrd="1" destOrd="0" presId="urn:microsoft.com/office/officeart/2005/8/layout/radial2"/>
    <dgm:cxn modelId="{31A17345-581F-4341-B1AD-BE5FF9608F8E}" type="presParOf" srcId="{F3354824-E417-4692-9FCD-439D6BC3B9D8}" destId="{8B83D3A9-1A68-4F5F-9074-099D3788FD2A}" srcOrd="9" destOrd="0" presId="urn:microsoft.com/office/officeart/2005/8/layout/radial2"/>
    <dgm:cxn modelId="{1319C9C6-05C1-46DD-A8C4-AF7367D7DFB4}" type="presParOf" srcId="{F3354824-E417-4692-9FCD-439D6BC3B9D8}" destId="{AE6DCF48-D98D-4595-B75E-9908D304FE68}" srcOrd="10" destOrd="0" presId="urn:microsoft.com/office/officeart/2005/8/layout/radial2"/>
    <dgm:cxn modelId="{B0904A1C-F341-4B0C-8015-515726D4AFBA}" type="presParOf" srcId="{AE6DCF48-D98D-4595-B75E-9908D304FE68}" destId="{C291F9B8-8C34-46E4-A303-E795EE29177E}" srcOrd="0" destOrd="0" presId="urn:microsoft.com/office/officeart/2005/8/layout/radial2"/>
    <dgm:cxn modelId="{B8059CF3-408B-46BE-BF60-802FE4982116}" type="presParOf" srcId="{AE6DCF48-D98D-4595-B75E-9908D304FE68}" destId="{E94B054F-D53F-4F6A-9A5C-6CBED08B19ED}" srcOrd="1" destOrd="0" presId="urn:microsoft.com/office/officeart/2005/8/layout/radial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FA1AE6-3532-4214-A01D-37D61C07E432}" type="doc">
      <dgm:prSet loTypeId="urn:microsoft.com/office/officeart/2005/8/layout/radial2" loCatId="relationship" qsTypeId="urn:microsoft.com/office/officeart/2005/8/quickstyle/simple4" qsCatId="simple" csTypeId="urn:microsoft.com/office/officeart/2005/8/colors/accent0_1" csCatId="mainScheme" phldr="1"/>
      <dgm:spPr/>
      <dgm:t>
        <a:bodyPr/>
        <a:lstStyle/>
        <a:p>
          <a:endParaRPr lang="fr-MA"/>
        </a:p>
      </dgm:t>
    </dgm:pt>
    <dgm:pt modelId="{3E885449-8E30-4AA7-846C-A24C823F74D9}">
      <dgm:prSet phldrT="[Text]"/>
      <dgm:spPr>
        <a:solidFill>
          <a:srgbClr val="D9A779"/>
        </a:solidFill>
        <a:ln>
          <a:solidFill>
            <a:schemeClr val="tx1"/>
          </a:solidFill>
        </a:ln>
      </dgm:spPr>
      <dgm:t>
        <a:bodyPr/>
        <a:lstStyle/>
        <a:p>
          <a:r>
            <a:rPr lang="en-US" noProof="0" dirty="0">
              <a:latin typeface="Gill Sans MT" panose="020B0502020104020203" pitchFamily="34" charset="0"/>
            </a:rPr>
            <a:t>Hybrid model</a:t>
          </a:r>
        </a:p>
      </dgm:t>
    </dgm:pt>
    <dgm:pt modelId="{7A337FEB-AFA8-4A49-9782-D6225AAE8D27}" type="sibTrans" cxnId="{395DBBEC-2EA9-4ABF-A3A5-79DE57BFD983}">
      <dgm:prSet/>
      <dgm:spPr/>
      <dgm:t>
        <a:bodyPr/>
        <a:lstStyle/>
        <a:p>
          <a:endParaRPr lang="fr-MA"/>
        </a:p>
      </dgm:t>
    </dgm:pt>
    <dgm:pt modelId="{F099D13F-C5C4-4587-9826-D77AA973F921}" type="parTrans" cxnId="{395DBBEC-2EA9-4ABF-A3A5-79DE57BFD983}">
      <dgm:prSet/>
      <dgm:spPr/>
      <dgm:t>
        <a:bodyPr/>
        <a:lstStyle/>
        <a:p>
          <a:endParaRPr lang="fr-MA"/>
        </a:p>
      </dgm:t>
    </dgm:pt>
    <dgm:pt modelId="{F9600A5E-B040-4A79-897A-C03BB5217218}" type="pres">
      <dgm:prSet presAssocID="{04FA1AE6-3532-4214-A01D-37D61C07E432}" presName="composite" presStyleCnt="0">
        <dgm:presLayoutVars>
          <dgm:chMax val="5"/>
          <dgm:dir/>
          <dgm:animLvl val="ctr"/>
          <dgm:resizeHandles val="exact"/>
        </dgm:presLayoutVars>
      </dgm:prSet>
      <dgm:spPr/>
    </dgm:pt>
    <dgm:pt modelId="{22A554F0-7E53-400F-801A-71176394AD91}" type="pres">
      <dgm:prSet presAssocID="{04FA1AE6-3532-4214-A01D-37D61C07E432}" presName="cycle" presStyleCnt="0"/>
      <dgm:spPr/>
    </dgm:pt>
    <dgm:pt modelId="{CF339A02-DFAC-4876-8CBC-782732D35DD4}" type="pres">
      <dgm:prSet presAssocID="{04FA1AE6-3532-4214-A01D-37D61C07E432}" presName="centerShape" presStyleCnt="0"/>
      <dgm:spPr/>
    </dgm:pt>
    <dgm:pt modelId="{22B77993-8870-4A2D-BC38-84ED2D0437E0}" type="pres">
      <dgm:prSet presAssocID="{04FA1AE6-3532-4214-A01D-37D61C07E432}" presName="connSite" presStyleLbl="node1" presStyleIdx="0" presStyleCnt="2"/>
      <dgm:spPr/>
    </dgm:pt>
    <dgm:pt modelId="{9AFE34B2-69D4-4196-9FB0-27F2DFFDF59B}" type="pres">
      <dgm:prSet presAssocID="{04FA1AE6-3532-4214-A01D-37D61C07E432}" presName="visible" presStyleLbl="node1" presStyleIdx="0" presStyleCnt="2"/>
      <dgm:spPr>
        <a:blipFill>
          <a:blip xmlns:r="http://schemas.openxmlformats.org/officeDocument/2006/relationships" r:embed="rId1"/>
          <a:srcRect/>
          <a:stretch>
            <a:fillRect l="-13000" r="-13000"/>
          </a:stretch>
        </a:blipFill>
      </dgm:spPr>
    </dgm:pt>
    <dgm:pt modelId="{107D37D2-0987-4BEB-B13E-DD167961DFB9}" type="pres">
      <dgm:prSet presAssocID="{F099D13F-C5C4-4587-9826-D77AA973F921}" presName="Name25" presStyleLbl="parChTrans1D1" presStyleIdx="0" presStyleCnt="1"/>
      <dgm:spPr/>
    </dgm:pt>
    <dgm:pt modelId="{A8A3E483-E035-4C6D-A26F-BEE30D20BC3F}" type="pres">
      <dgm:prSet presAssocID="{3E885449-8E30-4AA7-846C-A24C823F74D9}" presName="node" presStyleCnt="0"/>
      <dgm:spPr/>
    </dgm:pt>
    <dgm:pt modelId="{A0CDB3A1-775B-4744-85BC-2DE408BF52D1}" type="pres">
      <dgm:prSet presAssocID="{3E885449-8E30-4AA7-846C-A24C823F74D9}" presName="parentNode" presStyleLbl="node1" presStyleIdx="1" presStyleCnt="2" custScaleX="74269" custScaleY="74269" custLinFactNeighborX="1724" custLinFactNeighborY="-424">
        <dgm:presLayoutVars>
          <dgm:chMax val="1"/>
          <dgm:bulletEnabled val="1"/>
        </dgm:presLayoutVars>
      </dgm:prSet>
      <dgm:spPr/>
    </dgm:pt>
    <dgm:pt modelId="{53DD051F-C87E-4213-9355-ED248FA2E634}" type="pres">
      <dgm:prSet presAssocID="{3E885449-8E30-4AA7-846C-A24C823F74D9}" presName="childNode" presStyleLbl="revTx" presStyleIdx="0" presStyleCnt="0">
        <dgm:presLayoutVars>
          <dgm:bulletEnabled val="1"/>
        </dgm:presLayoutVars>
      </dgm:prSet>
      <dgm:spPr/>
    </dgm:pt>
  </dgm:ptLst>
  <dgm:cxnLst>
    <dgm:cxn modelId="{A20D952B-9FEE-4111-AAD1-5AFC31E9034B}" type="presOf" srcId="{3E885449-8E30-4AA7-846C-A24C823F74D9}" destId="{A0CDB3A1-775B-4744-85BC-2DE408BF52D1}" srcOrd="0" destOrd="0" presId="urn:microsoft.com/office/officeart/2005/8/layout/radial2"/>
    <dgm:cxn modelId="{0B5AF375-367D-4F04-9211-CD5DFA6E2603}" type="presOf" srcId="{04FA1AE6-3532-4214-A01D-37D61C07E432}" destId="{F9600A5E-B040-4A79-897A-C03BB5217218}" srcOrd="0" destOrd="0" presId="urn:microsoft.com/office/officeart/2005/8/layout/radial2"/>
    <dgm:cxn modelId="{3EA9989E-1213-4DEE-8183-C50CA36F6A88}" type="presOf" srcId="{F099D13F-C5C4-4587-9826-D77AA973F921}" destId="{107D37D2-0987-4BEB-B13E-DD167961DFB9}" srcOrd="0" destOrd="0" presId="urn:microsoft.com/office/officeart/2005/8/layout/radial2"/>
    <dgm:cxn modelId="{395DBBEC-2EA9-4ABF-A3A5-79DE57BFD983}" srcId="{04FA1AE6-3532-4214-A01D-37D61C07E432}" destId="{3E885449-8E30-4AA7-846C-A24C823F74D9}" srcOrd="0" destOrd="0" parTransId="{F099D13F-C5C4-4587-9826-D77AA973F921}" sibTransId="{7A337FEB-AFA8-4A49-9782-D6225AAE8D27}"/>
    <dgm:cxn modelId="{6723FD36-8F6D-49A8-A761-65885BB52B55}" type="presParOf" srcId="{F9600A5E-B040-4A79-897A-C03BB5217218}" destId="{22A554F0-7E53-400F-801A-71176394AD91}" srcOrd="0" destOrd="0" presId="urn:microsoft.com/office/officeart/2005/8/layout/radial2"/>
    <dgm:cxn modelId="{56084EB0-0BC0-400A-AB5D-1641FBDEE0A1}" type="presParOf" srcId="{22A554F0-7E53-400F-801A-71176394AD91}" destId="{CF339A02-DFAC-4876-8CBC-782732D35DD4}" srcOrd="0" destOrd="0" presId="urn:microsoft.com/office/officeart/2005/8/layout/radial2"/>
    <dgm:cxn modelId="{A6F8DE3F-18B5-4888-9372-9E245BFF663B}" type="presParOf" srcId="{CF339A02-DFAC-4876-8CBC-782732D35DD4}" destId="{22B77993-8870-4A2D-BC38-84ED2D0437E0}" srcOrd="0" destOrd="0" presId="urn:microsoft.com/office/officeart/2005/8/layout/radial2"/>
    <dgm:cxn modelId="{BC3FEBF2-7E64-48A1-AC1C-565924CF71FC}" type="presParOf" srcId="{CF339A02-DFAC-4876-8CBC-782732D35DD4}" destId="{9AFE34B2-69D4-4196-9FB0-27F2DFFDF59B}" srcOrd="1" destOrd="0" presId="urn:microsoft.com/office/officeart/2005/8/layout/radial2"/>
    <dgm:cxn modelId="{1FB4D8EC-01ED-4F44-8BA5-4F6E2A19DBEB}" type="presParOf" srcId="{22A554F0-7E53-400F-801A-71176394AD91}" destId="{107D37D2-0987-4BEB-B13E-DD167961DFB9}" srcOrd="1" destOrd="0" presId="urn:microsoft.com/office/officeart/2005/8/layout/radial2"/>
    <dgm:cxn modelId="{B4581A50-420B-48F2-8FCE-FB106EFC45FC}" type="presParOf" srcId="{22A554F0-7E53-400F-801A-71176394AD91}" destId="{A8A3E483-E035-4C6D-A26F-BEE30D20BC3F}" srcOrd="2" destOrd="0" presId="urn:microsoft.com/office/officeart/2005/8/layout/radial2"/>
    <dgm:cxn modelId="{BCB80005-83FF-4871-A2FA-7CAC72B9E69C}" type="presParOf" srcId="{A8A3E483-E035-4C6D-A26F-BEE30D20BC3F}" destId="{A0CDB3A1-775B-4744-85BC-2DE408BF52D1}" srcOrd="0" destOrd="0" presId="urn:microsoft.com/office/officeart/2005/8/layout/radial2"/>
    <dgm:cxn modelId="{BA6660BA-0D91-4615-9479-AA13A9DCF9B4}" type="presParOf" srcId="{A8A3E483-E035-4C6D-A26F-BEE30D20BC3F}" destId="{53DD051F-C87E-4213-9355-ED248FA2E634}"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3D3A9-1A68-4F5F-9074-099D3788FD2A}">
      <dsp:nvSpPr>
        <dsp:cNvPr id="0" name=""/>
        <dsp:cNvSpPr/>
      </dsp:nvSpPr>
      <dsp:spPr>
        <a:xfrm rot="3391788">
          <a:off x="2123535" y="3866057"/>
          <a:ext cx="1506116" cy="38496"/>
        </a:xfrm>
        <a:custGeom>
          <a:avLst/>
          <a:gdLst/>
          <a:ahLst/>
          <a:cxnLst/>
          <a:rect l="0" t="0" r="0" b="0"/>
          <a:pathLst>
            <a:path>
              <a:moveTo>
                <a:pt x="0" y="19248"/>
              </a:moveTo>
              <a:lnTo>
                <a:pt x="1506116" y="1924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B84C54-31F9-4728-9175-C817C16E2A03}">
      <dsp:nvSpPr>
        <dsp:cNvPr id="0" name=""/>
        <dsp:cNvSpPr/>
      </dsp:nvSpPr>
      <dsp:spPr>
        <a:xfrm rot="1752992">
          <a:off x="2560168" y="3324178"/>
          <a:ext cx="1332248" cy="38496"/>
        </a:xfrm>
        <a:custGeom>
          <a:avLst/>
          <a:gdLst/>
          <a:ahLst/>
          <a:cxnLst/>
          <a:rect l="0" t="0" r="0" b="0"/>
          <a:pathLst>
            <a:path>
              <a:moveTo>
                <a:pt x="0" y="19248"/>
              </a:moveTo>
              <a:lnTo>
                <a:pt x="1332248" y="1924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8BCA3E-53EF-4099-83E1-60600A667055}">
      <dsp:nvSpPr>
        <dsp:cNvPr id="0" name=""/>
        <dsp:cNvSpPr/>
      </dsp:nvSpPr>
      <dsp:spPr>
        <a:xfrm>
          <a:off x="2644912" y="2695966"/>
          <a:ext cx="1336072" cy="38496"/>
        </a:xfrm>
        <a:custGeom>
          <a:avLst/>
          <a:gdLst/>
          <a:ahLst/>
          <a:cxnLst/>
          <a:rect l="0" t="0" r="0" b="0"/>
          <a:pathLst>
            <a:path>
              <a:moveTo>
                <a:pt x="0" y="19248"/>
              </a:moveTo>
              <a:lnTo>
                <a:pt x="1336072" y="1924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87DC6D-699B-4D56-8063-64C3020477F6}">
      <dsp:nvSpPr>
        <dsp:cNvPr id="0" name=""/>
        <dsp:cNvSpPr/>
      </dsp:nvSpPr>
      <dsp:spPr>
        <a:xfrm rot="19847008">
          <a:off x="2560168" y="2067755"/>
          <a:ext cx="1332248" cy="38496"/>
        </a:xfrm>
        <a:custGeom>
          <a:avLst/>
          <a:gdLst/>
          <a:ahLst/>
          <a:cxnLst/>
          <a:rect l="0" t="0" r="0" b="0"/>
          <a:pathLst>
            <a:path>
              <a:moveTo>
                <a:pt x="0" y="19248"/>
              </a:moveTo>
              <a:lnTo>
                <a:pt x="1332248" y="1924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963798-2D3A-4C90-85A9-F2BFFF7A45EF}">
      <dsp:nvSpPr>
        <dsp:cNvPr id="0" name=""/>
        <dsp:cNvSpPr/>
      </dsp:nvSpPr>
      <dsp:spPr>
        <a:xfrm rot="18208212">
          <a:off x="2123535" y="1525876"/>
          <a:ext cx="1506116" cy="38496"/>
        </a:xfrm>
        <a:custGeom>
          <a:avLst/>
          <a:gdLst/>
          <a:ahLst/>
          <a:cxnLst/>
          <a:rect l="0" t="0" r="0" b="0"/>
          <a:pathLst>
            <a:path>
              <a:moveTo>
                <a:pt x="0" y="19248"/>
              </a:moveTo>
              <a:lnTo>
                <a:pt x="1506116" y="1924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7649D3-8C74-460B-9E45-E3636EC9B42C}">
      <dsp:nvSpPr>
        <dsp:cNvPr id="0" name=""/>
        <dsp:cNvSpPr/>
      </dsp:nvSpPr>
      <dsp:spPr>
        <a:xfrm>
          <a:off x="649940" y="1262153"/>
          <a:ext cx="2906123" cy="2906123"/>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9000" t="-6000" r="-19000" b="-4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E4D8B58-9E7E-4AE9-8860-E55BC3A26183}">
      <dsp:nvSpPr>
        <dsp:cNvPr id="0" name=""/>
        <dsp:cNvSpPr/>
      </dsp:nvSpPr>
      <dsp:spPr>
        <a:xfrm>
          <a:off x="3048903" y="-76845"/>
          <a:ext cx="1083637" cy="1083637"/>
        </a:xfrm>
        <a:prstGeom prst="ellipse">
          <a:avLst/>
        </a:prstGeom>
        <a:solidFill>
          <a:srgbClr val="D9A779"/>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MA" sz="1800" kern="1200" dirty="0">
              <a:solidFill>
                <a:schemeClr val="tx1"/>
              </a:solidFill>
              <a:latin typeface="Gill Sans MT" panose="020B0502020104020203" pitchFamily="34" charset="0"/>
            </a:rPr>
            <a:t>DNN</a:t>
          </a:r>
        </a:p>
      </dsp:txBody>
      <dsp:txXfrm>
        <a:off x="3207598" y="81850"/>
        <a:ext cx="766247" cy="766247"/>
      </dsp:txXfrm>
    </dsp:sp>
    <dsp:sp modelId="{9D5B36D5-18F7-432B-B384-F5EEDEA6D71A}">
      <dsp:nvSpPr>
        <dsp:cNvPr id="0" name=""/>
        <dsp:cNvSpPr/>
      </dsp:nvSpPr>
      <dsp:spPr>
        <a:xfrm>
          <a:off x="3738744" y="955574"/>
          <a:ext cx="1083637" cy="1083637"/>
        </a:xfrm>
        <a:prstGeom prst="ellipse">
          <a:avLst/>
        </a:prstGeom>
        <a:solidFill>
          <a:srgbClr val="D9A779"/>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MA" sz="1800" kern="1200" dirty="0">
              <a:solidFill>
                <a:schemeClr val="tx1"/>
              </a:solidFill>
              <a:latin typeface="Gill Sans MT" panose="020B0502020104020203" pitchFamily="34" charset="0"/>
            </a:rPr>
            <a:t>RNN</a:t>
          </a:r>
        </a:p>
      </dsp:txBody>
      <dsp:txXfrm>
        <a:off x="3897439" y="1114269"/>
        <a:ext cx="766247" cy="766247"/>
      </dsp:txXfrm>
    </dsp:sp>
    <dsp:sp modelId="{F12E132A-FB68-434E-B690-3063E590DBCA}">
      <dsp:nvSpPr>
        <dsp:cNvPr id="0" name=""/>
        <dsp:cNvSpPr/>
      </dsp:nvSpPr>
      <dsp:spPr>
        <a:xfrm>
          <a:off x="3980984" y="2173396"/>
          <a:ext cx="1083637" cy="1083637"/>
        </a:xfrm>
        <a:prstGeom prst="ellipse">
          <a:avLst/>
        </a:prstGeom>
        <a:solidFill>
          <a:srgbClr val="D9A779"/>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MA" sz="1800" kern="1200" dirty="0">
              <a:solidFill>
                <a:schemeClr val="tx1"/>
              </a:solidFill>
              <a:latin typeface="Gill Sans MT" panose="020B0502020104020203" pitchFamily="34" charset="0"/>
            </a:rPr>
            <a:t>CNN</a:t>
          </a:r>
        </a:p>
      </dsp:txBody>
      <dsp:txXfrm>
        <a:off x="4139679" y="2332091"/>
        <a:ext cx="766247" cy="766247"/>
      </dsp:txXfrm>
    </dsp:sp>
    <dsp:sp modelId="{19C568C4-005A-4142-AE78-5FB85D027A94}">
      <dsp:nvSpPr>
        <dsp:cNvPr id="0" name=""/>
        <dsp:cNvSpPr/>
      </dsp:nvSpPr>
      <dsp:spPr>
        <a:xfrm>
          <a:off x="3738744" y="3391218"/>
          <a:ext cx="1083637" cy="1083637"/>
        </a:xfrm>
        <a:prstGeom prst="ellipse">
          <a:avLst/>
        </a:prstGeom>
        <a:solidFill>
          <a:srgbClr val="D9A779"/>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MA" sz="1800" kern="1200" dirty="0">
              <a:solidFill>
                <a:schemeClr val="tx1"/>
              </a:solidFill>
              <a:latin typeface="Gill Sans MT" panose="020B0502020104020203" pitchFamily="34" charset="0"/>
            </a:rPr>
            <a:t>LSTM</a:t>
          </a:r>
        </a:p>
      </dsp:txBody>
      <dsp:txXfrm>
        <a:off x="3897439" y="3549913"/>
        <a:ext cx="766247" cy="766247"/>
      </dsp:txXfrm>
    </dsp:sp>
    <dsp:sp modelId="{C291F9B8-8C34-46E4-A303-E795EE29177E}">
      <dsp:nvSpPr>
        <dsp:cNvPr id="0" name=""/>
        <dsp:cNvSpPr/>
      </dsp:nvSpPr>
      <dsp:spPr>
        <a:xfrm>
          <a:off x="3048903" y="4423638"/>
          <a:ext cx="1083637" cy="1083637"/>
        </a:xfrm>
        <a:prstGeom prst="ellipse">
          <a:avLst/>
        </a:prstGeom>
        <a:solidFill>
          <a:srgbClr val="D9A779"/>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MA" sz="1800" kern="1200" dirty="0" err="1">
              <a:solidFill>
                <a:schemeClr val="tx1"/>
              </a:solidFill>
              <a:latin typeface="Gill Sans MT" panose="020B0502020104020203" pitchFamily="34" charset="0"/>
            </a:rPr>
            <a:t>Hybrid</a:t>
          </a:r>
          <a:r>
            <a:rPr lang="fr-MA" sz="1800" kern="1200" dirty="0">
              <a:solidFill>
                <a:schemeClr val="tx1"/>
              </a:solidFill>
              <a:latin typeface="Gill Sans MT" panose="020B0502020104020203" pitchFamily="34" charset="0"/>
            </a:rPr>
            <a:t> </a:t>
          </a:r>
          <a:r>
            <a:rPr lang="fr-MA" sz="1800" kern="1200" dirty="0" err="1">
              <a:solidFill>
                <a:schemeClr val="tx1"/>
              </a:solidFill>
              <a:latin typeface="Gill Sans MT" panose="020B0502020104020203" pitchFamily="34" charset="0"/>
            </a:rPr>
            <a:t>models</a:t>
          </a:r>
          <a:endParaRPr lang="fr-MA" sz="1800" kern="1200" dirty="0">
            <a:solidFill>
              <a:schemeClr val="tx1"/>
            </a:solidFill>
            <a:latin typeface="Gill Sans MT" panose="020B0502020104020203" pitchFamily="34" charset="0"/>
          </a:endParaRPr>
        </a:p>
      </dsp:txBody>
      <dsp:txXfrm>
        <a:off x="3207598" y="4582333"/>
        <a:ext cx="766247" cy="7662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D37D2-0987-4BEB-B13E-DD167961DFB9}">
      <dsp:nvSpPr>
        <dsp:cNvPr id="0" name=""/>
        <dsp:cNvSpPr/>
      </dsp:nvSpPr>
      <dsp:spPr>
        <a:xfrm rot="21590657">
          <a:off x="2326492" y="1585951"/>
          <a:ext cx="940863" cy="67500"/>
        </a:xfrm>
        <a:custGeom>
          <a:avLst/>
          <a:gdLst/>
          <a:ahLst/>
          <a:cxnLst/>
          <a:rect l="0" t="0" r="0" b="0"/>
          <a:pathLst>
            <a:path>
              <a:moveTo>
                <a:pt x="0" y="33750"/>
              </a:moveTo>
              <a:lnTo>
                <a:pt x="940863" y="33750"/>
              </a:lnTo>
            </a:path>
          </a:pathLst>
        </a:cu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AFE34B2-69D4-4196-9FB0-27F2DFFDF59B}">
      <dsp:nvSpPr>
        <dsp:cNvPr id="0" name=""/>
        <dsp:cNvSpPr/>
      </dsp:nvSpPr>
      <dsp:spPr>
        <a:xfrm>
          <a:off x="125205" y="328567"/>
          <a:ext cx="2589751" cy="2589751"/>
        </a:xfrm>
        <a:prstGeom prst="ellipse">
          <a:avLst/>
        </a:prstGeom>
        <a:blipFill>
          <a:blip xmlns:r="http://schemas.openxmlformats.org/officeDocument/2006/relationships" r:embed="rId1"/>
          <a:srcRect/>
          <a:stretch>
            <a:fillRect l="-13000" r="-13000"/>
          </a:stretch>
        </a:blipFill>
        <a:ln>
          <a:noFill/>
        </a:ln>
        <a:effectLst/>
      </dsp:spPr>
      <dsp:style>
        <a:lnRef idx="0">
          <a:scrgbClr r="0" g="0" b="0"/>
        </a:lnRef>
        <a:fillRef idx="3">
          <a:scrgbClr r="0" g="0" b="0"/>
        </a:fillRef>
        <a:effectRef idx="2">
          <a:scrgbClr r="0" g="0" b="0"/>
        </a:effectRef>
        <a:fontRef idx="minor">
          <a:schemeClr val="lt1"/>
        </a:fontRef>
      </dsp:style>
    </dsp:sp>
    <dsp:sp modelId="{A0CDB3A1-775B-4744-85BC-2DE408BF52D1}">
      <dsp:nvSpPr>
        <dsp:cNvPr id="0" name=""/>
        <dsp:cNvSpPr/>
      </dsp:nvSpPr>
      <dsp:spPr>
        <a:xfrm>
          <a:off x="3267351" y="1039840"/>
          <a:ext cx="1154029" cy="1154029"/>
        </a:xfrm>
        <a:prstGeom prst="ellipse">
          <a:avLst/>
        </a:prstGeom>
        <a:solidFill>
          <a:srgbClr val="D9A779"/>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noProof="0" dirty="0">
              <a:latin typeface="Gill Sans MT" panose="020B0502020104020203" pitchFamily="34" charset="0"/>
            </a:rPr>
            <a:t>Hybrid model</a:t>
          </a:r>
        </a:p>
      </dsp:txBody>
      <dsp:txXfrm>
        <a:off x="3436355" y="1208844"/>
        <a:ext cx="816021" cy="816021"/>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58CDA-EEB9-49F7-820E-E28CBCBDA8EE}"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A43D4-5484-439C-A49D-CAAFF02D146B}" type="slidenum">
              <a:rPr lang="en-US" smtClean="0"/>
              <a:t>‹#›</a:t>
            </a:fld>
            <a:endParaRPr lang="en-US"/>
          </a:p>
        </p:txBody>
      </p:sp>
    </p:spTree>
    <p:extLst>
      <p:ext uri="{BB962C8B-B14F-4D97-AF65-F5344CB8AC3E}">
        <p14:creationId xmlns:p14="http://schemas.microsoft.com/office/powerpoint/2010/main" val="1184040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effectLst/>
                <a:latin typeface="Times New Roman" panose="02020603050405020304" pitchFamily="18" charset="0"/>
                <a:ea typeface="Calibri" panose="020F0502020204030204" pitchFamily="34" charset="0"/>
                <a:cs typeface="Arial" panose="020B0604020202020204" pitchFamily="34" charset="0"/>
              </a:rPr>
              <a:t>Hello everyone. My name is Hafssa Naciri a PhD student from University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Abdelmalek</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Essaâdi</a:t>
            </a:r>
            <a:r>
              <a:rPr lang="en-US" sz="1800" dirty="0">
                <a:effectLst/>
                <a:latin typeface="Times New Roman" panose="02020603050405020304" pitchFamily="18" charset="0"/>
                <a:ea typeface="Calibri" panose="020F0502020204030204" pitchFamily="34" charset="0"/>
                <a:cs typeface="Arial" panose="020B0604020202020204" pitchFamily="34" charset="0"/>
              </a:rPr>
              <a:t> in Morocco. In my presentation, I will discuss the Impact of Varied Conv-LSTM Model Parameters on Prediction Accuracy for NDSI-Based Salinity Index Analysis </a:t>
            </a:r>
          </a:p>
        </p:txBody>
      </p:sp>
      <p:sp>
        <p:nvSpPr>
          <p:cNvPr id="4" name="Slide Number Placeholder 3"/>
          <p:cNvSpPr>
            <a:spLocks noGrp="1"/>
          </p:cNvSpPr>
          <p:nvPr>
            <p:ph type="sldNum" sz="quarter" idx="5"/>
          </p:nvPr>
        </p:nvSpPr>
        <p:spPr/>
        <p:txBody>
          <a:bodyPr/>
          <a:lstStyle/>
          <a:p>
            <a:fld id="{94FA43D4-5484-439C-A49D-CAAFF02D146B}" type="slidenum">
              <a:rPr lang="en-US" smtClean="0"/>
              <a:t>1</a:t>
            </a:fld>
            <a:endParaRPr lang="en-US"/>
          </a:p>
        </p:txBody>
      </p:sp>
    </p:spTree>
    <p:extLst>
      <p:ext uri="{BB962C8B-B14F-4D97-AF65-F5344CB8AC3E}">
        <p14:creationId xmlns:p14="http://schemas.microsoft.com/office/powerpoint/2010/main" val="2992615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After obtaining our images, we moved to the processing phase.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Firslty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the used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landsat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product was atmospheric correction and then we corrected the cloudy images. After that we masked the region of our study and then we computed NDSI index.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Image processing was conducted in the QGIS open-source platform for geographic information system (GIS) applications</a:t>
            </a:r>
            <a:endParaRPr lang="fr-MA" sz="1200" dirty="0">
              <a:effectLst/>
              <a:latin typeface="Times New Roman" panose="02020603050405020304" pitchFamily="18" charset="0"/>
              <a:ea typeface="Calibri" panose="020F0502020204030204" pitchFamily="34" charset="0"/>
              <a:cs typeface="Arial" panose="020B0604020202020204" pitchFamily="34" charset="0"/>
            </a:endParaRPr>
          </a:p>
          <a:p>
            <a:endParaRPr lang="fr-MA" dirty="0"/>
          </a:p>
          <a:p>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10</a:t>
            </a:fld>
            <a:endParaRPr lang="en-US"/>
          </a:p>
        </p:txBody>
      </p:sp>
    </p:spTree>
    <p:extLst>
      <p:ext uri="{BB962C8B-B14F-4D97-AF65-F5344CB8AC3E}">
        <p14:creationId xmlns:p14="http://schemas.microsoft.com/office/powerpoint/2010/main" val="2479883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t>
            </a:r>
            <a:r>
              <a:rPr lang="fr-MA" dirty="0"/>
              <a:t>the </a:t>
            </a:r>
            <a:r>
              <a:rPr lang="en-US" dirty="0"/>
              <a:t>Normalized Differential Salinity Index (NDSI)</a:t>
            </a:r>
            <a:r>
              <a:rPr lang="fr-MA" dirty="0"/>
              <a:t> </a:t>
            </a:r>
            <a:r>
              <a:rPr lang="en-US" sz="1200" dirty="0">
                <a:latin typeface="Cambria" panose="02040503050406030204" pitchFamily="18" charset="0"/>
                <a:ea typeface="Cambria" panose="02040503050406030204" pitchFamily="18" charset="0"/>
              </a:rPr>
              <a:t>is a remote sensing index used to monitor and assess soil salinity levels over large areas.</a:t>
            </a:r>
            <a:endParaRPr lang="fr-MA" b="1" dirty="0"/>
          </a:p>
          <a:p>
            <a:pPr marL="171450" indent="-171450">
              <a:buFont typeface="Arial" panose="020B0604020202020204" pitchFamily="34" charset="0"/>
              <a:buChar char="•"/>
            </a:pPr>
            <a:r>
              <a:rPr lang="en-US" b="0" i="0" dirty="0">
                <a:solidFill>
                  <a:srgbClr val="374151"/>
                </a:solidFill>
                <a:effectLst/>
                <a:latin typeface="Söhne"/>
              </a:rPr>
              <a:t>NDSI is calculated using the RED and near-infrared (NIR) bands which is band 4 and band 5 for </a:t>
            </a:r>
            <a:r>
              <a:rPr lang="en-US" b="0" i="0" dirty="0" err="1">
                <a:solidFill>
                  <a:srgbClr val="374151"/>
                </a:solidFill>
                <a:effectLst/>
                <a:latin typeface="Söhne"/>
              </a:rPr>
              <a:t>landsat</a:t>
            </a:r>
            <a:r>
              <a:rPr lang="en-US" b="0" i="0" dirty="0">
                <a:solidFill>
                  <a:srgbClr val="374151"/>
                </a:solidFill>
                <a:effectLst/>
                <a:latin typeface="Söhne"/>
              </a:rPr>
              <a:t>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374151"/>
                </a:solidFill>
                <a:effectLst/>
                <a:latin typeface="Söhne"/>
                <a:ea typeface="Cambria" panose="02040503050406030204" pitchFamily="18" charset="0"/>
              </a:rPr>
              <a:t>This index </a:t>
            </a:r>
            <a:r>
              <a:rPr lang="en-US" sz="1200" b="1" i="0" u="none" dirty="0">
                <a:solidFill>
                  <a:srgbClr val="374151"/>
                </a:solidFill>
                <a:effectLst/>
                <a:latin typeface="Söhne"/>
                <a:ea typeface="Cambria" panose="02040503050406030204" pitchFamily="18" charset="0"/>
              </a:rPr>
              <a:t>is widely </a:t>
            </a:r>
            <a:r>
              <a:rPr lang="en-US" sz="1200" dirty="0">
                <a:latin typeface="Cambria" panose="02040503050406030204" pitchFamily="18" charset="0"/>
                <a:ea typeface="Cambria" panose="02040503050406030204" pitchFamily="18" charset="0"/>
              </a:rPr>
              <a:t>used in agricultural management and environmental studies.</a:t>
            </a:r>
            <a:endParaRPr lang="en-US" sz="1200" b="1" u="none" dirty="0">
              <a:solidFill>
                <a:srgbClr val="01487E"/>
              </a:solidFill>
              <a:latin typeface="Berlin Sans FB Demi" panose="020E0802020502020306" pitchFamily="34"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11</a:t>
            </a:fld>
            <a:endParaRPr lang="en-US"/>
          </a:p>
        </p:txBody>
      </p:sp>
    </p:spTree>
    <p:extLst>
      <p:ext uri="{BB962C8B-B14F-4D97-AF65-F5344CB8AC3E}">
        <p14:creationId xmlns:p14="http://schemas.microsoft.com/office/powerpoint/2010/main" val="3770133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This is an example of computed NDSI Images in Tangier region across the seasons of 2022.</a:t>
            </a:r>
          </a:p>
          <a:p>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12</a:t>
            </a:fld>
            <a:endParaRPr lang="en-US"/>
          </a:p>
        </p:txBody>
      </p:sp>
    </p:spTree>
    <p:extLst>
      <p:ext uri="{BB962C8B-B14F-4D97-AF65-F5344CB8AC3E}">
        <p14:creationId xmlns:p14="http://schemas.microsoft.com/office/powerpoint/2010/main" val="1609121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graph represent the used Time series for forecasting</a:t>
            </a:r>
          </a:p>
        </p:txBody>
      </p:sp>
      <p:sp>
        <p:nvSpPr>
          <p:cNvPr id="4" name="Slide Number Placeholder 3"/>
          <p:cNvSpPr>
            <a:spLocks noGrp="1"/>
          </p:cNvSpPr>
          <p:nvPr>
            <p:ph type="sldNum" sz="quarter" idx="5"/>
          </p:nvPr>
        </p:nvSpPr>
        <p:spPr/>
        <p:txBody>
          <a:bodyPr/>
          <a:lstStyle/>
          <a:p>
            <a:fld id="{94FA43D4-5484-439C-A49D-CAAFF02D146B}" type="slidenum">
              <a:rPr lang="en-US" smtClean="0"/>
              <a:t>13</a:t>
            </a:fld>
            <a:endParaRPr lang="en-US"/>
          </a:p>
        </p:txBody>
      </p:sp>
    </p:spTree>
    <p:extLst>
      <p:ext uri="{BB962C8B-B14F-4D97-AF65-F5344CB8AC3E}">
        <p14:creationId xmlns:p14="http://schemas.microsoft.com/office/powerpoint/2010/main" val="2273140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was developed using essential Python libraries, including NumPy [9], Pandas [10], and </a:t>
            </a:r>
            <a:r>
              <a:rPr lang="en-US" dirty="0" err="1"/>
              <a:t>Keras</a:t>
            </a:r>
            <a:r>
              <a:rPr lang="en-US" dirty="0"/>
              <a:t> [11]. To begin, the time series data for forecasting was imported using the Pandas library. Then, data preprocessing was conducted, involving data cleaning and normalization. Following this preprocessing step, the data was divided into training and testing sets. Typically, the training set is utilized to train the Conv-LSTM model, while the testing set is employed to assess the model's performance. The Conv-LSTM model was constructed using the </a:t>
            </a:r>
            <a:r>
              <a:rPr lang="en-US" dirty="0" err="1"/>
              <a:t>Keras</a:t>
            </a:r>
            <a:r>
              <a:rPr lang="en-US" dirty="0"/>
              <a:t> library, consisting of two layers. And the results where visualized using matplotlib library.</a:t>
            </a:r>
          </a:p>
        </p:txBody>
      </p:sp>
      <p:sp>
        <p:nvSpPr>
          <p:cNvPr id="4" name="Slide Number Placeholder 3"/>
          <p:cNvSpPr>
            <a:spLocks noGrp="1"/>
          </p:cNvSpPr>
          <p:nvPr>
            <p:ph type="sldNum" sz="quarter" idx="5"/>
          </p:nvPr>
        </p:nvSpPr>
        <p:spPr/>
        <p:txBody>
          <a:bodyPr/>
          <a:lstStyle/>
          <a:p>
            <a:fld id="{94FA43D4-5484-439C-A49D-CAAFF02D146B}" type="slidenum">
              <a:rPr lang="en-US" smtClean="0"/>
              <a:t>14</a:t>
            </a:fld>
            <a:endParaRPr lang="en-US"/>
          </a:p>
        </p:txBody>
      </p:sp>
    </p:spTree>
    <p:extLst>
      <p:ext uri="{BB962C8B-B14F-4D97-AF65-F5344CB8AC3E}">
        <p14:creationId xmlns:p14="http://schemas.microsoft.com/office/powerpoint/2010/main" val="1541611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 analyze the impact of critical parameters on the performance of the Conv-LSTM model and its predictive accuracy, we configured the model using three key parameters. First, the number of filters in the main layer was manipulated to assess its influence on the model ability to capture temporal patterns and spatial features. The filter count was systematically varied, ranging from 10 to 100 with increments of 10, and from 100 to 1000 with increments of 100. Next, the number of neurons in the fully connected (dense) layer was held constant at a range of 10 to 100 neurons. Finally, we investigated the role of the number of training epochs, which dictates the number of iterations the model undergoes while learning from the dataset. This parameter was varied across three values: 10, 50, and 100, representing low, medium, and high numbers of epochs, respectively. </a:t>
            </a:r>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15</a:t>
            </a:fld>
            <a:endParaRPr lang="en-US"/>
          </a:p>
        </p:txBody>
      </p:sp>
    </p:spTree>
    <p:extLst>
      <p:ext uri="{BB962C8B-B14F-4D97-AF65-F5344CB8AC3E}">
        <p14:creationId xmlns:p14="http://schemas.microsoft.com/office/powerpoint/2010/main" val="401600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These variations allowed us to explore the model performance under different training scenarios and ascertain how each parameter influenced the accuracy of predictions.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accuracy was calculated using the coefficient of determination metric.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This table represent the values of coefficient of determination with 50 epochs</a:t>
            </a:r>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16</a:t>
            </a:fld>
            <a:endParaRPr lang="en-US"/>
          </a:p>
        </p:txBody>
      </p:sp>
    </p:spTree>
    <p:extLst>
      <p:ext uri="{BB962C8B-B14F-4D97-AF65-F5344CB8AC3E}">
        <p14:creationId xmlns:p14="http://schemas.microsoft.com/office/powerpoint/2010/main" val="1836712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The results provide valuable insights into the interaction between Conv-LSTM model parameters and the accuracy of NDSI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 the first scenario, low epoch count (i.e., epochs=10) was employed, the initial accuracy was in the negative range. Nevertheless, this challenge was effectively addressed by introducing a substantial number of filters in the main layer, counting up to 10,000. This infusion of a high filter count yielded positive accuracy outcomes exceeding 60%. These findings underscore the compensatory effect of a substantial filter count in qualifying the limitations posed by a limited number of training epochs.</a:t>
            </a:r>
            <a:endParaRPr lang="fr-MA"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17</a:t>
            </a:fld>
            <a:endParaRPr lang="en-US"/>
          </a:p>
        </p:txBody>
      </p:sp>
    </p:spTree>
    <p:extLst>
      <p:ext uri="{BB962C8B-B14F-4D97-AF65-F5344CB8AC3E}">
        <p14:creationId xmlns:p14="http://schemas.microsoft.com/office/powerpoint/2010/main" val="1951481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scenario of medium number of epochs,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the observed fluctuations in accuracy were more pronounced. Notably, the accuracy was influenced by the number of filters in the main layer. Specifically, when the filter count ranged between 10 and 100, accuracy levels remained below 60%. However, with an escalation in the filter count, accuracy demonstrated a notable upward trajectory, ultimately reaching a plateau at 96%. </a:t>
            </a:r>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18</a:t>
            </a:fld>
            <a:endParaRPr lang="en-US"/>
          </a:p>
        </p:txBody>
      </p:sp>
    </p:spTree>
    <p:extLst>
      <p:ext uri="{BB962C8B-B14F-4D97-AF65-F5344CB8AC3E}">
        <p14:creationId xmlns:p14="http://schemas.microsoft.com/office/powerpoint/2010/main" val="788461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in high epochs number,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prediction accuracy exhibited remarkable stability, consistently hovering around 97% regardless of variations in filter counts and neuron numbers. This stability suggests that, beyond a certain point, increasing the number of epochs yields diminishing returns in terms of accuracy enhancement. </a:t>
            </a:r>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19</a:t>
            </a:fld>
            <a:endParaRPr lang="en-US"/>
          </a:p>
        </p:txBody>
      </p:sp>
    </p:spTree>
    <p:extLst>
      <p:ext uri="{BB962C8B-B14F-4D97-AF65-F5344CB8AC3E}">
        <p14:creationId xmlns:p14="http://schemas.microsoft.com/office/powerpoint/2010/main" val="104767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 this presentation, I’ll be addressing the following points:</a:t>
            </a:r>
            <a:endParaRPr lang="fr-MA" sz="12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 am going to start by an introduction, where I’ll be presenting the context and the main objectives of my study. And then I’ll move to materials including study area, satellite data and image processing and then the Methodology this will lead to the Results and discussion and finally, a conclusion.</a:t>
            </a:r>
            <a:endParaRPr lang="fr-MA" sz="1200" dirty="0">
              <a:effectLst/>
              <a:latin typeface="Times New Roman" panose="02020603050405020304" pitchFamily="18"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2</a:t>
            </a:fld>
            <a:endParaRPr lang="en-US"/>
          </a:p>
        </p:txBody>
      </p:sp>
    </p:spTree>
    <p:extLst>
      <p:ext uri="{BB962C8B-B14F-4D97-AF65-F5344CB8AC3E}">
        <p14:creationId xmlns:p14="http://schemas.microsoft.com/office/powerpoint/2010/main" val="4098968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So, to conclude. In this study,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Convolutional Long Short-Term Memory (Conv-LSTM) model performance was explored in the context of Normalized Differential Salinity Index (NDSI) analysis. Employing remote sensing data from Landsat-8, impact of three pivotal model parameters was studied: number of filters in the main layer, number of neurons in the fully connected (dense) layer, and number of training epochs.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findings of this research shed light on the relationship between these parameters and prediction accuracy. Under varying conditions, interesting dynamics in model accuracy were observed. As a result, forecasting accuracy showed an upward trend, although with different speed. The model rapidly reached saturation in 97% with a high number of epochs and neurons. On the other hand, achieving saturation in scenarios with a low number of epochs necessitated a substantially higher filter count in main layer. </a:t>
            </a:r>
            <a:endParaRPr lang="fr-MA"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20</a:t>
            </a:fld>
            <a:endParaRPr lang="en-US"/>
          </a:p>
        </p:txBody>
      </p:sp>
    </p:spTree>
    <p:extLst>
      <p:ext uri="{BB962C8B-B14F-4D97-AF65-F5344CB8AC3E}">
        <p14:creationId xmlns:p14="http://schemas.microsoft.com/office/powerpoint/2010/main" val="2385515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dirty="0"/>
              <a:t>And </a:t>
            </a:r>
            <a:r>
              <a:rPr lang="fr-MA" dirty="0" err="1"/>
              <a:t>thank</a:t>
            </a:r>
            <a:r>
              <a:rPr lang="fr-MA" dirty="0"/>
              <a:t> </a:t>
            </a:r>
            <a:r>
              <a:rPr lang="fr-MA" dirty="0" err="1"/>
              <a:t>you</a:t>
            </a:r>
            <a:r>
              <a:rPr lang="fr-MA" dirty="0"/>
              <a:t> for </a:t>
            </a:r>
            <a:r>
              <a:rPr lang="fr-MA" dirty="0" err="1"/>
              <a:t>your</a:t>
            </a:r>
            <a:r>
              <a:rPr lang="fr-MA" dirty="0"/>
              <a:t> attention.</a:t>
            </a:r>
          </a:p>
        </p:txBody>
      </p:sp>
      <p:sp>
        <p:nvSpPr>
          <p:cNvPr id="4" name="Slide Number Placeholder 3"/>
          <p:cNvSpPr>
            <a:spLocks noGrp="1"/>
          </p:cNvSpPr>
          <p:nvPr>
            <p:ph type="sldNum" sz="quarter" idx="5"/>
          </p:nvPr>
        </p:nvSpPr>
        <p:spPr/>
        <p:txBody>
          <a:bodyPr/>
          <a:lstStyle/>
          <a:p>
            <a:fld id="{94FA43D4-5484-439C-A49D-CAAFF02D146B}" type="slidenum">
              <a:rPr lang="en-US" smtClean="0"/>
              <a:t>21</a:t>
            </a:fld>
            <a:endParaRPr lang="en-US"/>
          </a:p>
        </p:txBody>
      </p:sp>
    </p:spTree>
    <p:extLst>
      <p:ext uri="{BB962C8B-B14F-4D97-AF65-F5344CB8AC3E}">
        <p14:creationId xmlns:p14="http://schemas.microsoft.com/office/powerpoint/2010/main" val="3315128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advent of data science with the appearance of deep learning, time series analysis has been employed to forecast and identify future patterns and trends along with monitoring and detecting land cover changes. A wide range of models is utilized regarding time series forecasting, which includes machine learning methodologies such as Deep Neural Network (DNN), Convolutional Neural Network (CNN), Recurrent Neural Network (RNN), and Long Short-Term Memory Network (LSTM) </a:t>
            </a:r>
            <a:endParaRPr lang="fr-MA" dirty="0"/>
          </a:p>
        </p:txBody>
      </p:sp>
      <p:sp>
        <p:nvSpPr>
          <p:cNvPr id="4" name="Slide Number Placeholder 3"/>
          <p:cNvSpPr>
            <a:spLocks noGrp="1"/>
          </p:cNvSpPr>
          <p:nvPr>
            <p:ph type="sldNum" sz="quarter" idx="5"/>
          </p:nvPr>
        </p:nvSpPr>
        <p:spPr/>
        <p:txBody>
          <a:bodyPr/>
          <a:lstStyle/>
          <a:p>
            <a:fld id="{94FA43D4-5484-439C-A49D-CAAFF02D146B}" type="slidenum">
              <a:rPr lang="en-US" smtClean="0"/>
              <a:t>3</a:t>
            </a:fld>
            <a:endParaRPr lang="en-US"/>
          </a:p>
        </p:txBody>
      </p:sp>
    </p:spTree>
    <p:extLst>
      <p:ext uri="{BB962C8B-B14F-4D97-AF65-F5344CB8AC3E}">
        <p14:creationId xmlns:p14="http://schemas.microsoft.com/office/powerpoint/2010/main" val="1393848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The aim of this research is to examines the impact of Convolutional Long Short-Term Memory (Conv-LSTM) model parameters on prediction accuracy using Normalized Differential Salinity Index (NDSI) time series. </a:t>
            </a:r>
            <a:endParaRPr lang="fr-MA" dirty="0"/>
          </a:p>
        </p:txBody>
      </p:sp>
      <p:sp>
        <p:nvSpPr>
          <p:cNvPr id="4" name="Slide Number Placeholder 3"/>
          <p:cNvSpPr>
            <a:spLocks noGrp="1"/>
          </p:cNvSpPr>
          <p:nvPr>
            <p:ph type="sldNum" sz="quarter" idx="5"/>
          </p:nvPr>
        </p:nvSpPr>
        <p:spPr/>
        <p:txBody>
          <a:bodyPr/>
          <a:lstStyle/>
          <a:p>
            <a:fld id="{94FA43D4-5484-439C-A49D-CAAFF02D146B}" type="slidenum">
              <a:rPr lang="en-US" smtClean="0"/>
              <a:t>4</a:t>
            </a:fld>
            <a:endParaRPr lang="en-US"/>
          </a:p>
        </p:txBody>
      </p:sp>
    </p:spTree>
    <p:extLst>
      <p:ext uri="{BB962C8B-B14F-4D97-AF65-F5344CB8AC3E}">
        <p14:creationId xmlns:p14="http://schemas.microsoft.com/office/powerpoint/2010/main" val="4220702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This research centers on region of Tangier, located in northern Morocco</a:t>
            </a:r>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5</a:t>
            </a:fld>
            <a:endParaRPr lang="en-US"/>
          </a:p>
        </p:txBody>
      </p:sp>
    </p:spTree>
    <p:extLst>
      <p:ext uri="{BB962C8B-B14F-4D97-AF65-F5344CB8AC3E}">
        <p14:creationId xmlns:p14="http://schemas.microsoft.com/office/powerpoint/2010/main" val="26732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The city is located in the region of Tangier-</a:t>
            </a:r>
            <a:r>
              <a:rPr lang="en-US" sz="1200" dirty="0" err="1">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Tetouan</a:t>
            </a:r>
            <a:r>
              <a:rPr lang="en-US" sz="12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-Al </a:t>
            </a:r>
            <a:r>
              <a:rPr lang="en-US" sz="1200" dirty="0" err="1">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Hoceima</a:t>
            </a:r>
            <a:r>
              <a:rPr lang="en-US" sz="12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with a total area of 352.5 square kilometers</a:t>
            </a:r>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6</a:t>
            </a:fld>
            <a:endParaRPr lang="en-US"/>
          </a:p>
        </p:txBody>
      </p:sp>
    </p:spTree>
    <p:extLst>
      <p:ext uri="{BB962C8B-B14F-4D97-AF65-F5344CB8AC3E}">
        <p14:creationId xmlns:p14="http://schemas.microsoft.com/office/powerpoint/2010/main" val="2022140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The used data was collected from Landsat-8 satellite, launched by NASA in order to extends the legacy of Earth observation missions initiated by previous Landsat satellites.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Landsat-8 Multispectral Imager provides 9 spectral Bands with a spatial resolution equal to 30 meters.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cs typeface="Times New Roman" panose="02020603050405020304" pitchFamily="18" charset="0"/>
              </a:rPr>
              <a:t>In this study we used the RED and Near infrared bands.</a:t>
            </a:r>
            <a:endParaRPr lang="fr-MA" dirty="0"/>
          </a:p>
          <a:p>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7</a:t>
            </a:fld>
            <a:endParaRPr lang="en-US"/>
          </a:p>
        </p:txBody>
      </p:sp>
    </p:spTree>
    <p:extLst>
      <p:ext uri="{BB962C8B-B14F-4D97-AF65-F5344CB8AC3E}">
        <p14:creationId xmlns:p14="http://schemas.microsoft.com/office/powerpoint/2010/main" val="2698217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images were downloaded from the archives of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USGS </a:t>
            </a:r>
            <a:r>
              <a:rPr lang="en-US" sz="1800" dirty="0" err="1">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Earthdata</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platform</a:t>
            </a:r>
            <a:endParaRPr lang="fr-MA" sz="1200" dirty="0">
              <a:effectLst/>
              <a:latin typeface="Times New Roman" panose="02020603050405020304" pitchFamily="18"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4FA43D4-5484-439C-A49D-CAAFF02D146B}" type="slidenum">
              <a:rPr lang="en-US" smtClean="0"/>
              <a:t>8</a:t>
            </a:fld>
            <a:endParaRPr lang="en-US"/>
          </a:p>
        </p:txBody>
      </p:sp>
    </p:spTree>
    <p:extLst>
      <p:ext uri="{BB962C8B-B14F-4D97-AF65-F5344CB8AC3E}">
        <p14:creationId xmlns:p14="http://schemas.microsoft.com/office/powerpoint/2010/main" val="3617735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study, four images for each year were selected, each representing one of the four seasons (Winter, Spring, Summer, and Autumn) </a:t>
            </a:r>
          </a:p>
          <a:p>
            <a:r>
              <a:rPr lang="en-US" dirty="0"/>
              <a:t>32 images where used in this study</a:t>
            </a:r>
          </a:p>
        </p:txBody>
      </p:sp>
      <p:sp>
        <p:nvSpPr>
          <p:cNvPr id="4" name="Slide Number Placeholder 3"/>
          <p:cNvSpPr>
            <a:spLocks noGrp="1"/>
          </p:cNvSpPr>
          <p:nvPr>
            <p:ph type="sldNum" sz="quarter" idx="5"/>
          </p:nvPr>
        </p:nvSpPr>
        <p:spPr/>
        <p:txBody>
          <a:bodyPr/>
          <a:lstStyle/>
          <a:p>
            <a:fld id="{94FA43D4-5484-439C-A49D-CAAFF02D146B}" type="slidenum">
              <a:rPr lang="en-US" smtClean="0"/>
              <a:t>9</a:t>
            </a:fld>
            <a:endParaRPr lang="en-US"/>
          </a:p>
        </p:txBody>
      </p:sp>
    </p:spTree>
    <p:extLst>
      <p:ext uri="{BB962C8B-B14F-4D97-AF65-F5344CB8AC3E}">
        <p14:creationId xmlns:p14="http://schemas.microsoft.com/office/powerpoint/2010/main" val="1490021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5D4B-A4B1-4697-B130-816EAFFE47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B72AAE-181B-4B14-BE4A-346CD1A551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77511B-3FBF-4F15-A36A-8B5E9D9586BA}"/>
              </a:ext>
            </a:extLst>
          </p:cNvPr>
          <p:cNvSpPr>
            <a:spLocks noGrp="1"/>
          </p:cNvSpPr>
          <p:nvPr>
            <p:ph type="dt" sz="half" idx="10"/>
          </p:nvPr>
        </p:nvSpPr>
        <p:spPr/>
        <p:txBody>
          <a:bodyPr/>
          <a:lstStyle/>
          <a:p>
            <a:fld id="{A7657E70-B213-4499-997C-27EDF08CF823}" type="datetimeFigureOut">
              <a:rPr lang="en-US" smtClean="0"/>
              <a:t>9/26/2023</a:t>
            </a:fld>
            <a:endParaRPr lang="en-US"/>
          </a:p>
        </p:txBody>
      </p:sp>
      <p:sp>
        <p:nvSpPr>
          <p:cNvPr id="5" name="Footer Placeholder 4">
            <a:extLst>
              <a:ext uri="{FF2B5EF4-FFF2-40B4-BE49-F238E27FC236}">
                <a16:creationId xmlns:a16="http://schemas.microsoft.com/office/drawing/2014/main" id="{1FC3D578-BD19-45A1-95BE-50B409AAC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1E5197-1CD9-4F2F-9AC6-E379E204D204}"/>
              </a:ext>
            </a:extLst>
          </p:cNvPr>
          <p:cNvSpPr>
            <a:spLocks noGrp="1"/>
          </p:cNvSpPr>
          <p:nvPr>
            <p:ph type="sldNum" sz="quarter" idx="12"/>
          </p:nvPr>
        </p:nvSpPr>
        <p:spPr/>
        <p:txBody>
          <a:bodyPr/>
          <a:lstStyle/>
          <a:p>
            <a:fld id="{A59AECAD-BCB1-4598-AE45-EA160A0F5F66}" type="slidenum">
              <a:rPr lang="en-US" smtClean="0"/>
              <a:t>‹#›</a:t>
            </a:fld>
            <a:endParaRPr lang="en-US"/>
          </a:p>
        </p:txBody>
      </p:sp>
    </p:spTree>
    <p:extLst>
      <p:ext uri="{BB962C8B-B14F-4D97-AF65-F5344CB8AC3E}">
        <p14:creationId xmlns:p14="http://schemas.microsoft.com/office/powerpoint/2010/main" val="2386383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66C9F-9F6E-416B-AC2B-3D8B48F660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0DB12E-7CC6-4534-B89F-07C206A69F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EA83C-C423-4B74-A3FB-F07DB7C3BF9A}"/>
              </a:ext>
            </a:extLst>
          </p:cNvPr>
          <p:cNvSpPr>
            <a:spLocks noGrp="1"/>
          </p:cNvSpPr>
          <p:nvPr>
            <p:ph type="dt" sz="half" idx="10"/>
          </p:nvPr>
        </p:nvSpPr>
        <p:spPr/>
        <p:txBody>
          <a:bodyPr/>
          <a:lstStyle/>
          <a:p>
            <a:fld id="{A7657E70-B213-4499-997C-27EDF08CF823}" type="datetimeFigureOut">
              <a:rPr lang="en-US" smtClean="0"/>
              <a:t>9/26/2023</a:t>
            </a:fld>
            <a:endParaRPr lang="en-US"/>
          </a:p>
        </p:txBody>
      </p:sp>
      <p:sp>
        <p:nvSpPr>
          <p:cNvPr id="5" name="Footer Placeholder 4">
            <a:extLst>
              <a:ext uri="{FF2B5EF4-FFF2-40B4-BE49-F238E27FC236}">
                <a16:creationId xmlns:a16="http://schemas.microsoft.com/office/drawing/2014/main" id="{1F864BE6-9FB1-4F07-A0AC-A0F16732C9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3BFCC-4B41-4E6E-8A71-7258EABE561E}"/>
              </a:ext>
            </a:extLst>
          </p:cNvPr>
          <p:cNvSpPr>
            <a:spLocks noGrp="1"/>
          </p:cNvSpPr>
          <p:nvPr>
            <p:ph type="sldNum" sz="quarter" idx="12"/>
          </p:nvPr>
        </p:nvSpPr>
        <p:spPr/>
        <p:txBody>
          <a:bodyPr/>
          <a:lstStyle/>
          <a:p>
            <a:fld id="{A59AECAD-BCB1-4598-AE45-EA160A0F5F66}" type="slidenum">
              <a:rPr lang="en-US" smtClean="0"/>
              <a:t>‹#›</a:t>
            </a:fld>
            <a:endParaRPr lang="en-US"/>
          </a:p>
        </p:txBody>
      </p:sp>
    </p:spTree>
    <p:extLst>
      <p:ext uri="{BB962C8B-B14F-4D97-AF65-F5344CB8AC3E}">
        <p14:creationId xmlns:p14="http://schemas.microsoft.com/office/powerpoint/2010/main" val="145345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4B947D-27D7-4C54-B3D0-F9AF3E86A3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E5C5B-B0CB-4B0A-B49F-3832D81186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6D45B-3DB2-4624-8B58-CA252AA23F81}"/>
              </a:ext>
            </a:extLst>
          </p:cNvPr>
          <p:cNvSpPr>
            <a:spLocks noGrp="1"/>
          </p:cNvSpPr>
          <p:nvPr>
            <p:ph type="dt" sz="half" idx="10"/>
          </p:nvPr>
        </p:nvSpPr>
        <p:spPr/>
        <p:txBody>
          <a:bodyPr/>
          <a:lstStyle/>
          <a:p>
            <a:fld id="{A7657E70-B213-4499-997C-27EDF08CF823}" type="datetimeFigureOut">
              <a:rPr lang="en-US" smtClean="0"/>
              <a:t>9/26/2023</a:t>
            </a:fld>
            <a:endParaRPr lang="en-US"/>
          </a:p>
        </p:txBody>
      </p:sp>
      <p:sp>
        <p:nvSpPr>
          <p:cNvPr id="5" name="Footer Placeholder 4">
            <a:extLst>
              <a:ext uri="{FF2B5EF4-FFF2-40B4-BE49-F238E27FC236}">
                <a16:creationId xmlns:a16="http://schemas.microsoft.com/office/drawing/2014/main" id="{4D78D0E9-A322-4C56-BA90-7C35962AF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352E2D-DD7F-4127-BBF2-7FADA9361838}"/>
              </a:ext>
            </a:extLst>
          </p:cNvPr>
          <p:cNvSpPr>
            <a:spLocks noGrp="1"/>
          </p:cNvSpPr>
          <p:nvPr>
            <p:ph type="sldNum" sz="quarter" idx="12"/>
          </p:nvPr>
        </p:nvSpPr>
        <p:spPr/>
        <p:txBody>
          <a:bodyPr/>
          <a:lstStyle/>
          <a:p>
            <a:fld id="{A59AECAD-BCB1-4598-AE45-EA160A0F5F66}" type="slidenum">
              <a:rPr lang="en-US" smtClean="0"/>
              <a:t>‹#›</a:t>
            </a:fld>
            <a:endParaRPr lang="en-US"/>
          </a:p>
        </p:txBody>
      </p:sp>
    </p:spTree>
    <p:extLst>
      <p:ext uri="{BB962C8B-B14F-4D97-AF65-F5344CB8AC3E}">
        <p14:creationId xmlns:p14="http://schemas.microsoft.com/office/powerpoint/2010/main" val="3295141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FBEB-BF2F-45BF-AD41-DD7FDE1559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A65A4E-3C33-4A2E-903D-8E0598FD05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20ECB-2092-4B41-9DEB-E395661A0B66}"/>
              </a:ext>
            </a:extLst>
          </p:cNvPr>
          <p:cNvSpPr>
            <a:spLocks noGrp="1"/>
          </p:cNvSpPr>
          <p:nvPr>
            <p:ph type="dt" sz="half" idx="10"/>
          </p:nvPr>
        </p:nvSpPr>
        <p:spPr/>
        <p:txBody>
          <a:bodyPr/>
          <a:lstStyle/>
          <a:p>
            <a:fld id="{A7657E70-B213-4499-997C-27EDF08CF823}" type="datetimeFigureOut">
              <a:rPr lang="en-US" smtClean="0"/>
              <a:t>9/26/2023</a:t>
            </a:fld>
            <a:endParaRPr lang="en-US"/>
          </a:p>
        </p:txBody>
      </p:sp>
      <p:sp>
        <p:nvSpPr>
          <p:cNvPr id="5" name="Footer Placeholder 4">
            <a:extLst>
              <a:ext uri="{FF2B5EF4-FFF2-40B4-BE49-F238E27FC236}">
                <a16:creationId xmlns:a16="http://schemas.microsoft.com/office/drawing/2014/main" id="{E999B4A3-93B2-464F-B80B-87F132CCA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19B88-D1CA-4D67-8BD0-3637AE4B576A}"/>
              </a:ext>
            </a:extLst>
          </p:cNvPr>
          <p:cNvSpPr>
            <a:spLocks noGrp="1"/>
          </p:cNvSpPr>
          <p:nvPr>
            <p:ph type="sldNum" sz="quarter" idx="12"/>
          </p:nvPr>
        </p:nvSpPr>
        <p:spPr/>
        <p:txBody>
          <a:bodyPr/>
          <a:lstStyle/>
          <a:p>
            <a:fld id="{A59AECAD-BCB1-4598-AE45-EA160A0F5F66}" type="slidenum">
              <a:rPr lang="en-US" smtClean="0"/>
              <a:t>‹#›</a:t>
            </a:fld>
            <a:endParaRPr lang="en-US"/>
          </a:p>
        </p:txBody>
      </p:sp>
    </p:spTree>
    <p:extLst>
      <p:ext uri="{BB962C8B-B14F-4D97-AF65-F5344CB8AC3E}">
        <p14:creationId xmlns:p14="http://schemas.microsoft.com/office/powerpoint/2010/main" val="133294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B4C2-AB3C-4F00-A0DD-6D27755A0C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DC876B-0C77-43F8-9572-E54D52FCB6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9386E2-BE01-4E61-981F-D49EC88C7C5A}"/>
              </a:ext>
            </a:extLst>
          </p:cNvPr>
          <p:cNvSpPr>
            <a:spLocks noGrp="1"/>
          </p:cNvSpPr>
          <p:nvPr>
            <p:ph type="dt" sz="half" idx="10"/>
          </p:nvPr>
        </p:nvSpPr>
        <p:spPr/>
        <p:txBody>
          <a:bodyPr/>
          <a:lstStyle/>
          <a:p>
            <a:fld id="{A7657E70-B213-4499-997C-27EDF08CF823}" type="datetimeFigureOut">
              <a:rPr lang="en-US" smtClean="0"/>
              <a:t>9/26/2023</a:t>
            </a:fld>
            <a:endParaRPr lang="en-US"/>
          </a:p>
        </p:txBody>
      </p:sp>
      <p:sp>
        <p:nvSpPr>
          <p:cNvPr id="5" name="Footer Placeholder 4">
            <a:extLst>
              <a:ext uri="{FF2B5EF4-FFF2-40B4-BE49-F238E27FC236}">
                <a16:creationId xmlns:a16="http://schemas.microsoft.com/office/drawing/2014/main" id="{A673E795-D978-4049-8E48-1195C9380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5128E8-71C0-487F-88DA-B8B1F1AE4D71}"/>
              </a:ext>
            </a:extLst>
          </p:cNvPr>
          <p:cNvSpPr>
            <a:spLocks noGrp="1"/>
          </p:cNvSpPr>
          <p:nvPr>
            <p:ph type="sldNum" sz="quarter" idx="12"/>
          </p:nvPr>
        </p:nvSpPr>
        <p:spPr/>
        <p:txBody>
          <a:bodyPr/>
          <a:lstStyle/>
          <a:p>
            <a:fld id="{A59AECAD-BCB1-4598-AE45-EA160A0F5F66}" type="slidenum">
              <a:rPr lang="en-US" smtClean="0"/>
              <a:t>‹#›</a:t>
            </a:fld>
            <a:endParaRPr lang="en-US"/>
          </a:p>
        </p:txBody>
      </p:sp>
    </p:spTree>
    <p:extLst>
      <p:ext uri="{BB962C8B-B14F-4D97-AF65-F5344CB8AC3E}">
        <p14:creationId xmlns:p14="http://schemas.microsoft.com/office/powerpoint/2010/main" val="256074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7A18-3572-41F6-9ED1-320D546BA1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8B0FA7-11CE-4403-B805-BE5CCA4341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D8A3B-F55E-41D8-A40B-9D7A74C008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EEF911-AB36-4AA4-AB00-744305587B5E}"/>
              </a:ext>
            </a:extLst>
          </p:cNvPr>
          <p:cNvSpPr>
            <a:spLocks noGrp="1"/>
          </p:cNvSpPr>
          <p:nvPr>
            <p:ph type="dt" sz="half" idx="10"/>
          </p:nvPr>
        </p:nvSpPr>
        <p:spPr/>
        <p:txBody>
          <a:bodyPr/>
          <a:lstStyle/>
          <a:p>
            <a:fld id="{A7657E70-B213-4499-997C-27EDF08CF823}" type="datetimeFigureOut">
              <a:rPr lang="en-US" smtClean="0"/>
              <a:t>9/26/2023</a:t>
            </a:fld>
            <a:endParaRPr lang="en-US"/>
          </a:p>
        </p:txBody>
      </p:sp>
      <p:sp>
        <p:nvSpPr>
          <p:cNvPr id="6" name="Footer Placeholder 5">
            <a:extLst>
              <a:ext uri="{FF2B5EF4-FFF2-40B4-BE49-F238E27FC236}">
                <a16:creationId xmlns:a16="http://schemas.microsoft.com/office/drawing/2014/main" id="{537F6A90-52D4-4065-AA03-5C6152092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959C1-6A00-43EF-8D2E-9306CD83A7D1}"/>
              </a:ext>
            </a:extLst>
          </p:cNvPr>
          <p:cNvSpPr>
            <a:spLocks noGrp="1"/>
          </p:cNvSpPr>
          <p:nvPr>
            <p:ph type="sldNum" sz="quarter" idx="12"/>
          </p:nvPr>
        </p:nvSpPr>
        <p:spPr/>
        <p:txBody>
          <a:bodyPr/>
          <a:lstStyle/>
          <a:p>
            <a:fld id="{A59AECAD-BCB1-4598-AE45-EA160A0F5F66}" type="slidenum">
              <a:rPr lang="en-US" smtClean="0"/>
              <a:t>‹#›</a:t>
            </a:fld>
            <a:endParaRPr lang="en-US"/>
          </a:p>
        </p:txBody>
      </p:sp>
    </p:spTree>
    <p:extLst>
      <p:ext uri="{BB962C8B-B14F-4D97-AF65-F5344CB8AC3E}">
        <p14:creationId xmlns:p14="http://schemas.microsoft.com/office/powerpoint/2010/main" val="3922207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4BCEF-47EA-44DC-B29A-C38DCC1E83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54D38F-32CE-43D0-8A49-6237417C69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25C3C9-2E7B-436D-A6F5-40E4AD1FBE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A4D57C-B1CF-47E1-8219-F5FC93D753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5707CE-F9CA-4CB8-A268-14CD32D9FF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F247BC-2E30-484D-8382-34B3CAD97DBF}"/>
              </a:ext>
            </a:extLst>
          </p:cNvPr>
          <p:cNvSpPr>
            <a:spLocks noGrp="1"/>
          </p:cNvSpPr>
          <p:nvPr>
            <p:ph type="dt" sz="half" idx="10"/>
          </p:nvPr>
        </p:nvSpPr>
        <p:spPr/>
        <p:txBody>
          <a:bodyPr/>
          <a:lstStyle/>
          <a:p>
            <a:fld id="{A7657E70-B213-4499-997C-27EDF08CF823}" type="datetimeFigureOut">
              <a:rPr lang="en-US" smtClean="0"/>
              <a:t>9/26/2023</a:t>
            </a:fld>
            <a:endParaRPr lang="en-US"/>
          </a:p>
        </p:txBody>
      </p:sp>
      <p:sp>
        <p:nvSpPr>
          <p:cNvPr id="8" name="Footer Placeholder 7">
            <a:extLst>
              <a:ext uri="{FF2B5EF4-FFF2-40B4-BE49-F238E27FC236}">
                <a16:creationId xmlns:a16="http://schemas.microsoft.com/office/drawing/2014/main" id="{3B86A7FE-DCB7-49B7-9FF6-14310DCDA0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A1705-14CF-461F-BD3D-0033E2A53ADD}"/>
              </a:ext>
            </a:extLst>
          </p:cNvPr>
          <p:cNvSpPr>
            <a:spLocks noGrp="1"/>
          </p:cNvSpPr>
          <p:nvPr>
            <p:ph type="sldNum" sz="quarter" idx="12"/>
          </p:nvPr>
        </p:nvSpPr>
        <p:spPr/>
        <p:txBody>
          <a:bodyPr/>
          <a:lstStyle/>
          <a:p>
            <a:fld id="{A59AECAD-BCB1-4598-AE45-EA160A0F5F66}" type="slidenum">
              <a:rPr lang="en-US" smtClean="0"/>
              <a:t>‹#›</a:t>
            </a:fld>
            <a:endParaRPr lang="en-US"/>
          </a:p>
        </p:txBody>
      </p:sp>
    </p:spTree>
    <p:extLst>
      <p:ext uri="{BB962C8B-B14F-4D97-AF65-F5344CB8AC3E}">
        <p14:creationId xmlns:p14="http://schemas.microsoft.com/office/powerpoint/2010/main" val="1751414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6B79F-9113-410B-BF5D-B0E5945BD2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4483CF-50D8-4751-BD64-27B1A1E212F6}"/>
              </a:ext>
            </a:extLst>
          </p:cNvPr>
          <p:cNvSpPr>
            <a:spLocks noGrp="1"/>
          </p:cNvSpPr>
          <p:nvPr>
            <p:ph type="dt" sz="half" idx="10"/>
          </p:nvPr>
        </p:nvSpPr>
        <p:spPr/>
        <p:txBody>
          <a:bodyPr/>
          <a:lstStyle/>
          <a:p>
            <a:fld id="{A7657E70-B213-4499-997C-27EDF08CF823}" type="datetimeFigureOut">
              <a:rPr lang="en-US" smtClean="0"/>
              <a:t>9/26/2023</a:t>
            </a:fld>
            <a:endParaRPr lang="en-US"/>
          </a:p>
        </p:txBody>
      </p:sp>
      <p:sp>
        <p:nvSpPr>
          <p:cNvPr id="4" name="Footer Placeholder 3">
            <a:extLst>
              <a:ext uri="{FF2B5EF4-FFF2-40B4-BE49-F238E27FC236}">
                <a16:creationId xmlns:a16="http://schemas.microsoft.com/office/drawing/2014/main" id="{56450697-5076-42D0-8DCB-52387C06B9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262CCA-B6DB-4E12-B164-09FC70139092}"/>
              </a:ext>
            </a:extLst>
          </p:cNvPr>
          <p:cNvSpPr>
            <a:spLocks noGrp="1"/>
          </p:cNvSpPr>
          <p:nvPr>
            <p:ph type="sldNum" sz="quarter" idx="12"/>
          </p:nvPr>
        </p:nvSpPr>
        <p:spPr/>
        <p:txBody>
          <a:bodyPr/>
          <a:lstStyle/>
          <a:p>
            <a:fld id="{A59AECAD-BCB1-4598-AE45-EA160A0F5F66}" type="slidenum">
              <a:rPr lang="en-US" smtClean="0"/>
              <a:t>‹#›</a:t>
            </a:fld>
            <a:endParaRPr lang="en-US"/>
          </a:p>
        </p:txBody>
      </p:sp>
    </p:spTree>
    <p:extLst>
      <p:ext uri="{BB962C8B-B14F-4D97-AF65-F5344CB8AC3E}">
        <p14:creationId xmlns:p14="http://schemas.microsoft.com/office/powerpoint/2010/main" val="2078704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4E6D05-F550-461E-BFA1-AFE118C415B9}"/>
              </a:ext>
            </a:extLst>
          </p:cNvPr>
          <p:cNvSpPr>
            <a:spLocks noGrp="1"/>
          </p:cNvSpPr>
          <p:nvPr>
            <p:ph type="dt" sz="half" idx="10"/>
          </p:nvPr>
        </p:nvSpPr>
        <p:spPr/>
        <p:txBody>
          <a:bodyPr/>
          <a:lstStyle/>
          <a:p>
            <a:fld id="{A7657E70-B213-4499-997C-27EDF08CF823}" type="datetimeFigureOut">
              <a:rPr lang="en-US" smtClean="0"/>
              <a:t>9/26/2023</a:t>
            </a:fld>
            <a:endParaRPr lang="en-US"/>
          </a:p>
        </p:txBody>
      </p:sp>
      <p:sp>
        <p:nvSpPr>
          <p:cNvPr id="3" name="Footer Placeholder 2">
            <a:extLst>
              <a:ext uri="{FF2B5EF4-FFF2-40B4-BE49-F238E27FC236}">
                <a16:creationId xmlns:a16="http://schemas.microsoft.com/office/drawing/2014/main" id="{E609EE72-42F3-41E0-AEEA-0088452554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32AD2C-2CD6-45FE-853D-6BEBD646CAEA}"/>
              </a:ext>
            </a:extLst>
          </p:cNvPr>
          <p:cNvSpPr>
            <a:spLocks noGrp="1"/>
          </p:cNvSpPr>
          <p:nvPr>
            <p:ph type="sldNum" sz="quarter" idx="12"/>
          </p:nvPr>
        </p:nvSpPr>
        <p:spPr/>
        <p:txBody>
          <a:bodyPr/>
          <a:lstStyle/>
          <a:p>
            <a:fld id="{A59AECAD-BCB1-4598-AE45-EA160A0F5F66}" type="slidenum">
              <a:rPr lang="en-US" smtClean="0"/>
              <a:t>‹#›</a:t>
            </a:fld>
            <a:endParaRPr lang="en-US"/>
          </a:p>
        </p:txBody>
      </p:sp>
    </p:spTree>
    <p:extLst>
      <p:ext uri="{BB962C8B-B14F-4D97-AF65-F5344CB8AC3E}">
        <p14:creationId xmlns:p14="http://schemas.microsoft.com/office/powerpoint/2010/main" val="3852341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B81F-756C-4096-B826-4484420DE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059602-38E5-4B5E-9E5D-2ECDAF6B94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607700-0DD1-4276-9FB9-765127171F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24657-FD9D-4A62-B56E-31966AA6A51F}"/>
              </a:ext>
            </a:extLst>
          </p:cNvPr>
          <p:cNvSpPr>
            <a:spLocks noGrp="1"/>
          </p:cNvSpPr>
          <p:nvPr>
            <p:ph type="dt" sz="half" idx="10"/>
          </p:nvPr>
        </p:nvSpPr>
        <p:spPr/>
        <p:txBody>
          <a:bodyPr/>
          <a:lstStyle/>
          <a:p>
            <a:fld id="{A7657E70-B213-4499-997C-27EDF08CF823}" type="datetimeFigureOut">
              <a:rPr lang="en-US" smtClean="0"/>
              <a:t>9/26/2023</a:t>
            </a:fld>
            <a:endParaRPr lang="en-US"/>
          </a:p>
        </p:txBody>
      </p:sp>
      <p:sp>
        <p:nvSpPr>
          <p:cNvPr id="6" name="Footer Placeholder 5">
            <a:extLst>
              <a:ext uri="{FF2B5EF4-FFF2-40B4-BE49-F238E27FC236}">
                <a16:creationId xmlns:a16="http://schemas.microsoft.com/office/drawing/2014/main" id="{44F8CFED-B4BD-4339-BBBE-EE1D2C991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174ED-EACB-4D07-A0FE-2245211B578F}"/>
              </a:ext>
            </a:extLst>
          </p:cNvPr>
          <p:cNvSpPr>
            <a:spLocks noGrp="1"/>
          </p:cNvSpPr>
          <p:nvPr>
            <p:ph type="sldNum" sz="quarter" idx="12"/>
          </p:nvPr>
        </p:nvSpPr>
        <p:spPr/>
        <p:txBody>
          <a:bodyPr/>
          <a:lstStyle/>
          <a:p>
            <a:fld id="{A59AECAD-BCB1-4598-AE45-EA160A0F5F66}" type="slidenum">
              <a:rPr lang="en-US" smtClean="0"/>
              <a:t>‹#›</a:t>
            </a:fld>
            <a:endParaRPr lang="en-US"/>
          </a:p>
        </p:txBody>
      </p:sp>
    </p:spTree>
    <p:extLst>
      <p:ext uri="{BB962C8B-B14F-4D97-AF65-F5344CB8AC3E}">
        <p14:creationId xmlns:p14="http://schemas.microsoft.com/office/powerpoint/2010/main" val="2457760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28FE-67D6-4ABD-9C1C-6BCEAD8A4F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3FBFEB-37DE-48D3-B9BF-BAC77F022F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D5C145-2B89-40B4-A3F8-E258D2D53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2D7776-B2AE-4016-B4AA-C900CB559B73}"/>
              </a:ext>
            </a:extLst>
          </p:cNvPr>
          <p:cNvSpPr>
            <a:spLocks noGrp="1"/>
          </p:cNvSpPr>
          <p:nvPr>
            <p:ph type="dt" sz="half" idx="10"/>
          </p:nvPr>
        </p:nvSpPr>
        <p:spPr/>
        <p:txBody>
          <a:bodyPr/>
          <a:lstStyle/>
          <a:p>
            <a:fld id="{A7657E70-B213-4499-997C-27EDF08CF823}" type="datetimeFigureOut">
              <a:rPr lang="en-US" smtClean="0"/>
              <a:t>9/26/2023</a:t>
            </a:fld>
            <a:endParaRPr lang="en-US"/>
          </a:p>
        </p:txBody>
      </p:sp>
      <p:sp>
        <p:nvSpPr>
          <p:cNvPr id="6" name="Footer Placeholder 5">
            <a:extLst>
              <a:ext uri="{FF2B5EF4-FFF2-40B4-BE49-F238E27FC236}">
                <a16:creationId xmlns:a16="http://schemas.microsoft.com/office/drawing/2014/main" id="{7FBCD6F4-CADF-4890-9B14-BAF171848A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E1B46-A221-43FD-8339-E38F925E09B7}"/>
              </a:ext>
            </a:extLst>
          </p:cNvPr>
          <p:cNvSpPr>
            <a:spLocks noGrp="1"/>
          </p:cNvSpPr>
          <p:nvPr>
            <p:ph type="sldNum" sz="quarter" idx="12"/>
          </p:nvPr>
        </p:nvSpPr>
        <p:spPr/>
        <p:txBody>
          <a:bodyPr/>
          <a:lstStyle/>
          <a:p>
            <a:fld id="{A59AECAD-BCB1-4598-AE45-EA160A0F5F66}" type="slidenum">
              <a:rPr lang="en-US" smtClean="0"/>
              <a:t>‹#›</a:t>
            </a:fld>
            <a:endParaRPr lang="en-US"/>
          </a:p>
        </p:txBody>
      </p:sp>
    </p:spTree>
    <p:extLst>
      <p:ext uri="{BB962C8B-B14F-4D97-AF65-F5344CB8AC3E}">
        <p14:creationId xmlns:p14="http://schemas.microsoft.com/office/powerpoint/2010/main" val="2414314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9FB33C-D89B-4B32-AD8E-7B0C875239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493A8A-FC1F-465D-A7EC-C3B4E940E1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0602A-F799-40F4-A201-A7E684D1C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57E70-B213-4499-997C-27EDF08CF823}" type="datetimeFigureOut">
              <a:rPr lang="en-US" smtClean="0"/>
              <a:t>9/26/2023</a:t>
            </a:fld>
            <a:endParaRPr lang="en-US"/>
          </a:p>
        </p:txBody>
      </p:sp>
      <p:sp>
        <p:nvSpPr>
          <p:cNvPr id="5" name="Footer Placeholder 4">
            <a:extLst>
              <a:ext uri="{FF2B5EF4-FFF2-40B4-BE49-F238E27FC236}">
                <a16:creationId xmlns:a16="http://schemas.microsoft.com/office/drawing/2014/main" id="{973B170D-79EB-4063-B651-63336B975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985EA7-574A-41CE-8133-697FD0DAE8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AECAD-BCB1-4598-AE45-EA160A0F5F66}" type="slidenum">
              <a:rPr lang="en-US" smtClean="0"/>
              <a:t>‹#›</a:t>
            </a:fld>
            <a:endParaRPr lang="en-US"/>
          </a:p>
        </p:txBody>
      </p:sp>
    </p:spTree>
    <p:extLst>
      <p:ext uri="{BB962C8B-B14F-4D97-AF65-F5344CB8AC3E}">
        <p14:creationId xmlns:p14="http://schemas.microsoft.com/office/powerpoint/2010/main" val="1955842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emf"/><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extLst>
              <a:ext uri="{BEBA8EAE-BF5A-486C-A8C5-ECC9F3942E4B}">
                <a14:imgProps xmlns:a14="http://schemas.microsoft.com/office/drawing/2010/main">
                  <a14:imgLayer r:embed="rId4">
                    <a14:imgEffect>
                      <a14:brightnessContrast bright="3000" contrast="-11000"/>
                    </a14:imgEffect>
                  </a14:imgLayer>
                </a14:imgProps>
              </a:ext>
            </a:extLst>
          </a:blip>
          <a:srcRect/>
          <a:stretch>
            <a:fillRect t="44000" b="-2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D0701D-3C50-40F2-B250-18E59F57200F}"/>
              </a:ext>
            </a:extLst>
          </p:cNvPr>
          <p:cNvSpPr/>
          <p:nvPr/>
        </p:nvSpPr>
        <p:spPr>
          <a:xfrm>
            <a:off x="0" y="0"/>
            <a:ext cx="12192000" cy="245364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1D37BE8-6350-4009-AB74-5708E0C9D520}"/>
              </a:ext>
            </a:extLst>
          </p:cNvPr>
          <p:cNvSpPr/>
          <p:nvPr/>
        </p:nvSpPr>
        <p:spPr>
          <a:xfrm>
            <a:off x="0" y="1796657"/>
            <a:ext cx="12192000" cy="1692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9037788-ECDE-4862-BD98-51DC14C48B44}"/>
              </a:ext>
            </a:extLst>
          </p:cNvPr>
          <p:cNvSpPr txBox="1"/>
          <p:nvPr/>
        </p:nvSpPr>
        <p:spPr>
          <a:xfrm>
            <a:off x="53340" y="1900595"/>
            <a:ext cx="12085320" cy="1569660"/>
          </a:xfrm>
          <a:prstGeom prst="rect">
            <a:avLst/>
          </a:prstGeom>
          <a:noFill/>
        </p:spPr>
        <p:txBody>
          <a:bodyPr wrap="square" rtlCol="0">
            <a:spAutoFit/>
          </a:bodyPr>
          <a:lstStyle/>
          <a:p>
            <a:pPr algn="ctr"/>
            <a:r>
              <a:rPr lang="en-US" sz="3200" b="1" dirty="0">
                <a:solidFill>
                  <a:srgbClr val="6296CF"/>
                </a:solidFill>
                <a:effectLst/>
                <a:latin typeface="Bookman Old Style" panose="02050604050505020204" pitchFamily="18" charset="0"/>
                <a:ea typeface="Calibri" panose="020F0502020204030204" pitchFamily="34" charset="0"/>
                <a:cs typeface="Arial" panose="020B0604020202020204" pitchFamily="34" charset="0"/>
              </a:rPr>
              <a:t>Impact of Varied Conv-LSTM Model Parameters on Prediction Accuracy for NDSI-Based Salinity Index Analysis </a:t>
            </a:r>
            <a:endParaRPr lang="en-US" dirty="0"/>
          </a:p>
        </p:txBody>
      </p:sp>
      <p:cxnSp>
        <p:nvCxnSpPr>
          <p:cNvPr id="6" name="Straight Connector 5">
            <a:extLst>
              <a:ext uri="{FF2B5EF4-FFF2-40B4-BE49-F238E27FC236}">
                <a16:creationId xmlns:a16="http://schemas.microsoft.com/office/drawing/2014/main" id="{9AB1F859-139B-408C-998A-997455497E22}"/>
              </a:ext>
            </a:extLst>
          </p:cNvPr>
          <p:cNvCxnSpPr>
            <a:cxnSpLocks/>
          </p:cNvCxnSpPr>
          <p:nvPr/>
        </p:nvCxnSpPr>
        <p:spPr>
          <a:xfrm>
            <a:off x="0" y="1783322"/>
            <a:ext cx="12192000" cy="0"/>
          </a:xfrm>
          <a:prstGeom prst="line">
            <a:avLst/>
          </a:prstGeom>
          <a:ln w="57150">
            <a:solidFill>
              <a:srgbClr val="DCD6B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EAE930-4575-4BCF-BCEF-4B20F3EE16BA}"/>
              </a:ext>
            </a:extLst>
          </p:cNvPr>
          <p:cNvCxnSpPr>
            <a:cxnSpLocks/>
          </p:cNvCxnSpPr>
          <p:nvPr/>
        </p:nvCxnSpPr>
        <p:spPr>
          <a:xfrm>
            <a:off x="0" y="3478801"/>
            <a:ext cx="12192000" cy="0"/>
          </a:xfrm>
          <a:prstGeom prst="line">
            <a:avLst/>
          </a:prstGeom>
          <a:ln w="57150">
            <a:solidFill>
              <a:srgbClr val="DCD6B2"/>
            </a:solidFill>
          </a:ln>
        </p:spPr>
        <p:style>
          <a:lnRef idx="1">
            <a:schemeClr val="accent1"/>
          </a:lnRef>
          <a:fillRef idx="0">
            <a:schemeClr val="accent1"/>
          </a:fillRef>
          <a:effectRef idx="0">
            <a:schemeClr val="accent1"/>
          </a:effectRef>
          <a:fontRef idx="minor">
            <a:schemeClr val="tx1"/>
          </a:fontRef>
        </p:style>
      </p:cxnSp>
      <p:pic>
        <p:nvPicPr>
          <p:cNvPr id="11" name="Image 25">
            <a:extLst>
              <a:ext uri="{FF2B5EF4-FFF2-40B4-BE49-F238E27FC236}">
                <a16:creationId xmlns:a16="http://schemas.microsoft.com/office/drawing/2014/main" id="{C65AD1D6-11F6-4226-BBF6-092598C71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0"/>
            <a:ext cx="853439" cy="1024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3D1573F-D18D-485A-A52A-63C01BAEBE6F}"/>
              </a:ext>
            </a:extLst>
          </p:cNvPr>
          <p:cNvSpPr txBox="1"/>
          <p:nvPr/>
        </p:nvSpPr>
        <p:spPr>
          <a:xfrm>
            <a:off x="8338574" y="154616"/>
            <a:ext cx="2999985" cy="338554"/>
          </a:xfrm>
          <a:prstGeom prst="rect">
            <a:avLst/>
          </a:prstGeom>
          <a:noFill/>
        </p:spPr>
        <p:txBody>
          <a:bodyPr wrap="square" rtlCol="0">
            <a:spAutoFit/>
          </a:bodyPr>
          <a:lstStyle/>
          <a:p>
            <a:pPr algn="r"/>
            <a:r>
              <a:rPr lang="fr-FR" sz="1600" b="1" dirty="0" err="1">
                <a:solidFill>
                  <a:schemeClr val="bg1"/>
                </a:solidFill>
                <a:latin typeface="+mj-lt"/>
                <a:ea typeface="Cambria" panose="02040503050406030204" pitchFamily="18" charset="0"/>
              </a:rPr>
              <a:t>University</a:t>
            </a:r>
            <a:r>
              <a:rPr lang="fr-FR" sz="1600" b="1" dirty="0">
                <a:solidFill>
                  <a:schemeClr val="bg1"/>
                </a:solidFill>
                <a:latin typeface="+mj-lt"/>
                <a:ea typeface="Cambria" panose="02040503050406030204" pitchFamily="18" charset="0"/>
              </a:rPr>
              <a:t> Abdelmalek </a:t>
            </a:r>
            <a:r>
              <a:rPr lang="fr-FR" sz="1600" b="1" dirty="0" err="1">
                <a:solidFill>
                  <a:schemeClr val="bg1"/>
                </a:solidFill>
                <a:latin typeface="+mj-lt"/>
                <a:ea typeface="Cambria" panose="02040503050406030204" pitchFamily="18" charset="0"/>
              </a:rPr>
              <a:t>Essaâdi</a:t>
            </a:r>
            <a:r>
              <a:rPr lang="fr-FR" sz="1600" b="1" dirty="0">
                <a:solidFill>
                  <a:schemeClr val="bg1"/>
                </a:solidFill>
                <a:latin typeface="+mj-lt"/>
                <a:ea typeface="Cambria" panose="02040503050406030204" pitchFamily="18" charset="0"/>
              </a:rPr>
              <a:t> </a:t>
            </a:r>
          </a:p>
        </p:txBody>
      </p:sp>
      <p:sp>
        <p:nvSpPr>
          <p:cNvPr id="16" name="TextBox 15">
            <a:extLst>
              <a:ext uri="{FF2B5EF4-FFF2-40B4-BE49-F238E27FC236}">
                <a16:creationId xmlns:a16="http://schemas.microsoft.com/office/drawing/2014/main" id="{1C05D609-02EF-43CD-9252-9D97AC6822C9}"/>
              </a:ext>
            </a:extLst>
          </p:cNvPr>
          <p:cNvSpPr txBox="1"/>
          <p:nvPr/>
        </p:nvSpPr>
        <p:spPr>
          <a:xfrm>
            <a:off x="853439" y="156089"/>
            <a:ext cx="4431323" cy="584775"/>
          </a:xfrm>
          <a:prstGeom prst="rect">
            <a:avLst/>
          </a:prstGeom>
          <a:noFill/>
        </p:spPr>
        <p:txBody>
          <a:bodyPr wrap="square" rtlCol="0">
            <a:spAutoFit/>
          </a:bodyPr>
          <a:lstStyle/>
          <a:p>
            <a:r>
              <a:rPr lang="en-US" sz="1600" b="1" dirty="0">
                <a:solidFill>
                  <a:schemeClr val="bg1"/>
                </a:solidFill>
                <a:latin typeface="+mj-lt"/>
              </a:rPr>
              <a:t>The 5th International Electronic Conference on Remote Sensing</a:t>
            </a:r>
            <a:r>
              <a:rPr lang="en-US" sz="1400" dirty="0">
                <a:latin typeface="+mj-lt"/>
              </a:rPr>
              <a:t> </a:t>
            </a:r>
          </a:p>
        </p:txBody>
      </p:sp>
      <p:sp>
        <p:nvSpPr>
          <p:cNvPr id="17" name="TextBox 16">
            <a:extLst>
              <a:ext uri="{FF2B5EF4-FFF2-40B4-BE49-F238E27FC236}">
                <a16:creationId xmlns:a16="http://schemas.microsoft.com/office/drawing/2014/main" id="{4E28A313-84E2-4866-B2A7-1645A7F81F9B}"/>
              </a:ext>
            </a:extLst>
          </p:cNvPr>
          <p:cNvSpPr txBox="1"/>
          <p:nvPr/>
        </p:nvSpPr>
        <p:spPr>
          <a:xfrm>
            <a:off x="2548281" y="1177558"/>
            <a:ext cx="6668205" cy="461665"/>
          </a:xfrm>
          <a:prstGeom prst="rect">
            <a:avLst/>
          </a:prstGeom>
          <a:noFill/>
        </p:spPr>
        <p:txBody>
          <a:bodyPr wrap="square" rtlCol="0">
            <a:spAutoFit/>
          </a:bodyPr>
          <a:lstStyle/>
          <a:p>
            <a:pPr algn="ctr"/>
            <a:r>
              <a:rPr lang="en-US" sz="2400" b="1" dirty="0">
                <a:solidFill>
                  <a:schemeClr val="accent1">
                    <a:lumMod val="20000"/>
                    <a:lumOff val="80000"/>
                  </a:schemeClr>
                </a:solidFill>
                <a:latin typeface="Bahnschrift" panose="020B0502040204020203" pitchFamily="34" charset="0"/>
              </a:rPr>
              <a:t>Session 3 : Remote sensing applications</a:t>
            </a:r>
          </a:p>
        </p:txBody>
      </p:sp>
      <p:sp>
        <p:nvSpPr>
          <p:cNvPr id="18" name="TextBox 17">
            <a:extLst>
              <a:ext uri="{FF2B5EF4-FFF2-40B4-BE49-F238E27FC236}">
                <a16:creationId xmlns:a16="http://schemas.microsoft.com/office/drawing/2014/main" id="{44B38053-4E68-4DF9-BBD6-E360B3EE6BA7}"/>
              </a:ext>
            </a:extLst>
          </p:cNvPr>
          <p:cNvSpPr txBox="1"/>
          <p:nvPr/>
        </p:nvSpPr>
        <p:spPr>
          <a:xfrm>
            <a:off x="53340" y="3743792"/>
            <a:ext cx="9643022" cy="2123658"/>
          </a:xfrm>
          <a:prstGeom prst="rect">
            <a:avLst/>
          </a:prstGeom>
          <a:noFill/>
        </p:spPr>
        <p:txBody>
          <a:bodyPr wrap="square" rtlCol="0">
            <a:spAutoFit/>
          </a:bodyPr>
          <a:lstStyle/>
          <a:p>
            <a:pPr algn="just"/>
            <a:r>
              <a:rPr lang="fr-MA" sz="2000" b="1" u="sng" dirty="0" err="1">
                <a:solidFill>
                  <a:schemeClr val="accent1">
                    <a:lumMod val="20000"/>
                    <a:lumOff val="80000"/>
                  </a:schemeClr>
                </a:solidFill>
                <a:latin typeface="Bahnschrift" panose="020B0502040204020203" pitchFamily="34" charset="0"/>
                <a:cs typeface="Times New Roman" panose="02020603050405020304" pitchFamily="18" charset="0"/>
              </a:rPr>
              <a:t>Authors</a:t>
            </a:r>
            <a:r>
              <a:rPr lang="fr-MA" sz="2000" b="1" u="sng" dirty="0">
                <a:solidFill>
                  <a:schemeClr val="accent1">
                    <a:lumMod val="20000"/>
                    <a:lumOff val="80000"/>
                  </a:schemeClr>
                </a:solidFill>
                <a:latin typeface="Bahnschrift" panose="020B0502040204020203" pitchFamily="34" charset="0"/>
                <a:cs typeface="Times New Roman" panose="02020603050405020304" pitchFamily="18" charset="0"/>
              </a:rPr>
              <a:t> :</a:t>
            </a:r>
          </a:p>
          <a:p>
            <a:pPr algn="just"/>
            <a:r>
              <a:rPr lang="fr-MA" sz="1600" dirty="0">
                <a:solidFill>
                  <a:schemeClr val="accent1">
                    <a:lumMod val="20000"/>
                    <a:lumOff val="80000"/>
                  </a:schemeClr>
                </a:solidFill>
                <a:latin typeface="Bahnschrift" panose="020B0502040204020203" pitchFamily="34" charset="0"/>
                <a:cs typeface="Times New Roman" panose="02020603050405020304" pitchFamily="18" charset="0"/>
              </a:rPr>
              <a:t>Naciri Hafssa</a:t>
            </a:r>
            <a:r>
              <a:rPr lang="fr-MA" sz="1600" baseline="30000" dirty="0">
                <a:solidFill>
                  <a:schemeClr val="accent1">
                    <a:lumMod val="20000"/>
                    <a:lumOff val="80000"/>
                  </a:schemeClr>
                </a:solidFill>
                <a:latin typeface="Bahnschrift" panose="020B0502040204020203" pitchFamily="34" charset="0"/>
                <a:cs typeface="Times New Roman" panose="02020603050405020304" pitchFamily="18" charset="0"/>
              </a:rPr>
              <a:t>1</a:t>
            </a:r>
            <a:r>
              <a:rPr lang="fr-MA" sz="1600" dirty="0">
                <a:solidFill>
                  <a:schemeClr val="accent1">
                    <a:lumMod val="20000"/>
                    <a:lumOff val="80000"/>
                  </a:schemeClr>
                </a:solidFill>
                <a:latin typeface="Bahnschrift" panose="020B0502040204020203" pitchFamily="34" charset="0"/>
                <a:cs typeface="Times New Roman" panose="02020603050405020304" pitchFamily="18" charset="0"/>
              </a:rPr>
              <a:t>, Nizar Ben Achhab</a:t>
            </a:r>
            <a:r>
              <a:rPr lang="fr-MA" sz="1600" baseline="30000" dirty="0">
                <a:solidFill>
                  <a:schemeClr val="accent1">
                    <a:lumMod val="20000"/>
                    <a:lumOff val="80000"/>
                  </a:schemeClr>
                </a:solidFill>
                <a:latin typeface="Bahnschrift" panose="020B0502040204020203" pitchFamily="34" charset="0"/>
                <a:cs typeface="Times New Roman" panose="02020603050405020304" pitchFamily="18" charset="0"/>
              </a:rPr>
              <a:t>1</a:t>
            </a:r>
            <a:r>
              <a:rPr lang="fr-MA" sz="1600" dirty="0">
                <a:solidFill>
                  <a:schemeClr val="accent1">
                    <a:lumMod val="20000"/>
                    <a:lumOff val="80000"/>
                  </a:schemeClr>
                </a:solidFill>
                <a:latin typeface="Bahnschrift" panose="020B0502040204020203" pitchFamily="34" charset="0"/>
                <a:cs typeface="Times New Roman" panose="02020603050405020304" pitchFamily="18" charset="0"/>
              </a:rPr>
              <a:t>, </a:t>
            </a:r>
            <a:r>
              <a:rPr lang="fr-MA" sz="1600" dirty="0" err="1">
                <a:solidFill>
                  <a:schemeClr val="accent1">
                    <a:lumMod val="20000"/>
                    <a:lumOff val="80000"/>
                  </a:schemeClr>
                </a:solidFill>
                <a:latin typeface="Bahnschrift" panose="020B0502040204020203" pitchFamily="34" charset="0"/>
                <a:cs typeface="Times New Roman" panose="02020603050405020304" pitchFamily="18" charset="0"/>
              </a:rPr>
              <a:t>Raissouni</a:t>
            </a:r>
            <a:r>
              <a:rPr lang="fr-MA" sz="1600" dirty="0">
                <a:solidFill>
                  <a:schemeClr val="accent1">
                    <a:lumMod val="20000"/>
                    <a:lumOff val="80000"/>
                  </a:schemeClr>
                </a:solidFill>
                <a:latin typeface="Bahnschrift" panose="020B0502040204020203" pitchFamily="34" charset="0"/>
                <a:cs typeface="Times New Roman" panose="02020603050405020304" pitchFamily="18" charset="0"/>
              </a:rPr>
              <a:t> Naoufal</a:t>
            </a:r>
            <a:r>
              <a:rPr lang="fr-MA" sz="1600" baseline="30000" dirty="0">
                <a:solidFill>
                  <a:schemeClr val="accent1">
                    <a:lumMod val="20000"/>
                    <a:lumOff val="80000"/>
                  </a:schemeClr>
                </a:solidFill>
                <a:latin typeface="Bahnschrift" panose="020B0502040204020203" pitchFamily="34" charset="0"/>
                <a:cs typeface="Times New Roman" panose="02020603050405020304" pitchFamily="18" charset="0"/>
              </a:rPr>
              <a:t>2</a:t>
            </a:r>
            <a:r>
              <a:rPr lang="fr-MA" sz="1600" dirty="0">
                <a:solidFill>
                  <a:schemeClr val="accent1">
                    <a:lumMod val="20000"/>
                    <a:lumOff val="80000"/>
                  </a:schemeClr>
                </a:solidFill>
                <a:latin typeface="Bahnschrift" panose="020B0502040204020203" pitchFamily="34" charset="0"/>
                <a:cs typeface="Times New Roman" panose="02020603050405020304" pitchFamily="18" charset="0"/>
              </a:rPr>
              <a:t>, </a:t>
            </a:r>
            <a:r>
              <a:rPr lang="fr-MA" sz="1600" dirty="0" err="1">
                <a:solidFill>
                  <a:schemeClr val="accent1">
                    <a:lumMod val="20000"/>
                    <a:lumOff val="80000"/>
                  </a:schemeClr>
                </a:solidFill>
                <a:latin typeface="Bahnschrift" panose="020B0502040204020203" pitchFamily="34" charset="0"/>
                <a:cs typeface="Times New Roman" panose="02020603050405020304" pitchFamily="18" charset="0"/>
              </a:rPr>
              <a:t>Ezzaher</a:t>
            </a:r>
            <a:r>
              <a:rPr lang="fr-MA" sz="1600" dirty="0">
                <a:solidFill>
                  <a:schemeClr val="accent1">
                    <a:lumMod val="20000"/>
                    <a:lumOff val="80000"/>
                  </a:schemeClr>
                </a:solidFill>
                <a:latin typeface="Bahnschrift" panose="020B0502040204020203" pitchFamily="34" charset="0"/>
                <a:cs typeface="Times New Roman" panose="02020603050405020304" pitchFamily="18" charset="0"/>
              </a:rPr>
              <a:t> Fatima Ezahrae</a:t>
            </a:r>
            <a:r>
              <a:rPr lang="fr-MA" sz="1600" baseline="30000" dirty="0">
                <a:solidFill>
                  <a:schemeClr val="accent1">
                    <a:lumMod val="20000"/>
                    <a:lumOff val="80000"/>
                  </a:schemeClr>
                </a:solidFill>
                <a:latin typeface="Bahnschrift" panose="020B0502040204020203" pitchFamily="34" charset="0"/>
                <a:cs typeface="Times New Roman" panose="02020603050405020304" pitchFamily="18" charset="0"/>
              </a:rPr>
              <a:t>1</a:t>
            </a:r>
            <a:r>
              <a:rPr lang="fr-MA" sz="1600" dirty="0">
                <a:solidFill>
                  <a:schemeClr val="accent1">
                    <a:lumMod val="20000"/>
                    <a:lumOff val="80000"/>
                  </a:schemeClr>
                </a:solidFill>
                <a:latin typeface="Bahnschrift" panose="020B0502040204020203" pitchFamily="34" charset="0"/>
                <a:cs typeface="Times New Roman" panose="02020603050405020304" pitchFamily="18" charset="0"/>
              </a:rPr>
              <a:t>.</a:t>
            </a:r>
          </a:p>
          <a:p>
            <a:pPr algn="just"/>
            <a:r>
              <a:rPr lang="fr-MA" sz="1600" baseline="30000" dirty="0">
                <a:solidFill>
                  <a:schemeClr val="accent1">
                    <a:lumMod val="20000"/>
                    <a:lumOff val="80000"/>
                  </a:schemeClr>
                </a:solidFill>
                <a:latin typeface="Bahnschrift" panose="020B0502040204020203" pitchFamily="34" charset="0"/>
                <a:cs typeface="Times New Roman" panose="02020603050405020304" pitchFamily="18" charset="0"/>
              </a:rPr>
              <a:t>1</a:t>
            </a:r>
            <a:r>
              <a:rPr lang="fr-MA" sz="1600" dirty="0">
                <a:solidFill>
                  <a:schemeClr val="accent1">
                    <a:lumMod val="20000"/>
                    <a:lumOff val="80000"/>
                  </a:schemeClr>
                </a:solidFill>
                <a:latin typeface="Bahnschrift" panose="020B0502040204020203" pitchFamily="34" charset="0"/>
                <a:cs typeface="Times New Roman" panose="02020603050405020304" pitchFamily="18" charset="0"/>
              </a:rPr>
              <a:t> </a:t>
            </a:r>
            <a:r>
              <a:rPr lang="fr-MA" sz="1600" dirty="0" err="1">
                <a:solidFill>
                  <a:schemeClr val="accent1">
                    <a:lumMod val="20000"/>
                    <a:lumOff val="80000"/>
                  </a:schemeClr>
                </a:solidFill>
                <a:latin typeface="Bahnschrift" panose="020B0502040204020203" pitchFamily="34" charset="0"/>
                <a:cs typeface="Times New Roman" panose="02020603050405020304" pitchFamily="18" charset="0"/>
              </a:rPr>
              <a:t>Mathematics</a:t>
            </a:r>
            <a:r>
              <a:rPr lang="fr-MA" sz="1600" dirty="0">
                <a:solidFill>
                  <a:schemeClr val="accent1">
                    <a:lumMod val="20000"/>
                    <a:lumOff val="80000"/>
                  </a:schemeClr>
                </a:solidFill>
                <a:latin typeface="Bahnschrift" panose="020B0502040204020203" pitchFamily="34" charset="0"/>
                <a:cs typeface="Times New Roman" panose="02020603050405020304" pitchFamily="18" charset="0"/>
              </a:rPr>
              <a:t> and Intelligent </a:t>
            </a:r>
            <a:r>
              <a:rPr lang="fr-MA" sz="1600" dirty="0" err="1">
                <a:solidFill>
                  <a:schemeClr val="accent1">
                    <a:lumMod val="20000"/>
                    <a:lumOff val="80000"/>
                  </a:schemeClr>
                </a:solidFill>
                <a:latin typeface="Bahnschrift" panose="020B0502040204020203" pitchFamily="34" charset="0"/>
                <a:cs typeface="Times New Roman" panose="02020603050405020304" pitchFamily="18" charset="0"/>
              </a:rPr>
              <a:t>Systems</a:t>
            </a:r>
            <a:r>
              <a:rPr lang="fr-MA" sz="1600" dirty="0">
                <a:solidFill>
                  <a:schemeClr val="accent1">
                    <a:lumMod val="20000"/>
                    <a:lumOff val="80000"/>
                  </a:schemeClr>
                </a:solidFill>
                <a:latin typeface="Bahnschrift" panose="020B0502040204020203" pitchFamily="34" charset="0"/>
                <a:cs typeface="Times New Roman" panose="02020603050405020304" pitchFamily="18" charset="0"/>
              </a:rPr>
              <a:t>, Abdelmalek Essaâdi </a:t>
            </a:r>
            <a:r>
              <a:rPr lang="fr-MA" sz="1600" dirty="0" err="1">
                <a:solidFill>
                  <a:schemeClr val="accent1">
                    <a:lumMod val="20000"/>
                    <a:lumOff val="80000"/>
                  </a:schemeClr>
                </a:solidFill>
                <a:latin typeface="Bahnschrift" panose="020B0502040204020203" pitchFamily="34" charset="0"/>
                <a:cs typeface="Times New Roman" panose="02020603050405020304" pitchFamily="18" charset="0"/>
              </a:rPr>
              <a:t>University</a:t>
            </a:r>
            <a:r>
              <a:rPr lang="fr-MA" sz="1600" dirty="0">
                <a:solidFill>
                  <a:schemeClr val="accent1">
                    <a:lumMod val="20000"/>
                    <a:lumOff val="80000"/>
                  </a:schemeClr>
                </a:solidFill>
                <a:latin typeface="Bahnschrift" panose="020B0502040204020203" pitchFamily="34" charset="0"/>
                <a:cs typeface="Times New Roman" panose="02020603050405020304" pitchFamily="18" charset="0"/>
              </a:rPr>
              <a:t>, </a:t>
            </a:r>
            <a:r>
              <a:rPr lang="fr-MA" sz="1600" dirty="0" err="1">
                <a:solidFill>
                  <a:schemeClr val="accent1">
                    <a:lumMod val="20000"/>
                    <a:lumOff val="80000"/>
                  </a:schemeClr>
                </a:solidFill>
                <a:latin typeface="Bahnschrift" panose="020B0502040204020203" pitchFamily="34" charset="0"/>
                <a:cs typeface="Times New Roman" panose="02020603050405020304" pitchFamily="18" charset="0"/>
              </a:rPr>
              <a:t>Tangier</a:t>
            </a:r>
            <a:r>
              <a:rPr lang="fr-MA" sz="1600" dirty="0">
                <a:solidFill>
                  <a:schemeClr val="accent1">
                    <a:lumMod val="20000"/>
                    <a:lumOff val="80000"/>
                  </a:schemeClr>
                </a:solidFill>
                <a:latin typeface="Bahnschrift" panose="020B0502040204020203" pitchFamily="34" charset="0"/>
                <a:cs typeface="Times New Roman" panose="02020603050405020304" pitchFamily="18" charset="0"/>
              </a:rPr>
              <a:t>, Morocco</a:t>
            </a:r>
            <a:endParaRPr lang="fr-MA" sz="2000" dirty="0">
              <a:solidFill>
                <a:schemeClr val="accent1">
                  <a:lumMod val="20000"/>
                  <a:lumOff val="80000"/>
                </a:schemeClr>
              </a:solidFill>
              <a:latin typeface="Bahnschrift" panose="020B0502040204020203" pitchFamily="34" charset="0"/>
              <a:cs typeface="Times New Roman" panose="02020603050405020304" pitchFamily="18" charset="0"/>
            </a:endParaRPr>
          </a:p>
          <a:p>
            <a:pPr algn="just"/>
            <a:endParaRPr lang="fr-MA" sz="2000" dirty="0">
              <a:solidFill>
                <a:schemeClr val="accent1">
                  <a:lumMod val="20000"/>
                  <a:lumOff val="80000"/>
                </a:schemeClr>
              </a:solidFill>
              <a:latin typeface="Bahnschrift" panose="020B0502040204020203" pitchFamily="34" charset="0"/>
              <a:cs typeface="Times New Roman" panose="02020603050405020304" pitchFamily="18" charset="0"/>
            </a:endParaRPr>
          </a:p>
          <a:p>
            <a:pPr algn="just"/>
            <a:endParaRPr lang="fr-MA" sz="2000" dirty="0">
              <a:solidFill>
                <a:schemeClr val="accent1">
                  <a:lumMod val="20000"/>
                  <a:lumOff val="80000"/>
                </a:schemeClr>
              </a:solidFill>
              <a:latin typeface="Bahnschrift" panose="020B0502040204020203" pitchFamily="34" charset="0"/>
              <a:cs typeface="Times New Roman" panose="02020603050405020304" pitchFamily="18" charset="0"/>
            </a:endParaRPr>
          </a:p>
          <a:p>
            <a:pPr algn="just"/>
            <a:endParaRPr lang="fr-MA" sz="2000" dirty="0">
              <a:solidFill>
                <a:schemeClr val="accent1">
                  <a:lumMod val="20000"/>
                  <a:lumOff val="80000"/>
                </a:schemeClr>
              </a:solidFill>
              <a:latin typeface="Bahnschrift" panose="020B0502040204020203" pitchFamily="34" charset="0"/>
              <a:cs typeface="Times New Roman" panose="02020603050405020304" pitchFamily="18" charset="0"/>
            </a:endParaRPr>
          </a:p>
          <a:p>
            <a:pPr algn="just"/>
            <a:r>
              <a:rPr lang="en-US" sz="2000" dirty="0">
                <a:latin typeface="Bahnschrift" panose="020B0502040204020203" pitchFamily="34" charset="0"/>
                <a:cs typeface="Times New Roman" panose="02020603050405020304" pitchFamily="18" charset="0"/>
              </a:rPr>
              <a:t>Presented by : Hafssa Naciri</a:t>
            </a:r>
          </a:p>
        </p:txBody>
      </p:sp>
      <p:pic>
        <p:nvPicPr>
          <p:cNvPr id="7" name="Picture 6">
            <a:extLst>
              <a:ext uri="{FF2B5EF4-FFF2-40B4-BE49-F238E27FC236}">
                <a16:creationId xmlns:a16="http://schemas.microsoft.com/office/drawing/2014/main" id="{4C4F5209-FE8A-40F1-BAF9-70196457464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6369"/>
            <a:ext cx="853439" cy="8534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6DC2459C-75C8-4505-9CC8-A2CDA4B2FBA7}"/>
              </a:ext>
            </a:extLst>
          </p:cNvPr>
          <p:cNvSpPr txBox="1"/>
          <p:nvPr/>
        </p:nvSpPr>
        <p:spPr>
          <a:xfrm>
            <a:off x="10045454" y="5118716"/>
            <a:ext cx="2093206" cy="400110"/>
          </a:xfrm>
          <a:prstGeom prst="rect">
            <a:avLst/>
          </a:prstGeom>
          <a:noFill/>
        </p:spPr>
        <p:txBody>
          <a:bodyPr wrap="square">
            <a:spAutoFit/>
          </a:bodyPr>
          <a:lstStyle/>
          <a:p>
            <a:pPr algn="ctr"/>
            <a:r>
              <a:rPr lang="en-US" sz="2000" b="1" dirty="0">
                <a:solidFill>
                  <a:schemeClr val="accent1">
                    <a:lumMod val="20000"/>
                    <a:lumOff val="80000"/>
                  </a:schemeClr>
                </a:solidFill>
              </a:rPr>
              <a:t>7–21 Nov 2023</a:t>
            </a:r>
          </a:p>
        </p:txBody>
      </p:sp>
    </p:spTree>
    <p:extLst>
      <p:ext uri="{BB962C8B-B14F-4D97-AF65-F5344CB8AC3E}">
        <p14:creationId xmlns:p14="http://schemas.microsoft.com/office/powerpoint/2010/main" val="3202201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A8C6E1-4F5A-47EC-8535-4521DC01C3A7}"/>
              </a:ext>
            </a:extLst>
          </p:cNvPr>
          <p:cNvPicPr>
            <a:picLocks noChangeAspect="1"/>
          </p:cNvPicPr>
          <p:nvPr/>
        </p:nvPicPr>
        <p:blipFill>
          <a:blip r:embed="rId3"/>
          <a:stretch>
            <a:fillRect/>
          </a:stretch>
        </p:blipFill>
        <p:spPr>
          <a:xfrm>
            <a:off x="659243" y="159170"/>
            <a:ext cx="410581" cy="421200"/>
          </a:xfrm>
          <a:prstGeom prst="rect">
            <a:avLst/>
          </a:prstGeom>
        </p:spPr>
      </p:pic>
      <p:pic>
        <p:nvPicPr>
          <p:cNvPr id="18" name="Picture 17">
            <a:extLst>
              <a:ext uri="{FF2B5EF4-FFF2-40B4-BE49-F238E27FC236}">
                <a16:creationId xmlns:a16="http://schemas.microsoft.com/office/drawing/2014/main" id="{2B1699B4-8946-438C-98C6-9DB1D5ABC807}"/>
              </a:ext>
            </a:extLst>
          </p:cNvPr>
          <p:cNvPicPr>
            <a:picLocks noChangeAspect="1"/>
          </p:cNvPicPr>
          <p:nvPr/>
        </p:nvPicPr>
        <p:blipFill>
          <a:blip r:embed="rId4"/>
          <a:stretch>
            <a:fillRect/>
          </a:stretch>
        </p:blipFill>
        <p:spPr>
          <a:xfrm>
            <a:off x="1162182" y="49370"/>
            <a:ext cx="3783996" cy="640800"/>
          </a:xfrm>
          <a:prstGeom prst="rect">
            <a:avLst/>
          </a:prstGeom>
        </p:spPr>
      </p:pic>
      <p:sp>
        <p:nvSpPr>
          <p:cNvPr id="2" name="Rectangle: Rounded Corners 1">
            <a:extLst>
              <a:ext uri="{FF2B5EF4-FFF2-40B4-BE49-F238E27FC236}">
                <a16:creationId xmlns:a16="http://schemas.microsoft.com/office/drawing/2014/main" id="{8F4279AA-8FCD-4B61-923C-70D90230F75A}"/>
              </a:ext>
            </a:extLst>
          </p:cNvPr>
          <p:cNvSpPr/>
          <p:nvPr/>
        </p:nvSpPr>
        <p:spPr>
          <a:xfrm>
            <a:off x="6231249" y="157131"/>
            <a:ext cx="1371600"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E0F84D-9D1E-49D5-8B24-54CFD752EFE4}"/>
              </a:ext>
            </a:extLst>
          </p:cNvPr>
          <p:cNvSpPr txBox="1"/>
          <p:nvPr/>
        </p:nvSpPr>
        <p:spPr>
          <a:xfrm>
            <a:off x="6257674" y="248258"/>
            <a:ext cx="1318749"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Study area</a:t>
            </a:r>
          </a:p>
        </p:txBody>
      </p:sp>
      <p:sp>
        <p:nvSpPr>
          <p:cNvPr id="6" name="Rectangle: Rounded Corners 5">
            <a:extLst>
              <a:ext uri="{FF2B5EF4-FFF2-40B4-BE49-F238E27FC236}">
                <a16:creationId xmlns:a16="http://schemas.microsoft.com/office/drawing/2014/main" id="{24375825-05DC-49EA-9227-F90B598544F2}"/>
              </a:ext>
            </a:extLst>
          </p:cNvPr>
          <p:cNvSpPr/>
          <p:nvPr/>
        </p:nvSpPr>
        <p:spPr>
          <a:xfrm>
            <a:off x="10118721" y="157131"/>
            <a:ext cx="1721448" cy="50047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DE8B58-4AC1-41B5-9AB5-6E7F7C481A4E}"/>
              </a:ext>
            </a:extLst>
          </p:cNvPr>
          <p:cNvSpPr txBox="1"/>
          <p:nvPr/>
        </p:nvSpPr>
        <p:spPr>
          <a:xfrm>
            <a:off x="10173750" y="232874"/>
            <a:ext cx="1611389"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Image processing</a:t>
            </a:r>
          </a:p>
        </p:txBody>
      </p:sp>
      <p:sp>
        <p:nvSpPr>
          <p:cNvPr id="9" name="Rectangle 8">
            <a:extLst>
              <a:ext uri="{FF2B5EF4-FFF2-40B4-BE49-F238E27FC236}">
                <a16:creationId xmlns:a16="http://schemas.microsoft.com/office/drawing/2014/main" id="{2C7B49EC-F5B3-4127-8C29-F40891DD13E6}"/>
              </a:ext>
            </a:extLst>
          </p:cNvPr>
          <p:cNvSpPr/>
          <p:nvPr/>
        </p:nvSpPr>
        <p:spPr>
          <a:xfrm>
            <a:off x="-500" y="733437"/>
            <a:ext cx="12192499" cy="107101"/>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Rectangle 6">
            <a:extLst>
              <a:ext uri="{FF2B5EF4-FFF2-40B4-BE49-F238E27FC236}">
                <a16:creationId xmlns:a16="http://schemas.microsoft.com/office/drawing/2014/main" id="{9CBDEA01-FE94-4B6B-8217-46FCA49929E3}"/>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10</a:t>
            </a:fld>
            <a:r>
              <a:rPr lang="fr-MA" sz="1100" b="1" dirty="0">
                <a:solidFill>
                  <a:schemeClr val="bg1"/>
                </a:solidFill>
                <a:latin typeface="Calibri" panose="020F0502020204030204" pitchFamily="34" charset="0"/>
                <a:cs typeface="Calibri" panose="020F0502020204030204" pitchFamily="34" charset="0"/>
              </a:rPr>
              <a:t>/21</a:t>
            </a:r>
          </a:p>
        </p:txBody>
      </p:sp>
      <p:sp>
        <p:nvSpPr>
          <p:cNvPr id="14" name="Rectangle: Rounded Corners 13">
            <a:extLst>
              <a:ext uri="{FF2B5EF4-FFF2-40B4-BE49-F238E27FC236}">
                <a16:creationId xmlns:a16="http://schemas.microsoft.com/office/drawing/2014/main" id="{A2DCF73A-D90E-44EA-9C73-2F9CE2F17BBE}"/>
              </a:ext>
            </a:extLst>
          </p:cNvPr>
          <p:cNvSpPr/>
          <p:nvPr/>
        </p:nvSpPr>
        <p:spPr>
          <a:xfrm>
            <a:off x="7928240" y="157131"/>
            <a:ext cx="1920571"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C6A460E-A5E5-4922-A630-52D78020A3AA}"/>
              </a:ext>
            </a:extLst>
          </p:cNvPr>
          <p:cNvSpPr txBox="1"/>
          <p:nvPr/>
        </p:nvSpPr>
        <p:spPr>
          <a:xfrm>
            <a:off x="7900497" y="244237"/>
            <a:ext cx="1976055"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Satellite Data</a:t>
            </a:r>
          </a:p>
        </p:txBody>
      </p:sp>
      <p:sp>
        <p:nvSpPr>
          <p:cNvPr id="35" name="TextBox 34">
            <a:extLst>
              <a:ext uri="{FF2B5EF4-FFF2-40B4-BE49-F238E27FC236}">
                <a16:creationId xmlns:a16="http://schemas.microsoft.com/office/drawing/2014/main" id="{228BDE3F-6EDC-44CB-8221-BAF1DA93BCA4}"/>
              </a:ext>
            </a:extLst>
          </p:cNvPr>
          <p:cNvSpPr txBox="1"/>
          <p:nvPr/>
        </p:nvSpPr>
        <p:spPr>
          <a:xfrm>
            <a:off x="313676" y="1122554"/>
            <a:ext cx="3354759" cy="646331"/>
          </a:xfrm>
          <a:prstGeom prst="rect">
            <a:avLst/>
          </a:prstGeom>
          <a:noFill/>
        </p:spPr>
        <p:txBody>
          <a:bodyPr wrap="square">
            <a:spAutoFit/>
          </a:bodyPr>
          <a:lstStyle/>
          <a:p>
            <a:pPr algn="ctr"/>
            <a:r>
              <a:rPr lang="en-US" u="sng" dirty="0">
                <a:latin typeface="Cambria" panose="02040503050406030204" pitchFamily="18" charset="0"/>
                <a:ea typeface="Cambria" panose="02040503050406030204" pitchFamily="18" charset="0"/>
              </a:rPr>
              <a:t>Landsat 8-9 RGB images from 2015 to 2022</a:t>
            </a:r>
          </a:p>
        </p:txBody>
      </p:sp>
      <p:pic>
        <p:nvPicPr>
          <p:cNvPr id="36" name="Picture 35">
            <a:extLst>
              <a:ext uri="{FF2B5EF4-FFF2-40B4-BE49-F238E27FC236}">
                <a16:creationId xmlns:a16="http://schemas.microsoft.com/office/drawing/2014/main" id="{971E5241-437A-4895-AB47-900849CDF9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737" y="3960181"/>
            <a:ext cx="607999" cy="607999"/>
          </a:xfrm>
          <a:prstGeom prst="rect">
            <a:avLst/>
          </a:prstGeom>
        </p:spPr>
      </p:pic>
      <p:pic>
        <p:nvPicPr>
          <p:cNvPr id="37" name="Picture 36">
            <a:extLst>
              <a:ext uri="{FF2B5EF4-FFF2-40B4-BE49-F238E27FC236}">
                <a16:creationId xmlns:a16="http://schemas.microsoft.com/office/drawing/2014/main" id="{5029E091-F50D-4E64-AF33-2609DC7BD5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53490" y="3853480"/>
            <a:ext cx="540000" cy="540000"/>
          </a:xfrm>
          <a:prstGeom prst="rect">
            <a:avLst/>
          </a:prstGeom>
        </p:spPr>
      </p:pic>
      <p:grpSp>
        <p:nvGrpSpPr>
          <p:cNvPr id="26" name="Group 25">
            <a:extLst>
              <a:ext uri="{FF2B5EF4-FFF2-40B4-BE49-F238E27FC236}">
                <a16:creationId xmlns:a16="http://schemas.microsoft.com/office/drawing/2014/main" id="{3A5D1EBA-F682-4E6F-B3DE-66927B619228}"/>
              </a:ext>
            </a:extLst>
          </p:cNvPr>
          <p:cNvGrpSpPr/>
          <p:nvPr/>
        </p:nvGrpSpPr>
        <p:grpSpPr>
          <a:xfrm rot="5400000">
            <a:off x="3368920" y="3109920"/>
            <a:ext cx="3877052" cy="1332456"/>
            <a:chOff x="6137174" y="4788891"/>
            <a:chExt cx="3877052" cy="1054245"/>
          </a:xfrm>
        </p:grpSpPr>
        <p:sp>
          <p:nvSpPr>
            <p:cNvPr id="27" name="Freeform: Shape 26">
              <a:extLst>
                <a:ext uri="{FF2B5EF4-FFF2-40B4-BE49-F238E27FC236}">
                  <a16:creationId xmlns:a16="http://schemas.microsoft.com/office/drawing/2014/main" id="{83102DC2-EE03-4998-BFB8-F29367D530C1}"/>
                </a:ext>
              </a:extLst>
            </p:cNvPr>
            <p:cNvSpPr/>
            <p:nvPr/>
          </p:nvSpPr>
          <p:spPr>
            <a:xfrm rot="16200000">
              <a:off x="5926325" y="4999740"/>
              <a:ext cx="1054245" cy="632547"/>
            </a:xfrm>
            <a:custGeom>
              <a:avLst/>
              <a:gdLst>
                <a:gd name="connsiteX0" fmla="*/ 0 w 1054245"/>
                <a:gd name="connsiteY0" fmla="*/ 63255 h 632547"/>
                <a:gd name="connsiteX1" fmla="*/ 63255 w 1054245"/>
                <a:gd name="connsiteY1" fmla="*/ 0 h 632547"/>
                <a:gd name="connsiteX2" fmla="*/ 990990 w 1054245"/>
                <a:gd name="connsiteY2" fmla="*/ 0 h 632547"/>
                <a:gd name="connsiteX3" fmla="*/ 1054245 w 1054245"/>
                <a:gd name="connsiteY3" fmla="*/ 63255 h 632547"/>
                <a:gd name="connsiteX4" fmla="*/ 1054245 w 1054245"/>
                <a:gd name="connsiteY4" fmla="*/ 569292 h 632547"/>
                <a:gd name="connsiteX5" fmla="*/ 990990 w 1054245"/>
                <a:gd name="connsiteY5" fmla="*/ 632547 h 632547"/>
                <a:gd name="connsiteX6" fmla="*/ 63255 w 1054245"/>
                <a:gd name="connsiteY6" fmla="*/ 632547 h 632547"/>
                <a:gd name="connsiteX7" fmla="*/ 0 w 1054245"/>
                <a:gd name="connsiteY7" fmla="*/ 569292 h 632547"/>
                <a:gd name="connsiteX8" fmla="*/ 0 w 1054245"/>
                <a:gd name="connsiteY8" fmla="*/ 63255 h 63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245" h="632547">
                  <a:moveTo>
                    <a:pt x="0" y="63255"/>
                  </a:moveTo>
                  <a:cubicBezTo>
                    <a:pt x="0" y="28320"/>
                    <a:pt x="28320" y="0"/>
                    <a:pt x="63255" y="0"/>
                  </a:cubicBezTo>
                  <a:lnTo>
                    <a:pt x="990990" y="0"/>
                  </a:lnTo>
                  <a:cubicBezTo>
                    <a:pt x="1025925" y="0"/>
                    <a:pt x="1054245" y="28320"/>
                    <a:pt x="1054245" y="63255"/>
                  </a:cubicBezTo>
                  <a:lnTo>
                    <a:pt x="1054245" y="569292"/>
                  </a:lnTo>
                  <a:cubicBezTo>
                    <a:pt x="1054245" y="604227"/>
                    <a:pt x="1025925" y="632547"/>
                    <a:pt x="990990" y="632547"/>
                  </a:cubicBezTo>
                  <a:lnTo>
                    <a:pt x="63255" y="632547"/>
                  </a:lnTo>
                  <a:cubicBezTo>
                    <a:pt x="28320" y="632547"/>
                    <a:pt x="0" y="604227"/>
                    <a:pt x="0" y="569292"/>
                  </a:cubicBezTo>
                  <a:lnTo>
                    <a:pt x="0" y="63255"/>
                  </a:lnTo>
                  <a:close/>
                </a:path>
              </a:pathLst>
            </a:custGeom>
            <a:solidFill>
              <a:srgbClr val="2A6A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867" tIns="71867" rIns="71867" bIns="71867" numCol="1" spcCol="1270" anchor="ctr" anchorCtr="0">
              <a:noAutofit/>
            </a:bodyPr>
            <a:lstStyle/>
            <a:p>
              <a:pPr marL="0" lvl="0" indent="0" algn="ctr" defTabSz="622300">
                <a:lnSpc>
                  <a:spcPct val="90000"/>
                </a:lnSpc>
                <a:spcBef>
                  <a:spcPct val="0"/>
                </a:spcBef>
                <a:spcAft>
                  <a:spcPct val="35000"/>
                </a:spcAft>
                <a:buNone/>
              </a:pPr>
              <a:r>
                <a:rPr lang="en-US" sz="1400" dirty="0">
                  <a:latin typeface="Cambria" panose="02040503050406030204" pitchFamily="18" charset="0"/>
                  <a:ea typeface="Cambria" panose="02040503050406030204" pitchFamily="18" charset="0"/>
                </a:rPr>
                <a:t>A</a:t>
              </a:r>
              <a:r>
                <a:rPr lang="en-US" sz="1400" kern="1200" dirty="0">
                  <a:latin typeface="Cambria" panose="02040503050406030204" pitchFamily="18" charset="0"/>
                  <a:ea typeface="Cambria" panose="02040503050406030204" pitchFamily="18" charset="0"/>
                </a:rPr>
                <a:t>tmospheric correction</a:t>
              </a:r>
            </a:p>
          </p:txBody>
        </p:sp>
        <p:sp>
          <p:nvSpPr>
            <p:cNvPr id="29" name="Freeform: Shape 28">
              <a:extLst>
                <a:ext uri="{FF2B5EF4-FFF2-40B4-BE49-F238E27FC236}">
                  <a16:creationId xmlns:a16="http://schemas.microsoft.com/office/drawing/2014/main" id="{624E01E7-B500-48A5-A201-7A835740A949}"/>
                </a:ext>
              </a:extLst>
            </p:cNvPr>
            <p:cNvSpPr/>
            <p:nvPr/>
          </p:nvSpPr>
          <p:spPr>
            <a:xfrm>
              <a:off x="6843960" y="5185287"/>
              <a:ext cx="223500" cy="261452"/>
            </a:xfrm>
            <a:custGeom>
              <a:avLst/>
              <a:gdLst>
                <a:gd name="connsiteX0" fmla="*/ 0 w 223500"/>
                <a:gd name="connsiteY0" fmla="*/ 52290 h 261452"/>
                <a:gd name="connsiteX1" fmla="*/ 111750 w 223500"/>
                <a:gd name="connsiteY1" fmla="*/ 52290 h 261452"/>
                <a:gd name="connsiteX2" fmla="*/ 111750 w 223500"/>
                <a:gd name="connsiteY2" fmla="*/ 0 h 261452"/>
                <a:gd name="connsiteX3" fmla="*/ 223500 w 223500"/>
                <a:gd name="connsiteY3" fmla="*/ 130726 h 261452"/>
                <a:gd name="connsiteX4" fmla="*/ 111750 w 223500"/>
                <a:gd name="connsiteY4" fmla="*/ 261452 h 261452"/>
                <a:gd name="connsiteX5" fmla="*/ 111750 w 223500"/>
                <a:gd name="connsiteY5" fmla="*/ 209162 h 261452"/>
                <a:gd name="connsiteX6" fmla="*/ 0 w 223500"/>
                <a:gd name="connsiteY6" fmla="*/ 209162 h 261452"/>
                <a:gd name="connsiteX7" fmla="*/ 0 w 223500"/>
                <a:gd name="connsiteY7" fmla="*/ 52290 h 2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00" h="261452">
                  <a:moveTo>
                    <a:pt x="0" y="52290"/>
                  </a:moveTo>
                  <a:lnTo>
                    <a:pt x="111750" y="52290"/>
                  </a:lnTo>
                  <a:lnTo>
                    <a:pt x="111750" y="0"/>
                  </a:lnTo>
                  <a:lnTo>
                    <a:pt x="223500" y="130726"/>
                  </a:lnTo>
                  <a:lnTo>
                    <a:pt x="111750" y="261452"/>
                  </a:lnTo>
                  <a:lnTo>
                    <a:pt x="111750" y="209162"/>
                  </a:lnTo>
                  <a:lnTo>
                    <a:pt x="0" y="209162"/>
                  </a:lnTo>
                  <a:lnTo>
                    <a:pt x="0" y="52290"/>
                  </a:lnTo>
                  <a:close/>
                </a:path>
              </a:pathLst>
            </a:custGeom>
            <a:solidFill>
              <a:schemeClr val="bg1">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52290" rIns="67050" bIns="52290" numCol="1" spcCol="1270" anchor="ctr" anchorCtr="0">
              <a:noAutofit/>
            </a:bodyPr>
            <a:lstStyle/>
            <a:p>
              <a:pPr marL="0" lvl="0" indent="0" algn="ctr" defTabSz="488950">
                <a:lnSpc>
                  <a:spcPct val="90000"/>
                </a:lnSpc>
                <a:spcBef>
                  <a:spcPct val="0"/>
                </a:spcBef>
                <a:spcAft>
                  <a:spcPct val="35000"/>
                </a:spcAft>
                <a:buNone/>
              </a:pPr>
              <a:endParaRPr lang="en-US" sz="1100" kern="1200" dirty="0">
                <a:latin typeface="Cambria" panose="02040503050406030204" pitchFamily="18" charset="0"/>
                <a:ea typeface="Cambria" panose="02040503050406030204" pitchFamily="18" charset="0"/>
              </a:endParaRPr>
            </a:p>
          </p:txBody>
        </p:sp>
        <p:sp>
          <p:nvSpPr>
            <p:cNvPr id="30" name="Freeform: Shape 29">
              <a:extLst>
                <a:ext uri="{FF2B5EF4-FFF2-40B4-BE49-F238E27FC236}">
                  <a16:creationId xmlns:a16="http://schemas.microsoft.com/office/drawing/2014/main" id="{FE9B1431-4482-436A-AE58-8E19A8167DDF}"/>
                </a:ext>
              </a:extLst>
            </p:cNvPr>
            <p:cNvSpPr/>
            <p:nvPr/>
          </p:nvSpPr>
          <p:spPr>
            <a:xfrm rot="16200000">
              <a:off x="6951811" y="4999740"/>
              <a:ext cx="1054245" cy="632547"/>
            </a:xfrm>
            <a:custGeom>
              <a:avLst/>
              <a:gdLst>
                <a:gd name="connsiteX0" fmla="*/ 0 w 1054245"/>
                <a:gd name="connsiteY0" fmla="*/ 63255 h 632547"/>
                <a:gd name="connsiteX1" fmla="*/ 63255 w 1054245"/>
                <a:gd name="connsiteY1" fmla="*/ 0 h 632547"/>
                <a:gd name="connsiteX2" fmla="*/ 990990 w 1054245"/>
                <a:gd name="connsiteY2" fmla="*/ 0 h 632547"/>
                <a:gd name="connsiteX3" fmla="*/ 1054245 w 1054245"/>
                <a:gd name="connsiteY3" fmla="*/ 63255 h 632547"/>
                <a:gd name="connsiteX4" fmla="*/ 1054245 w 1054245"/>
                <a:gd name="connsiteY4" fmla="*/ 569292 h 632547"/>
                <a:gd name="connsiteX5" fmla="*/ 990990 w 1054245"/>
                <a:gd name="connsiteY5" fmla="*/ 632547 h 632547"/>
                <a:gd name="connsiteX6" fmla="*/ 63255 w 1054245"/>
                <a:gd name="connsiteY6" fmla="*/ 632547 h 632547"/>
                <a:gd name="connsiteX7" fmla="*/ 0 w 1054245"/>
                <a:gd name="connsiteY7" fmla="*/ 569292 h 632547"/>
                <a:gd name="connsiteX8" fmla="*/ 0 w 1054245"/>
                <a:gd name="connsiteY8" fmla="*/ 63255 h 63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245" h="632547">
                  <a:moveTo>
                    <a:pt x="0" y="63255"/>
                  </a:moveTo>
                  <a:cubicBezTo>
                    <a:pt x="0" y="28320"/>
                    <a:pt x="28320" y="0"/>
                    <a:pt x="63255" y="0"/>
                  </a:cubicBezTo>
                  <a:lnTo>
                    <a:pt x="990990" y="0"/>
                  </a:lnTo>
                  <a:cubicBezTo>
                    <a:pt x="1025925" y="0"/>
                    <a:pt x="1054245" y="28320"/>
                    <a:pt x="1054245" y="63255"/>
                  </a:cubicBezTo>
                  <a:lnTo>
                    <a:pt x="1054245" y="569292"/>
                  </a:lnTo>
                  <a:cubicBezTo>
                    <a:pt x="1054245" y="604227"/>
                    <a:pt x="1025925" y="632547"/>
                    <a:pt x="990990" y="632547"/>
                  </a:cubicBezTo>
                  <a:lnTo>
                    <a:pt x="63255" y="632547"/>
                  </a:lnTo>
                  <a:cubicBezTo>
                    <a:pt x="28320" y="632547"/>
                    <a:pt x="0" y="604227"/>
                    <a:pt x="0" y="569292"/>
                  </a:cubicBezTo>
                  <a:lnTo>
                    <a:pt x="0" y="63255"/>
                  </a:lnTo>
                  <a:close/>
                </a:path>
              </a:pathLst>
            </a:custGeom>
            <a:solidFill>
              <a:srgbClr val="2A6A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867" tIns="71867" rIns="71867" bIns="71867"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anose="02040503050406030204" pitchFamily="18" charset="0"/>
                  <a:ea typeface="Cambria" panose="02040503050406030204" pitchFamily="18" charset="0"/>
                </a:rPr>
                <a:t>Cloud removal</a:t>
              </a:r>
            </a:p>
          </p:txBody>
        </p:sp>
        <p:sp>
          <p:nvSpPr>
            <p:cNvPr id="31" name="Freeform: Shape 30">
              <a:extLst>
                <a:ext uri="{FF2B5EF4-FFF2-40B4-BE49-F238E27FC236}">
                  <a16:creationId xmlns:a16="http://schemas.microsoft.com/office/drawing/2014/main" id="{24556D69-0214-42E6-A306-41FE9EF9EA91}"/>
                </a:ext>
              </a:extLst>
            </p:cNvPr>
            <p:cNvSpPr/>
            <p:nvPr/>
          </p:nvSpPr>
          <p:spPr>
            <a:xfrm>
              <a:off x="7889594" y="5185287"/>
              <a:ext cx="223500" cy="261452"/>
            </a:xfrm>
            <a:custGeom>
              <a:avLst/>
              <a:gdLst>
                <a:gd name="connsiteX0" fmla="*/ 0 w 223500"/>
                <a:gd name="connsiteY0" fmla="*/ 52290 h 261452"/>
                <a:gd name="connsiteX1" fmla="*/ 111750 w 223500"/>
                <a:gd name="connsiteY1" fmla="*/ 52290 h 261452"/>
                <a:gd name="connsiteX2" fmla="*/ 111750 w 223500"/>
                <a:gd name="connsiteY2" fmla="*/ 0 h 261452"/>
                <a:gd name="connsiteX3" fmla="*/ 223500 w 223500"/>
                <a:gd name="connsiteY3" fmla="*/ 130726 h 261452"/>
                <a:gd name="connsiteX4" fmla="*/ 111750 w 223500"/>
                <a:gd name="connsiteY4" fmla="*/ 261452 h 261452"/>
                <a:gd name="connsiteX5" fmla="*/ 111750 w 223500"/>
                <a:gd name="connsiteY5" fmla="*/ 209162 h 261452"/>
                <a:gd name="connsiteX6" fmla="*/ 0 w 223500"/>
                <a:gd name="connsiteY6" fmla="*/ 209162 h 261452"/>
                <a:gd name="connsiteX7" fmla="*/ 0 w 223500"/>
                <a:gd name="connsiteY7" fmla="*/ 52290 h 2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00" h="261452">
                  <a:moveTo>
                    <a:pt x="0" y="52290"/>
                  </a:moveTo>
                  <a:lnTo>
                    <a:pt x="111750" y="52290"/>
                  </a:lnTo>
                  <a:lnTo>
                    <a:pt x="111750" y="0"/>
                  </a:lnTo>
                  <a:lnTo>
                    <a:pt x="223500" y="130726"/>
                  </a:lnTo>
                  <a:lnTo>
                    <a:pt x="111750" y="261452"/>
                  </a:lnTo>
                  <a:lnTo>
                    <a:pt x="111750" y="209162"/>
                  </a:lnTo>
                  <a:lnTo>
                    <a:pt x="0" y="209162"/>
                  </a:lnTo>
                  <a:lnTo>
                    <a:pt x="0" y="52290"/>
                  </a:lnTo>
                  <a:close/>
                </a:path>
              </a:pathLst>
            </a:custGeom>
            <a:solidFill>
              <a:schemeClr val="bg1">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52290" rIns="67050" bIns="52290" numCol="1" spcCol="1270" anchor="ctr" anchorCtr="0">
              <a:noAutofit/>
            </a:bodyPr>
            <a:lstStyle/>
            <a:p>
              <a:pPr marL="0" lvl="0" indent="0" algn="ctr" defTabSz="488950">
                <a:lnSpc>
                  <a:spcPct val="90000"/>
                </a:lnSpc>
                <a:spcBef>
                  <a:spcPct val="0"/>
                </a:spcBef>
                <a:spcAft>
                  <a:spcPct val="35000"/>
                </a:spcAft>
                <a:buNone/>
              </a:pPr>
              <a:endParaRPr lang="en-US" sz="1100" kern="1200" dirty="0">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id="{EFC0439A-6F4F-4C23-8822-31AA9EA1A746}"/>
                </a:ext>
              </a:extLst>
            </p:cNvPr>
            <p:cNvSpPr/>
            <p:nvPr/>
          </p:nvSpPr>
          <p:spPr>
            <a:xfrm rot="16200000">
              <a:off x="8024336" y="4999740"/>
              <a:ext cx="1054245" cy="632547"/>
            </a:xfrm>
            <a:custGeom>
              <a:avLst/>
              <a:gdLst>
                <a:gd name="connsiteX0" fmla="*/ 0 w 1054245"/>
                <a:gd name="connsiteY0" fmla="*/ 63255 h 632547"/>
                <a:gd name="connsiteX1" fmla="*/ 63255 w 1054245"/>
                <a:gd name="connsiteY1" fmla="*/ 0 h 632547"/>
                <a:gd name="connsiteX2" fmla="*/ 990990 w 1054245"/>
                <a:gd name="connsiteY2" fmla="*/ 0 h 632547"/>
                <a:gd name="connsiteX3" fmla="*/ 1054245 w 1054245"/>
                <a:gd name="connsiteY3" fmla="*/ 63255 h 632547"/>
                <a:gd name="connsiteX4" fmla="*/ 1054245 w 1054245"/>
                <a:gd name="connsiteY4" fmla="*/ 569292 h 632547"/>
                <a:gd name="connsiteX5" fmla="*/ 990990 w 1054245"/>
                <a:gd name="connsiteY5" fmla="*/ 632547 h 632547"/>
                <a:gd name="connsiteX6" fmla="*/ 63255 w 1054245"/>
                <a:gd name="connsiteY6" fmla="*/ 632547 h 632547"/>
                <a:gd name="connsiteX7" fmla="*/ 0 w 1054245"/>
                <a:gd name="connsiteY7" fmla="*/ 569292 h 632547"/>
                <a:gd name="connsiteX8" fmla="*/ 0 w 1054245"/>
                <a:gd name="connsiteY8" fmla="*/ 63255 h 63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245" h="632547">
                  <a:moveTo>
                    <a:pt x="0" y="63255"/>
                  </a:moveTo>
                  <a:cubicBezTo>
                    <a:pt x="0" y="28320"/>
                    <a:pt x="28320" y="0"/>
                    <a:pt x="63255" y="0"/>
                  </a:cubicBezTo>
                  <a:lnTo>
                    <a:pt x="990990" y="0"/>
                  </a:lnTo>
                  <a:cubicBezTo>
                    <a:pt x="1025925" y="0"/>
                    <a:pt x="1054245" y="28320"/>
                    <a:pt x="1054245" y="63255"/>
                  </a:cubicBezTo>
                  <a:lnTo>
                    <a:pt x="1054245" y="569292"/>
                  </a:lnTo>
                  <a:cubicBezTo>
                    <a:pt x="1054245" y="604227"/>
                    <a:pt x="1025925" y="632547"/>
                    <a:pt x="990990" y="632547"/>
                  </a:cubicBezTo>
                  <a:lnTo>
                    <a:pt x="63255" y="632547"/>
                  </a:lnTo>
                  <a:cubicBezTo>
                    <a:pt x="28320" y="632547"/>
                    <a:pt x="0" y="604227"/>
                    <a:pt x="0" y="569292"/>
                  </a:cubicBezTo>
                  <a:lnTo>
                    <a:pt x="0" y="63255"/>
                  </a:lnTo>
                  <a:close/>
                </a:path>
              </a:pathLst>
            </a:custGeom>
            <a:solidFill>
              <a:srgbClr val="2A6A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867" tIns="71867" rIns="71867" bIns="71867"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anose="02040503050406030204" pitchFamily="18" charset="0"/>
                  <a:ea typeface="Cambria" panose="02040503050406030204" pitchFamily="18" charset="0"/>
                </a:rPr>
                <a:t>Masking</a:t>
              </a:r>
            </a:p>
          </p:txBody>
        </p:sp>
        <p:sp>
          <p:nvSpPr>
            <p:cNvPr id="33" name="Freeform: Shape 32">
              <a:extLst>
                <a:ext uri="{FF2B5EF4-FFF2-40B4-BE49-F238E27FC236}">
                  <a16:creationId xmlns:a16="http://schemas.microsoft.com/office/drawing/2014/main" id="{31A0076C-628C-4C7B-B4FF-0250133043AF}"/>
                </a:ext>
              </a:extLst>
            </p:cNvPr>
            <p:cNvSpPr/>
            <p:nvPr/>
          </p:nvSpPr>
          <p:spPr>
            <a:xfrm>
              <a:off x="8982293" y="5185287"/>
              <a:ext cx="223500" cy="261452"/>
            </a:xfrm>
            <a:custGeom>
              <a:avLst/>
              <a:gdLst>
                <a:gd name="connsiteX0" fmla="*/ 0 w 223500"/>
                <a:gd name="connsiteY0" fmla="*/ 52290 h 261452"/>
                <a:gd name="connsiteX1" fmla="*/ 111750 w 223500"/>
                <a:gd name="connsiteY1" fmla="*/ 52290 h 261452"/>
                <a:gd name="connsiteX2" fmla="*/ 111750 w 223500"/>
                <a:gd name="connsiteY2" fmla="*/ 0 h 261452"/>
                <a:gd name="connsiteX3" fmla="*/ 223500 w 223500"/>
                <a:gd name="connsiteY3" fmla="*/ 130726 h 261452"/>
                <a:gd name="connsiteX4" fmla="*/ 111750 w 223500"/>
                <a:gd name="connsiteY4" fmla="*/ 261452 h 261452"/>
                <a:gd name="connsiteX5" fmla="*/ 111750 w 223500"/>
                <a:gd name="connsiteY5" fmla="*/ 209162 h 261452"/>
                <a:gd name="connsiteX6" fmla="*/ 0 w 223500"/>
                <a:gd name="connsiteY6" fmla="*/ 209162 h 261452"/>
                <a:gd name="connsiteX7" fmla="*/ 0 w 223500"/>
                <a:gd name="connsiteY7" fmla="*/ 52290 h 2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00" h="261452">
                  <a:moveTo>
                    <a:pt x="0" y="52290"/>
                  </a:moveTo>
                  <a:lnTo>
                    <a:pt x="111750" y="52290"/>
                  </a:lnTo>
                  <a:lnTo>
                    <a:pt x="111750" y="0"/>
                  </a:lnTo>
                  <a:lnTo>
                    <a:pt x="223500" y="130726"/>
                  </a:lnTo>
                  <a:lnTo>
                    <a:pt x="111750" y="261452"/>
                  </a:lnTo>
                  <a:lnTo>
                    <a:pt x="111750" y="209162"/>
                  </a:lnTo>
                  <a:lnTo>
                    <a:pt x="0" y="209162"/>
                  </a:lnTo>
                  <a:lnTo>
                    <a:pt x="0" y="52290"/>
                  </a:lnTo>
                  <a:close/>
                </a:path>
              </a:pathLst>
            </a:custGeom>
            <a:solidFill>
              <a:schemeClr val="bg1">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52290" rIns="67050" bIns="52290" numCol="1" spcCol="1270" anchor="ctr" anchorCtr="0">
              <a:noAutofit/>
            </a:bodyPr>
            <a:lstStyle/>
            <a:p>
              <a:pPr marL="0" lvl="0" indent="0" algn="ctr" defTabSz="488950">
                <a:lnSpc>
                  <a:spcPct val="90000"/>
                </a:lnSpc>
                <a:spcBef>
                  <a:spcPct val="0"/>
                </a:spcBef>
                <a:spcAft>
                  <a:spcPct val="35000"/>
                </a:spcAft>
                <a:buNone/>
              </a:pPr>
              <a:endParaRPr lang="en-US" sz="1100" kern="1200" dirty="0">
                <a:latin typeface="Cambria" panose="02040503050406030204" pitchFamily="18" charset="0"/>
                <a:ea typeface="Cambria" panose="02040503050406030204" pitchFamily="18" charset="0"/>
              </a:endParaRPr>
            </a:p>
          </p:txBody>
        </p:sp>
        <p:sp>
          <p:nvSpPr>
            <p:cNvPr id="34" name="Freeform: Shape 33">
              <a:extLst>
                <a:ext uri="{FF2B5EF4-FFF2-40B4-BE49-F238E27FC236}">
                  <a16:creationId xmlns:a16="http://schemas.microsoft.com/office/drawing/2014/main" id="{EDC159D5-8790-4DC9-BD2C-BACE21CB3D33}"/>
                </a:ext>
              </a:extLst>
            </p:cNvPr>
            <p:cNvSpPr/>
            <p:nvPr/>
          </p:nvSpPr>
          <p:spPr>
            <a:xfrm rot="16200000">
              <a:off x="9170830" y="4999740"/>
              <a:ext cx="1054245" cy="632547"/>
            </a:xfrm>
            <a:custGeom>
              <a:avLst/>
              <a:gdLst>
                <a:gd name="connsiteX0" fmla="*/ 0 w 1054245"/>
                <a:gd name="connsiteY0" fmla="*/ 63255 h 632547"/>
                <a:gd name="connsiteX1" fmla="*/ 63255 w 1054245"/>
                <a:gd name="connsiteY1" fmla="*/ 0 h 632547"/>
                <a:gd name="connsiteX2" fmla="*/ 990990 w 1054245"/>
                <a:gd name="connsiteY2" fmla="*/ 0 h 632547"/>
                <a:gd name="connsiteX3" fmla="*/ 1054245 w 1054245"/>
                <a:gd name="connsiteY3" fmla="*/ 63255 h 632547"/>
                <a:gd name="connsiteX4" fmla="*/ 1054245 w 1054245"/>
                <a:gd name="connsiteY4" fmla="*/ 569292 h 632547"/>
                <a:gd name="connsiteX5" fmla="*/ 990990 w 1054245"/>
                <a:gd name="connsiteY5" fmla="*/ 632547 h 632547"/>
                <a:gd name="connsiteX6" fmla="*/ 63255 w 1054245"/>
                <a:gd name="connsiteY6" fmla="*/ 632547 h 632547"/>
                <a:gd name="connsiteX7" fmla="*/ 0 w 1054245"/>
                <a:gd name="connsiteY7" fmla="*/ 569292 h 632547"/>
                <a:gd name="connsiteX8" fmla="*/ 0 w 1054245"/>
                <a:gd name="connsiteY8" fmla="*/ 63255 h 63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245" h="632547">
                  <a:moveTo>
                    <a:pt x="0" y="63255"/>
                  </a:moveTo>
                  <a:cubicBezTo>
                    <a:pt x="0" y="28320"/>
                    <a:pt x="28320" y="0"/>
                    <a:pt x="63255" y="0"/>
                  </a:cubicBezTo>
                  <a:lnTo>
                    <a:pt x="990990" y="0"/>
                  </a:lnTo>
                  <a:cubicBezTo>
                    <a:pt x="1025925" y="0"/>
                    <a:pt x="1054245" y="28320"/>
                    <a:pt x="1054245" y="63255"/>
                  </a:cubicBezTo>
                  <a:lnTo>
                    <a:pt x="1054245" y="569292"/>
                  </a:lnTo>
                  <a:cubicBezTo>
                    <a:pt x="1054245" y="604227"/>
                    <a:pt x="1025925" y="632547"/>
                    <a:pt x="990990" y="632547"/>
                  </a:cubicBezTo>
                  <a:lnTo>
                    <a:pt x="63255" y="632547"/>
                  </a:lnTo>
                  <a:cubicBezTo>
                    <a:pt x="28320" y="632547"/>
                    <a:pt x="0" y="604227"/>
                    <a:pt x="0" y="569292"/>
                  </a:cubicBezTo>
                  <a:lnTo>
                    <a:pt x="0" y="63255"/>
                  </a:lnTo>
                  <a:close/>
                </a:path>
              </a:pathLst>
            </a:custGeom>
            <a:solidFill>
              <a:srgbClr val="2A6A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867" tIns="71867" rIns="71867" bIns="71867"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anose="02040503050406030204" pitchFamily="18" charset="0"/>
                  <a:ea typeface="Cambria" panose="02040503050406030204" pitchFamily="18" charset="0"/>
                </a:rPr>
                <a:t>NDSI computing</a:t>
              </a:r>
            </a:p>
          </p:txBody>
        </p:sp>
      </p:grpSp>
      <p:sp>
        <p:nvSpPr>
          <p:cNvPr id="51" name="Right Brace 50">
            <a:extLst>
              <a:ext uri="{FF2B5EF4-FFF2-40B4-BE49-F238E27FC236}">
                <a16:creationId xmlns:a16="http://schemas.microsoft.com/office/drawing/2014/main" id="{3732DBD4-38A1-4362-BDDB-1E8E8B18C283}"/>
              </a:ext>
            </a:extLst>
          </p:cNvPr>
          <p:cNvSpPr/>
          <p:nvPr/>
        </p:nvSpPr>
        <p:spPr>
          <a:xfrm>
            <a:off x="6129860" y="2783041"/>
            <a:ext cx="432477" cy="2965253"/>
          </a:xfrm>
          <a:prstGeom prst="rightBrace">
            <a:avLst/>
          </a:prstGeom>
          <a:ln w="12700">
            <a:solidFill>
              <a:srgbClr val="689D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MA"/>
          </a:p>
        </p:txBody>
      </p:sp>
      <p:sp>
        <p:nvSpPr>
          <p:cNvPr id="150" name="TextBox 149">
            <a:extLst>
              <a:ext uri="{FF2B5EF4-FFF2-40B4-BE49-F238E27FC236}">
                <a16:creationId xmlns:a16="http://schemas.microsoft.com/office/drawing/2014/main" id="{19F430CC-8EC8-4E60-8197-50016BBC7673}"/>
              </a:ext>
            </a:extLst>
          </p:cNvPr>
          <p:cNvSpPr txBox="1"/>
          <p:nvPr/>
        </p:nvSpPr>
        <p:spPr>
          <a:xfrm>
            <a:off x="8171431" y="1089804"/>
            <a:ext cx="3354759" cy="646331"/>
          </a:xfrm>
          <a:prstGeom prst="rect">
            <a:avLst/>
          </a:prstGeom>
          <a:noFill/>
        </p:spPr>
        <p:txBody>
          <a:bodyPr wrap="square">
            <a:spAutoFit/>
          </a:bodyPr>
          <a:lstStyle/>
          <a:p>
            <a:pPr algn="ctr"/>
            <a:r>
              <a:rPr lang="en-US" u="sng" dirty="0">
                <a:latin typeface="Cambria" panose="02040503050406030204" pitchFamily="18" charset="0"/>
                <a:ea typeface="Cambria" panose="02040503050406030204" pitchFamily="18" charset="0"/>
              </a:rPr>
              <a:t>Tangier region RGB images from 2015 to 2022</a:t>
            </a:r>
          </a:p>
        </p:txBody>
      </p:sp>
      <p:grpSp>
        <p:nvGrpSpPr>
          <p:cNvPr id="165" name="Group 164">
            <a:extLst>
              <a:ext uri="{FF2B5EF4-FFF2-40B4-BE49-F238E27FC236}">
                <a16:creationId xmlns:a16="http://schemas.microsoft.com/office/drawing/2014/main" id="{2026ABF5-9965-4B8C-86BA-71A6D2E543C6}"/>
              </a:ext>
            </a:extLst>
          </p:cNvPr>
          <p:cNvGrpSpPr/>
          <p:nvPr/>
        </p:nvGrpSpPr>
        <p:grpSpPr>
          <a:xfrm>
            <a:off x="530662" y="2410872"/>
            <a:ext cx="3096000" cy="2988000"/>
            <a:chOff x="530662" y="2410872"/>
            <a:chExt cx="3096000" cy="2988000"/>
          </a:xfrm>
        </p:grpSpPr>
        <p:sp>
          <p:nvSpPr>
            <p:cNvPr id="140" name="Rectangle 139">
              <a:extLst>
                <a:ext uri="{FF2B5EF4-FFF2-40B4-BE49-F238E27FC236}">
                  <a16:creationId xmlns:a16="http://schemas.microsoft.com/office/drawing/2014/main" id="{8A4122E1-19E1-4594-84BA-3EAC35ED836E}"/>
                </a:ext>
              </a:extLst>
            </p:cNvPr>
            <p:cNvSpPr/>
            <p:nvPr/>
          </p:nvSpPr>
          <p:spPr>
            <a:xfrm>
              <a:off x="530662" y="2410872"/>
              <a:ext cx="3096000" cy="2988000"/>
            </a:xfrm>
            <a:prstGeom prst="rect">
              <a:avLst/>
            </a:prstGeom>
            <a:ln w="34925" cmpd="db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9" name="TextBox 138">
              <a:extLst>
                <a:ext uri="{FF2B5EF4-FFF2-40B4-BE49-F238E27FC236}">
                  <a16:creationId xmlns:a16="http://schemas.microsoft.com/office/drawing/2014/main" id="{C1585914-5966-4292-B10C-1935E5C9878D}"/>
                </a:ext>
              </a:extLst>
            </p:cNvPr>
            <p:cNvSpPr txBox="1"/>
            <p:nvPr/>
          </p:nvSpPr>
          <p:spPr>
            <a:xfrm rot="19462698">
              <a:off x="1099454" y="4260561"/>
              <a:ext cx="615553" cy="450805"/>
            </a:xfrm>
            <a:prstGeom prst="rect">
              <a:avLst/>
            </a:prstGeom>
            <a:noFill/>
          </p:spPr>
          <p:txBody>
            <a:bodyPr vert="vert" wrap="square" rtlCol="0">
              <a:spAutoFit/>
            </a:bodyPr>
            <a:lstStyle/>
            <a:p>
              <a:r>
                <a:rPr lang="en-US" sz="2800" dirty="0"/>
                <a:t>…</a:t>
              </a:r>
            </a:p>
          </p:txBody>
        </p:sp>
        <p:pic>
          <p:nvPicPr>
            <p:cNvPr id="161" name="Picture 160">
              <a:extLst>
                <a:ext uri="{FF2B5EF4-FFF2-40B4-BE49-F238E27FC236}">
                  <a16:creationId xmlns:a16="http://schemas.microsoft.com/office/drawing/2014/main" id="{871FEC99-F66D-42B9-AE35-614DABCDB4C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20965" y="2696703"/>
              <a:ext cx="1529871" cy="1545578"/>
            </a:xfrm>
            <a:prstGeom prst="rect">
              <a:avLst/>
            </a:prstGeom>
          </p:spPr>
        </p:pic>
        <p:pic>
          <p:nvPicPr>
            <p:cNvPr id="162" name="Picture 161">
              <a:extLst>
                <a:ext uri="{FF2B5EF4-FFF2-40B4-BE49-F238E27FC236}">
                  <a16:creationId xmlns:a16="http://schemas.microsoft.com/office/drawing/2014/main" id="{C5DD5BB0-E3EB-4E1B-9B06-3D97F5EC0FC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553307" y="3241830"/>
              <a:ext cx="1529871" cy="1545578"/>
            </a:xfrm>
            <a:prstGeom prst="rect">
              <a:avLst/>
            </a:prstGeom>
          </p:spPr>
        </p:pic>
        <p:pic>
          <p:nvPicPr>
            <p:cNvPr id="163" name="Picture 162">
              <a:extLst>
                <a:ext uri="{FF2B5EF4-FFF2-40B4-BE49-F238E27FC236}">
                  <a16:creationId xmlns:a16="http://schemas.microsoft.com/office/drawing/2014/main" id="{A7F58AF4-4395-47D4-8D12-37A701F88CF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705707" y="3394230"/>
              <a:ext cx="1529871" cy="1545578"/>
            </a:xfrm>
            <a:prstGeom prst="rect">
              <a:avLst/>
            </a:prstGeom>
          </p:spPr>
        </p:pic>
        <p:pic>
          <p:nvPicPr>
            <p:cNvPr id="164" name="Picture 163">
              <a:extLst>
                <a:ext uri="{FF2B5EF4-FFF2-40B4-BE49-F238E27FC236}">
                  <a16:creationId xmlns:a16="http://schemas.microsoft.com/office/drawing/2014/main" id="{E912C9BA-F9C6-43F6-99F2-772DA419D3A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858107" y="3546630"/>
              <a:ext cx="1529871" cy="1545578"/>
            </a:xfrm>
            <a:prstGeom prst="rect">
              <a:avLst/>
            </a:prstGeom>
          </p:spPr>
        </p:pic>
      </p:grpSp>
      <p:pic>
        <p:nvPicPr>
          <p:cNvPr id="167" name="Picture 166">
            <a:extLst>
              <a:ext uri="{FF2B5EF4-FFF2-40B4-BE49-F238E27FC236}">
                <a16:creationId xmlns:a16="http://schemas.microsoft.com/office/drawing/2014/main" id="{DFE95B66-0F6D-42B4-A366-92A38789ED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518503" y="3854172"/>
            <a:ext cx="540000" cy="540000"/>
          </a:xfrm>
          <a:prstGeom prst="rect">
            <a:avLst/>
          </a:prstGeom>
        </p:spPr>
      </p:pic>
      <p:grpSp>
        <p:nvGrpSpPr>
          <p:cNvPr id="3" name="Group 2">
            <a:extLst>
              <a:ext uri="{FF2B5EF4-FFF2-40B4-BE49-F238E27FC236}">
                <a16:creationId xmlns:a16="http://schemas.microsoft.com/office/drawing/2014/main" id="{EFD6E548-FF47-44D2-8446-28E5C4E43838}"/>
              </a:ext>
            </a:extLst>
          </p:cNvPr>
          <p:cNvGrpSpPr/>
          <p:nvPr/>
        </p:nvGrpSpPr>
        <p:grpSpPr>
          <a:xfrm>
            <a:off x="8300725" y="2410872"/>
            <a:ext cx="3096000" cy="2988000"/>
            <a:chOff x="8300725" y="2410872"/>
            <a:chExt cx="3096000" cy="2988000"/>
          </a:xfrm>
        </p:grpSpPr>
        <p:sp>
          <p:nvSpPr>
            <p:cNvPr id="154" name="Rectangle 153">
              <a:extLst>
                <a:ext uri="{FF2B5EF4-FFF2-40B4-BE49-F238E27FC236}">
                  <a16:creationId xmlns:a16="http://schemas.microsoft.com/office/drawing/2014/main" id="{DC7E2F3E-9330-4370-BEBD-75BB20E55ABA}"/>
                </a:ext>
              </a:extLst>
            </p:cNvPr>
            <p:cNvSpPr/>
            <p:nvPr/>
          </p:nvSpPr>
          <p:spPr>
            <a:xfrm>
              <a:off x="8300725" y="2410872"/>
              <a:ext cx="3096000" cy="2988000"/>
            </a:xfrm>
            <a:prstGeom prst="rect">
              <a:avLst/>
            </a:prstGeom>
            <a:noFill/>
            <a:ln w="34925" cmpd="db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9" name="Picture 38">
              <a:extLst>
                <a:ext uri="{FF2B5EF4-FFF2-40B4-BE49-F238E27FC236}">
                  <a16:creationId xmlns:a16="http://schemas.microsoft.com/office/drawing/2014/main" id="{765E8704-16F3-415E-B939-11E988DF9ED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386565" y="2580043"/>
              <a:ext cx="2130554" cy="1505728"/>
            </a:xfrm>
            <a:prstGeom prst="rect">
              <a:avLst/>
            </a:prstGeom>
          </p:spPr>
        </p:pic>
        <p:pic>
          <p:nvPicPr>
            <p:cNvPr id="40" name="Picture 39">
              <a:extLst>
                <a:ext uri="{FF2B5EF4-FFF2-40B4-BE49-F238E27FC236}">
                  <a16:creationId xmlns:a16="http://schemas.microsoft.com/office/drawing/2014/main" id="{596BDDD9-6AD8-4FD1-B4CE-2E7750A226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914284" y="3298828"/>
              <a:ext cx="2130554" cy="1505728"/>
            </a:xfrm>
            <a:prstGeom prst="rect">
              <a:avLst/>
            </a:prstGeom>
          </p:spPr>
        </p:pic>
        <p:pic>
          <p:nvPicPr>
            <p:cNvPr id="41" name="Picture 40">
              <a:extLst>
                <a:ext uri="{FF2B5EF4-FFF2-40B4-BE49-F238E27FC236}">
                  <a16:creationId xmlns:a16="http://schemas.microsoft.com/office/drawing/2014/main" id="{633103B7-41A5-4295-A6EB-28652777C86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066684" y="3451228"/>
              <a:ext cx="2130554" cy="1505728"/>
            </a:xfrm>
            <a:prstGeom prst="rect">
              <a:avLst/>
            </a:prstGeom>
          </p:spPr>
        </p:pic>
        <p:pic>
          <p:nvPicPr>
            <p:cNvPr id="42" name="Picture 41">
              <a:extLst>
                <a:ext uri="{FF2B5EF4-FFF2-40B4-BE49-F238E27FC236}">
                  <a16:creationId xmlns:a16="http://schemas.microsoft.com/office/drawing/2014/main" id="{DF0B6D99-9D03-481F-84A4-A51BD1652B7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219084" y="3603628"/>
              <a:ext cx="2130554" cy="1505728"/>
            </a:xfrm>
            <a:prstGeom prst="rect">
              <a:avLst/>
            </a:prstGeom>
          </p:spPr>
        </p:pic>
        <p:sp>
          <p:nvSpPr>
            <p:cNvPr id="43" name="TextBox 42">
              <a:extLst>
                <a:ext uri="{FF2B5EF4-FFF2-40B4-BE49-F238E27FC236}">
                  <a16:creationId xmlns:a16="http://schemas.microsoft.com/office/drawing/2014/main" id="{437043A8-B503-4F74-92EF-080BF3014010}"/>
                </a:ext>
              </a:extLst>
            </p:cNvPr>
            <p:cNvSpPr txBox="1"/>
            <p:nvPr/>
          </p:nvSpPr>
          <p:spPr>
            <a:xfrm rot="19462698">
              <a:off x="8710381" y="3635034"/>
              <a:ext cx="615553" cy="450805"/>
            </a:xfrm>
            <a:prstGeom prst="rect">
              <a:avLst/>
            </a:prstGeom>
            <a:noFill/>
          </p:spPr>
          <p:txBody>
            <a:bodyPr vert="vert" wrap="square" rtlCol="0">
              <a:spAutoFit/>
            </a:bodyPr>
            <a:lstStyle/>
            <a:p>
              <a:r>
                <a:rPr lang="en-US" sz="2800" dirty="0"/>
                <a:t>…</a:t>
              </a:r>
            </a:p>
          </p:txBody>
        </p:sp>
      </p:grpSp>
    </p:spTree>
    <p:extLst>
      <p:ext uri="{BB962C8B-B14F-4D97-AF65-F5344CB8AC3E}">
        <p14:creationId xmlns:p14="http://schemas.microsoft.com/office/powerpoint/2010/main" val="2633993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A8C6E1-4F5A-47EC-8535-4521DC01C3A7}"/>
              </a:ext>
            </a:extLst>
          </p:cNvPr>
          <p:cNvPicPr>
            <a:picLocks noChangeAspect="1"/>
          </p:cNvPicPr>
          <p:nvPr/>
        </p:nvPicPr>
        <p:blipFill>
          <a:blip r:embed="rId3"/>
          <a:stretch>
            <a:fillRect/>
          </a:stretch>
        </p:blipFill>
        <p:spPr>
          <a:xfrm>
            <a:off x="659243" y="159170"/>
            <a:ext cx="410581" cy="421200"/>
          </a:xfrm>
          <a:prstGeom prst="rect">
            <a:avLst/>
          </a:prstGeom>
        </p:spPr>
      </p:pic>
      <p:pic>
        <p:nvPicPr>
          <p:cNvPr id="18" name="Picture 17">
            <a:extLst>
              <a:ext uri="{FF2B5EF4-FFF2-40B4-BE49-F238E27FC236}">
                <a16:creationId xmlns:a16="http://schemas.microsoft.com/office/drawing/2014/main" id="{2B1699B4-8946-438C-98C6-9DB1D5ABC807}"/>
              </a:ext>
            </a:extLst>
          </p:cNvPr>
          <p:cNvPicPr>
            <a:picLocks noChangeAspect="1"/>
          </p:cNvPicPr>
          <p:nvPr/>
        </p:nvPicPr>
        <p:blipFill>
          <a:blip r:embed="rId4"/>
          <a:stretch>
            <a:fillRect/>
          </a:stretch>
        </p:blipFill>
        <p:spPr>
          <a:xfrm>
            <a:off x="1162182" y="49370"/>
            <a:ext cx="3783996" cy="640800"/>
          </a:xfrm>
          <a:prstGeom prst="rect">
            <a:avLst/>
          </a:prstGeom>
        </p:spPr>
      </p:pic>
      <p:sp>
        <p:nvSpPr>
          <p:cNvPr id="2" name="Rectangle: Rounded Corners 1">
            <a:extLst>
              <a:ext uri="{FF2B5EF4-FFF2-40B4-BE49-F238E27FC236}">
                <a16:creationId xmlns:a16="http://schemas.microsoft.com/office/drawing/2014/main" id="{8F4279AA-8FCD-4B61-923C-70D90230F75A}"/>
              </a:ext>
            </a:extLst>
          </p:cNvPr>
          <p:cNvSpPr/>
          <p:nvPr/>
        </p:nvSpPr>
        <p:spPr>
          <a:xfrm>
            <a:off x="6231249" y="157131"/>
            <a:ext cx="1371600"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E0F84D-9D1E-49D5-8B24-54CFD752EFE4}"/>
              </a:ext>
            </a:extLst>
          </p:cNvPr>
          <p:cNvSpPr txBox="1"/>
          <p:nvPr/>
        </p:nvSpPr>
        <p:spPr>
          <a:xfrm>
            <a:off x="6257674" y="248258"/>
            <a:ext cx="1318749"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Study area</a:t>
            </a:r>
          </a:p>
        </p:txBody>
      </p:sp>
      <p:sp>
        <p:nvSpPr>
          <p:cNvPr id="6" name="Rectangle: Rounded Corners 5">
            <a:extLst>
              <a:ext uri="{FF2B5EF4-FFF2-40B4-BE49-F238E27FC236}">
                <a16:creationId xmlns:a16="http://schemas.microsoft.com/office/drawing/2014/main" id="{24375825-05DC-49EA-9227-F90B598544F2}"/>
              </a:ext>
            </a:extLst>
          </p:cNvPr>
          <p:cNvSpPr/>
          <p:nvPr/>
        </p:nvSpPr>
        <p:spPr>
          <a:xfrm>
            <a:off x="10118721" y="157131"/>
            <a:ext cx="1721448" cy="50047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DE8B58-4AC1-41B5-9AB5-6E7F7C481A4E}"/>
              </a:ext>
            </a:extLst>
          </p:cNvPr>
          <p:cNvSpPr txBox="1"/>
          <p:nvPr/>
        </p:nvSpPr>
        <p:spPr>
          <a:xfrm>
            <a:off x="10173750" y="232874"/>
            <a:ext cx="1611389"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Image processing</a:t>
            </a:r>
          </a:p>
        </p:txBody>
      </p:sp>
      <p:sp>
        <p:nvSpPr>
          <p:cNvPr id="9" name="Rectangle 8">
            <a:extLst>
              <a:ext uri="{FF2B5EF4-FFF2-40B4-BE49-F238E27FC236}">
                <a16:creationId xmlns:a16="http://schemas.microsoft.com/office/drawing/2014/main" id="{2C7B49EC-F5B3-4127-8C29-F40891DD13E6}"/>
              </a:ext>
            </a:extLst>
          </p:cNvPr>
          <p:cNvSpPr/>
          <p:nvPr/>
        </p:nvSpPr>
        <p:spPr>
          <a:xfrm>
            <a:off x="-500" y="733437"/>
            <a:ext cx="12192499" cy="107101"/>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Rectangle 6">
            <a:extLst>
              <a:ext uri="{FF2B5EF4-FFF2-40B4-BE49-F238E27FC236}">
                <a16:creationId xmlns:a16="http://schemas.microsoft.com/office/drawing/2014/main" id="{9CBDEA01-FE94-4B6B-8217-46FCA49929E3}"/>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11</a:t>
            </a:fld>
            <a:r>
              <a:rPr lang="fr-MA" sz="1100" b="1" dirty="0">
                <a:solidFill>
                  <a:schemeClr val="bg1"/>
                </a:solidFill>
                <a:latin typeface="Calibri" panose="020F0502020204030204" pitchFamily="34" charset="0"/>
                <a:cs typeface="Calibri" panose="020F0502020204030204" pitchFamily="34" charset="0"/>
              </a:rPr>
              <a:t>/21</a:t>
            </a:r>
          </a:p>
        </p:txBody>
      </p:sp>
      <p:sp>
        <p:nvSpPr>
          <p:cNvPr id="14" name="Rectangle: Rounded Corners 13">
            <a:extLst>
              <a:ext uri="{FF2B5EF4-FFF2-40B4-BE49-F238E27FC236}">
                <a16:creationId xmlns:a16="http://schemas.microsoft.com/office/drawing/2014/main" id="{A2DCF73A-D90E-44EA-9C73-2F9CE2F17BBE}"/>
              </a:ext>
            </a:extLst>
          </p:cNvPr>
          <p:cNvSpPr/>
          <p:nvPr/>
        </p:nvSpPr>
        <p:spPr>
          <a:xfrm>
            <a:off x="7928240" y="157131"/>
            <a:ext cx="1920571"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C6A460E-A5E5-4922-A630-52D78020A3AA}"/>
              </a:ext>
            </a:extLst>
          </p:cNvPr>
          <p:cNvSpPr txBox="1"/>
          <p:nvPr/>
        </p:nvSpPr>
        <p:spPr>
          <a:xfrm>
            <a:off x="7900497" y="244237"/>
            <a:ext cx="1976055"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Satellite Data</a:t>
            </a:r>
          </a:p>
        </p:txBody>
      </p:sp>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22E0640F-5C76-4F64-B58B-A5F2E5DE362D}"/>
                  </a:ext>
                </a:extLst>
              </p:cNvPr>
              <p:cNvSpPr txBox="1"/>
              <p:nvPr/>
            </p:nvSpPr>
            <p:spPr>
              <a:xfrm>
                <a:off x="1271661" y="2375958"/>
                <a:ext cx="9972026" cy="2752869"/>
              </a:xfrm>
              <a:prstGeom prst="rect">
                <a:avLst/>
              </a:prstGeom>
              <a:noFill/>
              <a:ln w="12700">
                <a:solidFill>
                  <a:srgbClr val="548235"/>
                </a:solidFill>
              </a:ln>
            </p:spPr>
            <p:txBody>
              <a:bodyPr wrap="square">
                <a:spAutoFit/>
              </a:bodyPr>
              <a:lstStyle/>
              <a:p>
                <a:pPr marL="285750" indent="-285750" algn="just">
                  <a:buFont typeface="Arial" panose="020B0604020202020204" pitchFamily="34" charset="0"/>
                  <a:buChar char="•"/>
                </a:pPr>
                <a:r>
                  <a:rPr lang="en-US" sz="1600" dirty="0">
                    <a:latin typeface="Cambria" panose="02040503050406030204" pitchFamily="18" charset="0"/>
                    <a:ea typeface="Cambria" panose="02040503050406030204" pitchFamily="18" charset="0"/>
                  </a:rPr>
                  <a:t>Normalized Differential Salinity Index (NDSI) is a remote sensing index used to monitor and assess soil salinity levels over large areas. The formula for NDSI is : </a:t>
                </a:r>
              </a:p>
              <a:p>
                <a:pPr algn="just"/>
                <a:endParaRPr lang="en-US" sz="1600" dirty="0">
                  <a:latin typeface="Cambria" panose="02040503050406030204" pitchFamily="18" charset="0"/>
                  <a:ea typeface="Cambria" panose="02040503050406030204" pitchFamily="18" charset="0"/>
                </a:endParaRPr>
              </a:p>
              <a:p>
                <a:pPr algn="just"/>
                <a14:m>
                  <m:oMathPara xmlns:m="http://schemas.openxmlformats.org/officeDocument/2006/math">
                    <m:oMathParaPr>
                      <m:jc m:val="centerGroup"/>
                    </m:oMathParaPr>
                    <m:oMath xmlns:m="http://schemas.openxmlformats.org/officeDocument/2006/math">
                      <m:r>
                        <a:rPr lang="fr-MA" sz="1600" b="1" i="0" smtClean="0">
                          <a:latin typeface="Cambria Math" panose="02040503050406030204" pitchFamily="18" charset="0"/>
                        </a:rPr>
                        <m:t>𝐍𝐃𝐒𝐈</m:t>
                      </m:r>
                      <m:r>
                        <a:rPr lang="en-US" sz="1600" b="1">
                          <a:latin typeface="Cambria Math" panose="02040503050406030204" pitchFamily="18" charset="0"/>
                        </a:rPr>
                        <m:t>=</m:t>
                      </m:r>
                      <m:f>
                        <m:fPr>
                          <m:ctrlPr>
                            <a:rPr lang="en-US" sz="1600" b="1" i="1">
                              <a:latin typeface="Cambria Math" panose="02040503050406030204" pitchFamily="18" charset="0"/>
                            </a:rPr>
                          </m:ctrlPr>
                        </m:fPr>
                        <m:num>
                          <m:r>
                            <a:rPr lang="fr-MA" sz="1600" b="1" i="1" smtClean="0">
                              <a:latin typeface="Cambria Math" panose="02040503050406030204" pitchFamily="18" charset="0"/>
                            </a:rPr>
                            <m:t>𝑹𝑬𝑫</m:t>
                          </m:r>
                          <m:r>
                            <a:rPr lang="fr-MA" sz="1600" b="1" i="1">
                              <a:latin typeface="Cambria Math" panose="02040503050406030204" pitchFamily="18" charset="0"/>
                              <a:ea typeface="Cambria Math" panose="02040503050406030204" pitchFamily="18" charset="0"/>
                            </a:rPr>
                            <m:t>−</m:t>
                          </m:r>
                          <m:r>
                            <a:rPr lang="fr-MA" sz="1600" b="1" i="1">
                              <a:latin typeface="Cambria Math" panose="02040503050406030204" pitchFamily="18" charset="0"/>
                              <a:ea typeface="Cambria Math" panose="02040503050406030204" pitchFamily="18" charset="0"/>
                            </a:rPr>
                            <m:t>𝑵𝑰𝑹</m:t>
                          </m:r>
                        </m:num>
                        <m:den>
                          <m:r>
                            <a:rPr lang="fr-MA" sz="1600" b="1" i="1" smtClean="0">
                              <a:latin typeface="Cambria Math" panose="02040503050406030204" pitchFamily="18" charset="0"/>
                            </a:rPr>
                            <m:t>𝑹𝑬𝑫</m:t>
                          </m:r>
                          <m:r>
                            <a:rPr lang="fr-MA" sz="1600" b="1" i="1">
                              <a:latin typeface="Cambria Math" panose="02040503050406030204" pitchFamily="18" charset="0"/>
                              <a:ea typeface="Cambria Math" panose="02040503050406030204" pitchFamily="18" charset="0"/>
                            </a:rPr>
                            <m:t>+</m:t>
                          </m:r>
                          <m:r>
                            <a:rPr lang="fr-MA" sz="1600" b="1" i="1">
                              <a:latin typeface="Cambria Math" panose="02040503050406030204" pitchFamily="18" charset="0"/>
                              <a:ea typeface="Cambria Math" panose="02040503050406030204" pitchFamily="18" charset="0"/>
                            </a:rPr>
                            <m:t>𝑵𝑰𝑹</m:t>
                          </m:r>
                        </m:den>
                      </m:f>
                    </m:oMath>
                  </m:oMathPara>
                </a14:m>
                <a:endParaRPr lang="en-US" sz="1600" dirty="0">
                  <a:latin typeface="Cambria" panose="02040503050406030204" pitchFamily="18" charset="0"/>
                  <a:ea typeface="Cambria" panose="02040503050406030204" pitchFamily="18" charset="0"/>
                </a:endParaRPr>
              </a:p>
              <a:p>
                <a:pPr algn="just"/>
                <a:endParaRPr lang="en-US" sz="1600" dirty="0">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nn-NO" sz="1600" dirty="0">
                    <a:latin typeface="Cambria" panose="02040503050406030204" pitchFamily="18" charset="0"/>
                    <a:ea typeface="Cambria" panose="02040503050406030204" pitchFamily="18" charset="0"/>
                  </a:rPr>
                  <a:t>For Landsat-8 data:	</a:t>
                </a:r>
                <a:endParaRPr lang="fr-MA" sz="1600" b="1" i="1" dirty="0">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fr-MA" sz="1600" b="1" i="1" smtClean="0">
                          <a:latin typeface="Cambria Math" panose="02040503050406030204" pitchFamily="18" charset="0"/>
                        </a:rPr>
                        <m:t>𝑵𝑫𝑺𝑰</m:t>
                      </m:r>
                      <m:r>
                        <a:rPr lang="en-US" sz="1600" b="1">
                          <a:latin typeface="Cambria Math" panose="02040503050406030204" pitchFamily="18" charset="0"/>
                        </a:rPr>
                        <m:t>=</m:t>
                      </m:r>
                      <m:f>
                        <m:fPr>
                          <m:ctrlPr>
                            <a:rPr lang="en-US" sz="1600" b="1" i="1">
                              <a:latin typeface="Cambria Math" panose="02040503050406030204" pitchFamily="18" charset="0"/>
                            </a:rPr>
                          </m:ctrlPr>
                        </m:fPr>
                        <m:num>
                          <m:r>
                            <a:rPr lang="fr-MA" sz="1600" b="1" i="1" smtClean="0">
                              <a:latin typeface="Cambria Math" panose="02040503050406030204" pitchFamily="18" charset="0"/>
                            </a:rPr>
                            <m:t>𝑩𝒂𝒏𝒅</m:t>
                          </m:r>
                          <m:r>
                            <a:rPr lang="fr-MA" sz="1600" b="1" i="1" smtClean="0">
                              <a:latin typeface="Cambria Math" panose="02040503050406030204" pitchFamily="18" charset="0"/>
                            </a:rPr>
                            <m:t>𝟒</m:t>
                          </m:r>
                          <m:r>
                            <a:rPr lang="fr-MA" sz="1600" b="1" i="1">
                              <a:latin typeface="Cambria Math" panose="02040503050406030204" pitchFamily="18" charset="0"/>
                              <a:ea typeface="Cambria Math" panose="02040503050406030204" pitchFamily="18" charset="0"/>
                            </a:rPr>
                            <m:t>−</m:t>
                          </m:r>
                          <m:r>
                            <a:rPr lang="fr-MA" sz="1600" b="1" i="1" smtClean="0">
                              <a:latin typeface="Cambria Math" panose="02040503050406030204" pitchFamily="18" charset="0"/>
                              <a:ea typeface="Cambria Math" panose="02040503050406030204" pitchFamily="18" charset="0"/>
                            </a:rPr>
                            <m:t>𝑩𝒂𝒏𝒅</m:t>
                          </m:r>
                          <m:r>
                            <a:rPr lang="fr-MA" sz="1600" b="1" i="1" smtClean="0">
                              <a:latin typeface="Cambria Math" panose="02040503050406030204" pitchFamily="18" charset="0"/>
                              <a:ea typeface="Cambria Math" panose="02040503050406030204" pitchFamily="18" charset="0"/>
                            </a:rPr>
                            <m:t>𝟓</m:t>
                          </m:r>
                        </m:num>
                        <m:den>
                          <m:r>
                            <a:rPr lang="fr-MA" sz="1600" b="1" i="1" smtClean="0">
                              <a:latin typeface="Cambria Math" panose="02040503050406030204" pitchFamily="18" charset="0"/>
                              <a:ea typeface="Cambria Math" panose="02040503050406030204" pitchFamily="18" charset="0"/>
                            </a:rPr>
                            <m:t>𝑩𝒂𝒏𝒅</m:t>
                          </m:r>
                          <m:r>
                            <a:rPr lang="fr-MA" sz="1600" b="1" i="1" smtClean="0">
                              <a:latin typeface="Cambria Math" panose="02040503050406030204" pitchFamily="18" charset="0"/>
                              <a:ea typeface="Cambria Math" panose="02040503050406030204" pitchFamily="18" charset="0"/>
                            </a:rPr>
                            <m:t>𝟒</m:t>
                          </m:r>
                          <m:r>
                            <a:rPr lang="fr-MA" sz="1600" b="1" i="1">
                              <a:latin typeface="Cambria Math" panose="02040503050406030204" pitchFamily="18" charset="0"/>
                              <a:ea typeface="Cambria Math" panose="02040503050406030204" pitchFamily="18" charset="0"/>
                            </a:rPr>
                            <m:t>+</m:t>
                          </m:r>
                          <m:r>
                            <a:rPr lang="fr-MA" sz="1600" b="1" i="1" smtClean="0">
                              <a:latin typeface="Cambria Math" panose="02040503050406030204" pitchFamily="18" charset="0"/>
                              <a:ea typeface="Cambria Math" panose="02040503050406030204" pitchFamily="18" charset="0"/>
                            </a:rPr>
                            <m:t>𝑩𝒂𝒏𝒅</m:t>
                          </m:r>
                          <m:r>
                            <a:rPr lang="fr-MA" sz="1600" b="1" i="1" smtClean="0">
                              <a:latin typeface="Cambria Math" panose="02040503050406030204" pitchFamily="18" charset="0"/>
                              <a:ea typeface="Cambria Math" panose="02040503050406030204" pitchFamily="18" charset="0"/>
                            </a:rPr>
                            <m:t>𝟓</m:t>
                          </m:r>
                        </m:den>
                      </m:f>
                    </m:oMath>
                  </m:oMathPara>
                </a14:m>
                <a:endParaRPr lang="en-US" sz="1600" dirty="0">
                  <a:solidFill>
                    <a:schemeClr val="tx1"/>
                  </a:solidFill>
                  <a:latin typeface="Cambria" panose="02040503050406030204" pitchFamily="18" charset="0"/>
                  <a:ea typeface="Cambria" panose="02040503050406030204" pitchFamily="18" charset="0"/>
                </a:endParaRPr>
              </a:p>
              <a:p>
                <a:pPr algn="just"/>
                <a:endParaRPr lang="en-US" sz="1600" dirty="0">
                  <a:solidFill>
                    <a:schemeClr val="tx1"/>
                  </a:solidFill>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en-US" sz="1600" dirty="0">
                    <a:latin typeface="Cambria" panose="02040503050406030204" pitchFamily="18" charset="0"/>
                    <a:ea typeface="Cambria" panose="02040503050406030204" pitchFamily="18" charset="0"/>
                  </a:rPr>
                  <a:t>NDSI has been widely used in agricultural management and environmental studies.</a:t>
                </a:r>
                <a:endParaRPr lang="en-US" sz="1600" dirty="0"/>
              </a:p>
            </p:txBody>
          </p:sp>
        </mc:Choice>
        <mc:Fallback>
          <p:sp>
            <p:nvSpPr>
              <p:cNvPr id="39" name="TextBox 38">
                <a:extLst>
                  <a:ext uri="{FF2B5EF4-FFF2-40B4-BE49-F238E27FC236}">
                    <a16:creationId xmlns:a16="http://schemas.microsoft.com/office/drawing/2014/main" id="{22E0640F-5C76-4F64-B58B-A5F2E5DE362D}"/>
                  </a:ext>
                </a:extLst>
              </p:cNvPr>
              <p:cNvSpPr txBox="1">
                <a:spLocks noRot="1" noChangeAspect="1" noMove="1" noResize="1" noEditPoints="1" noAdjustHandles="1" noChangeArrowheads="1" noChangeShapeType="1" noTextEdit="1"/>
              </p:cNvSpPr>
              <p:nvPr/>
            </p:nvSpPr>
            <p:spPr>
              <a:xfrm>
                <a:off x="1271661" y="2375958"/>
                <a:ext cx="9972026" cy="2752869"/>
              </a:xfrm>
              <a:prstGeom prst="rect">
                <a:avLst/>
              </a:prstGeom>
              <a:blipFill>
                <a:blip r:embed="rId5"/>
                <a:stretch>
                  <a:fillRect l="-183" t="-662" r="-305" b="-1545"/>
                </a:stretch>
              </a:blipFill>
              <a:ln w="12700">
                <a:solidFill>
                  <a:srgbClr val="548235"/>
                </a:solidFill>
              </a:ln>
            </p:spPr>
            <p:txBody>
              <a:bodyPr/>
              <a:lstStyle/>
              <a:p>
                <a:r>
                  <a:rPr lang="en-US">
                    <a:noFill/>
                  </a:rPr>
                  <a:t> </a:t>
                </a:r>
              </a:p>
            </p:txBody>
          </p:sp>
        </mc:Fallback>
      </mc:AlternateContent>
      <p:sp>
        <p:nvSpPr>
          <p:cNvPr id="42" name="TextBox 41">
            <a:extLst>
              <a:ext uri="{FF2B5EF4-FFF2-40B4-BE49-F238E27FC236}">
                <a16:creationId xmlns:a16="http://schemas.microsoft.com/office/drawing/2014/main" id="{309A6F33-8659-4826-BF07-723A05F37FA0}"/>
              </a:ext>
            </a:extLst>
          </p:cNvPr>
          <p:cNvSpPr txBox="1"/>
          <p:nvPr/>
        </p:nvSpPr>
        <p:spPr>
          <a:xfrm>
            <a:off x="351984" y="1118338"/>
            <a:ext cx="6281044" cy="461665"/>
          </a:xfrm>
          <a:prstGeom prst="rect">
            <a:avLst/>
          </a:prstGeom>
          <a:noFill/>
        </p:spPr>
        <p:txBody>
          <a:bodyPr wrap="square" rtlCol="0">
            <a:spAutoFit/>
          </a:bodyPr>
          <a:lstStyle/>
          <a:p>
            <a:r>
              <a:rPr lang="en-US" sz="2400" i="1" u="sng" dirty="0">
                <a:latin typeface="Gill Sans MT" panose="020B0502020104020203" pitchFamily="34" charset="0"/>
              </a:rPr>
              <a:t>Normalized Differential Salinity Index (NDSI) </a:t>
            </a:r>
          </a:p>
        </p:txBody>
      </p:sp>
    </p:spTree>
    <p:extLst>
      <p:ext uri="{BB962C8B-B14F-4D97-AF65-F5344CB8AC3E}">
        <p14:creationId xmlns:p14="http://schemas.microsoft.com/office/powerpoint/2010/main" val="596212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A8C6E1-4F5A-47EC-8535-4521DC01C3A7}"/>
              </a:ext>
            </a:extLst>
          </p:cNvPr>
          <p:cNvPicPr>
            <a:picLocks noChangeAspect="1"/>
          </p:cNvPicPr>
          <p:nvPr/>
        </p:nvPicPr>
        <p:blipFill>
          <a:blip r:embed="rId3"/>
          <a:stretch>
            <a:fillRect/>
          </a:stretch>
        </p:blipFill>
        <p:spPr>
          <a:xfrm>
            <a:off x="659243" y="159170"/>
            <a:ext cx="410581" cy="421200"/>
          </a:xfrm>
          <a:prstGeom prst="rect">
            <a:avLst/>
          </a:prstGeom>
        </p:spPr>
      </p:pic>
      <p:pic>
        <p:nvPicPr>
          <p:cNvPr id="18" name="Picture 17">
            <a:extLst>
              <a:ext uri="{FF2B5EF4-FFF2-40B4-BE49-F238E27FC236}">
                <a16:creationId xmlns:a16="http://schemas.microsoft.com/office/drawing/2014/main" id="{2B1699B4-8946-438C-98C6-9DB1D5ABC807}"/>
              </a:ext>
            </a:extLst>
          </p:cNvPr>
          <p:cNvPicPr>
            <a:picLocks noChangeAspect="1"/>
          </p:cNvPicPr>
          <p:nvPr/>
        </p:nvPicPr>
        <p:blipFill>
          <a:blip r:embed="rId4"/>
          <a:stretch>
            <a:fillRect/>
          </a:stretch>
        </p:blipFill>
        <p:spPr>
          <a:xfrm>
            <a:off x="1162182" y="49370"/>
            <a:ext cx="3783996" cy="640800"/>
          </a:xfrm>
          <a:prstGeom prst="rect">
            <a:avLst/>
          </a:prstGeom>
        </p:spPr>
      </p:pic>
      <p:sp>
        <p:nvSpPr>
          <p:cNvPr id="2" name="Rectangle: Rounded Corners 1">
            <a:extLst>
              <a:ext uri="{FF2B5EF4-FFF2-40B4-BE49-F238E27FC236}">
                <a16:creationId xmlns:a16="http://schemas.microsoft.com/office/drawing/2014/main" id="{8F4279AA-8FCD-4B61-923C-70D90230F75A}"/>
              </a:ext>
            </a:extLst>
          </p:cNvPr>
          <p:cNvSpPr/>
          <p:nvPr/>
        </p:nvSpPr>
        <p:spPr>
          <a:xfrm>
            <a:off x="6231249" y="157131"/>
            <a:ext cx="1371600"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E0F84D-9D1E-49D5-8B24-54CFD752EFE4}"/>
              </a:ext>
            </a:extLst>
          </p:cNvPr>
          <p:cNvSpPr txBox="1"/>
          <p:nvPr/>
        </p:nvSpPr>
        <p:spPr>
          <a:xfrm>
            <a:off x="6257674" y="248258"/>
            <a:ext cx="1318749"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Study area</a:t>
            </a:r>
          </a:p>
        </p:txBody>
      </p:sp>
      <p:sp>
        <p:nvSpPr>
          <p:cNvPr id="6" name="Rectangle: Rounded Corners 5">
            <a:extLst>
              <a:ext uri="{FF2B5EF4-FFF2-40B4-BE49-F238E27FC236}">
                <a16:creationId xmlns:a16="http://schemas.microsoft.com/office/drawing/2014/main" id="{24375825-05DC-49EA-9227-F90B598544F2}"/>
              </a:ext>
            </a:extLst>
          </p:cNvPr>
          <p:cNvSpPr/>
          <p:nvPr/>
        </p:nvSpPr>
        <p:spPr>
          <a:xfrm>
            <a:off x="10118721" y="157131"/>
            <a:ext cx="1721448" cy="50047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DE8B58-4AC1-41B5-9AB5-6E7F7C481A4E}"/>
              </a:ext>
            </a:extLst>
          </p:cNvPr>
          <p:cNvSpPr txBox="1"/>
          <p:nvPr/>
        </p:nvSpPr>
        <p:spPr>
          <a:xfrm>
            <a:off x="10173750" y="232874"/>
            <a:ext cx="1611389"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Image processing</a:t>
            </a:r>
          </a:p>
        </p:txBody>
      </p:sp>
      <p:sp>
        <p:nvSpPr>
          <p:cNvPr id="9" name="Rectangle 8">
            <a:extLst>
              <a:ext uri="{FF2B5EF4-FFF2-40B4-BE49-F238E27FC236}">
                <a16:creationId xmlns:a16="http://schemas.microsoft.com/office/drawing/2014/main" id="{2C7B49EC-F5B3-4127-8C29-F40891DD13E6}"/>
              </a:ext>
            </a:extLst>
          </p:cNvPr>
          <p:cNvSpPr/>
          <p:nvPr/>
        </p:nvSpPr>
        <p:spPr>
          <a:xfrm>
            <a:off x="-500" y="733437"/>
            <a:ext cx="12192499" cy="107101"/>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Rectangle 6">
            <a:extLst>
              <a:ext uri="{FF2B5EF4-FFF2-40B4-BE49-F238E27FC236}">
                <a16:creationId xmlns:a16="http://schemas.microsoft.com/office/drawing/2014/main" id="{9CBDEA01-FE94-4B6B-8217-46FCA49929E3}"/>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12</a:t>
            </a:fld>
            <a:r>
              <a:rPr lang="fr-MA" sz="1100" b="1" dirty="0">
                <a:solidFill>
                  <a:schemeClr val="bg1"/>
                </a:solidFill>
                <a:latin typeface="Calibri" panose="020F0502020204030204" pitchFamily="34" charset="0"/>
                <a:cs typeface="Calibri" panose="020F0502020204030204" pitchFamily="34" charset="0"/>
              </a:rPr>
              <a:t>/21</a:t>
            </a:r>
          </a:p>
        </p:txBody>
      </p:sp>
      <p:sp>
        <p:nvSpPr>
          <p:cNvPr id="14" name="Rectangle: Rounded Corners 13">
            <a:extLst>
              <a:ext uri="{FF2B5EF4-FFF2-40B4-BE49-F238E27FC236}">
                <a16:creationId xmlns:a16="http://schemas.microsoft.com/office/drawing/2014/main" id="{A2DCF73A-D90E-44EA-9C73-2F9CE2F17BBE}"/>
              </a:ext>
            </a:extLst>
          </p:cNvPr>
          <p:cNvSpPr/>
          <p:nvPr/>
        </p:nvSpPr>
        <p:spPr>
          <a:xfrm>
            <a:off x="7928240" y="157131"/>
            <a:ext cx="1920571"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C6A460E-A5E5-4922-A630-52D78020A3AA}"/>
              </a:ext>
            </a:extLst>
          </p:cNvPr>
          <p:cNvSpPr txBox="1"/>
          <p:nvPr/>
        </p:nvSpPr>
        <p:spPr>
          <a:xfrm>
            <a:off x="7900497" y="244237"/>
            <a:ext cx="1976055"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Satellite Data</a:t>
            </a:r>
          </a:p>
        </p:txBody>
      </p:sp>
      <p:sp>
        <p:nvSpPr>
          <p:cNvPr id="42" name="TextBox 41">
            <a:extLst>
              <a:ext uri="{FF2B5EF4-FFF2-40B4-BE49-F238E27FC236}">
                <a16:creationId xmlns:a16="http://schemas.microsoft.com/office/drawing/2014/main" id="{309A6F33-8659-4826-BF07-723A05F37FA0}"/>
              </a:ext>
            </a:extLst>
          </p:cNvPr>
          <p:cNvSpPr txBox="1"/>
          <p:nvPr/>
        </p:nvSpPr>
        <p:spPr>
          <a:xfrm>
            <a:off x="260280" y="1032738"/>
            <a:ext cx="9726120" cy="461665"/>
          </a:xfrm>
          <a:prstGeom prst="rect">
            <a:avLst/>
          </a:prstGeom>
          <a:noFill/>
        </p:spPr>
        <p:txBody>
          <a:bodyPr wrap="square" rtlCol="0">
            <a:spAutoFit/>
          </a:bodyPr>
          <a:lstStyle/>
          <a:p>
            <a:r>
              <a:rPr lang="en-US" sz="2400" i="1" u="sng" dirty="0">
                <a:latin typeface="Gill Sans MT" panose="020B0502020104020203" pitchFamily="34" charset="0"/>
              </a:rPr>
              <a:t>Example: Images of NDSI variation in Tangier region across the seasons of 2022</a:t>
            </a:r>
          </a:p>
        </p:txBody>
      </p:sp>
      <p:grpSp>
        <p:nvGrpSpPr>
          <p:cNvPr id="38" name="Group 37">
            <a:extLst>
              <a:ext uri="{FF2B5EF4-FFF2-40B4-BE49-F238E27FC236}">
                <a16:creationId xmlns:a16="http://schemas.microsoft.com/office/drawing/2014/main" id="{ECB05268-1989-498B-9B8B-346F8654976F}"/>
              </a:ext>
            </a:extLst>
          </p:cNvPr>
          <p:cNvGrpSpPr/>
          <p:nvPr/>
        </p:nvGrpSpPr>
        <p:grpSpPr>
          <a:xfrm>
            <a:off x="1521340" y="1518275"/>
            <a:ext cx="9665417" cy="4946794"/>
            <a:chOff x="1521340" y="1518275"/>
            <a:chExt cx="9665417" cy="4946794"/>
          </a:xfrm>
        </p:grpSpPr>
        <p:pic>
          <p:nvPicPr>
            <p:cNvPr id="35" name="Picture 34">
              <a:extLst>
                <a:ext uri="{FF2B5EF4-FFF2-40B4-BE49-F238E27FC236}">
                  <a16:creationId xmlns:a16="http://schemas.microsoft.com/office/drawing/2014/main" id="{3DDEACEB-AFE6-41C5-8C27-A342E26E70E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1340" y="3770336"/>
              <a:ext cx="3340800" cy="2292357"/>
            </a:xfrm>
            <a:prstGeom prst="rect">
              <a:avLst/>
            </a:prstGeom>
          </p:spPr>
        </p:pic>
        <p:pic>
          <p:nvPicPr>
            <p:cNvPr id="37" name="Picture 36">
              <a:extLst>
                <a:ext uri="{FF2B5EF4-FFF2-40B4-BE49-F238E27FC236}">
                  <a16:creationId xmlns:a16="http://schemas.microsoft.com/office/drawing/2014/main" id="{0518B44A-65BC-4EAE-A46B-553F237FBF3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42097" y="3770336"/>
              <a:ext cx="3340800" cy="2466050"/>
            </a:xfrm>
            <a:prstGeom prst="rect">
              <a:avLst/>
            </a:prstGeom>
          </p:spPr>
        </p:pic>
        <p:sp>
          <p:nvSpPr>
            <p:cNvPr id="21" name="TextBox 20">
              <a:extLst>
                <a:ext uri="{FF2B5EF4-FFF2-40B4-BE49-F238E27FC236}">
                  <a16:creationId xmlns:a16="http://schemas.microsoft.com/office/drawing/2014/main" id="{1914C18B-2342-449F-992A-38DC54A1674D}"/>
                </a:ext>
              </a:extLst>
            </p:cNvPr>
            <p:cNvSpPr txBox="1"/>
            <p:nvPr/>
          </p:nvSpPr>
          <p:spPr>
            <a:xfrm>
              <a:off x="2137774" y="3757063"/>
              <a:ext cx="2555044" cy="338554"/>
            </a:xfrm>
            <a:prstGeom prst="rect">
              <a:avLst/>
            </a:prstGeom>
            <a:noFill/>
          </p:spPr>
          <p:txBody>
            <a:bodyPr wrap="square">
              <a:spAutoFit/>
            </a:bodyPr>
            <a:lstStyle/>
            <a:p>
              <a:pPr algn="ctr"/>
              <a:r>
                <a:rPr lang="en-US" sz="1600" dirty="0">
                  <a:latin typeface="Gill Sans MT" panose="020B0502020104020203" pitchFamily="34" charset="0"/>
                </a:rPr>
                <a:t>Winter season</a:t>
              </a:r>
              <a:endParaRPr lang="en-US" sz="1600" dirty="0"/>
            </a:p>
          </p:txBody>
        </p:sp>
        <p:sp>
          <p:nvSpPr>
            <p:cNvPr id="22" name="TextBox 21">
              <a:extLst>
                <a:ext uri="{FF2B5EF4-FFF2-40B4-BE49-F238E27FC236}">
                  <a16:creationId xmlns:a16="http://schemas.microsoft.com/office/drawing/2014/main" id="{DCFE9589-314D-4F83-BFD4-0D8D7F7BE79C}"/>
                </a:ext>
              </a:extLst>
            </p:cNvPr>
            <p:cNvSpPr txBox="1"/>
            <p:nvPr/>
          </p:nvSpPr>
          <p:spPr>
            <a:xfrm>
              <a:off x="7143268" y="3772201"/>
              <a:ext cx="2555044" cy="338554"/>
            </a:xfrm>
            <a:prstGeom prst="rect">
              <a:avLst/>
            </a:prstGeom>
            <a:noFill/>
          </p:spPr>
          <p:txBody>
            <a:bodyPr wrap="square">
              <a:spAutoFit/>
            </a:bodyPr>
            <a:lstStyle/>
            <a:p>
              <a:pPr algn="ctr"/>
              <a:r>
                <a:rPr lang="en-US" sz="1600" dirty="0">
                  <a:latin typeface="Gill Sans MT" panose="020B0502020104020203" pitchFamily="34" charset="0"/>
                </a:rPr>
                <a:t>Spring season </a:t>
              </a:r>
              <a:endParaRPr lang="en-US" sz="1600" dirty="0"/>
            </a:p>
          </p:txBody>
        </p:sp>
        <p:sp>
          <p:nvSpPr>
            <p:cNvPr id="23" name="TextBox 22">
              <a:extLst>
                <a:ext uri="{FF2B5EF4-FFF2-40B4-BE49-F238E27FC236}">
                  <a16:creationId xmlns:a16="http://schemas.microsoft.com/office/drawing/2014/main" id="{88AD307B-079D-4687-8663-25F4E3CF8149}"/>
                </a:ext>
              </a:extLst>
            </p:cNvPr>
            <p:cNvSpPr txBox="1"/>
            <p:nvPr/>
          </p:nvSpPr>
          <p:spPr>
            <a:xfrm>
              <a:off x="2257145" y="6126515"/>
              <a:ext cx="2555044" cy="338554"/>
            </a:xfrm>
            <a:prstGeom prst="rect">
              <a:avLst/>
            </a:prstGeom>
            <a:noFill/>
          </p:spPr>
          <p:txBody>
            <a:bodyPr wrap="square">
              <a:spAutoFit/>
            </a:bodyPr>
            <a:lstStyle/>
            <a:p>
              <a:pPr algn="ctr"/>
              <a:r>
                <a:rPr lang="en-US" sz="1600" dirty="0">
                  <a:latin typeface="Gill Sans MT" panose="020B0502020104020203" pitchFamily="34" charset="0"/>
                </a:rPr>
                <a:t>Summer season</a:t>
              </a:r>
              <a:endParaRPr lang="en-US" sz="1600" dirty="0"/>
            </a:p>
          </p:txBody>
        </p:sp>
        <p:sp>
          <p:nvSpPr>
            <p:cNvPr id="24" name="TextBox 23">
              <a:extLst>
                <a:ext uri="{FF2B5EF4-FFF2-40B4-BE49-F238E27FC236}">
                  <a16:creationId xmlns:a16="http://schemas.microsoft.com/office/drawing/2014/main" id="{40ACF541-C11D-4134-A43A-7AA9815AE770}"/>
                </a:ext>
              </a:extLst>
            </p:cNvPr>
            <p:cNvSpPr txBox="1"/>
            <p:nvPr/>
          </p:nvSpPr>
          <p:spPr>
            <a:xfrm>
              <a:off x="7333568" y="6111377"/>
              <a:ext cx="2364744" cy="338554"/>
            </a:xfrm>
            <a:prstGeom prst="rect">
              <a:avLst/>
            </a:prstGeom>
            <a:noFill/>
          </p:spPr>
          <p:txBody>
            <a:bodyPr wrap="square">
              <a:spAutoFit/>
            </a:bodyPr>
            <a:lstStyle/>
            <a:p>
              <a:pPr algn="ctr"/>
              <a:r>
                <a:rPr lang="en-US" sz="1600" dirty="0">
                  <a:latin typeface="Gill Sans MT" panose="020B0502020104020203" pitchFamily="34" charset="0"/>
                </a:rPr>
                <a:t>Autumn season</a:t>
              </a:r>
              <a:endParaRPr lang="en-US" sz="1600" dirty="0"/>
            </a:p>
          </p:txBody>
        </p:sp>
        <p:pic>
          <p:nvPicPr>
            <p:cNvPr id="29" name="Picture 28">
              <a:extLst>
                <a:ext uri="{FF2B5EF4-FFF2-40B4-BE49-F238E27FC236}">
                  <a16:creationId xmlns:a16="http://schemas.microsoft.com/office/drawing/2014/main" id="{6809AB21-09F1-4BA0-8F90-CBE15A951B6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6387" b="10274"/>
            <a:stretch/>
          </p:blipFill>
          <p:spPr>
            <a:xfrm>
              <a:off x="9986400" y="2893728"/>
              <a:ext cx="1200357" cy="3342658"/>
            </a:xfrm>
            <a:prstGeom prst="rect">
              <a:avLst/>
            </a:prstGeom>
          </p:spPr>
        </p:pic>
        <p:pic>
          <p:nvPicPr>
            <p:cNvPr id="31" name="Picture 30">
              <a:extLst>
                <a:ext uri="{FF2B5EF4-FFF2-40B4-BE49-F238E27FC236}">
                  <a16:creationId xmlns:a16="http://schemas.microsoft.com/office/drawing/2014/main" id="{9542F37D-E31E-4D06-97FA-C7F1B1EA130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521340" y="1518275"/>
              <a:ext cx="3340800" cy="2253926"/>
            </a:xfrm>
            <a:prstGeom prst="rect">
              <a:avLst/>
            </a:prstGeom>
          </p:spPr>
        </p:pic>
        <p:pic>
          <p:nvPicPr>
            <p:cNvPr id="33" name="Picture 32">
              <a:extLst>
                <a:ext uri="{FF2B5EF4-FFF2-40B4-BE49-F238E27FC236}">
                  <a16:creationId xmlns:a16="http://schemas.microsoft.com/office/drawing/2014/main" id="{6819D549-FAFF-4325-9C35-7C7965A4F65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842097" y="1518275"/>
              <a:ext cx="3340800" cy="2367570"/>
            </a:xfrm>
            <a:prstGeom prst="rect">
              <a:avLst/>
            </a:prstGeom>
          </p:spPr>
        </p:pic>
      </p:grpSp>
    </p:spTree>
    <p:extLst>
      <p:ext uri="{BB962C8B-B14F-4D97-AF65-F5344CB8AC3E}">
        <p14:creationId xmlns:p14="http://schemas.microsoft.com/office/powerpoint/2010/main" val="4293140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A8C6E1-4F5A-47EC-8535-4521DC01C3A7}"/>
              </a:ext>
            </a:extLst>
          </p:cNvPr>
          <p:cNvPicPr>
            <a:picLocks noChangeAspect="1"/>
          </p:cNvPicPr>
          <p:nvPr/>
        </p:nvPicPr>
        <p:blipFill>
          <a:blip r:embed="rId3"/>
          <a:stretch>
            <a:fillRect/>
          </a:stretch>
        </p:blipFill>
        <p:spPr>
          <a:xfrm>
            <a:off x="659243" y="159170"/>
            <a:ext cx="410581" cy="421200"/>
          </a:xfrm>
          <a:prstGeom prst="rect">
            <a:avLst/>
          </a:prstGeom>
        </p:spPr>
      </p:pic>
      <p:pic>
        <p:nvPicPr>
          <p:cNvPr id="18" name="Picture 17">
            <a:extLst>
              <a:ext uri="{FF2B5EF4-FFF2-40B4-BE49-F238E27FC236}">
                <a16:creationId xmlns:a16="http://schemas.microsoft.com/office/drawing/2014/main" id="{2B1699B4-8946-438C-98C6-9DB1D5ABC807}"/>
              </a:ext>
            </a:extLst>
          </p:cNvPr>
          <p:cNvPicPr>
            <a:picLocks noChangeAspect="1"/>
          </p:cNvPicPr>
          <p:nvPr/>
        </p:nvPicPr>
        <p:blipFill>
          <a:blip r:embed="rId4"/>
          <a:stretch>
            <a:fillRect/>
          </a:stretch>
        </p:blipFill>
        <p:spPr>
          <a:xfrm>
            <a:off x="1162182" y="49370"/>
            <a:ext cx="3783996" cy="640800"/>
          </a:xfrm>
          <a:prstGeom prst="rect">
            <a:avLst/>
          </a:prstGeom>
        </p:spPr>
      </p:pic>
      <p:sp>
        <p:nvSpPr>
          <p:cNvPr id="2" name="Rectangle: Rounded Corners 1">
            <a:extLst>
              <a:ext uri="{FF2B5EF4-FFF2-40B4-BE49-F238E27FC236}">
                <a16:creationId xmlns:a16="http://schemas.microsoft.com/office/drawing/2014/main" id="{8F4279AA-8FCD-4B61-923C-70D90230F75A}"/>
              </a:ext>
            </a:extLst>
          </p:cNvPr>
          <p:cNvSpPr/>
          <p:nvPr/>
        </p:nvSpPr>
        <p:spPr>
          <a:xfrm>
            <a:off x="6231249" y="157131"/>
            <a:ext cx="1371600"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E0F84D-9D1E-49D5-8B24-54CFD752EFE4}"/>
              </a:ext>
            </a:extLst>
          </p:cNvPr>
          <p:cNvSpPr txBox="1"/>
          <p:nvPr/>
        </p:nvSpPr>
        <p:spPr>
          <a:xfrm>
            <a:off x="6257674" y="248258"/>
            <a:ext cx="1318749"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Study area</a:t>
            </a:r>
          </a:p>
        </p:txBody>
      </p:sp>
      <p:sp>
        <p:nvSpPr>
          <p:cNvPr id="6" name="Rectangle: Rounded Corners 5">
            <a:extLst>
              <a:ext uri="{FF2B5EF4-FFF2-40B4-BE49-F238E27FC236}">
                <a16:creationId xmlns:a16="http://schemas.microsoft.com/office/drawing/2014/main" id="{24375825-05DC-49EA-9227-F90B598544F2}"/>
              </a:ext>
            </a:extLst>
          </p:cNvPr>
          <p:cNvSpPr/>
          <p:nvPr/>
        </p:nvSpPr>
        <p:spPr>
          <a:xfrm>
            <a:off x="10118721" y="157131"/>
            <a:ext cx="1721448" cy="50047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DE8B58-4AC1-41B5-9AB5-6E7F7C481A4E}"/>
              </a:ext>
            </a:extLst>
          </p:cNvPr>
          <p:cNvSpPr txBox="1"/>
          <p:nvPr/>
        </p:nvSpPr>
        <p:spPr>
          <a:xfrm>
            <a:off x="10173750" y="232874"/>
            <a:ext cx="1611389"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Image processing</a:t>
            </a:r>
          </a:p>
        </p:txBody>
      </p:sp>
      <p:sp>
        <p:nvSpPr>
          <p:cNvPr id="9" name="Rectangle 8">
            <a:extLst>
              <a:ext uri="{FF2B5EF4-FFF2-40B4-BE49-F238E27FC236}">
                <a16:creationId xmlns:a16="http://schemas.microsoft.com/office/drawing/2014/main" id="{2C7B49EC-F5B3-4127-8C29-F40891DD13E6}"/>
              </a:ext>
            </a:extLst>
          </p:cNvPr>
          <p:cNvSpPr/>
          <p:nvPr/>
        </p:nvSpPr>
        <p:spPr>
          <a:xfrm>
            <a:off x="-500" y="733437"/>
            <a:ext cx="12192499" cy="107101"/>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Rectangle 6">
            <a:extLst>
              <a:ext uri="{FF2B5EF4-FFF2-40B4-BE49-F238E27FC236}">
                <a16:creationId xmlns:a16="http://schemas.microsoft.com/office/drawing/2014/main" id="{9CBDEA01-FE94-4B6B-8217-46FCA49929E3}"/>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13</a:t>
            </a:fld>
            <a:r>
              <a:rPr lang="fr-MA" sz="1100" b="1" dirty="0">
                <a:solidFill>
                  <a:schemeClr val="bg1"/>
                </a:solidFill>
                <a:latin typeface="Calibri" panose="020F0502020204030204" pitchFamily="34" charset="0"/>
                <a:cs typeface="Calibri" panose="020F0502020204030204" pitchFamily="34" charset="0"/>
              </a:rPr>
              <a:t>/21</a:t>
            </a:r>
          </a:p>
        </p:txBody>
      </p:sp>
      <p:sp>
        <p:nvSpPr>
          <p:cNvPr id="14" name="Rectangle: Rounded Corners 13">
            <a:extLst>
              <a:ext uri="{FF2B5EF4-FFF2-40B4-BE49-F238E27FC236}">
                <a16:creationId xmlns:a16="http://schemas.microsoft.com/office/drawing/2014/main" id="{A2DCF73A-D90E-44EA-9C73-2F9CE2F17BBE}"/>
              </a:ext>
            </a:extLst>
          </p:cNvPr>
          <p:cNvSpPr/>
          <p:nvPr/>
        </p:nvSpPr>
        <p:spPr>
          <a:xfrm>
            <a:off x="7928240" y="157131"/>
            <a:ext cx="1920571"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C6A460E-A5E5-4922-A630-52D78020A3AA}"/>
              </a:ext>
            </a:extLst>
          </p:cNvPr>
          <p:cNvSpPr txBox="1"/>
          <p:nvPr/>
        </p:nvSpPr>
        <p:spPr>
          <a:xfrm>
            <a:off x="7900497" y="244237"/>
            <a:ext cx="1976055"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Satellite Data</a:t>
            </a:r>
          </a:p>
        </p:txBody>
      </p:sp>
      <p:sp>
        <p:nvSpPr>
          <p:cNvPr id="42" name="TextBox 41">
            <a:extLst>
              <a:ext uri="{FF2B5EF4-FFF2-40B4-BE49-F238E27FC236}">
                <a16:creationId xmlns:a16="http://schemas.microsoft.com/office/drawing/2014/main" id="{309A6F33-8659-4826-BF07-723A05F37FA0}"/>
              </a:ext>
            </a:extLst>
          </p:cNvPr>
          <p:cNvSpPr txBox="1"/>
          <p:nvPr/>
        </p:nvSpPr>
        <p:spPr>
          <a:xfrm>
            <a:off x="351983" y="1118338"/>
            <a:ext cx="7004159" cy="461665"/>
          </a:xfrm>
          <a:prstGeom prst="rect">
            <a:avLst/>
          </a:prstGeom>
          <a:noFill/>
        </p:spPr>
        <p:txBody>
          <a:bodyPr wrap="square" rtlCol="0">
            <a:spAutoFit/>
          </a:bodyPr>
          <a:lstStyle/>
          <a:p>
            <a:r>
              <a:rPr lang="en-US" sz="2400" i="1" u="sng" dirty="0">
                <a:latin typeface="Gill Sans MT" panose="020B0502020104020203" pitchFamily="34" charset="0"/>
              </a:rPr>
              <a:t>NDSI Time Series</a:t>
            </a:r>
          </a:p>
        </p:txBody>
      </p:sp>
      <p:graphicFrame>
        <p:nvGraphicFramePr>
          <p:cNvPr id="16" name="Chart 15">
            <a:extLst>
              <a:ext uri="{FF2B5EF4-FFF2-40B4-BE49-F238E27FC236}">
                <a16:creationId xmlns:a16="http://schemas.microsoft.com/office/drawing/2014/main" id="{6AAF8A9E-9C1E-4637-9B9E-6811F1DD2E84}"/>
              </a:ext>
            </a:extLst>
          </p:cNvPr>
          <p:cNvGraphicFramePr>
            <a:graphicFrameLocks/>
          </p:cNvGraphicFramePr>
          <p:nvPr>
            <p:extLst>
              <p:ext uri="{D42A27DB-BD31-4B8C-83A1-F6EECF244321}">
                <p14:modId xmlns:p14="http://schemas.microsoft.com/office/powerpoint/2010/main" val="1241123706"/>
              </p:ext>
            </p:extLst>
          </p:nvPr>
        </p:nvGraphicFramePr>
        <p:xfrm>
          <a:off x="2485637" y="1877969"/>
          <a:ext cx="7688113" cy="389644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70587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6EAE0F-F4E5-4DBB-B363-D8AA60CDBDF1}"/>
              </a:ext>
            </a:extLst>
          </p:cNvPr>
          <p:cNvPicPr>
            <a:picLocks noChangeAspect="1"/>
          </p:cNvPicPr>
          <p:nvPr/>
        </p:nvPicPr>
        <p:blipFill>
          <a:blip r:embed="rId3"/>
          <a:stretch>
            <a:fillRect/>
          </a:stretch>
        </p:blipFill>
        <p:spPr>
          <a:xfrm>
            <a:off x="1079628" y="44762"/>
            <a:ext cx="2808059" cy="640800"/>
          </a:xfrm>
          <a:prstGeom prst="rect">
            <a:avLst/>
          </a:prstGeom>
        </p:spPr>
      </p:pic>
      <p:sp>
        <p:nvSpPr>
          <p:cNvPr id="26" name="Rectangle: Rounded Corners 25">
            <a:extLst>
              <a:ext uri="{FF2B5EF4-FFF2-40B4-BE49-F238E27FC236}">
                <a16:creationId xmlns:a16="http://schemas.microsoft.com/office/drawing/2014/main" id="{F7769222-88A4-4295-ADC6-8EB52835842B}"/>
              </a:ext>
            </a:extLst>
          </p:cNvPr>
          <p:cNvSpPr/>
          <p:nvPr/>
        </p:nvSpPr>
        <p:spPr>
          <a:xfrm>
            <a:off x="7106400" y="158331"/>
            <a:ext cx="2268411" cy="500477"/>
          </a:xfrm>
          <a:prstGeom prst="roundRect">
            <a:avLst/>
          </a:prstGeom>
          <a:solidFill>
            <a:srgbClr val="CD5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6ECC16D8-6DD7-4456-9CF6-3E6BCCFD8AF5}"/>
              </a:ext>
            </a:extLst>
          </p:cNvPr>
          <p:cNvSpPr/>
          <p:nvPr/>
        </p:nvSpPr>
        <p:spPr>
          <a:xfrm>
            <a:off x="9591439" y="157131"/>
            <a:ext cx="2268000"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96EED56-7628-4277-A70D-23E6DCBF363A}"/>
              </a:ext>
            </a:extLst>
          </p:cNvPr>
          <p:cNvSpPr txBox="1"/>
          <p:nvPr/>
        </p:nvSpPr>
        <p:spPr>
          <a:xfrm>
            <a:off x="7238494" y="253480"/>
            <a:ext cx="2055293"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Model Configuration</a:t>
            </a:r>
          </a:p>
        </p:txBody>
      </p:sp>
      <p:sp>
        <p:nvSpPr>
          <p:cNvPr id="17" name="TextBox 16">
            <a:extLst>
              <a:ext uri="{FF2B5EF4-FFF2-40B4-BE49-F238E27FC236}">
                <a16:creationId xmlns:a16="http://schemas.microsoft.com/office/drawing/2014/main" id="{420ED7BC-F877-4AC6-ABBA-8A3B9DF4ECC9}"/>
              </a:ext>
            </a:extLst>
          </p:cNvPr>
          <p:cNvSpPr txBox="1"/>
          <p:nvPr/>
        </p:nvSpPr>
        <p:spPr>
          <a:xfrm>
            <a:off x="9563697" y="244237"/>
            <a:ext cx="2409903"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Model parametrization</a:t>
            </a:r>
          </a:p>
        </p:txBody>
      </p:sp>
      <p:sp>
        <p:nvSpPr>
          <p:cNvPr id="23" name="Rectangle 22">
            <a:extLst>
              <a:ext uri="{FF2B5EF4-FFF2-40B4-BE49-F238E27FC236}">
                <a16:creationId xmlns:a16="http://schemas.microsoft.com/office/drawing/2014/main" id="{809DDE39-6151-4800-A283-CBE79E1A5DF0}"/>
              </a:ext>
            </a:extLst>
          </p:cNvPr>
          <p:cNvSpPr/>
          <p:nvPr/>
        </p:nvSpPr>
        <p:spPr>
          <a:xfrm>
            <a:off x="-500" y="733437"/>
            <a:ext cx="12192499" cy="107101"/>
          </a:xfrm>
          <a:prstGeom prst="rect">
            <a:avLst/>
          </a:prstGeom>
          <a:solidFill>
            <a:srgbClr val="CD5D1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A9F51A3-C60A-4440-91AA-40BE6AFF78D9}"/>
              </a:ext>
            </a:extLst>
          </p:cNvPr>
          <p:cNvPicPr>
            <a:picLocks noChangeAspect="1"/>
          </p:cNvPicPr>
          <p:nvPr/>
        </p:nvPicPr>
        <p:blipFill>
          <a:blip r:embed="rId4"/>
          <a:stretch>
            <a:fillRect/>
          </a:stretch>
        </p:blipFill>
        <p:spPr>
          <a:xfrm>
            <a:off x="674292" y="168962"/>
            <a:ext cx="407160" cy="421200"/>
          </a:xfrm>
          <a:prstGeom prst="rect">
            <a:avLst/>
          </a:prstGeom>
        </p:spPr>
      </p:pic>
      <p:sp>
        <p:nvSpPr>
          <p:cNvPr id="27" name="Rectangle 6">
            <a:extLst>
              <a:ext uri="{FF2B5EF4-FFF2-40B4-BE49-F238E27FC236}">
                <a16:creationId xmlns:a16="http://schemas.microsoft.com/office/drawing/2014/main" id="{F5ADA602-14E1-4573-AFD0-5490BC647238}"/>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14</a:t>
            </a:fld>
            <a:r>
              <a:rPr lang="fr-MA" sz="1100" b="1" dirty="0">
                <a:solidFill>
                  <a:schemeClr val="bg1"/>
                </a:solidFill>
                <a:latin typeface="Calibri" panose="020F0502020204030204" pitchFamily="34" charset="0"/>
                <a:cs typeface="Calibri" panose="020F0502020204030204" pitchFamily="34" charset="0"/>
              </a:rPr>
              <a:t>/21</a:t>
            </a:r>
          </a:p>
        </p:txBody>
      </p:sp>
      <p:grpSp>
        <p:nvGrpSpPr>
          <p:cNvPr id="6" name="Group 5">
            <a:extLst>
              <a:ext uri="{FF2B5EF4-FFF2-40B4-BE49-F238E27FC236}">
                <a16:creationId xmlns:a16="http://schemas.microsoft.com/office/drawing/2014/main" id="{C5C76361-2D4D-4FFF-9622-4FC479EC04EE}"/>
              </a:ext>
            </a:extLst>
          </p:cNvPr>
          <p:cNvGrpSpPr/>
          <p:nvPr/>
        </p:nvGrpSpPr>
        <p:grpSpPr>
          <a:xfrm>
            <a:off x="831052" y="2126706"/>
            <a:ext cx="10529394" cy="3757703"/>
            <a:chOff x="524854" y="1903506"/>
            <a:chExt cx="10529394" cy="3757703"/>
          </a:xfrm>
        </p:grpSpPr>
        <p:sp>
          <p:nvSpPr>
            <p:cNvPr id="18" name="Freeform: Shape 17">
              <a:extLst>
                <a:ext uri="{FF2B5EF4-FFF2-40B4-BE49-F238E27FC236}">
                  <a16:creationId xmlns:a16="http://schemas.microsoft.com/office/drawing/2014/main" id="{F2F388EF-2627-4997-B2D9-C395F8F1502F}"/>
                </a:ext>
              </a:extLst>
            </p:cNvPr>
            <p:cNvSpPr/>
            <p:nvPr/>
          </p:nvSpPr>
          <p:spPr>
            <a:xfrm>
              <a:off x="774009" y="2094604"/>
              <a:ext cx="2300793" cy="950980"/>
            </a:xfrm>
            <a:custGeom>
              <a:avLst/>
              <a:gdLst>
                <a:gd name="connsiteX0" fmla="*/ 0 w 6533434"/>
                <a:gd name="connsiteY0" fmla="*/ 130670 h 1306703"/>
                <a:gd name="connsiteX1" fmla="*/ 130670 w 6533434"/>
                <a:gd name="connsiteY1" fmla="*/ 0 h 1306703"/>
                <a:gd name="connsiteX2" fmla="*/ 6402764 w 6533434"/>
                <a:gd name="connsiteY2" fmla="*/ 0 h 1306703"/>
                <a:gd name="connsiteX3" fmla="*/ 6533434 w 6533434"/>
                <a:gd name="connsiteY3" fmla="*/ 130670 h 1306703"/>
                <a:gd name="connsiteX4" fmla="*/ 6533434 w 6533434"/>
                <a:gd name="connsiteY4" fmla="*/ 1176033 h 1306703"/>
                <a:gd name="connsiteX5" fmla="*/ 6402764 w 6533434"/>
                <a:gd name="connsiteY5" fmla="*/ 1306703 h 1306703"/>
                <a:gd name="connsiteX6" fmla="*/ 130670 w 6533434"/>
                <a:gd name="connsiteY6" fmla="*/ 1306703 h 1306703"/>
                <a:gd name="connsiteX7" fmla="*/ 0 w 6533434"/>
                <a:gd name="connsiteY7" fmla="*/ 1176033 h 1306703"/>
                <a:gd name="connsiteX8" fmla="*/ 0 w 6533434"/>
                <a:gd name="connsiteY8" fmla="*/ 130670 h 130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3434" h="1306703">
                  <a:moveTo>
                    <a:pt x="0" y="130670"/>
                  </a:moveTo>
                  <a:cubicBezTo>
                    <a:pt x="0" y="58503"/>
                    <a:pt x="58503" y="0"/>
                    <a:pt x="130670" y="0"/>
                  </a:cubicBezTo>
                  <a:lnTo>
                    <a:pt x="6402764" y="0"/>
                  </a:lnTo>
                  <a:cubicBezTo>
                    <a:pt x="6474931" y="0"/>
                    <a:pt x="6533434" y="58503"/>
                    <a:pt x="6533434" y="130670"/>
                  </a:cubicBezTo>
                  <a:lnTo>
                    <a:pt x="6533434" y="1176033"/>
                  </a:lnTo>
                  <a:cubicBezTo>
                    <a:pt x="6533434" y="1248200"/>
                    <a:pt x="6474931" y="1306703"/>
                    <a:pt x="6402764" y="1306703"/>
                  </a:cubicBezTo>
                  <a:lnTo>
                    <a:pt x="130670" y="1306703"/>
                  </a:lnTo>
                  <a:cubicBezTo>
                    <a:pt x="58503" y="1306703"/>
                    <a:pt x="0" y="1248200"/>
                    <a:pt x="0" y="1176033"/>
                  </a:cubicBezTo>
                  <a:lnTo>
                    <a:pt x="0" y="130670"/>
                  </a:lnTo>
                  <a:close/>
                </a:path>
              </a:pathLst>
            </a:custGeom>
            <a:ln w="38100">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none" lIns="828000" tIns="108000" rIns="1440000" bIns="144000" numCol="1" spcCol="1270" anchor="b" anchorCtr="0">
              <a:normAutofit/>
            </a:bodyPr>
            <a:lstStyle/>
            <a:p>
              <a:pPr marL="0" lvl="0" indent="0" algn="ctr" defTabSz="1333500">
                <a:lnSpc>
                  <a:spcPct val="90000"/>
                </a:lnSpc>
                <a:spcBef>
                  <a:spcPct val="0"/>
                </a:spcBef>
                <a:buNone/>
              </a:pPr>
              <a:r>
                <a:rPr lang="fr-MA" sz="1600" b="1" kern="1200" dirty="0" err="1">
                  <a:solidFill>
                    <a:schemeClr val="accent5">
                      <a:lumMod val="75000"/>
                    </a:schemeClr>
                  </a:solidFill>
                </a:rPr>
                <a:t>Numpy</a:t>
              </a:r>
              <a:r>
                <a:rPr lang="fr-MA" sz="1600" b="1" kern="1200" dirty="0">
                  <a:solidFill>
                    <a:schemeClr val="accent5">
                      <a:lumMod val="75000"/>
                    </a:schemeClr>
                  </a:solidFill>
                </a:rPr>
                <a:t> </a:t>
              </a:r>
            </a:p>
            <a:p>
              <a:pPr marL="0" lvl="0" indent="0" algn="ctr" defTabSz="1333500">
                <a:lnSpc>
                  <a:spcPct val="90000"/>
                </a:lnSpc>
                <a:spcBef>
                  <a:spcPct val="0"/>
                </a:spcBef>
                <a:buNone/>
              </a:pPr>
              <a:r>
                <a:rPr lang="fr-MA" sz="1600" b="1" kern="1200" dirty="0">
                  <a:solidFill>
                    <a:schemeClr val="accent5">
                      <a:lumMod val="75000"/>
                    </a:schemeClr>
                  </a:solidFill>
                </a:rPr>
                <a:t>Pandas </a:t>
              </a:r>
              <a:r>
                <a:rPr lang="fr-MA" sz="1600" b="1" kern="1200" dirty="0" err="1">
                  <a:solidFill>
                    <a:schemeClr val="accent5">
                      <a:lumMod val="75000"/>
                    </a:schemeClr>
                  </a:solidFill>
                </a:rPr>
                <a:t>libraries</a:t>
              </a:r>
              <a:r>
                <a:rPr lang="fr-MA" sz="1600" b="1" kern="1200" dirty="0">
                  <a:solidFill>
                    <a:schemeClr val="accent5">
                      <a:lumMod val="75000"/>
                    </a:schemeClr>
                  </a:solidFill>
                </a:rPr>
                <a:t> </a:t>
              </a:r>
            </a:p>
          </p:txBody>
        </p:sp>
        <p:sp>
          <p:nvSpPr>
            <p:cNvPr id="24" name="TextBox 23">
              <a:extLst>
                <a:ext uri="{FF2B5EF4-FFF2-40B4-BE49-F238E27FC236}">
                  <a16:creationId xmlns:a16="http://schemas.microsoft.com/office/drawing/2014/main" id="{8C6DF75C-06DE-4125-943D-C7BDB7546A77}"/>
                </a:ext>
              </a:extLst>
            </p:cNvPr>
            <p:cNvSpPr txBox="1"/>
            <p:nvPr/>
          </p:nvSpPr>
          <p:spPr>
            <a:xfrm>
              <a:off x="524854" y="1903506"/>
              <a:ext cx="2736000" cy="526705"/>
            </a:xfrm>
            <a:prstGeom prst="roundRect">
              <a:avLst/>
            </a:prstGeom>
            <a:solidFill>
              <a:schemeClr val="accent5">
                <a:lumMod val="75000"/>
              </a:schemeClr>
            </a:solidFill>
            <a:ln>
              <a:solidFill>
                <a:schemeClr val="tx1"/>
              </a:solidFill>
            </a:ln>
          </p:spPr>
          <p:style>
            <a:lnRef idx="3">
              <a:schemeClr val="lt1"/>
            </a:lnRef>
            <a:fillRef idx="1">
              <a:schemeClr val="accent1"/>
            </a:fillRef>
            <a:effectRef idx="1">
              <a:schemeClr val="accent1"/>
            </a:effectRef>
            <a:fontRef idx="minor">
              <a:schemeClr val="lt1"/>
            </a:fontRef>
          </p:style>
          <p:txBody>
            <a:bodyPr wrap="square" lIns="216000" tIns="108000" rIns="0" bIns="144000" rtlCol="0">
              <a:spAutoFit/>
            </a:bodyPr>
            <a:lstStyle/>
            <a:p>
              <a:pPr marL="0" lvl="0" indent="0" algn="l" defTabSz="1333500">
                <a:lnSpc>
                  <a:spcPct val="90000"/>
                </a:lnSpc>
                <a:spcBef>
                  <a:spcPct val="0"/>
                </a:spcBef>
                <a:spcAft>
                  <a:spcPct val="35000"/>
                </a:spcAft>
                <a:buNone/>
              </a:pPr>
              <a:r>
                <a:rPr lang="fr-MA" sz="1600" b="1" kern="1200" dirty="0"/>
                <a:t>1.Define Data Source</a:t>
              </a:r>
            </a:p>
          </p:txBody>
        </p:sp>
        <p:sp>
          <p:nvSpPr>
            <p:cNvPr id="34" name="Freeform: Shape 33">
              <a:extLst>
                <a:ext uri="{FF2B5EF4-FFF2-40B4-BE49-F238E27FC236}">
                  <a16:creationId xmlns:a16="http://schemas.microsoft.com/office/drawing/2014/main" id="{7565448D-2B90-4046-92B1-F87832A5D82C}"/>
                </a:ext>
              </a:extLst>
            </p:cNvPr>
            <p:cNvSpPr/>
            <p:nvPr/>
          </p:nvSpPr>
          <p:spPr>
            <a:xfrm rot="16200000">
              <a:off x="3573670" y="2450178"/>
              <a:ext cx="505142" cy="563412"/>
            </a:xfrm>
            <a:custGeom>
              <a:avLst/>
              <a:gdLst>
                <a:gd name="connsiteX0" fmla="*/ 0 w 849357"/>
                <a:gd name="connsiteY0" fmla="*/ 467146 h 849357"/>
                <a:gd name="connsiteX1" fmla="*/ 191105 w 849357"/>
                <a:gd name="connsiteY1" fmla="*/ 467146 h 849357"/>
                <a:gd name="connsiteX2" fmla="*/ 191105 w 849357"/>
                <a:gd name="connsiteY2" fmla="*/ 0 h 849357"/>
                <a:gd name="connsiteX3" fmla="*/ 658252 w 849357"/>
                <a:gd name="connsiteY3" fmla="*/ 0 h 849357"/>
                <a:gd name="connsiteX4" fmla="*/ 658252 w 849357"/>
                <a:gd name="connsiteY4" fmla="*/ 467146 h 849357"/>
                <a:gd name="connsiteX5" fmla="*/ 849357 w 849357"/>
                <a:gd name="connsiteY5" fmla="*/ 467146 h 849357"/>
                <a:gd name="connsiteX6" fmla="*/ 424679 w 849357"/>
                <a:gd name="connsiteY6" fmla="*/ 849357 h 849357"/>
                <a:gd name="connsiteX7" fmla="*/ 0 w 849357"/>
                <a:gd name="connsiteY7" fmla="*/ 467146 h 84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57" h="849357">
                  <a:moveTo>
                    <a:pt x="0" y="467146"/>
                  </a:moveTo>
                  <a:lnTo>
                    <a:pt x="191105" y="467146"/>
                  </a:lnTo>
                  <a:lnTo>
                    <a:pt x="191105" y="0"/>
                  </a:lnTo>
                  <a:lnTo>
                    <a:pt x="658252" y="0"/>
                  </a:lnTo>
                  <a:lnTo>
                    <a:pt x="658252" y="467146"/>
                  </a:lnTo>
                  <a:lnTo>
                    <a:pt x="849357" y="467146"/>
                  </a:lnTo>
                  <a:lnTo>
                    <a:pt x="424679" y="849357"/>
                  </a:lnTo>
                  <a:lnTo>
                    <a:pt x="0" y="467146"/>
                  </a:lnTo>
                  <a:close/>
                </a:path>
              </a:pathLst>
            </a:custGeom>
            <a:solidFill>
              <a:schemeClr val="accent5">
                <a:lumMod val="75000"/>
              </a:schemeClr>
            </a:solidFill>
            <a:ln w="28575">
              <a:solidFill>
                <a:schemeClr val="tx1"/>
              </a:solidFill>
            </a:ln>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36825" tIns="45720" rIns="236825" bIns="255936" numCol="1" spcCol="1270" anchor="ctr" anchorCtr="0">
              <a:noAutofit/>
            </a:bodyPr>
            <a:lstStyle/>
            <a:p>
              <a:pPr algn="ctr" defTabSz="1600200">
                <a:lnSpc>
                  <a:spcPct val="90000"/>
                </a:lnSpc>
                <a:spcBef>
                  <a:spcPct val="0"/>
                </a:spcBef>
                <a:spcAft>
                  <a:spcPct val="35000"/>
                </a:spcAft>
              </a:pPr>
              <a:endParaRPr lang="fr-MA" sz="1200">
                <a:ln>
                  <a:solidFill>
                    <a:sysClr val="windowText" lastClr="000000"/>
                  </a:solidFill>
                </a:ln>
              </a:endParaRPr>
            </a:p>
          </p:txBody>
        </p:sp>
        <p:sp>
          <p:nvSpPr>
            <p:cNvPr id="35" name="Freeform: Shape 34">
              <a:extLst>
                <a:ext uri="{FF2B5EF4-FFF2-40B4-BE49-F238E27FC236}">
                  <a16:creationId xmlns:a16="http://schemas.microsoft.com/office/drawing/2014/main" id="{E24BDF3F-A67D-4790-BE7B-566588AA3B4F}"/>
                </a:ext>
              </a:extLst>
            </p:cNvPr>
            <p:cNvSpPr/>
            <p:nvPr/>
          </p:nvSpPr>
          <p:spPr>
            <a:xfrm>
              <a:off x="4577680" y="2116996"/>
              <a:ext cx="2300793" cy="950980"/>
            </a:xfrm>
            <a:custGeom>
              <a:avLst/>
              <a:gdLst>
                <a:gd name="connsiteX0" fmla="*/ 0 w 6533434"/>
                <a:gd name="connsiteY0" fmla="*/ 130670 h 1306703"/>
                <a:gd name="connsiteX1" fmla="*/ 130670 w 6533434"/>
                <a:gd name="connsiteY1" fmla="*/ 0 h 1306703"/>
                <a:gd name="connsiteX2" fmla="*/ 6402764 w 6533434"/>
                <a:gd name="connsiteY2" fmla="*/ 0 h 1306703"/>
                <a:gd name="connsiteX3" fmla="*/ 6533434 w 6533434"/>
                <a:gd name="connsiteY3" fmla="*/ 130670 h 1306703"/>
                <a:gd name="connsiteX4" fmla="*/ 6533434 w 6533434"/>
                <a:gd name="connsiteY4" fmla="*/ 1176033 h 1306703"/>
                <a:gd name="connsiteX5" fmla="*/ 6402764 w 6533434"/>
                <a:gd name="connsiteY5" fmla="*/ 1306703 h 1306703"/>
                <a:gd name="connsiteX6" fmla="*/ 130670 w 6533434"/>
                <a:gd name="connsiteY6" fmla="*/ 1306703 h 1306703"/>
                <a:gd name="connsiteX7" fmla="*/ 0 w 6533434"/>
                <a:gd name="connsiteY7" fmla="*/ 1176033 h 1306703"/>
                <a:gd name="connsiteX8" fmla="*/ 0 w 6533434"/>
                <a:gd name="connsiteY8" fmla="*/ 130670 h 130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3434" h="1306703">
                  <a:moveTo>
                    <a:pt x="0" y="130670"/>
                  </a:moveTo>
                  <a:cubicBezTo>
                    <a:pt x="0" y="58503"/>
                    <a:pt x="58503" y="0"/>
                    <a:pt x="130670" y="0"/>
                  </a:cubicBezTo>
                  <a:lnTo>
                    <a:pt x="6402764" y="0"/>
                  </a:lnTo>
                  <a:cubicBezTo>
                    <a:pt x="6474931" y="0"/>
                    <a:pt x="6533434" y="58503"/>
                    <a:pt x="6533434" y="130670"/>
                  </a:cubicBezTo>
                  <a:lnTo>
                    <a:pt x="6533434" y="1176033"/>
                  </a:lnTo>
                  <a:cubicBezTo>
                    <a:pt x="6533434" y="1248200"/>
                    <a:pt x="6474931" y="1306703"/>
                    <a:pt x="6402764" y="1306703"/>
                  </a:cubicBezTo>
                  <a:lnTo>
                    <a:pt x="130670" y="1306703"/>
                  </a:lnTo>
                  <a:cubicBezTo>
                    <a:pt x="58503" y="1306703"/>
                    <a:pt x="0" y="1248200"/>
                    <a:pt x="0" y="1176033"/>
                  </a:cubicBezTo>
                  <a:lnTo>
                    <a:pt x="0" y="130670"/>
                  </a:lnTo>
                  <a:close/>
                </a:path>
              </a:pathLst>
            </a:custGeom>
            <a:ln w="38100">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none" lIns="828000" tIns="108000" rIns="1440000" bIns="144000" numCol="1" spcCol="1270" anchor="b" anchorCtr="0">
              <a:normAutofit/>
            </a:bodyPr>
            <a:lstStyle/>
            <a:p>
              <a:pPr marL="0" lvl="0" indent="0" algn="ctr" defTabSz="1333500">
                <a:lnSpc>
                  <a:spcPct val="90000"/>
                </a:lnSpc>
                <a:spcBef>
                  <a:spcPct val="0"/>
                </a:spcBef>
                <a:buNone/>
              </a:pPr>
              <a:r>
                <a:rPr lang="fr-MA" sz="1600" b="1" kern="1200" dirty="0" err="1">
                  <a:solidFill>
                    <a:schemeClr val="accent5">
                      <a:lumMod val="75000"/>
                    </a:schemeClr>
                  </a:solidFill>
                </a:rPr>
                <a:t>Scikit-learn</a:t>
              </a:r>
              <a:r>
                <a:rPr lang="fr-MA" sz="1600" b="1" kern="1200" dirty="0">
                  <a:solidFill>
                    <a:schemeClr val="accent5">
                      <a:lumMod val="75000"/>
                    </a:schemeClr>
                  </a:solidFill>
                </a:rPr>
                <a:t> </a:t>
              </a:r>
              <a:r>
                <a:rPr lang="fr-MA" sz="1600" b="1" kern="1200" dirty="0" err="1">
                  <a:solidFill>
                    <a:schemeClr val="accent5">
                      <a:lumMod val="75000"/>
                    </a:schemeClr>
                  </a:solidFill>
                </a:rPr>
                <a:t>library</a:t>
              </a:r>
              <a:endParaRPr lang="fr-MA" sz="1600" b="1" kern="1200" dirty="0">
                <a:solidFill>
                  <a:schemeClr val="accent5">
                    <a:lumMod val="75000"/>
                  </a:schemeClr>
                </a:solidFill>
              </a:endParaRPr>
            </a:p>
          </p:txBody>
        </p:sp>
        <p:sp>
          <p:nvSpPr>
            <p:cNvPr id="36" name="TextBox 35">
              <a:extLst>
                <a:ext uri="{FF2B5EF4-FFF2-40B4-BE49-F238E27FC236}">
                  <a16:creationId xmlns:a16="http://schemas.microsoft.com/office/drawing/2014/main" id="{CB941F82-788D-47DA-AB3E-4361730ED38C}"/>
                </a:ext>
              </a:extLst>
            </p:cNvPr>
            <p:cNvSpPr txBox="1"/>
            <p:nvPr/>
          </p:nvSpPr>
          <p:spPr>
            <a:xfrm>
              <a:off x="4328525" y="1925898"/>
              <a:ext cx="2736000" cy="526705"/>
            </a:xfrm>
            <a:prstGeom prst="roundRect">
              <a:avLst/>
            </a:prstGeom>
            <a:solidFill>
              <a:schemeClr val="accent5">
                <a:lumMod val="75000"/>
              </a:schemeClr>
            </a:solidFill>
            <a:ln>
              <a:solidFill>
                <a:schemeClr val="tx1"/>
              </a:solidFill>
            </a:ln>
          </p:spPr>
          <p:style>
            <a:lnRef idx="3">
              <a:schemeClr val="lt1"/>
            </a:lnRef>
            <a:fillRef idx="1">
              <a:schemeClr val="accent1"/>
            </a:fillRef>
            <a:effectRef idx="1">
              <a:schemeClr val="accent1"/>
            </a:effectRef>
            <a:fontRef idx="minor">
              <a:schemeClr val="lt1"/>
            </a:fontRef>
          </p:style>
          <p:txBody>
            <a:bodyPr wrap="square" lIns="216000" tIns="108000" rIns="0" bIns="144000" rtlCol="0">
              <a:spAutoFit/>
            </a:bodyPr>
            <a:lstStyle/>
            <a:p>
              <a:pPr lvl="0" defTabSz="1333500">
                <a:lnSpc>
                  <a:spcPct val="90000"/>
                </a:lnSpc>
                <a:spcBef>
                  <a:spcPct val="0"/>
                </a:spcBef>
                <a:spcAft>
                  <a:spcPct val="35000"/>
                </a:spcAft>
              </a:pPr>
              <a:r>
                <a:rPr lang="fr-MA" sz="1600" b="1" kern="1200" dirty="0"/>
                <a:t>2.Preprocessing Data</a:t>
              </a:r>
            </a:p>
          </p:txBody>
        </p:sp>
        <p:sp>
          <p:nvSpPr>
            <p:cNvPr id="37" name="Freeform: Shape 36">
              <a:extLst>
                <a:ext uri="{FF2B5EF4-FFF2-40B4-BE49-F238E27FC236}">
                  <a16:creationId xmlns:a16="http://schemas.microsoft.com/office/drawing/2014/main" id="{3C301973-E59B-40C4-92BF-32FDF7F56E90}"/>
                </a:ext>
              </a:extLst>
            </p:cNvPr>
            <p:cNvSpPr/>
            <p:nvPr/>
          </p:nvSpPr>
          <p:spPr>
            <a:xfrm>
              <a:off x="8567403" y="2116996"/>
              <a:ext cx="2300793" cy="950980"/>
            </a:xfrm>
            <a:custGeom>
              <a:avLst/>
              <a:gdLst>
                <a:gd name="connsiteX0" fmla="*/ 0 w 6533434"/>
                <a:gd name="connsiteY0" fmla="*/ 130670 h 1306703"/>
                <a:gd name="connsiteX1" fmla="*/ 130670 w 6533434"/>
                <a:gd name="connsiteY1" fmla="*/ 0 h 1306703"/>
                <a:gd name="connsiteX2" fmla="*/ 6402764 w 6533434"/>
                <a:gd name="connsiteY2" fmla="*/ 0 h 1306703"/>
                <a:gd name="connsiteX3" fmla="*/ 6533434 w 6533434"/>
                <a:gd name="connsiteY3" fmla="*/ 130670 h 1306703"/>
                <a:gd name="connsiteX4" fmla="*/ 6533434 w 6533434"/>
                <a:gd name="connsiteY4" fmla="*/ 1176033 h 1306703"/>
                <a:gd name="connsiteX5" fmla="*/ 6402764 w 6533434"/>
                <a:gd name="connsiteY5" fmla="*/ 1306703 h 1306703"/>
                <a:gd name="connsiteX6" fmla="*/ 130670 w 6533434"/>
                <a:gd name="connsiteY6" fmla="*/ 1306703 h 1306703"/>
                <a:gd name="connsiteX7" fmla="*/ 0 w 6533434"/>
                <a:gd name="connsiteY7" fmla="*/ 1176033 h 1306703"/>
                <a:gd name="connsiteX8" fmla="*/ 0 w 6533434"/>
                <a:gd name="connsiteY8" fmla="*/ 130670 h 130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3434" h="1306703">
                  <a:moveTo>
                    <a:pt x="0" y="130670"/>
                  </a:moveTo>
                  <a:cubicBezTo>
                    <a:pt x="0" y="58503"/>
                    <a:pt x="58503" y="0"/>
                    <a:pt x="130670" y="0"/>
                  </a:cubicBezTo>
                  <a:lnTo>
                    <a:pt x="6402764" y="0"/>
                  </a:lnTo>
                  <a:cubicBezTo>
                    <a:pt x="6474931" y="0"/>
                    <a:pt x="6533434" y="58503"/>
                    <a:pt x="6533434" y="130670"/>
                  </a:cubicBezTo>
                  <a:lnTo>
                    <a:pt x="6533434" y="1176033"/>
                  </a:lnTo>
                  <a:cubicBezTo>
                    <a:pt x="6533434" y="1248200"/>
                    <a:pt x="6474931" y="1306703"/>
                    <a:pt x="6402764" y="1306703"/>
                  </a:cubicBezTo>
                  <a:lnTo>
                    <a:pt x="130670" y="1306703"/>
                  </a:lnTo>
                  <a:cubicBezTo>
                    <a:pt x="58503" y="1306703"/>
                    <a:pt x="0" y="1248200"/>
                    <a:pt x="0" y="1176033"/>
                  </a:cubicBezTo>
                  <a:lnTo>
                    <a:pt x="0" y="130670"/>
                  </a:lnTo>
                  <a:close/>
                </a:path>
              </a:pathLst>
            </a:custGeom>
            <a:ln w="38100">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none" lIns="828000" tIns="108000" rIns="1440000" bIns="144000" numCol="1" spcCol="1270" anchor="b" anchorCtr="0">
              <a:normAutofit/>
            </a:bodyPr>
            <a:lstStyle/>
            <a:p>
              <a:pPr marL="0" lvl="0" indent="0" algn="ctr" defTabSz="1333500">
                <a:lnSpc>
                  <a:spcPct val="90000"/>
                </a:lnSpc>
                <a:spcBef>
                  <a:spcPct val="0"/>
                </a:spcBef>
                <a:buNone/>
              </a:pPr>
              <a:r>
                <a:rPr lang="fr-MA" sz="1600" b="1" kern="1200" dirty="0">
                  <a:solidFill>
                    <a:schemeClr val="accent5">
                      <a:lumMod val="75000"/>
                    </a:schemeClr>
                  </a:solidFill>
                </a:rPr>
                <a:t>Training </a:t>
              </a:r>
            </a:p>
            <a:p>
              <a:pPr marL="0" lvl="0" indent="0" algn="ctr" defTabSz="1333500">
                <a:lnSpc>
                  <a:spcPct val="90000"/>
                </a:lnSpc>
                <a:spcBef>
                  <a:spcPct val="0"/>
                </a:spcBef>
                <a:buNone/>
              </a:pPr>
              <a:r>
                <a:rPr lang="fr-MA" sz="1600" b="1" kern="1200" dirty="0" err="1">
                  <a:solidFill>
                    <a:schemeClr val="accent5">
                      <a:lumMod val="75000"/>
                    </a:schemeClr>
                  </a:solidFill>
                </a:rPr>
                <a:t>Testing</a:t>
              </a:r>
              <a:r>
                <a:rPr lang="fr-MA" sz="1600" b="1" kern="1200" dirty="0">
                  <a:solidFill>
                    <a:schemeClr val="accent5">
                      <a:lumMod val="75000"/>
                    </a:schemeClr>
                  </a:solidFill>
                </a:rPr>
                <a:t> Sets</a:t>
              </a:r>
            </a:p>
          </p:txBody>
        </p:sp>
        <p:sp>
          <p:nvSpPr>
            <p:cNvPr id="38" name="TextBox 37">
              <a:extLst>
                <a:ext uri="{FF2B5EF4-FFF2-40B4-BE49-F238E27FC236}">
                  <a16:creationId xmlns:a16="http://schemas.microsoft.com/office/drawing/2014/main" id="{DDB09FE9-DEF9-4BB0-9FDD-6BD72242ED6A}"/>
                </a:ext>
              </a:extLst>
            </p:cNvPr>
            <p:cNvSpPr txBox="1"/>
            <p:nvPr/>
          </p:nvSpPr>
          <p:spPr>
            <a:xfrm>
              <a:off x="8318248" y="1925898"/>
              <a:ext cx="2736000" cy="526705"/>
            </a:xfrm>
            <a:prstGeom prst="roundRect">
              <a:avLst/>
            </a:prstGeom>
            <a:solidFill>
              <a:schemeClr val="accent5">
                <a:lumMod val="75000"/>
              </a:schemeClr>
            </a:solidFill>
            <a:ln>
              <a:solidFill>
                <a:schemeClr val="tx1"/>
              </a:solidFill>
            </a:ln>
          </p:spPr>
          <p:style>
            <a:lnRef idx="3">
              <a:schemeClr val="lt1"/>
            </a:lnRef>
            <a:fillRef idx="1">
              <a:schemeClr val="accent1"/>
            </a:fillRef>
            <a:effectRef idx="1">
              <a:schemeClr val="accent1"/>
            </a:effectRef>
            <a:fontRef idx="minor">
              <a:schemeClr val="lt1"/>
            </a:fontRef>
          </p:style>
          <p:txBody>
            <a:bodyPr wrap="square" lIns="216000" tIns="108000" rIns="0" bIns="144000" rtlCol="0">
              <a:spAutoFit/>
            </a:bodyPr>
            <a:lstStyle/>
            <a:p>
              <a:pPr marL="0" lvl="0" indent="0" algn="l" defTabSz="1333500">
                <a:lnSpc>
                  <a:spcPct val="90000"/>
                </a:lnSpc>
                <a:spcBef>
                  <a:spcPct val="0"/>
                </a:spcBef>
                <a:spcAft>
                  <a:spcPct val="35000"/>
                </a:spcAft>
                <a:buNone/>
              </a:pPr>
              <a:r>
                <a:rPr lang="en-US" sz="1600" b="1" kern="1200" dirty="0"/>
                <a:t>3.Split Data</a:t>
              </a:r>
            </a:p>
          </p:txBody>
        </p:sp>
        <p:sp>
          <p:nvSpPr>
            <p:cNvPr id="39" name="Freeform: Shape 38">
              <a:extLst>
                <a:ext uri="{FF2B5EF4-FFF2-40B4-BE49-F238E27FC236}">
                  <a16:creationId xmlns:a16="http://schemas.microsoft.com/office/drawing/2014/main" id="{3954735C-772D-477F-A44A-F9FF34A584D4}"/>
                </a:ext>
              </a:extLst>
            </p:cNvPr>
            <p:cNvSpPr/>
            <p:nvPr/>
          </p:nvSpPr>
          <p:spPr>
            <a:xfrm>
              <a:off x="2764417" y="4710229"/>
              <a:ext cx="2300793" cy="950980"/>
            </a:xfrm>
            <a:custGeom>
              <a:avLst/>
              <a:gdLst>
                <a:gd name="connsiteX0" fmla="*/ 0 w 6533434"/>
                <a:gd name="connsiteY0" fmla="*/ 130670 h 1306703"/>
                <a:gd name="connsiteX1" fmla="*/ 130670 w 6533434"/>
                <a:gd name="connsiteY1" fmla="*/ 0 h 1306703"/>
                <a:gd name="connsiteX2" fmla="*/ 6402764 w 6533434"/>
                <a:gd name="connsiteY2" fmla="*/ 0 h 1306703"/>
                <a:gd name="connsiteX3" fmla="*/ 6533434 w 6533434"/>
                <a:gd name="connsiteY3" fmla="*/ 130670 h 1306703"/>
                <a:gd name="connsiteX4" fmla="*/ 6533434 w 6533434"/>
                <a:gd name="connsiteY4" fmla="*/ 1176033 h 1306703"/>
                <a:gd name="connsiteX5" fmla="*/ 6402764 w 6533434"/>
                <a:gd name="connsiteY5" fmla="*/ 1306703 h 1306703"/>
                <a:gd name="connsiteX6" fmla="*/ 130670 w 6533434"/>
                <a:gd name="connsiteY6" fmla="*/ 1306703 h 1306703"/>
                <a:gd name="connsiteX7" fmla="*/ 0 w 6533434"/>
                <a:gd name="connsiteY7" fmla="*/ 1176033 h 1306703"/>
                <a:gd name="connsiteX8" fmla="*/ 0 w 6533434"/>
                <a:gd name="connsiteY8" fmla="*/ 130670 h 130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3434" h="1306703">
                  <a:moveTo>
                    <a:pt x="0" y="130670"/>
                  </a:moveTo>
                  <a:cubicBezTo>
                    <a:pt x="0" y="58503"/>
                    <a:pt x="58503" y="0"/>
                    <a:pt x="130670" y="0"/>
                  </a:cubicBezTo>
                  <a:lnTo>
                    <a:pt x="6402764" y="0"/>
                  </a:lnTo>
                  <a:cubicBezTo>
                    <a:pt x="6474931" y="0"/>
                    <a:pt x="6533434" y="58503"/>
                    <a:pt x="6533434" y="130670"/>
                  </a:cubicBezTo>
                  <a:lnTo>
                    <a:pt x="6533434" y="1176033"/>
                  </a:lnTo>
                  <a:cubicBezTo>
                    <a:pt x="6533434" y="1248200"/>
                    <a:pt x="6474931" y="1306703"/>
                    <a:pt x="6402764" y="1306703"/>
                  </a:cubicBezTo>
                  <a:lnTo>
                    <a:pt x="130670" y="1306703"/>
                  </a:lnTo>
                  <a:cubicBezTo>
                    <a:pt x="58503" y="1306703"/>
                    <a:pt x="0" y="1248200"/>
                    <a:pt x="0" y="1176033"/>
                  </a:cubicBezTo>
                  <a:lnTo>
                    <a:pt x="0" y="130670"/>
                  </a:lnTo>
                  <a:close/>
                </a:path>
              </a:pathLst>
            </a:custGeom>
            <a:ln w="38100">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none" lIns="828000" tIns="108000" rIns="1440000" bIns="144000" numCol="1" spcCol="1270" anchor="b" anchorCtr="0">
              <a:normAutofit/>
            </a:bodyPr>
            <a:lstStyle/>
            <a:p>
              <a:pPr marL="0" lvl="0" indent="0" algn="ctr" defTabSz="1333500">
                <a:lnSpc>
                  <a:spcPct val="90000"/>
                </a:lnSpc>
                <a:spcBef>
                  <a:spcPct val="0"/>
                </a:spcBef>
                <a:buNone/>
              </a:pPr>
              <a:r>
                <a:rPr lang="fr-MA" sz="1600" b="1" kern="1200" dirty="0" err="1">
                  <a:solidFill>
                    <a:schemeClr val="accent5">
                      <a:lumMod val="75000"/>
                    </a:schemeClr>
                  </a:solidFill>
                </a:rPr>
                <a:t>Keras</a:t>
              </a:r>
              <a:r>
                <a:rPr lang="fr-MA" sz="1600" b="1" kern="1200" dirty="0">
                  <a:solidFill>
                    <a:schemeClr val="accent5">
                      <a:lumMod val="75000"/>
                    </a:schemeClr>
                  </a:solidFill>
                </a:rPr>
                <a:t> </a:t>
              </a:r>
              <a:r>
                <a:rPr lang="fr-MA" sz="1600" b="1" kern="1200" dirty="0" err="1">
                  <a:solidFill>
                    <a:schemeClr val="accent5">
                      <a:lumMod val="75000"/>
                    </a:schemeClr>
                  </a:solidFill>
                </a:rPr>
                <a:t>library</a:t>
              </a:r>
              <a:r>
                <a:rPr lang="fr-MA" sz="1600" b="1" kern="1200" dirty="0">
                  <a:solidFill>
                    <a:schemeClr val="accent5">
                      <a:lumMod val="75000"/>
                    </a:schemeClr>
                  </a:solidFill>
                </a:rPr>
                <a:t> </a:t>
              </a:r>
              <a:r>
                <a:rPr lang="fr-MA" sz="1600" b="1" kern="1200" dirty="0" err="1">
                  <a:solidFill>
                    <a:schemeClr val="accent5">
                      <a:lumMod val="75000"/>
                    </a:schemeClr>
                  </a:solidFill>
                </a:rPr>
                <a:t>with</a:t>
              </a:r>
              <a:r>
                <a:rPr lang="fr-MA" sz="1600" b="1" kern="1200" dirty="0">
                  <a:solidFill>
                    <a:schemeClr val="accent5">
                      <a:lumMod val="75000"/>
                    </a:schemeClr>
                  </a:solidFill>
                </a:rPr>
                <a:t> </a:t>
              </a:r>
            </a:p>
            <a:p>
              <a:pPr marL="0" lvl="0" indent="0" algn="ctr" defTabSz="1333500">
                <a:lnSpc>
                  <a:spcPct val="90000"/>
                </a:lnSpc>
                <a:spcBef>
                  <a:spcPct val="0"/>
                </a:spcBef>
                <a:buNone/>
              </a:pPr>
              <a:r>
                <a:rPr lang="fr-MA" sz="1600" b="1" kern="1200" dirty="0" err="1">
                  <a:solidFill>
                    <a:schemeClr val="accent5">
                      <a:lumMod val="75000"/>
                    </a:schemeClr>
                  </a:solidFill>
                </a:rPr>
                <a:t>Tensorflow</a:t>
              </a:r>
              <a:endParaRPr lang="fr-MA" sz="1600" b="1" kern="1200" dirty="0">
                <a:solidFill>
                  <a:schemeClr val="accent5">
                    <a:lumMod val="75000"/>
                  </a:schemeClr>
                </a:solidFill>
              </a:endParaRPr>
            </a:p>
          </p:txBody>
        </p:sp>
        <p:sp>
          <p:nvSpPr>
            <p:cNvPr id="40" name="TextBox 39">
              <a:extLst>
                <a:ext uri="{FF2B5EF4-FFF2-40B4-BE49-F238E27FC236}">
                  <a16:creationId xmlns:a16="http://schemas.microsoft.com/office/drawing/2014/main" id="{A5BA42A3-D2C9-4824-B7E8-D1C76EFA4136}"/>
                </a:ext>
              </a:extLst>
            </p:cNvPr>
            <p:cNvSpPr txBox="1"/>
            <p:nvPr/>
          </p:nvSpPr>
          <p:spPr>
            <a:xfrm>
              <a:off x="2515262" y="4519131"/>
              <a:ext cx="2736000" cy="526705"/>
            </a:xfrm>
            <a:prstGeom prst="roundRect">
              <a:avLst/>
            </a:prstGeom>
            <a:solidFill>
              <a:schemeClr val="accent5">
                <a:lumMod val="75000"/>
              </a:schemeClr>
            </a:solidFill>
            <a:ln>
              <a:solidFill>
                <a:schemeClr val="tx1"/>
              </a:solidFill>
            </a:ln>
          </p:spPr>
          <p:style>
            <a:lnRef idx="3">
              <a:schemeClr val="lt1"/>
            </a:lnRef>
            <a:fillRef idx="1">
              <a:schemeClr val="accent1"/>
            </a:fillRef>
            <a:effectRef idx="1">
              <a:schemeClr val="accent1"/>
            </a:effectRef>
            <a:fontRef idx="minor">
              <a:schemeClr val="lt1"/>
            </a:fontRef>
          </p:style>
          <p:txBody>
            <a:bodyPr wrap="square" lIns="216000" tIns="108000" rIns="0" bIns="144000" rtlCol="0">
              <a:spAutoFit/>
            </a:bodyPr>
            <a:lstStyle/>
            <a:p>
              <a:pPr marL="0" lvl="0" indent="0" algn="l" defTabSz="1333500">
                <a:lnSpc>
                  <a:spcPct val="90000"/>
                </a:lnSpc>
                <a:spcBef>
                  <a:spcPct val="0"/>
                </a:spcBef>
                <a:spcAft>
                  <a:spcPct val="35000"/>
                </a:spcAft>
                <a:buNone/>
              </a:pPr>
              <a:r>
                <a:rPr lang="en-US" sz="1600" b="1" kern="1200" dirty="0"/>
                <a:t>4.Conv-LSTM Model building</a:t>
              </a:r>
            </a:p>
          </p:txBody>
        </p:sp>
        <p:sp>
          <p:nvSpPr>
            <p:cNvPr id="43" name="Freeform: Shape 42">
              <a:extLst>
                <a:ext uri="{FF2B5EF4-FFF2-40B4-BE49-F238E27FC236}">
                  <a16:creationId xmlns:a16="http://schemas.microsoft.com/office/drawing/2014/main" id="{6FB18C0A-3748-441B-8461-39D1E2262B95}"/>
                </a:ext>
              </a:extLst>
            </p:cNvPr>
            <p:cNvSpPr/>
            <p:nvPr/>
          </p:nvSpPr>
          <p:spPr>
            <a:xfrm>
              <a:off x="6992994" y="4710229"/>
              <a:ext cx="2300793" cy="950980"/>
            </a:xfrm>
            <a:custGeom>
              <a:avLst/>
              <a:gdLst>
                <a:gd name="connsiteX0" fmla="*/ 0 w 6533434"/>
                <a:gd name="connsiteY0" fmla="*/ 130670 h 1306703"/>
                <a:gd name="connsiteX1" fmla="*/ 130670 w 6533434"/>
                <a:gd name="connsiteY1" fmla="*/ 0 h 1306703"/>
                <a:gd name="connsiteX2" fmla="*/ 6402764 w 6533434"/>
                <a:gd name="connsiteY2" fmla="*/ 0 h 1306703"/>
                <a:gd name="connsiteX3" fmla="*/ 6533434 w 6533434"/>
                <a:gd name="connsiteY3" fmla="*/ 130670 h 1306703"/>
                <a:gd name="connsiteX4" fmla="*/ 6533434 w 6533434"/>
                <a:gd name="connsiteY4" fmla="*/ 1176033 h 1306703"/>
                <a:gd name="connsiteX5" fmla="*/ 6402764 w 6533434"/>
                <a:gd name="connsiteY5" fmla="*/ 1306703 h 1306703"/>
                <a:gd name="connsiteX6" fmla="*/ 130670 w 6533434"/>
                <a:gd name="connsiteY6" fmla="*/ 1306703 h 1306703"/>
                <a:gd name="connsiteX7" fmla="*/ 0 w 6533434"/>
                <a:gd name="connsiteY7" fmla="*/ 1176033 h 1306703"/>
                <a:gd name="connsiteX8" fmla="*/ 0 w 6533434"/>
                <a:gd name="connsiteY8" fmla="*/ 130670 h 130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3434" h="1306703">
                  <a:moveTo>
                    <a:pt x="0" y="130670"/>
                  </a:moveTo>
                  <a:cubicBezTo>
                    <a:pt x="0" y="58503"/>
                    <a:pt x="58503" y="0"/>
                    <a:pt x="130670" y="0"/>
                  </a:cubicBezTo>
                  <a:lnTo>
                    <a:pt x="6402764" y="0"/>
                  </a:lnTo>
                  <a:cubicBezTo>
                    <a:pt x="6474931" y="0"/>
                    <a:pt x="6533434" y="58503"/>
                    <a:pt x="6533434" y="130670"/>
                  </a:cubicBezTo>
                  <a:lnTo>
                    <a:pt x="6533434" y="1176033"/>
                  </a:lnTo>
                  <a:cubicBezTo>
                    <a:pt x="6533434" y="1248200"/>
                    <a:pt x="6474931" y="1306703"/>
                    <a:pt x="6402764" y="1306703"/>
                  </a:cubicBezTo>
                  <a:lnTo>
                    <a:pt x="130670" y="1306703"/>
                  </a:lnTo>
                  <a:cubicBezTo>
                    <a:pt x="58503" y="1306703"/>
                    <a:pt x="0" y="1248200"/>
                    <a:pt x="0" y="1176033"/>
                  </a:cubicBezTo>
                  <a:lnTo>
                    <a:pt x="0" y="130670"/>
                  </a:lnTo>
                  <a:close/>
                </a:path>
              </a:pathLst>
            </a:custGeom>
            <a:ln w="38100">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none" lIns="828000" tIns="108000" rIns="1440000" bIns="144000" numCol="1" spcCol="1270" anchor="b" anchorCtr="0">
              <a:normAutofit/>
            </a:bodyPr>
            <a:lstStyle/>
            <a:p>
              <a:pPr marL="0" lvl="0" indent="0" algn="ctr" defTabSz="1333500">
                <a:lnSpc>
                  <a:spcPct val="90000"/>
                </a:lnSpc>
                <a:spcBef>
                  <a:spcPct val="0"/>
                </a:spcBef>
                <a:buNone/>
              </a:pPr>
              <a:r>
                <a:rPr lang="fr-MA" sz="1600" b="1" kern="1200" dirty="0" err="1">
                  <a:solidFill>
                    <a:schemeClr val="accent5">
                      <a:lumMod val="75000"/>
                    </a:schemeClr>
                  </a:solidFill>
                </a:rPr>
                <a:t>Matplotlib</a:t>
              </a:r>
              <a:r>
                <a:rPr lang="fr-MA" sz="1600" b="1" kern="1200" dirty="0">
                  <a:solidFill>
                    <a:schemeClr val="accent5">
                      <a:lumMod val="75000"/>
                    </a:schemeClr>
                  </a:solidFill>
                </a:rPr>
                <a:t> </a:t>
              </a:r>
              <a:r>
                <a:rPr lang="fr-MA" sz="1600" b="1" kern="1200" dirty="0" err="1">
                  <a:solidFill>
                    <a:schemeClr val="accent5">
                      <a:lumMod val="75000"/>
                    </a:schemeClr>
                  </a:solidFill>
                </a:rPr>
                <a:t>library</a:t>
              </a:r>
              <a:r>
                <a:rPr lang="fr-MA" sz="1600" b="1" kern="1200" dirty="0">
                  <a:solidFill>
                    <a:schemeClr val="accent5">
                      <a:lumMod val="75000"/>
                    </a:schemeClr>
                  </a:solidFill>
                </a:rPr>
                <a:t> </a:t>
              </a:r>
            </a:p>
          </p:txBody>
        </p:sp>
        <p:sp>
          <p:nvSpPr>
            <p:cNvPr id="44" name="TextBox 43">
              <a:extLst>
                <a:ext uri="{FF2B5EF4-FFF2-40B4-BE49-F238E27FC236}">
                  <a16:creationId xmlns:a16="http://schemas.microsoft.com/office/drawing/2014/main" id="{28AE5D7F-2B1C-4C91-A77A-422572BC0A4C}"/>
                </a:ext>
              </a:extLst>
            </p:cNvPr>
            <p:cNvSpPr txBox="1"/>
            <p:nvPr/>
          </p:nvSpPr>
          <p:spPr>
            <a:xfrm>
              <a:off x="6743839" y="4519131"/>
              <a:ext cx="2736000" cy="526705"/>
            </a:xfrm>
            <a:prstGeom prst="roundRect">
              <a:avLst/>
            </a:prstGeom>
            <a:solidFill>
              <a:schemeClr val="accent5">
                <a:lumMod val="75000"/>
              </a:schemeClr>
            </a:solidFill>
            <a:ln>
              <a:solidFill>
                <a:schemeClr val="tx1"/>
              </a:solidFill>
            </a:ln>
          </p:spPr>
          <p:style>
            <a:lnRef idx="3">
              <a:schemeClr val="lt1"/>
            </a:lnRef>
            <a:fillRef idx="1">
              <a:schemeClr val="accent1"/>
            </a:fillRef>
            <a:effectRef idx="1">
              <a:schemeClr val="accent1"/>
            </a:effectRef>
            <a:fontRef idx="minor">
              <a:schemeClr val="lt1"/>
            </a:fontRef>
          </p:style>
          <p:txBody>
            <a:bodyPr wrap="square" lIns="216000" tIns="108000" rIns="0" bIns="144000" rtlCol="0">
              <a:spAutoFit/>
            </a:bodyPr>
            <a:lstStyle/>
            <a:p>
              <a:pPr marL="0" lvl="0" indent="0" algn="l" defTabSz="1333500">
                <a:lnSpc>
                  <a:spcPct val="90000"/>
                </a:lnSpc>
                <a:spcBef>
                  <a:spcPct val="0"/>
                </a:spcBef>
                <a:spcAft>
                  <a:spcPct val="35000"/>
                </a:spcAft>
                <a:buNone/>
              </a:pPr>
              <a:r>
                <a:rPr lang="en-US" sz="1600" b="1" kern="1200" dirty="0"/>
                <a:t>5.Visualize Results</a:t>
              </a:r>
            </a:p>
          </p:txBody>
        </p:sp>
        <p:sp>
          <p:nvSpPr>
            <p:cNvPr id="45" name="Freeform: Shape 44">
              <a:extLst>
                <a:ext uri="{FF2B5EF4-FFF2-40B4-BE49-F238E27FC236}">
                  <a16:creationId xmlns:a16="http://schemas.microsoft.com/office/drawing/2014/main" id="{89A54B75-CD01-4F0A-ACCE-FD405D087559}"/>
                </a:ext>
              </a:extLst>
            </p:cNvPr>
            <p:cNvSpPr/>
            <p:nvPr/>
          </p:nvSpPr>
          <p:spPr>
            <a:xfrm rot="16200000">
              <a:off x="7448470" y="2451378"/>
              <a:ext cx="505142" cy="563412"/>
            </a:xfrm>
            <a:custGeom>
              <a:avLst/>
              <a:gdLst>
                <a:gd name="connsiteX0" fmla="*/ 0 w 849357"/>
                <a:gd name="connsiteY0" fmla="*/ 467146 h 849357"/>
                <a:gd name="connsiteX1" fmla="*/ 191105 w 849357"/>
                <a:gd name="connsiteY1" fmla="*/ 467146 h 849357"/>
                <a:gd name="connsiteX2" fmla="*/ 191105 w 849357"/>
                <a:gd name="connsiteY2" fmla="*/ 0 h 849357"/>
                <a:gd name="connsiteX3" fmla="*/ 658252 w 849357"/>
                <a:gd name="connsiteY3" fmla="*/ 0 h 849357"/>
                <a:gd name="connsiteX4" fmla="*/ 658252 w 849357"/>
                <a:gd name="connsiteY4" fmla="*/ 467146 h 849357"/>
                <a:gd name="connsiteX5" fmla="*/ 849357 w 849357"/>
                <a:gd name="connsiteY5" fmla="*/ 467146 h 849357"/>
                <a:gd name="connsiteX6" fmla="*/ 424679 w 849357"/>
                <a:gd name="connsiteY6" fmla="*/ 849357 h 849357"/>
                <a:gd name="connsiteX7" fmla="*/ 0 w 849357"/>
                <a:gd name="connsiteY7" fmla="*/ 467146 h 84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57" h="849357">
                  <a:moveTo>
                    <a:pt x="0" y="467146"/>
                  </a:moveTo>
                  <a:lnTo>
                    <a:pt x="191105" y="467146"/>
                  </a:lnTo>
                  <a:lnTo>
                    <a:pt x="191105" y="0"/>
                  </a:lnTo>
                  <a:lnTo>
                    <a:pt x="658252" y="0"/>
                  </a:lnTo>
                  <a:lnTo>
                    <a:pt x="658252" y="467146"/>
                  </a:lnTo>
                  <a:lnTo>
                    <a:pt x="849357" y="467146"/>
                  </a:lnTo>
                  <a:lnTo>
                    <a:pt x="424679" y="849357"/>
                  </a:lnTo>
                  <a:lnTo>
                    <a:pt x="0" y="467146"/>
                  </a:lnTo>
                  <a:close/>
                </a:path>
              </a:pathLst>
            </a:custGeom>
            <a:solidFill>
              <a:schemeClr val="accent5">
                <a:lumMod val="75000"/>
              </a:schemeClr>
            </a:solidFill>
            <a:ln w="28575">
              <a:solidFill>
                <a:schemeClr val="tx1"/>
              </a:solidFill>
            </a:ln>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36825" tIns="45720" rIns="236825" bIns="255936" numCol="1" spcCol="1270" anchor="ctr" anchorCtr="0">
              <a:noAutofit/>
            </a:bodyPr>
            <a:lstStyle/>
            <a:p>
              <a:pPr algn="ctr" defTabSz="1600200">
                <a:lnSpc>
                  <a:spcPct val="90000"/>
                </a:lnSpc>
                <a:spcBef>
                  <a:spcPct val="0"/>
                </a:spcBef>
                <a:spcAft>
                  <a:spcPct val="35000"/>
                </a:spcAft>
              </a:pPr>
              <a:endParaRPr lang="fr-MA" sz="1200">
                <a:ln>
                  <a:solidFill>
                    <a:sysClr val="windowText" lastClr="000000"/>
                  </a:solidFill>
                </a:ln>
              </a:endParaRPr>
            </a:p>
          </p:txBody>
        </p:sp>
        <p:sp>
          <p:nvSpPr>
            <p:cNvPr id="46" name="Freeform: Shape 45">
              <a:extLst>
                <a:ext uri="{FF2B5EF4-FFF2-40B4-BE49-F238E27FC236}">
                  <a16:creationId xmlns:a16="http://schemas.microsoft.com/office/drawing/2014/main" id="{4F9E6F89-6D72-4CBB-8817-93451B77D376}"/>
                </a:ext>
              </a:extLst>
            </p:cNvPr>
            <p:cNvSpPr/>
            <p:nvPr/>
          </p:nvSpPr>
          <p:spPr>
            <a:xfrm rot="16200000">
              <a:off x="5762751" y="4949444"/>
              <a:ext cx="505142" cy="563412"/>
            </a:xfrm>
            <a:custGeom>
              <a:avLst/>
              <a:gdLst>
                <a:gd name="connsiteX0" fmla="*/ 0 w 849357"/>
                <a:gd name="connsiteY0" fmla="*/ 467146 h 849357"/>
                <a:gd name="connsiteX1" fmla="*/ 191105 w 849357"/>
                <a:gd name="connsiteY1" fmla="*/ 467146 h 849357"/>
                <a:gd name="connsiteX2" fmla="*/ 191105 w 849357"/>
                <a:gd name="connsiteY2" fmla="*/ 0 h 849357"/>
                <a:gd name="connsiteX3" fmla="*/ 658252 w 849357"/>
                <a:gd name="connsiteY3" fmla="*/ 0 h 849357"/>
                <a:gd name="connsiteX4" fmla="*/ 658252 w 849357"/>
                <a:gd name="connsiteY4" fmla="*/ 467146 h 849357"/>
                <a:gd name="connsiteX5" fmla="*/ 849357 w 849357"/>
                <a:gd name="connsiteY5" fmla="*/ 467146 h 849357"/>
                <a:gd name="connsiteX6" fmla="*/ 424679 w 849357"/>
                <a:gd name="connsiteY6" fmla="*/ 849357 h 849357"/>
                <a:gd name="connsiteX7" fmla="*/ 0 w 849357"/>
                <a:gd name="connsiteY7" fmla="*/ 467146 h 84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57" h="849357">
                  <a:moveTo>
                    <a:pt x="0" y="467146"/>
                  </a:moveTo>
                  <a:lnTo>
                    <a:pt x="191105" y="467146"/>
                  </a:lnTo>
                  <a:lnTo>
                    <a:pt x="191105" y="0"/>
                  </a:lnTo>
                  <a:lnTo>
                    <a:pt x="658252" y="0"/>
                  </a:lnTo>
                  <a:lnTo>
                    <a:pt x="658252" y="467146"/>
                  </a:lnTo>
                  <a:lnTo>
                    <a:pt x="849357" y="467146"/>
                  </a:lnTo>
                  <a:lnTo>
                    <a:pt x="424679" y="849357"/>
                  </a:lnTo>
                  <a:lnTo>
                    <a:pt x="0" y="467146"/>
                  </a:lnTo>
                  <a:close/>
                </a:path>
              </a:pathLst>
            </a:custGeom>
            <a:solidFill>
              <a:schemeClr val="accent5">
                <a:lumMod val="75000"/>
              </a:schemeClr>
            </a:solidFill>
            <a:ln w="28575">
              <a:solidFill>
                <a:schemeClr val="tx1"/>
              </a:solidFill>
            </a:ln>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36825" tIns="45720" rIns="236825" bIns="255936" numCol="1" spcCol="1270" anchor="ctr" anchorCtr="0">
              <a:noAutofit/>
            </a:bodyPr>
            <a:lstStyle/>
            <a:p>
              <a:pPr algn="ctr" defTabSz="1600200">
                <a:lnSpc>
                  <a:spcPct val="90000"/>
                </a:lnSpc>
                <a:spcBef>
                  <a:spcPct val="0"/>
                </a:spcBef>
                <a:spcAft>
                  <a:spcPct val="35000"/>
                </a:spcAft>
              </a:pPr>
              <a:endParaRPr lang="fr-MA" sz="1200">
                <a:ln>
                  <a:solidFill>
                    <a:sysClr val="windowText" lastClr="000000"/>
                  </a:solidFill>
                </a:ln>
              </a:endParaRPr>
            </a:p>
          </p:txBody>
        </p:sp>
        <p:pic>
          <p:nvPicPr>
            <p:cNvPr id="50" name="Picture 49">
              <a:extLst>
                <a:ext uri="{FF2B5EF4-FFF2-40B4-BE49-F238E27FC236}">
                  <a16:creationId xmlns:a16="http://schemas.microsoft.com/office/drawing/2014/main" id="{751320C8-4321-473F-848F-702E6C4C0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1477" y="2337766"/>
              <a:ext cx="425971" cy="425971"/>
            </a:xfrm>
            <a:prstGeom prst="rect">
              <a:avLst/>
            </a:prstGeom>
            <a:ln>
              <a:noFill/>
            </a:ln>
          </p:spPr>
        </p:pic>
        <p:pic>
          <p:nvPicPr>
            <p:cNvPr id="51" name="Picture 50">
              <a:extLst>
                <a:ext uri="{FF2B5EF4-FFF2-40B4-BE49-F238E27FC236}">
                  <a16:creationId xmlns:a16="http://schemas.microsoft.com/office/drawing/2014/main" id="{EEB1AE0F-35EC-407F-A5CE-34DD60C0A3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463" y="2744571"/>
              <a:ext cx="674697" cy="272778"/>
            </a:xfrm>
            <a:prstGeom prst="rect">
              <a:avLst/>
            </a:prstGeom>
            <a:ln>
              <a:noFill/>
            </a:ln>
          </p:spPr>
        </p:pic>
        <p:pic>
          <p:nvPicPr>
            <p:cNvPr id="52" name="Picture 51">
              <a:extLst>
                <a:ext uri="{FF2B5EF4-FFF2-40B4-BE49-F238E27FC236}">
                  <a16:creationId xmlns:a16="http://schemas.microsoft.com/office/drawing/2014/main" id="{A79DB639-564D-4464-8EA2-AE6BDB8D26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0407" y="2699317"/>
              <a:ext cx="518913" cy="279348"/>
            </a:xfrm>
            <a:prstGeom prst="rect">
              <a:avLst/>
            </a:prstGeom>
            <a:ln>
              <a:noFill/>
            </a:ln>
          </p:spPr>
        </p:pic>
        <p:pic>
          <p:nvPicPr>
            <p:cNvPr id="53" name="Picture 52">
              <a:extLst>
                <a:ext uri="{FF2B5EF4-FFF2-40B4-BE49-F238E27FC236}">
                  <a16:creationId xmlns:a16="http://schemas.microsoft.com/office/drawing/2014/main" id="{1E301EEC-A0C5-48A4-B0B4-3883918F1EC9}"/>
                </a:ext>
              </a:extLst>
            </p:cNvPr>
            <p:cNvPicPr>
              <a:picLocks noChangeAspect="1"/>
            </p:cNvPicPr>
            <p:nvPr/>
          </p:nvPicPr>
          <p:blipFill rotWithShape="1">
            <a:blip r:embed="rId8">
              <a:clrChange>
                <a:clrFrom>
                  <a:srgbClr val="E6E6E6"/>
                </a:clrFrom>
                <a:clrTo>
                  <a:srgbClr val="E6E6E6">
                    <a:alpha val="0"/>
                  </a:srgbClr>
                </a:clrTo>
              </a:clrChange>
              <a:extLst>
                <a:ext uri="{28A0092B-C50C-407E-A947-70E740481C1C}">
                  <a14:useLocalDpi xmlns:a14="http://schemas.microsoft.com/office/drawing/2010/main" val="0"/>
                </a:ext>
              </a:extLst>
            </a:blip>
            <a:srcRect l="17922" t="27041" r="17029" b="32051"/>
            <a:stretch/>
          </p:blipFill>
          <p:spPr>
            <a:xfrm>
              <a:off x="4291902" y="5405583"/>
              <a:ext cx="571555" cy="156276"/>
            </a:xfrm>
            <a:prstGeom prst="rect">
              <a:avLst/>
            </a:prstGeom>
            <a:ln>
              <a:noFill/>
            </a:ln>
          </p:spPr>
        </p:pic>
        <p:pic>
          <p:nvPicPr>
            <p:cNvPr id="54" name="Picture 53">
              <a:extLst>
                <a:ext uri="{FF2B5EF4-FFF2-40B4-BE49-F238E27FC236}">
                  <a16:creationId xmlns:a16="http://schemas.microsoft.com/office/drawing/2014/main" id="{4B440A76-20EE-4110-B8AA-EDEE8E0CB7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9346" y="5141049"/>
              <a:ext cx="571555" cy="165751"/>
            </a:xfrm>
            <a:prstGeom prst="rect">
              <a:avLst/>
            </a:prstGeom>
            <a:ln>
              <a:noFill/>
            </a:ln>
          </p:spPr>
        </p:pic>
        <p:pic>
          <p:nvPicPr>
            <p:cNvPr id="55" name="Picture 54">
              <a:extLst>
                <a:ext uri="{FF2B5EF4-FFF2-40B4-BE49-F238E27FC236}">
                  <a16:creationId xmlns:a16="http://schemas.microsoft.com/office/drawing/2014/main" id="{81E4D0DC-CA19-4FC8-8EB7-06FD8AD7F9C0}"/>
                </a:ext>
              </a:extLst>
            </p:cNvPr>
            <p:cNvPicPr>
              <a:picLocks noChangeAspect="1"/>
            </p:cNvPicPr>
            <p:nvPr/>
          </p:nvPicPr>
          <p:blipFill rotWithShape="1">
            <a:blip r:embed="rId10">
              <a:clrChange>
                <a:clrFrom>
                  <a:srgbClr val="F0F0F0"/>
                </a:clrFrom>
                <a:clrTo>
                  <a:srgbClr val="F0F0F0">
                    <a:alpha val="0"/>
                  </a:srgbClr>
                </a:clrTo>
              </a:clrChange>
              <a:extLst>
                <a:ext uri="{28A0092B-C50C-407E-A947-70E740481C1C}">
                  <a14:useLocalDpi xmlns:a14="http://schemas.microsoft.com/office/drawing/2010/main" val="0"/>
                </a:ext>
              </a:extLst>
            </a:blip>
            <a:srcRect l="19061" r="16448"/>
            <a:stretch/>
          </p:blipFill>
          <p:spPr>
            <a:xfrm>
              <a:off x="8649999" y="5076067"/>
              <a:ext cx="530001" cy="485792"/>
            </a:xfrm>
            <a:prstGeom prst="rect">
              <a:avLst/>
            </a:prstGeom>
            <a:ln>
              <a:noFill/>
            </a:ln>
          </p:spPr>
        </p:pic>
      </p:grpSp>
    </p:spTree>
    <p:extLst>
      <p:ext uri="{BB962C8B-B14F-4D97-AF65-F5344CB8AC3E}">
        <p14:creationId xmlns:p14="http://schemas.microsoft.com/office/powerpoint/2010/main" val="938033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F7769222-88A4-4295-ADC6-8EB52835842B}"/>
              </a:ext>
            </a:extLst>
          </p:cNvPr>
          <p:cNvSpPr/>
          <p:nvPr/>
        </p:nvSpPr>
        <p:spPr>
          <a:xfrm>
            <a:off x="7106400" y="158331"/>
            <a:ext cx="2268411"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6ECC16D8-6DD7-4456-9CF6-3E6BCCFD8AF5}"/>
              </a:ext>
            </a:extLst>
          </p:cNvPr>
          <p:cNvSpPr/>
          <p:nvPr/>
        </p:nvSpPr>
        <p:spPr>
          <a:xfrm>
            <a:off x="9591439" y="157131"/>
            <a:ext cx="2268000" cy="500477"/>
          </a:xfrm>
          <a:prstGeom prst="roundRect">
            <a:avLst/>
          </a:prstGeom>
          <a:solidFill>
            <a:srgbClr val="CD5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96EED56-7628-4277-A70D-23E6DCBF363A}"/>
              </a:ext>
            </a:extLst>
          </p:cNvPr>
          <p:cNvSpPr txBox="1"/>
          <p:nvPr/>
        </p:nvSpPr>
        <p:spPr>
          <a:xfrm>
            <a:off x="7238494" y="253480"/>
            <a:ext cx="2055293"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Model Configuration</a:t>
            </a:r>
          </a:p>
        </p:txBody>
      </p:sp>
      <p:sp>
        <p:nvSpPr>
          <p:cNvPr id="17" name="TextBox 16">
            <a:extLst>
              <a:ext uri="{FF2B5EF4-FFF2-40B4-BE49-F238E27FC236}">
                <a16:creationId xmlns:a16="http://schemas.microsoft.com/office/drawing/2014/main" id="{420ED7BC-F877-4AC6-ABBA-8A3B9DF4ECC9}"/>
              </a:ext>
            </a:extLst>
          </p:cNvPr>
          <p:cNvSpPr txBox="1"/>
          <p:nvPr/>
        </p:nvSpPr>
        <p:spPr>
          <a:xfrm>
            <a:off x="9563697" y="244237"/>
            <a:ext cx="2409903"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Model parametrization</a:t>
            </a:r>
          </a:p>
        </p:txBody>
      </p:sp>
      <p:sp>
        <p:nvSpPr>
          <p:cNvPr id="23" name="Rectangle 22">
            <a:extLst>
              <a:ext uri="{FF2B5EF4-FFF2-40B4-BE49-F238E27FC236}">
                <a16:creationId xmlns:a16="http://schemas.microsoft.com/office/drawing/2014/main" id="{809DDE39-6151-4800-A283-CBE79E1A5DF0}"/>
              </a:ext>
            </a:extLst>
          </p:cNvPr>
          <p:cNvSpPr/>
          <p:nvPr/>
        </p:nvSpPr>
        <p:spPr>
          <a:xfrm>
            <a:off x="-500" y="733437"/>
            <a:ext cx="12192499" cy="107101"/>
          </a:xfrm>
          <a:prstGeom prst="rect">
            <a:avLst/>
          </a:prstGeom>
          <a:solidFill>
            <a:srgbClr val="CD5D1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A9F51A3-C60A-4440-91AA-40BE6AFF78D9}"/>
              </a:ext>
            </a:extLst>
          </p:cNvPr>
          <p:cNvPicPr>
            <a:picLocks noChangeAspect="1"/>
          </p:cNvPicPr>
          <p:nvPr/>
        </p:nvPicPr>
        <p:blipFill>
          <a:blip r:embed="rId3"/>
          <a:stretch>
            <a:fillRect/>
          </a:stretch>
        </p:blipFill>
        <p:spPr>
          <a:xfrm>
            <a:off x="674292" y="168962"/>
            <a:ext cx="407160" cy="421200"/>
          </a:xfrm>
          <a:prstGeom prst="rect">
            <a:avLst/>
          </a:prstGeom>
        </p:spPr>
      </p:pic>
      <p:sp>
        <p:nvSpPr>
          <p:cNvPr id="27" name="Rectangle 6">
            <a:extLst>
              <a:ext uri="{FF2B5EF4-FFF2-40B4-BE49-F238E27FC236}">
                <a16:creationId xmlns:a16="http://schemas.microsoft.com/office/drawing/2014/main" id="{F5ADA602-14E1-4573-AFD0-5490BC647238}"/>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15</a:t>
            </a:fld>
            <a:r>
              <a:rPr lang="fr-MA" sz="1100" b="1" dirty="0">
                <a:solidFill>
                  <a:schemeClr val="bg1"/>
                </a:solidFill>
                <a:latin typeface="Calibri" panose="020F0502020204030204" pitchFamily="34" charset="0"/>
                <a:cs typeface="Calibri" panose="020F0502020204030204" pitchFamily="34" charset="0"/>
              </a:rPr>
              <a:t>/21</a:t>
            </a:r>
          </a:p>
        </p:txBody>
      </p:sp>
      <p:pic>
        <p:nvPicPr>
          <p:cNvPr id="10" name="Picture 9">
            <a:extLst>
              <a:ext uri="{FF2B5EF4-FFF2-40B4-BE49-F238E27FC236}">
                <a16:creationId xmlns:a16="http://schemas.microsoft.com/office/drawing/2014/main" id="{76C173C1-82BD-4410-9D2B-9752EDB74D5E}"/>
              </a:ext>
            </a:extLst>
          </p:cNvPr>
          <p:cNvPicPr>
            <a:picLocks noChangeAspect="1"/>
          </p:cNvPicPr>
          <p:nvPr/>
        </p:nvPicPr>
        <p:blipFill>
          <a:blip r:embed="rId4"/>
          <a:stretch>
            <a:fillRect/>
          </a:stretch>
        </p:blipFill>
        <p:spPr>
          <a:xfrm>
            <a:off x="1079628" y="44762"/>
            <a:ext cx="2808059" cy="640800"/>
          </a:xfrm>
          <a:prstGeom prst="rect">
            <a:avLst/>
          </a:prstGeom>
        </p:spPr>
      </p:pic>
      <p:sp>
        <p:nvSpPr>
          <p:cNvPr id="122" name="TextBox 121">
            <a:extLst>
              <a:ext uri="{FF2B5EF4-FFF2-40B4-BE49-F238E27FC236}">
                <a16:creationId xmlns:a16="http://schemas.microsoft.com/office/drawing/2014/main" id="{CF4FBC0F-B665-40E8-BCB3-50DC113A566D}"/>
              </a:ext>
            </a:extLst>
          </p:cNvPr>
          <p:cNvSpPr txBox="1"/>
          <p:nvPr/>
        </p:nvSpPr>
        <p:spPr>
          <a:xfrm>
            <a:off x="251184" y="983813"/>
            <a:ext cx="6281044" cy="461665"/>
          </a:xfrm>
          <a:prstGeom prst="rect">
            <a:avLst/>
          </a:prstGeom>
          <a:noFill/>
        </p:spPr>
        <p:txBody>
          <a:bodyPr wrap="square" rtlCol="0">
            <a:spAutoFit/>
          </a:bodyPr>
          <a:lstStyle/>
          <a:p>
            <a:r>
              <a:rPr lang="en-US" sz="2400" i="1" u="sng" dirty="0">
                <a:latin typeface="Gill Sans MT" panose="020B0502020104020203" pitchFamily="34" charset="0"/>
              </a:rPr>
              <a:t>Con-LSTM model parameters:</a:t>
            </a:r>
          </a:p>
        </p:txBody>
      </p:sp>
      <p:pic>
        <p:nvPicPr>
          <p:cNvPr id="123" name="Picture 122">
            <a:extLst>
              <a:ext uri="{FF2B5EF4-FFF2-40B4-BE49-F238E27FC236}">
                <a16:creationId xmlns:a16="http://schemas.microsoft.com/office/drawing/2014/main" id="{A332CBD1-9255-4A26-898F-D66A0C7980F1}"/>
              </a:ext>
            </a:extLst>
          </p:cNvPr>
          <p:cNvPicPr>
            <a:picLocks noChangeAspect="1"/>
          </p:cNvPicPr>
          <p:nvPr/>
        </p:nvPicPr>
        <p:blipFill>
          <a:blip r:embed="rId5"/>
          <a:stretch>
            <a:fillRect/>
          </a:stretch>
        </p:blipFill>
        <p:spPr>
          <a:xfrm>
            <a:off x="1275811" y="1660893"/>
            <a:ext cx="1827390" cy="4531182"/>
          </a:xfrm>
          <a:prstGeom prst="rect">
            <a:avLst/>
          </a:prstGeom>
        </p:spPr>
      </p:pic>
      <p:sp>
        <p:nvSpPr>
          <p:cNvPr id="124" name="TextBox 123">
            <a:extLst>
              <a:ext uri="{FF2B5EF4-FFF2-40B4-BE49-F238E27FC236}">
                <a16:creationId xmlns:a16="http://schemas.microsoft.com/office/drawing/2014/main" id="{1055D3A9-BAB1-47F4-A9C5-BD57180B35AD}"/>
              </a:ext>
            </a:extLst>
          </p:cNvPr>
          <p:cNvSpPr txBox="1"/>
          <p:nvPr/>
        </p:nvSpPr>
        <p:spPr>
          <a:xfrm>
            <a:off x="4383964" y="2942091"/>
            <a:ext cx="6840464" cy="584775"/>
          </a:xfrm>
          <a:prstGeom prst="rect">
            <a:avLst/>
          </a:prstGeom>
          <a:solidFill>
            <a:schemeClr val="accent3">
              <a:lumMod val="20000"/>
              <a:lumOff val="80000"/>
            </a:schemeClr>
          </a:solidFill>
          <a:ln w="19050">
            <a:solidFill>
              <a:srgbClr val="CD5D12"/>
            </a:solidFill>
          </a:ln>
        </p:spPr>
        <p:txBody>
          <a:bodyPr wrap="square">
            <a:spAutoFit/>
          </a:bodyPr>
          <a:lstStyle/>
          <a:p>
            <a:pPr marL="285750" indent="-285750">
              <a:buFont typeface="Arial" panose="020B0604020202020204" pitchFamily="34" charset="0"/>
              <a:buChar char="•"/>
            </a:pPr>
            <a:r>
              <a:rPr lang="en-US" sz="1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Number of F</a:t>
            </a:r>
            <a:r>
              <a:rPr lang="en-US" sz="16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ilter </a:t>
            </a:r>
            <a:r>
              <a:rPr lang="en-US" sz="1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16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ranging from 10 to 100 with increments of 10, and from 100 to 1000 with increments of 100. </a:t>
            </a:r>
            <a:endParaRPr lang="en-US" sz="1600" dirty="0">
              <a:latin typeface="Cambria" panose="02040503050406030204" pitchFamily="18" charset="0"/>
              <a:ea typeface="Cambria" panose="02040503050406030204" pitchFamily="18" charset="0"/>
            </a:endParaRPr>
          </a:p>
        </p:txBody>
      </p:sp>
      <p:sp>
        <p:nvSpPr>
          <p:cNvPr id="125" name="TextBox 124">
            <a:extLst>
              <a:ext uri="{FF2B5EF4-FFF2-40B4-BE49-F238E27FC236}">
                <a16:creationId xmlns:a16="http://schemas.microsoft.com/office/drawing/2014/main" id="{6E8D78A3-BCD1-4118-8213-A6BDB987A0EA}"/>
              </a:ext>
            </a:extLst>
          </p:cNvPr>
          <p:cNvSpPr txBox="1"/>
          <p:nvPr/>
        </p:nvSpPr>
        <p:spPr>
          <a:xfrm>
            <a:off x="4386888" y="3839419"/>
            <a:ext cx="4701913" cy="338554"/>
          </a:xfrm>
          <a:prstGeom prst="rect">
            <a:avLst/>
          </a:prstGeom>
          <a:solidFill>
            <a:schemeClr val="accent3">
              <a:lumMod val="20000"/>
              <a:lumOff val="80000"/>
            </a:schemeClr>
          </a:solidFill>
          <a:ln w="19050">
            <a:solidFill>
              <a:srgbClr val="CD5D12"/>
            </a:solidFill>
          </a:ln>
        </p:spPr>
        <p:txBody>
          <a:bodyPr wrap="square">
            <a:spAutoFit/>
          </a:bodyPr>
          <a:lstStyle/>
          <a:p>
            <a:pPr marL="285750" indent="-285750">
              <a:buFont typeface="Arial" panose="020B0604020202020204" pitchFamily="34" charset="0"/>
              <a:buChar char="•"/>
            </a:pPr>
            <a:r>
              <a:rPr lang="en-US" sz="1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a:t>
            </a:r>
            <a:r>
              <a:rPr lang="en-US" sz="16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umber of Neurons : range of 10 to 100 neurons. </a:t>
            </a:r>
            <a:endParaRPr lang="en-US" sz="1600" dirty="0">
              <a:latin typeface="Cambria" panose="02040503050406030204" pitchFamily="18" charset="0"/>
              <a:ea typeface="Cambria" panose="02040503050406030204" pitchFamily="18" charset="0"/>
            </a:endParaRPr>
          </a:p>
        </p:txBody>
      </p:sp>
      <p:sp>
        <p:nvSpPr>
          <p:cNvPr id="126" name="TextBox 125">
            <a:extLst>
              <a:ext uri="{FF2B5EF4-FFF2-40B4-BE49-F238E27FC236}">
                <a16:creationId xmlns:a16="http://schemas.microsoft.com/office/drawing/2014/main" id="{6A1FE4EA-CB9A-41BB-817C-EE1415EBD116}"/>
              </a:ext>
            </a:extLst>
          </p:cNvPr>
          <p:cNvSpPr txBox="1"/>
          <p:nvPr/>
        </p:nvSpPr>
        <p:spPr>
          <a:xfrm>
            <a:off x="4386888" y="4544740"/>
            <a:ext cx="3650713" cy="338554"/>
          </a:xfrm>
          <a:prstGeom prst="rect">
            <a:avLst/>
          </a:prstGeom>
          <a:solidFill>
            <a:schemeClr val="accent3">
              <a:lumMod val="20000"/>
              <a:lumOff val="80000"/>
            </a:schemeClr>
          </a:solidFill>
          <a:ln w="19050">
            <a:solidFill>
              <a:srgbClr val="CD5D12"/>
            </a:solidFill>
          </a:ln>
        </p:spPr>
        <p:txBody>
          <a:bodyPr wrap="square">
            <a:spAutoFit/>
          </a:bodyPr>
          <a:lstStyle/>
          <a:p>
            <a:pPr marL="285750" indent="-285750">
              <a:buFont typeface="Arial" panose="020B0604020202020204" pitchFamily="34" charset="0"/>
              <a:buChar char="•"/>
            </a:pPr>
            <a:r>
              <a:rPr lang="en-US" sz="16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Number of Epochs : 10, 50, and 100</a:t>
            </a:r>
            <a:endParaRPr lang="en-US" sz="160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40DCFF56-A473-42D3-B3B8-DFC853BB75B2}"/>
              </a:ext>
            </a:extLst>
          </p:cNvPr>
          <p:cNvCxnSpPr/>
          <p:nvPr/>
        </p:nvCxnSpPr>
        <p:spPr>
          <a:xfrm>
            <a:off x="3160487" y="3241678"/>
            <a:ext cx="1051200" cy="0"/>
          </a:xfrm>
          <a:prstGeom prst="straightConnector1">
            <a:avLst/>
          </a:prstGeom>
          <a:ln w="19050">
            <a:solidFill>
              <a:srgbClr val="CD5D12"/>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189D8A0-FBEC-417F-9585-5504EF2BC246}"/>
              </a:ext>
            </a:extLst>
          </p:cNvPr>
          <p:cNvCxnSpPr/>
          <p:nvPr/>
        </p:nvCxnSpPr>
        <p:spPr>
          <a:xfrm>
            <a:off x="3160487" y="4018774"/>
            <a:ext cx="1051200" cy="0"/>
          </a:xfrm>
          <a:prstGeom prst="straightConnector1">
            <a:avLst/>
          </a:prstGeom>
          <a:ln w="19050">
            <a:solidFill>
              <a:srgbClr val="CD5D12"/>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A1A0CDD2-8083-457F-80D6-67847F01B291}"/>
              </a:ext>
            </a:extLst>
          </p:cNvPr>
          <p:cNvCxnSpPr/>
          <p:nvPr/>
        </p:nvCxnSpPr>
        <p:spPr>
          <a:xfrm>
            <a:off x="3103201" y="4739974"/>
            <a:ext cx="1051200" cy="0"/>
          </a:xfrm>
          <a:prstGeom prst="straightConnector1">
            <a:avLst/>
          </a:prstGeom>
          <a:ln w="19050">
            <a:solidFill>
              <a:srgbClr val="CD5D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181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EB00E2F-CAD9-48C4-85E3-0F565495A1E3}"/>
              </a:ext>
            </a:extLst>
          </p:cNvPr>
          <p:cNvPicPr>
            <a:picLocks noChangeAspect="1"/>
          </p:cNvPicPr>
          <p:nvPr/>
        </p:nvPicPr>
        <p:blipFill>
          <a:blip r:embed="rId3"/>
          <a:stretch>
            <a:fillRect/>
          </a:stretch>
        </p:blipFill>
        <p:spPr>
          <a:xfrm>
            <a:off x="1103581" y="58169"/>
            <a:ext cx="3829663" cy="640800"/>
          </a:xfrm>
          <a:prstGeom prst="rect">
            <a:avLst/>
          </a:prstGeom>
        </p:spPr>
      </p:pic>
      <p:pic>
        <p:nvPicPr>
          <p:cNvPr id="14" name="Picture 13">
            <a:extLst>
              <a:ext uri="{FF2B5EF4-FFF2-40B4-BE49-F238E27FC236}">
                <a16:creationId xmlns:a16="http://schemas.microsoft.com/office/drawing/2014/main" id="{29B3A3A2-B735-4600-BDAD-2B85F62F9432}"/>
              </a:ext>
            </a:extLst>
          </p:cNvPr>
          <p:cNvPicPr>
            <a:picLocks noChangeAspect="1"/>
          </p:cNvPicPr>
          <p:nvPr/>
        </p:nvPicPr>
        <p:blipFill>
          <a:blip r:embed="rId4"/>
          <a:stretch>
            <a:fillRect/>
          </a:stretch>
        </p:blipFill>
        <p:spPr>
          <a:xfrm>
            <a:off x="664200" y="161657"/>
            <a:ext cx="410581" cy="421200"/>
          </a:xfrm>
          <a:prstGeom prst="rect">
            <a:avLst/>
          </a:prstGeom>
        </p:spPr>
      </p:pic>
      <p:sp>
        <p:nvSpPr>
          <p:cNvPr id="26" name="Rectangle: Rounded Corners 25">
            <a:extLst>
              <a:ext uri="{FF2B5EF4-FFF2-40B4-BE49-F238E27FC236}">
                <a16:creationId xmlns:a16="http://schemas.microsoft.com/office/drawing/2014/main" id="{F7769222-88A4-4295-ADC6-8EB52835842B}"/>
              </a:ext>
            </a:extLst>
          </p:cNvPr>
          <p:cNvSpPr/>
          <p:nvPr/>
        </p:nvSpPr>
        <p:spPr>
          <a:xfrm>
            <a:off x="7617600" y="111180"/>
            <a:ext cx="3350706" cy="50047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96EED56-7628-4277-A70D-23E6DCBF363A}"/>
              </a:ext>
            </a:extLst>
          </p:cNvPr>
          <p:cNvSpPr txBox="1"/>
          <p:nvPr/>
        </p:nvSpPr>
        <p:spPr>
          <a:xfrm>
            <a:off x="7749694" y="206329"/>
            <a:ext cx="3035906"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Forecasting accuracy variations</a:t>
            </a:r>
          </a:p>
        </p:txBody>
      </p:sp>
      <p:sp>
        <p:nvSpPr>
          <p:cNvPr id="23" name="Rectangle 22">
            <a:extLst>
              <a:ext uri="{FF2B5EF4-FFF2-40B4-BE49-F238E27FC236}">
                <a16:creationId xmlns:a16="http://schemas.microsoft.com/office/drawing/2014/main" id="{809DDE39-6151-4800-A283-CBE79E1A5DF0}"/>
              </a:ext>
            </a:extLst>
          </p:cNvPr>
          <p:cNvSpPr/>
          <p:nvPr/>
        </p:nvSpPr>
        <p:spPr>
          <a:xfrm>
            <a:off x="-500" y="733437"/>
            <a:ext cx="12192499" cy="107101"/>
          </a:xfrm>
          <a:prstGeom prst="rect">
            <a:avLst/>
          </a:prstGeom>
          <a:solidFill>
            <a:schemeClr val="tx1">
              <a:lumMod val="50000"/>
              <a:lumOff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6">
            <a:extLst>
              <a:ext uri="{FF2B5EF4-FFF2-40B4-BE49-F238E27FC236}">
                <a16:creationId xmlns:a16="http://schemas.microsoft.com/office/drawing/2014/main" id="{BF3C9642-E973-4B4A-BD47-82CCA2472662}"/>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16</a:t>
            </a:fld>
            <a:r>
              <a:rPr lang="fr-MA" sz="1100" b="1" dirty="0">
                <a:solidFill>
                  <a:schemeClr val="bg1"/>
                </a:solidFill>
                <a:latin typeface="Calibri" panose="020F0502020204030204" pitchFamily="34" charset="0"/>
                <a:cs typeface="Calibri" panose="020F0502020204030204" pitchFamily="34" charset="0"/>
              </a:rPr>
              <a:t>/21</a:t>
            </a:r>
          </a:p>
        </p:txBody>
      </p:sp>
      <p:graphicFrame>
        <p:nvGraphicFramePr>
          <p:cNvPr id="4" name="Table 3">
            <a:extLst>
              <a:ext uri="{FF2B5EF4-FFF2-40B4-BE49-F238E27FC236}">
                <a16:creationId xmlns:a16="http://schemas.microsoft.com/office/drawing/2014/main" id="{5CFDA6CE-2EB4-43CB-9E2B-8F73466A449F}"/>
              </a:ext>
            </a:extLst>
          </p:cNvPr>
          <p:cNvGraphicFramePr>
            <a:graphicFrameLocks noGrp="1"/>
          </p:cNvGraphicFramePr>
          <p:nvPr>
            <p:extLst>
              <p:ext uri="{D42A27DB-BD31-4B8C-83A1-F6EECF244321}">
                <p14:modId xmlns:p14="http://schemas.microsoft.com/office/powerpoint/2010/main" val="3251805508"/>
              </p:ext>
            </p:extLst>
          </p:nvPr>
        </p:nvGraphicFramePr>
        <p:xfrm>
          <a:off x="1428368" y="1539376"/>
          <a:ext cx="8477297" cy="4895991"/>
        </p:xfrm>
        <a:graphic>
          <a:graphicData uri="http://schemas.openxmlformats.org/drawingml/2006/table">
            <a:tbl>
              <a:tblPr/>
              <a:tblGrid>
                <a:gridCol w="882640">
                  <a:extLst>
                    <a:ext uri="{9D8B030D-6E8A-4147-A177-3AD203B41FA5}">
                      <a16:colId xmlns:a16="http://schemas.microsoft.com/office/drawing/2014/main" val="2798336834"/>
                    </a:ext>
                  </a:extLst>
                </a:gridCol>
                <a:gridCol w="752038">
                  <a:extLst>
                    <a:ext uri="{9D8B030D-6E8A-4147-A177-3AD203B41FA5}">
                      <a16:colId xmlns:a16="http://schemas.microsoft.com/office/drawing/2014/main" val="1771682959"/>
                    </a:ext>
                  </a:extLst>
                </a:gridCol>
                <a:gridCol w="752038">
                  <a:extLst>
                    <a:ext uri="{9D8B030D-6E8A-4147-A177-3AD203B41FA5}">
                      <a16:colId xmlns:a16="http://schemas.microsoft.com/office/drawing/2014/main" val="1951716638"/>
                    </a:ext>
                  </a:extLst>
                </a:gridCol>
                <a:gridCol w="752038">
                  <a:extLst>
                    <a:ext uri="{9D8B030D-6E8A-4147-A177-3AD203B41FA5}">
                      <a16:colId xmlns:a16="http://schemas.microsoft.com/office/drawing/2014/main" val="1597116168"/>
                    </a:ext>
                  </a:extLst>
                </a:gridCol>
                <a:gridCol w="752038">
                  <a:extLst>
                    <a:ext uri="{9D8B030D-6E8A-4147-A177-3AD203B41FA5}">
                      <a16:colId xmlns:a16="http://schemas.microsoft.com/office/drawing/2014/main" val="758763166"/>
                    </a:ext>
                  </a:extLst>
                </a:gridCol>
                <a:gridCol w="752038">
                  <a:extLst>
                    <a:ext uri="{9D8B030D-6E8A-4147-A177-3AD203B41FA5}">
                      <a16:colId xmlns:a16="http://schemas.microsoft.com/office/drawing/2014/main" val="243039448"/>
                    </a:ext>
                  </a:extLst>
                </a:gridCol>
                <a:gridCol w="752038">
                  <a:extLst>
                    <a:ext uri="{9D8B030D-6E8A-4147-A177-3AD203B41FA5}">
                      <a16:colId xmlns:a16="http://schemas.microsoft.com/office/drawing/2014/main" val="578872965"/>
                    </a:ext>
                  </a:extLst>
                </a:gridCol>
                <a:gridCol w="752038">
                  <a:extLst>
                    <a:ext uri="{9D8B030D-6E8A-4147-A177-3AD203B41FA5}">
                      <a16:colId xmlns:a16="http://schemas.microsoft.com/office/drawing/2014/main" val="273928831"/>
                    </a:ext>
                  </a:extLst>
                </a:gridCol>
                <a:gridCol w="752038">
                  <a:extLst>
                    <a:ext uri="{9D8B030D-6E8A-4147-A177-3AD203B41FA5}">
                      <a16:colId xmlns:a16="http://schemas.microsoft.com/office/drawing/2014/main" val="369249466"/>
                    </a:ext>
                  </a:extLst>
                </a:gridCol>
                <a:gridCol w="752038">
                  <a:extLst>
                    <a:ext uri="{9D8B030D-6E8A-4147-A177-3AD203B41FA5}">
                      <a16:colId xmlns:a16="http://schemas.microsoft.com/office/drawing/2014/main" val="3305804408"/>
                    </a:ext>
                  </a:extLst>
                </a:gridCol>
                <a:gridCol w="826315">
                  <a:extLst>
                    <a:ext uri="{9D8B030D-6E8A-4147-A177-3AD203B41FA5}">
                      <a16:colId xmlns:a16="http://schemas.microsoft.com/office/drawing/2014/main" val="1483903912"/>
                    </a:ext>
                  </a:extLst>
                </a:gridCol>
              </a:tblGrid>
              <a:tr h="232158">
                <a:tc rowSpan="2">
                  <a:txBody>
                    <a:bodyPr/>
                    <a:lstStyle/>
                    <a:p>
                      <a:pPr algn="ctr" fontAlgn="ctr"/>
                      <a:r>
                        <a:rPr lang="fr-MA" sz="1400" b="1" i="0" u="none" strike="noStrike" dirty="0" err="1">
                          <a:solidFill>
                            <a:srgbClr val="000000"/>
                          </a:solidFill>
                          <a:effectLst/>
                          <a:latin typeface="Gill Sans MT" panose="020B0502020104020203" pitchFamily="34" charset="0"/>
                        </a:rPr>
                        <a:t>Filters</a:t>
                      </a:r>
                      <a:endParaRPr lang="fr-MA" sz="1400" b="1" i="0" u="none" strike="noStrike" dirty="0">
                        <a:solidFill>
                          <a:srgbClr val="000000"/>
                        </a:solidFill>
                        <a:effectLst/>
                        <a:latin typeface="Gill Sans MT" panose="020B0502020104020203" pitchFamily="34" charset="0"/>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BB92"/>
                    </a:solidFill>
                  </a:tcPr>
                </a:tc>
                <a:tc gridSpan="10">
                  <a:txBody>
                    <a:bodyPr/>
                    <a:lstStyle/>
                    <a:p>
                      <a:pPr algn="ctr" fontAlgn="b"/>
                      <a:r>
                        <a:rPr lang="fr-MA" sz="1400" b="1" i="0" u="none" strike="noStrike" dirty="0" err="1">
                          <a:solidFill>
                            <a:srgbClr val="000000"/>
                          </a:solidFill>
                          <a:effectLst/>
                          <a:latin typeface="Gill Sans MT" panose="020B0502020104020203" pitchFamily="34" charset="0"/>
                        </a:rPr>
                        <a:t>Neurons</a:t>
                      </a:r>
                      <a:endParaRPr lang="fr-MA" sz="1400" b="1" i="0" u="none" strike="noStrike" dirty="0">
                        <a:solidFill>
                          <a:srgbClr val="000000"/>
                        </a:solidFill>
                        <a:effectLst/>
                        <a:latin typeface="Gill Sans MT" panose="020B0502020104020203"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BB9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6990037"/>
                  </a:ext>
                </a:extLst>
              </a:tr>
              <a:tr h="252831">
                <a:tc vMerge="1">
                  <a:txBody>
                    <a:bodyPr/>
                    <a:lstStyle/>
                    <a:p>
                      <a:endParaRPr lang="en-US"/>
                    </a:p>
                  </a:txBody>
                  <a:tcPr/>
                </a:tc>
                <a:tc>
                  <a:txBody>
                    <a:bodyPr/>
                    <a:lstStyle/>
                    <a:p>
                      <a:pPr algn="ctr" fontAlgn="b"/>
                      <a:r>
                        <a:rPr lang="fr-MA" sz="1400" b="1" i="0" u="none" strike="noStrike" dirty="0">
                          <a:solidFill>
                            <a:srgbClr val="000000"/>
                          </a:solidFill>
                          <a:effectLst/>
                          <a:latin typeface="Gill Sans MT" panose="020B0502020104020203" pitchFamily="34" charset="0"/>
                        </a:rPr>
                        <a:t>10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400" b="1" i="0" u="none" strike="noStrike" dirty="0">
                          <a:solidFill>
                            <a:srgbClr val="000000"/>
                          </a:solidFill>
                          <a:effectLst/>
                          <a:latin typeface="Gill Sans MT" panose="020B0502020104020203" pitchFamily="34" charset="0"/>
                        </a:rPr>
                        <a:t>20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400" b="1" i="0" u="none" strike="noStrike" dirty="0">
                          <a:solidFill>
                            <a:srgbClr val="000000"/>
                          </a:solidFill>
                          <a:effectLst/>
                          <a:latin typeface="Gill Sans MT" panose="020B0502020104020203" pitchFamily="34" charset="0"/>
                        </a:rPr>
                        <a:t>30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400" b="1" i="0" u="none" strike="noStrike" dirty="0">
                          <a:solidFill>
                            <a:srgbClr val="000000"/>
                          </a:solidFill>
                          <a:effectLst/>
                          <a:latin typeface="Gill Sans MT" panose="020B0502020104020203" pitchFamily="34" charset="0"/>
                        </a:rPr>
                        <a:t>40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400" b="1" i="0" u="none" strike="noStrike" dirty="0">
                          <a:solidFill>
                            <a:srgbClr val="000000"/>
                          </a:solidFill>
                          <a:effectLst/>
                          <a:latin typeface="Gill Sans MT" panose="020B0502020104020203" pitchFamily="34" charset="0"/>
                        </a:rPr>
                        <a:t>50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400" b="1" i="0" u="none" strike="noStrike" dirty="0">
                          <a:solidFill>
                            <a:srgbClr val="000000"/>
                          </a:solidFill>
                          <a:effectLst/>
                          <a:latin typeface="Gill Sans MT" panose="020B0502020104020203" pitchFamily="34" charset="0"/>
                        </a:rPr>
                        <a:t>60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400" b="1" i="0" u="none" strike="noStrike" dirty="0">
                          <a:solidFill>
                            <a:srgbClr val="000000"/>
                          </a:solidFill>
                          <a:effectLst/>
                          <a:latin typeface="Gill Sans MT" panose="020B0502020104020203" pitchFamily="34" charset="0"/>
                        </a:rPr>
                        <a:t>70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400" b="1" i="0" u="none" strike="noStrike" dirty="0">
                          <a:solidFill>
                            <a:srgbClr val="000000"/>
                          </a:solidFill>
                          <a:effectLst/>
                          <a:latin typeface="Gill Sans MT" panose="020B0502020104020203" pitchFamily="34" charset="0"/>
                        </a:rPr>
                        <a:t>80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400" b="1" i="0" u="none" strike="noStrike" dirty="0">
                          <a:solidFill>
                            <a:srgbClr val="000000"/>
                          </a:solidFill>
                          <a:effectLst/>
                          <a:latin typeface="Gill Sans MT" panose="020B0502020104020203" pitchFamily="34" charset="0"/>
                        </a:rPr>
                        <a:t>90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400" b="1" i="0" u="none" strike="noStrike" dirty="0">
                          <a:solidFill>
                            <a:srgbClr val="000000"/>
                          </a:solidFill>
                          <a:effectLst/>
                          <a:latin typeface="Gill Sans MT" panose="020B0502020104020203" pitchFamily="34" charset="0"/>
                        </a:rPr>
                        <a:t>100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6142112"/>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10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0.04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0.29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0.25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0.32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0.44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7733759"/>
                  </a:ext>
                </a:extLst>
              </a:tr>
              <a:tr h="232158">
                <a:tc>
                  <a:txBody>
                    <a:bodyPr/>
                    <a:lstStyle/>
                    <a:p>
                      <a:pPr algn="ctr" fontAlgn="b"/>
                      <a:r>
                        <a:rPr lang="fr-MA" sz="1400" b="1" i="0" u="none" strike="noStrike">
                          <a:solidFill>
                            <a:srgbClr val="000000"/>
                          </a:solidFill>
                          <a:effectLst/>
                          <a:latin typeface="Gill Sans MT" panose="020B0502020104020203" pitchFamily="34" charset="0"/>
                        </a:rPr>
                        <a:t>20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0.11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0.25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0.48</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0.68</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0.58</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852627"/>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30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0.11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0.41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0.29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0.48</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162276"/>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40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0.32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0.57</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0.67</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4618811"/>
                  </a:ext>
                </a:extLst>
              </a:tr>
              <a:tr h="232158">
                <a:tc>
                  <a:txBody>
                    <a:bodyPr/>
                    <a:lstStyle/>
                    <a:p>
                      <a:pPr algn="ctr" fontAlgn="b"/>
                      <a:r>
                        <a:rPr lang="fr-MA" sz="1400" b="1" i="0" u="none" strike="noStrike">
                          <a:solidFill>
                            <a:srgbClr val="000000"/>
                          </a:solidFill>
                          <a:effectLst/>
                          <a:latin typeface="Gill Sans MT" panose="020B0502020104020203" pitchFamily="34" charset="0"/>
                        </a:rPr>
                        <a:t>50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0.33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0.53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0.68</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8385385"/>
                  </a:ext>
                </a:extLst>
              </a:tr>
              <a:tr h="232158">
                <a:tc>
                  <a:txBody>
                    <a:bodyPr/>
                    <a:lstStyle/>
                    <a:p>
                      <a:pPr algn="ctr" fontAlgn="b"/>
                      <a:r>
                        <a:rPr lang="fr-MA" sz="1400" b="1" i="0" u="none" strike="noStrike">
                          <a:solidFill>
                            <a:srgbClr val="000000"/>
                          </a:solidFill>
                          <a:effectLst/>
                          <a:latin typeface="Gill Sans MT" panose="020B0502020104020203" pitchFamily="34" charset="0"/>
                        </a:rPr>
                        <a:t>60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0.47</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0.64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0.67</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0.57</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1362863"/>
                  </a:ext>
                </a:extLst>
              </a:tr>
              <a:tr h="232158">
                <a:tc>
                  <a:txBody>
                    <a:bodyPr/>
                    <a:lstStyle/>
                    <a:p>
                      <a:pPr algn="ctr" fontAlgn="b"/>
                      <a:r>
                        <a:rPr lang="fr-MA" sz="1400" b="1" i="0" u="none" strike="noStrike">
                          <a:solidFill>
                            <a:srgbClr val="000000"/>
                          </a:solidFill>
                          <a:effectLst/>
                          <a:latin typeface="Gill Sans MT" panose="020B0502020104020203" pitchFamily="34" charset="0"/>
                        </a:rPr>
                        <a:t>70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0.29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0.77</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0.78</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0.88</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311315"/>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80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0.47</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0.66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155576"/>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90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0.59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0.76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0.88</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1191155"/>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100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0.73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0.79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0.83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013403"/>
                  </a:ext>
                </a:extLst>
              </a:tr>
              <a:tr h="232158">
                <a:tc>
                  <a:txBody>
                    <a:bodyPr/>
                    <a:lstStyle/>
                    <a:p>
                      <a:pPr algn="ctr" fontAlgn="b"/>
                      <a:r>
                        <a:rPr lang="fr-MA" sz="1400" b="1" i="0" u="none" strike="noStrike">
                          <a:solidFill>
                            <a:srgbClr val="000000"/>
                          </a:solidFill>
                          <a:effectLst/>
                          <a:latin typeface="Gill Sans MT" panose="020B0502020104020203" pitchFamily="34" charset="0"/>
                        </a:rPr>
                        <a:t>200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0.67</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0.97</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0.97</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3953700"/>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300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0.93</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0.97</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0.97</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2202790"/>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400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0.81</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6176037"/>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500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0.92</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9861258"/>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600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0.89</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0.94</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8381267"/>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700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168215"/>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800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0845866"/>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900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5697625"/>
                  </a:ext>
                </a:extLst>
              </a:tr>
              <a:tr h="232158">
                <a:tc>
                  <a:txBody>
                    <a:bodyPr/>
                    <a:lstStyle/>
                    <a:p>
                      <a:pPr algn="ctr" fontAlgn="b"/>
                      <a:r>
                        <a:rPr lang="fr-MA" sz="1400" b="1" i="0" u="none" strike="noStrike" dirty="0">
                          <a:solidFill>
                            <a:srgbClr val="000000"/>
                          </a:solidFill>
                          <a:effectLst/>
                          <a:latin typeface="Gill Sans MT" panose="020B0502020104020203" pitchFamily="34" charset="0"/>
                        </a:rPr>
                        <a:t>1000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0.96</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MA" sz="1200" b="0" i="0" u="none" strike="noStrike" dirty="0">
                          <a:solidFill>
                            <a:srgbClr val="000000"/>
                          </a:solidFill>
                          <a:effectLst/>
                          <a:latin typeface="Gill Sans MT" panose="020B0502020104020203" pitchFamily="34" charset="0"/>
                        </a:rPr>
                        <a:t>0.95</a:t>
                      </a:r>
                    </a:p>
                  </a:txBody>
                  <a:tcPr marL="5443" marR="0"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1289141"/>
                  </a:ext>
                </a:extLst>
              </a:tr>
            </a:tbl>
          </a:graphicData>
        </a:graphic>
      </p:graphicFrame>
      <p:sp>
        <p:nvSpPr>
          <p:cNvPr id="12" name="TextBox 11">
            <a:extLst>
              <a:ext uri="{FF2B5EF4-FFF2-40B4-BE49-F238E27FC236}">
                <a16:creationId xmlns:a16="http://schemas.microsoft.com/office/drawing/2014/main" id="{AA24E4F2-7894-457F-BE71-A7AD8887ABE5}"/>
              </a:ext>
            </a:extLst>
          </p:cNvPr>
          <p:cNvSpPr txBox="1"/>
          <p:nvPr/>
        </p:nvSpPr>
        <p:spPr>
          <a:xfrm>
            <a:off x="251184" y="983813"/>
            <a:ext cx="7649232" cy="461665"/>
          </a:xfrm>
          <a:prstGeom prst="rect">
            <a:avLst/>
          </a:prstGeom>
          <a:noFill/>
        </p:spPr>
        <p:txBody>
          <a:bodyPr wrap="square" rtlCol="0">
            <a:spAutoFit/>
          </a:bodyPr>
          <a:lstStyle/>
          <a:p>
            <a:r>
              <a:rPr lang="en-US" sz="2400" i="1" u="sng" dirty="0">
                <a:latin typeface="Gill Sans MT" panose="020B0502020104020203" pitchFamily="34" charset="0"/>
              </a:rPr>
              <a:t>Calculated accuracy R</a:t>
            </a:r>
            <a:r>
              <a:rPr lang="en-US" sz="2400" i="1" u="sng" baseline="30000" dirty="0">
                <a:latin typeface="Gill Sans MT" panose="020B0502020104020203" pitchFamily="34" charset="0"/>
              </a:rPr>
              <a:t>2</a:t>
            </a:r>
            <a:r>
              <a:rPr lang="en-US" sz="2400" i="1" u="sng" dirty="0">
                <a:latin typeface="Gill Sans MT" panose="020B0502020104020203" pitchFamily="34" charset="0"/>
              </a:rPr>
              <a:t> using Epochs=50</a:t>
            </a:r>
          </a:p>
        </p:txBody>
      </p:sp>
    </p:spTree>
    <p:extLst>
      <p:ext uri="{BB962C8B-B14F-4D97-AF65-F5344CB8AC3E}">
        <p14:creationId xmlns:p14="http://schemas.microsoft.com/office/powerpoint/2010/main" val="356223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EB00E2F-CAD9-48C4-85E3-0F565495A1E3}"/>
              </a:ext>
            </a:extLst>
          </p:cNvPr>
          <p:cNvPicPr>
            <a:picLocks noChangeAspect="1"/>
          </p:cNvPicPr>
          <p:nvPr/>
        </p:nvPicPr>
        <p:blipFill>
          <a:blip r:embed="rId3"/>
          <a:stretch>
            <a:fillRect/>
          </a:stretch>
        </p:blipFill>
        <p:spPr>
          <a:xfrm>
            <a:off x="1103581" y="58169"/>
            <a:ext cx="3829663" cy="640800"/>
          </a:xfrm>
          <a:prstGeom prst="rect">
            <a:avLst/>
          </a:prstGeom>
        </p:spPr>
      </p:pic>
      <p:pic>
        <p:nvPicPr>
          <p:cNvPr id="14" name="Picture 13">
            <a:extLst>
              <a:ext uri="{FF2B5EF4-FFF2-40B4-BE49-F238E27FC236}">
                <a16:creationId xmlns:a16="http://schemas.microsoft.com/office/drawing/2014/main" id="{29B3A3A2-B735-4600-BDAD-2B85F62F9432}"/>
              </a:ext>
            </a:extLst>
          </p:cNvPr>
          <p:cNvPicPr>
            <a:picLocks noChangeAspect="1"/>
          </p:cNvPicPr>
          <p:nvPr/>
        </p:nvPicPr>
        <p:blipFill>
          <a:blip r:embed="rId4"/>
          <a:stretch>
            <a:fillRect/>
          </a:stretch>
        </p:blipFill>
        <p:spPr>
          <a:xfrm>
            <a:off x="664200" y="161657"/>
            <a:ext cx="410581" cy="421200"/>
          </a:xfrm>
          <a:prstGeom prst="rect">
            <a:avLst/>
          </a:prstGeom>
        </p:spPr>
      </p:pic>
      <p:sp>
        <p:nvSpPr>
          <p:cNvPr id="26" name="Rectangle: Rounded Corners 25">
            <a:extLst>
              <a:ext uri="{FF2B5EF4-FFF2-40B4-BE49-F238E27FC236}">
                <a16:creationId xmlns:a16="http://schemas.microsoft.com/office/drawing/2014/main" id="{F7769222-88A4-4295-ADC6-8EB52835842B}"/>
              </a:ext>
            </a:extLst>
          </p:cNvPr>
          <p:cNvSpPr/>
          <p:nvPr/>
        </p:nvSpPr>
        <p:spPr>
          <a:xfrm>
            <a:off x="7617600" y="111180"/>
            <a:ext cx="3350706" cy="50047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96EED56-7628-4277-A70D-23E6DCBF363A}"/>
              </a:ext>
            </a:extLst>
          </p:cNvPr>
          <p:cNvSpPr txBox="1"/>
          <p:nvPr/>
        </p:nvSpPr>
        <p:spPr>
          <a:xfrm>
            <a:off x="7749694" y="206329"/>
            <a:ext cx="3035906"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Forecasting accuracy variations</a:t>
            </a:r>
          </a:p>
        </p:txBody>
      </p:sp>
      <p:sp>
        <p:nvSpPr>
          <p:cNvPr id="23" name="Rectangle 22">
            <a:extLst>
              <a:ext uri="{FF2B5EF4-FFF2-40B4-BE49-F238E27FC236}">
                <a16:creationId xmlns:a16="http://schemas.microsoft.com/office/drawing/2014/main" id="{809DDE39-6151-4800-A283-CBE79E1A5DF0}"/>
              </a:ext>
            </a:extLst>
          </p:cNvPr>
          <p:cNvSpPr/>
          <p:nvPr/>
        </p:nvSpPr>
        <p:spPr>
          <a:xfrm>
            <a:off x="-500" y="733437"/>
            <a:ext cx="12192499" cy="107101"/>
          </a:xfrm>
          <a:prstGeom prst="rect">
            <a:avLst/>
          </a:prstGeom>
          <a:solidFill>
            <a:schemeClr val="tx1">
              <a:lumMod val="50000"/>
              <a:lumOff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6">
            <a:extLst>
              <a:ext uri="{FF2B5EF4-FFF2-40B4-BE49-F238E27FC236}">
                <a16:creationId xmlns:a16="http://schemas.microsoft.com/office/drawing/2014/main" id="{BF3C9642-E973-4B4A-BD47-82CCA2472662}"/>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17</a:t>
            </a:fld>
            <a:r>
              <a:rPr lang="fr-MA" sz="1100" b="1" dirty="0">
                <a:solidFill>
                  <a:schemeClr val="bg1"/>
                </a:solidFill>
                <a:latin typeface="Calibri" panose="020F0502020204030204" pitchFamily="34" charset="0"/>
                <a:cs typeface="Calibri" panose="020F0502020204030204" pitchFamily="34" charset="0"/>
              </a:rPr>
              <a:t>/21</a:t>
            </a:r>
          </a:p>
        </p:txBody>
      </p:sp>
      <p:pic>
        <p:nvPicPr>
          <p:cNvPr id="10" name="Picture 9">
            <a:extLst>
              <a:ext uri="{FF2B5EF4-FFF2-40B4-BE49-F238E27FC236}">
                <a16:creationId xmlns:a16="http://schemas.microsoft.com/office/drawing/2014/main" id="{4EB0C6F9-414B-43F0-8D69-D2680961447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95372" y="1329971"/>
            <a:ext cx="7000753" cy="4587768"/>
          </a:xfrm>
          <a:prstGeom prst="rect">
            <a:avLst/>
          </a:prstGeom>
          <a:noFill/>
          <a:ln w="12700">
            <a:solidFill>
              <a:schemeClr val="tx1"/>
            </a:solidFill>
          </a:ln>
        </p:spPr>
      </p:pic>
      <p:sp>
        <p:nvSpPr>
          <p:cNvPr id="17" name="TextBox 16">
            <a:extLst>
              <a:ext uri="{FF2B5EF4-FFF2-40B4-BE49-F238E27FC236}">
                <a16:creationId xmlns:a16="http://schemas.microsoft.com/office/drawing/2014/main" id="{A0667A27-D58A-4DDA-9B73-0DE5DCB66D12}"/>
              </a:ext>
            </a:extLst>
          </p:cNvPr>
          <p:cNvSpPr txBox="1"/>
          <p:nvPr/>
        </p:nvSpPr>
        <p:spPr>
          <a:xfrm>
            <a:off x="251184" y="983813"/>
            <a:ext cx="7649232" cy="461665"/>
          </a:xfrm>
          <a:prstGeom prst="rect">
            <a:avLst/>
          </a:prstGeom>
          <a:noFill/>
        </p:spPr>
        <p:txBody>
          <a:bodyPr wrap="square" rtlCol="0">
            <a:spAutoFit/>
          </a:bodyPr>
          <a:lstStyle/>
          <a:p>
            <a:r>
              <a:rPr lang="en-US" sz="2400" i="1" u="sng" dirty="0">
                <a:latin typeface="Gill Sans MT" panose="020B0502020104020203" pitchFamily="34" charset="0"/>
              </a:rPr>
              <a:t>Scenario 1: </a:t>
            </a:r>
          </a:p>
        </p:txBody>
      </p:sp>
    </p:spTree>
    <p:extLst>
      <p:ext uri="{BB962C8B-B14F-4D97-AF65-F5344CB8AC3E}">
        <p14:creationId xmlns:p14="http://schemas.microsoft.com/office/powerpoint/2010/main" val="647152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EB00E2F-CAD9-48C4-85E3-0F565495A1E3}"/>
              </a:ext>
            </a:extLst>
          </p:cNvPr>
          <p:cNvPicPr>
            <a:picLocks noChangeAspect="1"/>
          </p:cNvPicPr>
          <p:nvPr/>
        </p:nvPicPr>
        <p:blipFill>
          <a:blip r:embed="rId3"/>
          <a:stretch>
            <a:fillRect/>
          </a:stretch>
        </p:blipFill>
        <p:spPr>
          <a:xfrm>
            <a:off x="1103581" y="58169"/>
            <a:ext cx="3829663" cy="640800"/>
          </a:xfrm>
          <a:prstGeom prst="rect">
            <a:avLst/>
          </a:prstGeom>
        </p:spPr>
      </p:pic>
      <p:pic>
        <p:nvPicPr>
          <p:cNvPr id="14" name="Picture 13">
            <a:extLst>
              <a:ext uri="{FF2B5EF4-FFF2-40B4-BE49-F238E27FC236}">
                <a16:creationId xmlns:a16="http://schemas.microsoft.com/office/drawing/2014/main" id="{29B3A3A2-B735-4600-BDAD-2B85F62F9432}"/>
              </a:ext>
            </a:extLst>
          </p:cNvPr>
          <p:cNvPicPr>
            <a:picLocks noChangeAspect="1"/>
          </p:cNvPicPr>
          <p:nvPr/>
        </p:nvPicPr>
        <p:blipFill>
          <a:blip r:embed="rId4"/>
          <a:stretch>
            <a:fillRect/>
          </a:stretch>
        </p:blipFill>
        <p:spPr>
          <a:xfrm>
            <a:off x="664200" y="161657"/>
            <a:ext cx="410581" cy="421200"/>
          </a:xfrm>
          <a:prstGeom prst="rect">
            <a:avLst/>
          </a:prstGeom>
        </p:spPr>
      </p:pic>
      <p:sp>
        <p:nvSpPr>
          <p:cNvPr id="26" name="Rectangle: Rounded Corners 25">
            <a:extLst>
              <a:ext uri="{FF2B5EF4-FFF2-40B4-BE49-F238E27FC236}">
                <a16:creationId xmlns:a16="http://schemas.microsoft.com/office/drawing/2014/main" id="{F7769222-88A4-4295-ADC6-8EB52835842B}"/>
              </a:ext>
            </a:extLst>
          </p:cNvPr>
          <p:cNvSpPr/>
          <p:nvPr/>
        </p:nvSpPr>
        <p:spPr>
          <a:xfrm>
            <a:off x="7617600" y="111180"/>
            <a:ext cx="3350706" cy="50047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96EED56-7628-4277-A70D-23E6DCBF363A}"/>
              </a:ext>
            </a:extLst>
          </p:cNvPr>
          <p:cNvSpPr txBox="1"/>
          <p:nvPr/>
        </p:nvSpPr>
        <p:spPr>
          <a:xfrm>
            <a:off x="7749694" y="206329"/>
            <a:ext cx="3035906"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Forecasting accuracy variations</a:t>
            </a:r>
          </a:p>
        </p:txBody>
      </p:sp>
      <p:sp>
        <p:nvSpPr>
          <p:cNvPr id="23" name="Rectangle 22">
            <a:extLst>
              <a:ext uri="{FF2B5EF4-FFF2-40B4-BE49-F238E27FC236}">
                <a16:creationId xmlns:a16="http://schemas.microsoft.com/office/drawing/2014/main" id="{809DDE39-6151-4800-A283-CBE79E1A5DF0}"/>
              </a:ext>
            </a:extLst>
          </p:cNvPr>
          <p:cNvSpPr/>
          <p:nvPr/>
        </p:nvSpPr>
        <p:spPr>
          <a:xfrm>
            <a:off x="-500" y="733437"/>
            <a:ext cx="12192499" cy="107101"/>
          </a:xfrm>
          <a:prstGeom prst="rect">
            <a:avLst/>
          </a:prstGeom>
          <a:solidFill>
            <a:schemeClr val="tx1">
              <a:lumMod val="50000"/>
              <a:lumOff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6">
            <a:extLst>
              <a:ext uri="{FF2B5EF4-FFF2-40B4-BE49-F238E27FC236}">
                <a16:creationId xmlns:a16="http://schemas.microsoft.com/office/drawing/2014/main" id="{BF3C9642-E973-4B4A-BD47-82CCA2472662}"/>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18</a:t>
            </a:fld>
            <a:r>
              <a:rPr lang="fr-MA" sz="1100" b="1" dirty="0">
                <a:solidFill>
                  <a:schemeClr val="bg1"/>
                </a:solidFill>
                <a:latin typeface="Calibri" panose="020F0502020204030204" pitchFamily="34" charset="0"/>
                <a:cs typeface="Calibri" panose="020F0502020204030204" pitchFamily="34" charset="0"/>
              </a:rPr>
              <a:t>/21</a:t>
            </a:r>
          </a:p>
        </p:txBody>
      </p:sp>
      <p:pic>
        <p:nvPicPr>
          <p:cNvPr id="13" name="Picture 12">
            <a:extLst>
              <a:ext uri="{FF2B5EF4-FFF2-40B4-BE49-F238E27FC236}">
                <a16:creationId xmlns:a16="http://schemas.microsoft.com/office/drawing/2014/main" id="{FB228584-FE00-45D7-91B3-7A7199751CA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811372" y="1230312"/>
            <a:ext cx="6568753" cy="4586400"/>
          </a:xfrm>
          <a:prstGeom prst="rect">
            <a:avLst/>
          </a:prstGeom>
          <a:noFill/>
          <a:ln w="12700">
            <a:solidFill>
              <a:schemeClr val="tx1"/>
            </a:solidFill>
          </a:ln>
        </p:spPr>
      </p:pic>
      <p:sp>
        <p:nvSpPr>
          <p:cNvPr id="15" name="TextBox 14">
            <a:extLst>
              <a:ext uri="{FF2B5EF4-FFF2-40B4-BE49-F238E27FC236}">
                <a16:creationId xmlns:a16="http://schemas.microsoft.com/office/drawing/2014/main" id="{6941E9FE-AF35-42FB-A409-40D7A931F93A}"/>
              </a:ext>
            </a:extLst>
          </p:cNvPr>
          <p:cNvSpPr txBox="1"/>
          <p:nvPr/>
        </p:nvSpPr>
        <p:spPr>
          <a:xfrm>
            <a:off x="251184" y="983813"/>
            <a:ext cx="7649232" cy="461665"/>
          </a:xfrm>
          <a:prstGeom prst="rect">
            <a:avLst/>
          </a:prstGeom>
          <a:noFill/>
        </p:spPr>
        <p:txBody>
          <a:bodyPr wrap="square" rtlCol="0">
            <a:spAutoFit/>
          </a:bodyPr>
          <a:lstStyle/>
          <a:p>
            <a:r>
              <a:rPr lang="en-US" sz="2400" i="1" u="sng" dirty="0">
                <a:latin typeface="Gill Sans MT" panose="020B0502020104020203" pitchFamily="34" charset="0"/>
              </a:rPr>
              <a:t>Scenario 2: </a:t>
            </a:r>
          </a:p>
        </p:txBody>
      </p:sp>
    </p:spTree>
    <p:extLst>
      <p:ext uri="{BB962C8B-B14F-4D97-AF65-F5344CB8AC3E}">
        <p14:creationId xmlns:p14="http://schemas.microsoft.com/office/powerpoint/2010/main" val="728318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EB00E2F-CAD9-48C4-85E3-0F565495A1E3}"/>
              </a:ext>
            </a:extLst>
          </p:cNvPr>
          <p:cNvPicPr>
            <a:picLocks noChangeAspect="1"/>
          </p:cNvPicPr>
          <p:nvPr/>
        </p:nvPicPr>
        <p:blipFill>
          <a:blip r:embed="rId3"/>
          <a:stretch>
            <a:fillRect/>
          </a:stretch>
        </p:blipFill>
        <p:spPr>
          <a:xfrm>
            <a:off x="1103581" y="58169"/>
            <a:ext cx="3829663" cy="640800"/>
          </a:xfrm>
          <a:prstGeom prst="rect">
            <a:avLst/>
          </a:prstGeom>
        </p:spPr>
      </p:pic>
      <p:pic>
        <p:nvPicPr>
          <p:cNvPr id="14" name="Picture 13">
            <a:extLst>
              <a:ext uri="{FF2B5EF4-FFF2-40B4-BE49-F238E27FC236}">
                <a16:creationId xmlns:a16="http://schemas.microsoft.com/office/drawing/2014/main" id="{29B3A3A2-B735-4600-BDAD-2B85F62F9432}"/>
              </a:ext>
            </a:extLst>
          </p:cNvPr>
          <p:cNvPicPr>
            <a:picLocks noChangeAspect="1"/>
          </p:cNvPicPr>
          <p:nvPr/>
        </p:nvPicPr>
        <p:blipFill>
          <a:blip r:embed="rId4"/>
          <a:stretch>
            <a:fillRect/>
          </a:stretch>
        </p:blipFill>
        <p:spPr>
          <a:xfrm>
            <a:off x="664200" y="161657"/>
            <a:ext cx="410581" cy="421200"/>
          </a:xfrm>
          <a:prstGeom prst="rect">
            <a:avLst/>
          </a:prstGeom>
        </p:spPr>
      </p:pic>
      <p:sp>
        <p:nvSpPr>
          <p:cNvPr id="26" name="Rectangle: Rounded Corners 25">
            <a:extLst>
              <a:ext uri="{FF2B5EF4-FFF2-40B4-BE49-F238E27FC236}">
                <a16:creationId xmlns:a16="http://schemas.microsoft.com/office/drawing/2014/main" id="{F7769222-88A4-4295-ADC6-8EB52835842B}"/>
              </a:ext>
            </a:extLst>
          </p:cNvPr>
          <p:cNvSpPr/>
          <p:nvPr/>
        </p:nvSpPr>
        <p:spPr>
          <a:xfrm>
            <a:off x="7617600" y="111180"/>
            <a:ext cx="3350706" cy="50047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96EED56-7628-4277-A70D-23E6DCBF363A}"/>
              </a:ext>
            </a:extLst>
          </p:cNvPr>
          <p:cNvSpPr txBox="1"/>
          <p:nvPr/>
        </p:nvSpPr>
        <p:spPr>
          <a:xfrm>
            <a:off x="7749694" y="206329"/>
            <a:ext cx="3035906"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Forecasting accuracy variations</a:t>
            </a:r>
          </a:p>
        </p:txBody>
      </p:sp>
      <p:sp>
        <p:nvSpPr>
          <p:cNvPr id="23" name="Rectangle 22">
            <a:extLst>
              <a:ext uri="{FF2B5EF4-FFF2-40B4-BE49-F238E27FC236}">
                <a16:creationId xmlns:a16="http://schemas.microsoft.com/office/drawing/2014/main" id="{809DDE39-6151-4800-A283-CBE79E1A5DF0}"/>
              </a:ext>
            </a:extLst>
          </p:cNvPr>
          <p:cNvSpPr/>
          <p:nvPr/>
        </p:nvSpPr>
        <p:spPr>
          <a:xfrm>
            <a:off x="-500" y="733437"/>
            <a:ext cx="12192499" cy="107101"/>
          </a:xfrm>
          <a:prstGeom prst="rect">
            <a:avLst/>
          </a:prstGeom>
          <a:solidFill>
            <a:schemeClr val="tx1">
              <a:lumMod val="50000"/>
              <a:lumOff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6">
            <a:extLst>
              <a:ext uri="{FF2B5EF4-FFF2-40B4-BE49-F238E27FC236}">
                <a16:creationId xmlns:a16="http://schemas.microsoft.com/office/drawing/2014/main" id="{BF3C9642-E973-4B4A-BD47-82CCA2472662}"/>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19</a:t>
            </a:fld>
            <a:r>
              <a:rPr lang="fr-MA" sz="1100" b="1" dirty="0">
                <a:solidFill>
                  <a:schemeClr val="bg1"/>
                </a:solidFill>
                <a:latin typeface="Calibri" panose="020F0502020204030204" pitchFamily="34" charset="0"/>
                <a:cs typeface="Calibri" panose="020F0502020204030204" pitchFamily="34" charset="0"/>
              </a:rPr>
              <a:t>/21</a:t>
            </a:r>
          </a:p>
        </p:txBody>
      </p:sp>
      <p:pic>
        <p:nvPicPr>
          <p:cNvPr id="12" name="Picture 11">
            <a:extLst>
              <a:ext uri="{FF2B5EF4-FFF2-40B4-BE49-F238E27FC236}">
                <a16:creationId xmlns:a16="http://schemas.microsoft.com/office/drawing/2014/main" id="{7648D03F-A6B4-4C59-8E5E-FA36B7055F5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742972" y="1230312"/>
            <a:ext cx="6705553" cy="4586400"/>
          </a:xfrm>
          <a:prstGeom prst="rect">
            <a:avLst/>
          </a:prstGeom>
          <a:noFill/>
          <a:ln w="12700">
            <a:solidFill>
              <a:schemeClr val="tx1"/>
            </a:solidFill>
          </a:ln>
        </p:spPr>
      </p:pic>
      <p:sp>
        <p:nvSpPr>
          <p:cNvPr id="10" name="TextBox 9">
            <a:extLst>
              <a:ext uri="{FF2B5EF4-FFF2-40B4-BE49-F238E27FC236}">
                <a16:creationId xmlns:a16="http://schemas.microsoft.com/office/drawing/2014/main" id="{3CE543EA-C91B-42CD-AAE7-A61AAC93DECB}"/>
              </a:ext>
            </a:extLst>
          </p:cNvPr>
          <p:cNvSpPr txBox="1"/>
          <p:nvPr/>
        </p:nvSpPr>
        <p:spPr>
          <a:xfrm>
            <a:off x="251184" y="983813"/>
            <a:ext cx="7649232" cy="461665"/>
          </a:xfrm>
          <a:prstGeom prst="rect">
            <a:avLst/>
          </a:prstGeom>
          <a:noFill/>
        </p:spPr>
        <p:txBody>
          <a:bodyPr wrap="square" rtlCol="0">
            <a:spAutoFit/>
          </a:bodyPr>
          <a:lstStyle/>
          <a:p>
            <a:r>
              <a:rPr lang="en-US" sz="2400" i="1" u="sng" dirty="0">
                <a:latin typeface="Gill Sans MT" panose="020B0502020104020203" pitchFamily="34" charset="0"/>
              </a:rPr>
              <a:t>Scenario 3: </a:t>
            </a:r>
          </a:p>
        </p:txBody>
      </p:sp>
    </p:spTree>
    <p:extLst>
      <p:ext uri="{BB962C8B-B14F-4D97-AF65-F5344CB8AC3E}">
        <p14:creationId xmlns:p14="http://schemas.microsoft.com/office/powerpoint/2010/main" val="3382026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00E970-83B6-4D71-9F37-FD57F2A893C8}"/>
              </a:ext>
            </a:extLst>
          </p:cNvPr>
          <p:cNvSpPr txBox="1"/>
          <p:nvPr/>
        </p:nvSpPr>
        <p:spPr>
          <a:xfrm>
            <a:off x="419680" y="180680"/>
            <a:ext cx="3013943" cy="1138773"/>
          </a:xfrm>
          <a:prstGeom prst="rect">
            <a:avLst/>
          </a:prstGeom>
          <a:noFill/>
        </p:spPr>
        <p:txBody>
          <a:bodyPr wrap="square" rtlCol="0">
            <a:spAutoFit/>
          </a:bodyPr>
          <a:lstStyle/>
          <a:p>
            <a:pPr algn="r"/>
            <a:r>
              <a:rPr lang="en-US" sz="2400" dirty="0">
                <a:solidFill>
                  <a:srgbClr val="025196"/>
                </a:solidFill>
                <a:latin typeface="Bahnschrift" panose="020B0502040204020203" pitchFamily="34" charset="0"/>
              </a:rPr>
              <a:t>Table of </a:t>
            </a:r>
          </a:p>
          <a:p>
            <a:pPr algn="r"/>
            <a:r>
              <a:rPr lang="en-US" sz="4400" dirty="0">
                <a:latin typeface="Bahnschrift" panose="020B0502040204020203" pitchFamily="34" charset="0"/>
              </a:rPr>
              <a:t>Contents</a:t>
            </a:r>
            <a:endParaRPr lang="en-US" dirty="0">
              <a:latin typeface="Bahnschrift" panose="020B0502040204020203" pitchFamily="34" charset="0"/>
            </a:endParaRPr>
          </a:p>
        </p:txBody>
      </p:sp>
      <p:cxnSp>
        <p:nvCxnSpPr>
          <p:cNvPr id="3" name="Straight Connector 2">
            <a:extLst>
              <a:ext uri="{FF2B5EF4-FFF2-40B4-BE49-F238E27FC236}">
                <a16:creationId xmlns:a16="http://schemas.microsoft.com/office/drawing/2014/main" id="{756B491D-E1B4-4126-9027-895266887818}"/>
              </a:ext>
            </a:extLst>
          </p:cNvPr>
          <p:cNvCxnSpPr>
            <a:cxnSpLocks/>
          </p:cNvCxnSpPr>
          <p:nvPr/>
        </p:nvCxnSpPr>
        <p:spPr>
          <a:xfrm>
            <a:off x="1467600" y="1302228"/>
            <a:ext cx="1887592" cy="0"/>
          </a:xfrm>
          <a:prstGeom prst="line">
            <a:avLst/>
          </a:prstGeom>
          <a:ln w="28575">
            <a:solidFill>
              <a:srgbClr val="02519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FF75DA4-53D6-4CED-A457-5A730EE0F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53" y="4973943"/>
            <a:ext cx="1619826" cy="1481320"/>
          </a:xfrm>
          <a:prstGeom prst="rect">
            <a:avLst/>
          </a:prstGeom>
        </p:spPr>
      </p:pic>
      <p:grpSp>
        <p:nvGrpSpPr>
          <p:cNvPr id="5" name="Group 4">
            <a:extLst>
              <a:ext uri="{FF2B5EF4-FFF2-40B4-BE49-F238E27FC236}">
                <a16:creationId xmlns:a16="http://schemas.microsoft.com/office/drawing/2014/main" id="{E66F8EDE-D1CD-45E1-BE72-15FD1BC9A56F}"/>
              </a:ext>
            </a:extLst>
          </p:cNvPr>
          <p:cNvGrpSpPr/>
          <p:nvPr/>
        </p:nvGrpSpPr>
        <p:grpSpPr>
          <a:xfrm>
            <a:off x="4910468" y="1876507"/>
            <a:ext cx="4784985" cy="612001"/>
            <a:chOff x="3572256" y="1261872"/>
            <a:chExt cx="5604030" cy="902062"/>
          </a:xfrm>
        </p:grpSpPr>
        <p:sp>
          <p:nvSpPr>
            <p:cNvPr id="6" name="TextBox 5">
              <a:extLst>
                <a:ext uri="{FF2B5EF4-FFF2-40B4-BE49-F238E27FC236}">
                  <a16:creationId xmlns:a16="http://schemas.microsoft.com/office/drawing/2014/main" id="{3ABBECD6-8316-4E03-A314-22E703410AB7}"/>
                </a:ext>
              </a:extLst>
            </p:cNvPr>
            <p:cNvSpPr txBox="1"/>
            <p:nvPr/>
          </p:nvSpPr>
          <p:spPr>
            <a:xfrm>
              <a:off x="3572256" y="1549054"/>
              <a:ext cx="633984" cy="400110"/>
            </a:xfrm>
            <a:prstGeom prst="rect">
              <a:avLst/>
            </a:prstGeom>
            <a:noFill/>
          </p:spPr>
          <p:txBody>
            <a:bodyPr wrap="square" rtlCol="0">
              <a:spAutoFit/>
            </a:bodyPr>
            <a:lstStyle/>
            <a:p>
              <a:pPr algn="ctr"/>
              <a:r>
                <a:rPr lang="en-US" sz="2000" dirty="0">
                  <a:latin typeface="Cambria" panose="02040503050406030204" pitchFamily="18" charset="0"/>
                  <a:ea typeface="Cambria" panose="02040503050406030204" pitchFamily="18" charset="0"/>
                </a:rPr>
                <a:t>01</a:t>
              </a:r>
              <a:endParaRPr lang="en-IN" sz="2000" dirty="0">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65FC8F46-1543-4149-906F-A52778FCE6C5}"/>
                </a:ext>
              </a:extLst>
            </p:cNvPr>
            <p:cNvCxnSpPr/>
            <p:nvPr/>
          </p:nvCxnSpPr>
          <p:spPr>
            <a:xfrm>
              <a:off x="4206240" y="1395838"/>
              <a:ext cx="0" cy="768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12FB01E-7BD3-41D6-8537-52028A98C48C}"/>
                </a:ext>
              </a:extLst>
            </p:cNvPr>
            <p:cNvGrpSpPr/>
            <p:nvPr/>
          </p:nvGrpSpPr>
          <p:grpSpPr>
            <a:xfrm>
              <a:off x="4632959" y="1261872"/>
              <a:ext cx="4543327" cy="844150"/>
              <a:chOff x="4632959" y="1261872"/>
              <a:chExt cx="4543327" cy="844150"/>
            </a:xfrm>
          </p:grpSpPr>
          <p:sp>
            <p:nvSpPr>
              <p:cNvPr id="9" name="TextBox 8">
                <a:extLst>
                  <a:ext uri="{FF2B5EF4-FFF2-40B4-BE49-F238E27FC236}">
                    <a16:creationId xmlns:a16="http://schemas.microsoft.com/office/drawing/2014/main" id="{B3A683E9-C766-4D21-A942-8F87AAB5E57E}"/>
                  </a:ext>
                </a:extLst>
              </p:cNvPr>
              <p:cNvSpPr txBox="1"/>
              <p:nvPr/>
            </p:nvSpPr>
            <p:spPr>
              <a:xfrm>
                <a:off x="4632960" y="1261872"/>
                <a:ext cx="1686103" cy="400110"/>
              </a:xfrm>
              <a:prstGeom prst="rect">
                <a:avLst/>
              </a:prstGeom>
              <a:noFill/>
            </p:spPr>
            <p:txBody>
              <a:bodyPr wrap="none" rtlCol="0">
                <a:spAutoFit/>
              </a:bodyPr>
              <a:lstStyle/>
              <a:p>
                <a:r>
                  <a:rPr lang="en-US" sz="2000" b="1" dirty="0">
                    <a:solidFill>
                      <a:schemeClr val="accent1">
                        <a:lumMod val="50000"/>
                      </a:schemeClr>
                    </a:solidFill>
                    <a:latin typeface="Cambria" panose="02040503050406030204" pitchFamily="18" charset="0"/>
                    <a:ea typeface="Cambria" panose="02040503050406030204" pitchFamily="18" charset="0"/>
                  </a:rPr>
                  <a:t>Introduction</a:t>
                </a:r>
                <a:endParaRPr lang="en-IN" sz="2000" b="1" dirty="0">
                  <a:solidFill>
                    <a:schemeClr val="accent1">
                      <a:lumMod val="50000"/>
                    </a:schemeClr>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849301FB-32B8-431F-95A5-68577437D079}"/>
                  </a:ext>
                </a:extLst>
              </p:cNvPr>
              <p:cNvSpPr/>
              <p:nvPr/>
            </p:nvSpPr>
            <p:spPr>
              <a:xfrm>
                <a:off x="4632959" y="1697738"/>
                <a:ext cx="4543327" cy="408284"/>
              </a:xfrm>
              <a:prstGeom prst="rect">
                <a:avLst/>
              </a:prstGeom>
            </p:spPr>
            <p:txBody>
              <a:bodyPr wrap="square">
                <a:spAutoFit/>
              </a:bodyPr>
              <a:lstStyle/>
              <a:p>
                <a:r>
                  <a:rPr lang="en-US" sz="1200" b="0" i="0" dirty="0">
                    <a:solidFill>
                      <a:srgbClr val="000000"/>
                    </a:solidFill>
                    <a:effectLst/>
                    <a:latin typeface="Cambria" panose="02040503050406030204" pitchFamily="18" charset="0"/>
                    <a:ea typeface="Cambria" panose="02040503050406030204" pitchFamily="18" charset="0"/>
                  </a:rPr>
                  <a:t>Context | Study objectives </a:t>
                </a:r>
                <a:endParaRPr lang="en-IN" sz="1200" dirty="0">
                  <a:latin typeface="Cambria" panose="02040503050406030204" pitchFamily="18" charset="0"/>
                  <a:ea typeface="Cambria" panose="02040503050406030204" pitchFamily="18" charset="0"/>
                </a:endParaRPr>
              </a:p>
            </p:txBody>
          </p:sp>
        </p:grpSp>
      </p:grpSp>
      <p:sp>
        <p:nvSpPr>
          <p:cNvPr id="27" name="Rectangle 26">
            <a:extLst>
              <a:ext uri="{FF2B5EF4-FFF2-40B4-BE49-F238E27FC236}">
                <a16:creationId xmlns:a16="http://schemas.microsoft.com/office/drawing/2014/main" id="{CBB76DC1-F160-4845-A240-298283EFCCDE}"/>
              </a:ext>
            </a:extLst>
          </p:cNvPr>
          <p:cNvSpPr/>
          <p:nvPr/>
        </p:nvSpPr>
        <p:spPr>
          <a:xfrm>
            <a:off x="3512871" y="1892726"/>
            <a:ext cx="612000" cy="612000"/>
          </a:xfrm>
          <a:prstGeom prst="rect">
            <a:avLst/>
          </a:prstGeom>
          <a:solidFill>
            <a:schemeClr val="tx2">
              <a:lumMod val="40000"/>
              <a:lumOff val="60000"/>
              <a:alpha val="4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Rectangle 27">
            <a:extLst>
              <a:ext uri="{FF2B5EF4-FFF2-40B4-BE49-F238E27FC236}">
                <a16:creationId xmlns:a16="http://schemas.microsoft.com/office/drawing/2014/main" id="{5FB5A54B-4709-46D9-95D9-2CD62534FF97}"/>
              </a:ext>
            </a:extLst>
          </p:cNvPr>
          <p:cNvSpPr/>
          <p:nvPr/>
        </p:nvSpPr>
        <p:spPr>
          <a:xfrm>
            <a:off x="3433623" y="1789094"/>
            <a:ext cx="612000" cy="612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a:extLst>
              <a:ext uri="{FF2B5EF4-FFF2-40B4-BE49-F238E27FC236}">
                <a16:creationId xmlns:a16="http://schemas.microsoft.com/office/drawing/2014/main" id="{FE085E63-943C-4AAC-8240-8FC1E6923C29}"/>
              </a:ext>
            </a:extLst>
          </p:cNvPr>
          <p:cNvSpPr/>
          <p:nvPr/>
        </p:nvSpPr>
        <p:spPr>
          <a:xfrm>
            <a:off x="3512871" y="3830053"/>
            <a:ext cx="612000" cy="612000"/>
          </a:xfrm>
          <a:prstGeom prst="rect">
            <a:avLst/>
          </a:prstGeom>
          <a:solidFill>
            <a:schemeClr val="accent2">
              <a:lumMod val="40000"/>
              <a:lumOff val="60000"/>
              <a:alpha val="4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29">
            <a:extLst>
              <a:ext uri="{FF2B5EF4-FFF2-40B4-BE49-F238E27FC236}">
                <a16:creationId xmlns:a16="http://schemas.microsoft.com/office/drawing/2014/main" id="{73AF45D9-46D9-434F-954D-A5D3FEFFA24C}"/>
              </a:ext>
            </a:extLst>
          </p:cNvPr>
          <p:cNvSpPr/>
          <p:nvPr/>
        </p:nvSpPr>
        <p:spPr>
          <a:xfrm>
            <a:off x="3433623" y="3726421"/>
            <a:ext cx="612000" cy="612000"/>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Rectangle 30">
            <a:extLst>
              <a:ext uri="{FF2B5EF4-FFF2-40B4-BE49-F238E27FC236}">
                <a16:creationId xmlns:a16="http://schemas.microsoft.com/office/drawing/2014/main" id="{1E868EB1-494B-4D7E-B3CD-A6536D92BDD2}"/>
              </a:ext>
            </a:extLst>
          </p:cNvPr>
          <p:cNvSpPr/>
          <p:nvPr/>
        </p:nvSpPr>
        <p:spPr>
          <a:xfrm>
            <a:off x="3512871" y="4807842"/>
            <a:ext cx="612000" cy="612000"/>
          </a:xfrm>
          <a:prstGeom prst="rect">
            <a:avLst/>
          </a:prstGeom>
          <a:solidFill>
            <a:schemeClr val="bg1">
              <a:lumMod val="85000"/>
              <a:alpha val="4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Rectangle 31">
            <a:extLst>
              <a:ext uri="{FF2B5EF4-FFF2-40B4-BE49-F238E27FC236}">
                <a16:creationId xmlns:a16="http://schemas.microsoft.com/office/drawing/2014/main" id="{523DE790-7E5E-43FF-9968-CB42F490A53F}"/>
              </a:ext>
            </a:extLst>
          </p:cNvPr>
          <p:cNvSpPr/>
          <p:nvPr/>
        </p:nvSpPr>
        <p:spPr>
          <a:xfrm>
            <a:off x="3433623" y="4704210"/>
            <a:ext cx="612000" cy="6120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a:extLst>
              <a:ext uri="{FF2B5EF4-FFF2-40B4-BE49-F238E27FC236}">
                <a16:creationId xmlns:a16="http://schemas.microsoft.com/office/drawing/2014/main" id="{B6D4057B-F65B-4FAE-BD75-0E9D61967E02}"/>
              </a:ext>
            </a:extLst>
          </p:cNvPr>
          <p:cNvSpPr/>
          <p:nvPr/>
        </p:nvSpPr>
        <p:spPr>
          <a:xfrm>
            <a:off x="3512871" y="2901757"/>
            <a:ext cx="612000" cy="612000"/>
          </a:xfrm>
          <a:prstGeom prst="rect">
            <a:avLst/>
          </a:prstGeom>
          <a:solidFill>
            <a:schemeClr val="accent6">
              <a:lumMod val="40000"/>
              <a:lumOff val="60000"/>
              <a:alpha val="4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33">
            <a:extLst>
              <a:ext uri="{FF2B5EF4-FFF2-40B4-BE49-F238E27FC236}">
                <a16:creationId xmlns:a16="http://schemas.microsoft.com/office/drawing/2014/main" id="{5305CAF3-430C-4C06-B372-7037C2BAC3B5}"/>
              </a:ext>
            </a:extLst>
          </p:cNvPr>
          <p:cNvSpPr/>
          <p:nvPr/>
        </p:nvSpPr>
        <p:spPr>
          <a:xfrm>
            <a:off x="3433623" y="2798125"/>
            <a:ext cx="612000" cy="612000"/>
          </a:xfrm>
          <a:prstGeom prst="rect">
            <a:avLst/>
          </a:prstGeom>
          <a:gradFill flip="none" rotWithShape="1">
            <a:gsLst>
              <a:gs pos="0">
                <a:schemeClr val="accent6">
                  <a:lumMod val="60000"/>
                  <a:lumOff val="40000"/>
                </a:schemeClr>
              </a:gs>
              <a:gs pos="0">
                <a:schemeClr val="accent6">
                  <a:lumMod val="60000"/>
                  <a:lumOff val="40000"/>
                </a:schemeClr>
              </a:gs>
              <a:gs pos="68000">
                <a:schemeClr val="accent6">
                  <a:lumMod val="75000"/>
                </a:schemeClr>
              </a:gs>
              <a:gs pos="97000">
                <a:schemeClr val="accent6">
                  <a:lumMod val="5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5" name="Picture 34">
            <a:extLst>
              <a:ext uri="{FF2B5EF4-FFF2-40B4-BE49-F238E27FC236}">
                <a16:creationId xmlns:a16="http://schemas.microsoft.com/office/drawing/2014/main" id="{4C9C6C7F-8097-4EB8-A3EE-9092D5895C7C}"/>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565667" y="1892726"/>
            <a:ext cx="360000" cy="360000"/>
          </a:xfrm>
          <a:prstGeom prst="rect">
            <a:avLst/>
          </a:prstGeom>
        </p:spPr>
      </p:pic>
      <p:pic>
        <p:nvPicPr>
          <p:cNvPr id="36" name="Picture 35">
            <a:extLst>
              <a:ext uri="{FF2B5EF4-FFF2-40B4-BE49-F238E27FC236}">
                <a16:creationId xmlns:a16="http://schemas.microsoft.com/office/drawing/2014/main" id="{AC96C392-9DEF-49EC-8820-7272B3BB4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8578" y="3845044"/>
            <a:ext cx="360000" cy="360000"/>
          </a:xfrm>
          <a:prstGeom prst="rect">
            <a:avLst/>
          </a:prstGeom>
        </p:spPr>
      </p:pic>
      <p:sp>
        <p:nvSpPr>
          <p:cNvPr id="39" name="Rectangle 38">
            <a:extLst>
              <a:ext uri="{FF2B5EF4-FFF2-40B4-BE49-F238E27FC236}">
                <a16:creationId xmlns:a16="http://schemas.microsoft.com/office/drawing/2014/main" id="{D6A64192-0BA3-41A4-94F4-C5C1D6218690}"/>
              </a:ext>
            </a:extLst>
          </p:cNvPr>
          <p:cNvSpPr/>
          <p:nvPr/>
        </p:nvSpPr>
        <p:spPr>
          <a:xfrm>
            <a:off x="-500" y="1500723"/>
            <a:ext cx="12192499" cy="107101"/>
          </a:xfrm>
          <a:prstGeom prst="rect">
            <a:avLst/>
          </a:prstGeom>
          <a:solidFill>
            <a:srgbClr val="2F549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0" name="Rectangle 6">
            <a:extLst>
              <a:ext uri="{FF2B5EF4-FFF2-40B4-BE49-F238E27FC236}">
                <a16:creationId xmlns:a16="http://schemas.microsoft.com/office/drawing/2014/main" id="{743E460A-C6FD-4B91-AF62-6842C713EFE0}"/>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2</a:t>
            </a:fld>
            <a:r>
              <a:rPr lang="fr-MA" sz="1100" b="1" dirty="0">
                <a:solidFill>
                  <a:schemeClr val="bg1"/>
                </a:solidFill>
                <a:latin typeface="Calibri" panose="020F0502020204030204" pitchFamily="34" charset="0"/>
                <a:cs typeface="Calibri" panose="020F0502020204030204" pitchFamily="34" charset="0"/>
              </a:rPr>
              <a:t>/21</a:t>
            </a:r>
          </a:p>
        </p:txBody>
      </p:sp>
      <p:pic>
        <p:nvPicPr>
          <p:cNvPr id="41" name="Picture 40">
            <a:extLst>
              <a:ext uri="{FF2B5EF4-FFF2-40B4-BE49-F238E27FC236}">
                <a16:creationId xmlns:a16="http://schemas.microsoft.com/office/drawing/2014/main" id="{48E5371E-1079-4B1A-A77A-F466F0FE423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200" b="90000" l="10000" r="90000">
                        <a14:foregroundMark x1="46087" y1="2800" x2="36413" y2="7200"/>
                        <a14:foregroundMark x1="36413" y1="7200" x2="31087" y2="18000"/>
                        <a14:foregroundMark x1="31087" y1="18000" x2="28913" y2="32600"/>
                        <a14:foregroundMark x1="28913" y1="32600" x2="28913" y2="41800"/>
                      </a14:backgroundRemoval>
                    </a14:imgEffect>
                  </a14:imgLayer>
                </a14:imgProps>
              </a:ext>
              <a:ext uri="{28A0092B-C50C-407E-A947-70E740481C1C}">
                <a14:useLocalDpi xmlns:a14="http://schemas.microsoft.com/office/drawing/2010/main" val="0"/>
              </a:ext>
            </a:extLst>
          </a:blip>
          <a:srcRect l="25403" r="25490"/>
          <a:stretch/>
        </p:blipFill>
        <p:spPr>
          <a:xfrm>
            <a:off x="10868433" y="5126507"/>
            <a:ext cx="1152973" cy="1276038"/>
          </a:xfrm>
          <a:prstGeom prst="rect">
            <a:avLst/>
          </a:prstGeom>
        </p:spPr>
      </p:pic>
      <p:grpSp>
        <p:nvGrpSpPr>
          <p:cNvPr id="42" name="Group 41">
            <a:extLst>
              <a:ext uri="{FF2B5EF4-FFF2-40B4-BE49-F238E27FC236}">
                <a16:creationId xmlns:a16="http://schemas.microsoft.com/office/drawing/2014/main" id="{9C33EFCB-027B-4CAD-86FD-D13D187D3571}"/>
              </a:ext>
            </a:extLst>
          </p:cNvPr>
          <p:cNvGrpSpPr/>
          <p:nvPr/>
        </p:nvGrpSpPr>
        <p:grpSpPr>
          <a:xfrm>
            <a:off x="4798360" y="4810427"/>
            <a:ext cx="3953423" cy="548867"/>
            <a:chOff x="3572256" y="1395838"/>
            <a:chExt cx="3802350" cy="768096"/>
          </a:xfrm>
        </p:grpSpPr>
        <p:sp>
          <p:nvSpPr>
            <p:cNvPr id="43" name="TextBox 42">
              <a:extLst>
                <a:ext uri="{FF2B5EF4-FFF2-40B4-BE49-F238E27FC236}">
                  <a16:creationId xmlns:a16="http://schemas.microsoft.com/office/drawing/2014/main" id="{88CC2775-99F1-4204-A867-3045554BB9E1}"/>
                </a:ext>
              </a:extLst>
            </p:cNvPr>
            <p:cNvSpPr txBox="1"/>
            <p:nvPr/>
          </p:nvSpPr>
          <p:spPr>
            <a:xfrm>
              <a:off x="3572256" y="1549054"/>
              <a:ext cx="633983" cy="559922"/>
            </a:xfrm>
            <a:prstGeom prst="rect">
              <a:avLst/>
            </a:prstGeom>
            <a:noFill/>
          </p:spPr>
          <p:txBody>
            <a:bodyPr wrap="square" rtlCol="0">
              <a:spAutoFit/>
            </a:bodyPr>
            <a:lstStyle/>
            <a:p>
              <a:pPr algn="ctr"/>
              <a:r>
                <a:rPr lang="en-US" sz="2000" dirty="0">
                  <a:latin typeface="Cambria" panose="02040503050406030204" pitchFamily="18" charset="0"/>
                  <a:ea typeface="Cambria" panose="02040503050406030204" pitchFamily="18" charset="0"/>
                </a:rPr>
                <a:t>04</a:t>
              </a:r>
              <a:endParaRPr lang="en-IN" sz="2000" dirty="0">
                <a:latin typeface="Cambria" panose="02040503050406030204" pitchFamily="18" charset="0"/>
                <a:ea typeface="Cambria" panose="02040503050406030204" pitchFamily="18" charset="0"/>
              </a:endParaRPr>
            </a:p>
          </p:txBody>
        </p:sp>
        <p:cxnSp>
          <p:nvCxnSpPr>
            <p:cNvPr id="44" name="Straight Connector 43">
              <a:extLst>
                <a:ext uri="{FF2B5EF4-FFF2-40B4-BE49-F238E27FC236}">
                  <a16:creationId xmlns:a16="http://schemas.microsoft.com/office/drawing/2014/main" id="{78A18679-E45E-4637-ABDC-ECBAAFA7C4FD}"/>
                </a:ext>
              </a:extLst>
            </p:cNvPr>
            <p:cNvCxnSpPr/>
            <p:nvPr/>
          </p:nvCxnSpPr>
          <p:spPr>
            <a:xfrm>
              <a:off x="4206240" y="1395838"/>
              <a:ext cx="0" cy="768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9464FF8-369A-4425-9AF7-47306F46795E}"/>
                </a:ext>
              </a:extLst>
            </p:cNvPr>
            <p:cNvSpPr txBox="1"/>
            <p:nvPr/>
          </p:nvSpPr>
          <p:spPr>
            <a:xfrm>
              <a:off x="4637511" y="1549054"/>
              <a:ext cx="2737095" cy="559922"/>
            </a:xfrm>
            <a:prstGeom prst="rect">
              <a:avLst/>
            </a:prstGeom>
            <a:noFill/>
          </p:spPr>
          <p:txBody>
            <a:bodyPr wrap="none" rtlCol="0">
              <a:spAutoFit/>
            </a:bodyPr>
            <a:lstStyle/>
            <a:p>
              <a:r>
                <a:rPr lang="en-US" sz="2000" b="1" dirty="0">
                  <a:solidFill>
                    <a:schemeClr val="accent3">
                      <a:lumMod val="50000"/>
                    </a:schemeClr>
                  </a:solidFill>
                  <a:latin typeface="Cambria" panose="02040503050406030204" pitchFamily="18" charset="0"/>
                  <a:ea typeface="Cambria" panose="02040503050406030204" pitchFamily="18" charset="0"/>
                </a:rPr>
                <a:t>Results and discussion</a:t>
              </a:r>
              <a:endParaRPr lang="en-IN" sz="20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46" name="Rectangle 45">
            <a:extLst>
              <a:ext uri="{FF2B5EF4-FFF2-40B4-BE49-F238E27FC236}">
                <a16:creationId xmlns:a16="http://schemas.microsoft.com/office/drawing/2014/main" id="{F51A6E36-BA4F-4022-B799-8E56D878DC1C}"/>
              </a:ext>
            </a:extLst>
          </p:cNvPr>
          <p:cNvSpPr/>
          <p:nvPr/>
        </p:nvSpPr>
        <p:spPr>
          <a:xfrm>
            <a:off x="3512871" y="5852307"/>
            <a:ext cx="612000" cy="612000"/>
          </a:xfrm>
          <a:prstGeom prst="rect">
            <a:avLst/>
          </a:prstGeom>
          <a:solidFill>
            <a:schemeClr val="accent1">
              <a:lumMod val="40000"/>
              <a:lumOff val="60000"/>
              <a:alpha val="4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Rectangle 46">
            <a:extLst>
              <a:ext uri="{FF2B5EF4-FFF2-40B4-BE49-F238E27FC236}">
                <a16:creationId xmlns:a16="http://schemas.microsoft.com/office/drawing/2014/main" id="{5398D9D3-20B0-477C-9B58-495F9AA8F5B1}"/>
              </a:ext>
            </a:extLst>
          </p:cNvPr>
          <p:cNvSpPr/>
          <p:nvPr/>
        </p:nvSpPr>
        <p:spPr>
          <a:xfrm>
            <a:off x="3433623" y="5748675"/>
            <a:ext cx="612000" cy="6120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8" name="Picture 47">
            <a:extLst>
              <a:ext uri="{FF2B5EF4-FFF2-40B4-BE49-F238E27FC236}">
                <a16:creationId xmlns:a16="http://schemas.microsoft.com/office/drawing/2014/main" id="{ACDF547E-2468-470F-9326-1DFAF73A01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8579" y="5898675"/>
            <a:ext cx="360000" cy="360000"/>
          </a:xfrm>
          <a:prstGeom prst="rect">
            <a:avLst/>
          </a:prstGeom>
        </p:spPr>
      </p:pic>
      <p:grpSp>
        <p:nvGrpSpPr>
          <p:cNvPr id="49" name="Group 48">
            <a:extLst>
              <a:ext uri="{FF2B5EF4-FFF2-40B4-BE49-F238E27FC236}">
                <a16:creationId xmlns:a16="http://schemas.microsoft.com/office/drawing/2014/main" id="{D18B0EB7-B13D-41CA-AAE3-F57C98EB8463}"/>
              </a:ext>
            </a:extLst>
          </p:cNvPr>
          <p:cNvGrpSpPr/>
          <p:nvPr/>
        </p:nvGrpSpPr>
        <p:grpSpPr>
          <a:xfrm>
            <a:off x="4899131" y="2848849"/>
            <a:ext cx="4766276" cy="612000"/>
            <a:chOff x="3572256" y="1261872"/>
            <a:chExt cx="5463515" cy="902062"/>
          </a:xfrm>
        </p:grpSpPr>
        <p:sp>
          <p:nvSpPr>
            <p:cNvPr id="50" name="TextBox 49">
              <a:extLst>
                <a:ext uri="{FF2B5EF4-FFF2-40B4-BE49-F238E27FC236}">
                  <a16:creationId xmlns:a16="http://schemas.microsoft.com/office/drawing/2014/main" id="{E117F33F-1613-4348-89FC-771CF1585821}"/>
                </a:ext>
              </a:extLst>
            </p:cNvPr>
            <p:cNvSpPr txBox="1"/>
            <p:nvPr/>
          </p:nvSpPr>
          <p:spPr>
            <a:xfrm>
              <a:off x="3572256" y="1549054"/>
              <a:ext cx="633984" cy="400110"/>
            </a:xfrm>
            <a:prstGeom prst="rect">
              <a:avLst/>
            </a:prstGeom>
            <a:noFill/>
          </p:spPr>
          <p:txBody>
            <a:bodyPr wrap="square" rtlCol="0">
              <a:spAutoFit/>
            </a:bodyPr>
            <a:lstStyle/>
            <a:p>
              <a:pPr algn="ctr"/>
              <a:r>
                <a:rPr lang="en-US" sz="2000" dirty="0">
                  <a:latin typeface="Cambria" panose="02040503050406030204" pitchFamily="18" charset="0"/>
                  <a:ea typeface="Cambria" panose="02040503050406030204" pitchFamily="18" charset="0"/>
                </a:rPr>
                <a:t>02</a:t>
              </a:r>
              <a:endParaRPr lang="en-IN" sz="2000" dirty="0">
                <a:latin typeface="Cambria" panose="02040503050406030204" pitchFamily="18" charset="0"/>
                <a:ea typeface="Cambria" panose="02040503050406030204" pitchFamily="18" charset="0"/>
              </a:endParaRPr>
            </a:p>
          </p:txBody>
        </p:sp>
        <p:cxnSp>
          <p:nvCxnSpPr>
            <p:cNvPr id="51" name="Straight Connector 50">
              <a:extLst>
                <a:ext uri="{FF2B5EF4-FFF2-40B4-BE49-F238E27FC236}">
                  <a16:creationId xmlns:a16="http://schemas.microsoft.com/office/drawing/2014/main" id="{F1696FF7-9624-4CB9-AD0E-F9AB1EA35529}"/>
                </a:ext>
              </a:extLst>
            </p:cNvPr>
            <p:cNvCxnSpPr/>
            <p:nvPr/>
          </p:nvCxnSpPr>
          <p:spPr>
            <a:xfrm>
              <a:off x="4206240" y="1395838"/>
              <a:ext cx="0" cy="768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96F58175-02AC-4B32-AB28-5DBA6FF29C55}"/>
                </a:ext>
              </a:extLst>
            </p:cNvPr>
            <p:cNvGrpSpPr/>
            <p:nvPr/>
          </p:nvGrpSpPr>
          <p:grpSpPr>
            <a:xfrm>
              <a:off x="4632958" y="1261872"/>
              <a:ext cx="4402813" cy="833289"/>
              <a:chOff x="4632958" y="1261872"/>
              <a:chExt cx="4402813" cy="833289"/>
            </a:xfrm>
          </p:grpSpPr>
          <p:sp>
            <p:nvSpPr>
              <p:cNvPr id="53" name="TextBox 52">
                <a:extLst>
                  <a:ext uri="{FF2B5EF4-FFF2-40B4-BE49-F238E27FC236}">
                    <a16:creationId xmlns:a16="http://schemas.microsoft.com/office/drawing/2014/main" id="{12489130-41AD-4B29-A22F-76EBC63434BB}"/>
                  </a:ext>
                </a:extLst>
              </p:cNvPr>
              <p:cNvSpPr txBox="1"/>
              <p:nvPr/>
            </p:nvSpPr>
            <p:spPr>
              <a:xfrm>
                <a:off x="4632959" y="1261872"/>
                <a:ext cx="1486538" cy="589745"/>
              </a:xfrm>
              <a:prstGeom prst="rect">
                <a:avLst/>
              </a:prstGeom>
              <a:noFill/>
            </p:spPr>
            <p:txBody>
              <a:bodyPr wrap="none" rtlCol="0">
                <a:spAutoFit/>
              </a:bodyPr>
              <a:lstStyle/>
              <a:p>
                <a:r>
                  <a:rPr lang="en-US" sz="2000" b="1" dirty="0">
                    <a:solidFill>
                      <a:schemeClr val="accent6">
                        <a:lumMod val="50000"/>
                      </a:schemeClr>
                    </a:solidFill>
                    <a:latin typeface="Cambria" panose="02040503050406030204" pitchFamily="18" charset="0"/>
                    <a:ea typeface="Cambria" panose="02040503050406030204" pitchFamily="18" charset="0"/>
                  </a:rPr>
                  <a:t>Materials</a:t>
                </a:r>
                <a:endParaRPr lang="en-IN" sz="2000" b="1" dirty="0">
                  <a:solidFill>
                    <a:schemeClr val="accent6">
                      <a:lumMod val="50000"/>
                    </a:schemeClr>
                  </a:solidFill>
                  <a:latin typeface="Cambria" panose="02040503050406030204" pitchFamily="18" charset="0"/>
                  <a:ea typeface="Cambria" panose="02040503050406030204" pitchFamily="18" charset="0"/>
                </a:endParaRPr>
              </a:p>
            </p:txBody>
          </p:sp>
          <p:sp>
            <p:nvSpPr>
              <p:cNvPr id="54" name="Rectangle 53">
                <a:extLst>
                  <a:ext uri="{FF2B5EF4-FFF2-40B4-BE49-F238E27FC236}">
                    <a16:creationId xmlns:a16="http://schemas.microsoft.com/office/drawing/2014/main" id="{2782EE91-CCE9-432F-87C8-9B30D761D51B}"/>
                  </a:ext>
                </a:extLst>
              </p:cNvPr>
              <p:cNvSpPr/>
              <p:nvPr/>
            </p:nvSpPr>
            <p:spPr>
              <a:xfrm>
                <a:off x="4632958" y="1686877"/>
                <a:ext cx="4402813" cy="408284"/>
              </a:xfrm>
              <a:prstGeom prst="rect">
                <a:avLst/>
              </a:prstGeom>
            </p:spPr>
            <p:txBody>
              <a:bodyPr wrap="square">
                <a:spAutoFit/>
              </a:bodyPr>
              <a:lstStyle/>
              <a:p>
                <a:r>
                  <a:rPr lang="en-US" sz="1200" b="0" i="0" dirty="0">
                    <a:solidFill>
                      <a:srgbClr val="000000"/>
                    </a:solidFill>
                    <a:effectLst/>
                    <a:latin typeface="Cambria" panose="02040503050406030204" pitchFamily="18" charset="0"/>
                    <a:ea typeface="Cambria" panose="02040503050406030204" pitchFamily="18" charset="0"/>
                  </a:rPr>
                  <a:t>Study area | Satellite data | Image processing  </a:t>
                </a:r>
                <a:endParaRPr lang="en-IN" sz="1200" dirty="0">
                  <a:latin typeface="Cambria" panose="02040503050406030204" pitchFamily="18" charset="0"/>
                  <a:ea typeface="Cambria" panose="02040503050406030204" pitchFamily="18" charset="0"/>
                </a:endParaRPr>
              </a:p>
            </p:txBody>
          </p:sp>
        </p:grpSp>
      </p:grpSp>
      <p:pic>
        <p:nvPicPr>
          <p:cNvPr id="55" name="Picture 54">
            <a:extLst>
              <a:ext uri="{FF2B5EF4-FFF2-40B4-BE49-F238E27FC236}">
                <a16:creationId xmlns:a16="http://schemas.microsoft.com/office/drawing/2014/main" id="{305B0BAE-D88A-4A3F-9E3E-FE1A05F35F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2869" y="2900755"/>
            <a:ext cx="412797" cy="412797"/>
          </a:xfrm>
          <a:prstGeom prst="rect">
            <a:avLst/>
          </a:prstGeom>
        </p:spPr>
      </p:pic>
      <p:pic>
        <p:nvPicPr>
          <p:cNvPr id="56" name="Graphic 55" descr="Bar chart with solid fill">
            <a:extLst>
              <a:ext uri="{FF2B5EF4-FFF2-40B4-BE49-F238E27FC236}">
                <a16:creationId xmlns:a16="http://schemas.microsoft.com/office/drawing/2014/main" id="{354181A3-04C3-4537-B58B-D7C0E166C8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07958" y="4826068"/>
            <a:ext cx="445035" cy="445035"/>
          </a:xfrm>
          <a:prstGeom prst="rect">
            <a:avLst/>
          </a:prstGeom>
        </p:spPr>
      </p:pic>
      <p:grpSp>
        <p:nvGrpSpPr>
          <p:cNvPr id="57" name="Group 56">
            <a:extLst>
              <a:ext uri="{FF2B5EF4-FFF2-40B4-BE49-F238E27FC236}">
                <a16:creationId xmlns:a16="http://schemas.microsoft.com/office/drawing/2014/main" id="{BD78631D-6F69-494A-9683-07C13A4A1212}"/>
              </a:ext>
            </a:extLst>
          </p:cNvPr>
          <p:cNvGrpSpPr/>
          <p:nvPr/>
        </p:nvGrpSpPr>
        <p:grpSpPr>
          <a:xfrm>
            <a:off x="4799320" y="3813605"/>
            <a:ext cx="2829526" cy="548867"/>
            <a:chOff x="3572256" y="1395838"/>
            <a:chExt cx="2721400" cy="768096"/>
          </a:xfrm>
        </p:grpSpPr>
        <p:sp>
          <p:nvSpPr>
            <p:cNvPr id="58" name="TextBox 57">
              <a:extLst>
                <a:ext uri="{FF2B5EF4-FFF2-40B4-BE49-F238E27FC236}">
                  <a16:creationId xmlns:a16="http://schemas.microsoft.com/office/drawing/2014/main" id="{AFCD0AE6-D179-4EA3-B126-4D479CECDA8A}"/>
                </a:ext>
              </a:extLst>
            </p:cNvPr>
            <p:cNvSpPr txBox="1"/>
            <p:nvPr/>
          </p:nvSpPr>
          <p:spPr>
            <a:xfrm>
              <a:off x="3572256" y="1549054"/>
              <a:ext cx="633983" cy="559922"/>
            </a:xfrm>
            <a:prstGeom prst="rect">
              <a:avLst/>
            </a:prstGeom>
            <a:noFill/>
          </p:spPr>
          <p:txBody>
            <a:bodyPr wrap="square" rtlCol="0">
              <a:spAutoFit/>
            </a:bodyPr>
            <a:lstStyle/>
            <a:p>
              <a:pPr algn="ctr"/>
              <a:r>
                <a:rPr lang="en-US" sz="2000" dirty="0">
                  <a:latin typeface="Cambria" panose="02040503050406030204" pitchFamily="18" charset="0"/>
                  <a:ea typeface="Cambria" panose="02040503050406030204" pitchFamily="18" charset="0"/>
                </a:rPr>
                <a:t>03</a:t>
              </a:r>
              <a:endParaRPr lang="en-IN" sz="2000" dirty="0">
                <a:latin typeface="Cambria" panose="02040503050406030204" pitchFamily="18" charset="0"/>
                <a:ea typeface="Cambria" panose="02040503050406030204" pitchFamily="18" charset="0"/>
              </a:endParaRPr>
            </a:p>
          </p:txBody>
        </p:sp>
        <p:cxnSp>
          <p:nvCxnSpPr>
            <p:cNvPr id="59" name="Straight Connector 58">
              <a:extLst>
                <a:ext uri="{FF2B5EF4-FFF2-40B4-BE49-F238E27FC236}">
                  <a16:creationId xmlns:a16="http://schemas.microsoft.com/office/drawing/2014/main" id="{985E2EA3-9E15-4A60-AA02-70937F1EED18}"/>
                </a:ext>
              </a:extLst>
            </p:cNvPr>
            <p:cNvCxnSpPr/>
            <p:nvPr/>
          </p:nvCxnSpPr>
          <p:spPr>
            <a:xfrm>
              <a:off x="4206240" y="1395838"/>
              <a:ext cx="0" cy="768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2DB2FF7C-1E93-4E0D-8947-F3E605C1A588}"/>
                </a:ext>
              </a:extLst>
            </p:cNvPr>
            <p:cNvSpPr txBox="1"/>
            <p:nvPr/>
          </p:nvSpPr>
          <p:spPr>
            <a:xfrm>
              <a:off x="4637511" y="1549054"/>
              <a:ext cx="1656145" cy="559922"/>
            </a:xfrm>
            <a:prstGeom prst="rect">
              <a:avLst/>
            </a:prstGeom>
            <a:noFill/>
          </p:spPr>
          <p:txBody>
            <a:bodyPr wrap="none" rtlCol="0">
              <a:spAutoFit/>
            </a:bodyPr>
            <a:lstStyle/>
            <a:p>
              <a:r>
                <a:rPr lang="en-US" sz="2000" b="1" dirty="0">
                  <a:solidFill>
                    <a:srgbClr val="CD5D12"/>
                  </a:solidFill>
                  <a:latin typeface="Cambria" panose="02040503050406030204" pitchFamily="18" charset="0"/>
                  <a:ea typeface="Cambria" panose="02040503050406030204" pitchFamily="18" charset="0"/>
                </a:rPr>
                <a:t>Methodology</a:t>
              </a:r>
              <a:endParaRPr lang="en-IN" sz="2000" b="1" dirty="0">
                <a:solidFill>
                  <a:srgbClr val="CD5D12"/>
                </a:solidFill>
                <a:latin typeface="Cambria" panose="02040503050406030204" pitchFamily="18" charset="0"/>
                <a:ea typeface="Cambria" panose="02040503050406030204" pitchFamily="18" charset="0"/>
              </a:endParaRPr>
            </a:p>
          </p:txBody>
        </p:sp>
      </p:grpSp>
      <p:grpSp>
        <p:nvGrpSpPr>
          <p:cNvPr id="61" name="Group 60">
            <a:extLst>
              <a:ext uri="{FF2B5EF4-FFF2-40B4-BE49-F238E27FC236}">
                <a16:creationId xmlns:a16="http://schemas.microsoft.com/office/drawing/2014/main" id="{D6D0EBA1-FC6F-4D7B-9885-356BC871359E}"/>
              </a:ext>
            </a:extLst>
          </p:cNvPr>
          <p:cNvGrpSpPr/>
          <p:nvPr/>
        </p:nvGrpSpPr>
        <p:grpSpPr>
          <a:xfrm>
            <a:off x="4798360" y="5764526"/>
            <a:ext cx="2649469" cy="548867"/>
            <a:chOff x="3572256" y="1395838"/>
            <a:chExt cx="2548224" cy="768096"/>
          </a:xfrm>
        </p:grpSpPr>
        <p:sp>
          <p:nvSpPr>
            <p:cNvPr id="62" name="TextBox 61">
              <a:extLst>
                <a:ext uri="{FF2B5EF4-FFF2-40B4-BE49-F238E27FC236}">
                  <a16:creationId xmlns:a16="http://schemas.microsoft.com/office/drawing/2014/main" id="{B1D48C81-37CD-401D-9DE3-99567B684B49}"/>
                </a:ext>
              </a:extLst>
            </p:cNvPr>
            <p:cNvSpPr txBox="1"/>
            <p:nvPr/>
          </p:nvSpPr>
          <p:spPr>
            <a:xfrm>
              <a:off x="3572256" y="1549054"/>
              <a:ext cx="633983" cy="559922"/>
            </a:xfrm>
            <a:prstGeom prst="rect">
              <a:avLst/>
            </a:prstGeom>
            <a:noFill/>
          </p:spPr>
          <p:txBody>
            <a:bodyPr wrap="square" rtlCol="0">
              <a:spAutoFit/>
            </a:bodyPr>
            <a:lstStyle/>
            <a:p>
              <a:pPr algn="ctr"/>
              <a:r>
                <a:rPr lang="en-US" sz="2000" dirty="0">
                  <a:latin typeface="Cambria" panose="02040503050406030204" pitchFamily="18" charset="0"/>
                  <a:ea typeface="Cambria" panose="02040503050406030204" pitchFamily="18" charset="0"/>
                </a:rPr>
                <a:t>05</a:t>
              </a:r>
              <a:endParaRPr lang="en-IN" sz="2000" dirty="0">
                <a:latin typeface="Cambria" panose="02040503050406030204" pitchFamily="18" charset="0"/>
                <a:ea typeface="Cambria" panose="02040503050406030204" pitchFamily="18" charset="0"/>
              </a:endParaRPr>
            </a:p>
          </p:txBody>
        </p:sp>
        <p:cxnSp>
          <p:nvCxnSpPr>
            <p:cNvPr id="63" name="Straight Connector 62">
              <a:extLst>
                <a:ext uri="{FF2B5EF4-FFF2-40B4-BE49-F238E27FC236}">
                  <a16:creationId xmlns:a16="http://schemas.microsoft.com/office/drawing/2014/main" id="{5C90BF9A-0ABD-42CB-9D73-1738B6C22680}"/>
                </a:ext>
              </a:extLst>
            </p:cNvPr>
            <p:cNvCxnSpPr/>
            <p:nvPr/>
          </p:nvCxnSpPr>
          <p:spPr>
            <a:xfrm>
              <a:off x="4206240" y="1395838"/>
              <a:ext cx="0" cy="768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834C1F0-1B90-453A-9B23-82509987261D}"/>
                </a:ext>
              </a:extLst>
            </p:cNvPr>
            <p:cNvSpPr txBox="1"/>
            <p:nvPr/>
          </p:nvSpPr>
          <p:spPr>
            <a:xfrm>
              <a:off x="4637511" y="1549053"/>
              <a:ext cx="1482969" cy="400110"/>
            </a:xfrm>
            <a:prstGeom prst="rect">
              <a:avLst/>
            </a:prstGeom>
            <a:noFill/>
          </p:spPr>
          <p:txBody>
            <a:bodyPr wrap="none" rtlCol="0">
              <a:spAutoFit/>
            </a:bodyPr>
            <a:lstStyle/>
            <a:p>
              <a:r>
                <a:rPr lang="en-US" sz="2000" b="1" dirty="0">
                  <a:solidFill>
                    <a:schemeClr val="accent5">
                      <a:lumMod val="50000"/>
                    </a:schemeClr>
                  </a:solidFill>
                  <a:latin typeface="Cambria" panose="02040503050406030204" pitchFamily="18" charset="0"/>
                  <a:ea typeface="Cambria" panose="02040503050406030204" pitchFamily="18" charset="0"/>
                </a:rPr>
                <a:t>Conclusion</a:t>
              </a:r>
              <a:endParaRPr lang="en-IN" sz="2000" b="1" dirty="0">
                <a:solidFill>
                  <a:schemeClr val="accent5">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78694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09DDE39-6151-4800-A283-CBE79E1A5DF0}"/>
              </a:ext>
            </a:extLst>
          </p:cNvPr>
          <p:cNvSpPr/>
          <p:nvPr/>
        </p:nvSpPr>
        <p:spPr>
          <a:xfrm>
            <a:off x="-500" y="733437"/>
            <a:ext cx="12192499" cy="107101"/>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F3D63BE-1D27-4C8A-AC4A-82429DF33EB8}"/>
              </a:ext>
            </a:extLst>
          </p:cNvPr>
          <p:cNvPicPr>
            <a:picLocks noChangeAspect="1"/>
          </p:cNvPicPr>
          <p:nvPr/>
        </p:nvPicPr>
        <p:blipFill>
          <a:blip r:embed="rId3"/>
          <a:stretch>
            <a:fillRect/>
          </a:stretch>
        </p:blipFill>
        <p:spPr>
          <a:xfrm>
            <a:off x="4814149" y="92637"/>
            <a:ext cx="2563200" cy="640800"/>
          </a:xfrm>
          <a:prstGeom prst="rect">
            <a:avLst/>
          </a:prstGeom>
        </p:spPr>
      </p:pic>
      <p:pic>
        <p:nvPicPr>
          <p:cNvPr id="9" name="Picture 8">
            <a:extLst>
              <a:ext uri="{FF2B5EF4-FFF2-40B4-BE49-F238E27FC236}">
                <a16:creationId xmlns:a16="http://schemas.microsoft.com/office/drawing/2014/main" id="{EAB45BB9-7A68-45CF-840D-8078076BB667}"/>
              </a:ext>
            </a:extLst>
          </p:cNvPr>
          <p:cNvPicPr>
            <a:picLocks noChangeAspect="1"/>
          </p:cNvPicPr>
          <p:nvPr/>
        </p:nvPicPr>
        <p:blipFill>
          <a:blip r:embed="rId4"/>
          <a:stretch>
            <a:fillRect/>
          </a:stretch>
        </p:blipFill>
        <p:spPr>
          <a:xfrm>
            <a:off x="4125633" y="94561"/>
            <a:ext cx="554367" cy="568705"/>
          </a:xfrm>
          <a:prstGeom prst="rect">
            <a:avLst/>
          </a:prstGeom>
        </p:spPr>
      </p:pic>
      <p:sp>
        <p:nvSpPr>
          <p:cNvPr id="12" name="Rectangle 6">
            <a:extLst>
              <a:ext uri="{FF2B5EF4-FFF2-40B4-BE49-F238E27FC236}">
                <a16:creationId xmlns:a16="http://schemas.microsoft.com/office/drawing/2014/main" id="{39E8EF40-2B01-427E-9E54-AE41923B406A}"/>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20</a:t>
            </a:fld>
            <a:r>
              <a:rPr lang="fr-MA" sz="1100" b="1" dirty="0">
                <a:solidFill>
                  <a:schemeClr val="bg1"/>
                </a:solidFill>
                <a:latin typeface="Calibri" panose="020F0502020204030204" pitchFamily="34" charset="0"/>
                <a:cs typeface="Calibri" panose="020F0502020204030204" pitchFamily="34" charset="0"/>
              </a:rPr>
              <a:t>/21</a:t>
            </a:r>
          </a:p>
        </p:txBody>
      </p:sp>
      <p:sp>
        <p:nvSpPr>
          <p:cNvPr id="7" name="TextBox 6">
            <a:extLst>
              <a:ext uri="{FF2B5EF4-FFF2-40B4-BE49-F238E27FC236}">
                <a16:creationId xmlns:a16="http://schemas.microsoft.com/office/drawing/2014/main" id="{3397061B-7839-4C45-8DE2-0E9FEA4B5BB2}"/>
              </a:ext>
            </a:extLst>
          </p:cNvPr>
          <p:cNvSpPr txBox="1"/>
          <p:nvPr/>
        </p:nvSpPr>
        <p:spPr>
          <a:xfrm>
            <a:off x="309600" y="1125596"/>
            <a:ext cx="9649849" cy="2533963"/>
          </a:xfrm>
          <a:prstGeom prst="rect">
            <a:avLst/>
          </a:prstGeom>
          <a:noFill/>
          <a:ln w="19050">
            <a:noFill/>
          </a:ln>
        </p:spPr>
        <p:txBody>
          <a:bodyPr wrap="square">
            <a:spAutoFit/>
          </a:bodyPr>
          <a:lstStyle/>
          <a:p>
            <a:pPr marL="285750" indent="-285750">
              <a:lnSpc>
                <a:spcPct val="150000"/>
              </a:lnSpc>
              <a:buFont typeface="Arial" panose="020B0604020202020204" pitchFamily="34" charset="0"/>
              <a:buChar char="•"/>
            </a:pPr>
            <a:r>
              <a:rPr lang="en-US" b="0" i="0" dirty="0">
                <a:solidFill>
                  <a:srgbClr val="374151"/>
                </a:solidFill>
                <a:effectLst/>
                <a:latin typeface="Cambria" panose="02040503050406030204" pitchFamily="18" charset="0"/>
                <a:ea typeface="Cambria" panose="02040503050406030204" pitchFamily="18" charset="0"/>
              </a:rPr>
              <a:t>Study Focus: Conv-LSTM model for NDSI analysis</a:t>
            </a:r>
          </a:p>
          <a:p>
            <a:pPr marL="285750" indent="-285750">
              <a:lnSpc>
                <a:spcPct val="150000"/>
              </a:lnSpc>
              <a:buFont typeface="Arial" panose="020B0604020202020204" pitchFamily="34" charset="0"/>
              <a:buChar char="•"/>
            </a:pPr>
            <a:r>
              <a:rPr lang="en-US" b="0" i="0" dirty="0">
                <a:solidFill>
                  <a:srgbClr val="374151"/>
                </a:solidFill>
                <a:effectLst/>
                <a:latin typeface="Cambria" panose="02040503050406030204" pitchFamily="18" charset="0"/>
                <a:ea typeface="Cambria" panose="02040503050406030204" pitchFamily="18" charset="0"/>
              </a:rPr>
              <a:t>Data Source: Landsat-8 remote sensing data</a:t>
            </a:r>
          </a:p>
          <a:p>
            <a:pPr marL="285750" indent="-285750">
              <a:lnSpc>
                <a:spcPct val="150000"/>
              </a:lnSpc>
              <a:buFont typeface="Arial" panose="020B0604020202020204" pitchFamily="34" charset="0"/>
              <a:buChar char="•"/>
            </a:pPr>
            <a:r>
              <a:rPr lang="en-US" b="0" i="0" dirty="0">
                <a:solidFill>
                  <a:srgbClr val="374151"/>
                </a:solidFill>
                <a:effectLst/>
                <a:latin typeface="Cambria" panose="02040503050406030204" pitchFamily="18" charset="0"/>
                <a:ea typeface="Cambria" panose="02040503050406030204" pitchFamily="18" charset="0"/>
              </a:rPr>
              <a:t>Examined Parameters:</a:t>
            </a:r>
          </a:p>
          <a:p>
            <a:pPr marL="742950" lvl="1" indent="-285750">
              <a:lnSpc>
                <a:spcPct val="150000"/>
              </a:lnSpc>
              <a:buFont typeface="Wingdings" panose="05000000000000000000" pitchFamily="2" charset="2"/>
              <a:buChar char="ü"/>
            </a:pPr>
            <a:r>
              <a:rPr lang="en-US" b="0" i="0" dirty="0">
                <a:solidFill>
                  <a:srgbClr val="374151"/>
                </a:solidFill>
                <a:effectLst/>
                <a:latin typeface="Cambria" panose="02040503050406030204" pitchFamily="18" charset="0"/>
                <a:ea typeface="Cambria" panose="02040503050406030204" pitchFamily="18" charset="0"/>
              </a:rPr>
              <a:t>Number of filters in the main layer</a:t>
            </a:r>
          </a:p>
          <a:p>
            <a:pPr marL="742950" lvl="1" indent="-285750">
              <a:lnSpc>
                <a:spcPct val="150000"/>
              </a:lnSpc>
              <a:buFont typeface="Wingdings" panose="05000000000000000000" pitchFamily="2" charset="2"/>
              <a:buChar char="ü"/>
            </a:pPr>
            <a:r>
              <a:rPr lang="en-US" b="0" i="0" dirty="0">
                <a:solidFill>
                  <a:srgbClr val="374151"/>
                </a:solidFill>
                <a:effectLst/>
                <a:latin typeface="Cambria" panose="02040503050406030204" pitchFamily="18" charset="0"/>
                <a:ea typeface="Cambria" panose="02040503050406030204" pitchFamily="18" charset="0"/>
              </a:rPr>
              <a:t>Number of neurons in the dense layer</a:t>
            </a:r>
          </a:p>
          <a:p>
            <a:pPr marL="742950" lvl="1" indent="-285750">
              <a:lnSpc>
                <a:spcPct val="150000"/>
              </a:lnSpc>
              <a:buFont typeface="Wingdings" panose="05000000000000000000" pitchFamily="2" charset="2"/>
              <a:buChar char="ü"/>
            </a:pPr>
            <a:r>
              <a:rPr lang="en-US" b="0" i="0" dirty="0">
                <a:solidFill>
                  <a:srgbClr val="374151"/>
                </a:solidFill>
                <a:effectLst/>
                <a:latin typeface="Cambria" panose="02040503050406030204" pitchFamily="18" charset="0"/>
                <a:ea typeface="Cambria" panose="02040503050406030204" pitchFamily="18" charset="0"/>
              </a:rPr>
              <a:t>Number of training epochs</a:t>
            </a:r>
          </a:p>
        </p:txBody>
      </p:sp>
      <p:pic>
        <p:nvPicPr>
          <p:cNvPr id="10" name="Picture 9">
            <a:extLst>
              <a:ext uri="{FF2B5EF4-FFF2-40B4-BE49-F238E27FC236}">
                <a16:creationId xmlns:a16="http://schemas.microsoft.com/office/drawing/2014/main" id="{CDCC4739-A929-4A78-A081-55159D77E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50" y="4720439"/>
            <a:ext cx="1620000" cy="1481479"/>
          </a:xfrm>
          <a:prstGeom prst="rect">
            <a:avLst/>
          </a:prstGeom>
        </p:spPr>
      </p:pic>
      <p:pic>
        <p:nvPicPr>
          <p:cNvPr id="11" name="Picture 10">
            <a:extLst>
              <a:ext uri="{FF2B5EF4-FFF2-40B4-BE49-F238E27FC236}">
                <a16:creationId xmlns:a16="http://schemas.microsoft.com/office/drawing/2014/main" id="{B41ED281-8107-41DC-A19D-558D92F156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200" b="90000" l="10000" r="90000">
                        <a14:foregroundMark x1="46087" y1="2800" x2="36413" y2="7200"/>
                        <a14:foregroundMark x1="36413" y1="7200" x2="31087" y2="18000"/>
                        <a14:foregroundMark x1="31087" y1="18000" x2="28913" y2="32600"/>
                        <a14:foregroundMark x1="28913" y1="32600" x2="28913" y2="41800"/>
                      </a14:backgroundRemoval>
                    </a14:imgEffect>
                  </a14:imgLayer>
                </a14:imgProps>
              </a:ext>
              <a:ext uri="{28A0092B-C50C-407E-A947-70E740481C1C}">
                <a14:useLocalDpi xmlns:a14="http://schemas.microsoft.com/office/drawing/2010/main" val="0"/>
              </a:ext>
            </a:extLst>
          </a:blip>
          <a:srcRect l="25403" r="25490"/>
          <a:stretch/>
        </p:blipFill>
        <p:spPr>
          <a:xfrm>
            <a:off x="10868433" y="5126507"/>
            <a:ext cx="1152973" cy="1276038"/>
          </a:xfrm>
          <a:prstGeom prst="rect">
            <a:avLst/>
          </a:prstGeom>
        </p:spPr>
      </p:pic>
      <p:sp>
        <p:nvSpPr>
          <p:cNvPr id="13" name="TextBox 12">
            <a:extLst>
              <a:ext uri="{FF2B5EF4-FFF2-40B4-BE49-F238E27FC236}">
                <a16:creationId xmlns:a16="http://schemas.microsoft.com/office/drawing/2014/main" id="{794C9D1E-B824-472E-A2BB-EB7B0E97F2B3}"/>
              </a:ext>
            </a:extLst>
          </p:cNvPr>
          <p:cNvSpPr txBox="1"/>
          <p:nvPr/>
        </p:nvSpPr>
        <p:spPr>
          <a:xfrm>
            <a:off x="3542433" y="4296557"/>
            <a:ext cx="7124400" cy="1477328"/>
          </a:xfrm>
          <a:prstGeom prst="rect">
            <a:avLst/>
          </a:prstGeom>
          <a:solidFill>
            <a:schemeClr val="accent3">
              <a:lumMod val="20000"/>
              <a:lumOff val="80000"/>
            </a:schemeClr>
          </a:solidFill>
          <a:ln w="19050">
            <a:solidFill>
              <a:schemeClr val="accent5">
                <a:lumMod val="75000"/>
              </a:schemeClr>
            </a:solidFill>
          </a:ln>
        </p:spPr>
        <p:txBody>
          <a:bodyPr wrap="square">
            <a:spAutoFit/>
          </a:bodyPr>
          <a:lstStyle/>
          <a:p>
            <a:pPr marL="285750" indent="-285750" algn="l">
              <a:buFont typeface="Arial" panose="020B0604020202020204" pitchFamily="34" charset="0"/>
              <a:buChar char="•"/>
            </a:pPr>
            <a:r>
              <a:rPr lang="en-US" b="0" i="0" dirty="0">
                <a:solidFill>
                  <a:srgbClr val="374151"/>
                </a:solidFill>
                <a:effectLst/>
                <a:latin typeface="Cambria" panose="02040503050406030204" pitchFamily="18" charset="0"/>
                <a:ea typeface="Cambria" panose="02040503050406030204" pitchFamily="18" charset="0"/>
              </a:rPr>
              <a:t>Key Findings:</a:t>
            </a:r>
          </a:p>
          <a:p>
            <a:pPr marL="742950" lvl="1" indent="-285750" algn="l">
              <a:buFont typeface="Wingdings" panose="05000000000000000000" pitchFamily="2" charset="2"/>
              <a:buChar char="ü"/>
            </a:pPr>
            <a:r>
              <a:rPr lang="en-US" b="0" i="0" dirty="0">
                <a:solidFill>
                  <a:srgbClr val="374151"/>
                </a:solidFill>
                <a:effectLst/>
                <a:latin typeface="Cambria" panose="02040503050406030204" pitchFamily="18" charset="0"/>
                <a:ea typeface="Cambria" panose="02040503050406030204" pitchFamily="18" charset="0"/>
              </a:rPr>
              <a:t>Relationship between parameters and prediction accuracy</a:t>
            </a:r>
          </a:p>
          <a:p>
            <a:pPr marL="742950" lvl="1" indent="-285750" algn="l">
              <a:buFont typeface="Wingdings" panose="05000000000000000000" pitchFamily="2" charset="2"/>
              <a:buChar char="ü"/>
            </a:pPr>
            <a:r>
              <a:rPr lang="en-US" b="0" i="0" dirty="0">
                <a:solidFill>
                  <a:srgbClr val="374151"/>
                </a:solidFill>
                <a:effectLst/>
                <a:latin typeface="Cambria" panose="02040503050406030204" pitchFamily="18" charset="0"/>
                <a:ea typeface="Cambria" panose="02040503050406030204" pitchFamily="18" charset="0"/>
              </a:rPr>
              <a:t>Varied model accuracy dynamics</a:t>
            </a:r>
          </a:p>
          <a:p>
            <a:pPr marL="742950" lvl="1" indent="-285750" algn="l">
              <a:buFont typeface="Wingdings" panose="05000000000000000000" pitchFamily="2" charset="2"/>
              <a:buChar char="ü"/>
            </a:pPr>
            <a:r>
              <a:rPr lang="en-US" b="0" i="0" dirty="0">
                <a:solidFill>
                  <a:srgbClr val="374151"/>
                </a:solidFill>
                <a:effectLst/>
                <a:latin typeface="Cambria" panose="02040503050406030204" pitchFamily="18" charset="0"/>
                <a:ea typeface="Cambria" panose="02040503050406030204" pitchFamily="18" charset="0"/>
              </a:rPr>
              <a:t>Rapid saturation at 97% with 100 epochs and 80-100 neurons</a:t>
            </a:r>
          </a:p>
          <a:p>
            <a:pPr marL="742950" lvl="1" indent="-285750" algn="l">
              <a:buFont typeface="Wingdings" panose="05000000000000000000" pitchFamily="2" charset="2"/>
              <a:buChar char="ü"/>
            </a:pPr>
            <a:r>
              <a:rPr lang="en-US" b="0" i="0" dirty="0">
                <a:solidFill>
                  <a:srgbClr val="374151"/>
                </a:solidFill>
                <a:effectLst/>
                <a:latin typeface="Cambria" panose="02040503050406030204" pitchFamily="18" charset="0"/>
                <a:ea typeface="Cambria" panose="02040503050406030204" pitchFamily="18" charset="0"/>
              </a:rPr>
              <a:t>Higher filter count (10,000) for saturation with 10 epochs</a:t>
            </a:r>
          </a:p>
        </p:txBody>
      </p:sp>
    </p:spTree>
    <p:extLst>
      <p:ext uri="{BB962C8B-B14F-4D97-AF65-F5344CB8AC3E}">
        <p14:creationId xmlns:p14="http://schemas.microsoft.com/office/powerpoint/2010/main" val="1530326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39E8EF40-2B01-427E-9E54-AE41923B406A}"/>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21</a:t>
            </a:fld>
            <a:r>
              <a:rPr lang="fr-MA" sz="1100" b="1" dirty="0">
                <a:solidFill>
                  <a:schemeClr val="bg1"/>
                </a:solidFill>
                <a:latin typeface="Calibri" panose="020F0502020204030204" pitchFamily="34" charset="0"/>
                <a:cs typeface="Calibri" panose="020F0502020204030204" pitchFamily="34" charset="0"/>
              </a:rPr>
              <a:t>/21</a:t>
            </a:r>
          </a:p>
        </p:txBody>
      </p:sp>
      <p:pic>
        <p:nvPicPr>
          <p:cNvPr id="14" name="Picture 13">
            <a:extLst>
              <a:ext uri="{FF2B5EF4-FFF2-40B4-BE49-F238E27FC236}">
                <a16:creationId xmlns:a16="http://schemas.microsoft.com/office/drawing/2014/main" id="{60B91767-FCDB-4F27-9F13-44AFFA901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7" y="4551606"/>
            <a:ext cx="2068229" cy="1891382"/>
          </a:xfrm>
          <a:prstGeom prst="rect">
            <a:avLst/>
          </a:prstGeom>
        </p:spPr>
      </p:pic>
      <p:sp>
        <p:nvSpPr>
          <p:cNvPr id="15" name="TextBox 14">
            <a:extLst>
              <a:ext uri="{FF2B5EF4-FFF2-40B4-BE49-F238E27FC236}">
                <a16:creationId xmlns:a16="http://schemas.microsoft.com/office/drawing/2014/main" id="{178D5BBC-6B8F-4960-8471-C1FBEA9EFA22}"/>
              </a:ext>
            </a:extLst>
          </p:cNvPr>
          <p:cNvSpPr txBox="1"/>
          <p:nvPr/>
        </p:nvSpPr>
        <p:spPr>
          <a:xfrm>
            <a:off x="3948583" y="2015519"/>
            <a:ext cx="4294833" cy="1200329"/>
          </a:xfrm>
          <a:prstGeom prst="rect">
            <a:avLst/>
          </a:prstGeom>
          <a:noFill/>
        </p:spPr>
        <p:txBody>
          <a:bodyPr wrap="square">
            <a:spAutoFit/>
          </a:bodyPr>
          <a:lstStyle/>
          <a:p>
            <a:r>
              <a:rPr lang="en-US" sz="7200" dirty="0">
                <a:ln w="0">
                  <a:solidFill>
                    <a:sysClr val="windowText" lastClr="000000"/>
                  </a:solidFill>
                </a:ln>
                <a:solidFill>
                  <a:srgbClr val="673B32"/>
                </a:solidFill>
                <a:effectLst>
                  <a:outerShdw blurRad="38100" dist="19050" dir="2700000" algn="tl" rotWithShape="0">
                    <a:schemeClr val="dk1">
                      <a:alpha val="40000"/>
                    </a:schemeClr>
                  </a:outerShdw>
                </a:effectLst>
                <a:latin typeface="Gill Sans MT" panose="020B0502020104020203" pitchFamily="34" charset="0"/>
              </a:rPr>
              <a:t>Thank you </a:t>
            </a:r>
            <a:endParaRPr lang="en-US" sz="7200" dirty="0">
              <a:ln w="0">
                <a:solidFill>
                  <a:sysClr val="windowText" lastClr="000000"/>
                </a:solidFill>
              </a:ln>
              <a:solidFill>
                <a:srgbClr val="673B32"/>
              </a:solidFill>
              <a:effectLst>
                <a:outerShdw blurRad="38100" dist="19050" dir="2700000" algn="tl" rotWithShape="0">
                  <a:schemeClr val="dk1">
                    <a:alpha val="40000"/>
                  </a:schemeClr>
                </a:outerShdw>
              </a:effectLst>
            </a:endParaRPr>
          </a:p>
        </p:txBody>
      </p:sp>
      <p:pic>
        <p:nvPicPr>
          <p:cNvPr id="16" name="Picture 15">
            <a:extLst>
              <a:ext uri="{FF2B5EF4-FFF2-40B4-BE49-F238E27FC236}">
                <a16:creationId xmlns:a16="http://schemas.microsoft.com/office/drawing/2014/main" id="{57BE6E28-13A0-4A5E-ADDE-2AB22DDC56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200" b="90000" l="10000" r="90000">
                        <a14:foregroundMark x1="46087" y1="2800" x2="36413" y2="7200"/>
                        <a14:foregroundMark x1="36413" y1="7200" x2="31087" y2="18000"/>
                        <a14:foregroundMark x1="31087" y1="18000" x2="28913" y2="32600"/>
                        <a14:foregroundMark x1="28913" y1="32600" x2="28913" y2="41800"/>
                      </a14:backgroundRemoval>
                    </a14:imgEffect>
                  </a14:imgLayer>
                </a14:imgProps>
              </a:ext>
              <a:ext uri="{28A0092B-C50C-407E-A947-70E740481C1C}">
                <a14:useLocalDpi xmlns:a14="http://schemas.microsoft.com/office/drawing/2010/main" val="0"/>
              </a:ext>
            </a:extLst>
          </a:blip>
          <a:srcRect l="25403" r="25490"/>
          <a:stretch/>
        </p:blipFill>
        <p:spPr>
          <a:xfrm>
            <a:off x="10868433" y="5126507"/>
            <a:ext cx="1152973" cy="1276038"/>
          </a:xfrm>
          <a:prstGeom prst="rect">
            <a:avLst/>
          </a:prstGeom>
        </p:spPr>
      </p:pic>
    </p:spTree>
    <p:extLst>
      <p:ext uri="{BB962C8B-B14F-4D97-AF65-F5344CB8AC3E}">
        <p14:creationId xmlns:p14="http://schemas.microsoft.com/office/powerpoint/2010/main" val="3806693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FB42DF-F076-42AE-ACEE-93152CE3DF49}"/>
              </a:ext>
            </a:extLst>
          </p:cNvPr>
          <p:cNvPicPr>
            <a:picLocks noChangeAspect="1"/>
          </p:cNvPicPr>
          <p:nvPr/>
        </p:nvPicPr>
        <p:blipFill>
          <a:blip r:embed="rId3"/>
          <a:stretch>
            <a:fillRect/>
          </a:stretch>
        </p:blipFill>
        <p:spPr>
          <a:xfrm>
            <a:off x="1130442" y="71820"/>
            <a:ext cx="4017322" cy="640800"/>
          </a:xfrm>
          <a:prstGeom prst="rect">
            <a:avLst/>
          </a:prstGeom>
        </p:spPr>
      </p:pic>
      <p:sp>
        <p:nvSpPr>
          <p:cNvPr id="65" name="Rectangle 64">
            <a:extLst>
              <a:ext uri="{FF2B5EF4-FFF2-40B4-BE49-F238E27FC236}">
                <a16:creationId xmlns:a16="http://schemas.microsoft.com/office/drawing/2014/main" id="{F9FFF5E2-1501-43A8-8CBB-40EFCC49E76C}"/>
              </a:ext>
            </a:extLst>
          </p:cNvPr>
          <p:cNvSpPr/>
          <p:nvPr/>
        </p:nvSpPr>
        <p:spPr>
          <a:xfrm>
            <a:off x="-500" y="726237"/>
            <a:ext cx="12192499" cy="107101"/>
          </a:xfrm>
          <a:prstGeom prst="rect">
            <a:avLst/>
          </a:prstGeom>
          <a:solidFill>
            <a:srgbClr val="2F549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0BF6DD9C-27C6-4523-B4A7-884704177045}"/>
              </a:ext>
            </a:extLst>
          </p:cNvPr>
          <p:cNvSpPr/>
          <p:nvPr/>
        </p:nvSpPr>
        <p:spPr>
          <a:xfrm>
            <a:off x="8416981" y="153496"/>
            <a:ext cx="1371600" cy="500477"/>
          </a:xfrm>
          <a:prstGeom prst="roundRect">
            <a:avLst/>
          </a:prstGeom>
          <a:solidFill>
            <a:srgbClr val="2F5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09A33C8E-704D-4F45-B3E2-63EF2D9AE5D8}"/>
              </a:ext>
            </a:extLst>
          </p:cNvPr>
          <p:cNvSpPr txBox="1"/>
          <p:nvPr/>
        </p:nvSpPr>
        <p:spPr>
          <a:xfrm>
            <a:off x="8573191" y="244359"/>
            <a:ext cx="1059180"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Context</a:t>
            </a:r>
            <a:endParaRPr lang="en-US" sz="2400" b="1" dirty="0">
              <a:solidFill>
                <a:schemeClr val="bg1"/>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54879C1C-E535-438A-82EE-BAB4E1AE408E}"/>
              </a:ext>
            </a:extLst>
          </p:cNvPr>
          <p:cNvPicPr>
            <a:picLocks noChangeAspect="1"/>
          </p:cNvPicPr>
          <p:nvPr/>
        </p:nvPicPr>
        <p:blipFill>
          <a:blip r:embed="rId4"/>
          <a:stretch>
            <a:fillRect/>
          </a:stretch>
        </p:blipFill>
        <p:spPr>
          <a:xfrm>
            <a:off x="654996" y="159992"/>
            <a:ext cx="405571" cy="419556"/>
          </a:xfrm>
          <a:prstGeom prst="rect">
            <a:avLst/>
          </a:prstGeom>
        </p:spPr>
      </p:pic>
      <p:graphicFrame>
        <p:nvGraphicFramePr>
          <p:cNvPr id="4" name="Diagram 3">
            <a:extLst>
              <a:ext uri="{FF2B5EF4-FFF2-40B4-BE49-F238E27FC236}">
                <a16:creationId xmlns:a16="http://schemas.microsoft.com/office/drawing/2014/main" id="{2589AE9A-1C44-49BA-A6A8-D324F51A6E1A}"/>
              </a:ext>
            </a:extLst>
          </p:cNvPr>
          <p:cNvGraphicFramePr/>
          <p:nvPr>
            <p:extLst>
              <p:ext uri="{D42A27DB-BD31-4B8C-83A1-F6EECF244321}">
                <p14:modId xmlns:p14="http://schemas.microsoft.com/office/powerpoint/2010/main" val="3553958107"/>
              </p:ext>
            </p:extLst>
          </p:nvPr>
        </p:nvGraphicFramePr>
        <p:xfrm>
          <a:off x="3128408" y="1013750"/>
          <a:ext cx="7239606" cy="54304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Rounded Corners 4">
            <a:extLst>
              <a:ext uri="{FF2B5EF4-FFF2-40B4-BE49-F238E27FC236}">
                <a16:creationId xmlns:a16="http://schemas.microsoft.com/office/drawing/2014/main" id="{DDE65B3B-CA7B-479F-9FCA-4930EF7AB449}"/>
              </a:ext>
            </a:extLst>
          </p:cNvPr>
          <p:cNvSpPr/>
          <p:nvPr/>
        </p:nvSpPr>
        <p:spPr>
          <a:xfrm>
            <a:off x="8897191" y="1721719"/>
            <a:ext cx="2124585" cy="645244"/>
          </a:xfrm>
          <a:prstGeom prst="roundRect">
            <a:avLst/>
          </a:prstGeom>
          <a:solidFill>
            <a:schemeClr val="bg1"/>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Gill Sans MT" panose="020B0502020104020203" pitchFamily="34" charset="0"/>
              </a:rPr>
              <a:t>Biophysical indices: NDVI, EVI, NDWI…</a:t>
            </a:r>
          </a:p>
        </p:txBody>
      </p:sp>
      <p:sp>
        <p:nvSpPr>
          <p:cNvPr id="17" name="Rectangle: Rounded Corners 16">
            <a:extLst>
              <a:ext uri="{FF2B5EF4-FFF2-40B4-BE49-F238E27FC236}">
                <a16:creationId xmlns:a16="http://schemas.microsoft.com/office/drawing/2014/main" id="{6E915A1F-4E75-4398-8BFB-31608E8EF7E5}"/>
              </a:ext>
            </a:extLst>
          </p:cNvPr>
          <p:cNvSpPr/>
          <p:nvPr/>
        </p:nvSpPr>
        <p:spPr>
          <a:xfrm>
            <a:off x="9693818" y="3653208"/>
            <a:ext cx="2124585" cy="645243"/>
          </a:xfrm>
          <a:prstGeom prst="roundRect">
            <a:avLst/>
          </a:prstGeom>
          <a:solidFill>
            <a:schemeClr val="bg1"/>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Gill Sans MT" panose="020B0502020104020203" pitchFamily="34" charset="0"/>
              </a:rPr>
              <a:t>Climate data</a:t>
            </a:r>
          </a:p>
        </p:txBody>
      </p:sp>
      <p:sp>
        <p:nvSpPr>
          <p:cNvPr id="18" name="Rectangle: Rounded Corners 17">
            <a:extLst>
              <a:ext uri="{FF2B5EF4-FFF2-40B4-BE49-F238E27FC236}">
                <a16:creationId xmlns:a16="http://schemas.microsoft.com/office/drawing/2014/main" id="{2EBEBEAA-612C-4EC7-885F-D4A4F488DF2B}"/>
              </a:ext>
            </a:extLst>
          </p:cNvPr>
          <p:cNvSpPr/>
          <p:nvPr/>
        </p:nvSpPr>
        <p:spPr>
          <a:xfrm>
            <a:off x="9381334" y="4617875"/>
            <a:ext cx="2124585" cy="645241"/>
          </a:xfrm>
          <a:prstGeom prst="roundRect">
            <a:avLst/>
          </a:prstGeom>
          <a:solidFill>
            <a:schemeClr val="bg1"/>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Gill Sans MT" panose="020B0502020104020203" pitchFamily="34" charset="0"/>
              </a:rPr>
              <a:t>Land Surface Temperature (LST)</a:t>
            </a:r>
          </a:p>
        </p:txBody>
      </p:sp>
      <p:sp>
        <p:nvSpPr>
          <p:cNvPr id="19" name="Rectangle: Rounded Corners 18">
            <a:extLst>
              <a:ext uri="{FF2B5EF4-FFF2-40B4-BE49-F238E27FC236}">
                <a16:creationId xmlns:a16="http://schemas.microsoft.com/office/drawing/2014/main" id="{CF9197A1-2C2F-4E14-8A02-FA18B8FF9778}"/>
              </a:ext>
            </a:extLst>
          </p:cNvPr>
          <p:cNvSpPr/>
          <p:nvPr/>
        </p:nvSpPr>
        <p:spPr>
          <a:xfrm>
            <a:off x="9382758" y="2687464"/>
            <a:ext cx="2124585" cy="645243"/>
          </a:xfrm>
          <a:prstGeom prst="roundRect">
            <a:avLst/>
          </a:prstGeom>
          <a:solidFill>
            <a:schemeClr val="bg1"/>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Gill Sans MT" panose="020B0502020104020203" pitchFamily="34" charset="0"/>
              </a:rPr>
              <a:t>Precipitation</a:t>
            </a:r>
          </a:p>
        </p:txBody>
      </p:sp>
      <p:sp>
        <p:nvSpPr>
          <p:cNvPr id="20" name="Rectangle: Rounded Corners 19">
            <a:extLst>
              <a:ext uri="{FF2B5EF4-FFF2-40B4-BE49-F238E27FC236}">
                <a16:creationId xmlns:a16="http://schemas.microsoft.com/office/drawing/2014/main" id="{B95F0D8F-8FF4-4123-8252-5615D603B882}"/>
              </a:ext>
            </a:extLst>
          </p:cNvPr>
          <p:cNvSpPr/>
          <p:nvPr/>
        </p:nvSpPr>
        <p:spPr>
          <a:xfrm>
            <a:off x="9050288" y="5581327"/>
            <a:ext cx="2124585" cy="645241"/>
          </a:xfrm>
          <a:prstGeom prst="roundRect">
            <a:avLst/>
          </a:prstGeom>
          <a:solidFill>
            <a:schemeClr val="bg1"/>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Gill Sans MT" panose="020B0502020104020203" pitchFamily="34" charset="0"/>
              </a:rPr>
              <a:t>Soil data</a:t>
            </a:r>
          </a:p>
        </p:txBody>
      </p:sp>
      <p:sp>
        <p:nvSpPr>
          <p:cNvPr id="23" name="Rectangle: Rounded Corners 22">
            <a:extLst>
              <a:ext uri="{FF2B5EF4-FFF2-40B4-BE49-F238E27FC236}">
                <a16:creationId xmlns:a16="http://schemas.microsoft.com/office/drawing/2014/main" id="{1937BE34-B03C-47BE-A86C-A913DCED283E}"/>
              </a:ext>
            </a:extLst>
          </p:cNvPr>
          <p:cNvSpPr/>
          <p:nvPr/>
        </p:nvSpPr>
        <p:spPr>
          <a:xfrm>
            <a:off x="654996" y="1645880"/>
            <a:ext cx="1502819" cy="645244"/>
          </a:xfrm>
          <a:prstGeom prst="roundRect">
            <a:avLst/>
          </a:prstGeom>
          <a:solidFill>
            <a:schemeClr val="bg2">
              <a:lumMod val="90000"/>
            </a:schemeClr>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Gill Sans MT" panose="020B0502020104020203" pitchFamily="34" charset="0"/>
              </a:rPr>
              <a:t>Vegetation forecasting</a:t>
            </a:r>
          </a:p>
        </p:txBody>
      </p:sp>
      <p:sp>
        <p:nvSpPr>
          <p:cNvPr id="24" name="Rectangle: Rounded Corners 23">
            <a:extLst>
              <a:ext uri="{FF2B5EF4-FFF2-40B4-BE49-F238E27FC236}">
                <a16:creationId xmlns:a16="http://schemas.microsoft.com/office/drawing/2014/main" id="{0F27CF13-BA46-43F8-9DEC-47EFDD2208F4}"/>
              </a:ext>
            </a:extLst>
          </p:cNvPr>
          <p:cNvSpPr/>
          <p:nvPr/>
        </p:nvSpPr>
        <p:spPr>
          <a:xfrm>
            <a:off x="654996" y="3200253"/>
            <a:ext cx="1502819" cy="645243"/>
          </a:xfrm>
          <a:prstGeom prst="roundRect">
            <a:avLst/>
          </a:prstGeom>
          <a:solidFill>
            <a:schemeClr val="bg2">
              <a:lumMod val="90000"/>
            </a:schemeClr>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Gill Sans MT" panose="020B0502020104020203" pitchFamily="34" charset="0"/>
              </a:rPr>
              <a:t>Wildfires prediction</a:t>
            </a:r>
          </a:p>
        </p:txBody>
      </p:sp>
      <p:sp>
        <p:nvSpPr>
          <p:cNvPr id="25" name="Rectangle: Rounded Corners 24">
            <a:extLst>
              <a:ext uri="{FF2B5EF4-FFF2-40B4-BE49-F238E27FC236}">
                <a16:creationId xmlns:a16="http://schemas.microsoft.com/office/drawing/2014/main" id="{0254CABE-7AC1-4679-BD73-010C64C285A5}"/>
              </a:ext>
            </a:extLst>
          </p:cNvPr>
          <p:cNvSpPr/>
          <p:nvPr/>
        </p:nvSpPr>
        <p:spPr>
          <a:xfrm>
            <a:off x="1751150" y="3955768"/>
            <a:ext cx="1502819" cy="645242"/>
          </a:xfrm>
          <a:prstGeom prst="roundRect">
            <a:avLst/>
          </a:prstGeom>
          <a:solidFill>
            <a:schemeClr val="bg2">
              <a:lumMod val="90000"/>
            </a:schemeClr>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Gill Sans MT" panose="020B0502020104020203" pitchFamily="34" charset="0"/>
              </a:rPr>
              <a:t>Landslide detection</a:t>
            </a:r>
          </a:p>
        </p:txBody>
      </p:sp>
      <p:sp>
        <p:nvSpPr>
          <p:cNvPr id="26" name="Rectangle: Rounded Corners 25">
            <a:extLst>
              <a:ext uri="{FF2B5EF4-FFF2-40B4-BE49-F238E27FC236}">
                <a16:creationId xmlns:a16="http://schemas.microsoft.com/office/drawing/2014/main" id="{F531637C-1FFB-439A-895F-13447F8AD680}"/>
              </a:ext>
            </a:extLst>
          </p:cNvPr>
          <p:cNvSpPr/>
          <p:nvPr/>
        </p:nvSpPr>
        <p:spPr>
          <a:xfrm>
            <a:off x="1751150" y="2414924"/>
            <a:ext cx="1502819" cy="645243"/>
          </a:xfrm>
          <a:prstGeom prst="roundRect">
            <a:avLst/>
          </a:prstGeom>
          <a:solidFill>
            <a:schemeClr val="bg2">
              <a:lumMod val="90000"/>
            </a:schemeClr>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Gill Sans MT" panose="020B0502020104020203" pitchFamily="34" charset="0"/>
              </a:rPr>
              <a:t>Land Cover Classification</a:t>
            </a:r>
          </a:p>
        </p:txBody>
      </p:sp>
      <p:sp>
        <p:nvSpPr>
          <p:cNvPr id="27" name="Rectangle: Rounded Corners 26">
            <a:extLst>
              <a:ext uri="{FF2B5EF4-FFF2-40B4-BE49-F238E27FC236}">
                <a16:creationId xmlns:a16="http://schemas.microsoft.com/office/drawing/2014/main" id="{3504D6FF-445B-45EF-9881-5A3A60618CA4}"/>
              </a:ext>
            </a:extLst>
          </p:cNvPr>
          <p:cNvSpPr/>
          <p:nvPr/>
        </p:nvSpPr>
        <p:spPr>
          <a:xfrm>
            <a:off x="654996" y="4711282"/>
            <a:ext cx="1502819" cy="645241"/>
          </a:xfrm>
          <a:prstGeom prst="roundRect">
            <a:avLst/>
          </a:prstGeom>
          <a:solidFill>
            <a:schemeClr val="bg2">
              <a:lumMod val="90000"/>
            </a:schemeClr>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Gill Sans MT" panose="020B0502020104020203" pitchFamily="34" charset="0"/>
              </a:rPr>
              <a:t>Drought forecasting</a:t>
            </a:r>
          </a:p>
        </p:txBody>
      </p:sp>
      <p:sp>
        <p:nvSpPr>
          <p:cNvPr id="28" name="Rectangle: Rounded Corners 27">
            <a:extLst>
              <a:ext uri="{FF2B5EF4-FFF2-40B4-BE49-F238E27FC236}">
                <a16:creationId xmlns:a16="http://schemas.microsoft.com/office/drawing/2014/main" id="{3F1CA49E-AA81-4FCB-8A21-FC41F1CD095A}"/>
              </a:ext>
            </a:extLst>
          </p:cNvPr>
          <p:cNvSpPr/>
          <p:nvPr/>
        </p:nvSpPr>
        <p:spPr>
          <a:xfrm>
            <a:off x="1568692" y="5532193"/>
            <a:ext cx="1502819" cy="645240"/>
          </a:xfrm>
          <a:prstGeom prst="roundRect">
            <a:avLst/>
          </a:prstGeom>
          <a:solidFill>
            <a:schemeClr val="bg2">
              <a:lumMod val="90000"/>
            </a:schemeClr>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Gill Sans MT" panose="020B0502020104020203" pitchFamily="34" charset="0"/>
              </a:rPr>
              <a:t>Crop yield prediction</a:t>
            </a:r>
          </a:p>
        </p:txBody>
      </p:sp>
      <p:sp>
        <p:nvSpPr>
          <p:cNvPr id="30" name="TextBox 29">
            <a:extLst>
              <a:ext uri="{FF2B5EF4-FFF2-40B4-BE49-F238E27FC236}">
                <a16:creationId xmlns:a16="http://schemas.microsoft.com/office/drawing/2014/main" id="{207CD9AA-07B3-4FB0-B049-CA06C2DB28F5}"/>
              </a:ext>
            </a:extLst>
          </p:cNvPr>
          <p:cNvSpPr txBox="1"/>
          <p:nvPr/>
        </p:nvSpPr>
        <p:spPr>
          <a:xfrm>
            <a:off x="8452422" y="903799"/>
            <a:ext cx="3396976" cy="707886"/>
          </a:xfrm>
          <a:prstGeom prst="rect">
            <a:avLst/>
          </a:prstGeom>
          <a:noFill/>
        </p:spPr>
        <p:txBody>
          <a:bodyPr wrap="square">
            <a:spAutoFit/>
          </a:bodyPr>
          <a:lstStyle/>
          <a:p>
            <a:pPr algn="ctr"/>
            <a:r>
              <a:rPr lang="en-US" sz="2000" b="1" u="sng" dirty="0" err="1">
                <a:latin typeface="Gill Sans MT" panose="020B0502020104020203" pitchFamily="34" charset="0"/>
              </a:rPr>
              <a:t>Spatio</a:t>
            </a:r>
            <a:r>
              <a:rPr lang="en-US" sz="2000" b="1" u="sng" dirty="0">
                <a:latin typeface="Gill Sans MT" panose="020B0502020104020203" pitchFamily="34" charset="0"/>
              </a:rPr>
              <a:t>-temporal remotely sensed data</a:t>
            </a:r>
          </a:p>
        </p:txBody>
      </p:sp>
      <p:sp>
        <p:nvSpPr>
          <p:cNvPr id="31" name="TextBox 30">
            <a:extLst>
              <a:ext uri="{FF2B5EF4-FFF2-40B4-BE49-F238E27FC236}">
                <a16:creationId xmlns:a16="http://schemas.microsoft.com/office/drawing/2014/main" id="{BD1C0622-752C-4C30-861B-567266879498}"/>
              </a:ext>
            </a:extLst>
          </p:cNvPr>
          <p:cNvSpPr txBox="1"/>
          <p:nvPr/>
        </p:nvSpPr>
        <p:spPr>
          <a:xfrm>
            <a:off x="416572" y="938672"/>
            <a:ext cx="2932200" cy="400110"/>
          </a:xfrm>
          <a:prstGeom prst="rect">
            <a:avLst/>
          </a:prstGeom>
          <a:noFill/>
        </p:spPr>
        <p:txBody>
          <a:bodyPr wrap="square">
            <a:spAutoFit/>
          </a:bodyPr>
          <a:lstStyle/>
          <a:p>
            <a:pPr algn="ctr"/>
            <a:r>
              <a:rPr lang="en-US" sz="2000" b="1" u="sng" dirty="0">
                <a:latin typeface="Gill Sans MT" panose="020B0502020104020203" pitchFamily="34" charset="0"/>
              </a:rPr>
              <a:t>Application domains</a:t>
            </a:r>
          </a:p>
        </p:txBody>
      </p:sp>
      <p:sp>
        <p:nvSpPr>
          <p:cNvPr id="32" name="Rectangle: Rounded Corners 31">
            <a:extLst>
              <a:ext uri="{FF2B5EF4-FFF2-40B4-BE49-F238E27FC236}">
                <a16:creationId xmlns:a16="http://schemas.microsoft.com/office/drawing/2014/main" id="{BC3853A0-D442-452D-835B-A5E9EA62D345}"/>
              </a:ext>
            </a:extLst>
          </p:cNvPr>
          <p:cNvSpPr/>
          <p:nvPr/>
        </p:nvSpPr>
        <p:spPr>
          <a:xfrm>
            <a:off x="10058400" y="159147"/>
            <a:ext cx="1806677"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A811990F-CCD6-4E7D-894A-98F179A7EB25}"/>
              </a:ext>
            </a:extLst>
          </p:cNvPr>
          <p:cNvSpPr txBox="1"/>
          <p:nvPr/>
        </p:nvSpPr>
        <p:spPr>
          <a:xfrm>
            <a:off x="10173600" y="249845"/>
            <a:ext cx="1638137"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Study Objectives</a:t>
            </a:r>
          </a:p>
        </p:txBody>
      </p:sp>
      <p:sp>
        <p:nvSpPr>
          <p:cNvPr id="41" name="Rectangle 6">
            <a:extLst>
              <a:ext uri="{FF2B5EF4-FFF2-40B4-BE49-F238E27FC236}">
                <a16:creationId xmlns:a16="http://schemas.microsoft.com/office/drawing/2014/main" id="{A122FFB2-430F-48B9-9581-F3ECC26AB674}"/>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3</a:t>
            </a:fld>
            <a:r>
              <a:rPr lang="fr-MA" sz="1100" b="1" dirty="0">
                <a:solidFill>
                  <a:schemeClr val="bg1"/>
                </a:solidFill>
                <a:latin typeface="Calibri" panose="020F0502020204030204" pitchFamily="34" charset="0"/>
                <a:cs typeface="Calibri" panose="020F0502020204030204" pitchFamily="34" charset="0"/>
              </a:rPr>
              <a:t>/21</a:t>
            </a:r>
          </a:p>
        </p:txBody>
      </p:sp>
    </p:spTree>
    <p:extLst>
      <p:ext uri="{BB962C8B-B14F-4D97-AF65-F5344CB8AC3E}">
        <p14:creationId xmlns:p14="http://schemas.microsoft.com/office/powerpoint/2010/main" val="50706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9FFF5E2-1501-43A8-8CBB-40EFCC49E76C}"/>
              </a:ext>
            </a:extLst>
          </p:cNvPr>
          <p:cNvSpPr/>
          <p:nvPr/>
        </p:nvSpPr>
        <p:spPr>
          <a:xfrm>
            <a:off x="-500" y="726237"/>
            <a:ext cx="12192499" cy="107101"/>
          </a:xfrm>
          <a:prstGeom prst="rect">
            <a:avLst/>
          </a:prstGeom>
          <a:solidFill>
            <a:srgbClr val="2F549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0BF6DD9C-27C6-4523-B4A7-884704177045}"/>
              </a:ext>
            </a:extLst>
          </p:cNvPr>
          <p:cNvSpPr/>
          <p:nvPr/>
        </p:nvSpPr>
        <p:spPr>
          <a:xfrm>
            <a:off x="8416981" y="153496"/>
            <a:ext cx="1371600"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09A33C8E-704D-4F45-B3E2-63EF2D9AE5D8}"/>
              </a:ext>
            </a:extLst>
          </p:cNvPr>
          <p:cNvSpPr txBox="1"/>
          <p:nvPr/>
        </p:nvSpPr>
        <p:spPr>
          <a:xfrm>
            <a:off x="8573191" y="244359"/>
            <a:ext cx="1059180"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Context</a:t>
            </a:r>
            <a:endParaRPr lang="en-US" sz="2400" b="1" dirty="0">
              <a:latin typeface="Cambria" panose="02040503050406030204" pitchFamily="18" charset="0"/>
              <a:ea typeface="Cambria" panose="02040503050406030204" pitchFamily="18" charset="0"/>
            </a:endParaRPr>
          </a:p>
        </p:txBody>
      </p:sp>
      <p:sp>
        <p:nvSpPr>
          <p:cNvPr id="70" name="Rectangle: Rounded Corners 69">
            <a:extLst>
              <a:ext uri="{FF2B5EF4-FFF2-40B4-BE49-F238E27FC236}">
                <a16:creationId xmlns:a16="http://schemas.microsoft.com/office/drawing/2014/main" id="{69B54B63-C1E0-4F37-8A06-2A2DFF686D3C}"/>
              </a:ext>
            </a:extLst>
          </p:cNvPr>
          <p:cNvSpPr/>
          <p:nvPr/>
        </p:nvSpPr>
        <p:spPr>
          <a:xfrm>
            <a:off x="10058400" y="159147"/>
            <a:ext cx="1806677" cy="50047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4FCF445A-BD6C-44E2-AEDF-54918F808EE2}"/>
              </a:ext>
            </a:extLst>
          </p:cNvPr>
          <p:cNvSpPr txBox="1"/>
          <p:nvPr/>
        </p:nvSpPr>
        <p:spPr>
          <a:xfrm>
            <a:off x="10173600" y="249845"/>
            <a:ext cx="1638137"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Study Objectives</a:t>
            </a:r>
          </a:p>
        </p:txBody>
      </p:sp>
      <p:pic>
        <p:nvPicPr>
          <p:cNvPr id="12" name="Picture 11">
            <a:extLst>
              <a:ext uri="{FF2B5EF4-FFF2-40B4-BE49-F238E27FC236}">
                <a16:creationId xmlns:a16="http://schemas.microsoft.com/office/drawing/2014/main" id="{54879C1C-E535-438A-82EE-BAB4E1AE408E}"/>
              </a:ext>
            </a:extLst>
          </p:cNvPr>
          <p:cNvPicPr>
            <a:picLocks noChangeAspect="1"/>
          </p:cNvPicPr>
          <p:nvPr/>
        </p:nvPicPr>
        <p:blipFill>
          <a:blip r:embed="rId3"/>
          <a:stretch>
            <a:fillRect/>
          </a:stretch>
        </p:blipFill>
        <p:spPr>
          <a:xfrm>
            <a:off x="654996" y="159992"/>
            <a:ext cx="405571" cy="419556"/>
          </a:xfrm>
          <a:prstGeom prst="rect">
            <a:avLst/>
          </a:prstGeom>
        </p:spPr>
      </p:pic>
      <p:sp>
        <p:nvSpPr>
          <p:cNvPr id="16" name="TextBox 15">
            <a:extLst>
              <a:ext uri="{FF2B5EF4-FFF2-40B4-BE49-F238E27FC236}">
                <a16:creationId xmlns:a16="http://schemas.microsoft.com/office/drawing/2014/main" id="{A38A3E11-5D7C-4FC5-A545-284F4A77F10F}"/>
              </a:ext>
            </a:extLst>
          </p:cNvPr>
          <p:cNvSpPr txBox="1"/>
          <p:nvPr/>
        </p:nvSpPr>
        <p:spPr>
          <a:xfrm>
            <a:off x="1223898" y="5381861"/>
            <a:ext cx="9662604" cy="830997"/>
          </a:xfrm>
          <a:prstGeom prst="rect">
            <a:avLst/>
          </a:prstGeom>
          <a:noFill/>
          <a:ln w="19050">
            <a:solidFill>
              <a:srgbClr val="2F5495"/>
            </a:solidFill>
          </a:ln>
        </p:spPr>
        <p:txBody>
          <a:bodyPr wrap="square">
            <a:spAutoFit/>
          </a:bodyPr>
          <a:lstStyle/>
          <a:p>
            <a:pPr algn="ctr">
              <a:buClr>
                <a:schemeClr val="tx1"/>
              </a:buClr>
              <a:buSzPct val="110000"/>
            </a:pPr>
            <a:r>
              <a:rPr lang="en-US" sz="1600" b="1" dirty="0">
                <a:latin typeface="Cambria" panose="02040503050406030204" pitchFamily="18" charset="0"/>
                <a:ea typeface="Cambria" panose="02040503050406030204" pitchFamily="18" charset="0"/>
              </a:rPr>
              <a:t>The aims of the study: </a:t>
            </a:r>
          </a:p>
          <a:p>
            <a:pPr algn="just">
              <a:buClr>
                <a:schemeClr val="tx1"/>
              </a:buClr>
              <a:buSzPct val="110000"/>
            </a:pPr>
            <a:r>
              <a:rPr lang="en-US" sz="1600" dirty="0">
                <a:latin typeface="Cambria" panose="02040503050406030204" pitchFamily="18" charset="0"/>
                <a:ea typeface="Cambria" panose="02040503050406030204" pitchFamily="18" charset="0"/>
              </a:rPr>
              <a:t>Examines the impact of Convolutional Long Short-Term Memory (Conv-LSTM) model parameters on the accuracy of predictions using the Normalized Differential Salinity Index (NDSI) time series.</a:t>
            </a:r>
          </a:p>
        </p:txBody>
      </p:sp>
      <p:grpSp>
        <p:nvGrpSpPr>
          <p:cNvPr id="5" name="Group 4">
            <a:extLst>
              <a:ext uri="{FF2B5EF4-FFF2-40B4-BE49-F238E27FC236}">
                <a16:creationId xmlns:a16="http://schemas.microsoft.com/office/drawing/2014/main" id="{800CA107-67B8-4CC1-9843-5B013F5A8D8E}"/>
              </a:ext>
            </a:extLst>
          </p:cNvPr>
          <p:cNvGrpSpPr/>
          <p:nvPr/>
        </p:nvGrpSpPr>
        <p:grpSpPr>
          <a:xfrm>
            <a:off x="1568396" y="1164188"/>
            <a:ext cx="8137204" cy="3699676"/>
            <a:chOff x="2633996" y="1086569"/>
            <a:chExt cx="8137204" cy="3699676"/>
          </a:xfrm>
        </p:grpSpPr>
        <p:sp>
          <p:nvSpPr>
            <p:cNvPr id="17" name="Rectangle: Rounded Corners 16">
              <a:extLst>
                <a:ext uri="{FF2B5EF4-FFF2-40B4-BE49-F238E27FC236}">
                  <a16:creationId xmlns:a16="http://schemas.microsoft.com/office/drawing/2014/main" id="{1063685D-E3B8-4A65-9C1F-325CB4B98F2A}"/>
                </a:ext>
              </a:extLst>
            </p:cNvPr>
            <p:cNvSpPr/>
            <p:nvPr/>
          </p:nvSpPr>
          <p:spPr>
            <a:xfrm>
              <a:off x="6086998" y="1086569"/>
              <a:ext cx="2839824" cy="645244"/>
            </a:xfrm>
            <a:prstGeom prst="roundRect">
              <a:avLst/>
            </a:prstGeom>
            <a:solidFill>
              <a:schemeClr val="bg2">
                <a:lumMod val="90000"/>
              </a:schemeClr>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Gill Sans MT" panose="020B0502020104020203" pitchFamily="34" charset="0"/>
                </a:rPr>
                <a:t>Vegetation forecasting</a:t>
              </a:r>
            </a:p>
          </p:txBody>
        </p:sp>
        <p:sp>
          <p:nvSpPr>
            <p:cNvPr id="18" name="Rectangle: Rounded Corners 17">
              <a:extLst>
                <a:ext uri="{FF2B5EF4-FFF2-40B4-BE49-F238E27FC236}">
                  <a16:creationId xmlns:a16="http://schemas.microsoft.com/office/drawing/2014/main" id="{AE4DB478-2181-4874-81C2-CE442210A630}"/>
                </a:ext>
              </a:extLst>
            </p:cNvPr>
            <p:cNvSpPr/>
            <p:nvPr/>
          </p:nvSpPr>
          <p:spPr>
            <a:xfrm>
              <a:off x="6095749" y="3842275"/>
              <a:ext cx="2921926" cy="943970"/>
            </a:xfrm>
            <a:prstGeom prst="roundRect">
              <a:avLst/>
            </a:prstGeom>
            <a:solidFill>
              <a:schemeClr val="bg1"/>
            </a:solidFill>
            <a:ln>
              <a:solidFill>
                <a:schemeClr val="tx1"/>
              </a:solidFill>
            </a:ln>
            <a:effectLst>
              <a:outerShdw blurRad="57150" dist="19050" dir="5400000" algn="r"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Gill Sans MT" panose="020B0502020104020203" pitchFamily="34" charset="0"/>
                </a:rPr>
                <a:t>Normalized Differential Salinity Index (NDSI)</a:t>
              </a:r>
            </a:p>
          </p:txBody>
        </p:sp>
        <p:graphicFrame>
          <p:nvGraphicFramePr>
            <p:cNvPr id="2" name="Diagram 1">
              <a:extLst>
                <a:ext uri="{FF2B5EF4-FFF2-40B4-BE49-F238E27FC236}">
                  <a16:creationId xmlns:a16="http://schemas.microsoft.com/office/drawing/2014/main" id="{2E87E4CE-AD2B-4381-B42F-89B05C8EDAFA}"/>
                </a:ext>
              </a:extLst>
            </p:cNvPr>
            <p:cNvGraphicFramePr/>
            <p:nvPr>
              <p:extLst>
                <p:ext uri="{D42A27DB-BD31-4B8C-83A1-F6EECF244321}">
                  <p14:modId xmlns:p14="http://schemas.microsoft.com/office/powerpoint/2010/main" val="149644307"/>
                </p:ext>
              </p:extLst>
            </p:nvPr>
          </p:nvGraphicFramePr>
          <p:xfrm>
            <a:off x="2633996" y="1247172"/>
            <a:ext cx="6906004" cy="32468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50E8069-F500-4B53-AD41-1A1B659A4116}"/>
                </a:ext>
              </a:extLst>
            </p:cNvPr>
            <p:cNvSpPr txBox="1"/>
            <p:nvPr/>
          </p:nvSpPr>
          <p:spPr>
            <a:xfrm>
              <a:off x="7120800" y="2547449"/>
              <a:ext cx="3650400" cy="646331"/>
            </a:xfrm>
            <a:prstGeom prst="rect">
              <a:avLst/>
            </a:prstGeom>
            <a:noFill/>
          </p:spPr>
          <p:txBody>
            <a:bodyPr wrap="square" rtlCol="0">
              <a:spAutoFit/>
            </a:bodyPr>
            <a:lstStyle/>
            <a:p>
              <a:pPr marL="285750" indent="-285750">
                <a:buFont typeface="Arial" panose="020B0604020202020204" pitchFamily="34" charset="0"/>
                <a:buChar char="•"/>
              </a:pPr>
              <a:r>
                <a:rPr lang="en-US" sz="1800" noProof="0" dirty="0">
                  <a:latin typeface="Gill Sans MT" panose="020B0502020104020203" pitchFamily="34" charset="0"/>
                </a:rPr>
                <a:t>Convolutional Long Short Term Memory (Conv-LSTM)</a:t>
              </a:r>
            </a:p>
          </p:txBody>
        </p:sp>
      </p:grpSp>
      <p:pic>
        <p:nvPicPr>
          <p:cNvPr id="23" name="Picture 22">
            <a:extLst>
              <a:ext uri="{FF2B5EF4-FFF2-40B4-BE49-F238E27FC236}">
                <a16:creationId xmlns:a16="http://schemas.microsoft.com/office/drawing/2014/main" id="{88C32485-809A-4FF6-9F7A-CDF1C83D3C2A}"/>
              </a:ext>
            </a:extLst>
          </p:cNvPr>
          <p:cNvPicPr>
            <a:picLocks noChangeAspect="1"/>
          </p:cNvPicPr>
          <p:nvPr/>
        </p:nvPicPr>
        <p:blipFill>
          <a:blip r:embed="rId9"/>
          <a:stretch>
            <a:fillRect/>
          </a:stretch>
        </p:blipFill>
        <p:spPr>
          <a:xfrm>
            <a:off x="1130442" y="71820"/>
            <a:ext cx="4017322" cy="640800"/>
          </a:xfrm>
          <a:prstGeom prst="rect">
            <a:avLst/>
          </a:prstGeom>
        </p:spPr>
      </p:pic>
      <p:sp>
        <p:nvSpPr>
          <p:cNvPr id="24" name="Rectangle 6">
            <a:extLst>
              <a:ext uri="{FF2B5EF4-FFF2-40B4-BE49-F238E27FC236}">
                <a16:creationId xmlns:a16="http://schemas.microsoft.com/office/drawing/2014/main" id="{CE32E480-3AC2-451E-BC2C-529244E02785}"/>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4</a:t>
            </a:fld>
            <a:r>
              <a:rPr lang="fr-MA" sz="1100" b="1" dirty="0">
                <a:solidFill>
                  <a:schemeClr val="bg1"/>
                </a:solidFill>
                <a:latin typeface="Calibri" panose="020F0502020204030204" pitchFamily="34" charset="0"/>
                <a:cs typeface="Calibri" panose="020F0502020204030204" pitchFamily="34" charset="0"/>
              </a:rPr>
              <a:t>/21</a:t>
            </a:r>
          </a:p>
        </p:txBody>
      </p:sp>
    </p:spTree>
    <p:extLst>
      <p:ext uri="{BB962C8B-B14F-4D97-AF65-F5344CB8AC3E}">
        <p14:creationId xmlns:p14="http://schemas.microsoft.com/office/powerpoint/2010/main" val="3233243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A8C6E1-4F5A-47EC-8535-4521DC01C3A7}"/>
              </a:ext>
            </a:extLst>
          </p:cNvPr>
          <p:cNvPicPr>
            <a:picLocks noChangeAspect="1"/>
          </p:cNvPicPr>
          <p:nvPr/>
        </p:nvPicPr>
        <p:blipFill>
          <a:blip r:embed="rId3"/>
          <a:stretch>
            <a:fillRect/>
          </a:stretch>
        </p:blipFill>
        <p:spPr>
          <a:xfrm>
            <a:off x="659243" y="159170"/>
            <a:ext cx="410581" cy="421200"/>
          </a:xfrm>
          <a:prstGeom prst="rect">
            <a:avLst/>
          </a:prstGeom>
        </p:spPr>
      </p:pic>
      <p:pic>
        <p:nvPicPr>
          <p:cNvPr id="18" name="Picture 17">
            <a:extLst>
              <a:ext uri="{FF2B5EF4-FFF2-40B4-BE49-F238E27FC236}">
                <a16:creationId xmlns:a16="http://schemas.microsoft.com/office/drawing/2014/main" id="{2B1699B4-8946-438C-98C6-9DB1D5ABC807}"/>
              </a:ext>
            </a:extLst>
          </p:cNvPr>
          <p:cNvPicPr>
            <a:picLocks noChangeAspect="1"/>
          </p:cNvPicPr>
          <p:nvPr/>
        </p:nvPicPr>
        <p:blipFill>
          <a:blip r:embed="rId4"/>
          <a:stretch>
            <a:fillRect/>
          </a:stretch>
        </p:blipFill>
        <p:spPr>
          <a:xfrm>
            <a:off x="1162182" y="49370"/>
            <a:ext cx="3783996" cy="640800"/>
          </a:xfrm>
          <a:prstGeom prst="rect">
            <a:avLst/>
          </a:prstGeom>
        </p:spPr>
      </p:pic>
      <p:sp>
        <p:nvSpPr>
          <p:cNvPr id="2" name="Rectangle: Rounded Corners 1">
            <a:extLst>
              <a:ext uri="{FF2B5EF4-FFF2-40B4-BE49-F238E27FC236}">
                <a16:creationId xmlns:a16="http://schemas.microsoft.com/office/drawing/2014/main" id="{8F4279AA-8FCD-4B61-923C-70D90230F75A}"/>
              </a:ext>
            </a:extLst>
          </p:cNvPr>
          <p:cNvSpPr/>
          <p:nvPr/>
        </p:nvSpPr>
        <p:spPr>
          <a:xfrm>
            <a:off x="6231249" y="157131"/>
            <a:ext cx="1371600" cy="50047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2FA7C18-B1DA-482E-BC18-4FB6CE6310ED}"/>
              </a:ext>
            </a:extLst>
          </p:cNvPr>
          <p:cNvSpPr/>
          <p:nvPr/>
        </p:nvSpPr>
        <p:spPr>
          <a:xfrm>
            <a:off x="7928240" y="157131"/>
            <a:ext cx="1920571"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EE0F84D-9D1E-49D5-8B24-54CFD752EFE4}"/>
              </a:ext>
            </a:extLst>
          </p:cNvPr>
          <p:cNvSpPr txBox="1"/>
          <p:nvPr/>
        </p:nvSpPr>
        <p:spPr>
          <a:xfrm>
            <a:off x="6257674" y="248258"/>
            <a:ext cx="1318749"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Study area</a:t>
            </a:r>
          </a:p>
        </p:txBody>
      </p:sp>
      <p:sp>
        <p:nvSpPr>
          <p:cNvPr id="5" name="TextBox 4">
            <a:extLst>
              <a:ext uri="{FF2B5EF4-FFF2-40B4-BE49-F238E27FC236}">
                <a16:creationId xmlns:a16="http://schemas.microsoft.com/office/drawing/2014/main" id="{D262283B-D473-43F2-9726-A8DAF60457D6}"/>
              </a:ext>
            </a:extLst>
          </p:cNvPr>
          <p:cNvSpPr txBox="1"/>
          <p:nvPr/>
        </p:nvSpPr>
        <p:spPr>
          <a:xfrm>
            <a:off x="7900497" y="244237"/>
            <a:ext cx="1976055"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Satellite Data</a:t>
            </a:r>
          </a:p>
        </p:txBody>
      </p:sp>
      <p:sp>
        <p:nvSpPr>
          <p:cNvPr id="6" name="Rectangle: Rounded Corners 5">
            <a:extLst>
              <a:ext uri="{FF2B5EF4-FFF2-40B4-BE49-F238E27FC236}">
                <a16:creationId xmlns:a16="http://schemas.microsoft.com/office/drawing/2014/main" id="{24375825-05DC-49EA-9227-F90B598544F2}"/>
              </a:ext>
            </a:extLst>
          </p:cNvPr>
          <p:cNvSpPr/>
          <p:nvPr/>
        </p:nvSpPr>
        <p:spPr>
          <a:xfrm>
            <a:off x="10118721" y="157131"/>
            <a:ext cx="1721448"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DE8B58-4AC1-41B5-9AB5-6E7F7C481A4E}"/>
              </a:ext>
            </a:extLst>
          </p:cNvPr>
          <p:cNvSpPr txBox="1"/>
          <p:nvPr/>
        </p:nvSpPr>
        <p:spPr>
          <a:xfrm>
            <a:off x="10173750" y="232874"/>
            <a:ext cx="1611389"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Image processing</a:t>
            </a:r>
          </a:p>
        </p:txBody>
      </p:sp>
      <p:sp>
        <p:nvSpPr>
          <p:cNvPr id="9" name="Rectangle 8">
            <a:extLst>
              <a:ext uri="{FF2B5EF4-FFF2-40B4-BE49-F238E27FC236}">
                <a16:creationId xmlns:a16="http://schemas.microsoft.com/office/drawing/2014/main" id="{2C7B49EC-F5B3-4127-8C29-F40891DD13E6}"/>
              </a:ext>
            </a:extLst>
          </p:cNvPr>
          <p:cNvSpPr/>
          <p:nvPr/>
        </p:nvSpPr>
        <p:spPr>
          <a:xfrm>
            <a:off x="-500" y="733437"/>
            <a:ext cx="12192499" cy="107101"/>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EB1D94D-7501-4651-9FD3-3FDD1631692C}"/>
              </a:ext>
            </a:extLst>
          </p:cNvPr>
          <p:cNvSpPr txBox="1"/>
          <p:nvPr/>
        </p:nvSpPr>
        <p:spPr>
          <a:xfrm>
            <a:off x="7234558" y="6007091"/>
            <a:ext cx="4272939" cy="338554"/>
          </a:xfrm>
          <a:prstGeom prst="rect">
            <a:avLst/>
          </a:prstGeom>
          <a:noFill/>
        </p:spPr>
        <p:txBody>
          <a:bodyPr wrap="square" rtlCol="0">
            <a:spAutoFit/>
          </a:bodyPr>
          <a:lstStyle/>
          <a:p>
            <a:pPr algn="ctr"/>
            <a:r>
              <a:rPr lang="en-US" sz="1600" i="1" u="sng" dirty="0">
                <a:latin typeface="Gill Sans MT" panose="020B0502020104020203" pitchFamily="34" charset="0"/>
              </a:rPr>
              <a:t>African continent (courtesy of google maps)</a:t>
            </a:r>
            <a:endParaRPr lang="en-US" sz="1600" i="1" u="sng" dirty="0">
              <a:highlight>
                <a:srgbClr val="FF0000"/>
              </a:highlight>
              <a:latin typeface="Gill Sans MT" panose="020B0502020104020203" pitchFamily="34" charset="0"/>
            </a:endParaRPr>
          </a:p>
        </p:txBody>
      </p:sp>
      <p:pic>
        <p:nvPicPr>
          <p:cNvPr id="23" name="Picture 22">
            <a:extLst>
              <a:ext uri="{FF2B5EF4-FFF2-40B4-BE49-F238E27FC236}">
                <a16:creationId xmlns:a16="http://schemas.microsoft.com/office/drawing/2014/main" id="{BA13F24B-EA55-46B8-AC9A-5C1392BC36B4}"/>
              </a:ext>
            </a:extLst>
          </p:cNvPr>
          <p:cNvPicPr>
            <a:picLocks noChangeAspect="1"/>
          </p:cNvPicPr>
          <p:nvPr/>
        </p:nvPicPr>
        <p:blipFill>
          <a:blip r:embed="rId5"/>
          <a:stretch>
            <a:fillRect/>
          </a:stretch>
        </p:blipFill>
        <p:spPr>
          <a:xfrm>
            <a:off x="7179337" y="1496120"/>
            <a:ext cx="4328160" cy="4510971"/>
          </a:xfrm>
          <a:prstGeom prst="rect">
            <a:avLst/>
          </a:prstGeom>
        </p:spPr>
      </p:pic>
      <p:sp>
        <p:nvSpPr>
          <p:cNvPr id="24" name="Rectangle 23">
            <a:extLst>
              <a:ext uri="{FF2B5EF4-FFF2-40B4-BE49-F238E27FC236}">
                <a16:creationId xmlns:a16="http://schemas.microsoft.com/office/drawing/2014/main" id="{D793637D-87B1-4C4E-81EE-F7D3A85693D6}"/>
              </a:ext>
            </a:extLst>
          </p:cNvPr>
          <p:cNvSpPr/>
          <p:nvPr/>
        </p:nvSpPr>
        <p:spPr>
          <a:xfrm>
            <a:off x="7460630" y="1576370"/>
            <a:ext cx="1022188" cy="1033975"/>
          </a:xfrm>
          <a:prstGeom prst="rect">
            <a:avLst/>
          </a:prstGeom>
          <a:noFill/>
          <a:ln w="38100">
            <a:solidFill>
              <a:srgbClr val="2E8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9F83165-DB2B-4752-ADBC-9A3248B366A8}"/>
              </a:ext>
            </a:extLst>
          </p:cNvPr>
          <p:cNvCxnSpPr>
            <a:cxnSpLocks/>
            <a:endCxn id="24" idx="1"/>
          </p:cNvCxnSpPr>
          <p:nvPr/>
        </p:nvCxnSpPr>
        <p:spPr>
          <a:xfrm flipV="1">
            <a:off x="5099583" y="2093358"/>
            <a:ext cx="2361047" cy="516987"/>
          </a:xfrm>
          <a:prstGeom prst="line">
            <a:avLst/>
          </a:prstGeom>
          <a:ln w="19050">
            <a:solidFill>
              <a:srgbClr val="2E8DB8"/>
            </a:solidFill>
            <a:prstDash val="dash"/>
            <a:headEnd type="triangle"/>
          </a:ln>
        </p:spPr>
        <p:style>
          <a:lnRef idx="1">
            <a:schemeClr val="dk1"/>
          </a:lnRef>
          <a:fillRef idx="0">
            <a:schemeClr val="dk1"/>
          </a:fillRef>
          <a:effectRef idx="0">
            <a:schemeClr val="dk1"/>
          </a:effectRef>
          <a:fontRef idx="minor">
            <a:schemeClr val="tx1"/>
          </a:fontRef>
        </p:style>
      </p:cxnSp>
      <p:pic>
        <p:nvPicPr>
          <p:cNvPr id="26" name="Picture 25">
            <a:extLst>
              <a:ext uri="{FF2B5EF4-FFF2-40B4-BE49-F238E27FC236}">
                <a16:creationId xmlns:a16="http://schemas.microsoft.com/office/drawing/2014/main" id="{E71EA095-0339-430F-8A09-3B11604640F4}"/>
              </a:ext>
            </a:extLst>
          </p:cNvPr>
          <p:cNvPicPr>
            <a:picLocks noChangeAspect="1"/>
          </p:cNvPicPr>
          <p:nvPr/>
        </p:nvPicPr>
        <p:blipFill rotWithShape="1">
          <a:blip r:embed="rId6">
            <a:extLst>
              <a:ext uri="{28A0092B-C50C-407E-A947-70E740481C1C}">
                <a14:useLocalDpi xmlns:a14="http://schemas.microsoft.com/office/drawing/2010/main" val="0"/>
              </a:ext>
            </a:extLst>
          </a:blip>
          <a:srcRect t="13324" b="10014"/>
          <a:stretch/>
        </p:blipFill>
        <p:spPr>
          <a:xfrm>
            <a:off x="742289" y="1490646"/>
            <a:ext cx="4357294" cy="4575081"/>
          </a:xfrm>
          <a:prstGeom prst="rect">
            <a:avLst/>
          </a:prstGeom>
        </p:spPr>
      </p:pic>
      <p:sp>
        <p:nvSpPr>
          <p:cNvPr id="27" name="TextBox 26">
            <a:extLst>
              <a:ext uri="{FF2B5EF4-FFF2-40B4-BE49-F238E27FC236}">
                <a16:creationId xmlns:a16="http://schemas.microsoft.com/office/drawing/2014/main" id="{7DEE4BB5-A8E6-4D93-B377-FFDDB472B09B}"/>
              </a:ext>
            </a:extLst>
          </p:cNvPr>
          <p:cNvSpPr txBox="1"/>
          <p:nvPr/>
        </p:nvSpPr>
        <p:spPr>
          <a:xfrm>
            <a:off x="742289" y="1057858"/>
            <a:ext cx="2058511" cy="400110"/>
          </a:xfrm>
          <a:prstGeom prst="rect">
            <a:avLst/>
          </a:prstGeom>
          <a:noFill/>
        </p:spPr>
        <p:txBody>
          <a:bodyPr wrap="square" rtlCol="0">
            <a:spAutoFit/>
          </a:bodyPr>
          <a:lstStyle/>
          <a:p>
            <a:pPr algn="ctr"/>
            <a:r>
              <a:rPr lang="en-US" sz="2000" i="1" u="sng" dirty="0">
                <a:latin typeface="Gill Sans MT" panose="020B0502020104020203" pitchFamily="34" charset="0"/>
              </a:rPr>
              <a:t>Tangier-Morocco</a:t>
            </a:r>
            <a:endParaRPr lang="en-US" sz="2000" i="1" u="sng" dirty="0">
              <a:highlight>
                <a:srgbClr val="FF0000"/>
              </a:highlight>
              <a:latin typeface="Gill Sans MT" panose="020B0502020104020203" pitchFamily="34" charset="0"/>
            </a:endParaRPr>
          </a:p>
        </p:txBody>
      </p:sp>
      <p:sp>
        <p:nvSpPr>
          <p:cNvPr id="28" name="Rectangle 6">
            <a:extLst>
              <a:ext uri="{FF2B5EF4-FFF2-40B4-BE49-F238E27FC236}">
                <a16:creationId xmlns:a16="http://schemas.microsoft.com/office/drawing/2014/main" id="{9CBDEA01-FE94-4B6B-8217-46FCA49929E3}"/>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5</a:t>
            </a:fld>
            <a:r>
              <a:rPr lang="fr-MA" sz="1100" b="1" dirty="0">
                <a:solidFill>
                  <a:schemeClr val="bg1"/>
                </a:solidFill>
                <a:latin typeface="Calibri" panose="020F0502020204030204" pitchFamily="34" charset="0"/>
                <a:cs typeface="Calibri" panose="020F0502020204030204" pitchFamily="34" charset="0"/>
              </a:rPr>
              <a:t>/21</a:t>
            </a:r>
          </a:p>
        </p:txBody>
      </p:sp>
    </p:spTree>
    <p:extLst>
      <p:ext uri="{BB962C8B-B14F-4D97-AF65-F5344CB8AC3E}">
        <p14:creationId xmlns:p14="http://schemas.microsoft.com/office/powerpoint/2010/main" val="3378460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A8C6E1-4F5A-47EC-8535-4521DC01C3A7}"/>
              </a:ext>
            </a:extLst>
          </p:cNvPr>
          <p:cNvPicPr>
            <a:picLocks noChangeAspect="1"/>
          </p:cNvPicPr>
          <p:nvPr/>
        </p:nvPicPr>
        <p:blipFill>
          <a:blip r:embed="rId3"/>
          <a:stretch>
            <a:fillRect/>
          </a:stretch>
        </p:blipFill>
        <p:spPr>
          <a:xfrm>
            <a:off x="659243" y="159170"/>
            <a:ext cx="410581" cy="421200"/>
          </a:xfrm>
          <a:prstGeom prst="rect">
            <a:avLst/>
          </a:prstGeom>
        </p:spPr>
      </p:pic>
      <p:pic>
        <p:nvPicPr>
          <p:cNvPr id="18" name="Picture 17">
            <a:extLst>
              <a:ext uri="{FF2B5EF4-FFF2-40B4-BE49-F238E27FC236}">
                <a16:creationId xmlns:a16="http://schemas.microsoft.com/office/drawing/2014/main" id="{2B1699B4-8946-438C-98C6-9DB1D5ABC807}"/>
              </a:ext>
            </a:extLst>
          </p:cNvPr>
          <p:cNvPicPr>
            <a:picLocks noChangeAspect="1"/>
          </p:cNvPicPr>
          <p:nvPr/>
        </p:nvPicPr>
        <p:blipFill>
          <a:blip r:embed="rId4"/>
          <a:stretch>
            <a:fillRect/>
          </a:stretch>
        </p:blipFill>
        <p:spPr>
          <a:xfrm>
            <a:off x="1162182" y="49370"/>
            <a:ext cx="3783996" cy="640800"/>
          </a:xfrm>
          <a:prstGeom prst="rect">
            <a:avLst/>
          </a:prstGeom>
        </p:spPr>
      </p:pic>
      <p:sp>
        <p:nvSpPr>
          <p:cNvPr id="2" name="Rectangle: Rounded Corners 1">
            <a:extLst>
              <a:ext uri="{FF2B5EF4-FFF2-40B4-BE49-F238E27FC236}">
                <a16:creationId xmlns:a16="http://schemas.microsoft.com/office/drawing/2014/main" id="{8F4279AA-8FCD-4B61-923C-70D90230F75A}"/>
              </a:ext>
            </a:extLst>
          </p:cNvPr>
          <p:cNvSpPr/>
          <p:nvPr/>
        </p:nvSpPr>
        <p:spPr>
          <a:xfrm>
            <a:off x="6231249" y="157131"/>
            <a:ext cx="1371600" cy="50047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2FA7C18-B1DA-482E-BC18-4FB6CE6310ED}"/>
              </a:ext>
            </a:extLst>
          </p:cNvPr>
          <p:cNvSpPr/>
          <p:nvPr/>
        </p:nvSpPr>
        <p:spPr>
          <a:xfrm>
            <a:off x="7928240" y="157131"/>
            <a:ext cx="1920571"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EE0F84D-9D1E-49D5-8B24-54CFD752EFE4}"/>
              </a:ext>
            </a:extLst>
          </p:cNvPr>
          <p:cNvSpPr txBox="1"/>
          <p:nvPr/>
        </p:nvSpPr>
        <p:spPr>
          <a:xfrm>
            <a:off x="6257674" y="248258"/>
            <a:ext cx="1318749"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Study area</a:t>
            </a:r>
          </a:p>
        </p:txBody>
      </p:sp>
      <p:sp>
        <p:nvSpPr>
          <p:cNvPr id="5" name="TextBox 4">
            <a:extLst>
              <a:ext uri="{FF2B5EF4-FFF2-40B4-BE49-F238E27FC236}">
                <a16:creationId xmlns:a16="http://schemas.microsoft.com/office/drawing/2014/main" id="{D262283B-D473-43F2-9726-A8DAF60457D6}"/>
              </a:ext>
            </a:extLst>
          </p:cNvPr>
          <p:cNvSpPr txBox="1"/>
          <p:nvPr/>
        </p:nvSpPr>
        <p:spPr>
          <a:xfrm>
            <a:off x="7900497" y="244237"/>
            <a:ext cx="1976055"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Satellite Data</a:t>
            </a:r>
          </a:p>
        </p:txBody>
      </p:sp>
      <p:sp>
        <p:nvSpPr>
          <p:cNvPr id="6" name="Rectangle: Rounded Corners 5">
            <a:extLst>
              <a:ext uri="{FF2B5EF4-FFF2-40B4-BE49-F238E27FC236}">
                <a16:creationId xmlns:a16="http://schemas.microsoft.com/office/drawing/2014/main" id="{24375825-05DC-49EA-9227-F90B598544F2}"/>
              </a:ext>
            </a:extLst>
          </p:cNvPr>
          <p:cNvSpPr/>
          <p:nvPr/>
        </p:nvSpPr>
        <p:spPr>
          <a:xfrm>
            <a:off x="10118721" y="157131"/>
            <a:ext cx="1721448"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DE8B58-4AC1-41B5-9AB5-6E7F7C481A4E}"/>
              </a:ext>
            </a:extLst>
          </p:cNvPr>
          <p:cNvSpPr txBox="1"/>
          <p:nvPr/>
        </p:nvSpPr>
        <p:spPr>
          <a:xfrm>
            <a:off x="10173750" y="232874"/>
            <a:ext cx="1611389"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Image processing</a:t>
            </a:r>
          </a:p>
        </p:txBody>
      </p:sp>
      <p:sp>
        <p:nvSpPr>
          <p:cNvPr id="9" name="Rectangle 8">
            <a:extLst>
              <a:ext uri="{FF2B5EF4-FFF2-40B4-BE49-F238E27FC236}">
                <a16:creationId xmlns:a16="http://schemas.microsoft.com/office/drawing/2014/main" id="{2C7B49EC-F5B3-4127-8C29-F40891DD13E6}"/>
              </a:ext>
            </a:extLst>
          </p:cNvPr>
          <p:cNvSpPr/>
          <p:nvPr/>
        </p:nvSpPr>
        <p:spPr>
          <a:xfrm>
            <a:off x="-500" y="733437"/>
            <a:ext cx="12192499" cy="107101"/>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EE4BB5-A8E6-4D93-B377-FFDDB472B09B}"/>
              </a:ext>
            </a:extLst>
          </p:cNvPr>
          <p:cNvSpPr txBox="1"/>
          <p:nvPr/>
        </p:nvSpPr>
        <p:spPr>
          <a:xfrm>
            <a:off x="742289" y="1057858"/>
            <a:ext cx="2058511" cy="400110"/>
          </a:xfrm>
          <a:prstGeom prst="rect">
            <a:avLst/>
          </a:prstGeom>
          <a:noFill/>
        </p:spPr>
        <p:txBody>
          <a:bodyPr wrap="square" rtlCol="0">
            <a:spAutoFit/>
          </a:bodyPr>
          <a:lstStyle/>
          <a:p>
            <a:pPr algn="ctr"/>
            <a:r>
              <a:rPr lang="en-US" sz="2000" i="1" u="sng" dirty="0">
                <a:latin typeface="Gill Sans MT" panose="020B0502020104020203" pitchFamily="34" charset="0"/>
              </a:rPr>
              <a:t>Tangier-Morocco</a:t>
            </a:r>
            <a:endParaRPr lang="en-US" sz="2000" i="1" u="sng" dirty="0">
              <a:highlight>
                <a:srgbClr val="FF0000"/>
              </a:highlight>
              <a:latin typeface="Gill Sans MT" panose="020B0502020104020203" pitchFamily="34" charset="0"/>
            </a:endParaRPr>
          </a:p>
        </p:txBody>
      </p:sp>
      <p:sp>
        <p:nvSpPr>
          <p:cNvPr id="28" name="Rectangle 6">
            <a:extLst>
              <a:ext uri="{FF2B5EF4-FFF2-40B4-BE49-F238E27FC236}">
                <a16:creationId xmlns:a16="http://schemas.microsoft.com/office/drawing/2014/main" id="{9CBDEA01-FE94-4B6B-8217-46FCA49929E3}"/>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6</a:t>
            </a:fld>
            <a:r>
              <a:rPr lang="fr-MA" sz="1100" b="1" dirty="0">
                <a:solidFill>
                  <a:schemeClr val="bg1"/>
                </a:solidFill>
                <a:latin typeface="Calibri" panose="020F0502020204030204" pitchFamily="34" charset="0"/>
                <a:cs typeface="Calibri" panose="020F0502020204030204" pitchFamily="34" charset="0"/>
              </a:rPr>
              <a:t>/21</a:t>
            </a:r>
          </a:p>
        </p:txBody>
      </p:sp>
      <p:pic>
        <p:nvPicPr>
          <p:cNvPr id="20" name="Picture 19">
            <a:extLst>
              <a:ext uri="{FF2B5EF4-FFF2-40B4-BE49-F238E27FC236}">
                <a16:creationId xmlns:a16="http://schemas.microsoft.com/office/drawing/2014/main" id="{7BA33A13-56A6-4B1C-AAA6-BE0E45510C81}"/>
              </a:ext>
            </a:extLst>
          </p:cNvPr>
          <p:cNvPicPr>
            <a:picLocks noChangeAspect="1"/>
          </p:cNvPicPr>
          <p:nvPr/>
        </p:nvPicPr>
        <p:blipFill rotWithShape="1">
          <a:blip r:embed="rId5">
            <a:extLst>
              <a:ext uri="{28A0092B-C50C-407E-A947-70E740481C1C}">
                <a14:useLocalDpi xmlns:a14="http://schemas.microsoft.com/office/drawing/2010/main" val="0"/>
              </a:ext>
            </a:extLst>
          </a:blip>
          <a:srcRect l="-1228" r="-1228"/>
          <a:stretch/>
        </p:blipFill>
        <p:spPr>
          <a:xfrm>
            <a:off x="637610" y="1621600"/>
            <a:ext cx="5415833" cy="3738020"/>
          </a:xfrm>
          <a:prstGeom prst="rect">
            <a:avLst/>
          </a:prstGeom>
        </p:spPr>
      </p:pic>
      <p:sp>
        <p:nvSpPr>
          <p:cNvPr id="21" name="TextBox 20">
            <a:extLst>
              <a:ext uri="{FF2B5EF4-FFF2-40B4-BE49-F238E27FC236}">
                <a16:creationId xmlns:a16="http://schemas.microsoft.com/office/drawing/2014/main" id="{BE1CFB4E-C6BC-422B-8992-49C3AA5AFAEB}"/>
              </a:ext>
            </a:extLst>
          </p:cNvPr>
          <p:cNvSpPr txBox="1"/>
          <p:nvPr/>
        </p:nvSpPr>
        <p:spPr>
          <a:xfrm>
            <a:off x="6095749" y="5673925"/>
            <a:ext cx="1417443" cy="677108"/>
          </a:xfrm>
          <a:prstGeom prst="rect">
            <a:avLst/>
          </a:prstGeom>
          <a:noFill/>
          <a:ln w="19050">
            <a:solidFill>
              <a:srgbClr val="A0401C"/>
            </a:solidFill>
          </a:ln>
        </p:spPr>
        <p:txBody>
          <a:bodyPr wrap="square">
            <a:spAutoFit/>
          </a:bodyPr>
          <a:lstStyle/>
          <a:p>
            <a:pPr algn="ctr"/>
            <a:r>
              <a:rPr lang="en-US" dirty="0">
                <a:latin typeface="Cambria" panose="02040503050406030204" pitchFamily="18" charset="0"/>
                <a:ea typeface="Cambria" panose="02040503050406030204" pitchFamily="18" charset="0"/>
              </a:rPr>
              <a:t>Total area : </a:t>
            </a:r>
          </a:p>
          <a:p>
            <a:pPr algn="ctr"/>
            <a:r>
              <a:rPr lang="en-US" sz="2000" dirty="0">
                <a:solidFill>
                  <a:srgbClr val="A0401C"/>
                </a:solidFill>
                <a:latin typeface="Cambria" panose="02040503050406030204" pitchFamily="18" charset="0"/>
                <a:ea typeface="Cambria" panose="02040503050406030204" pitchFamily="18" charset="0"/>
              </a:rPr>
              <a:t>352.5 Km</a:t>
            </a:r>
            <a:r>
              <a:rPr lang="en-US" sz="2000" baseline="30000" dirty="0">
                <a:solidFill>
                  <a:srgbClr val="A0401C"/>
                </a:solidFill>
                <a:latin typeface="Cambria" panose="02040503050406030204" pitchFamily="18" charset="0"/>
                <a:ea typeface="Cambria" panose="02040503050406030204" pitchFamily="18" charset="0"/>
              </a:rPr>
              <a:t>2</a:t>
            </a:r>
          </a:p>
        </p:txBody>
      </p:sp>
      <p:pic>
        <p:nvPicPr>
          <p:cNvPr id="29" name="Picture 28">
            <a:extLst>
              <a:ext uri="{FF2B5EF4-FFF2-40B4-BE49-F238E27FC236}">
                <a16:creationId xmlns:a16="http://schemas.microsoft.com/office/drawing/2014/main" id="{AB8C645A-F744-49AD-A54C-30D18503D94C}"/>
              </a:ext>
            </a:extLst>
          </p:cNvPr>
          <p:cNvPicPr>
            <a:picLocks noChangeAspect="1"/>
          </p:cNvPicPr>
          <p:nvPr/>
        </p:nvPicPr>
        <p:blipFill rotWithShape="1">
          <a:blip r:embed="rId6">
            <a:extLst>
              <a:ext uri="{28A0092B-C50C-407E-A947-70E740481C1C}">
                <a14:useLocalDpi xmlns:a14="http://schemas.microsoft.com/office/drawing/2010/main" val="0"/>
              </a:ext>
            </a:extLst>
          </a:blip>
          <a:srcRect l="4057" r="9321"/>
          <a:stretch/>
        </p:blipFill>
        <p:spPr>
          <a:xfrm>
            <a:off x="7686331" y="1935408"/>
            <a:ext cx="4300881" cy="3309561"/>
          </a:xfrm>
          <a:prstGeom prst="rect">
            <a:avLst/>
          </a:prstGeom>
        </p:spPr>
      </p:pic>
      <p:cxnSp>
        <p:nvCxnSpPr>
          <p:cNvPr id="30" name="Straight Connector 29">
            <a:extLst>
              <a:ext uri="{FF2B5EF4-FFF2-40B4-BE49-F238E27FC236}">
                <a16:creationId xmlns:a16="http://schemas.microsoft.com/office/drawing/2014/main" id="{639BA650-883F-42F1-82D4-07A373AA0BA6}"/>
              </a:ext>
            </a:extLst>
          </p:cNvPr>
          <p:cNvCxnSpPr>
            <a:cxnSpLocks/>
          </p:cNvCxnSpPr>
          <p:nvPr/>
        </p:nvCxnSpPr>
        <p:spPr>
          <a:xfrm flipV="1">
            <a:off x="5595582" y="2729554"/>
            <a:ext cx="2784892" cy="2442947"/>
          </a:xfrm>
          <a:prstGeom prst="line">
            <a:avLst/>
          </a:prstGeom>
          <a:ln w="12700">
            <a:solidFill>
              <a:srgbClr val="673B3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E93189E-FCD2-4B2A-873D-AA627960F095}"/>
              </a:ext>
            </a:extLst>
          </p:cNvPr>
          <p:cNvCxnSpPr>
            <a:cxnSpLocks/>
          </p:cNvCxnSpPr>
          <p:nvPr/>
        </p:nvCxnSpPr>
        <p:spPr>
          <a:xfrm>
            <a:off x="5595582" y="1834905"/>
            <a:ext cx="2784892" cy="474322"/>
          </a:xfrm>
          <a:prstGeom prst="line">
            <a:avLst/>
          </a:prstGeom>
          <a:ln w="12700">
            <a:solidFill>
              <a:srgbClr val="673B32"/>
            </a:solidFill>
            <a:prstDash val="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F0BC07E-93F9-4463-94ED-E26BA69D2F16}"/>
              </a:ext>
            </a:extLst>
          </p:cNvPr>
          <p:cNvSpPr/>
          <p:nvPr/>
        </p:nvSpPr>
        <p:spPr>
          <a:xfrm>
            <a:off x="8380474" y="2321549"/>
            <a:ext cx="558810" cy="4080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3" name="TextBox 32">
            <a:extLst>
              <a:ext uri="{FF2B5EF4-FFF2-40B4-BE49-F238E27FC236}">
                <a16:creationId xmlns:a16="http://schemas.microsoft.com/office/drawing/2014/main" id="{B941125D-51FB-4287-A403-6FE4E0A68E0C}"/>
              </a:ext>
            </a:extLst>
          </p:cNvPr>
          <p:cNvSpPr txBox="1"/>
          <p:nvPr/>
        </p:nvSpPr>
        <p:spPr>
          <a:xfrm>
            <a:off x="323714" y="5673380"/>
            <a:ext cx="3434686" cy="677108"/>
          </a:xfrm>
          <a:prstGeom prst="rect">
            <a:avLst/>
          </a:prstGeom>
          <a:noFill/>
          <a:ln w="19050">
            <a:solidFill>
              <a:srgbClr val="A0401C"/>
            </a:solidFill>
          </a:ln>
        </p:spPr>
        <p:txBody>
          <a:bodyPr wrap="square">
            <a:spAutoFit/>
          </a:bodyPr>
          <a:lstStyle/>
          <a:p>
            <a:r>
              <a:rPr lang="en-US" dirty="0">
                <a:latin typeface="Cambria" panose="02040503050406030204" pitchFamily="18" charset="0"/>
                <a:ea typeface="Cambria" panose="02040503050406030204" pitchFamily="18" charset="0"/>
              </a:rPr>
              <a:t>Latitude longitude coordinates :</a:t>
            </a:r>
          </a:p>
          <a:p>
            <a:r>
              <a:rPr lang="en-US" sz="2000" dirty="0">
                <a:solidFill>
                  <a:srgbClr val="A0401C"/>
                </a:solidFill>
                <a:latin typeface="Cambria" panose="02040503050406030204" pitchFamily="18" charset="0"/>
                <a:ea typeface="Cambria" panose="02040503050406030204" pitchFamily="18" charset="0"/>
              </a:rPr>
              <a:t>35°46′N and 05°48′W</a:t>
            </a:r>
            <a:endParaRPr lang="fr-MA" sz="2000" dirty="0">
              <a:solidFill>
                <a:srgbClr val="A0401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6566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A8C6E1-4F5A-47EC-8535-4521DC01C3A7}"/>
              </a:ext>
            </a:extLst>
          </p:cNvPr>
          <p:cNvPicPr>
            <a:picLocks noChangeAspect="1"/>
          </p:cNvPicPr>
          <p:nvPr/>
        </p:nvPicPr>
        <p:blipFill>
          <a:blip r:embed="rId3"/>
          <a:stretch>
            <a:fillRect/>
          </a:stretch>
        </p:blipFill>
        <p:spPr>
          <a:xfrm>
            <a:off x="659243" y="159170"/>
            <a:ext cx="410581" cy="421200"/>
          </a:xfrm>
          <a:prstGeom prst="rect">
            <a:avLst/>
          </a:prstGeom>
        </p:spPr>
      </p:pic>
      <p:pic>
        <p:nvPicPr>
          <p:cNvPr id="18" name="Picture 17">
            <a:extLst>
              <a:ext uri="{FF2B5EF4-FFF2-40B4-BE49-F238E27FC236}">
                <a16:creationId xmlns:a16="http://schemas.microsoft.com/office/drawing/2014/main" id="{2B1699B4-8946-438C-98C6-9DB1D5ABC807}"/>
              </a:ext>
            </a:extLst>
          </p:cNvPr>
          <p:cNvPicPr>
            <a:picLocks noChangeAspect="1"/>
          </p:cNvPicPr>
          <p:nvPr/>
        </p:nvPicPr>
        <p:blipFill>
          <a:blip r:embed="rId4"/>
          <a:stretch>
            <a:fillRect/>
          </a:stretch>
        </p:blipFill>
        <p:spPr>
          <a:xfrm>
            <a:off x="1162182" y="49370"/>
            <a:ext cx="3783996" cy="640800"/>
          </a:xfrm>
          <a:prstGeom prst="rect">
            <a:avLst/>
          </a:prstGeom>
        </p:spPr>
      </p:pic>
      <p:sp>
        <p:nvSpPr>
          <p:cNvPr id="2" name="Rectangle: Rounded Corners 1">
            <a:extLst>
              <a:ext uri="{FF2B5EF4-FFF2-40B4-BE49-F238E27FC236}">
                <a16:creationId xmlns:a16="http://schemas.microsoft.com/office/drawing/2014/main" id="{8F4279AA-8FCD-4B61-923C-70D90230F75A}"/>
              </a:ext>
            </a:extLst>
          </p:cNvPr>
          <p:cNvSpPr/>
          <p:nvPr/>
        </p:nvSpPr>
        <p:spPr>
          <a:xfrm>
            <a:off x="6231249" y="157131"/>
            <a:ext cx="1371600"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2FA7C18-B1DA-482E-BC18-4FB6CE6310ED}"/>
              </a:ext>
            </a:extLst>
          </p:cNvPr>
          <p:cNvSpPr/>
          <p:nvPr/>
        </p:nvSpPr>
        <p:spPr>
          <a:xfrm>
            <a:off x="7928240" y="157131"/>
            <a:ext cx="1920571" cy="50047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EE0F84D-9D1E-49D5-8B24-54CFD752EFE4}"/>
              </a:ext>
            </a:extLst>
          </p:cNvPr>
          <p:cNvSpPr txBox="1"/>
          <p:nvPr/>
        </p:nvSpPr>
        <p:spPr>
          <a:xfrm>
            <a:off x="6257674" y="248258"/>
            <a:ext cx="1318749"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Study area</a:t>
            </a:r>
          </a:p>
        </p:txBody>
      </p:sp>
      <p:sp>
        <p:nvSpPr>
          <p:cNvPr id="5" name="TextBox 4">
            <a:extLst>
              <a:ext uri="{FF2B5EF4-FFF2-40B4-BE49-F238E27FC236}">
                <a16:creationId xmlns:a16="http://schemas.microsoft.com/office/drawing/2014/main" id="{D262283B-D473-43F2-9726-A8DAF60457D6}"/>
              </a:ext>
            </a:extLst>
          </p:cNvPr>
          <p:cNvSpPr txBox="1"/>
          <p:nvPr/>
        </p:nvSpPr>
        <p:spPr>
          <a:xfrm>
            <a:off x="7900497" y="244237"/>
            <a:ext cx="1976055"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Satellite Data</a:t>
            </a:r>
          </a:p>
        </p:txBody>
      </p:sp>
      <p:sp>
        <p:nvSpPr>
          <p:cNvPr id="6" name="Rectangle: Rounded Corners 5">
            <a:extLst>
              <a:ext uri="{FF2B5EF4-FFF2-40B4-BE49-F238E27FC236}">
                <a16:creationId xmlns:a16="http://schemas.microsoft.com/office/drawing/2014/main" id="{24375825-05DC-49EA-9227-F90B598544F2}"/>
              </a:ext>
            </a:extLst>
          </p:cNvPr>
          <p:cNvSpPr/>
          <p:nvPr/>
        </p:nvSpPr>
        <p:spPr>
          <a:xfrm>
            <a:off x="10118721" y="157131"/>
            <a:ext cx="1721448"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DE8B58-4AC1-41B5-9AB5-6E7F7C481A4E}"/>
              </a:ext>
            </a:extLst>
          </p:cNvPr>
          <p:cNvSpPr txBox="1"/>
          <p:nvPr/>
        </p:nvSpPr>
        <p:spPr>
          <a:xfrm>
            <a:off x="10173750" y="232874"/>
            <a:ext cx="1611389"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Image processing</a:t>
            </a:r>
          </a:p>
        </p:txBody>
      </p:sp>
      <p:sp>
        <p:nvSpPr>
          <p:cNvPr id="9" name="Rectangle 8">
            <a:extLst>
              <a:ext uri="{FF2B5EF4-FFF2-40B4-BE49-F238E27FC236}">
                <a16:creationId xmlns:a16="http://schemas.microsoft.com/office/drawing/2014/main" id="{2C7B49EC-F5B3-4127-8C29-F40891DD13E6}"/>
              </a:ext>
            </a:extLst>
          </p:cNvPr>
          <p:cNvSpPr/>
          <p:nvPr/>
        </p:nvSpPr>
        <p:spPr>
          <a:xfrm>
            <a:off x="-500" y="733437"/>
            <a:ext cx="12192499" cy="107101"/>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Rectangle 6">
            <a:extLst>
              <a:ext uri="{FF2B5EF4-FFF2-40B4-BE49-F238E27FC236}">
                <a16:creationId xmlns:a16="http://schemas.microsoft.com/office/drawing/2014/main" id="{9CBDEA01-FE94-4B6B-8217-46FCA49929E3}"/>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7</a:t>
            </a:fld>
            <a:r>
              <a:rPr lang="fr-MA" sz="1100" b="1" dirty="0">
                <a:solidFill>
                  <a:schemeClr val="bg1"/>
                </a:solidFill>
                <a:latin typeface="Calibri" panose="020F0502020204030204" pitchFamily="34" charset="0"/>
                <a:cs typeface="Calibri" panose="020F0502020204030204" pitchFamily="34" charset="0"/>
              </a:rPr>
              <a:t>/21</a:t>
            </a:r>
          </a:p>
        </p:txBody>
      </p:sp>
      <p:sp>
        <p:nvSpPr>
          <p:cNvPr id="26" name="TextBox 25">
            <a:extLst>
              <a:ext uri="{FF2B5EF4-FFF2-40B4-BE49-F238E27FC236}">
                <a16:creationId xmlns:a16="http://schemas.microsoft.com/office/drawing/2014/main" id="{FD8BA58E-3717-4C90-8F09-5312AB3DD370}"/>
              </a:ext>
            </a:extLst>
          </p:cNvPr>
          <p:cNvSpPr txBox="1"/>
          <p:nvPr/>
        </p:nvSpPr>
        <p:spPr>
          <a:xfrm>
            <a:off x="275679" y="963104"/>
            <a:ext cx="3026451" cy="461665"/>
          </a:xfrm>
          <a:prstGeom prst="rect">
            <a:avLst/>
          </a:prstGeom>
          <a:noFill/>
        </p:spPr>
        <p:txBody>
          <a:bodyPr wrap="square" rtlCol="0">
            <a:spAutoFit/>
          </a:bodyPr>
          <a:lstStyle/>
          <a:p>
            <a:r>
              <a:rPr lang="en-US" sz="2400" i="1" u="sng" dirty="0">
                <a:latin typeface="Gill Sans MT" panose="020B0502020104020203" pitchFamily="34" charset="0"/>
              </a:rPr>
              <a:t>Landsat-8 characteristics</a:t>
            </a:r>
            <a:endParaRPr lang="en-US" sz="2400" i="1" u="sng" dirty="0">
              <a:highlight>
                <a:srgbClr val="FF0000"/>
              </a:highlight>
              <a:latin typeface="Gill Sans MT" panose="020B0502020104020203" pitchFamily="34" charset="0"/>
            </a:endParaRPr>
          </a:p>
        </p:txBody>
      </p:sp>
      <p:grpSp>
        <p:nvGrpSpPr>
          <p:cNvPr id="13" name="Group 12">
            <a:extLst>
              <a:ext uri="{FF2B5EF4-FFF2-40B4-BE49-F238E27FC236}">
                <a16:creationId xmlns:a16="http://schemas.microsoft.com/office/drawing/2014/main" id="{8B969464-5EF6-476C-A427-D39678471C92}"/>
              </a:ext>
            </a:extLst>
          </p:cNvPr>
          <p:cNvGrpSpPr/>
          <p:nvPr/>
        </p:nvGrpSpPr>
        <p:grpSpPr>
          <a:xfrm>
            <a:off x="275679" y="1594082"/>
            <a:ext cx="3824729" cy="3796286"/>
            <a:chOff x="378340" y="1744607"/>
            <a:chExt cx="3824729" cy="3796286"/>
          </a:xfrm>
        </p:grpSpPr>
        <p:sp>
          <p:nvSpPr>
            <p:cNvPr id="22" name="Rectangle 21">
              <a:extLst>
                <a:ext uri="{FF2B5EF4-FFF2-40B4-BE49-F238E27FC236}">
                  <a16:creationId xmlns:a16="http://schemas.microsoft.com/office/drawing/2014/main" id="{D0AACDC8-F033-44B6-9394-6380186DB2B9}"/>
                </a:ext>
              </a:extLst>
            </p:cNvPr>
            <p:cNvSpPr/>
            <p:nvPr/>
          </p:nvSpPr>
          <p:spPr>
            <a:xfrm>
              <a:off x="378340" y="1744607"/>
              <a:ext cx="3824729" cy="3796286"/>
            </a:xfrm>
            <a:prstGeom prst="rect">
              <a:avLst/>
            </a:prstGeom>
            <a:solidFill>
              <a:srgbClr val="D8CBBB"/>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825C90FC-F587-4CD9-8898-248DB85B4CD9}"/>
                </a:ext>
              </a:extLst>
            </p:cNvPr>
            <p:cNvSpPr txBox="1"/>
            <p:nvPr/>
          </p:nvSpPr>
          <p:spPr>
            <a:xfrm>
              <a:off x="960691" y="4428863"/>
              <a:ext cx="2552737" cy="923330"/>
            </a:xfrm>
            <a:prstGeom prst="rect">
              <a:avLst/>
            </a:prstGeom>
            <a:noFill/>
          </p:spPr>
          <p:txBody>
            <a:bodyPr wrap="square">
              <a:spAutoFit/>
            </a:bodyPr>
            <a:lstStyle/>
            <a:p>
              <a:pPr algn="ctr"/>
              <a:r>
                <a:rPr lang="en-US" dirty="0">
                  <a:latin typeface="Gill Sans MT" panose="020B0502020104020203" pitchFamily="34" charset="0"/>
                </a:rPr>
                <a:t>30m resolution</a:t>
              </a:r>
            </a:p>
            <a:p>
              <a:pPr algn="ctr"/>
              <a:r>
                <a:rPr lang="en-US" dirty="0">
                  <a:latin typeface="Gill Sans MT" panose="020B0502020104020203" pitchFamily="34" charset="0"/>
                </a:rPr>
                <a:t>9 spectral bands</a:t>
              </a:r>
            </a:p>
            <a:p>
              <a:pPr algn="ctr"/>
              <a:r>
                <a:rPr lang="en-US" dirty="0">
                  <a:latin typeface="Gill Sans MT" panose="020B0502020104020203" pitchFamily="34" charset="0"/>
                </a:rPr>
                <a:t>16-day revisit time</a:t>
              </a:r>
              <a:endParaRPr lang="en-US" dirty="0"/>
            </a:p>
          </p:txBody>
        </p:sp>
        <p:sp>
          <p:nvSpPr>
            <p:cNvPr id="24" name="TextBox 23">
              <a:extLst>
                <a:ext uri="{FF2B5EF4-FFF2-40B4-BE49-F238E27FC236}">
                  <a16:creationId xmlns:a16="http://schemas.microsoft.com/office/drawing/2014/main" id="{97A25323-3AF9-4A3F-B2B5-C249997B2587}"/>
                </a:ext>
              </a:extLst>
            </p:cNvPr>
            <p:cNvSpPr txBox="1"/>
            <p:nvPr/>
          </p:nvSpPr>
          <p:spPr>
            <a:xfrm>
              <a:off x="645320" y="3978413"/>
              <a:ext cx="3183481" cy="369332"/>
            </a:xfrm>
            <a:prstGeom prst="rect">
              <a:avLst/>
            </a:prstGeom>
            <a:noFill/>
          </p:spPr>
          <p:txBody>
            <a:bodyPr wrap="square">
              <a:spAutoFit/>
            </a:bodyPr>
            <a:lstStyle/>
            <a:p>
              <a:r>
                <a:rPr lang="en-US" dirty="0">
                  <a:latin typeface="Gill Sans MT" panose="020B0502020104020203" pitchFamily="34" charset="0"/>
                </a:rPr>
                <a:t>Launch Date: February 11, 2013</a:t>
              </a:r>
              <a:endParaRPr lang="en-US" dirty="0"/>
            </a:p>
          </p:txBody>
        </p:sp>
        <p:sp>
          <p:nvSpPr>
            <p:cNvPr id="25" name="TextBox 24">
              <a:extLst>
                <a:ext uri="{FF2B5EF4-FFF2-40B4-BE49-F238E27FC236}">
                  <a16:creationId xmlns:a16="http://schemas.microsoft.com/office/drawing/2014/main" id="{018AEED5-D887-4C6D-8515-A2D01FB94E2D}"/>
                </a:ext>
              </a:extLst>
            </p:cNvPr>
            <p:cNvSpPr txBox="1"/>
            <p:nvPr/>
          </p:nvSpPr>
          <p:spPr>
            <a:xfrm>
              <a:off x="445001" y="1782514"/>
              <a:ext cx="2175541" cy="523220"/>
            </a:xfrm>
            <a:prstGeom prst="rect">
              <a:avLst/>
            </a:prstGeom>
            <a:noFill/>
          </p:spPr>
          <p:txBody>
            <a:bodyPr wrap="square">
              <a:spAutoFit/>
            </a:bodyPr>
            <a:lstStyle/>
            <a:p>
              <a:pPr algn="just"/>
              <a:r>
                <a:rPr lang="en-US" sz="1400" dirty="0">
                  <a:latin typeface="Gill Sans MT" panose="020B0502020104020203" pitchFamily="34" charset="0"/>
                  <a:ea typeface="Calibri" panose="020F0502020204030204" pitchFamily="34" charset="0"/>
                </a:rPr>
                <a:t>National Aeronautics and Space Administration</a:t>
              </a:r>
              <a:endParaRPr lang="en-US" sz="1400" dirty="0">
                <a:latin typeface="Gill Sans MT" panose="020B0502020104020203" pitchFamily="34" charset="0"/>
              </a:endParaRPr>
            </a:p>
          </p:txBody>
        </p:sp>
        <p:pic>
          <p:nvPicPr>
            <p:cNvPr id="34" name="Picture 33">
              <a:extLst>
                <a:ext uri="{FF2B5EF4-FFF2-40B4-BE49-F238E27FC236}">
                  <a16:creationId xmlns:a16="http://schemas.microsoft.com/office/drawing/2014/main" id="{5B7D5214-23CB-4A69-8D98-551485E6BCA9}"/>
                </a:ext>
              </a:extLst>
            </p:cNvPr>
            <p:cNvPicPr>
              <a:picLocks noChangeAspect="1"/>
            </p:cNvPicPr>
            <p:nvPr/>
          </p:nvPicPr>
          <p:blipFill rotWithShape="1">
            <a:blip r:embed="rId5">
              <a:extLst>
                <a:ext uri="{28A0092B-C50C-407E-A947-70E740481C1C}">
                  <a14:useLocalDpi xmlns:a14="http://schemas.microsoft.com/office/drawing/2010/main" val="0"/>
                </a:ext>
              </a:extLst>
            </a:blip>
            <a:srcRect r="17131"/>
            <a:stretch/>
          </p:blipFill>
          <p:spPr>
            <a:xfrm>
              <a:off x="1162182" y="1884477"/>
              <a:ext cx="2941957" cy="1988067"/>
            </a:xfrm>
            <a:prstGeom prst="rect">
              <a:avLst/>
            </a:prstGeom>
          </p:spPr>
        </p:pic>
        <p:pic>
          <p:nvPicPr>
            <p:cNvPr id="35" name="Picture 34">
              <a:extLst>
                <a:ext uri="{FF2B5EF4-FFF2-40B4-BE49-F238E27FC236}">
                  <a16:creationId xmlns:a16="http://schemas.microsoft.com/office/drawing/2014/main" id="{F51C6E2A-3B1B-479C-800F-01BDBA2779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496" y="2356990"/>
              <a:ext cx="631909" cy="523221"/>
            </a:xfrm>
            <a:prstGeom prst="rect">
              <a:avLst/>
            </a:prstGeom>
          </p:spPr>
        </p:pic>
      </p:grpSp>
      <p:graphicFrame>
        <p:nvGraphicFramePr>
          <p:cNvPr id="36" name="Table 35">
            <a:extLst>
              <a:ext uri="{FF2B5EF4-FFF2-40B4-BE49-F238E27FC236}">
                <a16:creationId xmlns:a16="http://schemas.microsoft.com/office/drawing/2014/main" id="{E55FE69F-8DED-4AC3-B126-9FDA0B741B79}"/>
              </a:ext>
            </a:extLst>
          </p:cNvPr>
          <p:cNvGraphicFramePr>
            <a:graphicFrameLocks noGrp="1"/>
          </p:cNvGraphicFramePr>
          <p:nvPr>
            <p:extLst>
              <p:ext uri="{D42A27DB-BD31-4B8C-83A1-F6EECF244321}">
                <p14:modId xmlns:p14="http://schemas.microsoft.com/office/powerpoint/2010/main" val="1424755589"/>
              </p:ext>
            </p:extLst>
          </p:nvPr>
        </p:nvGraphicFramePr>
        <p:xfrm>
          <a:off x="4785320" y="1905589"/>
          <a:ext cx="7019927" cy="3115336"/>
        </p:xfrm>
        <a:graphic>
          <a:graphicData uri="http://schemas.openxmlformats.org/drawingml/2006/table">
            <a:tbl>
              <a:tblPr firstRow="1" firstCol="1" bandRow="1">
                <a:tableStyleId>{7E9639D4-E3E2-4D34-9284-5A2195B3D0D7}</a:tableStyleId>
              </a:tblPr>
              <a:tblGrid>
                <a:gridCol w="1098891">
                  <a:extLst>
                    <a:ext uri="{9D8B030D-6E8A-4147-A177-3AD203B41FA5}">
                      <a16:colId xmlns:a16="http://schemas.microsoft.com/office/drawing/2014/main" val="3238290256"/>
                    </a:ext>
                  </a:extLst>
                </a:gridCol>
                <a:gridCol w="1716362">
                  <a:extLst>
                    <a:ext uri="{9D8B030D-6E8A-4147-A177-3AD203B41FA5}">
                      <a16:colId xmlns:a16="http://schemas.microsoft.com/office/drawing/2014/main" val="2320820712"/>
                    </a:ext>
                  </a:extLst>
                </a:gridCol>
                <a:gridCol w="1716362">
                  <a:extLst>
                    <a:ext uri="{9D8B030D-6E8A-4147-A177-3AD203B41FA5}">
                      <a16:colId xmlns:a16="http://schemas.microsoft.com/office/drawing/2014/main" val="268056672"/>
                    </a:ext>
                  </a:extLst>
                </a:gridCol>
                <a:gridCol w="2488312">
                  <a:extLst>
                    <a:ext uri="{9D8B030D-6E8A-4147-A177-3AD203B41FA5}">
                      <a16:colId xmlns:a16="http://schemas.microsoft.com/office/drawing/2014/main" val="3680086833"/>
                    </a:ext>
                  </a:extLst>
                </a:gridCol>
              </a:tblGrid>
              <a:tr h="366574">
                <a:tc>
                  <a:txBody>
                    <a:bodyPr/>
                    <a:lstStyle/>
                    <a:p>
                      <a:pPr algn="ctr">
                        <a:lnSpc>
                          <a:spcPct val="107000"/>
                        </a:lnSpc>
                        <a:spcAft>
                          <a:spcPts val="800"/>
                        </a:spcAft>
                      </a:pPr>
                      <a:r>
                        <a:rPr lang="en-US" sz="1400" b="1" u="none" dirty="0">
                          <a:solidFill>
                            <a:schemeClr val="tx1"/>
                          </a:solidFill>
                          <a:effectLst/>
                          <a:latin typeface="Gill Sans MT" panose="020B0502020104020203" pitchFamily="34" charset="0"/>
                          <a:ea typeface="Cambria" panose="02040503050406030204" pitchFamily="18" charset="0"/>
                        </a:rPr>
                        <a:t>Band</a:t>
                      </a:r>
                      <a:endParaRPr lang="fr-MA" sz="1400" u="none" dirty="0">
                        <a:solidFill>
                          <a:schemeClr val="tx1"/>
                        </a:solidFill>
                        <a:effectLst/>
                        <a:latin typeface="Gill Sans MT" panose="020B0502020104020203" pitchFamily="34" charset="0"/>
                        <a:ea typeface="Cambria" panose="02040503050406030204" pitchFamily="18" charset="0"/>
                        <a:cs typeface="Arial" panose="020B0604020202020204" pitchFamily="34" charset="0"/>
                      </a:endParaRPr>
                    </a:p>
                  </a:txBody>
                  <a:tcPr marL="32875"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CBBB"/>
                    </a:solidFill>
                  </a:tcPr>
                </a:tc>
                <a:tc>
                  <a:txBody>
                    <a:bodyPr/>
                    <a:lstStyle/>
                    <a:p>
                      <a:pPr algn="ctr">
                        <a:lnSpc>
                          <a:spcPct val="107000"/>
                        </a:lnSpc>
                        <a:spcAft>
                          <a:spcPts val="800"/>
                        </a:spcAft>
                      </a:pPr>
                      <a:r>
                        <a:rPr lang="en-US" sz="1400" b="1" u="none" dirty="0">
                          <a:solidFill>
                            <a:schemeClr val="tx1"/>
                          </a:solidFill>
                          <a:effectLst/>
                          <a:latin typeface="Gill Sans MT" panose="020B0502020104020203" pitchFamily="34" charset="0"/>
                          <a:ea typeface="Cambria" panose="02040503050406030204" pitchFamily="18" charset="0"/>
                        </a:rPr>
                        <a:t>Resolution</a:t>
                      </a:r>
                      <a:endParaRPr lang="fr-MA" sz="1400" u="none" dirty="0">
                        <a:solidFill>
                          <a:schemeClr val="tx1"/>
                        </a:solidFill>
                        <a:effectLst/>
                        <a:latin typeface="Gill Sans MT" panose="020B0502020104020203" pitchFamily="34" charset="0"/>
                        <a:ea typeface="Cambria" panose="02040503050406030204" pitchFamily="18" charset="0"/>
                        <a:cs typeface="Arial" panose="020B0604020202020204" pitchFamily="34" charset="0"/>
                      </a:endParaRPr>
                    </a:p>
                  </a:txBody>
                  <a:tcPr marL="32875"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CBBB"/>
                    </a:solidFill>
                  </a:tcPr>
                </a:tc>
                <a:tc>
                  <a:txBody>
                    <a:bodyPr/>
                    <a:lstStyle/>
                    <a:p>
                      <a:pPr algn="ctr">
                        <a:lnSpc>
                          <a:spcPct val="107000"/>
                        </a:lnSpc>
                        <a:spcAft>
                          <a:spcPts val="800"/>
                        </a:spcAft>
                      </a:pPr>
                      <a:r>
                        <a:rPr lang="en-US" sz="1400" b="1" u="none" dirty="0">
                          <a:solidFill>
                            <a:schemeClr val="tx1"/>
                          </a:solidFill>
                          <a:effectLst/>
                          <a:latin typeface="Gill Sans MT" panose="020B0502020104020203" pitchFamily="34" charset="0"/>
                          <a:ea typeface="Cambria" panose="02040503050406030204" pitchFamily="18" charset="0"/>
                        </a:rPr>
                        <a:t>Wavelength (µm)</a:t>
                      </a:r>
                      <a:endParaRPr lang="fr-MA" sz="1400" u="none" dirty="0">
                        <a:solidFill>
                          <a:schemeClr val="tx1"/>
                        </a:solidFill>
                        <a:effectLst/>
                        <a:latin typeface="Gill Sans MT" panose="020B0502020104020203" pitchFamily="34" charset="0"/>
                        <a:ea typeface="Cambria" panose="02040503050406030204" pitchFamily="18" charset="0"/>
                        <a:cs typeface="Arial" panose="020B0604020202020204" pitchFamily="34" charset="0"/>
                      </a:endParaRPr>
                    </a:p>
                  </a:txBody>
                  <a:tcPr marL="32875"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CBBB"/>
                    </a:solidFill>
                  </a:tcPr>
                </a:tc>
                <a:tc>
                  <a:txBody>
                    <a:bodyPr/>
                    <a:lstStyle/>
                    <a:p>
                      <a:pPr algn="ctr">
                        <a:lnSpc>
                          <a:spcPct val="107000"/>
                        </a:lnSpc>
                        <a:spcAft>
                          <a:spcPts val="800"/>
                        </a:spcAft>
                      </a:pPr>
                      <a:r>
                        <a:rPr lang="en-US" sz="1400" b="1" u="none" dirty="0">
                          <a:solidFill>
                            <a:schemeClr val="tx1"/>
                          </a:solidFill>
                          <a:effectLst/>
                          <a:latin typeface="Gill Sans MT" panose="020B0502020104020203" pitchFamily="34" charset="0"/>
                          <a:ea typeface="Cambria" panose="02040503050406030204" pitchFamily="18" charset="0"/>
                        </a:rPr>
                        <a:t>Description</a:t>
                      </a:r>
                      <a:endParaRPr lang="fr-MA" sz="1400" u="none" dirty="0">
                        <a:solidFill>
                          <a:schemeClr val="tx1"/>
                        </a:solidFill>
                        <a:effectLst/>
                        <a:latin typeface="Gill Sans MT" panose="020B0502020104020203" pitchFamily="34" charset="0"/>
                        <a:ea typeface="Cambria" panose="02040503050406030204" pitchFamily="18" charset="0"/>
                        <a:cs typeface="Arial" panose="020B0604020202020204" pitchFamily="34" charset="0"/>
                      </a:endParaRPr>
                    </a:p>
                  </a:txBody>
                  <a:tcPr marL="32875"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CBBB"/>
                    </a:solidFill>
                  </a:tcPr>
                </a:tc>
                <a:extLst>
                  <a:ext uri="{0D108BD9-81ED-4DB2-BD59-A6C34878D82A}">
                    <a16:rowId xmlns:a16="http://schemas.microsoft.com/office/drawing/2014/main" val="1363586264"/>
                  </a:ext>
                </a:extLst>
              </a:tr>
              <a:tr h="305418">
                <a:tc>
                  <a:txBody>
                    <a:bodyPr/>
                    <a:lstStyle/>
                    <a:p>
                      <a:pPr algn="l">
                        <a:lnSpc>
                          <a:spcPct val="107000"/>
                        </a:lnSpc>
                        <a:spcAft>
                          <a:spcPts val="800"/>
                        </a:spcAft>
                      </a:pPr>
                      <a:r>
                        <a:rPr lang="en-US" sz="1400" b="1" u="none" dirty="0">
                          <a:solidFill>
                            <a:srgbClr val="000000"/>
                          </a:solidFill>
                          <a:effectLst/>
                          <a:latin typeface="Gill Sans MT" panose="020B0502020104020203" pitchFamily="34" charset="0"/>
                          <a:ea typeface="Cambria" panose="02040503050406030204" pitchFamily="18" charset="0"/>
                        </a:rPr>
                        <a:t>Band 1</a:t>
                      </a:r>
                      <a:endParaRPr lang="fr-MA" sz="140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u="none" dirty="0">
                          <a:solidFill>
                            <a:srgbClr val="000000"/>
                          </a:solidFill>
                          <a:effectLst/>
                          <a:latin typeface="Gill Sans MT" panose="020B0502020104020203" pitchFamily="34" charset="0"/>
                          <a:ea typeface="Cambria" panose="02040503050406030204" pitchFamily="18" charset="0"/>
                        </a:rPr>
                        <a:t>30 m</a:t>
                      </a:r>
                      <a:endParaRPr lang="fr-MA" sz="140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0.43-0.45</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Coastal aerosol</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7189772"/>
                  </a:ext>
                </a:extLst>
              </a:tr>
              <a:tr h="305418">
                <a:tc>
                  <a:txBody>
                    <a:bodyPr/>
                    <a:lstStyle/>
                    <a:p>
                      <a:pPr algn="l">
                        <a:lnSpc>
                          <a:spcPct val="107000"/>
                        </a:lnSpc>
                        <a:spcAft>
                          <a:spcPts val="800"/>
                        </a:spcAft>
                      </a:pPr>
                      <a:r>
                        <a:rPr lang="en-US" sz="1400" b="1" u="none" dirty="0">
                          <a:solidFill>
                            <a:srgbClr val="000000"/>
                          </a:solidFill>
                          <a:effectLst/>
                          <a:latin typeface="Gill Sans MT" panose="020B0502020104020203" pitchFamily="34" charset="0"/>
                          <a:ea typeface="Cambria" panose="02040503050406030204" pitchFamily="18" charset="0"/>
                        </a:rPr>
                        <a:t>Band 2 </a:t>
                      </a:r>
                      <a:endParaRPr lang="fr-MA" sz="140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mn-cs"/>
                        </a:rPr>
                        <a:t>30 m</a:t>
                      </a:r>
                      <a:endParaRPr kumimoji="0" lang="fr-MA"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0.45-0.51</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Blue</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233838"/>
                  </a:ext>
                </a:extLst>
              </a:tr>
              <a:tr h="305418">
                <a:tc>
                  <a:txBody>
                    <a:bodyPr/>
                    <a:lstStyle/>
                    <a:p>
                      <a:pPr algn="l">
                        <a:lnSpc>
                          <a:spcPct val="107000"/>
                        </a:lnSpc>
                        <a:spcAft>
                          <a:spcPts val="800"/>
                        </a:spcAft>
                      </a:pPr>
                      <a:r>
                        <a:rPr lang="en-US" sz="1400" b="1" u="none" dirty="0">
                          <a:solidFill>
                            <a:srgbClr val="000000"/>
                          </a:solidFill>
                          <a:effectLst/>
                          <a:latin typeface="Gill Sans MT" panose="020B0502020104020203" pitchFamily="34" charset="0"/>
                          <a:ea typeface="Cambria" panose="02040503050406030204" pitchFamily="18" charset="0"/>
                        </a:rPr>
                        <a:t>Band 3 </a:t>
                      </a:r>
                      <a:endParaRPr lang="fr-MA" sz="140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Gill Sans MT" panose="020B0502020104020203" pitchFamily="34" charset="0"/>
                          <a:ea typeface="Cambria" panose="02040503050406030204" pitchFamily="18" charset="0"/>
                          <a:cs typeface="+mn-cs"/>
                        </a:rPr>
                        <a:t>30 m</a:t>
                      </a:r>
                      <a:endParaRPr kumimoji="0" lang="fr-MA"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a:solidFill>
                            <a:srgbClr val="1B1B1B"/>
                          </a:solidFill>
                          <a:effectLst/>
                          <a:latin typeface="Gill Sans MT" panose="020B0502020104020203" pitchFamily="34" charset="0"/>
                          <a:ea typeface="Cambria" panose="02040503050406030204" pitchFamily="18" charset="0"/>
                          <a:cs typeface="Calibri" panose="020F0502020204030204" pitchFamily="34" charset="0"/>
                        </a:rPr>
                        <a:t>0.53-0.59</a:t>
                      </a:r>
                      <a:endParaRPr lang="fr-MA" sz="1400" b="0" u="none">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Green</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5531812"/>
                  </a:ext>
                </a:extLst>
              </a:tr>
              <a:tr h="305418">
                <a:tc>
                  <a:txBody>
                    <a:bodyPr/>
                    <a:lstStyle/>
                    <a:p>
                      <a:pPr algn="l">
                        <a:lnSpc>
                          <a:spcPct val="107000"/>
                        </a:lnSpc>
                        <a:spcAft>
                          <a:spcPts val="800"/>
                        </a:spcAft>
                      </a:pPr>
                      <a:r>
                        <a:rPr lang="en-US" sz="1400" b="1" u="none" dirty="0">
                          <a:solidFill>
                            <a:srgbClr val="000000"/>
                          </a:solidFill>
                          <a:effectLst/>
                          <a:latin typeface="Gill Sans MT" panose="020B0502020104020203" pitchFamily="34" charset="0"/>
                          <a:ea typeface="Cambria" panose="02040503050406030204" pitchFamily="18" charset="0"/>
                        </a:rPr>
                        <a:t>Band 4</a:t>
                      </a:r>
                      <a:endParaRPr lang="fr-MA" sz="140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Gill Sans MT" panose="020B0502020104020203" pitchFamily="34" charset="0"/>
                          <a:ea typeface="Cambria" panose="02040503050406030204" pitchFamily="18" charset="0"/>
                          <a:cs typeface="+mn-cs"/>
                        </a:rPr>
                        <a:t>30 m</a:t>
                      </a:r>
                      <a:endParaRPr kumimoji="0" lang="fr-MA"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0.64-0.67</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Red</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4005904"/>
                  </a:ext>
                </a:extLst>
              </a:tr>
              <a:tr h="305418">
                <a:tc>
                  <a:txBody>
                    <a:bodyPr/>
                    <a:lstStyle/>
                    <a:p>
                      <a:pPr algn="l">
                        <a:lnSpc>
                          <a:spcPct val="107000"/>
                        </a:lnSpc>
                        <a:spcAft>
                          <a:spcPts val="800"/>
                        </a:spcAft>
                      </a:pPr>
                      <a:r>
                        <a:rPr lang="en-US" sz="1400" b="1" u="none" dirty="0">
                          <a:solidFill>
                            <a:srgbClr val="000000"/>
                          </a:solidFill>
                          <a:effectLst/>
                          <a:latin typeface="Gill Sans MT" panose="020B0502020104020203" pitchFamily="34" charset="0"/>
                          <a:ea typeface="Cambria" panose="02040503050406030204" pitchFamily="18" charset="0"/>
                        </a:rPr>
                        <a:t>Band 5 </a:t>
                      </a:r>
                      <a:endParaRPr lang="fr-MA" sz="140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mn-cs"/>
                        </a:rPr>
                        <a:t>30 m</a:t>
                      </a:r>
                      <a:endParaRPr kumimoji="0" lang="fr-MA"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a:solidFill>
                            <a:srgbClr val="1B1B1B"/>
                          </a:solidFill>
                          <a:effectLst/>
                          <a:latin typeface="Gill Sans MT" panose="020B0502020104020203" pitchFamily="34" charset="0"/>
                          <a:ea typeface="Cambria" panose="02040503050406030204" pitchFamily="18" charset="0"/>
                          <a:cs typeface="Calibri" panose="020F0502020204030204" pitchFamily="34" charset="0"/>
                        </a:rPr>
                        <a:t>0.85-0.88</a:t>
                      </a:r>
                      <a:endParaRPr lang="fr-MA" sz="1400" b="0" u="none">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Near Infrared (NIR)</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3381593"/>
                  </a:ext>
                </a:extLst>
              </a:tr>
              <a:tr h="305418">
                <a:tc>
                  <a:txBody>
                    <a:bodyPr/>
                    <a:lstStyle/>
                    <a:p>
                      <a:pPr algn="l">
                        <a:lnSpc>
                          <a:spcPct val="107000"/>
                        </a:lnSpc>
                        <a:spcAft>
                          <a:spcPts val="800"/>
                        </a:spcAft>
                      </a:pPr>
                      <a:r>
                        <a:rPr lang="en-US" sz="1400" b="1" u="none" dirty="0">
                          <a:solidFill>
                            <a:srgbClr val="000000"/>
                          </a:solidFill>
                          <a:effectLst/>
                          <a:latin typeface="Gill Sans MT" panose="020B0502020104020203" pitchFamily="34" charset="0"/>
                          <a:ea typeface="Cambria" panose="02040503050406030204" pitchFamily="18" charset="0"/>
                        </a:rPr>
                        <a:t>Band 6</a:t>
                      </a:r>
                      <a:endParaRPr lang="fr-MA" sz="140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Gill Sans MT" panose="020B0502020104020203" pitchFamily="34" charset="0"/>
                          <a:ea typeface="Cambria" panose="02040503050406030204" pitchFamily="18" charset="0"/>
                          <a:cs typeface="+mn-cs"/>
                        </a:rPr>
                        <a:t>30 m</a:t>
                      </a:r>
                      <a:endParaRPr kumimoji="0" lang="fr-MA"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a:solidFill>
                            <a:srgbClr val="1B1B1B"/>
                          </a:solidFill>
                          <a:effectLst/>
                          <a:latin typeface="Gill Sans MT" panose="020B0502020104020203" pitchFamily="34" charset="0"/>
                          <a:ea typeface="Cambria" panose="02040503050406030204" pitchFamily="18" charset="0"/>
                          <a:cs typeface="Calibri" panose="020F0502020204030204" pitchFamily="34" charset="0"/>
                        </a:rPr>
                        <a:t>1.57-1.65</a:t>
                      </a:r>
                      <a:endParaRPr lang="fr-MA" sz="1400" b="0" u="none">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SWIR 1</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2209491"/>
                  </a:ext>
                </a:extLst>
              </a:tr>
              <a:tr h="305418">
                <a:tc>
                  <a:txBody>
                    <a:bodyPr/>
                    <a:lstStyle/>
                    <a:p>
                      <a:pPr algn="l">
                        <a:lnSpc>
                          <a:spcPct val="107000"/>
                        </a:lnSpc>
                        <a:spcAft>
                          <a:spcPts val="800"/>
                        </a:spcAft>
                      </a:pPr>
                      <a:r>
                        <a:rPr lang="en-US" sz="1400" b="1" u="none" dirty="0">
                          <a:solidFill>
                            <a:srgbClr val="000000"/>
                          </a:solidFill>
                          <a:effectLst/>
                          <a:latin typeface="Gill Sans MT" panose="020B0502020104020203" pitchFamily="34" charset="0"/>
                          <a:ea typeface="Cambria" panose="02040503050406030204" pitchFamily="18" charset="0"/>
                        </a:rPr>
                        <a:t>Band 7</a:t>
                      </a:r>
                      <a:endParaRPr lang="fr-MA" sz="140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mn-cs"/>
                        </a:rPr>
                        <a:t>30 m</a:t>
                      </a:r>
                      <a:endParaRPr kumimoji="0" lang="fr-MA"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a:solidFill>
                            <a:srgbClr val="1B1B1B"/>
                          </a:solidFill>
                          <a:effectLst/>
                          <a:latin typeface="Gill Sans MT" panose="020B0502020104020203" pitchFamily="34" charset="0"/>
                          <a:ea typeface="Cambria" panose="02040503050406030204" pitchFamily="18" charset="0"/>
                          <a:cs typeface="Calibri" panose="020F0502020204030204" pitchFamily="34" charset="0"/>
                        </a:rPr>
                        <a:t>2.11-2.29</a:t>
                      </a:r>
                      <a:endParaRPr lang="fr-MA" sz="1400" b="0" u="none">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SWIR 2</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3007981"/>
                  </a:ext>
                </a:extLst>
              </a:tr>
              <a:tr h="305418">
                <a:tc>
                  <a:txBody>
                    <a:bodyPr/>
                    <a:lstStyle/>
                    <a:p>
                      <a:pPr algn="l">
                        <a:lnSpc>
                          <a:spcPct val="107000"/>
                        </a:lnSpc>
                        <a:spcAft>
                          <a:spcPts val="800"/>
                        </a:spcAft>
                      </a:pPr>
                      <a:r>
                        <a:rPr lang="en-US" sz="1400" b="1" u="none" dirty="0">
                          <a:solidFill>
                            <a:srgbClr val="000000"/>
                          </a:solidFill>
                          <a:effectLst/>
                          <a:latin typeface="Gill Sans MT" panose="020B0502020104020203" pitchFamily="34" charset="0"/>
                          <a:ea typeface="Cambria" panose="02040503050406030204" pitchFamily="18" charset="0"/>
                        </a:rPr>
                        <a:t>Band 8 </a:t>
                      </a:r>
                      <a:endParaRPr lang="fr-MA" sz="140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mn-cs"/>
                        </a:rPr>
                        <a:t>15 m</a:t>
                      </a:r>
                      <a:endParaRPr kumimoji="0" lang="fr-MA"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a:solidFill>
                            <a:srgbClr val="1B1B1B"/>
                          </a:solidFill>
                          <a:effectLst/>
                          <a:latin typeface="Gill Sans MT" panose="020B0502020104020203" pitchFamily="34" charset="0"/>
                          <a:ea typeface="Cambria" panose="02040503050406030204" pitchFamily="18" charset="0"/>
                          <a:cs typeface="Calibri" panose="020F0502020204030204" pitchFamily="34" charset="0"/>
                        </a:rPr>
                        <a:t>0.50-0.68</a:t>
                      </a:r>
                      <a:endParaRPr lang="fr-MA" sz="1400" b="0" u="none">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Panchromatic</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349429"/>
                  </a:ext>
                </a:extLst>
              </a:tr>
              <a:tr h="305418">
                <a:tc>
                  <a:txBody>
                    <a:bodyPr/>
                    <a:lstStyle/>
                    <a:p>
                      <a:pPr algn="l">
                        <a:lnSpc>
                          <a:spcPct val="107000"/>
                        </a:lnSpc>
                        <a:spcAft>
                          <a:spcPts val="800"/>
                        </a:spcAft>
                      </a:pPr>
                      <a:r>
                        <a:rPr lang="en-US" sz="1400" b="1" u="none" dirty="0">
                          <a:solidFill>
                            <a:srgbClr val="000000"/>
                          </a:solidFill>
                          <a:effectLst/>
                          <a:latin typeface="Gill Sans MT" panose="020B0502020104020203" pitchFamily="34" charset="0"/>
                          <a:ea typeface="Cambria" panose="02040503050406030204" pitchFamily="18" charset="0"/>
                        </a:rPr>
                        <a:t>Band 9</a:t>
                      </a:r>
                      <a:endParaRPr lang="fr-MA" sz="140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mn-cs"/>
                        </a:rPr>
                        <a:t>30 m</a:t>
                      </a:r>
                      <a:endParaRPr kumimoji="0" lang="fr-MA" sz="1400" b="0" i="0" u="none" strike="noStrike" kern="1200" cap="none" spc="0" normalizeH="0" baseline="0" noProof="0" dirty="0">
                        <a:ln>
                          <a:noFill/>
                        </a:ln>
                        <a:solidFill>
                          <a:srgbClr val="000000"/>
                        </a:solidFill>
                        <a:effectLst/>
                        <a:uLnTx/>
                        <a:uFillTx/>
                        <a:latin typeface="Gill Sans MT" panose="020B0502020104020203" pitchFamily="34" charset="0"/>
                        <a:ea typeface="Cambria" panose="02040503050406030204" pitchFamily="18" charset="0"/>
                        <a:cs typeface="Arial" panose="020B0604020202020204" pitchFamily="34" charset="0"/>
                      </a:endParaRPr>
                    </a:p>
                  </a:txBody>
                  <a:tcPr marL="180000" marR="328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1.36-1.38</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b="0" u="none" dirty="0">
                          <a:solidFill>
                            <a:srgbClr val="1B1B1B"/>
                          </a:solidFill>
                          <a:effectLst/>
                          <a:latin typeface="Gill Sans MT" panose="020B0502020104020203" pitchFamily="34" charset="0"/>
                          <a:ea typeface="Cambria" panose="02040503050406030204" pitchFamily="18" charset="0"/>
                          <a:cs typeface="Calibri" panose="020F0502020204030204" pitchFamily="34" charset="0"/>
                        </a:rPr>
                        <a:t>Cirrus</a:t>
                      </a:r>
                      <a:endParaRPr lang="fr-MA" sz="1400" b="0" u="none" dirty="0">
                        <a:solidFill>
                          <a:srgbClr val="000000"/>
                        </a:solidFill>
                        <a:effectLst/>
                        <a:latin typeface="Gill Sans MT" panose="020B0502020104020203" pitchFamily="34"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046389"/>
                  </a:ext>
                </a:extLst>
              </a:tr>
            </a:tbl>
          </a:graphicData>
        </a:graphic>
      </p:graphicFrame>
      <p:sp>
        <p:nvSpPr>
          <p:cNvPr id="37" name="TextBox 36">
            <a:extLst>
              <a:ext uri="{FF2B5EF4-FFF2-40B4-BE49-F238E27FC236}">
                <a16:creationId xmlns:a16="http://schemas.microsoft.com/office/drawing/2014/main" id="{931746D1-4C6B-431A-9D8C-707FED5463B3}"/>
              </a:ext>
            </a:extLst>
          </p:cNvPr>
          <p:cNvSpPr txBox="1"/>
          <p:nvPr/>
        </p:nvSpPr>
        <p:spPr>
          <a:xfrm>
            <a:off x="6896991" y="5443163"/>
            <a:ext cx="2796584" cy="646331"/>
          </a:xfrm>
          <a:prstGeom prst="rect">
            <a:avLst/>
          </a:prstGeom>
          <a:solidFill>
            <a:srgbClr val="EDE7DF"/>
          </a:solidFill>
          <a:ln w="19050">
            <a:solidFill>
              <a:schemeClr val="accent6">
                <a:lumMod val="75000"/>
              </a:schemeClr>
            </a:solidFill>
          </a:ln>
        </p:spPr>
        <p:txBody>
          <a:bodyPr wrap="square">
            <a:spAutoFit/>
          </a:bodyPr>
          <a:lstStyle/>
          <a:p>
            <a:pPr algn="ctr"/>
            <a:r>
              <a:rPr lang="en-US" dirty="0">
                <a:latin typeface="Cambria" panose="02040503050406030204" pitchFamily="18" charset="0"/>
                <a:ea typeface="Cambria" panose="02040503050406030204" pitchFamily="18" charset="0"/>
              </a:rPr>
              <a:t>RED (Band 4) and NIR (Band 5) reflectance </a:t>
            </a:r>
            <a:endParaRPr lang="en-US" dirty="0">
              <a:solidFill>
                <a:srgbClr val="C00000"/>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B1595F65-A24F-42AC-8C2E-8D5EF27DC1BE}"/>
              </a:ext>
            </a:extLst>
          </p:cNvPr>
          <p:cNvSpPr txBox="1"/>
          <p:nvPr/>
        </p:nvSpPr>
        <p:spPr>
          <a:xfrm>
            <a:off x="4785320" y="1575374"/>
            <a:ext cx="3757685" cy="276999"/>
          </a:xfrm>
          <a:prstGeom prst="rect">
            <a:avLst/>
          </a:prstGeom>
          <a:noFill/>
        </p:spPr>
        <p:txBody>
          <a:bodyPr wrap="square">
            <a:spAutoFit/>
          </a:bodyPr>
          <a:lstStyle/>
          <a:p>
            <a:r>
              <a:rPr lang="en-US" sz="1200" dirty="0">
                <a:latin typeface="Gill Sans MT" panose="020B0502020104020203" pitchFamily="34" charset="0"/>
              </a:rPr>
              <a:t>Table: Landsat-8 spectral band characteristics</a:t>
            </a:r>
          </a:p>
        </p:txBody>
      </p:sp>
      <p:sp>
        <p:nvSpPr>
          <p:cNvPr id="43" name="TextBox 42">
            <a:extLst>
              <a:ext uri="{FF2B5EF4-FFF2-40B4-BE49-F238E27FC236}">
                <a16:creationId xmlns:a16="http://schemas.microsoft.com/office/drawing/2014/main" id="{BCDBCD8A-761F-467F-A977-9C5AEB93A17F}"/>
              </a:ext>
            </a:extLst>
          </p:cNvPr>
          <p:cNvSpPr txBox="1"/>
          <p:nvPr/>
        </p:nvSpPr>
        <p:spPr>
          <a:xfrm>
            <a:off x="165046" y="5757749"/>
            <a:ext cx="3935362" cy="646331"/>
          </a:xfrm>
          <a:prstGeom prst="rect">
            <a:avLst/>
          </a:prstGeom>
          <a:solidFill>
            <a:srgbClr val="EDE7DF"/>
          </a:solidFill>
          <a:ln w="19050">
            <a:solidFill>
              <a:schemeClr val="accent6">
                <a:lumMod val="75000"/>
              </a:schemeClr>
            </a:solidFill>
          </a:ln>
        </p:spPr>
        <p:txBody>
          <a:bodyPr wrap="square">
            <a:spAutoFit/>
          </a:bodyPr>
          <a:lstStyle/>
          <a:p>
            <a:pPr algn="ctr"/>
            <a:r>
              <a:rPr lang="en-US" dirty="0">
                <a:latin typeface="Cambria" panose="02040503050406030204" pitchFamily="18" charset="0"/>
                <a:ea typeface="Cambria" panose="02040503050406030204" pitchFamily="18" charset="0"/>
              </a:rPr>
              <a:t>Landsat 8-9 OLI/TIRS Collection 2 Level-2 Science Products (L2SP)</a:t>
            </a:r>
          </a:p>
        </p:txBody>
      </p:sp>
    </p:spTree>
    <p:extLst>
      <p:ext uri="{BB962C8B-B14F-4D97-AF65-F5344CB8AC3E}">
        <p14:creationId xmlns:p14="http://schemas.microsoft.com/office/powerpoint/2010/main" val="3822412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A8C6E1-4F5A-47EC-8535-4521DC01C3A7}"/>
              </a:ext>
            </a:extLst>
          </p:cNvPr>
          <p:cNvPicPr>
            <a:picLocks noChangeAspect="1"/>
          </p:cNvPicPr>
          <p:nvPr/>
        </p:nvPicPr>
        <p:blipFill>
          <a:blip r:embed="rId3"/>
          <a:stretch>
            <a:fillRect/>
          </a:stretch>
        </p:blipFill>
        <p:spPr>
          <a:xfrm>
            <a:off x="659243" y="159170"/>
            <a:ext cx="410581" cy="421200"/>
          </a:xfrm>
          <a:prstGeom prst="rect">
            <a:avLst/>
          </a:prstGeom>
        </p:spPr>
      </p:pic>
      <p:pic>
        <p:nvPicPr>
          <p:cNvPr id="18" name="Picture 17">
            <a:extLst>
              <a:ext uri="{FF2B5EF4-FFF2-40B4-BE49-F238E27FC236}">
                <a16:creationId xmlns:a16="http://schemas.microsoft.com/office/drawing/2014/main" id="{2B1699B4-8946-438C-98C6-9DB1D5ABC807}"/>
              </a:ext>
            </a:extLst>
          </p:cNvPr>
          <p:cNvPicPr>
            <a:picLocks noChangeAspect="1"/>
          </p:cNvPicPr>
          <p:nvPr/>
        </p:nvPicPr>
        <p:blipFill>
          <a:blip r:embed="rId4"/>
          <a:stretch>
            <a:fillRect/>
          </a:stretch>
        </p:blipFill>
        <p:spPr>
          <a:xfrm>
            <a:off x="1162182" y="49370"/>
            <a:ext cx="3783996" cy="640800"/>
          </a:xfrm>
          <a:prstGeom prst="rect">
            <a:avLst/>
          </a:prstGeom>
        </p:spPr>
      </p:pic>
      <p:sp>
        <p:nvSpPr>
          <p:cNvPr id="2" name="Rectangle: Rounded Corners 1">
            <a:extLst>
              <a:ext uri="{FF2B5EF4-FFF2-40B4-BE49-F238E27FC236}">
                <a16:creationId xmlns:a16="http://schemas.microsoft.com/office/drawing/2014/main" id="{8F4279AA-8FCD-4B61-923C-70D90230F75A}"/>
              </a:ext>
            </a:extLst>
          </p:cNvPr>
          <p:cNvSpPr/>
          <p:nvPr/>
        </p:nvSpPr>
        <p:spPr>
          <a:xfrm>
            <a:off x="6231249" y="157131"/>
            <a:ext cx="1371600"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2FA7C18-B1DA-482E-BC18-4FB6CE6310ED}"/>
              </a:ext>
            </a:extLst>
          </p:cNvPr>
          <p:cNvSpPr/>
          <p:nvPr/>
        </p:nvSpPr>
        <p:spPr>
          <a:xfrm>
            <a:off x="7928240" y="157131"/>
            <a:ext cx="1920571" cy="50047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EE0F84D-9D1E-49D5-8B24-54CFD752EFE4}"/>
              </a:ext>
            </a:extLst>
          </p:cNvPr>
          <p:cNvSpPr txBox="1"/>
          <p:nvPr/>
        </p:nvSpPr>
        <p:spPr>
          <a:xfrm>
            <a:off x="6257674" y="248258"/>
            <a:ext cx="1318749"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Study area</a:t>
            </a:r>
          </a:p>
        </p:txBody>
      </p:sp>
      <p:sp>
        <p:nvSpPr>
          <p:cNvPr id="5" name="TextBox 4">
            <a:extLst>
              <a:ext uri="{FF2B5EF4-FFF2-40B4-BE49-F238E27FC236}">
                <a16:creationId xmlns:a16="http://schemas.microsoft.com/office/drawing/2014/main" id="{D262283B-D473-43F2-9726-A8DAF60457D6}"/>
              </a:ext>
            </a:extLst>
          </p:cNvPr>
          <p:cNvSpPr txBox="1"/>
          <p:nvPr/>
        </p:nvSpPr>
        <p:spPr>
          <a:xfrm>
            <a:off x="7900497" y="244237"/>
            <a:ext cx="1976055"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Satellite Data</a:t>
            </a:r>
          </a:p>
        </p:txBody>
      </p:sp>
      <p:sp>
        <p:nvSpPr>
          <p:cNvPr id="6" name="Rectangle: Rounded Corners 5">
            <a:extLst>
              <a:ext uri="{FF2B5EF4-FFF2-40B4-BE49-F238E27FC236}">
                <a16:creationId xmlns:a16="http://schemas.microsoft.com/office/drawing/2014/main" id="{24375825-05DC-49EA-9227-F90B598544F2}"/>
              </a:ext>
            </a:extLst>
          </p:cNvPr>
          <p:cNvSpPr/>
          <p:nvPr/>
        </p:nvSpPr>
        <p:spPr>
          <a:xfrm>
            <a:off x="10118721" y="157131"/>
            <a:ext cx="1721448"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DE8B58-4AC1-41B5-9AB5-6E7F7C481A4E}"/>
              </a:ext>
            </a:extLst>
          </p:cNvPr>
          <p:cNvSpPr txBox="1"/>
          <p:nvPr/>
        </p:nvSpPr>
        <p:spPr>
          <a:xfrm>
            <a:off x="10173750" y="232874"/>
            <a:ext cx="1611389"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Image processing</a:t>
            </a:r>
          </a:p>
        </p:txBody>
      </p:sp>
      <p:sp>
        <p:nvSpPr>
          <p:cNvPr id="9" name="Rectangle 8">
            <a:extLst>
              <a:ext uri="{FF2B5EF4-FFF2-40B4-BE49-F238E27FC236}">
                <a16:creationId xmlns:a16="http://schemas.microsoft.com/office/drawing/2014/main" id="{2C7B49EC-F5B3-4127-8C29-F40891DD13E6}"/>
              </a:ext>
            </a:extLst>
          </p:cNvPr>
          <p:cNvSpPr/>
          <p:nvPr/>
        </p:nvSpPr>
        <p:spPr>
          <a:xfrm>
            <a:off x="-500" y="733437"/>
            <a:ext cx="12192499" cy="107101"/>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Rectangle 6">
            <a:extLst>
              <a:ext uri="{FF2B5EF4-FFF2-40B4-BE49-F238E27FC236}">
                <a16:creationId xmlns:a16="http://schemas.microsoft.com/office/drawing/2014/main" id="{9CBDEA01-FE94-4B6B-8217-46FCA49929E3}"/>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8</a:t>
            </a:fld>
            <a:r>
              <a:rPr lang="fr-MA" sz="1100" b="1" dirty="0">
                <a:solidFill>
                  <a:schemeClr val="bg1"/>
                </a:solidFill>
                <a:latin typeface="Calibri" panose="020F0502020204030204" pitchFamily="34" charset="0"/>
                <a:cs typeface="Calibri" panose="020F0502020204030204" pitchFamily="34" charset="0"/>
              </a:rPr>
              <a:t>/21</a:t>
            </a:r>
          </a:p>
        </p:txBody>
      </p:sp>
      <p:grpSp>
        <p:nvGrpSpPr>
          <p:cNvPr id="27" name="Group 26">
            <a:extLst>
              <a:ext uri="{FF2B5EF4-FFF2-40B4-BE49-F238E27FC236}">
                <a16:creationId xmlns:a16="http://schemas.microsoft.com/office/drawing/2014/main" id="{0104AC80-F28F-46EF-B891-FF835027F761}"/>
              </a:ext>
            </a:extLst>
          </p:cNvPr>
          <p:cNvGrpSpPr/>
          <p:nvPr/>
        </p:nvGrpSpPr>
        <p:grpSpPr>
          <a:xfrm>
            <a:off x="2116778" y="1727611"/>
            <a:ext cx="7957939" cy="4081997"/>
            <a:chOff x="5859840" y="2382551"/>
            <a:chExt cx="6234996" cy="2959085"/>
          </a:xfrm>
        </p:grpSpPr>
        <p:pic>
          <p:nvPicPr>
            <p:cNvPr id="29" name="Picture 28">
              <a:extLst>
                <a:ext uri="{FF2B5EF4-FFF2-40B4-BE49-F238E27FC236}">
                  <a16:creationId xmlns:a16="http://schemas.microsoft.com/office/drawing/2014/main" id="{F73888E9-41EB-422F-AB49-E93A8C29CBF3}"/>
                </a:ext>
              </a:extLst>
            </p:cNvPr>
            <p:cNvPicPr>
              <a:picLocks noChangeAspect="1"/>
            </p:cNvPicPr>
            <p:nvPr/>
          </p:nvPicPr>
          <p:blipFill rotWithShape="1">
            <a:blip r:embed="rId5"/>
            <a:srcRect t="10204" r="1213" b="2188"/>
            <a:stretch/>
          </p:blipFill>
          <p:spPr>
            <a:xfrm>
              <a:off x="5859840" y="2382551"/>
              <a:ext cx="6234996" cy="2959084"/>
            </a:xfrm>
            <a:prstGeom prst="rect">
              <a:avLst/>
            </a:prstGeom>
          </p:spPr>
        </p:pic>
        <p:pic>
          <p:nvPicPr>
            <p:cNvPr id="30" name="Picture 29">
              <a:extLst>
                <a:ext uri="{FF2B5EF4-FFF2-40B4-BE49-F238E27FC236}">
                  <a16:creationId xmlns:a16="http://schemas.microsoft.com/office/drawing/2014/main" id="{1AFEBD5B-EF6C-46AF-A728-004D20E90A84}"/>
                </a:ext>
              </a:extLst>
            </p:cNvPr>
            <p:cNvPicPr>
              <a:picLocks noChangeAspect="1"/>
            </p:cNvPicPr>
            <p:nvPr/>
          </p:nvPicPr>
          <p:blipFill rotWithShape="1">
            <a:blip r:embed="rId6"/>
            <a:srcRect l="30560" t="32742" r="1436" b="2187"/>
            <a:stretch/>
          </p:blipFill>
          <p:spPr>
            <a:xfrm>
              <a:off x="7772858" y="3151772"/>
              <a:ext cx="4321978" cy="2189864"/>
            </a:xfrm>
            <a:prstGeom prst="rect">
              <a:avLst/>
            </a:prstGeom>
          </p:spPr>
        </p:pic>
        <p:sp>
          <p:nvSpPr>
            <p:cNvPr id="31" name="Rectangle 30">
              <a:extLst>
                <a:ext uri="{FF2B5EF4-FFF2-40B4-BE49-F238E27FC236}">
                  <a16:creationId xmlns:a16="http://schemas.microsoft.com/office/drawing/2014/main" id="{6118667D-205F-4392-9DFA-5B1E58EBC609}"/>
                </a:ext>
              </a:extLst>
            </p:cNvPr>
            <p:cNvSpPr/>
            <p:nvPr/>
          </p:nvSpPr>
          <p:spPr>
            <a:xfrm>
              <a:off x="8487789" y="3319541"/>
              <a:ext cx="1591083" cy="1040919"/>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6F597460-AB4B-4534-8CDB-9F9E0FCDC493}"/>
              </a:ext>
            </a:extLst>
          </p:cNvPr>
          <p:cNvSpPr txBox="1"/>
          <p:nvPr/>
        </p:nvSpPr>
        <p:spPr>
          <a:xfrm>
            <a:off x="4762610" y="1345468"/>
            <a:ext cx="2666273" cy="369332"/>
          </a:xfrm>
          <a:prstGeom prst="rect">
            <a:avLst/>
          </a:prstGeom>
          <a:noFill/>
        </p:spPr>
        <p:txBody>
          <a:bodyPr wrap="square" rtlCol="0">
            <a:spAutoFit/>
          </a:bodyPr>
          <a:lstStyle/>
          <a:p>
            <a:pPr algn="ctr"/>
            <a:r>
              <a:rPr lang="en-US" u="sng" dirty="0">
                <a:latin typeface="Cambria" panose="02040503050406030204" pitchFamily="18" charset="0"/>
                <a:ea typeface="Cambria" panose="02040503050406030204" pitchFamily="18" charset="0"/>
              </a:rPr>
              <a:t>USGS </a:t>
            </a:r>
            <a:r>
              <a:rPr lang="en-US" u="sng" dirty="0" err="1">
                <a:latin typeface="Cambria" panose="02040503050406030204" pitchFamily="18" charset="0"/>
                <a:ea typeface="Cambria" panose="02040503050406030204" pitchFamily="18" charset="0"/>
              </a:rPr>
              <a:t>EarthExplorer</a:t>
            </a:r>
            <a:r>
              <a:rPr lang="en-US" u="sng" dirty="0">
                <a:latin typeface="Cambria" panose="02040503050406030204" pitchFamily="18" charset="0"/>
                <a:ea typeface="Cambria" panose="02040503050406030204" pitchFamily="18" charset="0"/>
              </a:rPr>
              <a:t> </a:t>
            </a:r>
            <a:endParaRPr lang="en-US" u="sng" dirty="0">
              <a:highlight>
                <a:srgbClr val="FF0000"/>
              </a:highlight>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F95C90BB-2746-4EFC-9245-F2359D45291E}"/>
              </a:ext>
            </a:extLst>
          </p:cNvPr>
          <p:cNvSpPr txBox="1"/>
          <p:nvPr/>
        </p:nvSpPr>
        <p:spPr>
          <a:xfrm>
            <a:off x="2278704" y="1466001"/>
            <a:ext cx="2077994" cy="261610"/>
          </a:xfrm>
          <a:prstGeom prst="rect">
            <a:avLst/>
          </a:prstGeom>
          <a:noFill/>
        </p:spPr>
        <p:txBody>
          <a:bodyPr wrap="square">
            <a:spAutoFit/>
          </a:bodyPr>
          <a:lstStyle/>
          <a:p>
            <a:r>
              <a:rPr lang="da-DK" sz="1100" dirty="0"/>
              <a:t>https://earthexplorer.usgs.gov/</a:t>
            </a:r>
            <a:endParaRPr lang="en-US" sz="1100" dirty="0"/>
          </a:p>
        </p:txBody>
      </p:sp>
      <p:sp>
        <p:nvSpPr>
          <p:cNvPr id="38" name="TextBox 37">
            <a:extLst>
              <a:ext uri="{FF2B5EF4-FFF2-40B4-BE49-F238E27FC236}">
                <a16:creationId xmlns:a16="http://schemas.microsoft.com/office/drawing/2014/main" id="{3D9DFC27-7AB4-4BF9-966B-6103406655E9}"/>
              </a:ext>
            </a:extLst>
          </p:cNvPr>
          <p:cNvSpPr txBox="1"/>
          <p:nvPr/>
        </p:nvSpPr>
        <p:spPr>
          <a:xfrm>
            <a:off x="547927" y="1004451"/>
            <a:ext cx="2666273" cy="461665"/>
          </a:xfrm>
          <a:prstGeom prst="rect">
            <a:avLst/>
          </a:prstGeom>
          <a:noFill/>
        </p:spPr>
        <p:txBody>
          <a:bodyPr wrap="square" rtlCol="0">
            <a:spAutoFit/>
          </a:bodyPr>
          <a:lstStyle/>
          <a:p>
            <a:r>
              <a:rPr lang="en-US" sz="2400" i="1" u="sng" dirty="0">
                <a:latin typeface="Gill Sans MT" panose="020B0502020104020203" pitchFamily="34" charset="0"/>
              </a:rPr>
              <a:t>Image acquisition</a:t>
            </a:r>
          </a:p>
        </p:txBody>
      </p:sp>
      <p:sp>
        <p:nvSpPr>
          <p:cNvPr id="40" name="TextBox 39">
            <a:extLst>
              <a:ext uri="{FF2B5EF4-FFF2-40B4-BE49-F238E27FC236}">
                <a16:creationId xmlns:a16="http://schemas.microsoft.com/office/drawing/2014/main" id="{2FA97F01-791B-4AD7-A916-ED7C6AD48C38}"/>
              </a:ext>
            </a:extLst>
          </p:cNvPr>
          <p:cNvSpPr txBox="1"/>
          <p:nvPr/>
        </p:nvSpPr>
        <p:spPr>
          <a:xfrm>
            <a:off x="3072269" y="6006392"/>
            <a:ext cx="6046959" cy="369332"/>
          </a:xfrm>
          <a:prstGeom prst="rect">
            <a:avLst/>
          </a:prstGeom>
          <a:solidFill>
            <a:srgbClr val="EDE7DF"/>
          </a:solidFill>
          <a:ln w="19050">
            <a:solidFill>
              <a:srgbClr val="01487E"/>
            </a:solidFill>
          </a:ln>
        </p:spPr>
        <p:txBody>
          <a:bodyPr wrap="square">
            <a:spAutoFit/>
          </a:bodyPr>
          <a:lstStyle/>
          <a:p>
            <a:pPr algn="ctr"/>
            <a:r>
              <a:rPr lang="en-US" dirty="0">
                <a:latin typeface="Cambria" panose="02040503050406030204" pitchFamily="18" charset="0"/>
                <a:ea typeface="Cambria" panose="02040503050406030204" pitchFamily="18" charset="0"/>
              </a:rPr>
              <a:t>Total Number of images from 2015 to 2022 :  </a:t>
            </a:r>
            <a:r>
              <a:rPr lang="en-US" dirty="0">
                <a:solidFill>
                  <a:srgbClr val="C00000"/>
                </a:solidFill>
                <a:latin typeface="Cambria" panose="02040503050406030204" pitchFamily="18" charset="0"/>
                <a:ea typeface="Cambria" panose="02040503050406030204" pitchFamily="18" charset="0"/>
              </a:rPr>
              <a:t>413</a:t>
            </a:r>
          </a:p>
        </p:txBody>
      </p:sp>
    </p:spTree>
    <p:extLst>
      <p:ext uri="{BB962C8B-B14F-4D97-AF65-F5344CB8AC3E}">
        <p14:creationId xmlns:p14="http://schemas.microsoft.com/office/powerpoint/2010/main" val="2075934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A8C6E1-4F5A-47EC-8535-4521DC01C3A7}"/>
              </a:ext>
            </a:extLst>
          </p:cNvPr>
          <p:cNvPicPr>
            <a:picLocks noChangeAspect="1"/>
          </p:cNvPicPr>
          <p:nvPr/>
        </p:nvPicPr>
        <p:blipFill>
          <a:blip r:embed="rId3"/>
          <a:stretch>
            <a:fillRect/>
          </a:stretch>
        </p:blipFill>
        <p:spPr>
          <a:xfrm>
            <a:off x="659243" y="159170"/>
            <a:ext cx="410581" cy="421200"/>
          </a:xfrm>
          <a:prstGeom prst="rect">
            <a:avLst/>
          </a:prstGeom>
        </p:spPr>
      </p:pic>
      <p:pic>
        <p:nvPicPr>
          <p:cNvPr id="18" name="Picture 17">
            <a:extLst>
              <a:ext uri="{FF2B5EF4-FFF2-40B4-BE49-F238E27FC236}">
                <a16:creationId xmlns:a16="http://schemas.microsoft.com/office/drawing/2014/main" id="{2B1699B4-8946-438C-98C6-9DB1D5ABC807}"/>
              </a:ext>
            </a:extLst>
          </p:cNvPr>
          <p:cNvPicPr>
            <a:picLocks noChangeAspect="1"/>
          </p:cNvPicPr>
          <p:nvPr/>
        </p:nvPicPr>
        <p:blipFill>
          <a:blip r:embed="rId4"/>
          <a:stretch>
            <a:fillRect/>
          </a:stretch>
        </p:blipFill>
        <p:spPr>
          <a:xfrm>
            <a:off x="1162182" y="49370"/>
            <a:ext cx="3783996" cy="640800"/>
          </a:xfrm>
          <a:prstGeom prst="rect">
            <a:avLst/>
          </a:prstGeom>
        </p:spPr>
      </p:pic>
      <p:sp>
        <p:nvSpPr>
          <p:cNvPr id="2" name="Rectangle: Rounded Corners 1">
            <a:extLst>
              <a:ext uri="{FF2B5EF4-FFF2-40B4-BE49-F238E27FC236}">
                <a16:creationId xmlns:a16="http://schemas.microsoft.com/office/drawing/2014/main" id="{8F4279AA-8FCD-4B61-923C-70D90230F75A}"/>
              </a:ext>
            </a:extLst>
          </p:cNvPr>
          <p:cNvSpPr/>
          <p:nvPr/>
        </p:nvSpPr>
        <p:spPr>
          <a:xfrm>
            <a:off x="6231249" y="157131"/>
            <a:ext cx="1371600"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2FA7C18-B1DA-482E-BC18-4FB6CE6310ED}"/>
              </a:ext>
            </a:extLst>
          </p:cNvPr>
          <p:cNvSpPr/>
          <p:nvPr/>
        </p:nvSpPr>
        <p:spPr>
          <a:xfrm>
            <a:off x="7928240" y="157131"/>
            <a:ext cx="1920571" cy="50047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EE0F84D-9D1E-49D5-8B24-54CFD752EFE4}"/>
              </a:ext>
            </a:extLst>
          </p:cNvPr>
          <p:cNvSpPr txBox="1"/>
          <p:nvPr/>
        </p:nvSpPr>
        <p:spPr>
          <a:xfrm>
            <a:off x="6257674" y="248258"/>
            <a:ext cx="1318749"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Study area</a:t>
            </a:r>
          </a:p>
        </p:txBody>
      </p:sp>
      <p:sp>
        <p:nvSpPr>
          <p:cNvPr id="5" name="TextBox 4">
            <a:extLst>
              <a:ext uri="{FF2B5EF4-FFF2-40B4-BE49-F238E27FC236}">
                <a16:creationId xmlns:a16="http://schemas.microsoft.com/office/drawing/2014/main" id="{D262283B-D473-43F2-9726-A8DAF60457D6}"/>
              </a:ext>
            </a:extLst>
          </p:cNvPr>
          <p:cNvSpPr txBox="1"/>
          <p:nvPr/>
        </p:nvSpPr>
        <p:spPr>
          <a:xfrm>
            <a:off x="7900497" y="244237"/>
            <a:ext cx="1976055"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Satellite Data</a:t>
            </a:r>
          </a:p>
        </p:txBody>
      </p:sp>
      <p:sp>
        <p:nvSpPr>
          <p:cNvPr id="6" name="Rectangle: Rounded Corners 5">
            <a:extLst>
              <a:ext uri="{FF2B5EF4-FFF2-40B4-BE49-F238E27FC236}">
                <a16:creationId xmlns:a16="http://schemas.microsoft.com/office/drawing/2014/main" id="{24375825-05DC-49EA-9227-F90B598544F2}"/>
              </a:ext>
            </a:extLst>
          </p:cNvPr>
          <p:cNvSpPr/>
          <p:nvPr/>
        </p:nvSpPr>
        <p:spPr>
          <a:xfrm>
            <a:off x="10118721" y="157131"/>
            <a:ext cx="1721448" cy="5004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DE8B58-4AC1-41B5-9AB5-6E7F7C481A4E}"/>
              </a:ext>
            </a:extLst>
          </p:cNvPr>
          <p:cNvSpPr txBox="1"/>
          <p:nvPr/>
        </p:nvSpPr>
        <p:spPr>
          <a:xfrm>
            <a:off x="10173750" y="232874"/>
            <a:ext cx="1611389" cy="307777"/>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Image processing</a:t>
            </a:r>
          </a:p>
        </p:txBody>
      </p:sp>
      <p:sp>
        <p:nvSpPr>
          <p:cNvPr id="9" name="Rectangle 8">
            <a:extLst>
              <a:ext uri="{FF2B5EF4-FFF2-40B4-BE49-F238E27FC236}">
                <a16:creationId xmlns:a16="http://schemas.microsoft.com/office/drawing/2014/main" id="{2C7B49EC-F5B3-4127-8C29-F40891DD13E6}"/>
              </a:ext>
            </a:extLst>
          </p:cNvPr>
          <p:cNvSpPr/>
          <p:nvPr/>
        </p:nvSpPr>
        <p:spPr>
          <a:xfrm>
            <a:off x="-500" y="733437"/>
            <a:ext cx="12192499" cy="107101"/>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Rectangle 6">
            <a:extLst>
              <a:ext uri="{FF2B5EF4-FFF2-40B4-BE49-F238E27FC236}">
                <a16:creationId xmlns:a16="http://schemas.microsoft.com/office/drawing/2014/main" id="{9CBDEA01-FE94-4B6B-8217-46FCA49929E3}"/>
              </a:ext>
            </a:extLst>
          </p:cNvPr>
          <p:cNvSpPr/>
          <p:nvPr/>
        </p:nvSpPr>
        <p:spPr>
          <a:xfrm>
            <a:off x="0" y="6664248"/>
            <a:ext cx="12192000" cy="193752"/>
          </a:xfrm>
          <a:prstGeom prst="rect">
            <a:avLst/>
          </a:prstGeom>
          <a:solidFill>
            <a:schemeClr val="accent3">
              <a:lumMod val="5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MA" sz="1100" b="1" dirty="0">
                <a:solidFill>
                  <a:schemeClr val="bg1"/>
                </a:solidFill>
                <a:latin typeface="Calibri" panose="020F0502020204030204" pitchFamily="34" charset="0"/>
                <a:cs typeface="Calibri" panose="020F0502020204030204" pitchFamily="34" charset="0"/>
              </a:rPr>
              <a:t>ECRS 2023		                                     	7-21 </a:t>
            </a:r>
            <a:r>
              <a:rPr lang="en-US" sz="1100" b="1" dirty="0">
                <a:solidFill>
                  <a:schemeClr val="bg1"/>
                </a:solidFill>
                <a:latin typeface="Calibri" panose="020F0502020204030204" pitchFamily="34" charset="0"/>
                <a:cs typeface="Calibri" panose="020F0502020204030204" pitchFamily="34" charset="0"/>
              </a:rPr>
              <a:t>November</a:t>
            </a:r>
            <a:r>
              <a:rPr lang="fr-MA" sz="1100" b="1" dirty="0">
                <a:solidFill>
                  <a:schemeClr val="bg1"/>
                </a:solidFill>
                <a:latin typeface="Calibri" panose="020F0502020204030204" pitchFamily="34" charset="0"/>
                <a:cs typeface="Calibri" panose="020F0502020204030204" pitchFamily="34" charset="0"/>
              </a:rPr>
              <a:t> 2023	    		                                                    </a:t>
            </a:r>
            <a:fld id="{8E80F0AF-C0AD-4B09-9DB0-04C3AA5BF8D6}" type="slidenum">
              <a:rPr lang="fr-MA" sz="1100" b="1" smtClean="0">
                <a:solidFill>
                  <a:schemeClr val="bg1"/>
                </a:solidFill>
                <a:latin typeface="Calibri" panose="020F0502020204030204" pitchFamily="34" charset="0"/>
                <a:cs typeface="Calibri" panose="020F0502020204030204" pitchFamily="34" charset="0"/>
              </a:rPr>
              <a:t>9</a:t>
            </a:fld>
            <a:r>
              <a:rPr lang="fr-MA" sz="1100" b="1" dirty="0">
                <a:solidFill>
                  <a:schemeClr val="bg1"/>
                </a:solidFill>
                <a:latin typeface="Calibri" panose="020F0502020204030204" pitchFamily="34" charset="0"/>
                <a:cs typeface="Calibri" panose="020F0502020204030204" pitchFamily="34" charset="0"/>
              </a:rPr>
              <a:t>/21</a:t>
            </a:r>
          </a:p>
        </p:txBody>
      </p:sp>
      <p:sp>
        <p:nvSpPr>
          <p:cNvPr id="38" name="TextBox 37">
            <a:extLst>
              <a:ext uri="{FF2B5EF4-FFF2-40B4-BE49-F238E27FC236}">
                <a16:creationId xmlns:a16="http://schemas.microsoft.com/office/drawing/2014/main" id="{3D9DFC27-7AB4-4BF9-966B-6103406655E9}"/>
              </a:ext>
            </a:extLst>
          </p:cNvPr>
          <p:cNvSpPr txBox="1"/>
          <p:nvPr/>
        </p:nvSpPr>
        <p:spPr>
          <a:xfrm>
            <a:off x="547927" y="1004451"/>
            <a:ext cx="2666273" cy="461665"/>
          </a:xfrm>
          <a:prstGeom prst="rect">
            <a:avLst/>
          </a:prstGeom>
          <a:noFill/>
        </p:spPr>
        <p:txBody>
          <a:bodyPr wrap="square" rtlCol="0">
            <a:spAutoFit/>
          </a:bodyPr>
          <a:lstStyle/>
          <a:p>
            <a:r>
              <a:rPr lang="en-US" sz="2400" i="1" u="sng" dirty="0">
                <a:latin typeface="Gill Sans MT" panose="020B0502020104020203" pitchFamily="34" charset="0"/>
              </a:rPr>
              <a:t>Image acquisition</a:t>
            </a:r>
          </a:p>
        </p:txBody>
      </p:sp>
      <p:graphicFrame>
        <p:nvGraphicFramePr>
          <p:cNvPr id="20" name="Table 7">
            <a:extLst>
              <a:ext uri="{FF2B5EF4-FFF2-40B4-BE49-F238E27FC236}">
                <a16:creationId xmlns:a16="http://schemas.microsoft.com/office/drawing/2014/main" id="{02685973-79C8-4FEB-91D0-6299B5AC2C15}"/>
              </a:ext>
            </a:extLst>
          </p:cNvPr>
          <p:cNvGraphicFramePr>
            <a:graphicFrameLocks noGrp="1"/>
          </p:cNvGraphicFramePr>
          <p:nvPr>
            <p:extLst>
              <p:ext uri="{D42A27DB-BD31-4B8C-83A1-F6EECF244321}">
                <p14:modId xmlns:p14="http://schemas.microsoft.com/office/powerpoint/2010/main" val="3806194392"/>
              </p:ext>
            </p:extLst>
          </p:nvPr>
        </p:nvGraphicFramePr>
        <p:xfrm>
          <a:off x="2032058" y="1971601"/>
          <a:ext cx="8086663" cy="3483144"/>
        </p:xfrm>
        <a:graphic>
          <a:graphicData uri="http://schemas.openxmlformats.org/drawingml/2006/table">
            <a:tbl>
              <a:tblPr firstRow="1" bandRow="1">
                <a:tableStyleId>{74C1A8A3-306A-4EB7-A6B1-4F7E0EB9C5D6}</a:tableStyleId>
              </a:tblPr>
              <a:tblGrid>
                <a:gridCol w="859011">
                  <a:extLst>
                    <a:ext uri="{9D8B030D-6E8A-4147-A177-3AD203B41FA5}">
                      <a16:colId xmlns:a16="http://schemas.microsoft.com/office/drawing/2014/main" val="1588267179"/>
                    </a:ext>
                  </a:extLst>
                </a:gridCol>
                <a:gridCol w="1806913">
                  <a:extLst>
                    <a:ext uri="{9D8B030D-6E8A-4147-A177-3AD203B41FA5}">
                      <a16:colId xmlns:a16="http://schemas.microsoft.com/office/drawing/2014/main" val="3722574220"/>
                    </a:ext>
                  </a:extLst>
                </a:gridCol>
                <a:gridCol w="1806913">
                  <a:extLst>
                    <a:ext uri="{9D8B030D-6E8A-4147-A177-3AD203B41FA5}">
                      <a16:colId xmlns:a16="http://schemas.microsoft.com/office/drawing/2014/main" val="215187506"/>
                    </a:ext>
                  </a:extLst>
                </a:gridCol>
                <a:gridCol w="1806913">
                  <a:extLst>
                    <a:ext uri="{9D8B030D-6E8A-4147-A177-3AD203B41FA5}">
                      <a16:colId xmlns:a16="http://schemas.microsoft.com/office/drawing/2014/main" val="747214268"/>
                    </a:ext>
                  </a:extLst>
                </a:gridCol>
                <a:gridCol w="1806913">
                  <a:extLst>
                    <a:ext uri="{9D8B030D-6E8A-4147-A177-3AD203B41FA5}">
                      <a16:colId xmlns:a16="http://schemas.microsoft.com/office/drawing/2014/main" val="2401149432"/>
                    </a:ext>
                  </a:extLst>
                </a:gridCol>
              </a:tblGrid>
              <a:tr h="387016">
                <a:tc>
                  <a:txBody>
                    <a:bodyPr/>
                    <a:lstStyle/>
                    <a:p>
                      <a:endParaRPr lang="en-US" sz="1400" dirty="0">
                        <a:solidFill>
                          <a:schemeClr val="tx1"/>
                        </a:solidFill>
                        <a:latin typeface="Gill Sans MT" panose="020B0502020104020203" pitchFamily="34"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CBBB"/>
                    </a:solidFill>
                  </a:tcPr>
                </a:tc>
                <a:tc>
                  <a:txBody>
                    <a:bodyPr/>
                    <a:lstStyle/>
                    <a:p>
                      <a:pPr algn="ctr" fontAlgn="b"/>
                      <a:r>
                        <a:rPr lang="fr-MA" sz="1400" b="1" u="none" strike="noStrike" dirty="0">
                          <a:solidFill>
                            <a:schemeClr val="tx1"/>
                          </a:solidFill>
                          <a:effectLst/>
                          <a:latin typeface="Gill Sans MT" panose="020B0502020104020203" pitchFamily="34" charset="0"/>
                          <a:ea typeface="Cambria" panose="02040503050406030204" pitchFamily="18" charset="0"/>
                        </a:rPr>
                        <a:t>Winter </a:t>
                      </a:r>
                      <a:endParaRPr lang="fr-MA" sz="1400" b="1" i="0" u="none" strike="noStrike" dirty="0">
                        <a:solidFill>
                          <a:schemeClr val="tx1"/>
                        </a:solidFill>
                        <a:effectLst/>
                        <a:latin typeface="Gill Sans MT" panose="020B0502020104020203" pitchFamily="34" charset="0"/>
                        <a:ea typeface="Cambria" panose="020405030504060302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CBBB"/>
                    </a:solidFill>
                  </a:tcPr>
                </a:tc>
                <a:tc>
                  <a:txBody>
                    <a:bodyPr/>
                    <a:lstStyle/>
                    <a:p>
                      <a:pPr algn="ctr" fontAlgn="b"/>
                      <a:r>
                        <a:rPr lang="fr-MA" sz="1400" b="1" u="none" strike="noStrike" dirty="0">
                          <a:solidFill>
                            <a:schemeClr val="tx1"/>
                          </a:solidFill>
                          <a:effectLst/>
                          <a:latin typeface="Gill Sans MT" panose="020B0502020104020203" pitchFamily="34" charset="0"/>
                          <a:ea typeface="Cambria" panose="02040503050406030204" pitchFamily="18" charset="0"/>
                        </a:rPr>
                        <a:t>Spring </a:t>
                      </a:r>
                      <a:endParaRPr lang="fr-MA" sz="1400" b="1" i="0" u="none" strike="noStrike" dirty="0">
                        <a:solidFill>
                          <a:schemeClr val="tx1"/>
                        </a:solidFill>
                        <a:effectLst/>
                        <a:latin typeface="Gill Sans MT" panose="020B0502020104020203" pitchFamily="34" charset="0"/>
                        <a:ea typeface="Cambria" panose="020405030504060302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CBBB"/>
                    </a:solidFill>
                  </a:tcPr>
                </a:tc>
                <a:tc>
                  <a:txBody>
                    <a:bodyPr/>
                    <a:lstStyle/>
                    <a:p>
                      <a:pPr algn="ctr" fontAlgn="b"/>
                      <a:r>
                        <a:rPr lang="fr-MA" sz="1400" b="1" u="none" strike="noStrike" dirty="0">
                          <a:solidFill>
                            <a:schemeClr val="tx1"/>
                          </a:solidFill>
                          <a:effectLst/>
                          <a:latin typeface="Gill Sans MT" panose="020B0502020104020203" pitchFamily="34" charset="0"/>
                          <a:ea typeface="Cambria" panose="02040503050406030204" pitchFamily="18" charset="0"/>
                        </a:rPr>
                        <a:t>Summer </a:t>
                      </a:r>
                      <a:endParaRPr lang="fr-MA" sz="1400" b="1" i="0" u="none" strike="noStrike" dirty="0">
                        <a:solidFill>
                          <a:schemeClr val="tx1"/>
                        </a:solidFill>
                        <a:effectLst/>
                        <a:latin typeface="Gill Sans MT" panose="020B0502020104020203" pitchFamily="34" charset="0"/>
                        <a:ea typeface="Cambria" panose="020405030504060302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CBBB"/>
                    </a:solidFill>
                  </a:tcPr>
                </a:tc>
                <a:tc>
                  <a:txBody>
                    <a:bodyPr/>
                    <a:lstStyle/>
                    <a:p>
                      <a:pPr algn="ctr" fontAlgn="b"/>
                      <a:r>
                        <a:rPr lang="en-US" sz="1400" b="1" u="none" strike="noStrike" noProof="0" dirty="0">
                          <a:solidFill>
                            <a:schemeClr val="tx1"/>
                          </a:solidFill>
                          <a:effectLst/>
                          <a:latin typeface="Gill Sans MT" panose="020B0502020104020203" pitchFamily="34" charset="0"/>
                          <a:ea typeface="Cambria" panose="02040503050406030204" pitchFamily="18" charset="0"/>
                        </a:rPr>
                        <a:t>Autumn</a:t>
                      </a:r>
                      <a:r>
                        <a:rPr lang="fr-MA" sz="1400" b="1" u="none" strike="noStrike" dirty="0">
                          <a:solidFill>
                            <a:schemeClr val="tx1"/>
                          </a:solidFill>
                          <a:effectLst/>
                          <a:latin typeface="Gill Sans MT" panose="020B0502020104020203" pitchFamily="34" charset="0"/>
                          <a:ea typeface="Cambria" panose="02040503050406030204" pitchFamily="18" charset="0"/>
                        </a:rPr>
                        <a:t>  </a:t>
                      </a:r>
                      <a:endParaRPr lang="fr-MA" sz="1400" b="1" i="0" u="none" strike="noStrike" dirty="0">
                        <a:solidFill>
                          <a:schemeClr val="tx1"/>
                        </a:solidFill>
                        <a:effectLst/>
                        <a:latin typeface="Gill Sans MT" panose="020B0502020104020203" pitchFamily="34" charset="0"/>
                        <a:ea typeface="Cambria" panose="020405030504060302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CBBB"/>
                    </a:solidFill>
                  </a:tcPr>
                </a:tc>
                <a:extLst>
                  <a:ext uri="{0D108BD9-81ED-4DB2-BD59-A6C34878D82A}">
                    <a16:rowId xmlns:a16="http://schemas.microsoft.com/office/drawing/2014/main" val="298114606"/>
                  </a:ext>
                </a:extLst>
              </a:tr>
              <a:tr h="387016">
                <a:tc>
                  <a:txBody>
                    <a:bodyPr/>
                    <a:lstStyle/>
                    <a:p>
                      <a:pPr algn="ctr" fontAlgn="b"/>
                      <a:r>
                        <a:rPr lang="fr-MA" sz="1400" b="1" i="0" u="none" strike="noStrike" dirty="0">
                          <a:solidFill>
                            <a:srgbClr val="000000"/>
                          </a:solidFill>
                          <a:effectLst/>
                          <a:latin typeface="Gill Sans MT" panose="020B0502020104020203" pitchFamily="34" charset="0"/>
                          <a:ea typeface="Cambria" panose="02040503050406030204" pitchFamily="18" charset="0"/>
                        </a:rPr>
                        <a:t>2015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03/01/2015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02/04/2015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07/07/2015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09/09/2015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177556"/>
                  </a:ext>
                </a:extLst>
              </a:tr>
              <a:tr h="387016">
                <a:tc>
                  <a:txBody>
                    <a:bodyPr/>
                    <a:lstStyle/>
                    <a:p>
                      <a:pPr algn="ctr" fontAlgn="b"/>
                      <a:r>
                        <a:rPr lang="fr-MA" sz="1400" b="1" u="none" strike="noStrike" dirty="0">
                          <a:effectLst/>
                          <a:latin typeface="Gill Sans MT" panose="020B0502020104020203" pitchFamily="34" charset="0"/>
                          <a:ea typeface="Cambria" panose="02040503050406030204" pitchFamily="18" charset="0"/>
                        </a:rPr>
                        <a:t>2016</a:t>
                      </a:r>
                      <a:endParaRPr lang="fr-MA" sz="1400" b="1" i="0" u="none" strike="noStrike" dirty="0">
                        <a:solidFill>
                          <a:srgbClr val="000000"/>
                        </a:solidFill>
                        <a:effectLst/>
                        <a:latin typeface="Gill Sans MT" panose="020B0502020104020203" pitchFamily="34" charset="0"/>
                        <a:ea typeface="Cambria" panose="020405030504060302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31/01/2016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27/04/2016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09/07/2016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27/09/2016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3034524"/>
                  </a:ext>
                </a:extLst>
              </a:tr>
              <a:tr h="387016">
                <a:tc>
                  <a:txBody>
                    <a:bodyPr/>
                    <a:lstStyle/>
                    <a:p>
                      <a:pPr algn="ctr" fontAlgn="b"/>
                      <a:r>
                        <a:rPr lang="fr-MA" sz="1400" b="1" u="none" strike="noStrike" dirty="0">
                          <a:effectLst/>
                          <a:latin typeface="Gill Sans MT" panose="020B0502020104020203" pitchFamily="34" charset="0"/>
                          <a:ea typeface="Cambria" panose="02040503050406030204" pitchFamily="18" charset="0"/>
                        </a:rPr>
                        <a:t>2017</a:t>
                      </a:r>
                      <a:endParaRPr lang="fr-MA" sz="1400" b="1" i="0" u="none" strike="noStrike" dirty="0">
                        <a:solidFill>
                          <a:srgbClr val="000000"/>
                        </a:solidFill>
                        <a:effectLst/>
                        <a:latin typeface="Gill Sans MT" panose="020B0502020104020203" pitchFamily="34" charset="0"/>
                        <a:ea typeface="Cambria" panose="020405030504060302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17/01/2017</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07/04/2017</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19/07/2017</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30/09/2017</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756756"/>
                  </a:ext>
                </a:extLst>
              </a:tr>
              <a:tr h="387016">
                <a:tc>
                  <a:txBody>
                    <a:bodyPr/>
                    <a:lstStyle/>
                    <a:p>
                      <a:pPr algn="ctr" fontAlgn="b"/>
                      <a:r>
                        <a:rPr lang="fr-MA" sz="1400" b="1" u="none" strike="noStrike" dirty="0">
                          <a:effectLst/>
                          <a:latin typeface="Gill Sans MT" panose="020B0502020104020203" pitchFamily="34" charset="0"/>
                          <a:ea typeface="Cambria" panose="02040503050406030204" pitchFamily="18" charset="0"/>
                        </a:rPr>
                        <a:t>2018</a:t>
                      </a:r>
                      <a:endParaRPr lang="fr-MA" sz="1400" b="1" i="0" u="none" strike="noStrike" dirty="0">
                        <a:solidFill>
                          <a:srgbClr val="000000"/>
                        </a:solidFill>
                        <a:effectLst/>
                        <a:latin typeface="Gill Sans MT" panose="020B0502020104020203" pitchFamily="34" charset="0"/>
                        <a:ea typeface="Cambria" panose="020405030504060302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11/01/2018</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17/04/2018</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06/07/2018</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24/09/2018</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727335"/>
                  </a:ext>
                </a:extLst>
              </a:tr>
              <a:tr h="387016">
                <a:tc>
                  <a:txBody>
                    <a:bodyPr/>
                    <a:lstStyle/>
                    <a:p>
                      <a:pPr algn="ctr" fontAlgn="b"/>
                      <a:r>
                        <a:rPr lang="fr-MA" sz="1400" b="1" u="none" strike="noStrike" dirty="0">
                          <a:effectLst/>
                          <a:latin typeface="Gill Sans MT" panose="020B0502020104020203" pitchFamily="34" charset="0"/>
                          <a:ea typeface="Cambria" panose="02040503050406030204" pitchFamily="18" charset="0"/>
                        </a:rPr>
                        <a:t>2019</a:t>
                      </a:r>
                      <a:endParaRPr lang="fr-MA" sz="1400" b="1" i="0" u="none" strike="noStrike" dirty="0">
                        <a:solidFill>
                          <a:srgbClr val="000000"/>
                        </a:solidFill>
                        <a:effectLst/>
                        <a:latin typeface="Gill Sans MT" panose="020B0502020104020203" pitchFamily="34" charset="0"/>
                        <a:ea typeface="Cambria" panose="020405030504060302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07/01/2019</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13/04/2019</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18/07/2019</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27/09/2019</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3022444"/>
                  </a:ext>
                </a:extLst>
              </a:tr>
              <a:tr h="387016">
                <a:tc>
                  <a:txBody>
                    <a:bodyPr/>
                    <a:lstStyle/>
                    <a:p>
                      <a:pPr algn="ctr" fontAlgn="b"/>
                      <a:r>
                        <a:rPr lang="fr-MA" sz="1400" b="1" u="none" strike="noStrike" dirty="0">
                          <a:effectLst/>
                          <a:latin typeface="Gill Sans MT" panose="020B0502020104020203" pitchFamily="34" charset="0"/>
                          <a:ea typeface="Cambria" panose="02040503050406030204" pitchFamily="18" charset="0"/>
                        </a:rPr>
                        <a:t>2020</a:t>
                      </a:r>
                      <a:endParaRPr lang="fr-MA" sz="1400" b="1" i="0" u="none" strike="noStrike" dirty="0">
                        <a:solidFill>
                          <a:srgbClr val="000000"/>
                        </a:solidFill>
                        <a:effectLst/>
                        <a:latin typeface="Gill Sans MT" panose="020B0502020104020203" pitchFamily="34" charset="0"/>
                        <a:ea typeface="Cambria" panose="020405030504060302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01/01/2020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01/05/2020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04/07/2020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22/09/2020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8620197"/>
                  </a:ext>
                </a:extLst>
              </a:tr>
              <a:tr h="387016">
                <a:tc>
                  <a:txBody>
                    <a:bodyPr/>
                    <a:lstStyle/>
                    <a:p>
                      <a:pPr algn="ctr" fontAlgn="b"/>
                      <a:r>
                        <a:rPr lang="fr-MA" sz="1400" b="1" u="none" strike="noStrike" dirty="0">
                          <a:effectLst/>
                          <a:latin typeface="Gill Sans MT" panose="020B0502020104020203" pitchFamily="34" charset="0"/>
                          <a:ea typeface="Cambria" panose="02040503050406030204" pitchFamily="18" charset="0"/>
                        </a:rPr>
                        <a:t>2021</a:t>
                      </a:r>
                      <a:endParaRPr lang="fr-MA" sz="1400" b="1" i="0" u="none" strike="noStrike" dirty="0">
                        <a:solidFill>
                          <a:srgbClr val="000000"/>
                        </a:solidFill>
                        <a:effectLst/>
                        <a:latin typeface="Gill Sans MT" panose="020B0502020104020203" pitchFamily="34" charset="0"/>
                        <a:ea typeface="Cambria" panose="020405030504060302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12/01/2021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MT" panose="020B0502020104020203" pitchFamily="34" charset="0"/>
                          <a:ea typeface="Cambria" panose="02040503050406030204" pitchFamily="18" charset="0"/>
                        </a:rPr>
                        <a:t>18/04/2021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07/07/2021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02/10/2021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8142068"/>
                  </a:ext>
                </a:extLst>
              </a:tr>
              <a:tr h="387016">
                <a:tc>
                  <a:txBody>
                    <a:bodyPr/>
                    <a:lstStyle/>
                    <a:p>
                      <a:pPr algn="ctr" fontAlgn="b"/>
                      <a:r>
                        <a:rPr lang="fr-MA" sz="1400" b="1" u="none" strike="noStrike" dirty="0">
                          <a:effectLst/>
                          <a:latin typeface="Gill Sans MT" panose="020B0502020104020203" pitchFamily="34" charset="0"/>
                          <a:ea typeface="Cambria" panose="02040503050406030204" pitchFamily="18" charset="0"/>
                        </a:rPr>
                        <a:t>2022</a:t>
                      </a:r>
                      <a:endParaRPr lang="fr-MA" sz="1400" b="1" i="0" u="none" strike="noStrike" dirty="0">
                        <a:solidFill>
                          <a:srgbClr val="000000"/>
                        </a:solidFill>
                        <a:effectLst/>
                        <a:latin typeface="Gill Sans MT" panose="020B0502020104020203" pitchFamily="34" charset="0"/>
                        <a:ea typeface="Cambria" panose="020405030504060302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06/01/2022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06/05/2022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10/07/2022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Gill Sans MT" panose="020B0502020104020203" pitchFamily="34" charset="0"/>
                          <a:ea typeface="Cambria" panose="02040503050406030204" pitchFamily="18" charset="0"/>
                        </a:rPr>
                        <a:t>27/09/2022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3839860"/>
                  </a:ext>
                </a:extLst>
              </a:tr>
            </a:tbl>
          </a:graphicData>
        </a:graphic>
      </p:graphicFrame>
      <p:sp>
        <p:nvSpPr>
          <p:cNvPr id="21" name="TextBox 20">
            <a:extLst>
              <a:ext uri="{FF2B5EF4-FFF2-40B4-BE49-F238E27FC236}">
                <a16:creationId xmlns:a16="http://schemas.microsoft.com/office/drawing/2014/main" id="{155FA770-792D-4692-B5E7-EECF5E5550F4}"/>
              </a:ext>
            </a:extLst>
          </p:cNvPr>
          <p:cNvSpPr txBox="1"/>
          <p:nvPr/>
        </p:nvSpPr>
        <p:spPr>
          <a:xfrm>
            <a:off x="1586778" y="2337998"/>
            <a:ext cx="430887" cy="3116747"/>
          </a:xfrm>
          <a:prstGeom prst="rect">
            <a:avLst/>
          </a:prstGeom>
          <a:noFill/>
        </p:spPr>
        <p:txBody>
          <a:bodyPr vert="vert270" wrap="square">
            <a:spAutoFit/>
          </a:bodyPr>
          <a:lstStyle/>
          <a:p>
            <a:pPr algn="ctr"/>
            <a:r>
              <a:rPr lang="en-US" sz="1600" b="1" dirty="0">
                <a:latin typeface="Gill Sans MT" panose="020B0502020104020203" pitchFamily="34" charset="0"/>
                <a:ea typeface="Cambria" panose="02040503050406030204" pitchFamily="18" charset="0"/>
              </a:rPr>
              <a:t>Years</a:t>
            </a:r>
          </a:p>
        </p:txBody>
      </p:sp>
      <p:sp>
        <p:nvSpPr>
          <p:cNvPr id="22" name="TextBox 21">
            <a:extLst>
              <a:ext uri="{FF2B5EF4-FFF2-40B4-BE49-F238E27FC236}">
                <a16:creationId xmlns:a16="http://schemas.microsoft.com/office/drawing/2014/main" id="{D4C0D3BD-2FFF-4CE7-9647-E73C9BC5C5C2}"/>
              </a:ext>
            </a:extLst>
          </p:cNvPr>
          <p:cNvSpPr txBox="1"/>
          <p:nvPr/>
        </p:nvSpPr>
        <p:spPr>
          <a:xfrm>
            <a:off x="2032058" y="1633047"/>
            <a:ext cx="8086663" cy="338554"/>
          </a:xfrm>
          <a:prstGeom prst="rect">
            <a:avLst/>
          </a:prstGeom>
          <a:noFill/>
        </p:spPr>
        <p:txBody>
          <a:bodyPr wrap="square">
            <a:spAutoFit/>
          </a:bodyPr>
          <a:lstStyle/>
          <a:p>
            <a:pPr algn="ctr"/>
            <a:r>
              <a:rPr lang="en-US" sz="1600" b="1" dirty="0">
                <a:latin typeface="Gill Sans MT" panose="020B0502020104020203" pitchFamily="34" charset="0"/>
                <a:ea typeface="Cambria" panose="02040503050406030204" pitchFamily="18" charset="0"/>
              </a:rPr>
              <a:t>Seasons</a:t>
            </a:r>
          </a:p>
        </p:txBody>
      </p:sp>
      <p:sp>
        <p:nvSpPr>
          <p:cNvPr id="23" name="TextBox 22">
            <a:extLst>
              <a:ext uri="{FF2B5EF4-FFF2-40B4-BE49-F238E27FC236}">
                <a16:creationId xmlns:a16="http://schemas.microsoft.com/office/drawing/2014/main" id="{C85172AC-5A51-4AFE-A3BE-F07F2C6F372D}"/>
              </a:ext>
            </a:extLst>
          </p:cNvPr>
          <p:cNvSpPr txBox="1"/>
          <p:nvPr/>
        </p:nvSpPr>
        <p:spPr>
          <a:xfrm>
            <a:off x="3113095" y="5805998"/>
            <a:ext cx="6046959" cy="369332"/>
          </a:xfrm>
          <a:prstGeom prst="rect">
            <a:avLst/>
          </a:prstGeom>
          <a:solidFill>
            <a:srgbClr val="EDE7DF"/>
          </a:solidFill>
          <a:ln w="19050">
            <a:solidFill>
              <a:srgbClr val="01487E"/>
            </a:solidFill>
          </a:ln>
        </p:spPr>
        <p:txBody>
          <a:bodyPr wrap="square">
            <a:spAutoFit/>
          </a:bodyPr>
          <a:lstStyle/>
          <a:p>
            <a:pPr algn="ctr"/>
            <a:r>
              <a:rPr lang="en-US" dirty="0">
                <a:latin typeface="Cambria" panose="02040503050406030204" pitchFamily="18" charset="0"/>
                <a:ea typeface="Cambria" panose="02040503050406030204" pitchFamily="18" charset="0"/>
              </a:rPr>
              <a:t>Number of used images :  </a:t>
            </a:r>
            <a:r>
              <a:rPr lang="en-US" dirty="0">
                <a:solidFill>
                  <a:srgbClr val="C00000"/>
                </a:solidFill>
                <a:latin typeface="Cambria" panose="02040503050406030204" pitchFamily="18" charset="0"/>
                <a:ea typeface="Cambria" panose="02040503050406030204" pitchFamily="18" charset="0"/>
              </a:rPr>
              <a:t>32</a:t>
            </a:r>
          </a:p>
        </p:txBody>
      </p:sp>
    </p:spTree>
    <p:extLst>
      <p:ext uri="{BB962C8B-B14F-4D97-AF65-F5344CB8AC3E}">
        <p14:creationId xmlns:p14="http://schemas.microsoft.com/office/powerpoint/2010/main" val="686524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8411</TotalTime>
  <Words>2569</Words>
  <Application>Microsoft Office PowerPoint</Application>
  <PresentationFormat>Widescreen</PresentationFormat>
  <Paragraphs>548</Paragraphs>
  <Slides>21</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Arial</vt:lpstr>
      <vt:lpstr>Bahnschrift</vt:lpstr>
      <vt:lpstr>Berlin Sans FB Demi</vt:lpstr>
      <vt:lpstr>Bookman Old Style</vt:lpstr>
      <vt:lpstr>Calibri</vt:lpstr>
      <vt:lpstr>Calibri Light</vt:lpstr>
      <vt:lpstr>Cambria</vt:lpstr>
      <vt:lpstr>Cambria Math</vt:lpstr>
      <vt:lpstr>Gill Sans MT</vt:lpstr>
      <vt:lpstr>Palatino Linotype</vt:lpstr>
      <vt:lpstr>Söhne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Hafssa Naciri</dc:creator>
  <cp:lastModifiedBy>Hafssa Naciri</cp:lastModifiedBy>
  <cp:revision>185</cp:revision>
  <dcterms:created xsi:type="dcterms:W3CDTF">2022-03-08T15:54:05Z</dcterms:created>
  <dcterms:modified xsi:type="dcterms:W3CDTF">2023-09-26T22:06:39Z</dcterms:modified>
</cp:coreProperties>
</file>