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5" r:id="rId2"/>
    <p:sldId id="258" r:id="rId3"/>
    <p:sldId id="286" r:id="rId4"/>
    <p:sldId id="308" r:id="rId5"/>
    <p:sldId id="263" r:id="rId6"/>
    <p:sldId id="281" r:id="rId7"/>
    <p:sldId id="267" r:id="rId8"/>
    <p:sldId id="287" r:id="rId9"/>
    <p:sldId id="265" r:id="rId10"/>
    <p:sldId id="268" r:id="rId11"/>
    <p:sldId id="282" r:id="rId12"/>
    <p:sldId id="273" r:id="rId13"/>
    <p:sldId id="284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4478AB"/>
    <a:srgbClr val="FFFFFF"/>
    <a:srgbClr val="D9B8B8"/>
    <a:srgbClr val="D7D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81" autoAdjust="0"/>
  </p:normalViewPr>
  <p:slideViewPr>
    <p:cSldViewPr snapToGrid="0">
      <p:cViewPr varScale="1">
        <p:scale>
          <a:sx n="62" d="100"/>
          <a:sy n="62" d="100"/>
        </p:scale>
        <p:origin x="13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c\Desktop\A%20MDPI-2%202023\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ysClr val="windowText" lastClr="000000"/>
                </a:solidFill>
                <a:effectLst/>
                <a:latin typeface="Palatino Linotype" panose="02040502050505030304" pitchFamily="18" charset="0"/>
              </a:rPr>
              <a:t>Bou </a:t>
            </a:r>
            <a:r>
              <a:rPr lang="en-US" sz="1800" b="1" i="0" u="none" strike="noStrike" kern="1200" spc="0" baseline="0" dirty="0" err="1">
                <a:solidFill>
                  <a:sysClr val="windowText" lastClr="000000"/>
                </a:solidFill>
                <a:effectLst/>
                <a:latin typeface="Palatino Linotype" panose="02040502050505030304" pitchFamily="18" charset="0"/>
              </a:rPr>
              <a:t>Jedyane</a:t>
            </a:r>
            <a:r>
              <a:rPr lang="en-US" sz="1800" b="1" i="0" u="none" strike="noStrike" kern="1200" spc="0" baseline="0" dirty="0">
                <a:solidFill>
                  <a:sysClr val="windowText" lastClr="000000"/>
                </a:solidFill>
                <a:effectLst/>
                <a:latin typeface="Palatino Linotype" panose="02040502050505030304" pitchFamily="18" charset="0"/>
              </a:rPr>
              <a:t> forest LST and NDVI percentage of differences between the burned and unburned area</a:t>
            </a:r>
            <a:endParaRPr lang="en-US" sz="1800" b="1" i="0" u="none" strike="noStrike" kern="1200" spc="0" baseline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c:rich>
      </c:tx>
      <c:layout>
        <c:manualLayout>
          <c:xMode val="edge"/>
          <c:yMode val="edge"/>
          <c:x val="0.1039242178582064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517140496236924E-2"/>
          <c:y val="0.15470164577692919"/>
          <c:w val="0.91894481541863005"/>
          <c:h val="0.69055818967308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SC!$J$19</c:f>
              <c:strCache>
                <c:ptCount val="1"/>
                <c:pt idx="0">
                  <c:v>LST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SC!$I$20:$I$22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SC!$J$20:$J$22</c:f>
              <c:numCache>
                <c:formatCode>0.00%</c:formatCode>
                <c:ptCount val="3"/>
                <c:pt idx="0">
                  <c:v>1.4999999999999999E-2</c:v>
                </c:pt>
                <c:pt idx="1">
                  <c:v>0.27500000000000002</c:v>
                </c:pt>
                <c:pt idx="2" formatCode="0%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89-4C65-B9D3-AE0E7F365E19}"/>
            </c:ext>
          </c:extLst>
        </c:ser>
        <c:ser>
          <c:idx val="1"/>
          <c:order val="1"/>
          <c:tx>
            <c:strRef>
              <c:f>SC!$K$19</c:f>
              <c:strCache>
                <c:ptCount val="1"/>
                <c:pt idx="0">
                  <c:v>NDVI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SC!$I$20:$I$22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SC!$K$20:$K$22</c:f>
              <c:numCache>
                <c:formatCode>0.00%</c:formatCode>
                <c:ptCount val="3"/>
                <c:pt idx="0" formatCode="0%">
                  <c:v>0.05</c:v>
                </c:pt>
                <c:pt idx="1">
                  <c:v>0.59599999999999997</c:v>
                </c:pt>
                <c:pt idx="2">
                  <c:v>0.29499999999999998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89-4C65-B9D3-AE0E7F365E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6266752"/>
        <c:axId val="106307008"/>
      </c:barChart>
      <c:catAx>
        <c:axId val="10626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06307008"/>
        <c:crosses val="autoZero"/>
        <c:auto val="1"/>
        <c:lblAlgn val="ctr"/>
        <c:lblOffset val="100"/>
        <c:noMultiLvlLbl val="0"/>
      </c:catAx>
      <c:valAx>
        <c:axId val="106307008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en-US"/>
          </a:p>
        </c:txPr>
        <c:crossAx val="106266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521093069867215"/>
          <c:y val="0.93189445445561669"/>
          <c:w val="0.18606153563609851"/>
          <c:h val="6.8105545544383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48D8F-292C-4450-A7F7-4EB761D7976C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66577-FE3D-47C9-B6EE-049E6A80948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FBB97-73AD-4C33-BD65-086CD8659B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15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6080" indent="269875" algn="just">
              <a:lnSpc>
                <a:spcPct val="95000"/>
              </a:lnSpc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93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FBB97-73AD-4C33-BD65-086CD8659B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0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3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27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2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93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67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8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6080" indent="269875" algn="just">
              <a:lnSpc>
                <a:spcPct val="95000"/>
              </a:lnSpc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9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6577-FE3D-47C9-B6EE-049E6A8094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7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0A911-5B29-E304-D1D8-7267B3C54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D08C8A-8036-2999-2BD5-E63846273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2E4973-A98B-ECCF-961D-50416462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F0782A-7267-E921-E5B0-AE840CB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DBD25-F2D4-8371-2BCC-26A0CE3F5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40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FC8F8-0CA8-6E57-56BC-C31C71B0F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B28FA6-BAF0-E78C-1EB1-D248957BF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04555B-337B-4252-E07B-FEC4AB21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B1DA47-A29D-7884-F633-F81FBA2E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A4CD84-ED13-3776-452D-CAE88953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5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97521B-70F8-C5B1-1487-8F527EE92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99AA00-E9CE-BD5A-416F-0DA39705B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46BD20-1344-71A7-A4D6-06111008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FEC175-F4F5-BAA2-0261-9F387C17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DA7F9-3E8C-1756-B1AB-AB8F55C5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6A15B5-A77A-F336-6BF0-CC32F8EC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A0F1D3-D147-D50E-CA5A-067AB5CE4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11E99A-B7B6-80A4-B225-9DD6444B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8DF5D5-75B9-7543-2AC9-CA7959C60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3F17E7-33EE-EEA1-EB14-D83B0B029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A3F1A-5654-FC23-B712-271A1250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BD412C-1C60-E3AA-6A9A-FB8CC1A76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3983CA-0E5A-FD3B-AC54-371CAB0B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E2AEC3-D6FA-F69F-0417-B0171047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C14654-F23A-3DEE-E27F-3D759134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2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EF693-CEF5-D5A6-09EB-98608E00C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1B2DDA-76D0-FECA-98ED-4C993EE27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EA1182D-E663-648B-DB1F-8284C48AC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140D87-07E1-90A0-C2AB-32FEC79E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B173EA-36AF-8A60-B627-E0041A38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5FA00C-D8E1-D439-63B6-A111C194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2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DE115-495F-228F-BE3E-1FC6FDF2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6C87FC-C159-E608-8BE0-0DCCE7CF7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6804B8-BDF3-2B2A-BC00-2475E282F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7343429-5C02-C304-2999-8D5B89694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4C6ECA-6C0E-315F-3820-7856F57ACE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82BAE0-6486-0670-9231-3E9272DF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36FDDCF-0746-1A64-91E7-AE9B3880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6E7B7F-F26C-7A99-52FE-B739B87A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5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E8F9F-C690-76A4-D45E-245211A6F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310FA95-E8A8-060C-40A9-4AA5CE60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8F70-AD95-6C7A-0E62-2B6B604E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7BF3F4E-03CC-ECC7-427F-A8FB3DBB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5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6CC7E0E-2FA5-3634-1B2E-74D4A5AD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29EB4BE-CA7B-8C16-629D-73CB91AF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9FD70C-06B2-08A8-918F-48B98311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4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23EE70-F4EC-FBA9-11A9-FFCE667BE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6D1101-24A1-332F-BE65-9C02C6423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0396C7B-89D7-0458-4D2B-A04BBC53C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00E59E0-51F6-F9E1-C856-76EB552B0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097558B-C1B9-553A-92E7-D046A493C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79EFC3-5821-97C5-2339-C6104ECB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0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4EE513-B5CC-1AA5-8015-4E5E9B7C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12DF59A-6B08-E911-D39B-CE68AD06E0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A311BFC-DE66-4FAE-EF9F-1350AF492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A505BE-C3E8-568E-82C4-342D89106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5F41E8-7049-BD74-4812-60C146B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096475-A0D9-22CA-B270-013116FC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3ABA45-F7CD-9CF3-0A11-A14BADC9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A939B1-7F49-9F2E-2E7C-B075891D2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C4B020-9A6C-11AD-C23B-76C9E09A3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A75E-1376-4350-83A3-3BBC00424A67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4EB0A4-A613-3482-6B2B-B83DC2AACF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746C91-B74A-51DA-2D60-C84C976B9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5184B-104D-4FBB-B41F-627B73D7849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9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41.svg"/><Relationship Id="rId5" Type="http://schemas.openxmlformats.org/officeDocument/2006/relationships/image" Target="../media/image59.png"/><Relationship Id="rId10" Type="http://schemas.openxmlformats.org/officeDocument/2006/relationships/image" Target="../media/image40.png"/><Relationship Id="rId4" Type="http://schemas.openxmlformats.org/officeDocument/2006/relationships/image" Target="../media/image55.sv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8.emf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8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32.jpeg"/><Relationship Id="rId4" Type="http://schemas.openxmlformats.org/officeDocument/2006/relationships/image" Target="../media/image19.svg"/><Relationship Id="rId9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1.sv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f"/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7.png"/><Relationship Id="rId10" Type="http://schemas.openxmlformats.org/officeDocument/2006/relationships/image" Target="../media/image44.tiff"/><Relationship Id="rId4" Type="http://schemas.openxmlformats.org/officeDocument/2006/relationships/image" Target="../media/image39.svg"/><Relationship Id="rId9" Type="http://schemas.openxmlformats.org/officeDocument/2006/relationships/image" Target="../media/image4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TIF"/><Relationship Id="rId3" Type="http://schemas.openxmlformats.org/officeDocument/2006/relationships/image" Target="../media/image17.png"/><Relationship Id="rId7" Type="http://schemas.openxmlformats.org/officeDocument/2006/relationships/image" Target="../media/image41.svg"/><Relationship Id="rId12" Type="http://schemas.openxmlformats.org/officeDocument/2006/relationships/image" Target="../media/image48.TIF"/><Relationship Id="rId17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7.jpg"/><Relationship Id="rId5" Type="http://schemas.openxmlformats.org/officeDocument/2006/relationships/image" Target="../media/image39.svg"/><Relationship Id="rId15" Type="http://schemas.openxmlformats.org/officeDocument/2006/relationships/image" Target="../media/image51.TIF"/><Relationship Id="rId10" Type="http://schemas.openxmlformats.org/officeDocument/2006/relationships/image" Target="../media/image46.jpg"/><Relationship Id="rId4" Type="http://schemas.openxmlformats.org/officeDocument/2006/relationships/image" Target="../media/image38.png"/><Relationship Id="rId9" Type="http://schemas.openxmlformats.org/officeDocument/2006/relationships/image" Target="../media/image45.jpg"/><Relationship Id="rId14" Type="http://schemas.openxmlformats.org/officeDocument/2006/relationships/image" Target="../media/image50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D4BEF7D-B13F-4691-B544-4CA47E5A459D}"/>
              </a:ext>
            </a:extLst>
          </p:cNvPr>
          <p:cNvSpPr/>
          <p:nvPr/>
        </p:nvSpPr>
        <p:spPr>
          <a:xfrm>
            <a:off x="-926432" y="2677987"/>
            <a:ext cx="14293516" cy="2178573"/>
          </a:xfrm>
          <a:prstGeom prst="rect">
            <a:avLst/>
          </a:prstGeom>
          <a:gradFill flip="none" rotWithShape="1">
            <a:gsLst>
              <a:gs pos="36000">
                <a:srgbClr val="3993D7">
                  <a:alpha val="51000"/>
                </a:srgbClr>
              </a:gs>
              <a:gs pos="9000">
                <a:srgbClr val="165487">
                  <a:alpha val="70000"/>
                </a:srgbClr>
              </a:gs>
              <a:gs pos="64000">
                <a:srgbClr val="B4C68C">
                  <a:alpha val="41000"/>
                </a:srgbClr>
              </a:gs>
              <a:gs pos="86000">
                <a:schemeClr val="accent4">
                  <a:lumMod val="20000"/>
                  <a:lumOff val="80000"/>
                  <a:alpha val="95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spc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5F68BD-7F1E-400F-A062-3B848BEA6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345" y="2943467"/>
            <a:ext cx="11801304" cy="1629617"/>
          </a:xfrm>
          <a:noFill/>
        </p:spPr>
        <p:txBody>
          <a:bodyPr>
            <a:noAutofit/>
          </a:bodyPr>
          <a:lstStyle/>
          <a:p>
            <a:r>
              <a:rPr lang="en-US" sz="36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ea typeface="Cambria" panose="02040503050406030204" pitchFamily="18" charset="0"/>
              </a:rPr>
              <a:t>Landsat-8 satellite Imagery to Assess Mediterranean Forests Fire Impact on Land Surface Temperature and Vegetation</a:t>
            </a:r>
            <a:endParaRPr lang="en-US" sz="5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ea typeface="Cambria" panose="020405030504060302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BDEE4B8-1EE0-4AE2-8C2E-CD2548FA0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345" y="5231211"/>
            <a:ext cx="10146727" cy="1446103"/>
          </a:xfrm>
        </p:spPr>
        <p:txBody>
          <a:bodyPr>
            <a:normAutofit fontScale="92500" lnSpcReduction="10000"/>
          </a:bodyPr>
          <a:lstStyle/>
          <a:p>
            <a:pPr algn="l">
              <a:spcBef>
                <a:spcPts val="600"/>
              </a:spcBef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igh Tower Text" panose="02040502050506030303" pitchFamily="18" charset="0"/>
                <a:cs typeface="Times New Roman" panose="02020603050405020304" pitchFamily="18" charset="0"/>
              </a:rPr>
              <a:t>Authors : </a:t>
            </a:r>
          </a:p>
          <a:p>
            <a:pPr algn="l">
              <a:spcBef>
                <a:spcPts val="600"/>
              </a:spcBef>
            </a:pP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Fatima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Ezahrae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Ezzaher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Nizar Ben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Achhab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Naoufal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Raissouni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Hafssa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Naciri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Abdelilah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Aziyat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pPr algn="l">
              <a:spcBef>
                <a:spcPts val="600"/>
              </a:spcBef>
            </a:pP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Mathematics and Intelligent Systems (MASI), University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Abdelmalek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Essaâdi</a:t>
            </a:r>
            <a:r>
              <a:rPr lang="en-US" sz="18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, Morocco.</a:t>
            </a:r>
          </a:p>
          <a:p>
            <a:pPr algn="l">
              <a:spcBef>
                <a:spcPts val="600"/>
              </a:spcBef>
            </a:pPr>
            <a:r>
              <a:rPr lang="en-US" sz="1800" baseline="30000" dirty="0">
                <a:effectLst/>
                <a:latin typeface="High Tower Text" panose="02040502050506030303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Remote Sensing, Systems and Telecommunications (TST), </a:t>
            </a:r>
            <a:r>
              <a:rPr lang="en-US" sz="1800" dirty="0" err="1">
                <a:latin typeface="High Tower Text" panose="02040502050506030303" pitchFamily="18" charset="0"/>
                <a:cs typeface="Arial" panose="020B0604020202020204" pitchFamily="34" charset="0"/>
              </a:rPr>
              <a:t>Abdelmalek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High Tower Text" panose="02040502050506030303" pitchFamily="18" charset="0"/>
                <a:cs typeface="Arial" panose="020B0604020202020204" pitchFamily="34" charset="0"/>
              </a:rPr>
              <a:t>Essaadi</a:t>
            </a:r>
            <a:r>
              <a:rPr lang="en-US" sz="1800" dirty="0">
                <a:latin typeface="High Tower Text" panose="02040502050506030303" pitchFamily="18" charset="0"/>
                <a:cs typeface="Arial" panose="020B0604020202020204" pitchFamily="34" charset="0"/>
              </a:rPr>
              <a:t> University, Morocco</a:t>
            </a:r>
          </a:p>
          <a:p>
            <a:pPr algn="l">
              <a:spcBef>
                <a:spcPts val="600"/>
              </a:spcBef>
            </a:pPr>
            <a:endParaRPr lang="en-US" sz="1800" baseline="30000" dirty="0">
              <a:effectLst/>
              <a:latin typeface="High Tower Text" panose="020405020505060303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F59A456-0A56-48F0-9B7F-CADB95DD061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384" y="50994"/>
            <a:ext cx="858078" cy="9571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99411BE1-A7BE-4B81-AE80-40A17732F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0152" y="1075411"/>
            <a:ext cx="1900543" cy="4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r-FR" sz="800" dirty="0">
                <a:solidFill>
                  <a:schemeClr val="accent1">
                    <a:lumMod val="50000"/>
                  </a:schemeClr>
                </a:solidFill>
                <a:effectLst/>
                <a:latin typeface="High Tower Text" panose="020405020505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ABDELMALEK ESSAÂDI</a:t>
            </a:r>
            <a:endParaRPr lang="fr-FR" sz="800" dirty="0">
              <a:solidFill>
                <a:schemeClr val="accent1">
                  <a:lumMod val="50000"/>
                </a:schemeClr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BDFC3B-84D9-4E84-9D14-FEE82E97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F01F-1C62-49C2-91C8-9E49F37B782B}" type="slidenum">
              <a:rPr lang="en-US" smtClean="0"/>
              <a:t>1</a:t>
            </a:fld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F30E634-1AAC-45F1-8035-172E3C2FF0A8}"/>
              </a:ext>
            </a:extLst>
          </p:cNvPr>
          <p:cNvSpPr txBox="1"/>
          <p:nvPr/>
        </p:nvSpPr>
        <p:spPr>
          <a:xfrm>
            <a:off x="4756047" y="1496148"/>
            <a:ext cx="266861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r>
              <a:rPr lang="en-US" b="1" spc="3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07 – 21 NOV 2023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F66E811-0139-41B0-9C86-E7F79F16E777}"/>
              </a:ext>
            </a:extLst>
          </p:cNvPr>
          <p:cNvSpPr txBox="1"/>
          <p:nvPr/>
        </p:nvSpPr>
        <p:spPr>
          <a:xfrm>
            <a:off x="4193524" y="2113563"/>
            <a:ext cx="380495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en-US" b="1" i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S3 – Remote sensing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864F61-DF7A-4D9E-8855-F068FB0E7860}"/>
              </a:ext>
            </a:extLst>
          </p:cNvPr>
          <p:cNvSpPr txBox="1"/>
          <p:nvPr/>
        </p:nvSpPr>
        <p:spPr>
          <a:xfrm>
            <a:off x="1190359" y="122787"/>
            <a:ext cx="6545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50" dirty="0">
                <a:latin typeface="High Tower Text" panose="02040502050506030303" pitchFamily="18" charset="0"/>
                <a:ea typeface="Cambria" panose="02040503050406030204" pitchFamily="18" charset="0"/>
              </a:rPr>
              <a:t>The 5th International Electronic Conference on Remote Sensing</a:t>
            </a:r>
          </a:p>
        </p:txBody>
      </p:sp>
      <p:pic>
        <p:nvPicPr>
          <p:cNvPr id="1026" name="Picture 2" descr="The 5th International Electronic Conference on Remote Sensing">
            <a:extLst>
              <a:ext uri="{FF2B5EF4-FFF2-40B4-BE49-F238E27FC236}">
                <a16:creationId xmlns:a16="http://schemas.microsoft.com/office/drawing/2014/main" id="{C6B572E1-2529-6899-028A-A5C37DF25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5" y="102691"/>
            <a:ext cx="1099054" cy="109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5"/>
    </mc:Choice>
    <mc:Fallback xmlns="">
      <p:transition spd="slow" advTm="110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54E78679-43CC-EDD6-F962-962B3370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10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1" name="Graphique 20" descr="Ordinateur avec un remplissage uni">
            <a:extLst>
              <a:ext uri="{FF2B5EF4-FFF2-40B4-BE49-F238E27FC236}">
                <a16:creationId xmlns:a16="http://schemas.microsoft.com/office/drawing/2014/main" id="{55D3B323-6138-7549-BF62-81BD539E1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14300" y="1151042"/>
            <a:ext cx="291002" cy="2910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413B82-5418-F9A2-87AB-95B0F7E380FE}"/>
                  </a:ext>
                </a:extLst>
              </p:cNvPr>
              <p:cNvSpPr/>
              <p:nvPr/>
            </p:nvSpPr>
            <p:spPr>
              <a:xfrm>
                <a:off x="1463101" y="1502265"/>
                <a:ext cx="8591988" cy="852524"/>
              </a:xfrm>
              <a:prstGeom prst="rect">
                <a:avLst/>
              </a:prstGeom>
              <a:solidFill>
                <a:srgbClr val="E2F0D9">
                  <a:alpha val="74902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𝐍𝐃𝐕𝐈</m:t>
                      </m:r>
                      <m:r>
                        <a:rPr lang="en-US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Band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5−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𝐵𝑎𝑛𝑑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Band</m:t>
                          </m:r>
                          <m: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5+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𝐵𝑎𝑛𝑑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D413B82-5418-F9A2-87AB-95B0F7E38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1" y="1502265"/>
                <a:ext cx="8591988" cy="8525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03B0EE-ECF5-A66E-1669-C2C5ED924516}"/>
                  </a:ext>
                </a:extLst>
              </p:cNvPr>
              <p:cNvSpPr/>
              <p:nvPr/>
            </p:nvSpPr>
            <p:spPr>
              <a:xfrm>
                <a:off x="1463101" y="3108043"/>
                <a:ext cx="8591988" cy="1960914"/>
              </a:xfrm>
              <a:prstGeom prst="rect">
                <a:avLst/>
              </a:prstGeom>
              <a:solidFill>
                <a:srgbClr val="FBE5D6">
                  <a:alpha val="74902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𝐏𝐯</m:t>
                      </m:r>
                      <m:r>
                        <a:rPr lang="en-US" sz="1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𝑁𝐷𝑉𝐼𝑚𝑖𝑛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8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NDVImax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𝑁𝐷𝑉𝐼𝑚𝑖𝑛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𝛆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0.004 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Pv</m:t>
                      </m:r>
                      <m:r>
                        <m:rPr>
                          <m:nor/>
                        </m:rP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+ 0.986</m:t>
                      </m:r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200000"/>
                  </a:lnSpc>
                </a:pPr>
                <a:r>
                  <a:rPr lang="en-US" sz="2400" b="1" i="1" dirty="0">
                    <a:solidFill>
                      <a:schemeClr val="accent2"/>
                    </a:solidFill>
                    <a:latin typeface="Cambria Math" panose="02040503050406030204" pitchFamily="18" charset="0"/>
                  </a:rPr>
                  <a:t>LST</a:t>
                </a:r>
                <a:r>
                  <a:rPr lang="en-US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𝐵𝑎𝑛𝑑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10</m:t>
                        </m:r>
                      </m:num>
                      <m:den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(1+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0.00115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𝐵𝑎𝑛𝑑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10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1.4388</m:t>
                                </m:r>
                              </m:den>
                            </m:f>
                          </m:e>
                        </m:d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unc>
                          <m:func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</m:func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A03B0EE-ECF5-A66E-1669-C2C5ED924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1" y="3108043"/>
                <a:ext cx="8591988" cy="19609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32">
            <a:extLst>
              <a:ext uri="{FF2B5EF4-FFF2-40B4-BE49-F238E27FC236}">
                <a16:creationId xmlns:a16="http://schemas.microsoft.com/office/drawing/2014/main" id="{B56C881C-2260-4F34-45D6-CF5493590C57}"/>
              </a:ext>
            </a:extLst>
          </p:cNvPr>
          <p:cNvSpPr/>
          <p:nvPr/>
        </p:nvSpPr>
        <p:spPr>
          <a:xfrm>
            <a:off x="7690148" y="392200"/>
            <a:ext cx="4207099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A5C0C5-7D4E-F70D-D2AF-42ADAD463B26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70987A-A417-A296-E194-3B4D411E8045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A0C9FA-4F44-2D6E-AECC-8B10481197A2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E63FCB7-21CE-D55E-7068-0ED3EDBCB5F3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B072B956-FDEE-B176-C25A-CDA1C66F6993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7A4F9A12-8CFB-CC4E-9746-F41B68B3B718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59373E5-1B31-1792-B0B0-E6DCD66D5852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E88614FD-7781-84C4-7B4E-C83ACC219E4F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3C5E2D72-456A-1FA1-E696-BDC38AF894D1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A128963-4C4B-4CED-A861-C25240C50AF8}"/>
              </a:ext>
            </a:extLst>
          </p:cNvPr>
          <p:cNvCxnSpPr>
            <a:stCxn id="38" idx="6"/>
            <a:endCxn id="39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145CFD6A-7CA8-957A-2914-171170F5EA76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7C8939A-CA92-5EA9-2796-375808FA5959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26B561C9-2CDF-8C4F-2E8E-7693A81F1332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25AD9DF-4F5E-AA98-FFDB-615ADF5AB450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581A3A5C-B7DF-FDAF-FC01-817A0A5BD024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que 21" descr="Boulier avec un remplissage uni">
            <a:extLst>
              <a:ext uri="{FF2B5EF4-FFF2-40B4-BE49-F238E27FC236}">
                <a16:creationId xmlns:a16="http://schemas.microsoft.com/office/drawing/2014/main" id="{6AAE0D10-3386-7325-0264-62A30503D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673345" y="382805"/>
            <a:ext cx="382013" cy="382013"/>
          </a:xfrm>
          <a:prstGeom prst="rect">
            <a:avLst/>
          </a:prstGeom>
        </p:spPr>
      </p:pic>
      <p:pic>
        <p:nvPicPr>
          <p:cNvPr id="48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C02C5E96-08F2-5E78-85FB-37A59E8D3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374272" y="944715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raphique 48" descr="Globe terrestre : Europe et Afrique avec un remplissage uni">
            <a:extLst>
              <a:ext uri="{FF2B5EF4-FFF2-40B4-BE49-F238E27FC236}">
                <a16:creationId xmlns:a16="http://schemas.microsoft.com/office/drawing/2014/main" id="{5B2F4E32-4298-84A5-B10E-F305988373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239846">
            <a:off x="11121894" y="-18969"/>
            <a:ext cx="457200" cy="45720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EB4908F-0082-E74C-E98E-2FDFD14C8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59243"/>
              </p:ext>
            </p:extLst>
          </p:nvPr>
        </p:nvGraphicFramePr>
        <p:xfrm>
          <a:off x="1463101" y="5667374"/>
          <a:ext cx="5066908" cy="965764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66727">
                  <a:extLst>
                    <a:ext uri="{9D8B030D-6E8A-4147-A177-3AD203B41FA5}">
                      <a16:colId xmlns:a16="http://schemas.microsoft.com/office/drawing/2014/main" val="2227641138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974428287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1367455242"/>
                    </a:ext>
                  </a:extLst>
                </a:gridCol>
                <a:gridCol w="1266727">
                  <a:extLst>
                    <a:ext uri="{9D8B030D-6E8A-4147-A177-3AD203B41FA5}">
                      <a16:colId xmlns:a16="http://schemas.microsoft.com/office/drawing/2014/main" val="897646740"/>
                    </a:ext>
                  </a:extLst>
                </a:gridCol>
              </a:tblGrid>
              <a:tr h="386305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description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number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Wavelength (µm)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Resolution (m)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6805458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0.64 - 0.67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671815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NIR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0.85 - 0.88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1405176"/>
                  </a:ext>
                </a:extLst>
              </a:tr>
              <a:tr h="19315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TIRS 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10.6 - 11.19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943420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83FFB88-63C5-8201-1BA1-C374B7844B39}"/>
              </a:ext>
            </a:extLst>
          </p:cNvPr>
          <p:cNvSpPr txBox="1"/>
          <p:nvPr/>
        </p:nvSpPr>
        <p:spPr>
          <a:xfrm>
            <a:off x="1399956" y="1105160"/>
            <a:ext cx="4532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Normalized Difference Vegetation Index: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D92183-F61A-8816-19B8-3DD0C1E80EFE}"/>
              </a:ext>
            </a:extLst>
          </p:cNvPr>
          <p:cNvSpPr txBox="1"/>
          <p:nvPr/>
        </p:nvSpPr>
        <p:spPr>
          <a:xfrm>
            <a:off x="1399956" y="2736171"/>
            <a:ext cx="30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 Surface Temperature:</a:t>
            </a:r>
          </a:p>
        </p:txBody>
      </p:sp>
    </p:spTree>
    <p:extLst>
      <p:ext uri="{BB962C8B-B14F-4D97-AF65-F5344CB8AC3E}">
        <p14:creationId xmlns:p14="http://schemas.microsoft.com/office/powerpoint/2010/main" val="818071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RESULTS &amp; ANALYSIS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24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F9FDB66-9B9C-85E1-FD92-6671A362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12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1" name="Rectangle 32">
            <a:extLst>
              <a:ext uri="{FF2B5EF4-FFF2-40B4-BE49-F238E27FC236}">
                <a16:creationId xmlns:a16="http://schemas.microsoft.com/office/drawing/2014/main" id="{EF920411-410B-0382-959E-92CE62EAD475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D3D1B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Results and Analysis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87C277-C24F-1F9B-9324-2E7350F8B066}"/>
              </a:ext>
            </a:extLst>
          </p:cNvPr>
          <p:cNvSpPr/>
          <p:nvPr/>
        </p:nvSpPr>
        <p:spPr>
          <a:xfrm rot="7266076">
            <a:off x="11079480" y="-6081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54580B4-B4CB-4663-93BD-0DA9031B6B74}"/>
              </a:ext>
            </a:extLst>
          </p:cNvPr>
          <p:cNvSpPr/>
          <p:nvPr/>
        </p:nvSpPr>
        <p:spPr>
          <a:xfrm rot="7266076">
            <a:off x="11266006" y="792863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907DC7E-28C9-0284-6DAF-81DBCEDA1009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E3FEA4B-9B5B-5F97-6425-4903F46F3C23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53F211D5-14F9-E826-EB41-19B656DA45D8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0469589-40C4-8AE5-ACA2-05F61F94F913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B1ED532-D360-A939-8FC7-F3AFBEE5E67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03CF66E-A4EF-4822-7EBB-16CE948ECDA5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7F534BB-CA98-BE92-CEC0-C1092C98F447}"/>
              </a:ext>
            </a:extLst>
          </p:cNvPr>
          <p:cNvCxnSpPr>
            <a:stCxn id="26" idx="6"/>
            <a:endCxn id="27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45CCDAB8-3FBE-C172-B03E-8305A30F9E27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DE21501-EA08-B988-20F6-5427D598B439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F351521-B17A-AE97-6D1F-6C394CCF9E3D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A4E3686-1AD9-895E-BE86-35769D199AB2}"/>
              </a:ext>
            </a:extLst>
          </p:cNvPr>
          <p:cNvSpPr/>
          <p:nvPr/>
        </p:nvSpPr>
        <p:spPr>
          <a:xfrm rot="7266076">
            <a:off x="11596346" y="271957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que 36" descr="Recherche avec un remplissage uni">
            <a:extLst>
              <a:ext uri="{FF2B5EF4-FFF2-40B4-BE49-F238E27FC236}">
                <a16:creationId xmlns:a16="http://schemas.microsoft.com/office/drawing/2014/main" id="{3A00F361-D100-8246-8803-B18F4165F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68062">
            <a:off x="11642066" y="311991"/>
            <a:ext cx="457200" cy="457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10A658-DBE1-C540-72F0-92E7A0A2F3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81"/>
          <a:stretch/>
        </p:blipFill>
        <p:spPr>
          <a:xfrm>
            <a:off x="137786" y="1762026"/>
            <a:ext cx="5307530" cy="4209944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7F5E5A3D-CC82-7E21-74FD-C3412719B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481950"/>
              </p:ext>
            </p:extLst>
          </p:nvPr>
        </p:nvGraphicFramePr>
        <p:xfrm>
          <a:off x="5465161" y="1814583"/>
          <a:ext cx="6860297" cy="422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62048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CONCLUSIONS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37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B6DA8C-0496-4069-8669-6FE08E9DD395}"/>
              </a:ext>
            </a:extLst>
          </p:cNvPr>
          <p:cNvSpPr/>
          <p:nvPr/>
        </p:nvSpPr>
        <p:spPr>
          <a:xfrm>
            <a:off x="-89162" y="-55755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dobe Garamond Pro Bold" panose="02020702060506020403" pitchFamily="18" charset="0"/>
                <a:cs typeface="Times New Roman" panose="02020603050405020304" pitchFamily="18" charset="0"/>
              </a:rPr>
              <a:t>CONCLUSION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7241B8-71D2-49F7-8BCD-0C6C8ED9E14D}"/>
              </a:ext>
            </a:extLst>
          </p:cNvPr>
          <p:cNvSpPr/>
          <p:nvPr/>
        </p:nvSpPr>
        <p:spPr>
          <a:xfrm>
            <a:off x="2407814" y="3440068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</a:rPr>
              <a:t>       Mediterranean forests in Morocco show recovery and restoration after devastating wildfires, according to our research.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235A1D69-1FC3-4EE2-85C7-3AEA17C8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F01F-1C62-49C2-91C8-9E49F37B782B}" type="slidenum">
              <a:rPr lang="en-US" smtClean="0"/>
              <a:t>14</a:t>
            </a:fld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CC857F2-26E0-4673-B877-BEDAFCC13F91}"/>
              </a:ext>
            </a:extLst>
          </p:cNvPr>
          <p:cNvSpPr/>
          <p:nvPr/>
        </p:nvSpPr>
        <p:spPr>
          <a:xfrm>
            <a:off x="2407814" y="2341844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          Wildfires have profound effects on land surface temperature and vegetation cover in forests, but also reveal their remarkable resilience.</a:t>
            </a:r>
            <a:endParaRPr lang="en-US" sz="1800" dirty="0">
              <a:solidFill>
                <a:schemeClr val="tx1"/>
              </a:solidFill>
              <a:effectLst/>
              <a:latin typeface="Adobe Garamond Pro" panose="02020502060506020403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188947BB-915F-4C46-B7E7-84E3BAB24BEE}"/>
              </a:ext>
            </a:extLst>
          </p:cNvPr>
          <p:cNvSpPr/>
          <p:nvPr/>
        </p:nvSpPr>
        <p:spPr>
          <a:xfrm>
            <a:off x="2407814" y="4538292"/>
            <a:ext cx="8334615" cy="818527"/>
          </a:xfrm>
          <a:custGeom>
            <a:avLst/>
            <a:gdLst>
              <a:gd name="connsiteX0" fmla="*/ 0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0 w 8207828"/>
              <a:gd name="connsiteY4" fmla="*/ 0 h 804672"/>
              <a:gd name="connsiteX0" fmla="*/ 193963 w 8207828"/>
              <a:gd name="connsiteY0" fmla="*/ 0 h 804672"/>
              <a:gd name="connsiteX1" fmla="*/ 8207828 w 8207828"/>
              <a:gd name="connsiteY1" fmla="*/ 0 h 804672"/>
              <a:gd name="connsiteX2" fmla="*/ 8207828 w 8207828"/>
              <a:gd name="connsiteY2" fmla="*/ 804672 h 804672"/>
              <a:gd name="connsiteX3" fmla="*/ 0 w 8207828"/>
              <a:gd name="connsiteY3" fmla="*/ 804672 h 804672"/>
              <a:gd name="connsiteX4" fmla="*/ 193963 w 8207828"/>
              <a:gd name="connsiteY4" fmla="*/ 0 h 804672"/>
              <a:gd name="connsiteX0" fmla="*/ 240208 w 8254073"/>
              <a:gd name="connsiteY0" fmla="*/ 0 h 804672"/>
              <a:gd name="connsiteX1" fmla="*/ 8254073 w 8254073"/>
              <a:gd name="connsiteY1" fmla="*/ 0 h 804672"/>
              <a:gd name="connsiteX2" fmla="*/ 8254073 w 8254073"/>
              <a:gd name="connsiteY2" fmla="*/ 804672 h 804672"/>
              <a:gd name="connsiteX3" fmla="*/ 46245 w 8254073"/>
              <a:gd name="connsiteY3" fmla="*/ 804672 h 804672"/>
              <a:gd name="connsiteX4" fmla="*/ 240208 w 8254073"/>
              <a:gd name="connsiteY4" fmla="*/ 0 h 804672"/>
              <a:gd name="connsiteX0" fmla="*/ 169569 w 8183434"/>
              <a:gd name="connsiteY0" fmla="*/ 0 h 818527"/>
              <a:gd name="connsiteX1" fmla="*/ 8183434 w 8183434"/>
              <a:gd name="connsiteY1" fmla="*/ 0 h 818527"/>
              <a:gd name="connsiteX2" fmla="*/ 8183434 w 8183434"/>
              <a:gd name="connsiteY2" fmla="*/ 804672 h 818527"/>
              <a:gd name="connsiteX3" fmla="*/ 224988 w 8183434"/>
              <a:gd name="connsiteY3" fmla="*/ 818527 h 818527"/>
              <a:gd name="connsiteX4" fmla="*/ 169569 w 8183434"/>
              <a:gd name="connsiteY4" fmla="*/ 0 h 818527"/>
              <a:gd name="connsiteX0" fmla="*/ 320750 w 8334615"/>
              <a:gd name="connsiteY0" fmla="*/ 0 h 818527"/>
              <a:gd name="connsiteX1" fmla="*/ 8334615 w 8334615"/>
              <a:gd name="connsiteY1" fmla="*/ 0 h 818527"/>
              <a:gd name="connsiteX2" fmla="*/ 8334615 w 8334615"/>
              <a:gd name="connsiteY2" fmla="*/ 804672 h 818527"/>
              <a:gd name="connsiteX3" fmla="*/ 376169 w 8334615"/>
              <a:gd name="connsiteY3" fmla="*/ 818527 h 818527"/>
              <a:gd name="connsiteX4" fmla="*/ 320750 w 8334615"/>
              <a:gd name="connsiteY4" fmla="*/ 0 h 8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4615" h="818527">
                <a:moveTo>
                  <a:pt x="320750" y="0"/>
                </a:moveTo>
                <a:lnTo>
                  <a:pt x="8334615" y="0"/>
                </a:lnTo>
                <a:lnTo>
                  <a:pt x="8334615" y="804672"/>
                </a:lnTo>
                <a:lnTo>
                  <a:pt x="376169" y="818527"/>
                </a:lnTo>
                <a:cubicBezTo>
                  <a:pt x="-113359" y="550303"/>
                  <a:pt x="-117977" y="226661"/>
                  <a:pt x="32075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latin typeface="Adobe Garamond Pro" panose="02020502060506020403" pitchFamily="18" charset="0"/>
                <a:ea typeface="Times New Roman" panose="02020603050405020304" pitchFamily="18" charset="0"/>
              </a:rPr>
              <a:t>         Proactive wildfire prevention and control methods are critical in the era of changing climate patterns and increasing wildfire frequencies.</a:t>
            </a:r>
            <a:endParaRPr lang="en-US" sz="1800" dirty="0">
              <a:solidFill>
                <a:schemeClr val="tx1"/>
              </a:solidFill>
              <a:effectLst/>
              <a:latin typeface="Adobe Garamond Pro" panose="02020502060506020403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BE348C7-D440-4C7F-9BCE-5F97063214A8}"/>
              </a:ext>
            </a:extLst>
          </p:cNvPr>
          <p:cNvSpPr/>
          <p:nvPr/>
        </p:nvSpPr>
        <p:spPr>
          <a:xfrm>
            <a:off x="2208145" y="2300215"/>
            <a:ext cx="868680" cy="868680"/>
          </a:xfrm>
          <a:prstGeom prst="roundRect">
            <a:avLst>
              <a:gd name="adj" fmla="val 50000"/>
            </a:avLst>
          </a:prstGeom>
          <a:solidFill>
            <a:srgbClr val="8A9F7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63739A8-6DA8-4A8A-8635-062F15C86436}"/>
              </a:ext>
            </a:extLst>
          </p:cNvPr>
          <p:cNvSpPr/>
          <p:nvPr/>
        </p:nvSpPr>
        <p:spPr>
          <a:xfrm>
            <a:off x="2208145" y="3417524"/>
            <a:ext cx="868680" cy="868680"/>
          </a:xfrm>
          <a:prstGeom prst="roundRect">
            <a:avLst>
              <a:gd name="adj" fmla="val 50000"/>
            </a:avLst>
          </a:prstGeom>
          <a:solidFill>
            <a:srgbClr val="95C6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DAFB26E-FFCA-43FD-A649-22EEC293597E}"/>
              </a:ext>
            </a:extLst>
          </p:cNvPr>
          <p:cNvSpPr/>
          <p:nvPr/>
        </p:nvSpPr>
        <p:spPr>
          <a:xfrm>
            <a:off x="2208145" y="4553564"/>
            <a:ext cx="868680" cy="86868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62844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INTRODUCTION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07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C4369CC-FCD2-C843-0046-FCF217B0FEC1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2">
            <a:extLst>
              <a:ext uri="{FF2B5EF4-FFF2-40B4-BE49-F238E27FC236}">
                <a16:creationId xmlns:a16="http://schemas.microsoft.com/office/drawing/2014/main" id="{8533A383-5C63-2EA0-F046-A5F7286DF5BF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C2F7B9-F12A-8876-0B2F-509F77ADE9EA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DCBC52-C553-E1EB-37C5-1653CAD758DA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188D73-AB9A-B1B4-633E-A23AA969977F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que 61" descr="Mille avec un remplissage uni">
            <a:extLst>
              <a:ext uri="{FF2B5EF4-FFF2-40B4-BE49-F238E27FC236}">
                <a16:creationId xmlns:a16="http://schemas.microsoft.com/office/drawing/2014/main" id="{BCEE12A6-D138-3F79-DBF6-B443FC2C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4454" y="-51728"/>
            <a:ext cx="457200" cy="457200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9D8AAC6-E9D1-0820-E914-A4E8355A2D90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451011F-F9A3-53C6-829D-C67E164CEEFF}"/>
              </a:ext>
            </a:extLst>
          </p:cNvPr>
          <p:cNvCxnSpPr>
            <a:cxnSpLocks/>
          </p:cNvCxnSpPr>
          <p:nvPr/>
        </p:nvCxnSpPr>
        <p:spPr>
          <a:xfrm flipH="1">
            <a:off x="6470801" y="224862"/>
            <a:ext cx="605666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D8C9C0E2-1C36-5335-4C70-E9BE617875B4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9316E57-2E0B-D984-7F52-C356C902CAA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10E79C5-717F-12E4-60F5-0C7B05E7C243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DCAFE3F-0170-82C5-73D1-5549AA7A8EAB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69761E0-677F-A15F-4BF7-78D7DEB5D2D2}"/>
              </a:ext>
            </a:extLst>
          </p:cNvPr>
          <p:cNvCxnSpPr>
            <a:stCxn id="65" idx="6"/>
            <a:endCxn id="6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5B126C1-8A90-D18C-C947-58BCDC4411BB}"/>
              </a:ext>
            </a:extLst>
          </p:cNvPr>
          <p:cNvCxnSpPr/>
          <p:nvPr/>
        </p:nvCxnSpPr>
        <p:spPr>
          <a:xfrm>
            <a:off x="1132867" y="222322"/>
            <a:ext cx="237285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429E28A-8733-5944-F6EB-B6E2A759438B}"/>
              </a:ext>
            </a:extLst>
          </p:cNvPr>
          <p:cNvCxnSpPr/>
          <p:nvPr/>
        </p:nvCxnSpPr>
        <p:spPr>
          <a:xfrm>
            <a:off x="1670080" y="222322"/>
            <a:ext cx="237285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18A71CA-4023-F452-41A9-BFEE13096325}"/>
              </a:ext>
            </a:extLst>
          </p:cNvPr>
          <p:cNvSpPr/>
          <p:nvPr/>
        </p:nvSpPr>
        <p:spPr>
          <a:xfrm>
            <a:off x="8778967" y="24497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C41F166E-C3BC-3B8D-2153-0ED2591D489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que 74" descr="Point d’interrogation avec un remplissage uni">
            <a:extLst>
              <a:ext uri="{FF2B5EF4-FFF2-40B4-BE49-F238E27FC236}">
                <a16:creationId xmlns:a16="http://schemas.microsoft.com/office/drawing/2014/main" id="{69214A9A-8329-0CB7-65F1-E65029E53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7043" y="407189"/>
            <a:ext cx="365760" cy="36576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A1B39663-1B61-D529-C4F9-936411AC878A}"/>
              </a:ext>
            </a:extLst>
          </p:cNvPr>
          <p:cNvGrpSpPr/>
          <p:nvPr/>
        </p:nvGrpSpPr>
        <p:grpSpPr>
          <a:xfrm>
            <a:off x="121325" y="2116902"/>
            <a:ext cx="4096407" cy="3240856"/>
            <a:chOff x="688597" y="1439009"/>
            <a:chExt cx="8728276" cy="4909655"/>
          </a:xfrm>
        </p:grpSpPr>
        <p:pic>
          <p:nvPicPr>
            <p:cNvPr id="2050" name="Picture 2" descr="10 reasons forests are so important | by Stand For Trees | Medium">
              <a:extLst>
                <a:ext uri="{FF2B5EF4-FFF2-40B4-BE49-F238E27FC236}">
                  <a16:creationId xmlns:a16="http://schemas.microsoft.com/office/drawing/2014/main" id="{EB0C3F97-3BB2-7E4B-E841-E1AFB22A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97" y="1439009"/>
              <a:ext cx="8728276" cy="4909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10 reasons forests are so important | by Stand For Trees | Medium">
              <a:extLst>
                <a:ext uri="{FF2B5EF4-FFF2-40B4-BE49-F238E27FC236}">
                  <a16:creationId xmlns:a16="http://schemas.microsoft.com/office/drawing/2014/main" id="{245DBB6D-4432-97C7-8A04-1AA6B2DBEE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45" t="42536" r="58282" b="26662"/>
            <a:stretch/>
          </p:blipFill>
          <p:spPr bwMode="auto">
            <a:xfrm flipH="1">
              <a:off x="5787027" y="3692769"/>
              <a:ext cx="2712204" cy="1512278"/>
            </a:xfrm>
            <a:prstGeom prst="snip2DiagRect">
              <a:avLst>
                <a:gd name="adj1" fmla="val 45410"/>
                <a:gd name="adj2" fmla="val 16667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3A8077BD-1545-9F3A-AE82-F06456E0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997C43-8FA7-D016-FA3A-044B8C5C2AA6}"/>
              </a:ext>
            </a:extLst>
          </p:cNvPr>
          <p:cNvSpPr txBox="1"/>
          <p:nvPr/>
        </p:nvSpPr>
        <p:spPr>
          <a:xfrm>
            <a:off x="5088438" y="1900971"/>
            <a:ext cx="5524173" cy="506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Essential component of Earth’s ecosystems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C0128B7-338E-AFF3-676A-346F60617692}"/>
              </a:ext>
            </a:extLst>
          </p:cNvPr>
          <p:cNvGrpSpPr/>
          <p:nvPr/>
        </p:nvGrpSpPr>
        <p:grpSpPr>
          <a:xfrm>
            <a:off x="5050686" y="3365009"/>
            <a:ext cx="6140021" cy="506870"/>
            <a:chOff x="4903420" y="3353213"/>
            <a:chExt cx="6140021" cy="50687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7C8C728-E813-3DC7-0803-7AFC17D59BEE}"/>
                </a:ext>
              </a:extLst>
            </p:cNvPr>
            <p:cNvSpPr txBox="1"/>
            <p:nvPr/>
          </p:nvSpPr>
          <p:spPr>
            <a:xfrm>
              <a:off x="4903420" y="3353213"/>
              <a:ext cx="6140021" cy="506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forests serve as natural air purifiers</a:t>
              </a:r>
            </a:p>
          </p:txBody>
        </p:sp>
        <p:pic>
          <p:nvPicPr>
            <p:cNvPr id="6146" name="Picture 2" descr="Air Icon Stock Illustrations – 394,435 Air Icon Stock Illustrations,  Vectors &amp; Clipart - Dreamstime">
              <a:extLst>
                <a:ext uri="{FF2B5EF4-FFF2-40B4-BE49-F238E27FC236}">
                  <a16:creationId xmlns:a16="http://schemas.microsoft.com/office/drawing/2014/main" id="{A3366D64-9753-63C4-28F9-0F922F4673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8" t="8120" r="4250" b="17809"/>
            <a:stretch/>
          </p:blipFill>
          <p:spPr bwMode="auto">
            <a:xfrm>
              <a:off x="9577626" y="3362630"/>
              <a:ext cx="973606" cy="48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5A72173-F69B-8F8B-153C-47076E1F0E30}"/>
              </a:ext>
            </a:extLst>
          </p:cNvPr>
          <p:cNvGrpSpPr/>
          <p:nvPr/>
        </p:nvGrpSpPr>
        <p:grpSpPr>
          <a:xfrm>
            <a:off x="5041206" y="3998652"/>
            <a:ext cx="6773623" cy="875996"/>
            <a:chOff x="4903420" y="3998652"/>
            <a:chExt cx="6773623" cy="875996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BB062349-8000-385C-A87A-9DC5AD0EC666}"/>
                </a:ext>
              </a:extLst>
            </p:cNvPr>
            <p:cNvGrpSpPr/>
            <p:nvPr/>
          </p:nvGrpSpPr>
          <p:grpSpPr>
            <a:xfrm>
              <a:off x="9370170" y="3998652"/>
              <a:ext cx="2306873" cy="875996"/>
              <a:chOff x="9394812" y="3575811"/>
              <a:chExt cx="2306873" cy="875996"/>
            </a:xfrm>
          </p:grpSpPr>
          <p:pic>
            <p:nvPicPr>
              <p:cNvPr id="6148" name="Picture 4" descr="Natural Disaster Icon Images – Browse 50,438 Stock Photos, Vectors, and  Video | Adobe Stock">
                <a:extLst>
                  <a:ext uri="{FF2B5EF4-FFF2-40B4-BE49-F238E27FC236}">
                    <a16:creationId xmlns:a16="http://schemas.microsoft.com/office/drawing/2014/main" id="{A6E2C261-B1F1-6310-D1D6-99AD67DB30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6" t="24944" r="82465" b="50986"/>
              <a:stretch/>
            </p:blipFill>
            <p:spPr bwMode="auto">
              <a:xfrm>
                <a:off x="9394812" y="3575811"/>
                <a:ext cx="694259" cy="726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Natural Disaster Icon Images – Browse 50,438 Stock Photos, Vectors, and  Video | Adobe Stock">
                <a:extLst>
                  <a:ext uri="{FF2B5EF4-FFF2-40B4-BE49-F238E27FC236}">
                    <a16:creationId xmlns:a16="http://schemas.microsoft.com/office/drawing/2014/main" id="{BA867443-943A-F15D-DA2E-1A3922877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62" t="24561" r="66529" b="51369"/>
              <a:stretch/>
            </p:blipFill>
            <p:spPr bwMode="auto">
              <a:xfrm>
                <a:off x="10912545" y="3614170"/>
                <a:ext cx="789140" cy="825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Natural Disaster Icon Images – Browse 50,438 Stock Photos, Vectors, and  Video | Adobe Stock">
                <a:extLst>
                  <a:ext uri="{FF2B5EF4-FFF2-40B4-BE49-F238E27FC236}">
                    <a16:creationId xmlns:a16="http://schemas.microsoft.com/office/drawing/2014/main" id="{DC78A127-5277-ECA5-5E08-0512F0E4A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03" t="60606" r="50088" b="15324"/>
              <a:stretch/>
            </p:blipFill>
            <p:spPr bwMode="auto">
              <a:xfrm>
                <a:off x="10123405" y="3626443"/>
                <a:ext cx="789140" cy="8253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99CE333-6F2F-49D7-8B75-858A0B9B9970}"/>
                </a:ext>
              </a:extLst>
            </p:cNvPr>
            <p:cNvSpPr txBox="1"/>
            <p:nvPr/>
          </p:nvSpPr>
          <p:spPr>
            <a:xfrm>
              <a:off x="4903420" y="4181643"/>
              <a:ext cx="6140021" cy="506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Protect us from natural disasters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A0FABED-BF91-C1D2-585E-995CFF1E3BE8}"/>
              </a:ext>
            </a:extLst>
          </p:cNvPr>
          <p:cNvSpPr txBox="1"/>
          <p:nvPr/>
        </p:nvSpPr>
        <p:spPr>
          <a:xfrm>
            <a:off x="5041206" y="4994734"/>
            <a:ext cx="614002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Improve our overall quality of life</a:t>
            </a:r>
            <a:endParaRPr lang="en-US" sz="1200" dirty="0">
              <a:latin typeface="Adobe Garamond Pro" panose="020205020605060204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C495BBD-69EB-1397-E027-2A6AD41154EE}"/>
              </a:ext>
            </a:extLst>
          </p:cNvPr>
          <p:cNvGrpSpPr/>
          <p:nvPr/>
        </p:nvGrpSpPr>
        <p:grpSpPr>
          <a:xfrm>
            <a:off x="5041206" y="2520991"/>
            <a:ext cx="6438162" cy="719072"/>
            <a:chOff x="4903420" y="2621454"/>
            <a:chExt cx="6438162" cy="719072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6AE15A7-F412-9B55-B836-DDAD72B3181A}"/>
                </a:ext>
              </a:extLst>
            </p:cNvPr>
            <p:cNvSpPr txBox="1"/>
            <p:nvPr/>
          </p:nvSpPr>
          <p:spPr>
            <a:xfrm>
              <a:off x="4903420" y="2741509"/>
              <a:ext cx="6140021" cy="506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Palatino Linotype" panose="0204050205050503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It serves both environment           and humans </a:t>
              </a:r>
            </a:p>
          </p:txBody>
        </p:sp>
        <p:pic>
          <p:nvPicPr>
            <p:cNvPr id="20" name="Graphique 19" descr="Main ouverte avec une plante avec un remplissage uni">
              <a:extLst>
                <a:ext uri="{FF2B5EF4-FFF2-40B4-BE49-F238E27FC236}">
                  <a16:creationId xmlns:a16="http://schemas.microsoft.com/office/drawing/2014/main" id="{ECDB6A8A-D8BF-6789-7560-5395DB1E4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585005" y="2721319"/>
              <a:ext cx="543724" cy="543724"/>
            </a:xfrm>
            <a:prstGeom prst="rect">
              <a:avLst/>
            </a:prstGeom>
          </p:spPr>
        </p:pic>
        <p:pic>
          <p:nvPicPr>
            <p:cNvPr id="22" name="Graphique 21" descr="Groupe d’hommes avec un remplissage uni">
              <a:extLst>
                <a:ext uri="{FF2B5EF4-FFF2-40B4-BE49-F238E27FC236}">
                  <a16:creationId xmlns:a16="http://schemas.microsoft.com/office/drawing/2014/main" id="{6FCBE3B4-9684-3B65-A4DC-20DFEB6B4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22510" y="2621454"/>
              <a:ext cx="719072" cy="719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2318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C4369CC-FCD2-C843-0046-FCF217B0FEC1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32">
            <a:extLst>
              <a:ext uri="{FF2B5EF4-FFF2-40B4-BE49-F238E27FC236}">
                <a16:creationId xmlns:a16="http://schemas.microsoft.com/office/drawing/2014/main" id="{8533A383-5C63-2EA0-F046-A5F7286DF5BF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CC2F7B9-F12A-8876-0B2F-509F77ADE9EA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DDCBC52-C553-E1EB-37C5-1653CAD758DA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188D73-AB9A-B1B4-633E-A23AA969977F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Graphique 61" descr="Mille avec un remplissage uni">
            <a:extLst>
              <a:ext uri="{FF2B5EF4-FFF2-40B4-BE49-F238E27FC236}">
                <a16:creationId xmlns:a16="http://schemas.microsoft.com/office/drawing/2014/main" id="{BCEE12A6-D138-3F79-DBF6-B443FC2C5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94454" y="-51728"/>
            <a:ext cx="457200" cy="457200"/>
          </a:xfrm>
          <a:prstGeom prst="rect">
            <a:avLst/>
          </a:prstGeom>
        </p:spPr>
      </p:pic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39D8AAC6-E9D1-0820-E914-A4E8355A2D90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8451011F-F9A3-53C6-829D-C67E164CEEFF}"/>
              </a:ext>
            </a:extLst>
          </p:cNvPr>
          <p:cNvCxnSpPr>
            <a:cxnSpLocks/>
          </p:cNvCxnSpPr>
          <p:nvPr/>
        </p:nvCxnSpPr>
        <p:spPr>
          <a:xfrm flipH="1">
            <a:off x="6470801" y="224862"/>
            <a:ext cx="605666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>
            <a:extLst>
              <a:ext uri="{FF2B5EF4-FFF2-40B4-BE49-F238E27FC236}">
                <a16:creationId xmlns:a16="http://schemas.microsoft.com/office/drawing/2014/main" id="{D8C9C0E2-1C36-5335-4C70-E9BE617875B4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39316E57-2E0B-D984-7F52-C356C902CAA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10E79C5-717F-12E4-60F5-0C7B05E7C243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2DCAFE3F-0170-82C5-73D1-5549AA7A8EAB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869761E0-677F-A15F-4BF7-78D7DEB5D2D2}"/>
              </a:ext>
            </a:extLst>
          </p:cNvPr>
          <p:cNvCxnSpPr>
            <a:stCxn id="65" idx="6"/>
            <a:endCxn id="6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E5B126C1-8A90-D18C-C947-58BCDC4411BB}"/>
              </a:ext>
            </a:extLst>
          </p:cNvPr>
          <p:cNvCxnSpPr/>
          <p:nvPr/>
        </p:nvCxnSpPr>
        <p:spPr>
          <a:xfrm>
            <a:off x="1132867" y="222322"/>
            <a:ext cx="237285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3429E28A-8733-5944-F6EB-B6E2A759438B}"/>
              </a:ext>
            </a:extLst>
          </p:cNvPr>
          <p:cNvCxnSpPr/>
          <p:nvPr/>
        </p:nvCxnSpPr>
        <p:spPr>
          <a:xfrm>
            <a:off x="1670080" y="222322"/>
            <a:ext cx="237285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018A71CA-4023-F452-41A9-BFEE13096325}"/>
              </a:ext>
            </a:extLst>
          </p:cNvPr>
          <p:cNvSpPr/>
          <p:nvPr/>
        </p:nvSpPr>
        <p:spPr>
          <a:xfrm>
            <a:off x="8778967" y="24497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C41F166E-C3BC-3B8D-2153-0ED2591D489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Graphique 74" descr="Point d’interrogation avec un remplissage uni">
            <a:extLst>
              <a:ext uri="{FF2B5EF4-FFF2-40B4-BE49-F238E27FC236}">
                <a16:creationId xmlns:a16="http://schemas.microsoft.com/office/drawing/2014/main" id="{69214A9A-8329-0CB7-65F1-E65029E53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77043" y="407189"/>
            <a:ext cx="365760" cy="365760"/>
          </a:xfrm>
          <a:prstGeom prst="rect">
            <a:avLst/>
          </a:prstGeom>
        </p:spPr>
      </p:pic>
      <p:pic>
        <p:nvPicPr>
          <p:cNvPr id="6" name="Image 5" descr="Forêt et herbe en feu">
            <a:extLst>
              <a:ext uri="{FF2B5EF4-FFF2-40B4-BE49-F238E27FC236}">
                <a16:creationId xmlns:a16="http://schemas.microsoft.com/office/drawing/2014/main" id="{5FCB360D-94FF-35F8-A872-3BC4136EC1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" r="-114" b="13270"/>
          <a:stretch/>
        </p:blipFill>
        <p:spPr>
          <a:xfrm>
            <a:off x="-34680" y="0"/>
            <a:ext cx="12261360" cy="7041250"/>
          </a:xfrm>
          <a:prstGeom prst="rect">
            <a:avLst/>
          </a:prstGeom>
        </p:spPr>
      </p:pic>
      <p:sp>
        <p:nvSpPr>
          <p:cNvPr id="5" name="Espace réservé du numéro de diapositive 1">
            <a:extLst>
              <a:ext uri="{FF2B5EF4-FFF2-40B4-BE49-F238E27FC236}">
                <a16:creationId xmlns:a16="http://schemas.microsoft.com/office/drawing/2014/main" id="{3A8077BD-1545-9F3A-AE82-F06456E0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6" name="Image 25" descr="Forêt et arbres brûlés">
            <a:extLst>
              <a:ext uri="{FF2B5EF4-FFF2-40B4-BE49-F238E27FC236}">
                <a16:creationId xmlns:a16="http://schemas.microsoft.com/office/drawing/2014/main" id="{D91F3FD8-4946-20DB-BE94-977A2DFF6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78" y="91341"/>
            <a:ext cx="4078532" cy="2813274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 descr="Fumée dans une forêt en feu">
            <a:extLst>
              <a:ext uri="{FF2B5EF4-FFF2-40B4-BE49-F238E27FC236}">
                <a16:creationId xmlns:a16="http://schemas.microsoft.com/office/drawing/2014/main" id="{4611F46B-860D-AD6A-3044-5A077EB4B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893" y="2054123"/>
            <a:ext cx="4211999" cy="2808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 descr="Devastating wildfires in Turkey and Greece">
            <a:extLst>
              <a:ext uri="{FF2B5EF4-FFF2-40B4-BE49-F238E27FC236}">
                <a16:creationId xmlns:a16="http://schemas.microsoft.com/office/drawing/2014/main" id="{D15379C7-DCBA-BECB-2C89-C4C8F9D0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16" y="3916798"/>
            <a:ext cx="4214601" cy="280800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3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1">
            <a:extLst>
              <a:ext uri="{FF2B5EF4-FFF2-40B4-BE49-F238E27FC236}">
                <a16:creationId xmlns:a16="http://schemas.microsoft.com/office/drawing/2014/main" id="{8B5C7165-A3E3-8A79-919F-94D4F176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6098671-818C-CB11-55B5-7B59A18A0AA6}"/>
              </a:ext>
            </a:extLst>
          </p:cNvPr>
          <p:cNvSpPr txBox="1"/>
          <p:nvPr/>
        </p:nvSpPr>
        <p:spPr>
          <a:xfrm>
            <a:off x="1812667" y="5502896"/>
            <a:ext cx="40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Vegetation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88B92B5-05A9-3147-B0CB-E274B3969508}"/>
              </a:ext>
            </a:extLst>
          </p:cNvPr>
          <p:cNvSpPr txBox="1"/>
          <p:nvPr/>
        </p:nvSpPr>
        <p:spPr>
          <a:xfrm>
            <a:off x="6463065" y="5502896"/>
            <a:ext cx="4049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Land surface temperature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6BFDC90-E9F0-7D21-F591-8CB63AD4CA01}"/>
              </a:ext>
            </a:extLst>
          </p:cNvPr>
          <p:cNvSpPr txBox="1"/>
          <p:nvPr/>
        </p:nvSpPr>
        <p:spPr>
          <a:xfrm>
            <a:off x="1812667" y="5831185"/>
            <a:ext cx="404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Normalized Difference Vegetation Index</a:t>
            </a:r>
          </a:p>
          <a:p>
            <a:pPr algn="ctr"/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NDVI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F9C991E-5427-FEEF-420A-7171BBCBAD99}"/>
              </a:ext>
            </a:extLst>
          </p:cNvPr>
          <p:cNvSpPr txBox="1"/>
          <p:nvPr/>
        </p:nvSpPr>
        <p:spPr>
          <a:xfrm>
            <a:off x="6277906" y="5831185"/>
            <a:ext cx="4234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600" dirty="0"/>
              <a:t>Land Surface Temperature</a:t>
            </a:r>
          </a:p>
          <a:p>
            <a:r>
              <a:rPr lang="en-US" sz="2000" dirty="0">
                <a:solidFill>
                  <a:schemeClr val="accent2"/>
                </a:solidFill>
                <a:effectLst/>
              </a:rPr>
              <a:t>LST</a:t>
            </a:r>
            <a:endParaRPr lang="en-US" sz="1600" dirty="0">
              <a:solidFill>
                <a:schemeClr val="accent2"/>
              </a:solidFill>
              <a:effectLst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4B77D3A-6DB9-13D5-1DA5-2A0718BF6C29}"/>
              </a:ext>
            </a:extLst>
          </p:cNvPr>
          <p:cNvCxnSpPr>
            <a:cxnSpLocks/>
          </p:cNvCxnSpPr>
          <p:nvPr/>
        </p:nvCxnSpPr>
        <p:spPr>
          <a:xfrm flipV="1">
            <a:off x="8609130" y="1110720"/>
            <a:ext cx="2505456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EFB54A0-009C-DE01-8E3B-F63CC43338F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762926CF-B404-6151-AF53-E70BE583D3EB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52B9297-B76C-2D16-7183-9AE567135849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1572B232-68C3-2101-28AE-91D54E3C285C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56DB9E24-9642-82EC-B8A2-4E86BB5E66A2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C1CC9B79-12CB-CAE7-28CD-2D32531D63FA}"/>
              </a:ext>
            </a:extLst>
          </p:cNvPr>
          <p:cNvCxnSpPr>
            <a:stCxn id="35" idx="6"/>
            <a:endCxn id="36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BAECCBE-E313-264F-46CB-8471C7589A13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B643EC2-8F2D-3CBE-9FAB-B7D1B17523B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0B19548D-13DE-E4F8-6618-E7DF9EC97188}"/>
              </a:ext>
            </a:extLst>
          </p:cNvPr>
          <p:cNvSpPr/>
          <p:nvPr/>
        </p:nvSpPr>
        <p:spPr>
          <a:xfrm>
            <a:off x="8622583" y="832805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F51698C0-CE8C-B938-5631-58AD6D0F111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8FA4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Aim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9E47CE-DC3D-609D-BD1B-F49AE6B8E06D}"/>
              </a:ext>
            </a:extLst>
          </p:cNvPr>
          <p:cNvSpPr/>
          <p:nvPr/>
        </p:nvSpPr>
        <p:spPr>
          <a:xfrm rot="2243074">
            <a:off x="11602514" y="304948"/>
            <a:ext cx="548640" cy="548640"/>
          </a:xfrm>
          <a:prstGeom prst="rect">
            <a:avLst/>
          </a:prstGeom>
          <a:solidFill>
            <a:srgbClr val="7D9562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9D4C24D-D5EF-1E32-FCA3-DBB3A7AB48DB}"/>
              </a:ext>
            </a:extLst>
          </p:cNvPr>
          <p:cNvSpPr/>
          <p:nvPr/>
        </p:nvSpPr>
        <p:spPr>
          <a:xfrm rot="2243074">
            <a:off x="11217989" y="795125"/>
            <a:ext cx="548640" cy="548640"/>
          </a:xfrm>
          <a:prstGeom prst="rect">
            <a:avLst/>
          </a:prstGeom>
          <a:solidFill>
            <a:srgbClr val="8AC2E1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0249E4-6A2D-5F3E-6D9F-C6AE1656B204}"/>
              </a:ext>
            </a:extLst>
          </p:cNvPr>
          <p:cNvSpPr/>
          <p:nvPr/>
        </p:nvSpPr>
        <p:spPr>
          <a:xfrm rot="2243074">
            <a:off x="11148734" y="-99915"/>
            <a:ext cx="548640" cy="548640"/>
          </a:xfrm>
          <a:prstGeom prst="rect">
            <a:avLst/>
          </a:prstGeom>
          <a:solidFill>
            <a:srgbClr val="E8E4CA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756980AA-B4AC-AF08-3E39-D016D56B3417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51005" cy="909647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que 49" descr="Point d’interrogation avec un remplissage uni">
            <a:extLst>
              <a:ext uri="{FF2B5EF4-FFF2-40B4-BE49-F238E27FC236}">
                <a16:creationId xmlns:a16="http://schemas.microsoft.com/office/drawing/2014/main" id="{9F7164CF-C3DD-9097-EAEE-DBE1FDD71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9761" y="890753"/>
            <a:ext cx="365760" cy="365760"/>
          </a:xfrm>
          <a:prstGeom prst="rect">
            <a:avLst/>
          </a:prstGeom>
        </p:spPr>
      </p:pic>
      <p:pic>
        <p:nvPicPr>
          <p:cNvPr id="51" name="Graphique 50" descr="Mille avec un remplissage uni">
            <a:extLst>
              <a:ext uri="{FF2B5EF4-FFF2-40B4-BE49-F238E27FC236}">
                <a16:creationId xmlns:a16="http://schemas.microsoft.com/office/drawing/2014/main" id="{E02EA8BB-0053-8A5A-EC2B-853BA6AC6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51744" y="330331"/>
            <a:ext cx="457200" cy="457200"/>
          </a:xfrm>
          <a:prstGeom prst="rect">
            <a:avLst/>
          </a:prstGeom>
        </p:spPr>
      </p:pic>
      <p:pic>
        <p:nvPicPr>
          <p:cNvPr id="53" name="Image 52" descr="Une image contenant plein air, jungle, végétation, plante&#10;&#10;Description générée automatiquement">
            <a:extLst>
              <a:ext uri="{FF2B5EF4-FFF2-40B4-BE49-F238E27FC236}">
                <a16:creationId xmlns:a16="http://schemas.microsoft.com/office/drawing/2014/main" id="{7E7871F9-412B-877F-FE6A-E2395A079E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r="25163"/>
          <a:stretch/>
        </p:blipFill>
        <p:spPr>
          <a:xfrm>
            <a:off x="1754706" y="2080544"/>
            <a:ext cx="4184679" cy="331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Image 54" descr="Une image contenant planète, sphère, Terre, Caractère coloré&#10;&#10;Description générée automatiquement">
            <a:extLst>
              <a:ext uri="{FF2B5EF4-FFF2-40B4-BE49-F238E27FC236}">
                <a16:creationId xmlns:a16="http://schemas.microsoft.com/office/drawing/2014/main" id="{B2D55012-09D6-C8ED-BFF2-E450B74E04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9244" r="1" b="9806"/>
          <a:stretch/>
        </p:blipFill>
        <p:spPr>
          <a:xfrm>
            <a:off x="6463065" y="2079071"/>
            <a:ext cx="4049385" cy="3313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 descr="Une image contenant transport, satellite, espace, station spatiale&#10;&#10;Description générée automatiquement">
            <a:extLst>
              <a:ext uri="{FF2B5EF4-FFF2-40B4-BE49-F238E27FC236}">
                <a16:creationId xmlns:a16="http://schemas.microsoft.com/office/drawing/2014/main" id="{2C0051AB-8AFA-8738-6F40-BB36A5E4FA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6" y="356943"/>
            <a:ext cx="5262635" cy="296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45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05A8A96-2D97-4971-EF3E-359D03917EB7}"/>
              </a:ext>
            </a:extLst>
          </p:cNvPr>
          <p:cNvCxnSpPr>
            <a:cxnSpLocks/>
          </p:cNvCxnSpPr>
          <p:nvPr/>
        </p:nvCxnSpPr>
        <p:spPr>
          <a:xfrm flipH="1">
            <a:off x="-58782" y="4505124"/>
            <a:ext cx="10584000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B397946-CAF7-F0E0-1B29-5F0E5FB74092}"/>
              </a:ext>
            </a:extLst>
          </p:cNvPr>
          <p:cNvSpPr/>
          <p:nvPr/>
        </p:nvSpPr>
        <p:spPr>
          <a:xfrm>
            <a:off x="-96419" y="2780186"/>
            <a:ext cx="12348552" cy="1531985"/>
          </a:xfrm>
          <a:prstGeom prst="rect">
            <a:avLst/>
          </a:prstGeom>
          <a:gradFill flip="none" rotWithShape="1">
            <a:gsLst>
              <a:gs pos="36000">
                <a:srgbClr val="3993D7"/>
              </a:gs>
              <a:gs pos="9000">
                <a:srgbClr val="165487"/>
              </a:gs>
              <a:gs pos="64000">
                <a:srgbClr val="B4C68C"/>
              </a:gs>
              <a:gs pos="86000">
                <a:schemeClr val="accent4">
                  <a:lumMod val="20000"/>
                  <a:lumOff val="80000"/>
                </a:scheme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       MATERIALS AND METHODS</a:t>
            </a:r>
            <a:endParaRPr lang="en-US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DB5F00D-EFA5-B81A-D702-D5F264766F3D}"/>
              </a:ext>
            </a:extLst>
          </p:cNvPr>
          <p:cNvSpPr/>
          <p:nvPr/>
        </p:nvSpPr>
        <p:spPr>
          <a:xfrm>
            <a:off x="10400596" y="4386599"/>
            <a:ext cx="216000" cy="216000"/>
          </a:xfrm>
          <a:prstGeom prst="ellipse">
            <a:avLst/>
          </a:prstGeom>
          <a:solidFill>
            <a:srgbClr val="00468B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0893F5D-2E8F-F8D9-72AA-4489DFF894FA}"/>
              </a:ext>
            </a:extLst>
          </p:cNvPr>
          <p:cNvSpPr/>
          <p:nvPr/>
        </p:nvSpPr>
        <p:spPr>
          <a:xfrm>
            <a:off x="10841551" y="4386599"/>
            <a:ext cx="216000" cy="216000"/>
          </a:xfrm>
          <a:prstGeom prst="ellipse">
            <a:avLst/>
          </a:prstGeom>
          <a:solidFill>
            <a:srgbClr val="65ACE0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010D12-4717-3F54-843B-7CDBDCE9605A}"/>
              </a:ext>
            </a:extLst>
          </p:cNvPr>
          <p:cNvSpPr/>
          <p:nvPr/>
        </p:nvSpPr>
        <p:spPr>
          <a:xfrm>
            <a:off x="11292130" y="4386599"/>
            <a:ext cx="216000" cy="216000"/>
          </a:xfrm>
          <a:prstGeom prst="ellipse">
            <a:avLst/>
          </a:prstGeom>
          <a:solidFill>
            <a:srgbClr val="7B967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9084C99-3791-0114-3413-9E3A80E24A3D}"/>
              </a:ext>
            </a:extLst>
          </p:cNvPr>
          <p:cNvSpPr/>
          <p:nvPr/>
        </p:nvSpPr>
        <p:spPr>
          <a:xfrm>
            <a:off x="11737906" y="4386599"/>
            <a:ext cx="216000" cy="216000"/>
          </a:xfrm>
          <a:prstGeom prst="ellipse">
            <a:avLst/>
          </a:prstGeom>
          <a:solidFill>
            <a:srgbClr val="DCD8B3"/>
          </a:solidFill>
          <a:ln w="28575">
            <a:solidFill>
              <a:srgbClr val="0046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2421655-DCFF-BD1B-5E21-9BC52F5F8F30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10616596" y="4494599"/>
            <a:ext cx="224955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0446AEB-D7F2-D645-09B1-5A979CBD519D}"/>
              </a:ext>
            </a:extLst>
          </p:cNvPr>
          <p:cNvCxnSpPr>
            <a:cxnSpLocks/>
            <a:stCxn id="7" idx="6"/>
            <a:endCxn id="8" idx="2"/>
          </p:cNvCxnSpPr>
          <p:nvPr/>
        </p:nvCxnSpPr>
        <p:spPr>
          <a:xfrm>
            <a:off x="11057551" y="4494599"/>
            <a:ext cx="234579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C73E7CB-DB07-87A6-405D-A09ECB0ADD8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508130" y="4494599"/>
            <a:ext cx="229776" cy="0"/>
          </a:xfrm>
          <a:prstGeom prst="line">
            <a:avLst/>
          </a:prstGeom>
          <a:ln w="28575">
            <a:solidFill>
              <a:srgbClr val="0046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F14CDAF-79D6-9A26-0461-4254C32604BF}"/>
              </a:ext>
            </a:extLst>
          </p:cNvPr>
          <p:cNvSpPr/>
          <p:nvPr/>
        </p:nvSpPr>
        <p:spPr>
          <a:xfrm rot="2026230">
            <a:off x="1235988" y="2562131"/>
            <a:ext cx="540000" cy="540000"/>
          </a:xfrm>
          <a:prstGeom prst="rect">
            <a:avLst/>
          </a:prstGeom>
          <a:solidFill>
            <a:srgbClr val="90A6DB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AA9098-B4BD-2E8B-E329-9F885955BC32}"/>
              </a:ext>
            </a:extLst>
          </p:cNvPr>
          <p:cNvSpPr/>
          <p:nvPr/>
        </p:nvSpPr>
        <p:spPr>
          <a:xfrm rot="2026230">
            <a:off x="871983" y="3106811"/>
            <a:ext cx="540000" cy="540000"/>
          </a:xfrm>
          <a:prstGeom prst="rect">
            <a:avLst/>
          </a:prstGeom>
          <a:solidFill>
            <a:srgbClr val="339BC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DE9CFB-AAD1-E376-D3D7-1C0A30221791}"/>
              </a:ext>
            </a:extLst>
          </p:cNvPr>
          <p:cNvSpPr/>
          <p:nvPr/>
        </p:nvSpPr>
        <p:spPr>
          <a:xfrm rot="2026230">
            <a:off x="1400081" y="3489319"/>
            <a:ext cx="540000" cy="540000"/>
          </a:xfrm>
          <a:prstGeom prst="rect">
            <a:avLst/>
          </a:prstGeom>
          <a:solidFill>
            <a:srgbClr val="7D9562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BA0636-2ED7-372C-271C-ECD75D23DECA}"/>
              </a:ext>
            </a:extLst>
          </p:cNvPr>
          <p:cNvSpPr/>
          <p:nvPr/>
        </p:nvSpPr>
        <p:spPr>
          <a:xfrm rot="2026230">
            <a:off x="1755406" y="2931097"/>
            <a:ext cx="540000" cy="540000"/>
          </a:xfrm>
          <a:prstGeom prst="rect">
            <a:avLst/>
          </a:prstGeom>
          <a:solidFill>
            <a:srgbClr val="E8E4CA">
              <a:alpha val="76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A8A5B5-D4C8-86B0-4636-7F6AEB9849A8}"/>
              </a:ext>
            </a:extLst>
          </p:cNvPr>
          <p:cNvSpPr/>
          <p:nvPr/>
        </p:nvSpPr>
        <p:spPr>
          <a:xfrm rot="2026230">
            <a:off x="1916607" y="3850207"/>
            <a:ext cx="540000" cy="540000"/>
          </a:xfrm>
          <a:prstGeom prst="rect">
            <a:avLst/>
          </a:prstGeom>
          <a:solidFill>
            <a:srgbClr val="8AC2E1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AFB324-8133-0F49-27BD-B0575F40FA8E}"/>
              </a:ext>
            </a:extLst>
          </p:cNvPr>
          <p:cNvSpPr/>
          <p:nvPr/>
        </p:nvSpPr>
        <p:spPr>
          <a:xfrm rot="2026230">
            <a:off x="-45633" y="3287439"/>
            <a:ext cx="540000" cy="540000"/>
          </a:xfrm>
          <a:prstGeom prst="rect">
            <a:avLst/>
          </a:prstGeom>
          <a:solidFill>
            <a:srgbClr val="235B96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EA2C3F-7BFE-F744-5D3A-0508FD512BBC}"/>
              </a:ext>
            </a:extLst>
          </p:cNvPr>
          <p:cNvSpPr/>
          <p:nvPr/>
        </p:nvSpPr>
        <p:spPr>
          <a:xfrm rot="2026230">
            <a:off x="346631" y="2740264"/>
            <a:ext cx="540000" cy="540000"/>
          </a:xfrm>
          <a:prstGeom prst="rect">
            <a:avLst/>
          </a:prstGeom>
          <a:solidFill>
            <a:srgbClr val="CFCCA7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C001A0-8A21-2DF8-D2D0-048BE4FE85A7}"/>
              </a:ext>
            </a:extLst>
          </p:cNvPr>
          <p:cNvSpPr/>
          <p:nvPr/>
        </p:nvSpPr>
        <p:spPr>
          <a:xfrm rot="2026230">
            <a:off x="479415" y="3674359"/>
            <a:ext cx="540000" cy="540000"/>
          </a:xfrm>
          <a:prstGeom prst="rect">
            <a:avLst/>
          </a:prstGeom>
          <a:solidFill>
            <a:srgbClr val="759F7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A08120-D1E6-0313-918B-70DA686344CB}"/>
              </a:ext>
            </a:extLst>
          </p:cNvPr>
          <p:cNvSpPr/>
          <p:nvPr/>
        </p:nvSpPr>
        <p:spPr>
          <a:xfrm rot="2026230">
            <a:off x="1029423" y="4040905"/>
            <a:ext cx="540000" cy="540000"/>
          </a:xfrm>
          <a:prstGeom prst="rect">
            <a:avLst/>
          </a:prstGeom>
          <a:solidFill>
            <a:srgbClr val="CCD7CD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8AE224-9041-3154-E933-AC9A9DDAA6F2}"/>
              </a:ext>
            </a:extLst>
          </p:cNvPr>
          <p:cNvSpPr/>
          <p:nvPr/>
        </p:nvSpPr>
        <p:spPr>
          <a:xfrm rot="2026230">
            <a:off x="123932" y="4209142"/>
            <a:ext cx="540000" cy="540000"/>
          </a:xfrm>
          <a:prstGeom prst="rect">
            <a:avLst/>
          </a:prstGeom>
          <a:solidFill>
            <a:srgbClr val="1C3788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C74A02-2F2D-6E33-FADE-BCB5C88BB81E}"/>
              </a:ext>
            </a:extLst>
          </p:cNvPr>
          <p:cNvSpPr/>
          <p:nvPr/>
        </p:nvSpPr>
        <p:spPr>
          <a:xfrm rot="2026230">
            <a:off x="704624" y="2169582"/>
            <a:ext cx="540000" cy="540000"/>
          </a:xfrm>
          <a:prstGeom prst="rect">
            <a:avLst/>
          </a:prstGeom>
          <a:solidFill>
            <a:srgbClr val="6B8A49">
              <a:alpha val="65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1270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que 23" descr="Planète avec un remplissage uni">
            <a:extLst>
              <a:ext uri="{FF2B5EF4-FFF2-40B4-BE49-F238E27FC236}">
                <a16:creationId xmlns:a16="http://schemas.microsoft.com/office/drawing/2014/main" id="{42CA7AC3-2F86-5F84-C237-0ED7BF1D9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2" y="3332422"/>
            <a:ext cx="457200" cy="457200"/>
          </a:xfrm>
          <a:prstGeom prst="rect">
            <a:avLst/>
          </a:prstGeom>
        </p:spPr>
      </p:pic>
      <p:pic>
        <p:nvPicPr>
          <p:cNvPr id="25" name="Graphique 24" descr="Carte avec repère contour">
            <a:extLst>
              <a:ext uri="{FF2B5EF4-FFF2-40B4-BE49-F238E27FC236}">
                <a16:creationId xmlns:a16="http://schemas.microsoft.com/office/drawing/2014/main" id="{3C44AD4B-FBE5-CDD5-9C7D-EFBDCDA8BD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39" y="4037399"/>
            <a:ext cx="457200" cy="457200"/>
          </a:xfrm>
          <a:prstGeom prst="rect">
            <a:avLst/>
          </a:prstGeom>
        </p:spPr>
      </p:pic>
      <p:pic>
        <p:nvPicPr>
          <p:cNvPr id="26" name="Graphique 25" descr="Globe contour">
            <a:extLst>
              <a:ext uri="{FF2B5EF4-FFF2-40B4-BE49-F238E27FC236}">
                <a16:creationId xmlns:a16="http://schemas.microsoft.com/office/drawing/2014/main" id="{C94B4928-DDCA-A876-DD35-807DBFF0E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657" y="4233049"/>
            <a:ext cx="457200" cy="457200"/>
          </a:xfrm>
          <a:prstGeom prst="rect">
            <a:avLst/>
          </a:prstGeom>
        </p:spPr>
      </p:pic>
      <p:pic>
        <p:nvPicPr>
          <p:cNvPr id="27" name="Graphique 26" descr="Antenne parabolique contour">
            <a:extLst>
              <a:ext uri="{FF2B5EF4-FFF2-40B4-BE49-F238E27FC236}">
                <a16:creationId xmlns:a16="http://schemas.microsoft.com/office/drawing/2014/main" id="{C567F951-3409-C2B7-D43C-F9284AB889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3928" y="3165001"/>
            <a:ext cx="457200" cy="457200"/>
          </a:xfrm>
          <a:prstGeom prst="rect">
            <a:avLst/>
          </a:prstGeom>
        </p:spPr>
      </p:pic>
      <p:pic>
        <p:nvPicPr>
          <p:cNvPr id="28" name="Graphique 27" descr="Fusée avec un remplissage uni">
            <a:extLst>
              <a:ext uri="{FF2B5EF4-FFF2-40B4-BE49-F238E27FC236}">
                <a16:creationId xmlns:a16="http://schemas.microsoft.com/office/drawing/2014/main" id="{BBA6169C-AE75-9657-0303-DC4FCF9D97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747514">
            <a:off x="1786233" y="2976850"/>
            <a:ext cx="457200" cy="457200"/>
          </a:xfrm>
          <a:prstGeom prst="rect">
            <a:avLst/>
          </a:prstGeom>
        </p:spPr>
      </p:pic>
      <p:pic>
        <p:nvPicPr>
          <p:cNvPr id="29" name="Graphique 28" descr="Globe terrestre : Europe et Afrique avec un remplissage uni">
            <a:extLst>
              <a:ext uri="{FF2B5EF4-FFF2-40B4-BE49-F238E27FC236}">
                <a16:creationId xmlns:a16="http://schemas.microsoft.com/office/drawing/2014/main" id="{0C365B89-61E1-5D9E-7997-184D649271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8532" y="2212213"/>
            <a:ext cx="457200" cy="457200"/>
          </a:xfrm>
          <a:prstGeom prst="rect">
            <a:avLst/>
          </a:prstGeom>
        </p:spPr>
      </p:pic>
      <p:pic>
        <p:nvPicPr>
          <p:cNvPr id="3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59FCC87C-1331-B56D-B2A3-DE0FC474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991242" y="3962169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51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5579E434-5093-95F8-59CB-BED5DACEAE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1837" r="44529" b="4285"/>
          <a:stretch/>
        </p:blipFill>
        <p:spPr>
          <a:xfrm>
            <a:off x="4642544" y="2478457"/>
            <a:ext cx="987434" cy="125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 9" descr="Une image contenant carte, sphère, globe, Monde&#10;&#10;Description générée automatiquement">
            <a:extLst>
              <a:ext uri="{FF2B5EF4-FFF2-40B4-BE49-F238E27FC236}">
                <a16:creationId xmlns:a16="http://schemas.microsoft.com/office/drawing/2014/main" id="{2342FC3D-A368-3CE4-05FC-25E73837C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973" y="764220"/>
            <a:ext cx="5921513" cy="576871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BA2446-ABAB-C268-ECB3-898ACBD4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1" name="Rectangle 32">
            <a:extLst>
              <a:ext uri="{FF2B5EF4-FFF2-40B4-BE49-F238E27FC236}">
                <a16:creationId xmlns:a16="http://schemas.microsoft.com/office/drawing/2014/main" id="{410F4507-FAF0-69D5-9DC4-E8AE7EADB3A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2080D8-5F9C-D880-B569-558FD08977E7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8B8CF2-02B7-0927-A87B-7B49605972FA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3AD66F-F793-0468-47AC-B9C8692BC3B9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F1E821C-A2C4-72CC-0C1D-BA7C46301974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2B748EA-40CF-239B-C640-240CF10B3B1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C846B15-13D0-4A88-98FA-988161F1985C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2796660-2D01-5783-9597-B2883DC3BF3E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C1BB991-E5A1-2118-0360-0D2575CF22D2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BC98DD3-C190-1DAF-57DA-869793DEB22E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FFCE51D-E7B3-44A6-8BE8-E7A8EC362DE4}"/>
              </a:ext>
            </a:extLst>
          </p:cNvPr>
          <p:cNvCxnSpPr>
            <a:stCxn id="90" idx="6"/>
            <a:endCxn id="91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C33204F-4924-B010-7190-6C151B0B51E9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4E5B170-0AE7-A02A-73D1-8AB1725F4C9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7314FDB-A880-C4A2-A33B-BE27CE7D3079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2918EEA-700D-3A5C-C53F-B63320C296F7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5A30FE0-417F-096A-0543-803F45952E03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19" descr="Boulier avec un remplissage uni">
            <a:extLst>
              <a:ext uri="{FF2B5EF4-FFF2-40B4-BE49-F238E27FC236}">
                <a16:creationId xmlns:a16="http://schemas.microsoft.com/office/drawing/2014/main" id="{2EF30242-852C-5802-AF27-3E9B24326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358778" y="954379"/>
            <a:ext cx="372277" cy="372277"/>
          </a:xfrm>
          <a:prstGeom prst="rect">
            <a:avLst/>
          </a:prstGeom>
        </p:spPr>
      </p:pic>
      <p:pic>
        <p:nvPicPr>
          <p:cNvPr id="10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6AEB5E-33C7-394F-D9EE-EA3DDD181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139732" y="-23734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raphique 100" descr="Globe terrestre : Europe et Afrique avec un remplissage uni">
            <a:extLst>
              <a:ext uri="{FF2B5EF4-FFF2-40B4-BE49-F238E27FC236}">
                <a16:creationId xmlns:a16="http://schemas.microsoft.com/office/drawing/2014/main" id="{5301F23B-44B8-2138-4DA5-9C49A5AD47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239846">
            <a:off x="11648236" y="339104"/>
            <a:ext cx="457200" cy="457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B25366-F9AB-B4A8-4AE1-CFEE8FEB2B81}"/>
              </a:ext>
            </a:extLst>
          </p:cNvPr>
          <p:cNvSpPr/>
          <p:nvPr/>
        </p:nvSpPr>
        <p:spPr>
          <a:xfrm>
            <a:off x="4841771" y="3330491"/>
            <a:ext cx="198315" cy="1964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4BA2446-ABAB-C268-ECB3-898ACBD4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9835" y="649287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1" name="Rectangle 32">
            <a:extLst>
              <a:ext uri="{FF2B5EF4-FFF2-40B4-BE49-F238E27FC236}">
                <a16:creationId xmlns:a16="http://schemas.microsoft.com/office/drawing/2014/main" id="{410F4507-FAF0-69D5-9DC4-E8AE7EADB3AD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12080D8-5F9C-D880-B569-558FD08977E7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8B8CF2-02B7-0927-A87B-7B49605972FA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33AD66F-F793-0468-47AC-B9C8692BC3B9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EF1E821C-A2C4-72CC-0C1D-BA7C46301974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82B748EA-40CF-239B-C640-240CF10B3B1C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7C846B15-13D0-4A88-98FA-988161F1985C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2796660-2D01-5783-9597-B2883DC3BF3E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3C1BB991-E5A1-2118-0360-0D2575CF22D2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4BC98DD3-C190-1DAF-57DA-869793DEB22E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5FFCE51D-E7B3-44A6-8BE8-E7A8EC362DE4}"/>
              </a:ext>
            </a:extLst>
          </p:cNvPr>
          <p:cNvCxnSpPr>
            <a:stCxn id="90" idx="6"/>
            <a:endCxn id="91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C33204F-4924-B010-7190-6C151B0B51E9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A4E5B170-0AE7-A02A-73D1-8AB1725F4C95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27314FDB-A880-C4A2-A33B-BE27CE7D3079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2918EEA-700D-3A5C-C53F-B63320C296F7}"/>
              </a:ext>
            </a:extLst>
          </p:cNvPr>
          <p:cNvSpPr/>
          <p:nvPr/>
        </p:nvSpPr>
        <p:spPr>
          <a:xfrm>
            <a:off x="8654635" y="864421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B5A30FE0-417F-096A-0543-803F45952E03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que 19" descr="Boulier avec un remplissage uni">
            <a:extLst>
              <a:ext uri="{FF2B5EF4-FFF2-40B4-BE49-F238E27FC236}">
                <a16:creationId xmlns:a16="http://schemas.microsoft.com/office/drawing/2014/main" id="{2EF30242-852C-5802-AF27-3E9B24326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58778" y="954379"/>
            <a:ext cx="372277" cy="372277"/>
          </a:xfrm>
          <a:prstGeom prst="rect">
            <a:avLst/>
          </a:prstGeom>
        </p:spPr>
      </p:pic>
      <p:pic>
        <p:nvPicPr>
          <p:cNvPr id="100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6AEB5E-33C7-394F-D9EE-EA3DDD181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139732" y="-23734"/>
            <a:ext cx="398755" cy="3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Graphique 100" descr="Globe terrestre : Europe et Afrique avec un remplissage uni">
            <a:extLst>
              <a:ext uri="{FF2B5EF4-FFF2-40B4-BE49-F238E27FC236}">
                <a16:creationId xmlns:a16="http://schemas.microsoft.com/office/drawing/2014/main" id="{5301F23B-44B8-2138-4DA5-9C49A5AD4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239846">
            <a:off x="11648236" y="339104"/>
            <a:ext cx="457200" cy="45720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FACA891-75A9-0132-8E32-1B155AD4BD02}"/>
              </a:ext>
            </a:extLst>
          </p:cNvPr>
          <p:cNvSpPr/>
          <p:nvPr/>
        </p:nvSpPr>
        <p:spPr>
          <a:xfrm>
            <a:off x="8925328" y="3470559"/>
            <a:ext cx="2317315" cy="551318"/>
          </a:xfrm>
          <a:prstGeom prst="rect">
            <a:avLst/>
          </a:prstGeom>
          <a:solidFill>
            <a:srgbClr val="4478A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600 Km²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006CF11-DF57-1DDA-F3AA-2ACF462A47A0}"/>
              </a:ext>
            </a:extLst>
          </p:cNvPr>
          <p:cNvSpPr/>
          <p:nvPr/>
        </p:nvSpPr>
        <p:spPr>
          <a:xfrm>
            <a:off x="8934917" y="2803111"/>
            <a:ext cx="2317315" cy="551318"/>
          </a:xfrm>
          <a:prstGeom prst="rect">
            <a:avLst/>
          </a:prstGeom>
          <a:solidFill>
            <a:srgbClr val="4478A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35.1167° N, 5.7754° W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00A7DCC-04CB-85D6-3533-21A5196F2EFF}"/>
              </a:ext>
            </a:extLst>
          </p:cNvPr>
          <p:cNvSpPr/>
          <p:nvPr/>
        </p:nvSpPr>
        <p:spPr>
          <a:xfrm>
            <a:off x="8925329" y="4094058"/>
            <a:ext cx="1116000" cy="551318"/>
          </a:xfrm>
          <a:prstGeom prst="rect">
            <a:avLst/>
          </a:prstGeom>
          <a:solidFill>
            <a:srgbClr val="D7DDD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292 Km²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173CA05-5C24-057B-D578-F057549CAF4F}"/>
              </a:ext>
            </a:extLst>
          </p:cNvPr>
          <p:cNvSpPr/>
          <p:nvPr/>
        </p:nvSpPr>
        <p:spPr>
          <a:xfrm>
            <a:off x="10126643" y="4094058"/>
            <a:ext cx="1116000" cy="551318"/>
          </a:xfrm>
          <a:prstGeom prst="rect">
            <a:avLst/>
          </a:prstGeom>
          <a:solidFill>
            <a:srgbClr val="D9B8B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308 Km²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3A4C9077-1313-853B-48A9-FAACA7FB53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11837" r="44529" b="4285"/>
          <a:stretch/>
        </p:blipFill>
        <p:spPr>
          <a:xfrm>
            <a:off x="3661007" y="864421"/>
            <a:ext cx="4286264" cy="5462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rapèze 11">
            <a:extLst>
              <a:ext uri="{FF2B5EF4-FFF2-40B4-BE49-F238E27FC236}">
                <a16:creationId xmlns:a16="http://schemas.microsoft.com/office/drawing/2014/main" id="{7F135E6C-9FFC-0C19-AD69-1B61743A842D}"/>
              </a:ext>
            </a:extLst>
          </p:cNvPr>
          <p:cNvSpPr/>
          <p:nvPr/>
        </p:nvSpPr>
        <p:spPr>
          <a:xfrm rot="6337169">
            <a:off x="1552229" y="2968413"/>
            <a:ext cx="3371806" cy="3991342"/>
          </a:xfrm>
          <a:prstGeom prst="trapezoid">
            <a:avLst>
              <a:gd name="adj" fmla="val 40285"/>
            </a:avLst>
          </a:prstGeom>
          <a:solidFill>
            <a:srgbClr val="FFF2C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rte, dessin, art&#10;&#10;Description générée automatiquement">
            <a:extLst>
              <a:ext uri="{FF2B5EF4-FFF2-40B4-BE49-F238E27FC236}">
                <a16:creationId xmlns:a16="http://schemas.microsoft.com/office/drawing/2014/main" id="{EEF19E55-8E56-F915-08E0-6E868A8140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9" r="30861" b="3250"/>
          <a:stretch/>
        </p:blipFill>
        <p:spPr>
          <a:xfrm>
            <a:off x="38859" y="2185994"/>
            <a:ext cx="3597704" cy="4367445"/>
          </a:xfrm>
          <a:prstGeom prst="rect">
            <a:avLst/>
          </a:prstGeom>
        </p:spPr>
      </p:pic>
      <p:pic>
        <p:nvPicPr>
          <p:cNvPr id="16" name="Image 15" descr="Une image contenant carte&#10;&#10;Description générée automatiquement">
            <a:extLst>
              <a:ext uri="{FF2B5EF4-FFF2-40B4-BE49-F238E27FC236}">
                <a16:creationId xmlns:a16="http://schemas.microsoft.com/office/drawing/2014/main" id="{53CA1BC5-EDBE-D384-494C-2CB449FE2E1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74663" r="66052" b="4284"/>
          <a:stretch/>
        </p:blipFill>
        <p:spPr>
          <a:xfrm>
            <a:off x="5050971" y="4942113"/>
            <a:ext cx="870858" cy="1370889"/>
          </a:xfrm>
          <a:prstGeom prst="snip2SameRect">
            <a:avLst>
              <a:gd name="adj1" fmla="val 50000"/>
              <a:gd name="adj2" fmla="val 4125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822698-3FF0-DBE8-17A8-4F004E7E8CFA}"/>
              </a:ext>
            </a:extLst>
          </p:cNvPr>
          <p:cNvSpPr txBox="1"/>
          <p:nvPr/>
        </p:nvSpPr>
        <p:spPr>
          <a:xfrm>
            <a:off x="1277024" y="2924881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(a)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F9EEB40-4271-15CC-C556-39728E2C4227}"/>
              </a:ext>
            </a:extLst>
          </p:cNvPr>
          <p:cNvSpPr txBox="1"/>
          <p:nvPr/>
        </p:nvSpPr>
        <p:spPr>
          <a:xfrm>
            <a:off x="8852156" y="4025380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(a)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EE6CE70-FB76-6565-DE7F-747F467D13D7}"/>
              </a:ext>
            </a:extLst>
          </p:cNvPr>
          <p:cNvSpPr txBox="1"/>
          <p:nvPr/>
        </p:nvSpPr>
        <p:spPr>
          <a:xfrm>
            <a:off x="10083985" y="4036266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Palatino Linotype" panose="02040502050505030304" pitchFamily="18" charset="0"/>
              </a:rPr>
              <a:t>(b)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4676D2B-6FE4-854C-DE85-7BFCB5D6077E}"/>
              </a:ext>
            </a:extLst>
          </p:cNvPr>
          <p:cNvSpPr txBox="1"/>
          <p:nvPr/>
        </p:nvSpPr>
        <p:spPr>
          <a:xfrm>
            <a:off x="662019" y="4788224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00493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7" grpId="0" animBg="1"/>
      <p:bldP spid="127" grpId="0" animBg="1"/>
      <p:bldP spid="128" grpId="0" animBg="1"/>
      <p:bldP spid="12" grpId="0" animBg="1"/>
      <p:bldP spid="17" grpId="0"/>
      <p:bldP spid="18" grpId="0"/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2">
            <a:extLst>
              <a:ext uri="{FF2B5EF4-FFF2-40B4-BE49-F238E27FC236}">
                <a16:creationId xmlns:a16="http://schemas.microsoft.com/office/drawing/2014/main" id="{A2FED839-470F-DC03-322D-F8424DC2691E}"/>
              </a:ext>
            </a:extLst>
          </p:cNvPr>
          <p:cNvSpPr/>
          <p:nvPr/>
        </p:nvSpPr>
        <p:spPr>
          <a:xfrm>
            <a:off x="7690149" y="392200"/>
            <a:ext cx="4186686" cy="411480"/>
          </a:xfrm>
          <a:custGeom>
            <a:avLst/>
            <a:gdLst>
              <a:gd name="connsiteX0" fmla="*/ 0 w 4186686"/>
              <a:gd name="connsiteY0" fmla="*/ 0 h 365760"/>
              <a:gd name="connsiteX1" fmla="*/ 4186686 w 4186686"/>
              <a:gd name="connsiteY1" fmla="*/ 0 h 365760"/>
              <a:gd name="connsiteX2" fmla="*/ 4186686 w 4186686"/>
              <a:gd name="connsiteY2" fmla="*/ 365760 h 365760"/>
              <a:gd name="connsiteX3" fmla="*/ 0 w 4186686"/>
              <a:gd name="connsiteY3" fmla="*/ 365760 h 365760"/>
              <a:gd name="connsiteX4" fmla="*/ 0 w 4186686"/>
              <a:gd name="connsiteY4" fmla="*/ 0 h 3657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5842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787400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8460"/>
              <a:gd name="connsiteX1" fmla="*/ 4186686 w 4186686"/>
              <a:gd name="connsiteY1" fmla="*/ 0 h 378460"/>
              <a:gd name="connsiteX2" fmla="*/ 4186686 w 4186686"/>
              <a:gd name="connsiteY2" fmla="*/ 365760 h 378460"/>
              <a:gd name="connsiteX3" fmla="*/ 658191 w 4186686"/>
              <a:gd name="connsiteY3" fmla="*/ 378460 h 378460"/>
              <a:gd name="connsiteX4" fmla="*/ 0 w 4186686"/>
              <a:gd name="connsiteY4" fmla="*/ 0 h 378460"/>
              <a:gd name="connsiteX0" fmla="*/ 0 w 4186686"/>
              <a:gd name="connsiteY0" fmla="*/ 0 h 373318"/>
              <a:gd name="connsiteX1" fmla="*/ 4186686 w 4186686"/>
              <a:gd name="connsiteY1" fmla="*/ 0 h 373318"/>
              <a:gd name="connsiteX2" fmla="*/ 4186686 w 4186686"/>
              <a:gd name="connsiteY2" fmla="*/ 365760 h 373318"/>
              <a:gd name="connsiteX3" fmla="*/ 643283 w 4186686"/>
              <a:gd name="connsiteY3" fmla="*/ 373318 h 373318"/>
              <a:gd name="connsiteX4" fmla="*/ 0 w 4186686"/>
              <a:gd name="connsiteY4" fmla="*/ 0 h 373318"/>
              <a:gd name="connsiteX0" fmla="*/ 0 w 4186686"/>
              <a:gd name="connsiteY0" fmla="*/ 0 h 393886"/>
              <a:gd name="connsiteX1" fmla="*/ 4186686 w 4186686"/>
              <a:gd name="connsiteY1" fmla="*/ 0 h 393886"/>
              <a:gd name="connsiteX2" fmla="*/ 4186686 w 4186686"/>
              <a:gd name="connsiteY2" fmla="*/ 365760 h 393886"/>
              <a:gd name="connsiteX3" fmla="*/ 668131 w 4186686"/>
              <a:gd name="connsiteY3" fmla="*/ 393886 h 393886"/>
              <a:gd name="connsiteX4" fmla="*/ 0 w 4186686"/>
              <a:gd name="connsiteY4" fmla="*/ 0 h 39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6686" h="393886">
                <a:moveTo>
                  <a:pt x="0" y="0"/>
                </a:moveTo>
                <a:lnTo>
                  <a:pt x="4186686" y="0"/>
                </a:lnTo>
                <a:lnTo>
                  <a:pt x="4186686" y="365760"/>
                </a:lnTo>
                <a:lnTo>
                  <a:pt x="668131" y="393886"/>
                </a:lnTo>
                <a:lnTo>
                  <a:pt x="0" y="0"/>
                </a:lnTo>
                <a:close/>
              </a:path>
            </a:pathLst>
          </a:custGeom>
          <a:solidFill>
            <a:srgbClr val="4579A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aramond Pro Bold" panose="02020702060506020403" pitchFamily="18" charset="0"/>
                <a:cs typeface="Times New Roman" panose="02020603050405020304" pitchFamily="18" charset="0"/>
              </a:rPr>
              <a:t>Satellite data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E239A9-5CF0-A55A-2876-05513E5E5B2F}"/>
              </a:ext>
            </a:extLst>
          </p:cNvPr>
          <p:cNvSpPr/>
          <p:nvPr/>
        </p:nvSpPr>
        <p:spPr>
          <a:xfrm rot="7266076">
            <a:off x="11600650" y="301731"/>
            <a:ext cx="548640" cy="548640"/>
          </a:xfrm>
          <a:prstGeom prst="rect">
            <a:avLst/>
          </a:prstGeom>
          <a:solidFill>
            <a:srgbClr val="3E70A1"/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D6ABF5E-DD6A-9B77-5256-25AF429BE9B2}"/>
              </a:ext>
            </a:extLst>
          </p:cNvPr>
          <p:cNvSpPr/>
          <p:nvPr/>
        </p:nvSpPr>
        <p:spPr>
          <a:xfrm rot="7266076">
            <a:off x="11282106" y="851356"/>
            <a:ext cx="548640" cy="548640"/>
          </a:xfrm>
          <a:prstGeom prst="rect">
            <a:avLst/>
          </a:prstGeom>
          <a:solidFill>
            <a:srgbClr val="CFCCA7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7BEE397-2711-D422-747D-D20E11BB3D4E}"/>
              </a:ext>
            </a:extLst>
          </p:cNvPr>
          <p:cNvSpPr/>
          <p:nvPr/>
        </p:nvSpPr>
        <p:spPr>
          <a:xfrm rot="7266076">
            <a:off x="11079480" y="-47428"/>
            <a:ext cx="548640" cy="548640"/>
          </a:xfrm>
          <a:prstGeom prst="rect">
            <a:avLst/>
          </a:prstGeom>
          <a:solidFill>
            <a:srgbClr val="6B8A49">
              <a:alpha val="84000"/>
            </a:srgb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50800"/>
          </a:effectLst>
          <a:scene3d>
            <a:camera prst="orthographicFront"/>
            <a:lightRig rig="threePt" dir="t"/>
          </a:scene3d>
          <a:sp3d>
            <a:bevelT w="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FC898C-E348-A9EF-C6EA-47A976766223}"/>
              </a:ext>
            </a:extLst>
          </p:cNvPr>
          <p:cNvCxnSpPr>
            <a:cxnSpLocks/>
          </p:cNvCxnSpPr>
          <p:nvPr/>
        </p:nvCxnSpPr>
        <p:spPr>
          <a:xfrm flipV="1">
            <a:off x="8609130" y="1174220"/>
            <a:ext cx="2560320" cy="21249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A3A602F6-7E35-18E5-C9D7-6D117CAD80B4}"/>
              </a:ext>
            </a:extLst>
          </p:cNvPr>
          <p:cNvCxnSpPr>
            <a:cxnSpLocks/>
          </p:cNvCxnSpPr>
          <p:nvPr/>
        </p:nvCxnSpPr>
        <p:spPr>
          <a:xfrm flipH="1">
            <a:off x="858547" y="224862"/>
            <a:ext cx="6217920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11B68EE9-7C4D-AFBD-F623-CACE0F718266}"/>
              </a:ext>
            </a:extLst>
          </p:cNvPr>
          <p:cNvSpPr/>
          <p:nvPr/>
        </p:nvSpPr>
        <p:spPr>
          <a:xfrm>
            <a:off x="321334" y="87702"/>
            <a:ext cx="274320" cy="274320"/>
          </a:xfrm>
          <a:prstGeom prst="ellipse">
            <a:avLst/>
          </a:prstGeom>
          <a:solidFill>
            <a:srgbClr val="4579AC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89530F22-714D-25F6-E6DF-2EB066CD8BF8}"/>
              </a:ext>
            </a:extLst>
          </p:cNvPr>
          <p:cNvSpPr/>
          <p:nvPr/>
        </p:nvSpPr>
        <p:spPr>
          <a:xfrm>
            <a:off x="858547" y="87702"/>
            <a:ext cx="274320" cy="274320"/>
          </a:xfrm>
          <a:prstGeom prst="ellipse">
            <a:avLst/>
          </a:prstGeom>
          <a:solidFill>
            <a:srgbClr val="65ACE0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2046FB3-F8C0-FB77-B234-F595E8423AE6}"/>
              </a:ext>
            </a:extLst>
          </p:cNvPr>
          <p:cNvSpPr/>
          <p:nvPr/>
        </p:nvSpPr>
        <p:spPr>
          <a:xfrm>
            <a:off x="1395760" y="85162"/>
            <a:ext cx="274320" cy="274320"/>
          </a:xfrm>
          <a:prstGeom prst="ellipse">
            <a:avLst/>
          </a:prstGeom>
          <a:solidFill>
            <a:srgbClr val="7B967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1770A92-E40A-5B25-8768-ED3DDF539B55}"/>
              </a:ext>
            </a:extLst>
          </p:cNvPr>
          <p:cNvSpPr/>
          <p:nvPr/>
        </p:nvSpPr>
        <p:spPr>
          <a:xfrm>
            <a:off x="1932973" y="85162"/>
            <a:ext cx="274320" cy="274320"/>
          </a:xfrm>
          <a:prstGeom prst="ellipse">
            <a:avLst/>
          </a:prstGeom>
          <a:solidFill>
            <a:srgbClr val="DCD8B3"/>
          </a:solidFill>
          <a:ln w="19050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DBF5472B-11E4-4E28-A105-28B83D4C7AA2}"/>
              </a:ext>
            </a:extLst>
          </p:cNvPr>
          <p:cNvCxnSpPr>
            <a:stCxn id="36" idx="6"/>
            <a:endCxn id="37" idx="2"/>
          </p:cNvCxnSpPr>
          <p:nvPr/>
        </p:nvCxnSpPr>
        <p:spPr>
          <a:xfrm>
            <a:off x="595654" y="22486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F1E5E72-ADA2-3CCC-D28E-6D377B423D8E}"/>
              </a:ext>
            </a:extLst>
          </p:cNvPr>
          <p:cNvCxnSpPr/>
          <p:nvPr/>
        </p:nvCxnSpPr>
        <p:spPr>
          <a:xfrm>
            <a:off x="1132867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9E28B6D-8241-D39C-8231-84CB18229D64}"/>
              </a:ext>
            </a:extLst>
          </p:cNvPr>
          <p:cNvCxnSpPr/>
          <p:nvPr/>
        </p:nvCxnSpPr>
        <p:spPr>
          <a:xfrm>
            <a:off x="1670080" y="222322"/>
            <a:ext cx="262893" cy="0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190500" dist="38100" dir="2400000" sx="115000" sy="115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784EE7F-171D-36A4-A2F7-AA757FB9F65E}"/>
              </a:ext>
            </a:extLst>
          </p:cNvPr>
          <p:cNvSpPr/>
          <p:nvPr/>
        </p:nvSpPr>
        <p:spPr>
          <a:xfrm>
            <a:off x="8696354" y="24430"/>
            <a:ext cx="2103120" cy="365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Algorithms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Adobe Garamond Pro Bold" panose="02020702060506020403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9218C2-F5F9-D163-B6E6-1C16E616BCCE}"/>
              </a:ext>
            </a:extLst>
          </p:cNvPr>
          <p:cNvSpPr/>
          <p:nvPr/>
        </p:nvSpPr>
        <p:spPr>
          <a:xfrm>
            <a:off x="8631504" y="854349"/>
            <a:ext cx="2322576" cy="269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Adobe Garamond Pro Bold" panose="02020702060506020403" pitchFamily="18" charset="0"/>
                <a:cs typeface="Times New Roman" panose="02020603050405020304" pitchFamily="18" charset="0"/>
              </a:rPr>
              <a:t>Study area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A83AE04-9B57-D3B4-730A-9404500872EE}"/>
              </a:ext>
            </a:extLst>
          </p:cNvPr>
          <p:cNvCxnSpPr>
            <a:cxnSpLocks/>
          </p:cNvCxnSpPr>
          <p:nvPr/>
        </p:nvCxnSpPr>
        <p:spPr>
          <a:xfrm>
            <a:off x="7071578" y="222322"/>
            <a:ext cx="1537552" cy="972042"/>
          </a:xfrm>
          <a:prstGeom prst="line">
            <a:avLst/>
          </a:prstGeom>
          <a:ln w="28575">
            <a:solidFill>
              <a:srgbClr val="0046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" descr="Satellite Imaging and Interpretation — NextGen Environmental Research Inc.  | Winnipeg MB">
            <a:extLst>
              <a:ext uri="{FF2B5EF4-FFF2-40B4-BE49-F238E27FC236}">
                <a16:creationId xmlns:a16="http://schemas.microsoft.com/office/drawing/2014/main" id="{2BC75952-C476-1812-47E5-5D09F7E98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28" r="1" b="-2792"/>
          <a:stretch/>
        </p:blipFill>
        <p:spPr bwMode="auto">
          <a:xfrm rot="1289477">
            <a:off x="11696830" y="359846"/>
            <a:ext cx="356278" cy="35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phique 20" descr="Boulier avec un remplissage uni">
            <a:extLst>
              <a:ext uri="{FF2B5EF4-FFF2-40B4-BE49-F238E27FC236}">
                <a16:creationId xmlns:a16="http://schemas.microsoft.com/office/drawing/2014/main" id="{A2506581-8A90-78B4-97A5-9C3D62B72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164837" y="55796"/>
            <a:ext cx="342191" cy="342191"/>
          </a:xfrm>
          <a:prstGeom prst="rect">
            <a:avLst/>
          </a:prstGeom>
        </p:spPr>
      </p:pic>
      <p:pic>
        <p:nvPicPr>
          <p:cNvPr id="47" name="Graphique 46" descr="Globe terrestre : Europe et Afrique avec un remplissage uni">
            <a:extLst>
              <a:ext uri="{FF2B5EF4-FFF2-40B4-BE49-F238E27FC236}">
                <a16:creationId xmlns:a16="http://schemas.microsoft.com/office/drawing/2014/main" id="{5CC81139-49ED-88FB-A50D-0B03E3515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239846">
            <a:off x="11323001" y="863561"/>
            <a:ext cx="457200" cy="457200"/>
          </a:xfrm>
          <a:prstGeom prst="rect">
            <a:avLst/>
          </a:prstGeom>
        </p:spPr>
      </p:pic>
      <p:graphicFrame>
        <p:nvGraphicFramePr>
          <p:cNvPr id="48" name="Tableau 47">
            <a:extLst>
              <a:ext uri="{FF2B5EF4-FFF2-40B4-BE49-F238E27FC236}">
                <a16:creationId xmlns:a16="http://schemas.microsoft.com/office/drawing/2014/main" id="{7503236A-683B-B7B2-B93A-E178C8D34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351478"/>
              </p:ext>
            </p:extLst>
          </p:nvPr>
        </p:nvGraphicFramePr>
        <p:xfrm>
          <a:off x="2323454" y="1408306"/>
          <a:ext cx="5890596" cy="131896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472649">
                  <a:extLst>
                    <a:ext uri="{9D8B030D-6E8A-4147-A177-3AD203B41FA5}">
                      <a16:colId xmlns:a16="http://schemas.microsoft.com/office/drawing/2014/main" val="2227641138"/>
                    </a:ext>
                  </a:extLst>
                </a:gridCol>
                <a:gridCol w="1472649">
                  <a:extLst>
                    <a:ext uri="{9D8B030D-6E8A-4147-A177-3AD203B41FA5}">
                      <a16:colId xmlns:a16="http://schemas.microsoft.com/office/drawing/2014/main" val="974428287"/>
                    </a:ext>
                  </a:extLst>
                </a:gridCol>
                <a:gridCol w="1472649">
                  <a:extLst>
                    <a:ext uri="{9D8B030D-6E8A-4147-A177-3AD203B41FA5}">
                      <a16:colId xmlns:a16="http://schemas.microsoft.com/office/drawing/2014/main" val="1367455242"/>
                    </a:ext>
                  </a:extLst>
                </a:gridCol>
                <a:gridCol w="1472649">
                  <a:extLst>
                    <a:ext uri="{9D8B030D-6E8A-4147-A177-3AD203B41FA5}">
                      <a16:colId xmlns:a16="http://schemas.microsoft.com/office/drawing/2014/main" val="897646740"/>
                    </a:ext>
                  </a:extLst>
                </a:gridCol>
              </a:tblGrid>
              <a:tr h="330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description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number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Wavelength (µm)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Resolution (m)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6805458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0.64 - 0.67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5671815"/>
                  </a:ext>
                </a:extLst>
              </a:tr>
              <a:tr h="328963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Near-Infrared (NIR)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0.85 - 0.88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1405176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TIRS 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Band 10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10.6 - 11.19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200" dirty="0">
                          <a:effectLst/>
                          <a:latin typeface="Palatino Linotype" panose="0204050205050503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6943420"/>
                  </a:ext>
                </a:extLst>
              </a:tr>
            </a:tbl>
          </a:graphicData>
        </a:graphic>
      </p:graphicFrame>
      <p:pic>
        <p:nvPicPr>
          <p:cNvPr id="3074" name="Picture 2" descr="Landsat 8 | Landsat Science">
            <a:extLst>
              <a:ext uri="{FF2B5EF4-FFF2-40B4-BE49-F238E27FC236}">
                <a16:creationId xmlns:a16="http://schemas.microsoft.com/office/drawing/2014/main" id="{C7268F62-4ED0-0809-48A3-BC3794F27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37" y="324686"/>
            <a:ext cx="4099521" cy="230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3775CAC-BB24-7242-6FF1-629B297796E5}"/>
              </a:ext>
            </a:extLst>
          </p:cNvPr>
          <p:cNvSpPr txBox="1"/>
          <p:nvPr/>
        </p:nvSpPr>
        <p:spPr>
          <a:xfrm>
            <a:off x="4017497" y="901550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Landsat-8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9D47E3A-12AB-FFEF-39D6-1C77CAD84A56}"/>
              </a:ext>
            </a:extLst>
          </p:cNvPr>
          <p:cNvSpPr txBox="1"/>
          <p:nvPr/>
        </p:nvSpPr>
        <p:spPr>
          <a:xfrm>
            <a:off x="3692909" y="4273269"/>
            <a:ext cx="1912667" cy="369332"/>
          </a:xfrm>
          <a:prstGeom prst="rect">
            <a:avLst/>
          </a:prstGeom>
          <a:noFill/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Scaling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6A184D02-F03C-E5CC-49D7-E908D71EE2DC}"/>
              </a:ext>
            </a:extLst>
          </p:cNvPr>
          <p:cNvSpPr txBox="1"/>
          <p:nvPr/>
        </p:nvSpPr>
        <p:spPr>
          <a:xfrm>
            <a:off x="3692909" y="5461848"/>
            <a:ext cx="1912667" cy="646331"/>
          </a:xfrm>
          <a:prstGeom prst="rect">
            <a:avLst/>
          </a:prstGeom>
          <a:noFill/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Clipping by mask layers</a:t>
            </a:r>
          </a:p>
        </p:txBody>
      </p:sp>
      <p:cxnSp>
        <p:nvCxnSpPr>
          <p:cNvPr id="3113" name="Connecteur droit avec flèche 3112">
            <a:extLst>
              <a:ext uri="{FF2B5EF4-FFF2-40B4-BE49-F238E27FC236}">
                <a16:creationId xmlns:a16="http://schemas.microsoft.com/office/drawing/2014/main" id="{1F088EB7-2B4F-C661-C516-6813F66AE219}"/>
              </a:ext>
            </a:extLst>
          </p:cNvPr>
          <p:cNvCxnSpPr>
            <a:cxnSpLocks/>
          </p:cNvCxnSpPr>
          <p:nvPr/>
        </p:nvCxnSpPr>
        <p:spPr>
          <a:xfrm>
            <a:off x="3420100" y="4457935"/>
            <a:ext cx="273600" cy="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5" name="Connecteur droit avec flèche 3114">
            <a:extLst>
              <a:ext uri="{FF2B5EF4-FFF2-40B4-BE49-F238E27FC236}">
                <a16:creationId xmlns:a16="http://schemas.microsoft.com/office/drawing/2014/main" id="{2045B355-6806-B854-3F81-D9540CC8E52D}"/>
              </a:ext>
            </a:extLst>
          </p:cNvPr>
          <p:cNvCxnSpPr>
            <a:cxnSpLocks/>
            <a:stCxn id="52" idx="2"/>
            <a:endCxn id="53" idx="0"/>
          </p:cNvCxnSpPr>
          <p:nvPr/>
        </p:nvCxnSpPr>
        <p:spPr>
          <a:xfrm>
            <a:off x="4649243" y="4642601"/>
            <a:ext cx="0" cy="223221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6" name="Connecteur droit avec flèche 3115">
            <a:extLst>
              <a:ext uri="{FF2B5EF4-FFF2-40B4-BE49-F238E27FC236}">
                <a16:creationId xmlns:a16="http://schemas.microsoft.com/office/drawing/2014/main" id="{B35C363F-1119-40C6-79E9-C5CA82A26F7F}"/>
              </a:ext>
            </a:extLst>
          </p:cNvPr>
          <p:cNvCxnSpPr>
            <a:cxnSpLocks/>
          </p:cNvCxnSpPr>
          <p:nvPr/>
        </p:nvCxnSpPr>
        <p:spPr>
          <a:xfrm>
            <a:off x="4649242" y="5207029"/>
            <a:ext cx="1" cy="25200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7" name="Connecteur droit avec flèche 3116">
            <a:extLst>
              <a:ext uri="{FF2B5EF4-FFF2-40B4-BE49-F238E27FC236}">
                <a16:creationId xmlns:a16="http://schemas.microsoft.com/office/drawing/2014/main" id="{4E16D35C-45ED-DB8F-4DA3-2E96B7AB39B3}"/>
              </a:ext>
            </a:extLst>
          </p:cNvPr>
          <p:cNvCxnSpPr>
            <a:cxnSpLocks/>
          </p:cNvCxnSpPr>
          <p:nvPr/>
        </p:nvCxnSpPr>
        <p:spPr>
          <a:xfrm>
            <a:off x="5615967" y="5821685"/>
            <a:ext cx="274991" cy="0"/>
          </a:xfrm>
          <a:prstGeom prst="straightConnector1">
            <a:avLst/>
          </a:prstGeom>
          <a:ln w="28575">
            <a:solidFill>
              <a:srgbClr val="4D78A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E0E8D9-D554-E74E-FDF0-507DAB06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181" y="6468445"/>
            <a:ext cx="2743200" cy="365125"/>
          </a:xfrm>
        </p:spPr>
        <p:txBody>
          <a:bodyPr/>
          <a:lstStyle/>
          <a:p>
            <a:fld id="{558F19F4-D95A-40CD-967B-754274806F67}" type="slidenum">
              <a:rPr lang="en-US" sz="1400" b="1" smtClean="0">
                <a:solidFill>
                  <a:schemeClr val="tx1"/>
                </a:solidFill>
              </a:rPr>
              <a:t>9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3087" name="Groupe 3086">
            <a:extLst>
              <a:ext uri="{FF2B5EF4-FFF2-40B4-BE49-F238E27FC236}">
                <a16:creationId xmlns:a16="http://schemas.microsoft.com/office/drawing/2014/main" id="{170F5EBC-BE85-4774-613D-0DB9EDE1859A}"/>
              </a:ext>
            </a:extLst>
          </p:cNvPr>
          <p:cNvGrpSpPr/>
          <p:nvPr/>
        </p:nvGrpSpPr>
        <p:grpSpPr>
          <a:xfrm>
            <a:off x="389988" y="3051355"/>
            <a:ext cx="3069877" cy="2413165"/>
            <a:chOff x="30755" y="3051355"/>
            <a:chExt cx="3069877" cy="2413165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A9D421AC-7CC7-0ED8-481E-52A72B1727BF}"/>
                </a:ext>
              </a:extLst>
            </p:cNvPr>
            <p:cNvGrpSpPr/>
            <p:nvPr/>
          </p:nvGrpSpPr>
          <p:grpSpPr>
            <a:xfrm>
              <a:off x="30755" y="3736520"/>
              <a:ext cx="1699200" cy="1728000"/>
              <a:chOff x="-45932" y="3355414"/>
              <a:chExt cx="1699200" cy="1728000"/>
            </a:xfrm>
          </p:grpSpPr>
          <p:pic>
            <p:nvPicPr>
              <p:cNvPr id="8" name="Image 7" descr="Une image contenant carte, capture d’écran, art&#10;&#10;Description générée automatiquement">
                <a:extLst>
                  <a:ext uri="{FF2B5EF4-FFF2-40B4-BE49-F238E27FC236}">
                    <a16:creationId xmlns:a16="http://schemas.microsoft.com/office/drawing/2014/main" id="{EA5686F3-30D9-61FB-1A10-5A1494FFC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80943">
                <a:off x="-45932" y="3355414"/>
                <a:ext cx="1699200" cy="1728000"/>
              </a:xfrm>
              <a:prstGeom prst="rect">
                <a:avLst/>
              </a:prstGeom>
            </p:spPr>
          </p:pic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0E8BDF2-E222-76FA-15C8-F48F5A4A21C4}"/>
                  </a:ext>
                </a:extLst>
              </p:cNvPr>
              <p:cNvSpPr txBox="1"/>
              <p:nvPr/>
            </p:nvSpPr>
            <p:spPr>
              <a:xfrm>
                <a:off x="352590" y="4590338"/>
                <a:ext cx="10086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08/08/2021</a:t>
                </a:r>
              </a:p>
            </p:txBody>
          </p: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B4822930-187F-2C8E-3D7F-28CA59AF3E13}"/>
                </a:ext>
              </a:extLst>
            </p:cNvPr>
            <p:cNvGrpSpPr/>
            <p:nvPr/>
          </p:nvGrpSpPr>
          <p:grpSpPr>
            <a:xfrm>
              <a:off x="689007" y="3379062"/>
              <a:ext cx="1699200" cy="1728000"/>
              <a:chOff x="1280365" y="3889564"/>
              <a:chExt cx="1699200" cy="1728000"/>
            </a:xfrm>
          </p:grpSpPr>
          <p:pic>
            <p:nvPicPr>
              <p:cNvPr id="4" name="Image 3" descr="Une image contenant carte, capture d’écran&#10;&#10;Description générée automatiquement">
                <a:extLst>
                  <a:ext uri="{FF2B5EF4-FFF2-40B4-BE49-F238E27FC236}">
                    <a16:creationId xmlns:a16="http://schemas.microsoft.com/office/drawing/2014/main" id="{FAE18868-9F30-4AAF-7F2B-C50CE55D0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37170">
                <a:off x="1280365" y="3889564"/>
                <a:ext cx="1699200" cy="1728000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1F71EED-6E22-B5BC-63E8-9511C1DBC4AA}"/>
                  </a:ext>
                </a:extLst>
              </p:cNvPr>
              <p:cNvSpPr txBox="1"/>
              <p:nvPr/>
            </p:nvSpPr>
            <p:spPr>
              <a:xfrm>
                <a:off x="1602577" y="5146086"/>
                <a:ext cx="10086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19/08/2022</a:t>
                </a:r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2DAC672F-BE81-D4B6-9095-5D0F05486B61}"/>
                </a:ext>
              </a:extLst>
            </p:cNvPr>
            <p:cNvGrpSpPr/>
            <p:nvPr/>
          </p:nvGrpSpPr>
          <p:grpSpPr>
            <a:xfrm>
              <a:off x="1407192" y="3051355"/>
              <a:ext cx="1693440" cy="1728000"/>
              <a:chOff x="2813462" y="2164743"/>
              <a:chExt cx="1693440" cy="1728000"/>
            </a:xfrm>
          </p:grpSpPr>
          <p:pic>
            <p:nvPicPr>
              <p:cNvPr id="13" name="Image 12" descr="Une image contenant carte, capture d’écran, plein air, nature&#10;&#10;Description générée automatiquement">
                <a:extLst>
                  <a:ext uri="{FF2B5EF4-FFF2-40B4-BE49-F238E27FC236}">
                    <a16:creationId xmlns:a16="http://schemas.microsoft.com/office/drawing/2014/main" id="{B9132369-5A72-7CEE-96BC-BB87BE361F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37650">
                <a:off x="2813462" y="2164743"/>
                <a:ext cx="1693440" cy="1728000"/>
              </a:xfrm>
              <a:prstGeom prst="rect">
                <a:avLst/>
              </a:prstGeom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4A2B1740-4D69-EB0D-AED6-A4C38F18D339}"/>
                  </a:ext>
                </a:extLst>
              </p:cNvPr>
              <p:cNvSpPr txBox="1"/>
              <p:nvPr/>
            </p:nvSpPr>
            <p:spPr>
              <a:xfrm>
                <a:off x="3208817" y="3420697"/>
                <a:ext cx="10086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bg1"/>
                    </a:solidFill>
                    <a:latin typeface="Palatino Linotype" panose="0204050205050503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14/08/2023</a:t>
                </a:r>
              </a:p>
            </p:txBody>
          </p: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7679E363-F3BD-8903-643D-04AE941B8814}"/>
                </a:ext>
              </a:extLst>
            </p:cNvPr>
            <p:cNvSpPr txBox="1"/>
            <p:nvPr/>
          </p:nvSpPr>
          <p:spPr>
            <a:xfrm>
              <a:off x="104267" y="3109523"/>
              <a:ext cx="2943797" cy="2304000"/>
            </a:xfrm>
            <a:prstGeom prst="rect">
              <a:avLst/>
            </a:prstGeom>
            <a:noFill/>
            <a:ln w="28575">
              <a:solidFill>
                <a:srgbClr val="4D78A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95" name="Groupe 3094">
            <a:extLst>
              <a:ext uri="{FF2B5EF4-FFF2-40B4-BE49-F238E27FC236}">
                <a16:creationId xmlns:a16="http://schemas.microsoft.com/office/drawing/2014/main" id="{4EA54C2D-E795-060F-387C-A5AE8095D855}"/>
              </a:ext>
            </a:extLst>
          </p:cNvPr>
          <p:cNvGrpSpPr/>
          <p:nvPr/>
        </p:nvGrpSpPr>
        <p:grpSpPr>
          <a:xfrm>
            <a:off x="5901350" y="3534955"/>
            <a:ext cx="5789608" cy="2661734"/>
            <a:chOff x="5901350" y="3534955"/>
            <a:chExt cx="5789608" cy="2661734"/>
          </a:xfrm>
        </p:grpSpPr>
        <p:sp>
          <p:nvSpPr>
            <p:cNvPr id="3081" name="ZoneTexte 3080">
              <a:extLst>
                <a:ext uri="{FF2B5EF4-FFF2-40B4-BE49-F238E27FC236}">
                  <a16:creationId xmlns:a16="http://schemas.microsoft.com/office/drawing/2014/main" id="{9458A223-2E88-DF3F-2E11-33AA80A6F0C0}"/>
                </a:ext>
              </a:extLst>
            </p:cNvPr>
            <p:cNvSpPr txBox="1"/>
            <p:nvPr/>
          </p:nvSpPr>
          <p:spPr>
            <a:xfrm>
              <a:off x="5901350" y="3534955"/>
              <a:ext cx="5789608" cy="2661734"/>
            </a:xfrm>
            <a:prstGeom prst="rect">
              <a:avLst/>
            </a:prstGeom>
            <a:noFill/>
            <a:ln w="28575">
              <a:solidFill>
                <a:srgbClr val="4D78A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8" name="ZoneTexte 3087">
              <a:extLst>
                <a:ext uri="{FF2B5EF4-FFF2-40B4-BE49-F238E27FC236}">
                  <a16:creationId xmlns:a16="http://schemas.microsoft.com/office/drawing/2014/main" id="{17B98534-FD63-3727-27C4-928F23FBA446}"/>
                </a:ext>
              </a:extLst>
            </p:cNvPr>
            <p:cNvSpPr txBox="1"/>
            <p:nvPr/>
          </p:nvSpPr>
          <p:spPr>
            <a:xfrm>
              <a:off x="6197818" y="3641992"/>
              <a:ext cx="1498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Red band (B4)</a:t>
              </a:r>
            </a:p>
          </p:txBody>
        </p:sp>
        <p:sp>
          <p:nvSpPr>
            <p:cNvPr id="3094" name="ZoneTexte 3093">
              <a:extLst>
                <a:ext uri="{FF2B5EF4-FFF2-40B4-BE49-F238E27FC236}">
                  <a16:creationId xmlns:a16="http://schemas.microsoft.com/office/drawing/2014/main" id="{F43847B6-664E-5FB1-1308-0C7A844E8F2F}"/>
                </a:ext>
              </a:extLst>
            </p:cNvPr>
            <p:cNvSpPr txBox="1"/>
            <p:nvPr/>
          </p:nvSpPr>
          <p:spPr>
            <a:xfrm>
              <a:off x="7947008" y="3641992"/>
              <a:ext cx="1498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NIR band (B5)</a:t>
              </a:r>
            </a:p>
          </p:txBody>
        </p:sp>
        <p:sp>
          <p:nvSpPr>
            <p:cNvPr id="3109" name="ZoneTexte 3108">
              <a:extLst>
                <a:ext uri="{FF2B5EF4-FFF2-40B4-BE49-F238E27FC236}">
                  <a16:creationId xmlns:a16="http://schemas.microsoft.com/office/drawing/2014/main" id="{D564B265-FCD5-7DE4-0099-D9D424F9F362}"/>
                </a:ext>
              </a:extLst>
            </p:cNvPr>
            <p:cNvSpPr txBox="1"/>
            <p:nvPr/>
          </p:nvSpPr>
          <p:spPr>
            <a:xfrm>
              <a:off x="9699484" y="3641992"/>
              <a:ext cx="16135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TIRS1 band (B10)</a:t>
              </a:r>
            </a:p>
          </p:txBody>
        </p:sp>
        <p:pic>
          <p:nvPicPr>
            <p:cNvPr id="25" name="Image 24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85C3DFE9-719A-B295-83E0-21B1F74A2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168552" y="4021079"/>
              <a:ext cx="974762" cy="900000"/>
            </a:xfrm>
            <a:prstGeom prst="rect">
              <a:avLst/>
            </a:prstGeom>
          </p:spPr>
        </p:pic>
        <p:pic>
          <p:nvPicPr>
            <p:cNvPr id="33" name="Image 32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723D90C2-4970-74AF-D144-662AFA494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0518">
              <a:off x="6434626" y="5139723"/>
              <a:ext cx="609153" cy="900000"/>
            </a:xfrm>
            <a:prstGeom prst="rect">
              <a:avLst/>
            </a:prstGeom>
          </p:spPr>
        </p:pic>
        <p:pic>
          <p:nvPicPr>
            <p:cNvPr id="50" name="Image 49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85EC0463-540A-0895-33DC-AC65A1C39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359760" y="3980557"/>
              <a:ext cx="974762" cy="900000"/>
            </a:xfrm>
            <a:prstGeom prst="rect">
              <a:avLst/>
            </a:prstGeom>
          </p:spPr>
        </p:pic>
        <p:pic>
          <p:nvPicPr>
            <p:cNvPr id="51" name="Image 50" descr="Une image contenant noir et blanc, art, monochrome&#10;&#10;Description générée automatiquement">
              <a:extLst>
                <a:ext uri="{FF2B5EF4-FFF2-40B4-BE49-F238E27FC236}">
                  <a16:creationId xmlns:a16="http://schemas.microsoft.com/office/drawing/2014/main" id="{61D8B9D1-DDDD-BBCC-A0CC-6F645E1561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t="34203" r="-8" b="-267"/>
            <a:stretch/>
          </p:blipFill>
          <p:spPr>
            <a:xfrm>
              <a:off x="6578417" y="4032689"/>
              <a:ext cx="974762" cy="900000"/>
            </a:xfrm>
            <a:prstGeom prst="rect">
              <a:avLst/>
            </a:prstGeom>
          </p:spPr>
        </p:pic>
        <p:pic>
          <p:nvPicPr>
            <p:cNvPr id="55" name="Image 54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2260BA8E-1A69-F22E-97CA-626C84802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0518">
              <a:off x="6661721" y="5139723"/>
              <a:ext cx="609153" cy="900000"/>
            </a:xfrm>
            <a:prstGeom prst="rect">
              <a:avLst/>
            </a:prstGeom>
          </p:spPr>
        </p:pic>
        <p:pic>
          <p:nvPicPr>
            <p:cNvPr id="56" name="Image 55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C910C234-C585-815F-3BEC-C434408A0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0518">
              <a:off x="6928699" y="5201090"/>
              <a:ext cx="609153" cy="900000"/>
            </a:xfrm>
            <a:prstGeom prst="rect">
              <a:avLst/>
            </a:prstGeom>
          </p:spPr>
        </p:pic>
        <p:pic>
          <p:nvPicPr>
            <p:cNvPr id="58" name="Image 57" descr="Une image contenant art, noir et blanc&#10;&#10;Description générée automatiquement">
              <a:extLst>
                <a:ext uri="{FF2B5EF4-FFF2-40B4-BE49-F238E27FC236}">
                  <a16:creationId xmlns:a16="http://schemas.microsoft.com/office/drawing/2014/main" id="{E537E2B1-A852-426A-E5AC-9233A82F8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9257" y="5131777"/>
              <a:ext cx="609153" cy="900000"/>
            </a:xfrm>
            <a:prstGeom prst="rect">
              <a:avLst/>
            </a:prstGeom>
          </p:spPr>
        </p:pic>
        <p:pic>
          <p:nvPicPr>
            <p:cNvPr id="59" name="Image 58" descr="Une image contenant art, noir et blanc&#10;&#10;Description générée automatiquement">
              <a:extLst>
                <a:ext uri="{FF2B5EF4-FFF2-40B4-BE49-F238E27FC236}">
                  <a16:creationId xmlns:a16="http://schemas.microsoft.com/office/drawing/2014/main" id="{D9A9402A-318B-1C48-E932-3F809538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3022" y="5150788"/>
              <a:ext cx="609153" cy="900000"/>
            </a:xfrm>
            <a:prstGeom prst="rect">
              <a:avLst/>
            </a:prstGeom>
          </p:spPr>
        </p:pic>
        <p:pic>
          <p:nvPicPr>
            <p:cNvPr id="60" name="Image 59" descr="Une image contenant art, noir et blanc&#10;&#10;Description générée automatiquement">
              <a:extLst>
                <a:ext uri="{FF2B5EF4-FFF2-40B4-BE49-F238E27FC236}">
                  <a16:creationId xmlns:a16="http://schemas.microsoft.com/office/drawing/2014/main" id="{775D070A-EF5E-192C-88F2-F1F8DDEA2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3700" y="5169799"/>
              <a:ext cx="609153" cy="900000"/>
            </a:xfrm>
            <a:prstGeom prst="rect">
              <a:avLst/>
            </a:prstGeom>
          </p:spPr>
        </p:pic>
        <p:pic>
          <p:nvPicPr>
            <p:cNvPr id="62" name="Image 61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451BD32E-3715-CFE6-F48A-7D7D8BC55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052631" y="4040690"/>
              <a:ext cx="964263" cy="900000"/>
            </a:xfrm>
            <a:prstGeom prst="rect">
              <a:avLst/>
            </a:prstGeom>
          </p:spPr>
        </p:pic>
        <p:pic>
          <p:nvPicPr>
            <p:cNvPr id="63" name="Image 62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E1434C7C-C302-BBB6-8CC8-D71B285C6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278822" y="4081122"/>
              <a:ext cx="964263" cy="900000"/>
            </a:xfrm>
            <a:prstGeom prst="rect">
              <a:avLst/>
            </a:prstGeom>
          </p:spPr>
        </p:pic>
        <p:pic>
          <p:nvPicPr>
            <p:cNvPr id="3072" name="Image 3071" descr="Une image contenant noir et blanc, art, monochrome&#10;&#10;Description générée automatiquement avec une confiance moyenne">
              <a:extLst>
                <a:ext uri="{FF2B5EF4-FFF2-40B4-BE49-F238E27FC236}">
                  <a16:creationId xmlns:a16="http://schemas.microsoft.com/office/drawing/2014/main" id="{55B9B9CF-30FB-D9EC-86B3-732A778F8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17"/>
            <a:stretch/>
          </p:blipFill>
          <p:spPr>
            <a:xfrm>
              <a:off x="8486613" y="4081122"/>
              <a:ext cx="964263" cy="900000"/>
            </a:xfrm>
            <a:prstGeom prst="rect">
              <a:avLst/>
            </a:prstGeom>
          </p:spPr>
        </p:pic>
        <p:pic>
          <p:nvPicPr>
            <p:cNvPr id="3075" name="Image 3074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D6D282E7-CB63-120A-92C0-84448BF648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10008060" y="3999684"/>
              <a:ext cx="991139" cy="900000"/>
            </a:xfrm>
            <a:prstGeom prst="rect">
              <a:avLst/>
            </a:prstGeom>
          </p:spPr>
        </p:pic>
        <p:pic>
          <p:nvPicPr>
            <p:cNvPr id="3076" name="Image 3075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CD49C2BB-B0FB-607B-097F-0D56FFB9E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10188883" y="4070560"/>
              <a:ext cx="991139" cy="900000"/>
            </a:xfrm>
            <a:prstGeom prst="rect">
              <a:avLst/>
            </a:prstGeom>
          </p:spPr>
        </p:pic>
        <p:pic>
          <p:nvPicPr>
            <p:cNvPr id="3077" name="Image 3076" descr="Une image contenant croquis, art, noir et blanc&#10;&#10;Description générée automatiquement">
              <a:extLst>
                <a:ext uri="{FF2B5EF4-FFF2-40B4-BE49-F238E27FC236}">
                  <a16:creationId xmlns:a16="http://schemas.microsoft.com/office/drawing/2014/main" id="{7A83995A-B1A5-9AEC-457F-7995F1EFE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0" t="8823" r="20112"/>
            <a:stretch/>
          </p:blipFill>
          <p:spPr>
            <a:xfrm>
              <a:off x="10425081" y="4108495"/>
              <a:ext cx="991139" cy="900000"/>
            </a:xfrm>
            <a:prstGeom prst="rect">
              <a:avLst/>
            </a:prstGeom>
          </p:spPr>
        </p:pic>
        <p:pic>
          <p:nvPicPr>
            <p:cNvPr id="3079" name="Image 3078" descr="Une image contenant croquis, noir et blanc, art&#10;&#10;Description générée automatiquement">
              <a:extLst>
                <a:ext uri="{FF2B5EF4-FFF2-40B4-BE49-F238E27FC236}">
                  <a16:creationId xmlns:a16="http://schemas.microsoft.com/office/drawing/2014/main" id="{D8F838F8-3DAB-481B-DFC3-7A25A5B85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7" r="4975" b="1509"/>
            <a:stretch/>
          </p:blipFill>
          <p:spPr>
            <a:xfrm>
              <a:off x="10150198" y="5130783"/>
              <a:ext cx="635895" cy="900000"/>
            </a:xfrm>
            <a:prstGeom prst="rect">
              <a:avLst/>
            </a:prstGeom>
          </p:spPr>
        </p:pic>
        <p:pic>
          <p:nvPicPr>
            <p:cNvPr id="3080" name="Image 3079" descr="Une image contenant croquis, noir et blanc, art&#10;&#10;Description générée automatiquement">
              <a:extLst>
                <a:ext uri="{FF2B5EF4-FFF2-40B4-BE49-F238E27FC236}">
                  <a16:creationId xmlns:a16="http://schemas.microsoft.com/office/drawing/2014/main" id="{750717F3-A4DB-4CF0-85E8-BC00A6EA8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7" r="4975" b="1509"/>
            <a:stretch/>
          </p:blipFill>
          <p:spPr>
            <a:xfrm>
              <a:off x="10398324" y="5148712"/>
              <a:ext cx="635895" cy="900000"/>
            </a:xfrm>
            <a:prstGeom prst="rect">
              <a:avLst/>
            </a:prstGeom>
          </p:spPr>
        </p:pic>
        <p:pic>
          <p:nvPicPr>
            <p:cNvPr id="3085" name="Image 3084" descr="Une image contenant croquis, noir et blanc, art&#10;&#10;Description générée automatiquement">
              <a:extLst>
                <a:ext uri="{FF2B5EF4-FFF2-40B4-BE49-F238E27FC236}">
                  <a16:creationId xmlns:a16="http://schemas.microsoft.com/office/drawing/2014/main" id="{94E25722-73FA-01A9-3CB6-C31766CD6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37" r="4975" b="1509"/>
            <a:stretch/>
          </p:blipFill>
          <p:spPr>
            <a:xfrm>
              <a:off x="10693141" y="5182333"/>
              <a:ext cx="635895" cy="900000"/>
            </a:xfrm>
            <a:prstGeom prst="rect">
              <a:avLst/>
            </a:prstGeom>
          </p:spPr>
        </p:pic>
      </p:grpSp>
      <p:sp>
        <p:nvSpPr>
          <p:cNvPr id="53" name="ZoneTexte 52">
            <a:extLst>
              <a:ext uri="{FF2B5EF4-FFF2-40B4-BE49-F238E27FC236}">
                <a16:creationId xmlns:a16="http://schemas.microsoft.com/office/drawing/2014/main" id="{EFAA2B66-6890-163F-0100-E31CE76B8FB6}"/>
              </a:ext>
            </a:extLst>
          </p:cNvPr>
          <p:cNvSpPr txBox="1"/>
          <p:nvPr/>
        </p:nvSpPr>
        <p:spPr>
          <a:xfrm>
            <a:off x="3692909" y="4865822"/>
            <a:ext cx="191266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4D78A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Resampling</a:t>
            </a:r>
          </a:p>
        </p:txBody>
      </p:sp>
    </p:spTree>
    <p:extLst>
      <p:ext uri="{BB962C8B-B14F-4D97-AF65-F5344CB8AC3E}">
        <p14:creationId xmlns:p14="http://schemas.microsoft.com/office/powerpoint/2010/main" val="34093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3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418</Words>
  <Application>Microsoft Office PowerPoint</Application>
  <PresentationFormat>Grand écran</PresentationFormat>
  <Paragraphs>127</Paragraphs>
  <Slides>14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6" baseType="lpstr">
      <vt:lpstr>Adobe Garamond Pro</vt:lpstr>
      <vt:lpstr>Adobe Garamond Pro Bold</vt:lpstr>
      <vt:lpstr>Arial</vt:lpstr>
      <vt:lpstr>Calibri</vt:lpstr>
      <vt:lpstr>Calibri Light</vt:lpstr>
      <vt:lpstr>Cambria</vt:lpstr>
      <vt:lpstr>Cambria Math</vt:lpstr>
      <vt:lpstr>Comic Sans MS</vt:lpstr>
      <vt:lpstr>High Tower Text</vt:lpstr>
      <vt:lpstr>Palatino Linotype</vt:lpstr>
      <vt:lpstr>Times New Roman</vt:lpstr>
      <vt:lpstr>Thème Office</vt:lpstr>
      <vt:lpstr>Landsat-8 satellite Imagery to Assess Mediterranean Forests Fire Impact on Land Surface Temperature and Vegetation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Landsat-8 satellite Imagery to Assess Mediterranean Forests Fire Impact on Land Surface Temperature and Vegetation</dc:title>
  <dc:creator>FATIMA ZAHRA EZZAHER</dc:creator>
  <cp:lastModifiedBy>FATIMA ZAHRA EZZAHER</cp:lastModifiedBy>
  <cp:revision>17</cp:revision>
  <dcterms:created xsi:type="dcterms:W3CDTF">2023-09-23T17:34:00Z</dcterms:created>
  <dcterms:modified xsi:type="dcterms:W3CDTF">2023-10-20T11:17:32Z</dcterms:modified>
</cp:coreProperties>
</file>