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58" r:id="rId5"/>
    <p:sldId id="259" r:id="rId6"/>
    <p:sldId id="262" r:id="rId7"/>
    <p:sldId id="263" r:id="rId8"/>
    <p:sldId id="268"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1" autoAdjust="0"/>
    <p:restoredTop sz="94680" autoAdjust="0"/>
  </p:normalViewPr>
  <p:slideViewPr>
    <p:cSldViewPr>
      <p:cViewPr varScale="1">
        <p:scale>
          <a:sx n="79" d="100"/>
          <a:sy n="79" d="100"/>
        </p:scale>
        <p:origin x="-1206" y="-84"/>
      </p:cViewPr>
      <p:guideLst>
        <p:guide orient="horz" pos="2160"/>
        <p:guide pos="2880"/>
      </p:guideLst>
    </p:cSldViewPr>
  </p:slideViewPr>
  <p:outlineViewPr>
    <p:cViewPr>
      <p:scale>
        <a:sx n="33" d="100"/>
        <a:sy n="33" d="100"/>
      </p:scale>
      <p:origin x="43" y="53"/>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6D410-D34F-4C06-8A2B-96BD6EBCEBCD}" type="datetimeFigureOut">
              <a:rPr lang="ru-RU" smtClean="0"/>
              <a:pPr/>
              <a:t>10.10.2024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634340-345C-4DD7-986B-3C7D1869CCCC}" type="slidenum">
              <a:rPr lang="ru-RU" smtClean="0"/>
              <a:pPr/>
              <a:t>‹#›</a:t>
            </a:fld>
            <a:endParaRPr lang="ru-RU"/>
          </a:p>
        </p:txBody>
      </p:sp>
    </p:spTree>
    <p:extLst>
      <p:ext uri="{BB962C8B-B14F-4D97-AF65-F5344CB8AC3E}">
        <p14:creationId xmlns:p14="http://schemas.microsoft.com/office/powerpoint/2010/main" xmlns="" val="76353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634340-345C-4DD7-986B-3C7D1869CCCC}" type="slidenum">
              <a:rPr lang="ru-RU" smtClean="0"/>
              <a:pPr/>
              <a:t>7</a:t>
            </a:fld>
            <a:endParaRPr lang="ru-RU"/>
          </a:p>
        </p:txBody>
      </p:sp>
    </p:spTree>
    <p:extLst>
      <p:ext uri="{BB962C8B-B14F-4D97-AF65-F5344CB8AC3E}">
        <p14:creationId xmlns:p14="http://schemas.microsoft.com/office/powerpoint/2010/main" xmlns="" val="104689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2634340-345C-4DD7-986B-3C7D1869CCCC}" type="slidenum">
              <a:rPr lang="ru-RU" smtClean="0"/>
              <a:pPr/>
              <a:t>8</a:t>
            </a:fld>
            <a:endParaRPr lang="ru-RU"/>
          </a:p>
        </p:txBody>
      </p:sp>
    </p:spTree>
    <p:extLst>
      <p:ext uri="{BB962C8B-B14F-4D97-AF65-F5344CB8AC3E}">
        <p14:creationId xmlns:p14="http://schemas.microsoft.com/office/powerpoint/2010/main" xmlns="" val="104689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AB99542-03CD-4847-B64E-43EF483EF9D5}" type="datetimeFigureOut">
              <a:rPr lang="ru-RU" smtClean="0"/>
              <a:pPr/>
              <a:t>10.10.2024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8CBBC0F-B310-49F2-B4E3-D8AA4ECD9AEC}"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99542-03CD-4847-B64E-43EF483EF9D5}" type="datetimeFigureOut">
              <a:rPr lang="ru-RU" smtClean="0"/>
              <a:pPr/>
              <a:t>10.10.2024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BBC0F-B310-49F2-B4E3-D8AA4ECD9AEC}"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ulnara-sh@rambler.ru"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12289"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2290" name="Rectangle 2"/>
          <p:cNvSpPr>
            <a:spLocks noChangeArrowheads="1"/>
          </p:cNvSpPr>
          <p:nvPr/>
        </p:nvSpPr>
        <p:spPr bwMode="auto">
          <a:xfrm>
            <a:off x="0" y="-4016306"/>
            <a:ext cx="9144000" cy="111415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ru-RU" b="1" dirty="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ctr" fontAlgn="base">
              <a:spcBef>
                <a:spcPct val="0"/>
              </a:spcBef>
              <a:spcAft>
                <a:spcPct val="0"/>
              </a:spcAft>
            </a:pPr>
            <a:r>
              <a:rPr lang="en-US" sz="2000" b="1" dirty="0" smtClean="0">
                <a:latin typeface="Times New Roman" pitchFamily="18" charset="0"/>
                <a:cs typeface="Times New Roman" pitchFamily="18" charset="0"/>
              </a:rPr>
              <a:t>Synthesis of new derivate of </a:t>
            </a:r>
            <a:endParaRPr lang="ru-RU" sz="2000" b="1" dirty="0" smtClean="0">
              <a:latin typeface="Times New Roman" pitchFamily="18" charset="0"/>
              <a:cs typeface="Times New Roman" pitchFamily="18" charset="0"/>
            </a:endParaRPr>
          </a:p>
          <a:p>
            <a:pPr lvl="0" algn="ctr" fontAlgn="base">
              <a:spcBef>
                <a:spcPct val="0"/>
              </a:spcBef>
              <a:spcAft>
                <a:spcPct val="0"/>
              </a:spcAft>
            </a:pPr>
            <a:r>
              <a:rPr lang="uz-Cyrl-UZ" sz="2000" b="1" dirty="0" smtClean="0">
                <a:latin typeface="Times New Roman" pitchFamily="18" charset="0"/>
                <a:cs typeface="Times New Roman" pitchFamily="18" charset="0"/>
              </a:rPr>
              <a:t>5-mercapto-3-phenyl-1,3,4-thiadiazol-2-thione</a:t>
            </a:r>
            <a:r>
              <a:rPr lang="en-US" sz="2000" b="1" dirty="0" smtClean="0">
                <a:latin typeface="Times New Roman" pitchFamily="18" charset="0"/>
                <a:cs typeface="Times New Roman" pitchFamily="18" charset="0"/>
              </a:rPr>
              <a:t>, </a:t>
            </a:r>
            <a:endParaRPr lang="ru-RU" sz="2000" b="1" dirty="0" smtClean="0">
              <a:latin typeface="Times New Roman" pitchFamily="18" charset="0"/>
              <a:cs typeface="Times New Roman" pitchFamily="18" charset="0"/>
            </a:endParaRPr>
          </a:p>
          <a:p>
            <a:pPr lvl="0" algn="ctr" fontAlgn="base">
              <a:spcBef>
                <a:spcPct val="0"/>
              </a:spcBef>
              <a:spcAft>
                <a:spcPct val="0"/>
              </a:spcAft>
            </a:pPr>
            <a:r>
              <a:rPr lang="ru-RU" sz="2000" b="1" dirty="0" smtClean="0">
                <a:latin typeface="Times New Roman" pitchFamily="18" charset="0"/>
                <a:cs typeface="Times New Roman" pitchFamily="18" charset="0"/>
              </a:rPr>
              <a:t>с</a:t>
            </a:r>
            <a:r>
              <a:rPr lang="en-US" sz="2000" b="1" dirty="0" err="1" smtClean="0">
                <a:latin typeface="Times New Roman" pitchFamily="18" charset="0"/>
                <a:cs typeface="Times New Roman" pitchFamily="18" charset="0"/>
              </a:rPr>
              <a:t>rystal</a:t>
            </a:r>
            <a:r>
              <a:rPr lang="en-US" sz="2000" b="1" dirty="0" smtClean="0">
                <a:latin typeface="Times New Roman" pitchFamily="18" charset="0"/>
                <a:cs typeface="Times New Roman" pitchFamily="18" charset="0"/>
              </a:rPr>
              <a:t> structure, </a:t>
            </a:r>
            <a:r>
              <a:rPr lang="en-US" sz="2000" b="1" dirty="0" err="1" smtClean="0">
                <a:latin typeface="Times New Roman" pitchFamily="18" charset="0"/>
                <a:cs typeface="Times New Roman" pitchFamily="18" charset="0"/>
              </a:rPr>
              <a:t>Hirshfeld</a:t>
            </a:r>
            <a:r>
              <a:rPr lang="en-US" sz="2000" b="1" dirty="0" smtClean="0">
                <a:latin typeface="Times New Roman" pitchFamily="18" charset="0"/>
                <a:cs typeface="Times New Roman" pitchFamily="18" charset="0"/>
              </a:rPr>
              <a:t> surface analysis </a:t>
            </a:r>
            <a:endParaRPr lang="ru-RU" sz="2000" b="1" dirty="0" smtClean="0">
              <a:latin typeface="Times New Roman" pitchFamily="18" charset="0"/>
              <a:cs typeface="Times New Roman" pitchFamily="18" charset="0"/>
            </a:endParaRPr>
          </a:p>
          <a:p>
            <a:pPr lvl="0" algn="ctr" fontAlgn="base">
              <a:spcBef>
                <a:spcPct val="0"/>
              </a:spcBef>
              <a:spcAft>
                <a:spcPct val="0"/>
              </a:spcAft>
            </a:pPr>
            <a:r>
              <a:rPr lang="en-US" sz="2000" b="1" dirty="0" smtClean="0">
                <a:latin typeface="Times New Roman" pitchFamily="18" charset="0"/>
                <a:cs typeface="Times New Roman" pitchFamily="18" charset="0"/>
              </a:rPr>
              <a:t>and estimation of  its biological activity on PASS.</a:t>
            </a:r>
            <a:endParaRPr lang="ru-RU" sz="2000" b="1" dirty="0" smtClean="0">
              <a:latin typeface="Times New Roman" pitchFamily="18" charset="0"/>
              <a:ea typeface="Calibri" pitchFamily="34" charset="0"/>
              <a:cs typeface="Times New Roman" pitchFamily="18" charset="0"/>
            </a:endParaRPr>
          </a:p>
          <a:p>
            <a:pPr algn="ctr"/>
            <a:endParaRPr lang="ru-RU" sz="2000" b="1" dirty="0" smtClean="0">
              <a:latin typeface="Times New Roman" pitchFamily="18" charset="0"/>
              <a:cs typeface="Times New Roman" pitchFamily="18" charset="0"/>
            </a:endParaRPr>
          </a:p>
          <a:p>
            <a:pPr algn="ctr"/>
            <a:endParaRPr lang="ru-RU" sz="2000" b="1" dirty="0" smtClean="0">
              <a:latin typeface="Times New Roman" pitchFamily="18" charset="0"/>
              <a:cs typeface="Times New Roman" pitchFamily="18" charset="0"/>
            </a:endParaRPr>
          </a:p>
          <a:p>
            <a:pPr algn="ctr"/>
            <a:r>
              <a:rPr lang="en-US" sz="2000" b="1" dirty="0" err="1" smtClean="0"/>
              <a:t>Gulnara</a:t>
            </a:r>
            <a:r>
              <a:rPr lang="en-US" sz="2000" b="1" dirty="0" smtClean="0"/>
              <a:t> Shakirzyanova</a:t>
            </a:r>
            <a:r>
              <a:rPr lang="en-US" sz="2000" b="1" baseline="30000" dirty="0" smtClean="0"/>
              <a:t>1</a:t>
            </a:r>
            <a:r>
              <a:rPr lang="en-US" sz="2000" b="1" dirty="0" smtClean="0"/>
              <a:t>, </a:t>
            </a:r>
            <a:r>
              <a:rPr lang="en-US" sz="2000" b="1" dirty="0" err="1" smtClean="0"/>
              <a:t>Omon</a:t>
            </a:r>
            <a:r>
              <a:rPr lang="en-US" sz="2000" b="1" dirty="0" smtClean="0"/>
              <a:t> Xolbekov</a:t>
            </a:r>
            <a:r>
              <a:rPr lang="en-US" sz="2000" b="1" baseline="30000" dirty="0" smtClean="0"/>
              <a:t>1</a:t>
            </a:r>
            <a:r>
              <a:rPr lang="en-US" sz="2000" b="1" dirty="0" smtClean="0"/>
              <a:t>, </a:t>
            </a:r>
            <a:r>
              <a:rPr lang="en-US" sz="2000" b="1" dirty="0" err="1" smtClean="0"/>
              <a:t>Lidiya</a:t>
            </a:r>
            <a:r>
              <a:rPr lang="en-US" sz="2000" b="1" dirty="0" smtClean="0"/>
              <a:t> Izotova</a:t>
            </a:r>
            <a:r>
              <a:rPr lang="en-US" sz="2000" b="1" baseline="30000" dirty="0" smtClean="0"/>
              <a:t>1 </a:t>
            </a:r>
            <a:r>
              <a:rPr lang="en-US" sz="2000" b="1" dirty="0" smtClean="0"/>
              <a:t>,</a:t>
            </a:r>
            <a:endParaRPr lang="ru-RU" sz="2000" b="1" dirty="0" smtClean="0"/>
          </a:p>
          <a:p>
            <a:pPr algn="ctr"/>
            <a:r>
              <a:rPr lang="en-US" sz="2000" b="1" dirty="0" err="1" smtClean="0"/>
              <a:t>Babaev</a:t>
            </a:r>
            <a:r>
              <a:rPr lang="en-US" sz="2000" b="1" dirty="0" smtClean="0"/>
              <a:t> Bakhrom</a:t>
            </a:r>
            <a:r>
              <a:rPr lang="en-US" sz="2000" b="1" baseline="30000" dirty="0" smtClean="0"/>
              <a:t>2</a:t>
            </a:r>
            <a:r>
              <a:rPr lang="en-US" sz="2000" b="1" dirty="0" smtClean="0"/>
              <a:t>, </a:t>
            </a:r>
            <a:r>
              <a:rPr lang="en-US" sz="2000" b="1" dirty="0" err="1" smtClean="0"/>
              <a:t>Baxtiyor</a:t>
            </a:r>
            <a:r>
              <a:rPr lang="en-US" sz="2000" b="1" dirty="0" smtClean="0"/>
              <a:t> </a:t>
            </a:r>
            <a:r>
              <a:rPr lang="en-US" sz="2000" b="1" dirty="0"/>
              <a:t>Ibragimov</a:t>
            </a:r>
            <a:r>
              <a:rPr lang="en-US" sz="2000" b="1" baseline="30000" dirty="0"/>
              <a:t>1</a:t>
            </a:r>
            <a:endParaRPr lang="ru-RU" sz="2000" b="1" dirty="0" smtClean="0"/>
          </a:p>
          <a:p>
            <a:pPr algn="ctr"/>
            <a:endParaRPr lang="ru-RU" sz="2000" i="1" dirty="0"/>
          </a:p>
          <a:p>
            <a:pPr algn="ctr"/>
            <a:endParaRPr lang="ru-RU" sz="2000" i="1" dirty="0" smtClean="0"/>
          </a:p>
          <a:p>
            <a:pPr algn="ctr"/>
            <a:r>
              <a:rPr lang="en-US" b="1" i="1" dirty="0" smtClean="0"/>
              <a:t> 1. Institute of Bioorganic Chemistry, </a:t>
            </a:r>
            <a:r>
              <a:rPr lang="en-US" b="1" i="1" dirty="0" err="1" smtClean="0"/>
              <a:t>UzAS</a:t>
            </a:r>
            <a:r>
              <a:rPr lang="en-US" b="1" i="1" dirty="0" smtClean="0"/>
              <a:t>, </a:t>
            </a:r>
            <a:r>
              <a:rPr lang="en-US" b="1" i="1" dirty="0" err="1" smtClean="0"/>
              <a:t>M.Ulugbek</a:t>
            </a:r>
            <a:r>
              <a:rPr lang="en-US" b="1" i="1" dirty="0" smtClean="0"/>
              <a:t> Str., 83, 100125,Tashkent, Uzbekistan, </a:t>
            </a:r>
            <a:endParaRPr lang="ru-RU" b="1" dirty="0" smtClean="0"/>
          </a:p>
          <a:p>
            <a:pPr algn="ctr"/>
            <a:r>
              <a:rPr lang="en-US" b="1" i="1" dirty="0" smtClean="0"/>
              <a:t>2. National University of Uzbekistan named after </a:t>
            </a:r>
            <a:r>
              <a:rPr lang="en-US" b="1" i="1" dirty="0" err="1" smtClean="0"/>
              <a:t>Mirzo</a:t>
            </a:r>
            <a:r>
              <a:rPr lang="en-US" b="1" i="1" dirty="0" smtClean="0"/>
              <a:t> </a:t>
            </a:r>
            <a:r>
              <a:rPr lang="en-US" b="1" i="1" dirty="0" err="1" smtClean="0"/>
              <a:t>Ulugbek</a:t>
            </a:r>
            <a:r>
              <a:rPr lang="en-US" b="1" i="1" dirty="0" smtClean="0"/>
              <a:t>, University Str., 174, Tashkent, Uzbekistan </a:t>
            </a:r>
            <a:endParaRPr lang="ru-RU" b="1" dirty="0" smtClean="0"/>
          </a:p>
          <a:p>
            <a:pPr algn="ctr"/>
            <a:endParaRPr lang="ru-RU" b="1" i="1" dirty="0"/>
          </a:p>
          <a:p>
            <a:pPr algn="ctr"/>
            <a:endParaRPr lang="ru-RU" b="1" i="1" dirty="0" smtClean="0"/>
          </a:p>
          <a:p>
            <a:pPr algn="ctr"/>
            <a:r>
              <a:rPr lang="en-US" b="1" dirty="0">
                <a:latin typeface="Times New Roman" pitchFamily="18" charset="0"/>
                <a:cs typeface="Times New Roman" pitchFamily="18" charset="0"/>
              </a:rPr>
              <a:t>Email: </a:t>
            </a:r>
            <a:r>
              <a:rPr lang="en-US" b="1" u="sng" dirty="0">
                <a:latin typeface="Times New Roman" pitchFamily="18" charset="0"/>
                <a:cs typeface="Times New Roman" pitchFamily="18" charset="0"/>
                <a:hlinkClick r:id="rId3"/>
              </a:rPr>
              <a:t>gulnara-sh@rambler.ru</a:t>
            </a:r>
            <a:endParaRPr lang="ru-RU" b="1" dirty="0">
              <a:latin typeface="Times New Roman" pitchFamily="18" charset="0"/>
              <a:cs typeface="Times New Roman" pitchFamily="18" charset="0"/>
            </a:endParaRPr>
          </a:p>
          <a:p>
            <a:pPr algn="ctr"/>
            <a:r>
              <a:rPr lang="en-US" b="1" dirty="0">
                <a:latin typeface="Times New Roman" pitchFamily="18" charset="0"/>
                <a:cs typeface="Times New Roman" pitchFamily="18" charset="0"/>
              </a:rPr>
              <a:t> </a:t>
            </a:r>
            <a:endParaRPr lang="ru-RU" b="1" dirty="0">
              <a:latin typeface="Times New Roman" pitchFamily="18" charset="0"/>
              <a:cs typeface="Times New Roman" pitchFamily="18" charset="0"/>
            </a:endParaRPr>
          </a:p>
          <a:p>
            <a:pPr algn="ctr"/>
            <a:r>
              <a:rPr lang="en-US" b="1" i="1" dirty="0" smtClean="0"/>
              <a:t> </a:t>
            </a:r>
            <a:endParaRPr lang="ru-RU" b="1" dirty="0"/>
          </a:p>
          <a:p>
            <a:pPr algn="ctr"/>
            <a:endParaRPr lang="ru-RU" sz="2000" dirty="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https://biochem.uz/logo.png"/>
          <p:cNvPicPr/>
          <p:nvPr/>
        </p:nvPicPr>
        <p:blipFill>
          <a:blip r:embed="rId4" cstate="print"/>
          <a:srcRect/>
          <a:stretch>
            <a:fillRect/>
          </a:stretch>
        </p:blipFill>
        <p:spPr bwMode="auto">
          <a:xfrm>
            <a:off x="7631832" y="0"/>
            <a:ext cx="1512168" cy="122413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4322"/>
          </a:xfrm>
        </p:spPr>
        <p:txBody>
          <a:bodyPr/>
          <a:lstStyle/>
          <a:p>
            <a:endParaRPr lang="ru-RU" dirty="0"/>
          </a:p>
        </p:txBody>
      </p:sp>
      <p:sp>
        <p:nvSpPr>
          <p:cNvPr id="3" name="Содержимое 2"/>
          <p:cNvSpPr>
            <a:spLocks noGrp="1"/>
          </p:cNvSpPr>
          <p:nvPr>
            <p:ph idx="1"/>
          </p:nvPr>
        </p:nvSpPr>
        <p:spPr>
          <a:xfrm>
            <a:off x="457200" y="3212976"/>
            <a:ext cx="8229600" cy="2913187"/>
          </a:xfrm>
        </p:spPr>
        <p:txBody>
          <a:bodyPr/>
          <a:lstStyle/>
          <a:p>
            <a:endParaRPr lang="ru-RU" dirty="0"/>
          </a:p>
        </p:txBody>
      </p:sp>
      <p:pic>
        <p:nvPicPr>
          <p:cNvPr id="16386" name="Picture 2"/>
          <p:cNvPicPr>
            <a:picLocks noChangeAspect="1" noChangeArrowheads="1"/>
          </p:cNvPicPr>
          <p:nvPr/>
        </p:nvPicPr>
        <p:blipFill>
          <a:blip r:embed="rId2" cstate="print"/>
          <a:srcRect/>
          <a:stretch>
            <a:fillRect/>
          </a:stretch>
        </p:blipFill>
        <p:spPr bwMode="auto">
          <a:xfrm>
            <a:off x="-72516" y="0"/>
            <a:ext cx="9613068" cy="6858000"/>
          </a:xfrm>
          <a:prstGeom prst="rect">
            <a:avLst/>
          </a:prstGeom>
          <a:noFill/>
          <a:ln w="9525">
            <a:noFill/>
            <a:miter lim="800000"/>
            <a:headEnd/>
            <a:tailEnd/>
          </a:ln>
        </p:spPr>
      </p:pic>
      <p:pic>
        <p:nvPicPr>
          <p:cNvPr id="5" name="Рисунок 4" descr="https://biochem.uz/logo.png"/>
          <p:cNvPicPr/>
          <p:nvPr/>
        </p:nvPicPr>
        <p:blipFill>
          <a:blip r:embed="rId3" cstate="print"/>
          <a:srcRect/>
          <a:stretch>
            <a:fillRect/>
          </a:stretch>
        </p:blipFill>
        <p:spPr bwMode="auto">
          <a:xfrm>
            <a:off x="8028384" y="0"/>
            <a:ext cx="1512168" cy="1224136"/>
          </a:xfrm>
          <a:prstGeom prst="rect">
            <a:avLst/>
          </a:prstGeom>
          <a:noFill/>
          <a:ln w="9525">
            <a:noFill/>
            <a:miter lim="800000"/>
            <a:headEnd/>
            <a:tailEnd/>
          </a:ln>
        </p:spPr>
      </p:pic>
      <p:sp>
        <p:nvSpPr>
          <p:cNvPr id="16387" name="Rectangle 3"/>
          <p:cNvSpPr>
            <a:spLocks noChangeArrowheads="1"/>
          </p:cNvSpPr>
          <p:nvPr/>
        </p:nvSpPr>
        <p:spPr bwMode="auto">
          <a:xfrm>
            <a:off x="251520" y="903665"/>
            <a:ext cx="8062847"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algn="just"/>
            <a:r>
              <a:rPr lang="en-US" sz="1600" b="1" dirty="0"/>
              <a:t>The most important direction in the obtaining of new pharmaceuticals is synthesis of highly effective and low-toxic drugs. Researching new drugs with different biological activity implies the identification of new compounds with high efficacy and improved tolerability. It is very actually to create new pharmacological active compounds with high selectivity pharmaceuticals and minimized their negative effects.</a:t>
            </a:r>
            <a:endParaRPr lang="ru-RU" sz="1600" b="1" dirty="0"/>
          </a:p>
          <a:p>
            <a:pPr algn="just"/>
            <a:endParaRPr lang="ru-RU" sz="1600" b="1" dirty="0" smtClean="0"/>
          </a:p>
          <a:p>
            <a:pPr algn="just"/>
            <a:r>
              <a:rPr lang="en-US" sz="1600" b="1" dirty="0"/>
              <a:t>Heterocyclic compounds of 1,3,4-thiadiazole are the important class of substances with a wide spectrum of biological activity. The sulfur atom of </a:t>
            </a:r>
            <a:r>
              <a:rPr lang="en-US" sz="1600" b="1" dirty="0" err="1"/>
              <a:t>thiadiazole</a:t>
            </a:r>
            <a:r>
              <a:rPr lang="en-US" sz="1600" b="1" dirty="0"/>
              <a:t> gives these compounds lipophilic properties, which allow to better penetrate through biological membranes. According to the mechanisms of biochemical reactions involving the </a:t>
            </a:r>
            <a:r>
              <a:rPr lang="en-US" sz="1600" b="1" dirty="0" err="1"/>
              <a:t>thiadiazole</a:t>
            </a:r>
            <a:r>
              <a:rPr lang="en-US" sz="1600" b="1" dirty="0"/>
              <a:t> fragments, potentially should connected with G-receptors, through enzyme binding, at the active final </a:t>
            </a:r>
            <a:r>
              <a:rPr lang="en-US" sz="1600" b="1" dirty="0" smtClean="0"/>
              <a:t>cysteine. </a:t>
            </a:r>
          </a:p>
          <a:p>
            <a:pPr algn="just"/>
            <a:endParaRPr lang="ru-RU" sz="1600" b="1" dirty="0" smtClean="0"/>
          </a:p>
          <a:p>
            <a:pPr algn="just"/>
            <a:r>
              <a:rPr lang="en-US" sz="1600" b="1" dirty="0" err="1" smtClean="0"/>
              <a:t>Thiadiazole</a:t>
            </a:r>
            <a:r>
              <a:rPr lang="en-US" sz="1600" b="1" dirty="0" smtClean="0"/>
              <a:t> derivatives are versatile and promising compounds with wide spectrum of biological activity. The </a:t>
            </a:r>
            <a:r>
              <a:rPr lang="en-US" sz="1600" b="1" dirty="0" err="1" smtClean="0"/>
              <a:t>thiadiazole</a:t>
            </a:r>
            <a:r>
              <a:rPr lang="en-US" sz="1600" b="1" dirty="0" smtClean="0"/>
              <a:t> moiety acts as a hydrogen-binding dominant on the one hand and an electron donor on the other. </a:t>
            </a:r>
            <a:endParaRPr lang="ru-RU" sz="1600" b="1" dirty="0" smtClean="0"/>
          </a:p>
          <a:p>
            <a:pPr algn="just"/>
            <a:r>
              <a:rPr lang="en-US" sz="1600" b="1" dirty="0" smtClean="0"/>
              <a:t>Derivatives of 1,3,4-thiadiazoles are characterized of variety pharmacological properties, such as fungicidal, insecticidal, bactericidal, herbicidal, antitumor, anti-inflammatory, CNS stimulating properties.</a:t>
            </a:r>
            <a:endParaRPr lang="ru-RU" sz="1600" b="1" dirty="0" smtClean="0"/>
          </a:p>
          <a:p>
            <a:pPr marR="0" lvl="0" algn="just"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Рисунок 4" descr="https://biochem.uz/logo.png"/>
          <p:cNvPicPr/>
          <p:nvPr/>
        </p:nvPicPr>
        <p:blipFill>
          <a:blip r:embed="rId3" cstate="print"/>
          <a:srcRect/>
          <a:stretch>
            <a:fillRect/>
          </a:stretch>
        </p:blipFill>
        <p:spPr bwMode="auto">
          <a:xfrm>
            <a:off x="7631832" y="0"/>
            <a:ext cx="1512168" cy="1224136"/>
          </a:xfrm>
          <a:prstGeom prst="rect">
            <a:avLst/>
          </a:prstGeom>
          <a:noFill/>
          <a:ln w="9525">
            <a:noFill/>
            <a:miter lim="800000"/>
            <a:headEnd/>
            <a:tailEnd/>
          </a:ln>
        </p:spPr>
      </p:pic>
      <p:sp>
        <p:nvSpPr>
          <p:cNvPr id="2048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graphicFrame>
        <p:nvGraphicFramePr>
          <p:cNvPr id="20487" name="Object 7"/>
          <p:cNvGraphicFramePr>
            <a:graphicFrameLocks noChangeAspect="1"/>
          </p:cNvGraphicFramePr>
          <p:nvPr/>
        </p:nvGraphicFramePr>
        <p:xfrm>
          <a:off x="3059832" y="4149080"/>
          <a:ext cx="2867025" cy="1476375"/>
        </p:xfrm>
        <a:graphic>
          <a:graphicData uri="http://schemas.openxmlformats.org/presentationml/2006/ole">
            <p:oleObj spid="_x0000_s20508" name="CS ChemDraw Drawing" r:id="rId4" imgW="4021380" imgH="2075462" progId="ChemDraw.Document.6.0">
              <p:embed/>
            </p:oleObj>
          </a:graphicData>
        </a:graphic>
      </p:graphicFrame>
      <p:pic>
        <p:nvPicPr>
          <p:cNvPr id="20489" name="Picture 9"/>
          <p:cNvPicPr>
            <a:picLocks noGrp="1" noChangeAspect="1" noChangeArrowheads="1"/>
          </p:cNvPicPr>
          <p:nvPr>
            <p:ph idx="1"/>
          </p:nvPr>
        </p:nvPicPr>
        <p:blipFill>
          <a:blip r:embed="rId5" cstate="print"/>
          <a:srcRect/>
          <a:stretch>
            <a:fillRect/>
          </a:stretch>
        </p:blipFill>
        <p:spPr bwMode="auto">
          <a:xfrm>
            <a:off x="0" y="1"/>
            <a:ext cx="9144000" cy="6858000"/>
          </a:xfrm>
          <a:prstGeom prst="rect">
            <a:avLst/>
          </a:prstGeom>
          <a:noFill/>
          <a:ln w="9525">
            <a:noFill/>
            <a:miter lim="800000"/>
            <a:headEnd/>
            <a:tailEnd/>
          </a:ln>
        </p:spPr>
      </p:pic>
      <p:pic>
        <p:nvPicPr>
          <p:cNvPr id="14" name="Рисунок 13" descr="https://biochem.uz/logo.png"/>
          <p:cNvPicPr/>
          <p:nvPr/>
        </p:nvPicPr>
        <p:blipFill>
          <a:blip r:embed="rId3" cstate="print"/>
          <a:srcRect/>
          <a:stretch>
            <a:fillRect/>
          </a:stretch>
        </p:blipFill>
        <p:spPr bwMode="auto">
          <a:xfrm>
            <a:off x="7631832" y="0"/>
            <a:ext cx="1512168" cy="1224136"/>
          </a:xfrm>
          <a:prstGeom prst="rect">
            <a:avLst/>
          </a:prstGeom>
          <a:noFill/>
          <a:ln w="9525">
            <a:noFill/>
            <a:miter lim="800000"/>
            <a:headEnd/>
            <a:tailEnd/>
          </a:ln>
        </p:spPr>
      </p:pic>
      <p:sp>
        <p:nvSpPr>
          <p:cNvPr id="20493" name="Rectangle 13"/>
          <p:cNvSpPr>
            <a:spLocks noChangeArrowheads="1"/>
          </p:cNvSpPr>
          <p:nvPr/>
        </p:nvSpPr>
        <p:spPr bwMode="auto">
          <a:xfrm>
            <a:off x="611561" y="380316"/>
            <a:ext cx="7128792"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2049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204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Object 15"/>
          <p:cNvGraphicFramePr>
            <a:graphicFrameLocks noChangeAspect="1"/>
          </p:cNvGraphicFramePr>
          <p:nvPr/>
        </p:nvGraphicFramePr>
        <p:xfrm>
          <a:off x="1166829" y="3429000"/>
          <a:ext cx="6688667" cy="1440160"/>
        </p:xfrm>
        <a:graphic>
          <a:graphicData uri="http://schemas.openxmlformats.org/presentationml/2006/ole">
            <p:oleObj spid="_x0000_s20509" name="CS ChemDraw Drawing" r:id="rId6" imgW="6676290" imgH="1241665" progId="ChemDraw.Document.6.0">
              <p:embed/>
            </p:oleObj>
          </a:graphicData>
        </a:graphic>
      </p:graphicFrame>
      <p:sp>
        <p:nvSpPr>
          <p:cNvPr id="15" name="Прямоугольник 14"/>
          <p:cNvSpPr/>
          <p:nvPr/>
        </p:nvSpPr>
        <p:spPr>
          <a:xfrm>
            <a:off x="2286000" y="2967335"/>
            <a:ext cx="4572000" cy="369332"/>
          </a:xfrm>
          <a:prstGeom prst="rect">
            <a:avLst/>
          </a:prstGeom>
        </p:spPr>
        <p:txBody>
          <a:bodyPr>
            <a:spAutoFit/>
          </a:bodyPr>
          <a:lstStyle/>
          <a:p>
            <a:endParaRPr lang="ru-RU" dirty="0"/>
          </a:p>
        </p:txBody>
      </p:sp>
      <p:sp>
        <p:nvSpPr>
          <p:cNvPr id="16" name="Прямоугольник 15"/>
          <p:cNvSpPr/>
          <p:nvPr/>
        </p:nvSpPr>
        <p:spPr>
          <a:xfrm>
            <a:off x="683568" y="1484784"/>
            <a:ext cx="7920880" cy="784830"/>
          </a:xfrm>
          <a:prstGeom prst="rect">
            <a:avLst/>
          </a:prstGeom>
        </p:spPr>
        <p:txBody>
          <a:bodyPr wrap="square">
            <a:spAutoFit/>
          </a:bodyPr>
          <a:lstStyle/>
          <a:p>
            <a:pPr algn="just"/>
            <a:r>
              <a:rPr lang="uz-Cyrl-UZ" sz="1500" b="1" dirty="0" smtClean="0"/>
              <a:t>For the synthesis of new heterocyclic derivativeswith a wide spectrum of biological activity, we study the formation of various derivatives based on 5-mercapto-3-phenyl-1,3,4-thiadiazol-2-thione. The experiment was carried out according to the general procedure.</a:t>
            </a:r>
            <a:endParaRPr lang="ru-RU" sz="1500" b="1" dirty="0" smtClean="0"/>
          </a:p>
        </p:txBody>
      </p:sp>
      <p:sp>
        <p:nvSpPr>
          <p:cNvPr id="17" name="Прямоугольник 16"/>
          <p:cNvSpPr/>
          <p:nvPr/>
        </p:nvSpPr>
        <p:spPr>
          <a:xfrm>
            <a:off x="2286000" y="404664"/>
            <a:ext cx="4572000" cy="923330"/>
          </a:xfrm>
          <a:prstGeom prst="rect">
            <a:avLst/>
          </a:prstGeom>
        </p:spPr>
        <p:txBody>
          <a:bodyPr wrap="square">
            <a:spAutoFit/>
          </a:bodyPr>
          <a:lstStyle/>
          <a:p>
            <a:pPr algn="ctr"/>
            <a:r>
              <a:rPr lang="en-US" b="1" dirty="0" smtClean="0"/>
              <a:t>S</a:t>
            </a:r>
            <a:r>
              <a:rPr lang="uz-Cyrl-UZ" b="1" dirty="0" smtClean="0"/>
              <a:t>ynthesis of </a:t>
            </a:r>
            <a:br>
              <a:rPr lang="uz-Cyrl-UZ" b="1" dirty="0" smtClean="0"/>
            </a:br>
            <a:r>
              <a:rPr lang="uz-Cyrl-UZ" b="1" dirty="0" smtClean="0"/>
              <a:t>5-mercapto-3-phenyl-1,3,4-thiadiazol-2-thione derivative</a:t>
            </a:r>
            <a:r>
              <a:rPr lang="en-US" b="1" dirty="0" smtClean="0"/>
              <a:t>.</a:t>
            </a:r>
            <a:endParaRPr lang="ru-RU" dirty="0"/>
          </a:p>
        </p:txBody>
      </p:sp>
      <p:sp>
        <p:nvSpPr>
          <p:cNvPr id="18" name="Прямоугольник 17"/>
          <p:cNvSpPr/>
          <p:nvPr/>
        </p:nvSpPr>
        <p:spPr>
          <a:xfrm>
            <a:off x="3638988" y="2852936"/>
            <a:ext cx="4821444" cy="323165"/>
          </a:xfrm>
          <a:prstGeom prst="rect">
            <a:avLst/>
          </a:prstGeom>
        </p:spPr>
        <p:txBody>
          <a:bodyPr wrap="square">
            <a:spAutoFit/>
          </a:bodyPr>
          <a:lstStyle/>
          <a:p>
            <a:pPr algn="r">
              <a:buNone/>
            </a:pPr>
            <a:r>
              <a:rPr lang="en-US" sz="1500" b="1" dirty="0" smtClean="0"/>
              <a:t>Reaction scheme</a:t>
            </a:r>
            <a:r>
              <a:rPr lang="ru-RU" sz="1500" b="1" dirty="0" smtClean="0"/>
              <a:t>:</a:t>
            </a:r>
          </a:p>
        </p:txBody>
      </p:sp>
      <p:sp>
        <p:nvSpPr>
          <p:cNvPr id="19" name="Прямоугольник 18"/>
          <p:cNvSpPr/>
          <p:nvPr/>
        </p:nvSpPr>
        <p:spPr>
          <a:xfrm>
            <a:off x="611560" y="5085184"/>
            <a:ext cx="7848872" cy="1246495"/>
          </a:xfrm>
          <a:prstGeom prst="rect">
            <a:avLst/>
          </a:prstGeom>
        </p:spPr>
        <p:txBody>
          <a:bodyPr wrap="square">
            <a:spAutoFit/>
          </a:bodyPr>
          <a:lstStyle/>
          <a:p>
            <a:pPr algn="just"/>
            <a:r>
              <a:rPr lang="en-US" sz="1500" b="1" dirty="0" smtClean="0"/>
              <a:t>We supposed that, excess of methylene chloride as a solvent for the reaction, and the other hand - promotes the binding of the potassium cation to the chloride ion. And the presence of a mixture of all of reagents, were promoted the formation of a </a:t>
            </a:r>
            <a:r>
              <a:rPr lang="en-US" sz="1500" b="1" dirty="0" err="1" smtClean="0"/>
              <a:t>methylene</a:t>
            </a:r>
            <a:r>
              <a:rPr lang="en-US" sz="1500" b="1" dirty="0" smtClean="0"/>
              <a:t> bridge in the structure of the resulting compound.</a:t>
            </a:r>
            <a:endParaRPr lang="ru-RU" sz="1500" b="1" dirty="0" smtClean="0"/>
          </a:p>
          <a:p>
            <a:pPr algn="just"/>
            <a:endParaRPr lang="ru-RU" sz="1500"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endParaRPr lang="ru-RU"/>
          </a:p>
        </p:txBody>
      </p:sp>
      <p:sp>
        <p:nvSpPr>
          <p:cNvPr id="23" name="Содержимое 22"/>
          <p:cNvSpPr>
            <a:spLocks noGrp="1"/>
          </p:cNvSpPr>
          <p:nvPr>
            <p:ph sz="half" idx="1"/>
          </p:nvPr>
        </p:nvSpPr>
        <p:spPr/>
        <p:txBody>
          <a:bodyPr/>
          <a:lstStyle/>
          <a:p>
            <a:endParaRPr lang="ru-RU"/>
          </a:p>
        </p:txBody>
      </p:sp>
      <p:sp>
        <p:nvSpPr>
          <p:cNvPr id="24" name="Содержимое 23"/>
          <p:cNvSpPr>
            <a:spLocks noGrp="1"/>
          </p:cNvSpPr>
          <p:nvPr>
            <p:ph sz="half" idx="2"/>
          </p:nvPr>
        </p:nvSpPr>
        <p:spPr/>
        <p:txBody>
          <a:bodyPr/>
          <a:lstStyle/>
          <a:p>
            <a:endParaRPr lang="ru-RU"/>
          </a:p>
        </p:txBody>
      </p:sp>
      <p:pic>
        <p:nvPicPr>
          <p:cNvPr id="18434" name="Picture 2"/>
          <p:cNvPicPr>
            <a:picLocks noChangeAspect="1" noChangeArrowheads="1"/>
          </p:cNvPicPr>
          <p:nvPr/>
        </p:nvPicPr>
        <p:blipFill>
          <a:blip r:embed="rId2" cstate="print"/>
          <a:srcRect/>
          <a:stretch>
            <a:fillRect/>
          </a:stretch>
        </p:blipFill>
        <p:spPr bwMode="auto">
          <a:xfrm>
            <a:off x="-468560" y="0"/>
            <a:ext cx="9715500" cy="6858000"/>
          </a:xfrm>
          <a:prstGeom prst="rect">
            <a:avLst/>
          </a:prstGeom>
          <a:noFill/>
          <a:ln w="9525">
            <a:noFill/>
            <a:miter lim="800000"/>
            <a:headEnd/>
            <a:tailEnd/>
          </a:ln>
        </p:spPr>
      </p:pic>
      <p:pic>
        <p:nvPicPr>
          <p:cNvPr id="5" name="Рисунок 4" descr="https://biochem.uz/logo.png"/>
          <p:cNvPicPr/>
          <p:nvPr/>
        </p:nvPicPr>
        <p:blipFill>
          <a:blip r:embed="rId3" cstate="print"/>
          <a:srcRect/>
          <a:stretch>
            <a:fillRect/>
          </a:stretch>
        </p:blipFill>
        <p:spPr bwMode="auto">
          <a:xfrm>
            <a:off x="7631832" y="0"/>
            <a:ext cx="1512168" cy="1224136"/>
          </a:xfrm>
          <a:prstGeom prst="rect">
            <a:avLst/>
          </a:prstGeom>
          <a:noFill/>
          <a:ln w="9525">
            <a:noFill/>
            <a:miter lim="800000"/>
            <a:headEnd/>
            <a:tailEnd/>
          </a:ln>
        </p:spPr>
      </p:pic>
      <p:sp>
        <p:nvSpPr>
          <p:cNvPr id="18438" name="Rectangle 6"/>
          <p:cNvSpPr>
            <a:spLocks noChangeArrowheads="1"/>
          </p:cNvSpPr>
          <p:nvPr/>
        </p:nvSpPr>
        <p:spPr bwMode="auto">
          <a:xfrm>
            <a:off x="0" y="2027432"/>
            <a:ext cx="8028384" cy="31854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fontAlgn="base">
              <a:spcBef>
                <a:spcPct val="0"/>
              </a:spcBef>
              <a:spcAft>
                <a:spcPct val="0"/>
              </a:spcAft>
            </a:pPr>
            <a:r>
              <a:rPr lang="en-US" sz="2000" b="1" dirty="0" smtClean="0">
                <a:ea typeface="Times New Roman" pitchFamily="18" charset="0"/>
                <a:cs typeface="Times New Roman" pitchFamily="18" charset="0"/>
              </a:rPr>
              <a:t>Investigation with PASS software</a:t>
            </a:r>
            <a:endParaRPr lang="ru-RU" sz="2000" dirty="0" smtClean="0">
              <a:cs typeface="Arial" pitchFamily="34" charset="0"/>
            </a:endParaRPr>
          </a:p>
          <a:p>
            <a:pPr lvl="0" algn="just" eaLnBrk="0" fontAlgn="base" hangingPunct="0">
              <a:spcBef>
                <a:spcPct val="0"/>
              </a:spcBef>
              <a:spcAft>
                <a:spcPct val="0"/>
              </a:spcAft>
            </a:pPr>
            <a:endParaRPr lang="ru-RU" sz="1600" b="1" dirty="0" smtClean="0">
              <a:latin typeface="Times New Roman" pitchFamily="18" charset="0"/>
              <a:ea typeface="Times New Roman" pitchFamily="18" charset="0"/>
              <a:cs typeface="Times New Roman" pitchFamily="18" charset="0"/>
            </a:endParaRPr>
          </a:p>
          <a:p>
            <a:pPr algn="just"/>
            <a:r>
              <a:rPr lang="en-US" sz="1500" b="1" dirty="0" smtClean="0"/>
              <a:t>We studied the biological activity spectrum of obtained substance by PASS software. That screening let to describe biological activity properties of substance in a depending of its structure. </a:t>
            </a:r>
          </a:p>
          <a:p>
            <a:pPr algn="just"/>
            <a:endParaRPr lang="en-US" sz="1500" b="1" dirty="0" smtClean="0"/>
          </a:p>
          <a:p>
            <a:pPr algn="just"/>
            <a:r>
              <a:rPr lang="en-US" sz="1500" b="1" dirty="0" smtClean="0"/>
              <a:t>Such predictable analyses help to provide maximum information of biological activity of new structure substances whose molecular mechanism action is still unknown.</a:t>
            </a:r>
            <a:endParaRPr lang="ru-RU" sz="1500" b="1" dirty="0" smtClean="0"/>
          </a:p>
          <a:p>
            <a:pPr algn="just"/>
            <a:endParaRPr lang="en-US" sz="1500" b="1" dirty="0" smtClean="0"/>
          </a:p>
          <a:p>
            <a:pPr algn="just"/>
            <a:r>
              <a:rPr lang="en-US" sz="1500" b="1" dirty="0" smtClean="0"/>
              <a:t>The structure of 5,5'-(</a:t>
            </a:r>
            <a:r>
              <a:rPr lang="en-US" sz="1500" b="1" dirty="0" err="1" smtClean="0"/>
              <a:t>methylenebis</a:t>
            </a:r>
            <a:r>
              <a:rPr lang="en-US" sz="1500" b="1" dirty="0" smtClean="0"/>
              <a:t>(</a:t>
            </a:r>
            <a:r>
              <a:rPr lang="en-US" sz="1500" b="1" dirty="0" err="1" smtClean="0"/>
              <a:t>sulfanediyl</a:t>
            </a:r>
            <a:r>
              <a:rPr lang="en-US" sz="1500" b="1" dirty="0" smtClean="0"/>
              <a:t>))</a:t>
            </a:r>
            <a:r>
              <a:rPr lang="en-US" sz="1500" b="1" dirty="0" err="1" smtClean="0"/>
              <a:t>bis</a:t>
            </a:r>
            <a:r>
              <a:rPr lang="en-US" sz="1500" b="1" dirty="0" smtClean="0"/>
              <a:t>(3-phenyl-1,3,4-thiadiazole-2(3</a:t>
            </a:r>
            <a:r>
              <a:rPr lang="en-US" sz="1500" b="1" i="1" dirty="0" smtClean="0"/>
              <a:t>H</a:t>
            </a:r>
            <a:r>
              <a:rPr lang="en-US" sz="1500" b="1" dirty="0" smtClean="0"/>
              <a:t>)-</a:t>
            </a:r>
            <a:r>
              <a:rPr lang="en-US" sz="1500" b="1" dirty="0" err="1" smtClean="0"/>
              <a:t>thione</a:t>
            </a:r>
            <a:r>
              <a:rPr lang="en-US" sz="1500" b="1" dirty="0" smtClean="0"/>
              <a:t>) was input in PASS software and predicted their biological activities. </a:t>
            </a:r>
          </a:p>
          <a:p>
            <a:pPr algn="just"/>
            <a:endParaRPr lang="ru-RU" sz="1500" b="1" dirty="0" smtClean="0">
              <a:cs typeface="Arial" pitchFamily="34" charset="0"/>
            </a:endParaRPr>
          </a:p>
          <a:p>
            <a:pPr lvl="0" algn="just" eaLnBrk="0" fontAlgn="base" hangingPunct="0">
              <a:spcBef>
                <a:spcPct val="0"/>
              </a:spcBef>
              <a:spcAft>
                <a:spcPct val="0"/>
              </a:spcAft>
            </a:pPr>
            <a:r>
              <a:rPr lang="en-US" sz="1500" b="1" dirty="0" smtClean="0">
                <a:latin typeface="Times New Roman" pitchFamily="18" charset="0"/>
                <a:ea typeface="Times New Roman" pitchFamily="18" charset="0"/>
                <a:cs typeface="Times New Roman" pitchFamily="18" charset="0"/>
              </a:rPr>
              <a:t>Results of biological activities along with Pa and Pi predicted by PASS and described </a:t>
            </a:r>
          </a:p>
          <a:p>
            <a:pPr lvl="0" algn="just" eaLnBrk="0" fontAlgn="base" hangingPunct="0">
              <a:spcBef>
                <a:spcPct val="0"/>
              </a:spcBef>
              <a:spcAft>
                <a:spcPct val="0"/>
              </a:spcAft>
            </a:pPr>
            <a:r>
              <a:rPr lang="en-US" sz="1500" b="1" dirty="0" smtClean="0">
                <a:latin typeface="Times New Roman" pitchFamily="18" charset="0"/>
                <a:ea typeface="Times New Roman" pitchFamily="18" charset="0"/>
                <a:cs typeface="Times New Roman" pitchFamily="18" charset="0"/>
              </a:rPr>
              <a:t>in the table:</a:t>
            </a:r>
            <a:endParaRPr kumimoji="0" lang="ru-RU" sz="1500" b="1" i="0" u="none" strike="noStrike" cap="none" normalizeH="0" baseline="0" dirty="0" smtClean="0">
              <a:ln>
                <a:noFill/>
              </a:ln>
              <a:solidFill>
                <a:schemeClr val="tx1"/>
              </a:solidFill>
              <a:effectLst/>
              <a:latin typeface="Arial" pitchFamily="34" charset="0"/>
              <a:cs typeface="Arial" pitchFamily="34" charset="0"/>
            </a:endParaRPr>
          </a:p>
        </p:txBody>
      </p:sp>
      <p:sp>
        <p:nvSpPr>
          <p:cNvPr id="1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18444" name="Rectangle 12"/>
          <p:cNvSpPr>
            <a:spLocks noChangeArrowheads="1"/>
          </p:cNvSpPr>
          <p:nvPr/>
        </p:nvSpPr>
        <p:spPr bwMode="auto">
          <a:xfrm>
            <a:off x="0" y="12382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5" name="Rectangle 13"/>
          <p:cNvSpPr>
            <a:spLocks noChangeArrowheads="1"/>
          </p:cNvSpPr>
          <p:nvPr/>
        </p:nvSpPr>
        <p:spPr bwMode="auto">
          <a:xfrm>
            <a:off x="0" y="2009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6" name="Rectangle 14"/>
          <p:cNvSpPr>
            <a:spLocks noChangeArrowheads="1"/>
          </p:cNvSpPr>
          <p:nvPr/>
        </p:nvSpPr>
        <p:spPr bwMode="auto">
          <a:xfrm>
            <a:off x="0" y="2724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7" name="Rectangle 15"/>
          <p:cNvSpPr>
            <a:spLocks noChangeArrowheads="1"/>
          </p:cNvSpPr>
          <p:nvPr/>
        </p:nvSpPr>
        <p:spPr bwMode="auto">
          <a:xfrm>
            <a:off x="0" y="3505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8" name="Rectangle 16"/>
          <p:cNvSpPr>
            <a:spLocks noChangeArrowheads="1"/>
          </p:cNvSpPr>
          <p:nvPr/>
        </p:nvSpPr>
        <p:spPr bwMode="auto">
          <a:xfrm>
            <a:off x="0" y="97795"/>
            <a:ext cx="960519"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449" name="Rectangle 17"/>
          <p:cNvSpPr>
            <a:spLocks noChangeArrowheads="1"/>
          </p:cNvSpPr>
          <p:nvPr/>
        </p:nvSpPr>
        <p:spPr bwMode="auto">
          <a:xfrm>
            <a:off x="0" y="97795"/>
            <a:ext cx="960519"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Прямоугольник 20"/>
          <p:cNvSpPr/>
          <p:nvPr/>
        </p:nvSpPr>
        <p:spPr>
          <a:xfrm>
            <a:off x="899592" y="1052737"/>
            <a:ext cx="7992888" cy="1200329"/>
          </a:xfrm>
          <a:prstGeom prst="rect">
            <a:avLst/>
          </a:prstGeom>
        </p:spPr>
        <p:txBody>
          <a:bodyPr wrap="square">
            <a:spAutoFit/>
          </a:bodyPr>
          <a:lstStyle/>
          <a:p>
            <a:r>
              <a:rPr kumimoji="0" lang="en-US"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endParaRPr lang="ru-RU" dirty="0">
              <a:latin typeface="Times New Roman" pitchFamily="18" charset="0"/>
              <a:ea typeface="Calibri" pitchFamily="34" charset="0"/>
              <a:cs typeface="Times New Roman" pitchFamily="18" charset="0"/>
            </a:endParaRPr>
          </a:p>
          <a:p>
            <a:endParaRPr kumimoji="0" lang="ru-RU"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endParaRPr lang="ru-RU" dirty="0">
              <a:latin typeface="Times New Roman" pitchFamily="18" charset="0"/>
              <a:ea typeface="Calibri" pitchFamily="34" charset="0"/>
              <a:cs typeface="Times New Roman" pitchFamily="18" charset="0"/>
            </a:endParaRPr>
          </a:p>
        </p:txBody>
      </p:sp>
      <p:sp>
        <p:nvSpPr>
          <p:cNvPr id="25" name="Rectangle 12"/>
          <p:cNvSpPr>
            <a:spLocks noChangeArrowheads="1"/>
          </p:cNvSpPr>
          <p:nvPr/>
        </p:nvSpPr>
        <p:spPr bwMode="auto">
          <a:xfrm>
            <a:off x="0" y="4167503"/>
            <a:ext cx="889248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3"/>
          <p:cNvSpPr>
            <a:spLocks noChangeArrowheads="1"/>
          </p:cNvSpPr>
          <p:nvPr/>
        </p:nvSpPr>
        <p:spPr bwMode="auto">
          <a:xfrm>
            <a:off x="0" y="74711"/>
            <a:ext cx="68480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19458" name="Picture 2"/>
          <p:cNvPicPr>
            <a:picLocks noChangeAspect="1" noChangeArrowheads="1"/>
          </p:cNvPicPr>
          <p:nvPr/>
        </p:nvPicPr>
        <p:blipFill>
          <a:blip r:embed="rId2" cstate="print"/>
          <a:srcRect/>
          <a:stretch>
            <a:fillRect/>
          </a:stretch>
        </p:blipFill>
        <p:spPr bwMode="auto">
          <a:xfrm>
            <a:off x="-396552" y="0"/>
            <a:ext cx="9715500" cy="6858000"/>
          </a:xfrm>
          <a:prstGeom prst="rect">
            <a:avLst/>
          </a:prstGeom>
          <a:noFill/>
          <a:ln w="9525">
            <a:noFill/>
            <a:miter lim="800000"/>
            <a:headEnd/>
            <a:tailEnd/>
          </a:ln>
        </p:spPr>
      </p:pic>
      <p:pic>
        <p:nvPicPr>
          <p:cNvPr id="6" name="Рисунок 5" descr="https://biochem.uz/logo.png"/>
          <p:cNvPicPr/>
          <p:nvPr/>
        </p:nvPicPr>
        <p:blipFill>
          <a:blip r:embed="rId3" cstate="print"/>
          <a:srcRect/>
          <a:stretch>
            <a:fillRect/>
          </a:stretch>
        </p:blipFill>
        <p:spPr bwMode="auto">
          <a:xfrm>
            <a:off x="7631832" y="0"/>
            <a:ext cx="1512168" cy="1224136"/>
          </a:xfrm>
          <a:prstGeom prst="rect">
            <a:avLst/>
          </a:prstGeom>
          <a:noFill/>
          <a:ln w="9525">
            <a:noFill/>
            <a:miter lim="800000"/>
            <a:headEnd/>
            <a:tailEnd/>
          </a:ln>
        </p:spPr>
      </p:pic>
      <p:sp>
        <p:nvSpPr>
          <p:cNvPr id="19459" name="Rectangle 3"/>
          <p:cNvSpPr>
            <a:spLocks noChangeArrowheads="1"/>
          </p:cNvSpPr>
          <p:nvPr/>
        </p:nvSpPr>
        <p:spPr bwMode="auto">
          <a:xfrm>
            <a:off x="0" y="-522312"/>
            <a:ext cx="7740352"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400"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
        <p:nvSpPr>
          <p:cNvPr id="194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p>
        </p:txBody>
      </p:sp>
      <p:sp>
        <p:nvSpPr>
          <p:cNvPr id="4" name="Rectangle 5"/>
          <p:cNvSpPr>
            <a:spLocks noGrp="1" noChangeArrowheads="1"/>
          </p:cNvSpPr>
          <p:nvPr>
            <p:ph idx="1"/>
          </p:nvPr>
        </p:nvSpPr>
        <p:spPr bwMode="auto">
          <a:xfrm>
            <a:off x="-468560" y="2502512"/>
            <a:ext cx="928903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400" dirty="0" smtClean="0">
              <a:latin typeface="Times New Roman" pitchFamily="18" charset="0"/>
              <a:ea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graphicFrame>
        <p:nvGraphicFramePr>
          <p:cNvPr id="12" name="Таблица 11"/>
          <p:cNvGraphicFramePr>
            <a:graphicFrameLocks noGrp="1"/>
          </p:cNvGraphicFramePr>
          <p:nvPr/>
        </p:nvGraphicFramePr>
        <p:xfrm>
          <a:off x="1691679" y="764704"/>
          <a:ext cx="6048672" cy="4357454"/>
        </p:xfrm>
        <a:graphic>
          <a:graphicData uri="http://schemas.openxmlformats.org/drawingml/2006/table">
            <a:tbl>
              <a:tblPr/>
              <a:tblGrid>
                <a:gridCol w="2016224">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2016224">
                  <a:extLst>
                    <a:ext uri="{9D8B030D-6E8A-4147-A177-3AD203B41FA5}">
                      <a16:colId xmlns:a16="http://schemas.microsoft.com/office/drawing/2014/main" xmlns="" val="20002"/>
                    </a:ext>
                  </a:extLst>
                </a:gridCol>
              </a:tblGrid>
              <a:tr h="216024">
                <a:tc>
                  <a:txBody>
                    <a:bodyPr/>
                    <a:lstStyle/>
                    <a:p>
                      <a:pPr algn="ctr">
                        <a:lnSpc>
                          <a:spcPct val="107000"/>
                        </a:lnSpc>
                        <a:spcAft>
                          <a:spcPts val="0"/>
                        </a:spcAft>
                      </a:pPr>
                      <a:r>
                        <a:rPr lang="en-US" sz="1000" b="1" dirty="0">
                          <a:latin typeface="Times New Roman"/>
                          <a:ea typeface="Times New Roman"/>
                          <a:cs typeface="Times New Roman"/>
                        </a:rPr>
                        <a:t>Pa</a:t>
                      </a:r>
                      <a:endParaRPr lang="ru-RU" sz="900" b="1" dirty="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en-US" sz="1000" b="1" dirty="0">
                          <a:latin typeface="Times New Roman"/>
                          <a:ea typeface="Times New Roman"/>
                          <a:cs typeface="Times New Roman"/>
                        </a:rPr>
                        <a:t>Pi</a:t>
                      </a:r>
                      <a:endParaRPr lang="ru-RU" sz="900" b="1"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en-US" sz="1000" b="1" dirty="0">
                          <a:latin typeface="Times New Roman"/>
                          <a:ea typeface="Times New Roman"/>
                          <a:cs typeface="Times New Roman"/>
                        </a:rPr>
                        <a:t>Activity</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00"/>
                  </a:ext>
                </a:extLst>
              </a:tr>
              <a:tr h="342523">
                <a:tc>
                  <a:txBody>
                    <a:bodyPr/>
                    <a:lstStyle/>
                    <a:p>
                      <a:pPr algn="ctr">
                        <a:lnSpc>
                          <a:spcPct val="107000"/>
                        </a:lnSpc>
                        <a:spcAft>
                          <a:spcPts val="0"/>
                        </a:spcAft>
                      </a:pPr>
                      <a:r>
                        <a:rPr lang="ru-RU" sz="1000" dirty="0">
                          <a:latin typeface="Times New Roman"/>
                          <a:ea typeface="Times New Roman"/>
                          <a:cs typeface="Times New Roman"/>
                        </a:rPr>
                        <a:t>0,697</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0,004</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en-US" sz="1000" b="1" dirty="0" err="1">
                          <a:latin typeface="Times New Roman"/>
                          <a:ea typeface="Times New Roman"/>
                          <a:cs typeface="Times New Roman"/>
                        </a:rPr>
                        <a:t>Amyloid</a:t>
                      </a:r>
                      <a:r>
                        <a:rPr lang="en-US" sz="1000" b="1" dirty="0">
                          <a:latin typeface="Times New Roman"/>
                          <a:ea typeface="Times New Roman"/>
                          <a:cs typeface="Times New Roman"/>
                        </a:rPr>
                        <a:t> beta precursor protein antagonist</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01"/>
                  </a:ext>
                </a:extLst>
              </a:tr>
              <a:tr h="342523">
                <a:tc>
                  <a:txBody>
                    <a:bodyPr/>
                    <a:lstStyle/>
                    <a:p>
                      <a:pPr algn="ctr">
                        <a:lnSpc>
                          <a:spcPct val="107000"/>
                        </a:lnSpc>
                        <a:spcAft>
                          <a:spcPts val="0"/>
                        </a:spcAft>
                      </a:pPr>
                      <a:r>
                        <a:rPr lang="ru-RU" sz="1000">
                          <a:latin typeface="Times New Roman"/>
                          <a:ea typeface="Times New Roman"/>
                          <a:cs typeface="Times New Roman"/>
                        </a:rPr>
                        <a:t>0,699</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0,023</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en-US" sz="1000" b="1" dirty="0">
                          <a:latin typeface="Times New Roman"/>
                          <a:ea typeface="Times New Roman"/>
                          <a:cs typeface="Times New Roman"/>
                        </a:rPr>
                        <a:t>5-O-(4-coumaroyl)-D-</a:t>
                      </a:r>
                      <a:r>
                        <a:rPr lang="en-US" sz="1000" b="1" dirty="0" err="1">
                          <a:latin typeface="Times New Roman"/>
                          <a:ea typeface="Times New Roman"/>
                          <a:cs typeface="Times New Roman"/>
                        </a:rPr>
                        <a:t>quinate</a:t>
                      </a:r>
                      <a:r>
                        <a:rPr lang="en-US" sz="1000" b="1" dirty="0">
                          <a:latin typeface="Times New Roman"/>
                          <a:ea typeface="Times New Roman"/>
                          <a:cs typeface="Times New Roman"/>
                        </a:rPr>
                        <a:t> 3'-monooxygenase inhibitor</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02"/>
                  </a:ext>
                </a:extLst>
              </a:tr>
              <a:tr h="342523">
                <a:tc>
                  <a:txBody>
                    <a:bodyPr/>
                    <a:lstStyle/>
                    <a:p>
                      <a:pPr algn="ctr">
                        <a:lnSpc>
                          <a:spcPct val="107000"/>
                        </a:lnSpc>
                        <a:spcAft>
                          <a:spcPts val="0"/>
                        </a:spcAft>
                      </a:pPr>
                      <a:r>
                        <a:rPr lang="ru-RU" sz="1000">
                          <a:latin typeface="Times New Roman"/>
                          <a:ea typeface="Times New Roman"/>
                          <a:cs typeface="Times New Roman"/>
                        </a:rPr>
                        <a:t>0,588</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0,068</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err="1">
                          <a:latin typeface="Times New Roman"/>
                          <a:ea typeface="Times New Roman"/>
                          <a:cs typeface="Times New Roman"/>
                        </a:rPr>
                        <a:t>Glycosylphosphatidylinositol</a:t>
                      </a:r>
                      <a:r>
                        <a:rPr lang="ru-RU" sz="1000" b="1" dirty="0">
                          <a:latin typeface="Times New Roman"/>
                          <a:ea typeface="Times New Roman"/>
                          <a:cs typeface="Times New Roman"/>
                        </a:rPr>
                        <a:t> </a:t>
                      </a:r>
                      <a:r>
                        <a:rPr lang="ru-RU" sz="1000" b="1" dirty="0" err="1">
                          <a:latin typeface="Times New Roman"/>
                          <a:ea typeface="Times New Roman"/>
                          <a:cs typeface="Times New Roman"/>
                        </a:rPr>
                        <a:t>phospholipase</a:t>
                      </a:r>
                      <a:r>
                        <a:rPr lang="ru-RU" sz="1000" b="1" dirty="0">
                          <a:latin typeface="Times New Roman"/>
                          <a:ea typeface="Times New Roman"/>
                          <a:cs typeface="Times New Roman"/>
                        </a:rPr>
                        <a:t> D </a:t>
                      </a:r>
                      <a:r>
                        <a:rPr lang="ru-RU" sz="1000" b="1" dirty="0" err="1">
                          <a:latin typeface="Times New Roman"/>
                          <a:ea typeface="Times New Roman"/>
                          <a:cs typeface="Times New Roman"/>
                        </a:rPr>
                        <a:t>inhibitor</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03"/>
                  </a:ext>
                </a:extLst>
              </a:tr>
              <a:tr h="342523">
                <a:tc>
                  <a:txBody>
                    <a:bodyPr/>
                    <a:lstStyle/>
                    <a:p>
                      <a:pPr algn="ctr">
                        <a:lnSpc>
                          <a:spcPct val="107000"/>
                        </a:lnSpc>
                        <a:spcAft>
                          <a:spcPts val="0"/>
                        </a:spcAft>
                      </a:pPr>
                      <a:r>
                        <a:rPr lang="ru-RU" sz="1000" dirty="0">
                          <a:latin typeface="Times New Roman"/>
                          <a:ea typeface="Times New Roman"/>
                          <a:cs typeface="Times New Roman"/>
                        </a:rPr>
                        <a:t>0,509</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0,003</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err="1">
                          <a:latin typeface="Times New Roman"/>
                          <a:ea typeface="Times New Roman"/>
                          <a:cs typeface="Times New Roman"/>
                        </a:rPr>
                        <a:t>Cyclin-dependent</a:t>
                      </a:r>
                      <a:r>
                        <a:rPr lang="ru-RU" sz="1000" b="1" dirty="0">
                          <a:latin typeface="Times New Roman"/>
                          <a:ea typeface="Times New Roman"/>
                          <a:cs typeface="Times New Roman"/>
                        </a:rPr>
                        <a:t> </a:t>
                      </a:r>
                      <a:r>
                        <a:rPr lang="ru-RU" sz="1000" b="1" dirty="0" err="1">
                          <a:latin typeface="Times New Roman"/>
                          <a:ea typeface="Times New Roman"/>
                          <a:cs typeface="Times New Roman"/>
                        </a:rPr>
                        <a:t>kinase</a:t>
                      </a:r>
                      <a:r>
                        <a:rPr lang="ru-RU" sz="1000" b="1" dirty="0">
                          <a:latin typeface="Times New Roman"/>
                          <a:ea typeface="Times New Roman"/>
                          <a:cs typeface="Times New Roman"/>
                        </a:rPr>
                        <a:t> 5 </a:t>
                      </a:r>
                      <a:r>
                        <a:rPr lang="ru-RU" sz="1000" b="1" dirty="0" err="1">
                          <a:latin typeface="Times New Roman"/>
                          <a:ea typeface="Times New Roman"/>
                          <a:cs typeface="Times New Roman"/>
                        </a:rPr>
                        <a:t>inhibitor</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04"/>
                  </a:ext>
                </a:extLst>
              </a:tr>
              <a:tr h="342523">
                <a:tc>
                  <a:txBody>
                    <a:bodyPr/>
                    <a:lstStyle/>
                    <a:p>
                      <a:pPr algn="ctr">
                        <a:lnSpc>
                          <a:spcPct val="107000"/>
                        </a:lnSpc>
                        <a:spcAft>
                          <a:spcPts val="0"/>
                        </a:spcAft>
                      </a:pPr>
                      <a:r>
                        <a:rPr lang="ru-RU" sz="1000">
                          <a:latin typeface="Times New Roman"/>
                          <a:ea typeface="Times New Roman"/>
                          <a:cs typeface="Times New Roman"/>
                        </a:rPr>
                        <a:t>0,509</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0,011</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a:latin typeface="Times New Roman"/>
                          <a:ea typeface="Times New Roman"/>
                          <a:cs typeface="Times New Roman"/>
                        </a:rPr>
                        <a:t>Taurine-2-oxoglutarate </a:t>
                      </a:r>
                      <a:r>
                        <a:rPr lang="ru-RU" sz="1000" b="1" dirty="0" err="1">
                          <a:latin typeface="Times New Roman"/>
                          <a:ea typeface="Times New Roman"/>
                          <a:cs typeface="Times New Roman"/>
                        </a:rPr>
                        <a:t>transaminase</a:t>
                      </a:r>
                      <a:r>
                        <a:rPr lang="ru-RU" sz="1000" b="1" dirty="0">
                          <a:latin typeface="Times New Roman"/>
                          <a:ea typeface="Times New Roman"/>
                          <a:cs typeface="Times New Roman"/>
                        </a:rPr>
                        <a:t> </a:t>
                      </a:r>
                      <a:r>
                        <a:rPr lang="ru-RU" sz="1000" b="1" dirty="0" err="1">
                          <a:latin typeface="Times New Roman"/>
                          <a:ea typeface="Times New Roman"/>
                          <a:cs typeface="Times New Roman"/>
                        </a:rPr>
                        <a:t>inhibitor</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05"/>
                  </a:ext>
                </a:extLst>
              </a:tr>
              <a:tr h="179050">
                <a:tc>
                  <a:txBody>
                    <a:bodyPr/>
                    <a:lstStyle/>
                    <a:p>
                      <a:pPr algn="ctr">
                        <a:lnSpc>
                          <a:spcPct val="107000"/>
                        </a:lnSpc>
                        <a:spcAft>
                          <a:spcPts val="0"/>
                        </a:spcAft>
                      </a:pPr>
                      <a:r>
                        <a:rPr lang="ru-RU" sz="1000">
                          <a:latin typeface="Times New Roman"/>
                          <a:ea typeface="Times New Roman"/>
                          <a:cs typeface="Times New Roman"/>
                        </a:rPr>
                        <a:t>0,513</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0,020</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a:latin typeface="Times New Roman"/>
                          <a:ea typeface="Times New Roman"/>
                          <a:cs typeface="Times New Roman"/>
                        </a:rPr>
                        <a:t>FMO1 </a:t>
                      </a:r>
                      <a:r>
                        <a:rPr lang="ru-RU" sz="1000" b="1" dirty="0" err="1">
                          <a:latin typeface="Times New Roman"/>
                          <a:ea typeface="Times New Roman"/>
                          <a:cs typeface="Times New Roman"/>
                        </a:rPr>
                        <a:t>substrate</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06"/>
                  </a:ext>
                </a:extLst>
              </a:tr>
              <a:tr h="179050">
                <a:tc>
                  <a:txBody>
                    <a:bodyPr/>
                    <a:lstStyle/>
                    <a:p>
                      <a:pPr algn="ctr">
                        <a:lnSpc>
                          <a:spcPct val="107000"/>
                        </a:lnSpc>
                        <a:spcAft>
                          <a:spcPts val="0"/>
                        </a:spcAft>
                      </a:pPr>
                      <a:r>
                        <a:rPr lang="ru-RU" sz="1000" dirty="0">
                          <a:latin typeface="Times New Roman"/>
                          <a:ea typeface="Times New Roman"/>
                          <a:cs typeface="Times New Roman"/>
                        </a:rPr>
                        <a:t>0,518</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0,030</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a:latin typeface="Times New Roman"/>
                          <a:ea typeface="Times New Roman"/>
                          <a:cs typeface="Times New Roman"/>
                        </a:rPr>
                        <a:t>CYP2A8 </a:t>
                      </a:r>
                      <a:r>
                        <a:rPr lang="ru-RU" sz="1000" b="1" dirty="0" err="1">
                          <a:latin typeface="Times New Roman"/>
                          <a:ea typeface="Times New Roman"/>
                          <a:cs typeface="Times New Roman"/>
                        </a:rPr>
                        <a:t>substrate</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07"/>
                  </a:ext>
                </a:extLst>
              </a:tr>
              <a:tr h="179050">
                <a:tc>
                  <a:txBody>
                    <a:bodyPr/>
                    <a:lstStyle/>
                    <a:p>
                      <a:pPr algn="ctr">
                        <a:lnSpc>
                          <a:spcPct val="107000"/>
                        </a:lnSpc>
                        <a:spcAft>
                          <a:spcPts val="0"/>
                        </a:spcAft>
                      </a:pPr>
                      <a:r>
                        <a:rPr lang="ru-RU" sz="1000" dirty="0">
                          <a:latin typeface="Times New Roman"/>
                          <a:ea typeface="Times New Roman"/>
                          <a:cs typeface="Times New Roman"/>
                        </a:rPr>
                        <a:t>0,526</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0,044</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err="1">
                          <a:latin typeface="Times New Roman"/>
                          <a:ea typeface="Times New Roman"/>
                          <a:cs typeface="Times New Roman"/>
                        </a:rPr>
                        <a:t>Chloride</a:t>
                      </a:r>
                      <a:r>
                        <a:rPr lang="ru-RU" sz="1000" b="1" dirty="0">
                          <a:latin typeface="Times New Roman"/>
                          <a:ea typeface="Times New Roman"/>
                          <a:cs typeface="Times New Roman"/>
                        </a:rPr>
                        <a:t> </a:t>
                      </a:r>
                      <a:r>
                        <a:rPr lang="ru-RU" sz="1000" b="1" dirty="0" err="1">
                          <a:latin typeface="Times New Roman"/>
                          <a:ea typeface="Times New Roman"/>
                          <a:cs typeface="Times New Roman"/>
                        </a:rPr>
                        <a:t>peroxidase</a:t>
                      </a:r>
                      <a:r>
                        <a:rPr lang="ru-RU" sz="1000" b="1" dirty="0">
                          <a:latin typeface="Times New Roman"/>
                          <a:ea typeface="Times New Roman"/>
                          <a:cs typeface="Times New Roman"/>
                        </a:rPr>
                        <a:t> </a:t>
                      </a:r>
                      <a:r>
                        <a:rPr lang="ru-RU" sz="1000" b="1" dirty="0" err="1">
                          <a:latin typeface="Times New Roman"/>
                          <a:ea typeface="Times New Roman"/>
                          <a:cs typeface="Times New Roman"/>
                        </a:rPr>
                        <a:t>inhibitor</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08"/>
                  </a:ext>
                </a:extLst>
              </a:tr>
              <a:tr h="179050">
                <a:tc>
                  <a:txBody>
                    <a:bodyPr/>
                    <a:lstStyle/>
                    <a:p>
                      <a:pPr algn="ctr">
                        <a:lnSpc>
                          <a:spcPct val="107000"/>
                        </a:lnSpc>
                        <a:spcAft>
                          <a:spcPts val="0"/>
                        </a:spcAft>
                      </a:pPr>
                      <a:r>
                        <a:rPr lang="ru-RU" sz="1000">
                          <a:latin typeface="Times New Roman"/>
                          <a:ea typeface="Times New Roman"/>
                          <a:cs typeface="Times New Roman"/>
                        </a:rPr>
                        <a:t>0,488</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0,008</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a:latin typeface="Times New Roman"/>
                          <a:ea typeface="Times New Roman"/>
                          <a:cs typeface="Times New Roman"/>
                        </a:rPr>
                        <a:t>Mcl-1 </a:t>
                      </a:r>
                      <a:r>
                        <a:rPr lang="ru-RU" sz="1000" b="1" dirty="0" err="1">
                          <a:latin typeface="Times New Roman"/>
                          <a:ea typeface="Times New Roman"/>
                          <a:cs typeface="Times New Roman"/>
                        </a:rPr>
                        <a:t>antagonist</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09"/>
                  </a:ext>
                </a:extLst>
              </a:tr>
              <a:tr h="342523">
                <a:tc>
                  <a:txBody>
                    <a:bodyPr/>
                    <a:lstStyle/>
                    <a:p>
                      <a:pPr algn="ctr">
                        <a:lnSpc>
                          <a:spcPct val="107000"/>
                        </a:lnSpc>
                        <a:spcAft>
                          <a:spcPts val="0"/>
                        </a:spcAft>
                      </a:pPr>
                      <a:r>
                        <a:rPr lang="ru-RU" sz="1000">
                          <a:latin typeface="Times New Roman"/>
                          <a:ea typeface="Times New Roman"/>
                          <a:cs typeface="Times New Roman"/>
                        </a:rPr>
                        <a:t>0,536</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0,057</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err="1">
                          <a:latin typeface="Times New Roman"/>
                          <a:ea typeface="Times New Roman"/>
                          <a:cs typeface="Times New Roman"/>
                        </a:rPr>
                        <a:t>Complement</a:t>
                      </a:r>
                      <a:r>
                        <a:rPr lang="ru-RU" sz="1000" b="1" dirty="0">
                          <a:latin typeface="Times New Roman"/>
                          <a:ea typeface="Times New Roman"/>
                          <a:cs typeface="Times New Roman"/>
                        </a:rPr>
                        <a:t> </a:t>
                      </a:r>
                      <a:r>
                        <a:rPr lang="ru-RU" sz="1000" b="1" dirty="0" err="1">
                          <a:latin typeface="Times New Roman"/>
                          <a:ea typeface="Times New Roman"/>
                          <a:cs typeface="Times New Roman"/>
                        </a:rPr>
                        <a:t>factor</a:t>
                      </a:r>
                      <a:r>
                        <a:rPr lang="ru-RU" sz="1000" b="1" dirty="0">
                          <a:latin typeface="Times New Roman"/>
                          <a:ea typeface="Times New Roman"/>
                          <a:cs typeface="Times New Roman"/>
                        </a:rPr>
                        <a:t> D </a:t>
                      </a:r>
                      <a:r>
                        <a:rPr lang="ru-RU" sz="1000" b="1" dirty="0" err="1">
                          <a:latin typeface="Times New Roman"/>
                          <a:ea typeface="Times New Roman"/>
                          <a:cs typeface="Times New Roman"/>
                        </a:rPr>
                        <a:t>inhibitor</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10"/>
                  </a:ext>
                </a:extLst>
              </a:tr>
              <a:tr h="342523">
                <a:tc>
                  <a:txBody>
                    <a:bodyPr/>
                    <a:lstStyle/>
                    <a:p>
                      <a:pPr algn="ctr">
                        <a:lnSpc>
                          <a:spcPct val="107000"/>
                        </a:lnSpc>
                        <a:spcAft>
                          <a:spcPts val="0"/>
                        </a:spcAft>
                      </a:pPr>
                      <a:r>
                        <a:rPr lang="ru-RU" sz="1000">
                          <a:latin typeface="Times New Roman"/>
                          <a:ea typeface="Times New Roman"/>
                          <a:cs typeface="Times New Roman"/>
                        </a:rPr>
                        <a:t>0,453</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0,004</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err="1">
                          <a:latin typeface="Times New Roman"/>
                          <a:ea typeface="Times New Roman"/>
                          <a:cs typeface="Times New Roman"/>
                        </a:rPr>
                        <a:t>Dual</a:t>
                      </a:r>
                      <a:r>
                        <a:rPr lang="ru-RU" sz="1000" b="1" dirty="0">
                          <a:latin typeface="Times New Roman"/>
                          <a:ea typeface="Times New Roman"/>
                          <a:cs typeface="Times New Roman"/>
                        </a:rPr>
                        <a:t> </a:t>
                      </a:r>
                      <a:r>
                        <a:rPr lang="ru-RU" sz="1000" b="1" dirty="0" err="1">
                          <a:latin typeface="Times New Roman"/>
                          <a:ea typeface="Times New Roman"/>
                          <a:cs typeface="Times New Roman"/>
                        </a:rPr>
                        <a:t>specificity</a:t>
                      </a:r>
                      <a:r>
                        <a:rPr lang="ru-RU" sz="1000" b="1" dirty="0">
                          <a:latin typeface="Times New Roman"/>
                          <a:ea typeface="Times New Roman"/>
                          <a:cs typeface="Times New Roman"/>
                        </a:rPr>
                        <a:t> </a:t>
                      </a:r>
                      <a:r>
                        <a:rPr lang="ru-RU" sz="1000" b="1" dirty="0" err="1">
                          <a:latin typeface="Times New Roman"/>
                          <a:ea typeface="Times New Roman"/>
                          <a:cs typeface="Times New Roman"/>
                        </a:rPr>
                        <a:t>phosphatase</a:t>
                      </a:r>
                      <a:r>
                        <a:rPr lang="ru-RU" sz="1000" b="1" dirty="0">
                          <a:latin typeface="Times New Roman"/>
                          <a:ea typeface="Times New Roman"/>
                          <a:cs typeface="Times New Roman"/>
                        </a:rPr>
                        <a:t> </a:t>
                      </a:r>
                      <a:r>
                        <a:rPr lang="ru-RU" sz="1000" b="1" dirty="0" err="1">
                          <a:latin typeface="Times New Roman"/>
                          <a:ea typeface="Times New Roman"/>
                          <a:cs typeface="Times New Roman"/>
                        </a:rPr>
                        <a:t>inhibitor</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11"/>
                  </a:ext>
                </a:extLst>
              </a:tr>
              <a:tr h="179050">
                <a:tc>
                  <a:txBody>
                    <a:bodyPr/>
                    <a:lstStyle/>
                    <a:p>
                      <a:pPr algn="ctr">
                        <a:lnSpc>
                          <a:spcPct val="107000"/>
                        </a:lnSpc>
                        <a:spcAft>
                          <a:spcPts val="0"/>
                        </a:spcAft>
                      </a:pPr>
                      <a:r>
                        <a:rPr lang="ru-RU" sz="1000">
                          <a:latin typeface="Times New Roman"/>
                          <a:ea typeface="Times New Roman"/>
                          <a:cs typeface="Times New Roman"/>
                        </a:rPr>
                        <a:t>0,499</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a:latin typeface="Times New Roman"/>
                          <a:ea typeface="Times New Roman"/>
                          <a:cs typeface="Times New Roman"/>
                        </a:rPr>
                        <a:t>0,058</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err="1">
                          <a:latin typeface="Times New Roman"/>
                          <a:ea typeface="Times New Roman"/>
                          <a:cs typeface="Times New Roman"/>
                        </a:rPr>
                        <a:t>Thioredoxin</a:t>
                      </a:r>
                      <a:r>
                        <a:rPr lang="ru-RU" sz="1000" b="1" dirty="0">
                          <a:latin typeface="Times New Roman"/>
                          <a:ea typeface="Times New Roman"/>
                          <a:cs typeface="Times New Roman"/>
                        </a:rPr>
                        <a:t> </a:t>
                      </a:r>
                      <a:r>
                        <a:rPr lang="ru-RU" sz="1000" b="1" dirty="0" err="1">
                          <a:latin typeface="Times New Roman"/>
                          <a:ea typeface="Times New Roman"/>
                          <a:cs typeface="Times New Roman"/>
                        </a:rPr>
                        <a:t>inhibitor</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12"/>
                  </a:ext>
                </a:extLst>
              </a:tr>
              <a:tr h="342523">
                <a:tc>
                  <a:txBody>
                    <a:bodyPr/>
                    <a:lstStyle/>
                    <a:p>
                      <a:pPr algn="ctr">
                        <a:lnSpc>
                          <a:spcPct val="107000"/>
                        </a:lnSpc>
                        <a:spcAft>
                          <a:spcPts val="0"/>
                        </a:spcAft>
                      </a:pPr>
                      <a:r>
                        <a:rPr lang="ru-RU" sz="1000">
                          <a:latin typeface="Times New Roman"/>
                          <a:ea typeface="Times New Roman"/>
                          <a:cs typeface="Times New Roman"/>
                        </a:rPr>
                        <a:t>0,437</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a:latin typeface="Times New Roman"/>
                          <a:ea typeface="Times New Roman"/>
                          <a:cs typeface="Times New Roman"/>
                        </a:rPr>
                        <a:t>0,003</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err="1">
                          <a:latin typeface="Times New Roman"/>
                          <a:ea typeface="Times New Roman"/>
                          <a:cs typeface="Times New Roman"/>
                        </a:rPr>
                        <a:t>Dual</a:t>
                      </a:r>
                      <a:r>
                        <a:rPr lang="ru-RU" sz="1000" b="1" dirty="0">
                          <a:latin typeface="Times New Roman"/>
                          <a:ea typeface="Times New Roman"/>
                          <a:cs typeface="Times New Roman"/>
                        </a:rPr>
                        <a:t> </a:t>
                      </a:r>
                      <a:r>
                        <a:rPr lang="ru-RU" sz="1000" b="1" dirty="0" err="1">
                          <a:latin typeface="Times New Roman"/>
                          <a:ea typeface="Times New Roman"/>
                          <a:cs typeface="Times New Roman"/>
                        </a:rPr>
                        <a:t>specificity</a:t>
                      </a:r>
                      <a:r>
                        <a:rPr lang="ru-RU" sz="1000" b="1" dirty="0">
                          <a:latin typeface="Times New Roman"/>
                          <a:ea typeface="Times New Roman"/>
                          <a:cs typeface="Times New Roman"/>
                        </a:rPr>
                        <a:t> </a:t>
                      </a:r>
                      <a:r>
                        <a:rPr lang="ru-RU" sz="1000" b="1" dirty="0" err="1">
                          <a:latin typeface="Times New Roman"/>
                          <a:ea typeface="Times New Roman"/>
                          <a:cs typeface="Times New Roman"/>
                        </a:rPr>
                        <a:t>phosphatase</a:t>
                      </a:r>
                      <a:r>
                        <a:rPr lang="ru-RU" sz="1000" b="1" dirty="0">
                          <a:latin typeface="Times New Roman"/>
                          <a:ea typeface="Times New Roman"/>
                          <a:cs typeface="Times New Roman"/>
                        </a:rPr>
                        <a:t> 1 </a:t>
                      </a:r>
                      <a:r>
                        <a:rPr lang="ru-RU" sz="1000" b="1" dirty="0" err="1">
                          <a:latin typeface="Times New Roman"/>
                          <a:ea typeface="Times New Roman"/>
                          <a:cs typeface="Times New Roman"/>
                        </a:rPr>
                        <a:t>inhibitor</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13"/>
                  </a:ext>
                </a:extLst>
              </a:tr>
              <a:tr h="505996">
                <a:tc>
                  <a:txBody>
                    <a:bodyPr/>
                    <a:lstStyle/>
                    <a:p>
                      <a:pPr algn="ctr">
                        <a:lnSpc>
                          <a:spcPct val="107000"/>
                        </a:lnSpc>
                        <a:spcAft>
                          <a:spcPts val="0"/>
                        </a:spcAft>
                      </a:pPr>
                      <a:r>
                        <a:rPr lang="ru-RU" sz="1000">
                          <a:latin typeface="Times New Roman"/>
                          <a:ea typeface="Times New Roman"/>
                          <a:cs typeface="Times New Roman"/>
                        </a:rPr>
                        <a:t>0,548</a:t>
                      </a:r>
                      <a:endParaRPr lang="ru-RU" sz="900">
                        <a:latin typeface="Calibri"/>
                        <a:ea typeface="Times New Roman"/>
                        <a:cs typeface="Times New Roman"/>
                      </a:endParaRPr>
                    </a:p>
                  </a:txBody>
                  <a:tcPr marL="7769" marR="7769" marT="7769" marB="7769" anchor="ctr">
                    <a:lnL>
                      <a:noFill/>
                    </a:lnL>
                    <a:lnR>
                      <a:noFill/>
                    </a:lnR>
                    <a:lnT>
                      <a:noFill/>
                    </a:lnT>
                    <a:lnB>
                      <a:noFill/>
                    </a:lnB>
                    <a:solidFill>
                      <a:srgbClr val="D9F2E1"/>
                    </a:solidFill>
                  </a:tcPr>
                </a:tc>
                <a:tc>
                  <a:txBody>
                    <a:bodyPr/>
                    <a:lstStyle/>
                    <a:p>
                      <a:pPr algn="ctr">
                        <a:lnSpc>
                          <a:spcPct val="107000"/>
                        </a:lnSpc>
                        <a:spcAft>
                          <a:spcPts val="0"/>
                        </a:spcAft>
                      </a:pPr>
                      <a:r>
                        <a:rPr lang="ru-RU" sz="1000" dirty="0">
                          <a:latin typeface="Times New Roman"/>
                          <a:ea typeface="Times New Roman"/>
                          <a:cs typeface="Times New Roman"/>
                        </a:rPr>
                        <a:t>0,117</a:t>
                      </a:r>
                      <a:endParaRPr lang="ru-RU" sz="900" dirty="0">
                        <a:latin typeface="Calibri"/>
                        <a:ea typeface="Times New Roman"/>
                        <a:cs typeface="Times New Roman"/>
                      </a:endParaRPr>
                    </a:p>
                  </a:txBody>
                  <a:tcPr marL="7769" marR="7769" marT="7769" marB="7769" anchor="ctr">
                    <a:lnL>
                      <a:noFill/>
                    </a:lnL>
                    <a:lnR>
                      <a:noFill/>
                    </a:lnR>
                    <a:lnT>
                      <a:noFill/>
                    </a:lnT>
                    <a:lnB>
                      <a:noFill/>
                    </a:lnB>
                    <a:solidFill>
                      <a:srgbClr val="FED6CD"/>
                    </a:solidFill>
                  </a:tcPr>
                </a:tc>
                <a:tc>
                  <a:txBody>
                    <a:bodyPr/>
                    <a:lstStyle/>
                    <a:p>
                      <a:pPr algn="ctr">
                        <a:lnSpc>
                          <a:spcPct val="107000"/>
                        </a:lnSpc>
                        <a:spcAft>
                          <a:spcPts val="0"/>
                        </a:spcAft>
                      </a:pPr>
                      <a:r>
                        <a:rPr lang="ru-RU" sz="1000" b="1" dirty="0" err="1">
                          <a:latin typeface="Times New Roman"/>
                          <a:ea typeface="Times New Roman"/>
                          <a:cs typeface="Times New Roman"/>
                        </a:rPr>
                        <a:t>Aspulvinone</a:t>
                      </a:r>
                      <a:r>
                        <a:rPr lang="ru-RU" sz="1000" b="1" dirty="0">
                          <a:latin typeface="Times New Roman"/>
                          <a:ea typeface="Times New Roman"/>
                          <a:cs typeface="Times New Roman"/>
                        </a:rPr>
                        <a:t> </a:t>
                      </a:r>
                      <a:r>
                        <a:rPr lang="ru-RU" sz="1000" b="1" dirty="0" err="1">
                          <a:latin typeface="Times New Roman"/>
                          <a:ea typeface="Times New Roman"/>
                          <a:cs typeface="Times New Roman"/>
                        </a:rPr>
                        <a:t>dimethylallyltransferase</a:t>
                      </a:r>
                      <a:r>
                        <a:rPr lang="ru-RU" sz="1000" b="1" dirty="0">
                          <a:latin typeface="Times New Roman"/>
                          <a:ea typeface="Times New Roman"/>
                          <a:cs typeface="Times New Roman"/>
                        </a:rPr>
                        <a:t> </a:t>
                      </a:r>
                      <a:r>
                        <a:rPr lang="ru-RU" sz="1000" b="1" dirty="0" err="1">
                          <a:latin typeface="Times New Roman"/>
                          <a:ea typeface="Times New Roman"/>
                          <a:cs typeface="Times New Roman"/>
                        </a:rPr>
                        <a:t>inhibitor</a:t>
                      </a:r>
                      <a:endParaRPr lang="ru-RU" sz="900" b="1" dirty="0">
                        <a:latin typeface="Calibri"/>
                        <a:ea typeface="Times New Roman"/>
                        <a:cs typeface="Times New Roman"/>
                      </a:endParaRPr>
                    </a:p>
                  </a:txBody>
                  <a:tcPr marL="7769" marR="7769" marT="7769" marB="7769" anchor="ctr">
                    <a:lnL>
                      <a:noFill/>
                    </a:lnL>
                    <a:lnR>
                      <a:noFill/>
                    </a:lnR>
                    <a:lnT>
                      <a:noFill/>
                    </a:lnT>
                    <a:lnB>
                      <a:noFill/>
                    </a:lnB>
                  </a:tcPr>
                </a:tc>
                <a:extLst>
                  <a:ext uri="{0D108BD9-81ED-4DB2-BD59-A6C34878D82A}">
                    <a16:rowId xmlns:a16="http://schemas.microsoft.com/office/drawing/2014/main" xmlns="" val="10014"/>
                  </a:ext>
                </a:extLst>
              </a:tr>
            </a:tbl>
          </a:graphicData>
        </a:graphic>
      </p:graphicFrame>
      <p:sp>
        <p:nvSpPr>
          <p:cNvPr id="14" name="Прямоугольник 13"/>
          <p:cNvSpPr/>
          <p:nvPr/>
        </p:nvSpPr>
        <p:spPr>
          <a:xfrm>
            <a:off x="827584" y="5517232"/>
            <a:ext cx="7344816" cy="1077218"/>
          </a:xfrm>
          <a:prstGeom prst="rect">
            <a:avLst/>
          </a:prstGeom>
        </p:spPr>
        <p:txBody>
          <a:bodyPr wrap="square">
            <a:spAutoFit/>
          </a:bodyPr>
          <a:lstStyle/>
          <a:p>
            <a:pPr lvl="0" algn="just" fontAlgn="base">
              <a:spcBef>
                <a:spcPct val="0"/>
              </a:spcBef>
              <a:spcAft>
                <a:spcPct val="0"/>
              </a:spcAft>
            </a:pPr>
            <a:r>
              <a:rPr lang="en-US" sz="1600" b="1" dirty="0" smtClean="0">
                <a:latin typeface="Times New Roman" pitchFamily="18" charset="0"/>
                <a:ea typeface="Times New Roman" pitchFamily="18" charset="0"/>
                <a:cs typeface="Times New Roman" pitchFamily="18" charset="0"/>
              </a:rPr>
              <a:t>From PASS </a:t>
            </a:r>
            <a:r>
              <a:rPr lang="en-US" sz="1600" b="1" dirty="0" smtClean="0">
                <a:latin typeface="Times New Roman" pitchFamily="18" charset="0"/>
                <a:ea typeface="Times New Roman" pitchFamily="18" charset="0"/>
                <a:cs typeface="Times New Roman" pitchFamily="18" charset="0"/>
              </a:rPr>
              <a:t>software</a:t>
            </a:r>
            <a:r>
              <a:rPr lang="ru-RU" sz="1600" b="1" dirty="0" smtClean="0">
                <a:latin typeface="Times New Roman" pitchFamily="18" charset="0"/>
                <a:ea typeface="Times New Roman" pitchFamily="18" charset="0"/>
                <a:cs typeface="Times New Roman" pitchFamily="18" charset="0"/>
              </a:rPr>
              <a:t> </a:t>
            </a:r>
            <a:r>
              <a:rPr lang="en-US" sz="1600" b="1" dirty="0" smtClean="0"/>
              <a:t>(Prediction </a:t>
            </a:r>
            <a:r>
              <a:rPr lang="en-US" sz="1600" b="1" dirty="0" smtClean="0"/>
              <a:t>of Activity Spectra for Substances)</a:t>
            </a:r>
            <a:r>
              <a:rPr lang="en-US" sz="1600" dirty="0" smtClean="0"/>
              <a:t> </a:t>
            </a:r>
            <a:r>
              <a:rPr lang="en-US" sz="1600" b="1" dirty="0" smtClean="0">
                <a:latin typeface="Times New Roman" pitchFamily="18" charset="0"/>
                <a:ea typeface="Times New Roman" pitchFamily="18" charset="0"/>
                <a:cs typeface="Times New Roman" pitchFamily="18" charset="0"/>
              </a:rPr>
              <a:t>we </a:t>
            </a:r>
            <a:r>
              <a:rPr lang="en-US" sz="1600" b="1" dirty="0" smtClean="0">
                <a:latin typeface="Times New Roman" pitchFamily="18" charset="0"/>
                <a:ea typeface="Times New Roman" pitchFamily="18" charset="0"/>
                <a:cs typeface="Times New Roman" pitchFamily="18" charset="0"/>
              </a:rPr>
              <a:t>chose results with Pa &gt; 0.5 activity, and predicted, </a:t>
            </a:r>
            <a:r>
              <a:rPr lang="ru-RU" sz="1600" b="1" dirty="0" smtClean="0">
                <a:latin typeface="Times New Roman" pitchFamily="18" charset="0"/>
                <a:ea typeface="Times New Roman" pitchFamily="18" charset="0"/>
                <a:cs typeface="Times New Roman" pitchFamily="18" charset="0"/>
              </a:rPr>
              <a:t> </a:t>
            </a:r>
            <a:r>
              <a:rPr lang="en-US" sz="1600" b="1" dirty="0" smtClean="0">
                <a:latin typeface="Times New Roman" pitchFamily="18" charset="0"/>
                <a:ea typeface="Times New Roman" pitchFamily="18" charset="0"/>
                <a:cs typeface="Times New Roman" pitchFamily="18" charset="0"/>
              </a:rPr>
              <a:t>that 5,5'-(</a:t>
            </a:r>
            <a:r>
              <a:rPr lang="en-US" sz="1600" b="1" dirty="0" err="1" smtClean="0">
                <a:latin typeface="Times New Roman" pitchFamily="18" charset="0"/>
                <a:ea typeface="Times New Roman" pitchFamily="18" charset="0"/>
                <a:cs typeface="Times New Roman" pitchFamily="18" charset="0"/>
              </a:rPr>
              <a:t>methylenebis</a:t>
            </a:r>
            <a:r>
              <a:rPr lang="en-US" sz="1600" b="1" dirty="0" smtClean="0">
                <a:latin typeface="Times New Roman" pitchFamily="18" charset="0"/>
                <a:ea typeface="Times New Roman" pitchFamily="18" charset="0"/>
                <a:cs typeface="Times New Roman" pitchFamily="18" charset="0"/>
              </a:rPr>
              <a:t>(</a:t>
            </a:r>
            <a:r>
              <a:rPr lang="en-US" sz="1600" b="1" dirty="0" err="1" smtClean="0">
                <a:latin typeface="Times New Roman" pitchFamily="18" charset="0"/>
                <a:ea typeface="Times New Roman" pitchFamily="18" charset="0"/>
                <a:cs typeface="Times New Roman" pitchFamily="18" charset="0"/>
              </a:rPr>
              <a:t>sulfanediyl</a:t>
            </a:r>
            <a:r>
              <a:rPr lang="en-US" sz="1600" b="1" dirty="0" smtClean="0">
                <a:latin typeface="Times New Roman" pitchFamily="18" charset="0"/>
                <a:ea typeface="Times New Roman" pitchFamily="18" charset="0"/>
                <a:cs typeface="Times New Roman" pitchFamily="18" charset="0"/>
              </a:rPr>
              <a:t>))</a:t>
            </a:r>
            <a:r>
              <a:rPr lang="en-US" sz="1600" b="1" dirty="0" err="1" smtClean="0">
                <a:latin typeface="Times New Roman" pitchFamily="18" charset="0"/>
                <a:ea typeface="Times New Roman" pitchFamily="18" charset="0"/>
                <a:cs typeface="Times New Roman" pitchFamily="18" charset="0"/>
              </a:rPr>
              <a:t>bis</a:t>
            </a:r>
            <a:r>
              <a:rPr lang="en-US" sz="1600" b="1" dirty="0" smtClean="0">
                <a:latin typeface="Times New Roman" pitchFamily="18" charset="0"/>
                <a:ea typeface="Times New Roman" pitchFamily="18" charset="0"/>
                <a:cs typeface="Times New Roman" pitchFamily="18" charset="0"/>
              </a:rPr>
              <a:t>(3-phenyl-1,3,4-thiadiazole-2(3</a:t>
            </a:r>
            <a:r>
              <a:rPr lang="en-US" sz="1600" b="1" i="1" dirty="0" smtClean="0">
                <a:latin typeface="Times New Roman" pitchFamily="18" charset="0"/>
                <a:ea typeface="Times New Roman" pitchFamily="18" charset="0"/>
                <a:cs typeface="Times New Roman" pitchFamily="18" charset="0"/>
              </a:rPr>
              <a:t>H</a:t>
            </a:r>
            <a:r>
              <a:rPr lang="en-US" sz="1600" b="1" dirty="0" smtClean="0">
                <a:latin typeface="Times New Roman" pitchFamily="18" charset="0"/>
                <a:ea typeface="Times New Roman" pitchFamily="18" charset="0"/>
                <a:cs typeface="Times New Roman" pitchFamily="18" charset="0"/>
              </a:rPr>
              <a:t>)-</a:t>
            </a:r>
            <a:r>
              <a:rPr lang="en-US" sz="1600" b="1" dirty="0" err="1" smtClean="0">
                <a:latin typeface="Times New Roman" pitchFamily="18" charset="0"/>
                <a:ea typeface="Times New Roman" pitchFamily="18" charset="0"/>
                <a:cs typeface="Times New Roman" pitchFamily="18" charset="0"/>
              </a:rPr>
              <a:t>thione</a:t>
            </a:r>
            <a:r>
              <a:rPr lang="en-US" sz="1600" b="1" dirty="0" smtClean="0">
                <a:latin typeface="Times New Roman" pitchFamily="18" charset="0"/>
                <a:ea typeface="Times New Roman" pitchFamily="18" charset="0"/>
                <a:cs typeface="Times New Roman" pitchFamily="18" charset="0"/>
              </a:rPr>
              <a:t>)</a:t>
            </a:r>
            <a:r>
              <a:rPr lang="ru-RU" sz="1600" b="1" dirty="0" smtClean="0">
                <a:latin typeface="Times New Roman" pitchFamily="18" charset="0"/>
                <a:ea typeface="Times New Roman" pitchFamily="18" charset="0"/>
                <a:cs typeface="Times New Roman" pitchFamily="18" charset="0"/>
              </a:rPr>
              <a:t> </a:t>
            </a:r>
            <a:r>
              <a:rPr lang="en-US" sz="1600" b="1" dirty="0" smtClean="0">
                <a:latin typeface="Times New Roman" pitchFamily="18" charset="0"/>
                <a:ea typeface="Times New Roman" pitchFamily="18" charset="0"/>
                <a:cs typeface="Times New Roman" pitchFamily="18" charset="0"/>
              </a:rPr>
              <a:t>was very likely to exhibit the activity in experiment with Pa = 0,7.</a:t>
            </a:r>
            <a:endParaRPr lang="en-US" sz="1600" b="1" dirty="0" smtClean="0">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2" descr="https://biochem.uz/logo.png"/>
          <p:cNvPicPr/>
          <p:nvPr/>
        </p:nvPicPr>
        <p:blipFill>
          <a:blip r:embed="rId3" cstate="print"/>
          <a:srcRect/>
          <a:stretch>
            <a:fillRect/>
          </a:stretch>
        </p:blipFill>
        <p:spPr bwMode="auto">
          <a:xfrm>
            <a:off x="7631832" y="0"/>
            <a:ext cx="1512168" cy="1224136"/>
          </a:xfrm>
          <a:prstGeom prst="rect">
            <a:avLst/>
          </a:prstGeom>
          <a:noFill/>
          <a:ln w="9525">
            <a:noFill/>
            <a:miter lim="800000"/>
            <a:headEnd/>
            <a:tailEnd/>
          </a:ln>
        </p:spPr>
      </p:pic>
      <p:sp>
        <p:nvSpPr>
          <p:cNvPr id="21507" name="Rectangle 3"/>
          <p:cNvSpPr>
            <a:spLocks noChangeArrowheads="1"/>
          </p:cNvSpPr>
          <p:nvPr/>
        </p:nvSpPr>
        <p:spPr bwMode="auto">
          <a:xfrm>
            <a:off x="251520" y="-2279768"/>
            <a:ext cx="842493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ru-RU" sz="1600" b="1" dirty="0">
              <a:latin typeface="Times New Roman" pitchFamily="18" charset="0"/>
              <a:ea typeface="Calibri" pitchFamily="34" charset="0"/>
              <a:cs typeface="Times New Roman" pitchFamily="18" charset="0"/>
            </a:endParaRPr>
          </a:p>
        </p:txBody>
      </p:sp>
      <p:sp>
        <p:nvSpPr>
          <p:cNvPr id="21508" name="Rectangle 4"/>
          <p:cNvSpPr>
            <a:spLocks noChangeArrowheads="1"/>
          </p:cNvSpPr>
          <p:nvPr/>
        </p:nvSpPr>
        <p:spPr bwMode="auto">
          <a:xfrm>
            <a:off x="3707904" y="-6971139"/>
            <a:ext cx="5076056" cy="139422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269875" algn="just" defTabSz="914400" rtl="0" eaLnBrk="1" fontAlgn="base" latinLnBrk="0" hangingPunct="1">
              <a:lnSpc>
                <a:spcPct val="100000"/>
              </a:lnSpc>
              <a:spcBef>
                <a:spcPct val="0"/>
              </a:spcBef>
              <a:spcAft>
                <a:spcPct val="0"/>
              </a:spcAft>
              <a:buClrTx/>
              <a:buSzTx/>
              <a:buFontTx/>
              <a:buNone/>
              <a:tabLst/>
            </a:pPr>
            <a:endParaRPr lang="ru-RU" sz="1200" dirty="0">
              <a:solidFill>
                <a:srgbClr val="FF0000"/>
              </a:solidFill>
              <a:latin typeface="Times New Roman" pitchFamily="18" charset="0"/>
              <a:ea typeface="Calibri" pitchFamily="34" charset="0"/>
              <a:cs typeface="Times New Roman" pitchFamily="18" charset="0"/>
            </a:endParaRPr>
          </a:p>
          <a:p>
            <a:pPr lvl="0" indent="269875" algn="just" fontAlgn="base">
              <a:spcBef>
                <a:spcPct val="0"/>
              </a:spcBef>
              <a:spcAft>
                <a:spcPct val="0"/>
              </a:spcAft>
            </a:pPr>
            <a:r>
              <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lvl="0" indent="269875" algn="just" fontAlgn="base">
              <a:spcBef>
                <a:spcPct val="0"/>
              </a:spcBef>
              <a:spcAft>
                <a:spcPct val="0"/>
              </a:spcAft>
            </a:pPr>
            <a:endParaRPr lang="en-US" sz="1200" dirty="0">
              <a:solidFill>
                <a:srgbClr val="FF0000"/>
              </a:solidFill>
              <a:latin typeface="Times New Roman" pitchFamily="18" charset="0"/>
              <a:ea typeface="Calibri" pitchFamily="34" charset="0"/>
              <a:cs typeface="Times New Roman" pitchFamily="18" charset="0"/>
            </a:endParaRPr>
          </a:p>
          <a:p>
            <a:pPr lvl="0" indent="269875" algn="just" fontAlgn="base">
              <a:spcBef>
                <a:spcPct val="0"/>
              </a:spcBef>
              <a:spcAft>
                <a:spcPct val="0"/>
              </a:spcAft>
            </a:pPr>
            <a:endPar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lvl="0" indent="269875" algn="just" fontAlgn="base">
              <a:spcBef>
                <a:spcPct val="0"/>
              </a:spcBef>
              <a:spcAft>
                <a:spcPct val="0"/>
              </a:spcAft>
            </a:pPr>
            <a:endParaRPr lang="en-US" sz="1200" dirty="0">
              <a:solidFill>
                <a:srgbClr val="FF0000"/>
              </a:solidFill>
              <a:latin typeface="Times New Roman" pitchFamily="18" charset="0"/>
              <a:ea typeface="Calibri" pitchFamily="34" charset="0"/>
              <a:cs typeface="Times New Roman" pitchFamily="18" charset="0"/>
            </a:endParaRPr>
          </a:p>
          <a:p>
            <a:pPr lvl="0" indent="269875" algn="just" fontAlgn="base">
              <a:spcBef>
                <a:spcPct val="0"/>
              </a:spcBef>
              <a:spcAft>
                <a:spcPct val="0"/>
              </a:spcAft>
            </a:pPr>
            <a:r>
              <a:rPr kumimoji="0" lang="en-US" sz="1200" b="1" i="0" u="none" strike="noStrike" cap="none" normalizeH="0" baseline="0" dirty="0" smtClean="0">
                <a:ln>
                  <a:noFill/>
                </a:ln>
                <a:effectLst/>
                <a:latin typeface="Times New Roman" pitchFamily="18" charset="0"/>
                <a:ea typeface="Calibri" pitchFamily="34" charset="0"/>
                <a:cs typeface="Times New Roman" pitchFamily="18" charset="0"/>
              </a:rPr>
              <a:t>                                                                 </a:t>
            </a:r>
          </a:p>
          <a:p>
            <a:pPr lvl="0" indent="269875" algn="just" fontAlgn="base">
              <a:spcBef>
                <a:spcPct val="0"/>
              </a:spcBef>
              <a:spcAft>
                <a:spcPct val="0"/>
              </a:spcAft>
            </a:pPr>
            <a:endParaRPr lang="en-US" sz="1200" dirty="0">
              <a:solidFill>
                <a:srgbClr val="FF0000"/>
              </a:solidFill>
              <a:latin typeface="Times New Roman" pitchFamily="18" charset="0"/>
              <a:ea typeface="Calibri" pitchFamily="34" charset="0"/>
              <a:cs typeface="Times New Roman" pitchFamily="18" charset="0"/>
            </a:endParaRPr>
          </a:p>
          <a:p>
            <a:pPr lvl="0" indent="269875" algn="just" fontAlgn="base">
              <a:spcBef>
                <a:spcPct val="0"/>
              </a:spcBef>
              <a:spcAft>
                <a:spcPct val="0"/>
              </a:spcAft>
            </a:pPr>
            <a:r>
              <a:rPr kumimoji="0" lang="en-US"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ru-RU" sz="1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p:txBody>
      </p:sp>
      <p:sp>
        <p:nvSpPr>
          <p:cNvPr id="2" name="Заголовок 1"/>
          <p:cNvSpPr>
            <a:spLocks noGrp="1"/>
          </p:cNvSpPr>
          <p:nvPr>
            <p:ph type="title"/>
          </p:nvPr>
        </p:nvSpPr>
        <p:spPr>
          <a:xfrm>
            <a:off x="457200" y="273050"/>
            <a:ext cx="6203032" cy="851694"/>
          </a:xfrm>
        </p:spPr>
        <p:txBody>
          <a:bodyPr/>
          <a:lstStyle/>
          <a:p>
            <a:r>
              <a:rPr lang="en-US" dirty="0"/>
              <a:t>Molecular </a:t>
            </a:r>
            <a:r>
              <a:rPr lang="en-US" dirty="0" smtClean="0"/>
              <a:t>structure</a:t>
            </a:r>
            <a:endParaRPr lang="ru-RU" dirty="0"/>
          </a:p>
        </p:txBody>
      </p:sp>
      <p:pic>
        <p:nvPicPr>
          <p:cNvPr id="9" name="Объект 8"/>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3635896" y="2348880"/>
            <a:ext cx="4892612" cy="2199431"/>
          </a:xfrm>
        </p:spPr>
      </p:pic>
      <p:sp>
        <p:nvSpPr>
          <p:cNvPr id="8" name="Текст 7"/>
          <p:cNvSpPr>
            <a:spLocks noGrp="1"/>
          </p:cNvSpPr>
          <p:nvPr>
            <p:ph type="body" sz="half" idx="2"/>
          </p:nvPr>
        </p:nvSpPr>
        <p:spPr/>
        <p:txBody>
          <a:bodyPr>
            <a:normAutofit fontScale="92500"/>
          </a:bodyPr>
          <a:lstStyle/>
          <a:p>
            <a:pPr algn="just"/>
            <a:endParaRPr lang="en-US" sz="1500" b="1" dirty="0" smtClean="0"/>
          </a:p>
          <a:p>
            <a:pPr algn="just"/>
            <a:endParaRPr lang="en-US" sz="1500" b="1" dirty="0" smtClean="0"/>
          </a:p>
          <a:p>
            <a:pPr algn="just"/>
            <a:r>
              <a:rPr lang="en-US" sz="1500" b="1" dirty="0" smtClean="0"/>
              <a:t>5,5</a:t>
            </a:r>
            <a:r>
              <a:rPr lang="en-US" sz="1500" b="1" dirty="0"/>
              <a:t>'-(</a:t>
            </a:r>
            <a:r>
              <a:rPr lang="en-US" sz="1500" b="1" dirty="0" err="1"/>
              <a:t>methylenebis</a:t>
            </a:r>
            <a:r>
              <a:rPr lang="en-US" sz="1500" b="1" dirty="0"/>
              <a:t>(</a:t>
            </a:r>
            <a:r>
              <a:rPr lang="en-US" sz="1500" b="1" dirty="0" err="1"/>
              <a:t>sulfanediyl</a:t>
            </a:r>
            <a:r>
              <a:rPr lang="en-US" sz="1500" b="1" dirty="0" smtClean="0"/>
              <a:t>))</a:t>
            </a:r>
          </a:p>
          <a:p>
            <a:pPr algn="just"/>
            <a:r>
              <a:rPr lang="en-US" sz="1500" b="1" dirty="0" err="1" smtClean="0"/>
              <a:t>bis</a:t>
            </a:r>
            <a:r>
              <a:rPr lang="en-US" sz="1500" b="1" dirty="0" smtClean="0"/>
              <a:t>(3-phenyl-1,3,4-thiadiazole-2(3</a:t>
            </a:r>
            <a:r>
              <a:rPr lang="en-US" sz="1500" b="1" i="1" dirty="0" smtClean="0"/>
              <a:t>H</a:t>
            </a:r>
            <a:r>
              <a:rPr lang="en-US" sz="1500" b="1" dirty="0"/>
              <a:t>)-</a:t>
            </a:r>
            <a:r>
              <a:rPr lang="en-US" sz="1500" b="1" dirty="0" err="1"/>
              <a:t>thione</a:t>
            </a:r>
            <a:r>
              <a:rPr lang="en-US" sz="1500" b="1" dirty="0"/>
              <a:t>) crystallized in the non-</a:t>
            </a:r>
            <a:r>
              <a:rPr lang="en-US" sz="1500" b="1" dirty="0" err="1"/>
              <a:t>centrosymmetric</a:t>
            </a:r>
            <a:r>
              <a:rPr lang="en-US" sz="1500" b="1" dirty="0"/>
              <a:t> orthorhombic space group Fdd2  with half-molecule in the asymmetric unit; a twofold rotation axis, which passes through the C9 atom, generates the other half of the </a:t>
            </a:r>
            <a:r>
              <a:rPr lang="en-US" sz="1500" b="1" dirty="0" smtClean="0"/>
              <a:t>molecule. </a:t>
            </a:r>
          </a:p>
          <a:p>
            <a:pPr algn="just"/>
            <a:r>
              <a:rPr lang="en-US" sz="1600" b="1" dirty="0" smtClean="0"/>
              <a:t>The 1,3,4-thiadiazole-2-thione unit is planar, with an </a:t>
            </a:r>
            <a:r>
              <a:rPr lang="en-US" sz="1600" b="1" dirty="0" err="1" smtClean="0"/>
              <a:t>r.m.s</a:t>
            </a:r>
            <a:r>
              <a:rPr lang="en-US" sz="1600" b="1" dirty="0" smtClean="0"/>
              <a:t>. deviation of 0.019 Å from the corresponding squares plane defined by the seven constituent atoms.</a:t>
            </a:r>
            <a:r>
              <a:rPr lang="uz-Cyrl-UZ" sz="1600" b="1" dirty="0" smtClean="0"/>
              <a:t> Вenzene and  thiadiazole rings are not coplanar (corresponding C</a:t>
            </a:r>
            <a:r>
              <a:rPr lang="en-US" sz="1600" b="1" dirty="0" smtClean="0"/>
              <a:t>2</a:t>
            </a:r>
            <a:r>
              <a:rPr lang="uz-Cyrl-UZ" sz="1600" b="1" dirty="0" smtClean="0"/>
              <a:t>-C</a:t>
            </a:r>
            <a:r>
              <a:rPr lang="en-US" sz="1600" b="1" dirty="0" smtClean="0"/>
              <a:t>1</a:t>
            </a:r>
            <a:r>
              <a:rPr lang="uz-Cyrl-UZ" sz="1600" b="1" dirty="0" smtClean="0"/>
              <a:t>-N</a:t>
            </a:r>
            <a:r>
              <a:rPr lang="en-US" sz="1600" b="1" dirty="0" smtClean="0"/>
              <a:t>2</a:t>
            </a:r>
            <a:r>
              <a:rPr lang="uz-Cyrl-UZ" sz="1600" b="1" dirty="0" smtClean="0"/>
              <a:t>-N</a:t>
            </a:r>
            <a:r>
              <a:rPr lang="en-US" sz="1600" b="1" dirty="0" smtClean="0"/>
              <a:t>1</a:t>
            </a:r>
            <a:r>
              <a:rPr lang="uz-Cyrl-UZ" sz="1600" b="1" dirty="0" smtClean="0"/>
              <a:t> torsion angle</a:t>
            </a:r>
            <a:r>
              <a:rPr lang="en-US" sz="1600" b="1" dirty="0" smtClean="0"/>
              <a:t>s are 32.4 (12)</a:t>
            </a:r>
            <a:r>
              <a:rPr lang="uz-Cyrl-UZ" sz="1600" b="1" dirty="0" smtClean="0"/>
              <a:t>°).</a:t>
            </a:r>
            <a:endParaRPr lang="ru-RU" sz="1600" b="1" dirty="0" smtClean="0"/>
          </a:p>
          <a:p>
            <a:pPr algn="just"/>
            <a:endParaRPr lang="en-US" sz="1500" b="1" dirty="0" smtClean="0"/>
          </a:p>
          <a:p>
            <a:pPr algn="just"/>
            <a:endParaRPr lang="en-US" sz="1500" b="1"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2" descr="https://biochem.uz/logo.png"/>
          <p:cNvPicPr/>
          <p:nvPr/>
        </p:nvPicPr>
        <p:blipFill>
          <a:blip r:embed="rId4" cstate="print"/>
          <a:srcRect/>
          <a:stretch>
            <a:fillRect/>
          </a:stretch>
        </p:blipFill>
        <p:spPr bwMode="auto">
          <a:xfrm>
            <a:off x="7631832" y="0"/>
            <a:ext cx="1512168" cy="1224136"/>
          </a:xfrm>
          <a:prstGeom prst="rect">
            <a:avLst/>
          </a:prstGeom>
          <a:noFill/>
          <a:ln w="9525">
            <a:noFill/>
            <a:miter lim="800000"/>
            <a:headEnd/>
            <a:tailEnd/>
          </a:ln>
        </p:spPr>
      </p:pic>
      <p:sp>
        <p:nvSpPr>
          <p:cNvPr id="23555" name="Rectangle 3"/>
          <p:cNvSpPr>
            <a:spLocks noChangeArrowheads="1"/>
          </p:cNvSpPr>
          <p:nvPr/>
        </p:nvSpPr>
        <p:spPr bwMode="auto">
          <a:xfrm>
            <a:off x="467543" y="-2035970"/>
            <a:ext cx="7344817"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p:txBody>
      </p:sp>
      <p:pic>
        <p:nvPicPr>
          <p:cNvPr id="5" name="Рисунок 4"/>
          <p:cNvPicPr/>
          <p:nvPr/>
        </p:nvPicPr>
        <p:blipFill rotWithShape="1">
          <a:blip r:embed="rId5" cstate="print">
            <a:extLst>
              <a:ext uri="{28A0092B-C50C-407E-A947-70E740481C1C}">
                <a14:useLocalDpi xmlns:a14="http://schemas.microsoft.com/office/drawing/2010/main" xmlns="" val="0"/>
              </a:ext>
            </a:extLst>
          </a:blip>
          <a:srcRect t="9991" b="11771"/>
          <a:stretch/>
        </p:blipFill>
        <p:spPr bwMode="auto">
          <a:xfrm>
            <a:off x="971600" y="908720"/>
            <a:ext cx="6887601" cy="4135892"/>
          </a:xfrm>
          <a:prstGeom prst="rect">
            <a:avLst/>
          </a:prstGeom>
          <a:ln>
            <a:noFill/>
          </a:ln>
          <a:extLst>
            <a:ext uri="{53640926-AAD7-44D8-BBD7-CCE9431645EC}">
              <a14:shadowObscured xmlns:a14="http://schemas.microsoft.com/office/drawing/2010/main" xmlns=""/>
            </a:ext>
          </a:extLst>
        </p:spPr>
      </p:pic>
      <p:sp>
        <p:nvSpPr>
          <p:cNvPr id="7" name="Заголовок 6"/>
          <p:cNvSpPr>
            <a:spLocks noGrp="1"/>
          </p:cNvSpPr>
          <p:nvPr>
            <p:ph type="title"/>
          </p:nvPr>
        </p:nvSpPr>
        <p:spPr/>
        <p:txBody>
          <a:bodyPr/>
          <a:lstStyle/>
          <a:p>
            <a:r>
              <a:rPr lang="en-US" dirty="0" smtClean="0"/>
              <a:t>Crystal structure</a:t>
            </a:r>
            <a:endParaRPr lang="ru-RU" dirty="0"/>
          </a:p>
        </p:txBody>
      </p:sp>
      <p:sp>
        <p:nvSpPr>
          <p:cNvPr id="6" name="Текст 5"/>
          <p:cNvSpPr>
            <a:spLocks noGrp="1"/>
          </p:cNvSpPr>
          <p:nvPr>
            <p:ph type="body" sz="half" idx="2"/>
          </p:nvPr>
        </p:nvSpPr>
        <p:spPr>
          <a:xfrm>
            <a:off x="1792288" y="5367338"/>
            <a:ext cx="6380112" cy="804862"/>
          </a:xfrm>
        </p:spPr>
        <p:txBody>
          <a:bodyPr>
            <a:normAutofit fontScale="85000" lnSpcReduction="10000"/>
          </a:bodyPr>
          <a:lstStyle/>
          <a:p>
            <a:r>
              <a:rPr lang="en-US" sz="1800" b="1" dirty="0"/>
              <a:t>The crystal packing is stabilized by intra- and intermolecular </a:t>
            </a:r>
            <a:r>
              <a:rPr lang="en-US" sz="1800" b="1" dirty="0" smtClean="0"/>
              <a:t>H-bonds, </a:t>
            </a:r>
            <a:r>
              <a:rPr lang="en-US" sz="1800" b="1" dirty="0"/>
              <a:t>close intermolecular S…S contacts in the range of 3.416Å and by </a:t>
            </a:r>
            <a:r>
              <a:rPr lang="en-US" sz="1800" b="1" dirty="0" smtClean="0"/>
              <a:t>van-der-Waals interactions. </a:t>
            </a:r>
            <a:r>
              <a:rPr lang="en-US" sz="1800" b="1" dirty="0"/>
              <a:t>Molecule are combined into tree-dimensional </a:t>
            </a:r>
            <a:r>
              <a:rPr lang="en-US" sz="1800" b="1" dirty="0" smtClean="0"/>
              <a:t>construction.</a:t>
            </a:r>
            <a:endParaRPr lang="ru-RU" sz="18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33436" y="0"/>
            <a:ext cx="9144000" cy="6858000"/>
          </a:xfrm>
          <a:prstGeom prst="rect">
            <a:avLst/>
          </a:prstGeom>
          <a:noFill/>
          <a:ln w="9525">
            <a:noFill/>
            <a:miter lim="800000"/>
            <a:headEnd/>
            <a:tailEnd/>
          </a:ln>
        </p:spPr>
      </p:pic>
      <p:pic>
        <p:nvPicPr>
          <p:cNvPr id="3" name="Рисунок 2" descr="https://biochem.uz/logo.png"/>
          <p:cNvPicPr/>
          <p:nvPr/>
        </p:nvPicPr>
        <p:blipFill>
          <a:blip r:embed="rId4" cstate="print"/>
          <a:srcRect/>
          <a:stretch>
            <a:fillRect/>
          </a:stretch>
        </p:blipFill>
        <p:spPr bwMode="auto">
          <a:xfrm>
            <a:off x="7631832" y="0"/>
            <a:ext cx="1512168" cy="1224136"/>
          </a:xfrm>
          <a:prstGeom prst="rect">
            <a:avLst/>
          </a:prstGeom>
          <a:noFill/>
          <a:ln w="9525">
            <a:noFill/>
            <a:miter lim="800000"/>
            <a:headEnd/>
            <a:tailEnd/>
          </a:ln>
        </p:spPr>
      </p:pic>
      <p:sp>
        <p:nvSpPr>
          <p:cNvPr id="23555" name="Rectangle 3"/>
          <p:cNvSpPr>
            <a:spLocks noChangeArrowheads="1"/>
          </p:cNvSpPr>
          <p:nvPr/>
        </p:nvSpPr>
        <p:spPr bwMode="auto">
          <a:xfrm>
            <a:off x="467543" y="-2035970"/>
            <a:ext cx="7344817"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R="0" lvl="0" algn="just" defTabSz="914400" rtl="0" eaLnBrk="1" fontAlgn="base" latinLnBrk="0" hangingPunct="1">
              <a:lnSpc>
                <a:spcPct val="100000"/>
              </a:lnSpc>
              <a:spcBef>
                <a:spcPct val="0"/>
              </a:spcBef>
              <a:spcAft>
                <a:spcPct val="0"/>
              </a:spcAft>
              <a:buClrTx/>
              <a:buSzTx/>
              <a:buFontTx/>
              <a:buNone/>
              <a:tabLst/>
            </a:pPr>
            <a:endParaRPr lang="en-US" sz="1600" b="1" dirty="0">
              <a:latin typeface="Times New Roman" pitchFamily="18" charset="0"/>
              <a:ea typeface="Calibri" pitchFamily="34" charset="0"/>
              <a:cs typeface="Times New Roman" pitchFamily="18" charset="0"/>
            </a:endParaRPr>
          </a:p>
        </p:txBody>
      </p:sp>
      <p:sp>
        <p:nvSpPr>
          <p:cNvPr id="7" name="Заголовок 6"/>
          <p:cNvSpPr>
            <a:spLocks noGrp="1"/>
          </p:cNvSpPr>
          <p:nvPr>
            <p:ph type="title"/>
          </p:nvPr>
        </p:nvSpPr>
        <p:spPr/>
        <p:txBody>
          <a:bodyPr/>
          <a:lstStyle/>
          <a:p>
            <a:r>
              <a:rPr lang="en-US" dirty="0" err="1"/>
              <a:t>Hirshfeld</a:t>
            </a:r>
            <a:r>
              <a:rPr lang="en-US" dirty="0"/>
              <a:t> surface analysis</a:t>
            </a:r>
            <a:endParaRPr lang="ru-RU" dirty="0"/>
          </a:p>
        </p:txBody>
      </p:sp>
      <p:sp>
        <p:nvSpPr>
          <p:cNvPr id="8" name="Рисунок 7"/>
          <p:cNvSpPr>
            <a:spLocks noGrp="1"/>
          </p:cNvSpPr>
          <p:nvPr>
            <p:ph type="pic" idx="1"/>
          </p:nvPr>
        </p:nvSpPr>
        <p:spPr/>
      </p:sp>
      <p:sp>
        <p:nvSpPr>
          <p:cNvPr id="6" name="Текст 5"/>
          <p:cNvSpPr>
            <a:spLocks noGrp="1"/>
          </p:cNvSpPr>
          <p:nvPr>
            <p:ph type="body" sz="half" idx="2"/>
          </p:nvPr>
        </p:nvSpPr>
        <p:spPr>
          <a:xfrm>
            <a:off x="1792288" y="5367338"/>
            <a:ext cx="6380112" cy="804862"/>
          </a:xfrm>
        </p:spPr>
        <p:txBody>
          <a:bodyPr>
            <a:noAutofit/>
          </a:bodyPr>
          <a:lstStyle/>
          <a:p>
            <a:r>
              <a:rPr lang="en-US" b="1" dirty="0"/>
              <a:t>The </a:t>
            </a:r>
            <a:r>
              <a:rPr lang="en-US" b="1" dirty="0" err="1"/>
              <a:t>Hirshfeld</a:t>
            </a:r>
            <a:r>
              <a:rPr lang="en-US" b="1" dirty="0"/>
              <a:t> surface analysis indicates that the most important contributions to the crystal packing are from H…H (26.3%) and S…H/H…S (23.3%) – weak H-bonds and van-der-Waals interactions.  S…S (13.1%), S…C/C…S (11%), C…C (9.9%) and C…H/H…C (5.5%) interactions contribute less and S…N/N…S (1.9%) and N…N (0.4%) interactions contribute minor signiﬁcance to the overall HS.</a:t>
            </a:r>
            <a:endParaRPr lang="ru-RU" b="1" dirty="0"/>
          </a:p>
        </p:txBody>
      </p:sp>
      <p:pic>
        <p:nvPicPr>
          <p:cNvPr id="2150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691680" y="764704"/>
            <a:ext cx="6070324" cy="3888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06296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Рисунок 2" descr="https://biochem.uz/logo.png"/>
          <p:cNvPicPr/>
          <p:nvPr/>
        </p:nvPicPr>
        <p:blipFill>
          <a:blip r:embed="rId3" cstate="print"/>
          <a:srcRect/>
          <a:stretch>
            <a:fillRect/>
          </a:stretch>
        </p:blipFill>
        <p:spPr bwMode="auto">
          <a:xfrm>
            <a:off x="7631832" y="0"/>
            <a:ext cx="1512168" cy="1224136"/>
          </a:xfrm>
          <a:prstGeom prst="rect">
            <a:avLst/>
          </a:prstGeom>
          <a:noFill/>
          <a:ln w="9525">
            <a:noFill/>
            <a:miter lim="800000"/>
            <a:headEnd/>
            <a:tailEnd/>
          </a:ln>
        </p:spPr>
      </p:pic>
      <p:sp>
        <p:nvSpPr>
          <p:cNvPr id="4" name="Прямоугольник 3"/>
          <p:cNvSpPr/>
          <p:nvPr/>
        </p:nvSpPr>
        <p:spPr>
          <a:xfrm>
            <a:off x="467544" y="1340768"/>
            <a:ext cx="8352928" cy="523220"/>
          </a:xfrm>
          <a:prstGeom prst="rect">
            <a:avLst/>
          </a:prstGeom>
        </p:spPr>
        <p:txBody>
          <a:bodyPr wrap="square">
            <a:spAutoFit/>
          </a:bodyPr>
          <a:lstStyle/>
          <a:p>
            <a:pPr algn="ctr"/>
            <a:endParaRPr lang="ru-RU" sz="2800" b="1" dirty="0">
              <a:latin typeface="Times New Roman" pitchFamily="18" charset="0"/>
              <a:cs typeface="Times New Roman" pitchFamily="18" charset="0"/>
            </a:endParaRPr>
          </a:p>
        </p:txBody>
      </p:sp>
      <p:sp>
        <p:nvSpPr>
          <p:cNvPr id="9" name="Заголовок 8"/>
          <p:cNvSpPr>
            <a:spLocks noGrp="1"/>
          </p:cNvSpPr>
          <p:nvPr>
            <p:ph type="title"/>
          </p:nvPr>
        </p:nvSpPr>
        <p:spPr>
          <a:xfrm>
            <a:off x="457200" y="274638"/>
            <a:ext cx="8229600" cy="634082"/>
          </a:xfrm>
        </p:spPr>
        <p:txBody>
          <a:bodyPr>
            <a:normAutofit/>
          </a:bodyPr>
          <a:lstStyle/>
          <a:p>
            <a:pPr algn="l"/>
            <a:r>
              <a:rPr lang="en-US" sz="2000" b="1" dirty="0" smtClean="0"/>
              <a:t>Conclusion.</a:t>
            </a:r>
            <a:endParaRPr lang="ru-RU" sz="2000" dirty="0"/>
          </a:p>
        </p:txBody>
      </p:sp>
      <p:sp>
        <p:nvSpPr>
          <p:cNvPr id="10" name="Содержимое 9"/>
          <p:cNvSpPr>
            <a:spLocks noGrp="1"/>
          </p:cNvSpPr>
          <p:nvPr>
            <p:ph idx="1"/>
          </p:nvPr>
        </p:nvSpPr>
        <p:spPr>
          <a:xfrm>
            <a:off x="611560" y="908720"/>
            <a:ext cx="8075240" cy="5040560"/>
          </a:xfrm>
        </p:spPr>
        <p:txBody>
          <a:bodyPr>
            <a:normAutofit fontScale="62500" lnSpcReduction="20000"/>
          </a:bodyPr>
          <a:lstStyle/>
          <a:p>
            <a:endParaRPr lang="ru-RU" dirty="0" smtClean="0"/>
          </a:p>
          <a:p>
            <a:pPr marL="0" indent="0" algn="just">
              <a:buNone/>
            </a:pPr>
            <a:endParaRPr lang="ru-RU" dirty="0" smtClean="0"/>
          </a:p>
          <a:p>
            <a:r>
              <a:rPr lang="en-US" sz="2600" b="1" dirty="0" smtClean="0"/>
              <a:t>In the result of our experiment were obtained   new 1,3,4-thiadiazole derivative - 5,5'-(</a:t>
            </a:r>
            <a:r>
              <a:rPr lang="en-US" sz="2600" b="1" dirty="0" err="1" smtClean="0"/>
              <a:t>methylenebis</a:t>
            </a:r>
            <a:r>
              <a:rPr lang="en-US" sz="2600" b="1" dirty="0" smtClean="0"/>
              <a:t>(</a:t>
            </a:r>
            <a:r>
              <a:rPr lang="en-US" sz="2600" b="1" dirty="0" err="1" smtClean="0"/>
              <a:t>sulfanediyl</a:t>
            </a:r>
            <a:r>
              <a:rPr lang="en-US" sz="2600" b="1" dirty="0" smtClean="0"/>
              <a:t>))</a:t>
            </a:r>
            <a:r>
              <a:rPr lang="en-US" sz="2600" b="1" dirty="0" err="1" smtClean="0"/>
              <a:t>bis</a:t>
            </a:r>
            <a:r>
              <a:rPr lang="en-US" sz="2600" b="1" dirty="0" smtClean="0"/>
              <a:t>(3-phenyl-1,3,4-thiadiazole-2(3</a:t>
            </a:r>
            <a:r>
              <a:rPr lang="en-US" sz="2600" b="1" i="1" dirty="0" smtClean="0"/>
              <a:t>H</a:t>
            </a:r>
            <a:r>
              <a:rPr lang="en-US" sz="2600" b="1" dirty="0" smtClean="0"/>
              <a:t>)-</a:t>
            </a:r>
            <a:r>
              <a:rPr lang="en-US" sz="2600" b="1" dirty="0" err="1" smtClean="0"/>
              <a:t>thione</a:t>
            </a:r>
            <a:r>
              <a:rPr lang="en-US" sz="2600" b="1" dirty="0" smtClean="0"/>
              <a:t>). The presence of a mixture of all of reagents, were promoted the formation of a </a:t>
            </a:r>
            <a:r>
              <a:rPr lang="en-US" sz="2600" b="1" dirty="0" err="1" smtClean="0"/>
              <a:t>methylene</a:t>
            </a:r>
            <a:r>
              <a:rPr lang="en-US" sz="2600" b="1" dirty="0" smtClean="0"/>
              <a:t> bridge in the structure of the resulting compound.</a:t>
            </a:r>
            <a:endParaRPr lang="ru-RU" sz="2600" b="1" dirty="0" smtClean="0"/>
          </a:p>
          <a:p>
            <a:r>
              <a:rPr lang="en-US" sz="2600" b="1" dirty="0" smtClean="0"/>
              <a:t>The crystal structure of (</a:t>
            </a:r>
            <a:r>
              <a:rPr lang="en-US" sz="2600" b="1" dirty="0" err="1" smtClean="0"/>
              <a:t>methylenebis</a:t>
            </a:r>
            <a:r>
              <a:rPr lang="en-US" sz="2600" b="1" dirty="0" smtClean="0"/>
              <a:t>(</a:t>
            </a:r>
            <a:r>
              <a:rPr lang="en-US" sz="2600" b="1" dirty="0" err="1" smtClean="0"/>
              <a:t>sulfanediyl</a:t>
            </a:r>
            <a:r>
              <a:rPr lang="en-US" sz="2600" b="1" dirty="0" smtClean="0"/>
              <a:t>))</a:t>
            </a:r>
            <a:r>
              <a:rPr lang="en-US" sz="2600" b="1" dirty="0" err="1" smtClean="0"/>
              <a:t>bis</a:t>
            </a:r>
            <a:r>
              <a:rPr lang="en-US" sz="2600" b="1" dirty="0" smtClean="0"/>
              <a:t>(3-phenyl-1,3,4-thiadiazole-2(3</a:t>
            </a:r>
            <a:r>
              <a:rPr lang="en-US" sz="2600" b="1" i="1" dirty="0" smtClean="0"/>
              <a:t>H</a:t>
            </a:r>
            <a:r>
              <a:rPr lang="en-US" sz="2600" b="1" dirty="0" smtClean="0"/>
              <a:t>)-</a:t>
            </a:r>
            <a:r>
              <a:rPr lang="en-US" sz="2600" b="1" dirty="0" err="1" smtClean="0"/>
              <a:t>thione</a:t>
            </a:r>
            <a:r>
              <a:rPr lang="en-US" sz="2600" b="1" dirty="0" smtClean="0"/>
              <a:t>) has been determined by X-ray diffraction and intermolecular interactions have been analyzed by HS. </a:t>
            </a:r>
            <a:endParaRPr lang="ru-RU" sz="2600" b="1" dirty="0" smtClean="0"/>
          </a:p>
          <a:p>
            <a:r>
              <a:rPr lang="en-US" sz="2600" b="1" dirty="0" smtClean="0"/>
              <a:t>The biological activity spectrum of 5,5'-(</a:t>
            </a:r>
            <a:r>
              <a:rPr lang="en-US" sz="2600" b="1" dirty="0" err="1" smtClean="0"/>
              <a:t>methylenebis</a:t>
            </a:r>
            <a:r>
              <a:rPr lang="en-US" sz="2600" b="1" dirty="0" smtClean="0"/>
              <a:t>(</a:t>
            </a:r>
            <a:r>
              <a:rPr lang="en-US" sz="2600" b="1" dirty="0" err="1" smtClean="0"/>
              <a:t>sulfanediyl</a:t>
            </a:r>
            <a:r>
              <a:rPr lang="en-US" sz="2600" b="1" dirty="0" smtClean="0"/>
              <a:t>))</a:t>
            </a:r>
            <a:r>
              <a:rPr lang="en-US" sz="2600" b="1" dirty="0" err="1" smtClean="0"/>
              <a:t>bis</a:t>
            </a:r>
            <a:r>
              <a:rPr lang="en-US" sz="2600" b="1" dirty="0" smtClean="0"/>
              <a:t>(3-phenyl-1,3,4-thiadiazole-2(3</a:t>
            </a:r>
            <a:r>
              <a:rPr lang="en-US" sz="2600" b="1" i="1" dirty="0" smtClean="0"/>
              <a:t>H</a:t>
            </a:r>
            <a:r>
              <a:rPr lang="en-US" sz="2600" b="1" dirty="0" smtClean="0"/>
              <a:t>)-</a:t>
            </a:r>
            <a:r>
              <a:rPr lang="en-US" sz="2600" b="1" dirty="0" err="1" smtClean="0"/>
              <a:t>thione</a:t>
            </a:r>
            <a:r>
              <a:rPr lang="en-US" sz="2600" b="1" dirty="0" smtClean="0"/>
              <a:t>) were studied by PASS online software, and obtained data let to describe biological activity properties in a depending of its structure. </a:t>
            </a:r>
            <a:endParaRPr lang="ru-RU" sz="2600" b="1" dirty="0" smtClean="0"/>
          </a:p>
          <a:p>
            <a:r>
              <a:rPr lang="en-US" sz="2600" b="1" dirty="0" smtClean="0"/>
              <a:t>On the base of structural features of the obtained compound, we suppose that on the molecular level, the 1,3,4-thiazole moieties of new derivative, will interact with protein’s </a:t>
            </a:r>
            <a:r>
              <a:rPr lang="en-US" sz="2600" b="1" dirty="0" err="1" smtClean="0"/>
              <a:t>cysteine</a:t>
            </a:r>
            <a:r>
              <a:rPr lang="en-US" sz="2600" b="1" dirty="0" smtClean="0"/>
              <a:t> ​​residues. Additionally, the presence of a disulfide bridge separated by a </a:t>
            </a:r>
            <a:r>
              <a:rPr lang="en-US" sz="2600" b="1" dirty="0" err="1" smtClean="0"/>
              <a:t>methylene</a:t>
            </a:r>
            <a:r>
              <a:rPr lang="en-US" sz="2600" b="1" dirty="0" smtClean="0"/>
              <a:t> fragment will facilitate easy penetration through the cell membrane, leading to subsequent exhibiting activity.</a:t>
            </a:r>
            <a:endParaRPr lang="ru-RU" sz="2600" b="1" dirty="0" smtClean="0"/>
          </a:p>
          <a:p>
            <a:r>
              <a:rPr lang="en-US" sz="2600" b="1" dirty="0" smtClean="0"/>
              <a:t>Confirmation of the potential properties of the new compound and researching the interconnection between the structure of 1,3,4-thiadiazole derivative and its biological activity, as well as explanations of its action mechanism on the molecular level, are in progress.</a:t>
            </a:r>
            <a:endParaRPr lang="ru-RU" sz="2600" b="1" dirty="0" smtClean="0"/>
          </a:p>
          <a:p>
            <a:pPr marL="0" indent="0" algn="just">
              <a:buNone/>
            </a:pPr>
            <a:endParaRPr lang="ru-RU" dirty="0" smtClean="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1024</Words>
  <Application>Microsoft Office PowerPoint</Application>
  <PresentationFormat>Экран (4:3)</PresentationFormat>
  <Paragraphs>285</Paragraphs>
  <Slides>9</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1" baseType="lpstr">
      <vt:lpstr>Тема Office</vt:lpstr>
      <vt:lpstr>CS ChemDraw Drawing</vt:lpstr>
      <vt:lpstr>Слайд 1</vt:lpstr>
      <vt:lpstr>Слайд 2</vt:lpstr>
      <vt:lpstr>Слайд 3</vt:lpstr>
      <vt:lpstr>Слайд 4</vt:lpstr>
      <vt:lpstr>Слайд 5</vt:lpstr>
      <vt:lpstr>Molecular structure</vt:lpstr>
      <vt:lpstr>Crystal structure</vt:lpstr>
      <vt:lpstr>Hirshfeld surface analysis</vt:lpstr>
      <vt:lpstr>Conclusion.</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Babaev_B</dc:creator>
  <cp:lastModifiedBy>Babaev_B</cp:lastModifiedBy>
  <cp:revision>61</cp:revision>
  <dcterms:created xsi:type="dcterms:W3CDTF">2022-11-11T06:20:54Z</dcterms:created>
  <dcterms:modified xsi:type="dcterms:W3CDTF">2024-10-10T06:29:30Z</dcterms:modified>
</cp:coreProperties>
</file>