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2" r:id="rId4"/>
    <p:sldId id="267" r:id="rId5"/>
    <p:sldId id="271" r:id="rId6"/>
    <p:sldId id="268" r:id="rId7"/>
    <p:sldId id="273" r:id="rId8"/>
    <p:sldId id="26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8E8"/>
    <a:srgbClr val="377D7E"/>
    <a:srgbClr val="9ABD5F"/>
    <a:srgbClr val="FFFFFF"/>
    <a:srgbClr val="75B662"/>
    <a:srgbClr val="1263B7"/>
    <a:srgbClr val="12569A"/>
    <a:srgbClr val="71B962"/>
    <a:srgbClr val="57AD61"/>
    <a:srgbClr val="62B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9"/>
    <p:restoredTop sz="94715"/>
  </p:normalViewPr>
  <p:slideViewPr>
    <p:cSldViewPr snapToGrid="0">
      <p:cViewPr>
        <p:scale>
          <a:sx n="112" d="100"/>
          <a:sy n="112" d="100"/>
        </p:scale>
        <p:origin x="304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91C645-C547-F24D-9261-66C09AD505B1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041CA9-B0F8-544C-870F-F85B8FA600BE}">
      <dgm:prSet phldrT="[Текст]"/>
      <dgm:spPr>
        <a:solidFill>
          <a:srgbClr val="9ABD5F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" dirty="0">
              <a:solidFill>
                <a:sysClr val="windowText" lastClr="000000"/>
              </a:solidFill>
              <a:latin typeface="Montserrat" pitchFamily="2" charset="0"/>
            </a:rPr>
            <a:t>Scientific work relevance</a:t>
          </a:r>
          <a:r>
            <a:rPr lang="ru-RU" dirty="0">
              <a:solidFill>
                <a:sysClr val="windowText" lastClr="000000"/>
              </a:solidFill>
              <a:latin typeface="Montserrat" pitchFamily="2" charset="0"/>
            </a:rPr>
            <a:t> </a:t>
          </a:r>
          <a:r>
            <a:rPr lang="en-US" dirty="0">
              <a:solidFill>
                <a:sysClr val="windowText" lastClr="000000"/>
              </a:solidFill>
              <a:latin typeface="Montserrat" pitchFamily="2" charset="0"/>
            </a:rPr>
            <a:t>and </a:t>
          </a:r>
          <a:r>
            <a:rPr lang="en" dirty="0">
              <a:solidFill>
                <a:sysClr val="windowText" lastClr="000000"/>
              </a:solidFill>
              <a:latin typeface="Montserrat" pitchFamily="2" charset="0"/>
            </a:rPr>
            <a:t>problematics</a:t>
          </a:r>
          <a:endParaRPr lang="ru-RU" dirty="0">
            <a:solidFill>
              <a:sysClr val="windowText" lastClr="000000"/>
            </a:solidFill>
            <a:latin typeface="Montserrat" pitchFamily="2" charset="0"/>
          </a:endParaRPr>
        </a:p>
      </dgm:t>
    </dgm:pt>
    <dgm:pt modelId="{5315DA09-B939-3046-A911-D56ECA05A296}" type="parTrans" cxnId="{F7FCAF5B-EE89-BA44-9DC9-5C293A2594BF}">
      <dgm:prSet/>
      <dgm:spPr/>
      <dgm:t>
        <a:bodyPr/>
        <a:lstStyle/>
        <a:p>
          <a:endParaRPr lang="ru-RU"/>
        </a:p>
      </dgm:t>
    </dgm:pt>
    <dgm:pt modelId="{51F3D348-73D4-A144-8754-20ACC8297E78}" type="sibTrans" cxnId="{F7FCAF5B-EE89-BA44-9DC9-5C293A2594BF}">
      <dgm:prSet/>
      <dgm:spPr/>
      <dgm:t>
        <a:bodyPr/>
        <a:lstStyle/>
        <a:p>
          <a:endParaRPr lang="ru-RU"/>
        </a:p>
      </dgm:t>
    </dgm:pt>
    <dgm:pt modelId="{3D87BC5C-4763-364C-AC4C-5B36D2873B3B}">
      <dgm:prSet phldrT="[Текст]"/>
      <dgm:spPr>
        <a:solidFill>
          <a:srgbClr val="9ABD5F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Montserrat" pitchFamily="2" charset="0"/>
            </a:rPr>
            <a:t>Methods</a:t>
          </a:r>
          <a:endParaRPr lang="ru-RU" dirty="0">
            <a:solidFill>
              <a:sysClr val="windowText" lastClr="000000"/>
            </a:solidFill>
            <a:latin typeface="Montserrat" pitchFamily="2" charset="0"/>
          </a:endParaRPr>
        </a:p>
      </dgm:t>
    </dgm:pt>
    <dgm:pt modelId="{E9BF978B-773C-6F40-88D6-39C29A6121CF}" type="parTrans" cxnId="{C4C8AA8D-C0D6-D940-88F7-D0329624BEC0}">
      <dgm:prSet/>
      <dgm:spPr/>
      <dgm:t>
        <a:bodyPr/>
        <a:lstStyle/>
        <a:p>
          <a:endParaRPr lang="ru-RU"/>
        </a:p>
      </dgm:t>
    </dgm:pt>
    <dgm:pt modelId="{86127070-8D9C-2C4F-9ACD-D5C14949FB6F}" type="sibTrans" cxnId="{C4C8AA8D-C0D6-D940-88F7-D0329624BEC0}">
      <dgm:prSet/>
      <dgm:spPr/>
      <dgm:t>
        <a:bodyPr/>
        <a:lstStyle/>
        <a:p>
          <a:endParaRPr lang="ru-RU"/>
        </a:p>
      </dgm:t>
    </dgm:pt>
    <dgm:pt modelId="{C81A4980-38DA-0F4D-A4A2-80BC8835E0B1}">
      <dgm:prSet/>
      <dgm:spPr>
        <a:solidFill>
          <a:srgbClr val="9ABD5F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Montserrat" pitchFamily="2" charset="0"/>
            </a:rPr>
            <a:t>Results and discussion</a:t>
          </a:r>
          <a:endParaRPr lang="ru-RU" dirty="0">
            <a:solidFill>
              <a:sysClr val="windowText" lastClr="000000"/>
            </a:solidFill>
            <a:latin typeface="Montserrat" pitchFamily="2" charset="0"/>
          </a:endParaRPr>
        </a:p>
      </dgm:t>
    </dgm:pt>
    <dgm:pt modelId="{89441C2C-AF14-344B-A6BC-5C6EE5E0526B}" type="parTrans" cxnId="{779700FF-CCC1-B74A-AE21-64C03CBF1C76}">
      <dgm:prSet/>
      <dgm:spPr/>
      <dgm:t>
        <a:bodyPr/>
        <a:lstStyle/>
        <a:p>
          <a:endParaRPr lang="ru-RU"/>
        </a:p>
      </dgm:t>
    </dgm:pt>
    <dgm:pt modelId="{3967F567-BA7D-0546-ADDE-5C77A3A858A3}" type="sibTrans" cxnId="{779700FF-CCC1-B74A-AE21-64C03CBF1C76}">
      <dgm:prSet/>
      <dgm:spPr/>
      <dgm:t>
        <a:bodyPr/>
        <a:lstStyle/>
        <a:p>
          <a:endParaRPr lang="ru-RU"/>
        </a:p>
      </dgm:t>
    </dgm:pt>
    <dgm:pt modelId="{FAEFC7B9-1FA4-5D44-8A87-89D2398ECE36}">
      <dgm:prSet/>
      <dgm:spPr>
        <a:solidFill>
          <a:srgbClr val="9ABD5F"/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US" dirty="0">
              <a:solidFill>
                <a:sysClr val="windowText" lastClr="000000"/>
              </a:solidFill>
              <a:latin typeface="Montserrat" pitchFamily="2" charset="0"/>
            </a:rPr>
            <a:t>Conclusion</a:t>
          </a:r>
          <a:endParaRPr lang="ru-RU" dirty="0">
            <a:solidFill>
              <a:sysClr val="windowText" lastClr="000000"/>
            </a:solidFill>
            <a:latin typeface="Montserrat" pitchFamily="2" charset="0"/>
          </a:endParaRPr>
        </a:p>
      </dgm:t>
    </dgm:pt>
    <dgm:pt modelId="{910B2761-D8BE-3841-81AA-089F9F40F2A8}" type="parTrans" cxnId="{0B9FDA8F-D287-9845-A837-979A25338B9F}">
      <dgm:prSet/>
      <dgm:spPr/>
      <dgm:t>
        <a:bodyPr/>
        <a:lstStyle/>
        <a:p>
          <a:endParaRPr lang="ru-RU"/>
        </a:p>
      </dgm:t>
    </dgm:pt>
    <dgm:pt modelId="{67D829DB-4509-AC4E-8DDF-5CC430E322E5}" type="sibTrans" cxnId="{0B9FDA8F-D287-9845-A837-979A25338B9F}">
      <dgm:prSet/>
      <dgm:spPr/>
      <dgm:t>
        <a:bodyPr/>
        <a:lstStyle/>
        <a:p>
          <a:endParaRPr lang="ru-RU"/>
        </a:p>
      </dgm:t>
    </dgm:pt>
    <dgm:pt modelId="{60124656-EF09-CA44-9278-2D2636D35A8B}">
      <dgm:prSet phldrT="[Текст]"/>
      <dgm:spPr>
        <a:solidFill>
          <a:srgbClr val="9ABD5F"/>
        </a:solidFill>
        <a:ln w="28575">
          <a:solidFill>
            <a:schemeClr val="tx1"/>
          </a:solidFill>
        </a:ln>
      </dgm:spPr>
      <dgm:t>
        <a:bodyPr/>
        <a:lstStyle/>
        <a:p>
          <a:pPr algn="l"/>
          <a:r>
            <a:rPr lang="en-US" dirty="0">
              <a:solidFill>
                <a:sysClr val="windowText" lastClr="000000"/>
              </a:solidFill>
              <a:latin typeface="Montserrat" pitchFamily="2" charset="0"/>
              <a:cs typeface="Futura Medium" panose="020B0602020204020303" pitchFamily="34" charset="-79"/>
            </a:rPr>
            <a:t>Introduction</a:t>
          </a:r>
          <a:endParaRPr lang="ru-RU" dirty="0">
            <a:solidFill>
              <a:sysClr val="windowText" lastClr="000000"/>
            </a:solidFill>
            <a:latin typeface="Montserrat" pitchFamily="2" charset="0"/>
            <a:cs typeface="Futura Medium" panose="020B0602020204020303" pitchFamily="34" charset="-79"/>
          </a:endParaRPr>
        </a:p>
      </dgm:t>
    </dgm:pt>
    <dgm:pt modelId="{2949D220-17E8-D046-803C-1784EA1320A7}" type="sibTrans" cxnId="{883936DC-2B3C-E24C-A0B5-B5B87A8758B6}">
      <dgm:prSet/>
      <dgm:spPr>
        <a:solidFill>
          <a:srgbClr val="2B6876"/>
        </a:solidFill>
        <a:ln w="19050"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89D045C8-13F4-F94E-8A21-4E020909C55F}" type="parTrans" cxnId="{883936DC-2B3C-E24C-A0B5-B5B87A8758B6}">
      <dgm:prSet/>
      <dgm:spPr/>
      <dgm:t>
        <a:bodyPr/>
        <a:lstStyle/>
        <a:p>
          <a:endParaRPr lang="ru-RU"/>
        </a:p>
      </dgm:t>
    </dgm:pt>
    <dgm:pt modelId="{7359110B-046D-F547-8B90-1102974E8D28}" type="pres">
      <dgm:prSet presAssocID="{0491C645-C547-F24D-9261-66C09AD505B1}" presName="Name0" presStyleCnt="0">
        <dgm:presLayoutVars>
          <dgm:chMax val="7"/>
          <dgm:chPref val="7"/>
          <dgm:dir/>
        </dgm:presLayoutVars>
      </dgm:prSet>
      <dgm:spPr/>
    </dgm:pt>
    <dgm:pt modelId="{BC1F03C7-0856-4C41-B69D-A01BC2B962DC}" type="pres">
      <dgm:prSet presAssocID="{0491C645-C547-F24D-9261-66C09AD505B1}" presName="Name1" presStyleCnt="0"/>
      <dgm:spPr/>
    </dgm:pt>
    <dgm:pt modelId="{84FC87B9-F29C-9F48-A3AF-A49BA5372046}" type="pres">
      <dgm:prSet presAssocID="{0491C645-C547-F24D-9261-66C09AD505B1}" presName="cycle" presStyleCnt="0"/>
      <dgm:spPr/>
    </dgm:pt>
    <dgm:pt modelId="{13AA5773-AC8F-754B-BCFE-34B4B31275F2}" type="pres">
      <dgm:prSet presAssocID="{0491C645-C547-F24D-9261-66C09AD505B1}" presName="srcNode" presStyleLbl="node1" presStyleIdx="0" presStyleCnt="5"/>
      <dgm:spPr/>
    </dgm:pt>
    <dgm:pt modelId="{E31031E1-4154-074F-954B-E7A9D1B6C247}" type="pres">
      <dgm:prSet presAssocID="{0491C645-C547-F24D-9261-66C09AD505B1}" presName="conn" presStyleLbl="parChTrans1D2" presStyleIdx="0" presStyleCnt="1"/>
      <dgm:spPr/>
    </dgm:pt>
    <dgm:pt modelId="{61C71FE8-CC50-0548-95E3-27D4828092A0}" type="pres">
      <dgm:prSet presAssocID="{0491C645-C547-F24D-9261-66C09AD505B1}" presName="extraNode" presStyleLbl="node1" presStyleIdx="0" presStyleCnt="5"/>
      <dgm:spPr/>
    </dgm:pt>
    <dgm:pt modelId="{617E3836-86FE-C54D-97F6-B109EA7E4EB5}" type="pres">
      <dgm:prSet presAssocID="{0491C645-C547-F24D-9261-66C09AD505B1}" presName="dstNode" presStyleLbl="node1" presStyleIdx="0" presStyleCnt="5"/>
      <dgm:spPr/>
    </dgm:pt>
    <dgm:pt modelId="{CF4C37E2-1C7C-2247-AD15-42096E98EA1E}" type="pres">
      <dgm:prSet presAssocID="{60124656-EF09-CA44-9278-2D2636D35A8B}" presName="text_1" presStyleLbl="node1" presStyleIdx="0" presStyleCnt="5" custFlipHor="1" custScaleX="29429" custLinFactNeighborX="-35082" custLinFactNeighborY="259">
        <dgm:presLayoutVars>
          <dgm:bulletEnabled val="1"/>
        </dgm:presLayoutVars>
      </dgm:prSet>
      <dgm:spPr>
        <a:prstGeom prst="roundRect">
          <a:avLst/>
        </a:prstGeom>
      </dgm:spPr>
    </dgm:pt>
    <dgm:pt modelId="{B3255451-1263-214C-9865-EAE4AB72F678}" type="pres">
      <dgm:prSet presAssocID="{60124656-EF09-CA44-9278-2D2636D35A8B}" presName="accent_1" presStyleCnt="0"/>
      <dgm:spPr/>
    </dgm:pt>
    <dgm:pt modelId="{44F63E9B-F19D-264A-A7E2-EE67F1F247DA}" type="pres">
      <dgm:prSet presAssocID="{60124656-EF09-CA44-9278-2D2636D35A8B}" presName="accentRepeatNode" presStyleLbl="solidFgAcc1" presStyleIdx="0" presStyleCnt="5"/>
      <dgm:spPr>
        <a:ln w="38100">
          <a:solidFill>
            <a:schemeClr val="tx1"/>
          </a:solidFill>
        </a:ln>
      </dgm:spPr>
    </dgm:pt>
    <dgm:pt modelId="{7689FF1C-5C30-FE4E-A2B6-8E297EBDD871}" type="pres">
      <dgm:prSet presAssocID="{23041CA9-B0F8-544C-870F-F85B8FA600BE}" presName="text_2" presStyleLbl="node1" presStyleIdx="1" presStyleCnt="5" custScaleX="82406" custLinFactNeighborX="-8647">
        <dgm:presLayoutVars>
          <dgm:bulletEnabled val="1"/>
        </dgm:presLayoutVars>
      </dgm:prSet>
      <dgm:spPr>
        <a:prstGeom prst="roundRect">
          <a:avLst/>
        </a:prstGeom>
      </dgm:spPr>
    </dgm:pt>
    <dgm:pt modelId="{5E6A83E7-B51A-984F-9432-257C11E851B6}" type="pres">
      <dgm:prSet presAssocID="{23041CA9-B0F8-544C-870F-F85B8FA600BE}" presName="accent_2" presStyleCnt="0"/>
      <dgm:spPr/>
    </dgm:pt>
    <dgm:pt modelId="{F84E8A12-2CA5-6F45-B352-C2DA89ADFC76}" type="pres">
      <dgm:prSet presAssocID="{23041CA9-B0F8-544C-870F-F85B8FA600BE}" presName="accentRepeatNode" presStyleLbl="solidFgAcc1" presStyleIdx="1" presStyleCnt="5"/>
      <dgm:spPr>
        <a:ln w="38100">
          <a:solidFill>
            <a:schemeClr val="tx1"/>
          </a:solidFill>
        </a:ln>
      </dgm:spPr>
    </dgm:pt>
    <dgm:pt modelId="{7C09EEEE-5553-C44E-B0E4-0AB2EC65E1FD}" type="pres">
      <dgm:prSet presAssocID="{3D87BC5C-4763-364C-AC4C-5B36D2873B3B}" presName="text_3" presStyleLbl="node1" presStyleIdx="2" presStyleCnt="5" custScaleX="26823" custLinFactNeighborX="-36634">
        <dgm:presLayoutVars>
          <dgm:bulletEnabled val="1"/>
        </dgm:presLayoutVars>
      </dgm:prSet>
      <dgm:spPr>
        <a:prstGeom prst="roundRect">
          <a:avLst/>
        </a:prstGeom>
      </dgm:spPr>
    </dgm:pt>
    <dgm:pt modelId="{581284A9-2A22-5642-8A94-295AEED6A7F1}" type="pres">
      <dgm:prSet presAssocID="{3D87BC5C-4763-364C-AC4C-5B36D2873B3B}" presName="accent_3" presStyleCnt="0"/>
      <dgm:spPr/>
    </dgm:pt>
    <dgm:pt modelId="{ABC31E28-4BE9-0147-8604-E4CA2B5EDDEF}" type="pres">
      <dgm:prSet presAssocID="{3D87BC5C-4763-364C-AC4C-5B36D2873B3B}" presName="accentRepeatNode" presStyleLbl="solidFgAcc1" presStyleIdx="2" presStyleCnt="5"/>
      <dgm:spPr>
        <a:ln w="38100">
          <a:solidFill>
            <a:schemeClr val="tx1"/>
          </a:solidFill>
        </a:ln>
      </dgm:spPr>
    </dgm:pt>
    <dgm:pt modelId="{21D558D3-CA11-4B4E-9B38-648DAA721652}" type="pres">
      <dgm:prSet presAssocID="{C81A4980-38DA-0F4D-A4A2-80BC8835E0B1}" presName="text_4" presStyleLbl="node1" presStyleIdx="3" presStyleCnt="5" custScaleX="48788" custLinFactNeighborX="-25562">
        <dgm:presLayoutVars>
          <dgm:bulletEnabled val="1"/>
        </dgm:presLayoutVars>
      </dgm:prSet>
      <dgm:spPr>
        <a:prstGeom prst="roundRect">
          <a:avLst/>
        </a:prstGeom>
      </dgm:spPr>
    </dgm:pt>
    <dgm:pt modelId="{144A2568-D002-7940-800E-4EE5F7F91008}" type="pres">
      <dgm:prSet presAssocID="{C81A4980-38DA-0F4D-A4A2-80BC8835E0B1}" presName="accent_4" presStyleCnt="0"/>
      <dgm:spPr/>
    </dgm:pt>
    <dgm:pt modelId="{B51A4A8D-2D75-F44B-B7E2-662ED7826FDE}" type="pres">
      <dgm:prSet presAssocID="{C81A4980-38DA-0F4D-A4A2-80BC8835E0B1}" presName="accentRepeatNode" presStyleLbl="solidFgAcc1" presStyleIdx="3" presStyleCnt="5"/>
      <dgm:spPr>
        <a:ln w="38100">
          <a:solidFill>
            <a:schemeClr val="tx1"/>
          </a:solidFill>
        </a:ln>
      </dgm:spPr>
    </dgm:pt>
    <dgm:pt modelId="{8D42EF3C-C5CB-214B-89F7-C6B6EAEDA164}" type="pres">
      <dgm:prSet presAssocID="{FAEFC7B9-1FA4-5D44-8A87-89D2398ECE36}" presName="text_5" presStyleLbl="node1" presStyleIdx="4" presStyleCnt="5" custScaleX="28804" custLinFactNeighborX="-34279">
        <dgm:presLayoutVars>
          <dgm:bulletEnabled val="1"/>
        </dgm:presLayoutVars>
      </dgm:prSet>
      <dgm:spPr>
        <a:prstGeom prst="roundRect">
          <a:avLst/>
        </a:prstGeom>
      </dgm:spPr>
    </dgm:pt>
    <dgm:pt modelId="{6A24777A-8F75-124B-BDF9-7CA374459E97}" type="pres">
      <dgm:prSet presAssocID="{FAEFC7B9-1FA4-5D44-8A87-89D2398ECE36}" presName="accent_5" presStyleCnt="0"/>
      <dgm:spPr/>
    </dgm:pt>
    <dgm:pt modelId="{F456211D-2D10-7544-8273-99DD3C26D5E6}" type="pres">
      <dgm:prSet presAssocID="{FAEFC7B9-1FA4-5D44-8A87-89D2398ECE36}" presName="accentRepeatNode" presStyleLbl="solidFgAcc1" presStyleIdx="4" presStyleCnt="5"/>
      <dgm:spPr>
        <a:ln w="38100">
          <a:solidFill>
            <a:schemeClr val="tx1"/>
          </a:solidFill>
        </a:ln>
      </dgm:spPr>
    </dgm:pt>
  </dgm:ptLst>
  <dgm:cxnLst>
    <dgm:cxn modelId="{A7A6B51E-A4B9-4A4A-8C81-743A7114A1F5}" type="presOf" srcId="{3D87BC5C-4763-364C-AC4C-5B36D2873B3B}" destId="{7C09EEEE-5553-C44E-B0E4-0AB2EC65E1FD}" srcOrd="0" destOrd="0" presId="urn:microsoft.com/office/officeart/2008/layout/VerticalCurvedList"/>
    <dgm:cxn modelId="{E3C33726-0D3E-4043-9D99-5A2F83F94865}" type="presOf" srcId="{C81A4980-38DA-0F4D-A4A2-80BC8835E0B1}" destId="{21D558D3-CA11-4B4E-9B38-648DAA721652}" srcOrd="0" destOrd="0" presId="urn:microsoft.com/office/officeart/2008/layout/VerticalCurvedList"/>
    <dgm:cxn modelId="{C147152F-47FC-5949-83E8-CD8BE87DA28A}" type="presOf" srcId="{FAEFC7B9-1FA4-5D44-8A87-89D2398ECE36}" destId="{8D42EF3C-C5CB-214B-89F7-C6B6EAEDA164}" srcOrd="0" destOrd="0" presId="urn:microsoft.com/office/officeart/2008/layout/VerticalCurvedList"/>
    <dgm:cxn modelId="{90672C47-69C1-614E-8857-E14DAFCAAC7D}" type="presOf" srcId="{60124656-EF09-CA44-9278-2D2636D35A8B}" destId="{CF4C37E2-1C7C-2247-AD15-42096E98EA1E}" srcOrd="0" destOrd="0" presId="urn:microsoft.com/office/officeart/2008/layout/VerticalCurvedList"/>
    <dgm:cxn modelId="{F7FCAF5B-EE89-BA44-9DC9-5C293A2594BF}" srcId="{0491C645-C547-F24D-9261-66C09AD505B1}" destId="{23041CA9-B0F8-544C-870F-F85B8FA600BE}" srcOrd="1" destOrd="0" parTransId="{5315DA09-B939-3046-A911-D56ECA05A296}" sibTransId="{51F3D348-73D4-A144-8754-20ACC8297E78}"/>
    <dgm:cxn modelId="{C4C8AA8D-C0D6-D940-88F7-D0329624BEC0}" srcId="{0491C645-C547-F24D-9261-66C09AD505B1}" destId="{3D87BC5C-4763-364C-AC4C-5B36D2873B3B}" srcOrd="2" destOrd="0" parTransId="{E9BF978B-773C-6F40-88D6-39C29A6121CF}" sibTransId="{86127070-8D9C-2C4F-9ACD-D5C14949FB6F}"/>
    <dgm:cxn modelId="{0B9FDA8F-D287-9845-A837-979A25338B9F}" srcId="{0491C645-C547-F24D-9261-66C09AD505B1}" destId="{FAEFC7B9-1FA4-5D44-8A87-89D2398ECE36}" srcOrd="4" destOrd="0" parTransId="{910B2761-D8BE-3841-81AA-089F9F40F2A8}" sibTransId="{67D829DB-4509-AC4E-8DDF-5CC430E322E5}"/>
    <dgm:cxn modelId="{D28EE1AD-E627-754B-B711-147C8FD905D5}" type="presOf" srcId="{2949D220-17E8-D046-803C-1784EA1320A7}" destId="{E31031E1-4154-074F-954B-E7A9D1B6C247}" srcOrd="0" destOrd="0" presId="urn:microsoft.com/office/officeart/2008/layout/VerticalCurvedList"/>
    <dgm:cxn modelId="{DDFED6B7-7692-9A4F-A45C-8B08619C7EB4}" type="presOf" srcId="{0491C645-C547-F24D-9261-66C09AD505B1}" destId="{7359110B-046D-F547-8B90-1102974E8D28}" srcOrd="0" destOrd="0" presId="urn:microsoft.com/office/officeart/2008/layout/VerticalCurvedList"/>
    <dgm:cxn modelId="{883936DC-2B3C-E24C-A0B5-B5B87A8758B6}" srcId="{0491C645-C547-F24D-9261-66C09AD505B1}" destId="{60124656-EF09-CA44-9278-2D2636D35A8B}" srcOrd="0" destOrd="0" parTransId="{89D045C8-13F4-F94E-8A21-4E020909C55F}" sibTransId="{2949D220-17E8-D046-803C-1784EA1320A7}"/>
    <dgm:cxn modelId="{144958F4-AB9C-1540-BB2D-85CD276E0D5F}" type="presOf" srcId="{23041CA9-B0F8-544C-870F-F85B8FA600BE}" destId="{7689FF1C-5C30-FE4E-A2B6-8E297EBDD871}" srcOrd="0" destOrd="0" presId="urn:microsoft.com/office/officeart/2008/layout/VerticalCurvedList"/>
    <dgm:cxn modelId="{779700FF-CCC1-B74A-AE21-64C03CBF1C76}" srcId="{0491C645-C547-F24D-9261-66C09AD505B1}" destId="{C81A4980-38DA-0F4D-A4A2-80BC8835E0B1}" srcOrd="3" destOrd="0" parTransId="{89441C2C-AF14-344B-A6BC-5C6EE5E0526B}" sibTransId="{3967F567-BA7D-0546-ADDE-5C77A3A858A3}"/>
    <dgm:cxn modelId="{9A02E81E-6D53-5F4E-91B5-F324C0F8CFD2}" type="presParOf" srcId="{7359110B-046D-F547-8B90-1102974E8D28}" destId="{BC1F03C7-0856-4C41-B69D-A01BC2B962DC}" srcOrd="0" destOrd="0" presId="urn:microsoft.com/office/officeart/2008/layout/VerticalCurvedList"/>
    <dgm:cxn modelId="{876AEE3B-F6B0-1840-B134-92336FFAC264}" type="presParOf" srcId="{BC1F03C7-0856-4C41-B69D-A01BC2B962DC}" destId="{84FC87B9-F29C-9F48-A3AF-A49BA5372046}" srcOrd="0" destOrd="0" presId="urn:microsoft.com/office/officeart/2008/layout/VerticalCurvedList"/>
    <dgm:cxn modelId="{6AC1DBDC-DD95-DD45-A592-FA50DB918D09}" type="presParOf" srcId="{84FC87B9-F29C-9F48-A3AF-A49BA5372046}" destId="{13AA5773-AC8F-754B-BCFE-34B4B31275F2}" srcOrd="0" destOrd="0" presId="urn:microsoft.com/office/officeart/2008/layout/VerticalCurvedList"/>
    <dgm:cxn modelId="{44B9FD0D-F6BA-6241-85C9-52B068CDDF70}" type="presParOf" srcId="{84FC87B9-F29C-9F48-A3AF-A49BA5372046}" destId="{E31031E1-4154-074F-954B-E7A9D1B6C247}" srcOrd="1" destOrd="0" presId="urn:microsoft.com/office/officeart/2008/layout/VerticalCurvedList"/>
    <dgm:cxn modelId="{515D25AC-9826-6646-A9A1-4C68FE10085D}" type="presParOf" srcId="{84FC87B9-F29C-9F48-A3AF-A49BA5372046}" destId="{61C71FE8-CC50-0548-95E3-27D4828092A0}" srcOrd="2" destOrd="0" presId="urn:microsoft.com/office/officeart/2008/layout/VerticalCurvedList"/>
    <dgm:cxn modelId="{497E5C95-D5CB-8F40-A060-0FB98E8ACCAC}" type="presParOf" srcId="{84FC87B9-F29C-9F48-A3AF-A49BA5372046}" destId="{617E3836-86FE-C54D-97F6-B109EA7E4EB5}" srcOrd="3" destOrd="0" presId="urn:microsoft.com/office/officeart/2008/layout/VerticalCurvedList"/>
    <dgm:cxn modelId="{2CFA6FD6-C7BE-B140-874D-5C3A288CDAC8}" type="presParOf" srcId="{BC1F03C7-0856-4C41-B69D-A01BC2B962DC}" destId="{CF4C37E2-1C7C-2247-AD15-42096E98EA1E}" srcOrd="1" destOrd="0" presId="urn:microsoft.com/office/officeart/2008/layout/VerticalCurvedList"/>
    <dgm:cxn modelId="{E4B31F33-A39D-3B40-A13B-22CBB8C124BC}" type="presParOf" srcId="{BC1F03C7-0856-4C41-B69D-A01BC2B962DC}" destId="{B3255451-1263-214C-9865-EAE4AB72F678}" srcOrd="2" destOrd="0" presId="urn:microsoft.com/office/officeart/2008/layout/VerticalCurvedList"/>
    <dgm:cxn modelId="{42D0EB39-181F-2242-8849-3AEDDE901488}" type="presParOf" srcId="{B3255451-1263-214C-9865-EAE4AB72F678}" destId="{44F63E9B-F19D-264A-A7E2-EE67F1F247DA}" srcOrd="0" destOrd="0" presId="urn:microsoft.com/office/officeart/2008/layout/VerticalCurvedList"/>
    <dgm:cxn modelId="{DF08D68E-7373-F447-969D-2F446C30ED73}" type="presParOf" srcId="{BC1F03C7-0856-4C41-B69D-A01BC2B962DC}" destId="{7689FF1C-5C30-FE4E-A2B6-8E297EBDD871}" srcOrd="3" destOrd="0" presId="urn:microsoft.com/office/officeart/2008/layout/VerticalCurvedList"/>
    <dgm:cxn modelId="{9830F2C0-C6E7-F14E-AB8C-FC8C3429CB84}" type="presParOf" srcId="{BC1F03C7-0856-4C41-B69D-A01BC2B962DC}" destId="{5E6A83E7-B51A-984F-9432-257C11E851B6}" srcOrd="4" destOrd="0" presId="urn:microsoft.com/office/officeart/2008/layout/VerticalCurvedList"/>
    <dgm:cxn modelId="{CBE83A2E-362C-4347-8B20-F2AEF2054D86}" type="presParOf" srcId="{5E6A83E7-B51A-984F-9432-257C11E851B6}" destId="{F84E8A12-2CA5-6F45-B352-C2DA89ADFC76}" srcOrd="0" destOrd="0" presId="urn:microsoft.com/office/officeart/2008/layout/VerticalCurvedList"/>
    <dgm:cxn modelId="{B835169F-40A8-1A47-9812-04D1E3224427}" type="presParOf" srcId="{BC1F03C7-0856-4C41-B69D-A01BC2B962DC}" destId="{7C09EEEE-5553-C44E-B0E4-0AB2EC65E1FD}" srcOrd="5" destOrd="0" presId="urn:microsoft.com/office/officeart/2008/layout/VerticalCurvedList"/>
    <dgm:cxn modelId="{A3080A32-F41C-604C-96B3-301B49542044}" type="presParOf" srcId="{BC1F03C7-0856-4C41-B69D-A01BC2B962DC}" destId="{581284A9-2A22-5642-8A94-295AEED6A7F1}" srcOrd="6" destOrd="0" presId="urn:microsoft.com/office/officeart/2008/layout/VerticalCurvedList"/>
    <dgm:cxn modelId="{4BAD73AD-4579-C842-B933-B3B6E01225C2}" type="presParOf" srcId="{581284A9-2A22-5642-8A94-295AEED6A7F1}" destId="{ABC31E28-4BE9-0147-8604-E4CA2B5EDDEF}" srcOrd="0" destOrd="0" presId="urn:microsoft.com/office/officeart/2008/layout/VerticalCurvedList"/>
    <dgm:cxn modelId="{9B0118C1-94E9-9243-8AE6-1549412FC328}" type="presParOf" srcId="{BC1F03C7-0856-4C41-B69D-A01BC2B962DC}" destId="{21D558D3-CA11-4B4E-9B38-648DAA721652}" srcOrd="7" destOrd="0" presId="urn:microsoft.com/office/officeart/2008/layout/VerticalCurvedList"/>
    <dgm:cxn modelId="{E45818D7-2BFE-3843-89FB-4431486439A0}" type="presParOf" srcId="{BC1F03C7-0856-4C41-B69D-A01BC2B962DC}" destId="{144A2568-D002-7940-800E-4EE5F7F91008}" srcOrd="8" destOrd="0" presId="urn:microsoft.com/office/officeart/2008/layout/VerticalCurvedList"/>
    <dgm:cxn modelId="{6841C278-E3F0-5A44-A548-905C065FCC23}" type="presParOf" srcId="{144A2568-D002-7940-800E-4EE5F7F91008}" destId="{B51A4A8D-2D75-F44B-B7E2-662ED7826FDE}" srcOrd="0" destOrd="0" presId="urn:microsoft.com/office/officeart/2008/layout/VerticalCurvedList"/>
    <dgm:cxn modelId="{6A0484B1-1A64-4241-8928-B64457C69FDE}" type="presParOf" srcId="{BC1F03C7-0856-4C41-B69D-A01BC2B962DC}" destId="{8D42EF3C-C5CB-214B-89F7-C6B6EAEDA164}" srcOrd="9" destOrd="0" presId="urn:microsoft.com/office/officeart/2008/layout/VerticalCurvedList"/>
    <dgm:cxn modelId="{C6A4C0E6-86C6-E64A-95A7-A571EC243A78}" type="presParOf" srcId="{BC1F03C7-0856-4C41-B69D-A01BC2B962DC}" destId="{6A24777A-8F75-124B-BDF9-7CA374459E97}" srcOrd="10" destOrd="0" presId="urn:microsoft.com/office/officeart/2008/layout/VerticalCurvedList"/>
    <dgm:cxn modelId="{52CB3CD2-20D7-EE4D-8CAC-1F852D9D6DF2}" type="presParOf" srcId="{6A24777A-8F75-124B-BDF9-7CA374459E97}" destId="{F456211D-2D10-7544-8273-99DD3C26D5E6}" srcOrd="0" destOrd="0" presId="urn:microsoft.com/office/officeart/2008/layout/VerticalCurved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031E1-4154-074F-954B-E7A9D1B6C247}">
      <dsp:nvSpPr>
        <dsp:cNvPr id="0" name=""/>
        <dsp:cNvSpPr/>
      </dsp:nvSpPr>
      <dsp:spPr>
        <a:xfrm>
          <a:off x="-5379280" y="-868810"/>
          <a:ext cx="6757446" cy="6757446"/>
        </a:xfrm>
        <a:prstGeom prst="blockArc">
          <a:avLst>
            <a:gd name="adj1" fmla="val 18900000"/>
            <a:gd name="adj2" fmla="val 2700000"/>
            <a:gd name="adj3" fmla="val 320"/>
          </a:avLst>
        </a:prstGeom>
        <a:solidFill>
          <a:srgbClr val="2B6876"/>
        </a:solidFill>
        <a:ln w="190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C37E2-1C7C-2247-AD15-42096E98EA1E}">
      <dsp:nvSpPr>
        <dsp:cNvPr id="0" name=""/>
        <dsp:cNvSpPr/>
      </dsp:nvSpPr>
      <dsp:spPr>
        <a:xfrm flipH="1">
          <a:off x="783953" y="315264"/>
          <a:ext cx="2115884" cy="627679"/>
        </a:xfrm>
        <a:prstGeom prst="roundRect">
          <a:avLst/>
        </a:prstGeom>
        <a:solidFill>
          <a:srgbClr val="9ABD5F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Montserrat" pitchFamily="2" charset="0"/>
              <a:cs typeface="Futura Medium" panose="020B0602020204020303" pitchFamily="34" charset="-79"/>
            </a:rPr>
            <a:t>Introduction</a:t>
          </a:r>
          <a:endParaRPr lang="ru-RU" sz="1800" kern="1200" dirty="0">
            <a:solidFill>
              <a:sysClr val="windowText" lastClr="000000"/>
            </a:solidFill>
            <a:latin typeface="Montserrat" pitchFamily="2" charset="0"/>
            <a:cs typeface="Futura Medium" panose="020B0602020204020303" pitchFamily="34" charset="-79"/>
          </a:endParaRPr>
        </a:p>
      </dsp:txBody>
      <dsp:txXfrm>
        <a:off x="814594" y="345905"/>
        <a:ext cx="2054602" cy="566397"/>
      </dsp:txXfrm>
    </dsp:sp>
    <dsp:sp modelId="{44F63E9B-F19D-264A-A7E2-EE67F1F247DA}">
      <dsp:nvSpPr>
        <dsp:cNvPr id="0" name=""/>
        <dsp:cNvSpPr/>
      </dsp:nvSpPr>
      <dsp:spPr>
        <a:xfrm>
          <a:off x="377022" y="235178"/>
          <a:ext cx="784598" cy="784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89FF1C-5C30-FE4E-A2B6-8E297EBDD871}">
      <dsp:nvSpPr>
        <dsp:cNvPr id="0" name=""/>
        <dsp:cNvSpPr/>
      </dsp:nvSpPr>
      <dsp:spPr>
        <a:xfrm>
          <a:off x="1229208" y="1254856"/>
          <a:ext cx="5554178" cy="627679"/>
        </a:xfrm>
        <a:prstGeom prst="roundRect">
          <a:avLst/>
        </a:prstGeom>
        <a:solidFill>
          <a:srgbClr val="9ABD5F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kern="1200" dirty="0">
              <a:solidFill>
                <a:sysClr val="windowText" lastClr="000000"/>
              </a:solidFill>
              <a:latin typeface="Montserrat" pitchFamily="2" charset="0"/>
            </a:rPr>
            <a:t>Scientific work relevance</a:t>
          </a:r>
          <a:r>
            <a:rPr lang="ru-RU" sz="1800" kern="1200" dirty="0">
              <a:solidFill>
                <a:sysClr val="windowText" lastClr="000000"/>
              </a:solidFill>
              <a:latin typeface="Montserrat" pitchFamily="2" charset="0"/>
            </a:rPr>
            <a:t> </a:t>
          </a:r>
          <a:r>
            <a:rPr lang="en-US" sz="1800" kern="1200" dirty="0">
              <a:solidFill>
                <a:sysClr val="windowText" lastClr="000000"/>
              </a:solidFill>
              <a:latin typeface="Montserrat" pitchFamily="2" charset="0"/>
            </a:rPr>
            <a:t>and </a:t>
          </a:r>
          <a:r>
            <a:rPr lang="en" sz="1800" kern="1200" dirty="0">
              <a:solidFill>
                <a:sysClr val="windowText" lastClr="000000"/>
              </a:solidFill>
              <a:latin typeface="Montserrat" pitchFamily="2" charset="0"/>
            </a:rPr>
            <a:t>problematics</a:t>
          </a:r>
          <a:endParaRPr lang="ru-RU" sz="1800" kern="1200" dirty="0">
            <a:solidFill>
              <a:sysClr val="windowText" lastClr="000000"/>
            </a:solidFill>
            <a:latin typeface="Montserrat" pitchFamily="2" charset="0"/>
          </a:endParaRPr>
        </a:p>
      </dsp:txBody>
      <dsp:txXfrm>
        <a:off x="1259849" y="1285497"/>
        <a:ext cx="5492896" cy="566397"/>
      </dsp:txXfrm>
    </dsp:sp>
    <dsp:sp modelId="{F84E8A12-2CA5-6F45-B352-C2DA89ADFC76}">
      <dsp:nvSpPr>
        <dsp:cNvPr id="0" name=""/>
        <dsp:cNvSpPr/>
      </dsp:nvSpPr>
      <dsp:spPr>
        <a:xfrm>
          <a:off x="826799" y="1176396"/>
          <a:ext cx="784598" cy="784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09EEEE-5553-C44E-B0E4-0AB2EC65E1FD}">
      <dsp:nvSpPr>
        <dsp:cNvPr id="0" name=""/>
        <dsp:cNvSpPr/>
      </dsp:nvSpPr>
      <dsp:spPr>
        <a:xfrm>
          <a:off x="1354139" y="2196073"/>
          <a:ext cx="1770847" cy="627679"/>
        </a:xfrm>
        <a:prstGeom prst="roundRect">
          <a:avLst/>
        </a:prstGeom>
        <a:solidFill>
          <a:srgbClr val="9ABD5F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Montserrat" pitchFamily="2" charset="0"/>
            </a:rPr>
            <a:t>Methods</a:t>
          </a:r>
          <a:endParaRPr lang="ru-RU" sz="1800" kern="1200" dirty="0">
            <a:solidFill>
              <a:sysClr val="windowText" lastClr="000000"/>
            </a:solidFill>
            <a:latin typeface="Montserrat" pitchFamily="2" charset="0"/>
          </a:endParaRPr>
        </a:p>
      </dsp:txBody>
      <dsp:txXfrm>
        <a:off x="1384780" y="2226714"/>
        <a:ext cx="1709565" cy="566397"/>
      </dsp:txXfrm>
    </dsp:sp>
    <dsp:sp modelId="{ABC31E28-4BE9-0147-8604-E4CA2B5EDDEF}">
      <dsp:nvSpPr>
        <dsp:cNvPr id="0" name=""/>
        <dsp:cNvSpPr/>
      </dsp:nvSpPr>
      <dsp:spPr>
        <a:xfrm>
          <a:off x="964844" y="2117613"/>
          <a:ext cx="784598" cy="784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558D3-CA11-4B4E-9B38-648DAA721652}">
      <dsp:nvSpPr>
        <dsp:cNvPr id="0" name=""/>
        <dsp:cNvSpPr/>
      </dsp:nvSpPr>
      <dsp:spPr>
        <a:xfrm>
          <a:off x="1222064" y="3137290"/>
          <a:ext cx="3288319" cy="627679"/>
        </a:xfrm>
        <a:prstGeom prst="roundRect">
          <a:avLst/>
        </a:prstGeom>
        <a:solidFill>
          <a:srgbClr val="9ABD5F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Montserrat" pitchFamily="2" charset="0"/>
            </a:rPr>
            <a:t>Results and discussion</a:t>
          </a:r>
          <a:endParaRPr lang="ru-RU" sz="1800" kern="1200" dirty="0">
            <a:solidFill>
              <a:sysClr val="windowText" lastClr="000000"/>
            </a:solidFill>
            <a:latin typeface="Montserrat" pitchFamily="2" charset="0"/>
          </a:endParaRPr>
        </a:p>
      </dsp:txBody>
      <dsp:txXfrm>
        <a:off x="1252705" y="3167931"/>
        <a:ext cx="3227037" cy="566397"/>
      </dsp:txXfrm>
    </dsp:sp>
    <dsp:sp modelId="{B51A4A8D-2D75-F44B-B7E2-662ED7826FDE}">
      <dsp:nvSpPr>
        <dsp:cNvPr id="0" name=""/>
        <dsp:cNvSpPr/>
      </dsp:nvSpPr>
      <dsp:spPr>
        <a:xfrm>
          <a:off x="826799" y="3058830"/>
          <a:ext cx="784598" cy="784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2EF3C-C5CB-214B-89F7-C6B6EAEDA164}">
      <dsp:nvSpPr>
        <dsp:cNvPr id="0" name=""/>
        <dsp:cNvSpPr/>
      </dsp:nvSpPr>
      <dsp:spPr>
        <a:xfrm>
          <a:off x="864155" y="4078508"/>
          <a:ext cx="2070948" cy="627679"/>
        </a:xfrm>
        <a:prstGeom prst="roundRect">
          <a:avLst/>
        </a:prstGeom>
        <a:solidFill>
          <a:srgbClr val="9ABD5F"/>
        </a:solidFill>
        <a:ln w="28575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22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Text" lastClr="000000"/>
              </a:solidFill>
              <a:latin typeface="Montserrat" pitchFamily="2" charset="0"/>
            </a:rPr>
            <a:t>Conclusion</a:t>
          </a:r>
          <a:endParaRPr lang="ru-RU" sz="1800" kern="1200" dirty="0">
            <a:solidFill>
              <a:sysClr val="windowText" lastClr="000000"/>
            </a:solidFill>
            <a:latin typeface="Montserrat" pitchFamily="2" charset="0"/>
          </a:endParaRPr>
        </a:p>
      </dsp:txBody>
      <dsp:txXfrm>
        <a:off x="894796" y="4109149"/>
        <a:ext cx="2009666" cy="566397"/>
      </dsp:txXfrm>
    </dsp:sp>
    <dsp:sp modelId="{F456211D-2D10-7544-8273-99DD3C26D5E6}">
      <dsp:nvSpPr>
        <dsp:cNvPr id="0" name=""/>
        <dsp:cNvSpPr/>
      </dsp:nvSpPr>
      <dsp:spPr>
        <a:xfrm>
          <a:off x="377022" y="4000048"/>
          <a:ext cx="784598" cy="78459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AB3FF-FA69-0742-BDC1-AB8C1BC06F41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078A4-24B3-0F43-9524-73D18E8435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907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078A4-24B3-0F43-9524-73D18E84359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89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078A4-24B3-0F43-9524-73D18E84359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58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E64A3-70FD-51DC-DB69-90A832445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1764DF-4196-FFEB-E629-8A403DEA7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EAB29-780E-9331-5325-64C15718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018C0-D4E3-D745-BDF4-51F5B627089F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A390B-FCBB-CB89-9A64-995320F18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8EC3F-EC7F-6AD7-95B8-D795F0E72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792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2C94F-BACA-4E83-3F4A-6D089B233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C08DB9-C7CF-DEE5-5D81-DD022CA1F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0E3D28-EE77-C1B4-0F1E-F1C458D6D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F9F2-B255-EC45-A343-2269AED781DF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C0C816-7806-1A86-8F71-6AFECF2C3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324D87-413F-4D9E-E63F-E8785D26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78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E52575A-EB8E-F5D0-FADB-90077E4B6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462497-710E-6700-9DB6-86B318461B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62F9E-7ABF-FF96-3C43-0DAC98E4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B782-A391-0544-8E5B-45AC677C5C5F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168DAB-2279-8CA3-C344-28CD7E0BE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85A582-F451-7B2B-FD9A-50A7C6DD6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90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595FB-4B11-DA71-97E9-E15E6ACA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9B30FB-9814-F5A5-4738-3B4C6E8F6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59474C-B09A-5576-FD2F-F62B4A26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F355-F510-464A-AC33-63E9D76D91BB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F9B957-EF2F-4BFF-3098-2D83F70E0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5C16B5-D58B-60C0-E0ED-59860688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9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F7ED6-FFD8-AF12-4EB5-E64DD81D4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C84C94-0DC7-2A1F-F08C-4BA109D34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B298A-9930-6C53-2E36-E1D6FBB5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2F8-B1E4-484F-BA83-D17F98E94D80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B59C3-51C3-57D8-5CEB-1A22B5DAC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B9346-629D-08B0-03E2-CFA13513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3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51302-DC95-B794-AD3C-103352EB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0AB7CA-17F8-62F7-71AA-B03DED610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EEAC6B-30F3-F389-3B6F-DBB583F4A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68F258-796D-DC8E-BFB9-ADB36A33B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0C4A-3205-AA46-8D56-907C40E99898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3CB39C-AB5A-6215-A29A-E8CE9073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97EBC5-F47B-C841-95D4-39243A91B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7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B0B26-7188-A43B-A249-3412E7051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32AB56-F2C8-4E9F-5FBA-CC44AF992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756C44-0052-7E41-93FB-64FB8F320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49BDF9B-7ADC-07E8-EF47-5405D6B57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77F1B3-792B-265C-FA1C-005C27C2F8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D6C8CA-325A-FD14-DEFD-02DA3C691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AF41D-4084-F14B-BC01-DE46BAB21C1E}" type="datetime1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C980DFB-645E-1490-A5E8-C320A269A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88200CA-93EA-D95A-5F6B-D3A784A1F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29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6D90-FCD4-D66F-5D21-96761808A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FE7BE6-EE71-A463-A3D4-51D6A95D3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E517-EF6E-F848-82BA-2AF57487E7A2}" type="datetime1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53F5CB-E114-E2C4-0151-C312D9902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865EFE-671B-1195-090B-A0E9385E4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6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264F6F-AC77-0D61-DEF5-C311A0017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3A67-55D5-3942-B473-48662760B41C}" type="datetime1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5D35E-F0F0-6F7E-982C-1C7A99C8D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39F24C-F2BA-BC67-6F31-B169D7FE5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6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7113-E558-7095-90F3-17C266C17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6B75C-BADA-027D-B1DB-64017490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B7D87-B895-9B63-1D87-A8DFB70C6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CCF49F-5980-DAA3-1AE1-BA6AB1956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E7BD-C6CE-F64B-AC87-4F767AEC5414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74AC1-4F62-B48D-F133-DE736CD70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8DB04B-94D1-6C3C-ED6E-E4703B48A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348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E0680-DB2C-D6F6-CAB7-9918E86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DD7BE3-34EF-CDAD-F43B-825C85A07A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F4175B-36CF-E4C6-CC89-870A69685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56C030-FC0B-6659-D6A6-EA66217D5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8759-9012-414B-BA85-519665734568}" type="datetime1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C8029A-CFEE-6D05-D542-593C83E19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43E77D-1962-8C9E-FF92-F8B29C492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8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5B606-5037-CBF3-85ED-21FF3A0C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7A6CF7-B853-7971-A50E-0D39B6373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9988D1-9B58-1354-326C-9696CA24F4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AD29E-3C84-8849-A756-E58E22BCC07B}" type="datetime1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DB5CEF-0B18-5A35-7490-A0B1F976C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F2EF4-52B7-0E7F-2B38-5AB372CDDA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9CD4-0861-5D46-8624-50242857A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88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1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17" Type="http://schemas.openxmlformats.org/officeDocument/2006/relationships/image" Target="../media/image2.png"/><Relationship Id="rId2" Type="http://schemas.openxmlformats.org/officeDocument/2006/relationships/diagramData" Target="../diagrams/data1.xml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.jp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3.svg"/><Relationship Id="rId5" Type="http://schemas.openxmlformats.org/officeDocument/2006/relationships/image" Target="../media/image1.jp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jpg"/><Relationship Id="rId12" Type="http://schemas.openxmlformats.org/officeDocument/2006/relationships/image" Target="../media/image3.sv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11" Type="http://schemas.openxmlformats.org/officeDocument/2006/relationships/image" Target="../media/image2.png"/><Relationship Id="rId5" Type="http://schemas.openxmlformats.org/officeDocument/2006/relationships/image" Target="../media/image18.JPG"/><Relationship Id="rId10" Type="http://schemas.openxmlformats.org/officeDocument/2006/relationships/image" Target="../media/image23.png"/><Relationship Id="rId4" Type="http://schemas.openxmlformats.org/officeDocument/2006/relationships/image" Target="../media/image1.jpg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9.png"/><Relationship Id="rId7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4117031B-C1FD-EA9E-7AD5-5B0BAB19B398}"/>
              </a:ext>
            </a:extLst>
          </p:cNvPr>
          <p:cNvSpPr/>
          <p:nvPr/>
        </p:nvSpPr>
        <p:spPr>
          <a:xfrm rot="5400000">
            <a:off x="3236745" y="-1451385"/>
            <a:ext cx="914401" cy="5275174"/>
          </a:xfrm>
          <a:prstGeom prst="roundRect">
            <a:avLst>
              <a:gd name="adj" fmla="val 35088"/>
            </a:avLst>
          </a:prstGeom>
          <a:solidFill>
            <a:srgbClr val="9ABD5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Futura Medium" panose="020B0602020204020303" pitchFamily="34" charset="-79"/>
            </a:endParaRP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95E87D21-6D34-A9A1-65A0-D5E20EAF51D3}"/>
              </a:ext>
            </a:extLst>
          </p:cNvPr>
          <p:cNvSpPr/>
          <p:nvPr/>
        </p:nvSpPr>
        <p:spPr>
          <a:xfrm rot="5400000">
            <a:off x="8884525" y="-798182"/>
            <a:ext cx="854513" cy="3948561"/>
          </a:xfrm>
          <a:prstGeom prst="roundRect">
            <a:avLst>
              <a:gd name="adj" fmla="val 35088"/>
            </a:avLst>
          </a:prstGeom>
          <a:solidFill>
            <a:srgbClr val="9ABD5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cs typeface="Futura Medium" panose="020B0602020204020303" pitchFamily="34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CB90C-44DE-8423-009E-8A5E69EA1361}"/>
              </a:ext>
            </a:extLst>
          </p:cNvPr>
          <p:cNvSpPr txBox="1"/>
          <p:nvPr/>
        </p:nvSpPr>
        <p:spPr>
          <a:xfrm>
            <a:off x="231576" y="2997419"/>
            <a:ext cx="11728848" cy="389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4000" b="1" kern="100" dirty="0">
                <a:effectLst/>
                <a:latin typeface="Futura LT" panose="02000503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AMINE OXIDE: SYNTHESIS AND ANALYSIS</a:t>
            </a:r>
            <a:endParaRPr lang="ru-RU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348B7-E7A1-6C05-151E-68B9D9027AAB}"/>
              </a:ext>
            </a:extLst>
          </p:cNvPr>
          <p:cNvSpPr txBox="1"/>
          <p:nvPr/>
        </p:nvSpPr>
        <p:spPr>
          <a:xfrm>
            <a:off x="1730862" y="-59442"/>
            <a:ext cx="8730275" cy="5019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2000" b="1" dirty="0">
                <a:effectLst/>
                <a:latin typeface="Montserrat" pitchFamily="2" charset="0"/>
                <a:cs typeface="Futura" panose="020B0602020204020303" pitchFamily="34" charset="-79"/>
              </a:rPr>
              <a:t>NATIONAL UNIVERSITY OF OIL AND GAS «GUBKIN UNIVERSITY»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B752AD-3E32-7647-6DE6-3FB3777BB99D}"/>
              </a:ext>
            </a:extLst>
          </p:cNvPr>
          <p:cNvSpPr txBox="1"/>
          <p:nvPr/>
        </p:nvSpPr>
        <p:spPr>
          <a:xfrm>
            <a:off x="1505629" y="767584"/>
            <a:ext cx="4711463" cy="78931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i="1" dirty="0">
                <a:latin typeface="Montserrat" pitchFamily="2" charset="0"/>
                <a:cs typeface="Futura Medium" panose="020B0602020204020303" pitchFamily="34" charset="-79"/>
              </a:rPr>
              <a:t>The 28th International Electronic Conference on Synthetic Organic Chemistry</a:t>
            </a:r>
            <a:endParaRPr lang="ru-RU" sz="1600" i="1" dirty="0">
              <a:latin typeface="Montserrat" pitchFamily="2" charset="0"/>
              <a:cs typeface="Futura Medium" panose="020B0602020204020303" pitchFamily="34" charset="-79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425966-AB90-7696-027C-C525F37B1FDD}"/>
              </a:ext>
            </a:extLst>
          </p:cNvPr>
          <p:cNvSpPr txBox="1"/>
          <p:nvPr/>
        </p:nvSpPr>
        <p:spPr>
          <a:xfrm>
            <a:off x="6631300" y="5083664"/>
            <a:ext cx="5409320" cy="420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b="1" dirty="0">
                <a:latin typeface="Montserrat" pitchFamily="2" charset="0"/>
                <a:cs typeface="Futura" panose="020B0602020204020303" pitchFamily="34" charset="-79"/>
              </a:rPr>
              <a:t>Presented by: </a:t>
            </a:r>
            <a:r>
              <a:rPr lang="en-US" sz="1600" dirty="0">
                <a:latin typeface="Montserrat" pitchFamily="2" charset="0"/>
                <a:cs typeface="Futura Medium" panose="020B0602020204020303" pitchFamily="34" charset="-79"/>
              </a:rPr>
              <a:t>Mityurev Savely</a:t>
            </a:r>
            <a:r>
              <a:rPr lang="ru-RU" sz="1600" dirty="0">
                <a:latin typeface="Montserrat" pitchFamily="2" charset="0"/>
                <a:cs typeface="Futura Medium" panose="020B0602020204020303" pitchFamily="34" charset="-79"/>
              </a:rPr>
              <a:t> </a:t>
            </a:r>
            <a:r>
              <a:rPr lang="en" sz="1600" dirty="0" err="1">
                <a:latin typeface="Montserrat" pitchFamily="2" charset="0"/>
                <a:cs typeface="Futura Medium" panose="020B0602020204020303" pitchFamily="34" charset="-79"/>
              </a:rPr>
              <a:t>Alekseevich</a:t>
            </a:r>
            <a:endParaRPr lang="ru-RU" sz="1600" dirty="0">
              <a:latin typeface="Montserrat" pitchFamily="2" charset="0"/>
              <a:cs typeface="Futura Medium" panose="020B0602020204020303" pitchFamily="34" charset="-79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F6FF162-80D1-7774-94DD-57D6B7EE64C6}"/>
              </a:ext>
            </a:extLst>
          </p:cNvPr>
          <p:cNvSpPr txBox="1"/>
          <p:nvPr/>
        </p:nvSpPr>
        <p:spPr>
          <a:xfrm>
            <a:off x="7472655" y="752418"/>
            <a:ext cx="3446244" cy="78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1600" i="1" dirty="0">
                <a:latin typeface="Montserrat" pitchFamily="2" charset="0"/>
                <a:cs typeface="Futura" panose="020B0602020204020303" pitchFamily="34" charset="-79"/>
              </a:rPr>
              <a:t>Faculty of chemical</a:t>
            </a:r>
            <a:r>
              <a:rPr lang="ru-RU" sz="1600" i="1" dirty="0">
                <a:latin typeface="Montserrat" pitchFamily="2" charset="0"/>
                <a:cs typeface="Futura" panose="020B0602020204020303" pitchFamily="34" charset="-79"/>
              </a:rPr>
              <a:t> </a:t>
            </a:r>
            <a:r>
              <a:rPr lang="en" sz="1600" i="1" dirty="0">
                <a:latin typeface="Montserrat" pitchFamily="2" charset="0"/>
                <a:cs typeface="Futura" panose="020B0602020204020303" pitchFamily="34" charset="-79"/>
              </a:rPr>
              <a:t>and</a:t>
            </a:r>
            <a:r>
              <a:rPr lang="ru-RU" sz="1600" i="1" dirty="0">
                <a:latin typeface="Montserrat" pitchFamily="2" charset="0"/>
                <a:cs typeface="Futura" panose="020B0602020204020303" pitchFamily="34" charset="-79"/>
              </a:rPr>
              <a:t> </a:t>
            </a:r>
            <a:r>
              <a:rPr lang="en" sz="1600" i="1" dirty="0">
                <a:latin typeface="Montserrat" pitchFamily="2" charset="0"/>
                <a:cs typeface="Futura" panose="020B0602020204020303" pitchFamily="34" charset="-79"/>
              </a:rPr>
              <a:t>environmental</a:t>
            </a:r>
            <a:r>
              <a:rPr lang="en-US" sz="1600" i="1" dirty="0">
                <a:latin typeface="Montserrat" pitchFamily="2" charset="0"/>
                <a:cs typeface="Futura" panose="020B0602020204020303" pitchFamily="34" charset="-79"/>
              </a:rPr>
              <a:t> </a:t>
            </a:r>
            <a:r>
              <a:rPr lang="en" sz="1600" i="1" dirty="0">
                <a:latin typeface="Montserrat" pitchFamily="2" charset="0"/>
                <a:cs typeface="Futura" panose="020B0602020204020303" pitchFamily="34" charset="-79"/>
              </a:rPr>
              <a:t>engineering</a:t>
            </a:r>
            <a:r>
              <a:rPr lang="en" sz="1600" i="1" dirty="0">
                <a:effectLst/>
                <a:latin typeface="Montserrat" pitchFamily="2" charset="0"/>
                <a:cs typeface="Futura" panose="020B0602020204020303" pitchFamily="34" charset="-79"/>
              </a:rPr>
              <a:t> </a:t>
            </a:r>
            <a:endParaRPr lang="en" sz="1600" i="1" dirty="0">
              <a:latin typeface="Montserrat" pitchFamily="2" charset="0"/>
              <a:cs typeface="Futura" panose="020B0602020204020303" pitchFamily="34" charset="-79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98FF361-829B-01FD-46CA-17425C8BA34B}"/>
              </a:ext>
            </a:extLst>
          </p:cNvPr>
          <p:cNvSpPr>
            <a:spLocks noChangeAspect="1"/>
          </p:cNvSpPr>
          <p:nvPr/>
        </p:nvSpPr>
        <p:spPr>
          <a:xfrm>
            <a:off x="10729193" y="524753"/>
            <a:ext cx="1311427" cy="131142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286" t="-4264" r="-4286" b="-4308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cs typeface="Futura Medium" panose="020B0602020204020303" pitchFamily="34" charset="-79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F44185-43B7-C5F3-32DA-B8647FA7CED9}"/>
              </a:ext>
            </a:extLst>
          </p:cNvPr>
          <p:cNvSpPr txBox="1"/>
          <p:nvPr/>
        </p:nvSpPr>
        <p:spPr>
          <a:xfrm>
            <a:off x="529327" y="5775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Montserrat" pitchFamily="2" charset="0"/>
              <a:cs typeface="Futura Medium" panose="020B0602020204020303" pitchFamily="34" charset="-79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E9CF10-ADDE-7EA6-C7BE-9C0B981C673D}"/>
              </a:ext>
            </a:extLst>
          </p:cNvPr>
          <p:cNvSpPr txBox="1"/>
          <p:nvPr/>
        </p:nvSpPr>
        <p:spPr>
          <a:xfrm>
            <a:off x="4721087" y="-526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6B35256-5997-0C99-BA0A-12C92504E57D}"/>
              </a:ext>
            </a:extLst>
          </p:cNvPr>
          <p:cNvSpPr txBox="1"/>
          <p:nvPr/>
        </p:nvSpPr>
        <p:spPr>
          <a:xfrm>
            <a:off x="41745" y="4714332"/>
            <a:ext cx="6376426" cy="789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effectLst/>
                <a:latin typeface="Montserrat" pitchFamily="2" charset="0"/>
                <a:cs typeface="Futura" panose="020B0602020204020303" pitchFamily="34" charset="-79"/>
              </a:rPr>
              <a:t>Prepared by</a:t>
            </a:r>
            <a:r>
              <a:rPr lang="en" sz="1600" b="1" dirty="0">
                <a:effectLst/>
                <a:latin typeface="Montserrat" pitchFamily="2" charset="0"/>
                <a:cs typeface="Futura" panose="020B0602020204020303" pitchFamily="34" charset="-79"/>
              </a:rPr>
              <a:t>: </a:t>
            </a:r>
            <a:r>
              <a:rPr lang="en-US" sz="16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M.A. Silin, L.A. Magadova, P.K. Krisanova,</a:t>
            </a:r>
          </a:p>
          <a:p>
            <a:pPr>
              <a:lnSpc>
                <a:spcPct val="150000"/>
              </a:lnSpc>
            </a:pPr>
            <a:r>
              <a:rPr lang="en-US" sz="16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M.M. </a:t>
            </a:r>
            <a:r>
              <a:rPr lang="en-US" sz="1600" kern="100" dirty="0" err="1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Muhin</a:t>
            </a:r>
            <a:r>
              <a:rPr lang="en-US" sz="16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S.A. Borodin, A.A. </a:t>
            </a:r>
            <a:r>
              <a:rPr lang="en-US" sz="1600" kern="100" dirty="0" err="1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Filatov</a:t>
            </a:r>
            <a:r>
              <a:rPr lang="en-US" sz="1600" kern="100" dirty="0">
                <a:effectLst/>
                <a:latin typeface="Montserrat" pitchFamily="2" charset="0"/>
                <a:ea typeface="Calibri" panose="020F0502020204030204" pitchFamily="34" charset="0"/>
                <a:cs typeface="Calibri" panose="020F0502020204030204" pitchFamily="34" charset="0"/>
              </a:rPr>
              <a:t>, S.A. Mityurev</a:t>
            </a:r>
            <a:endParaRPr lang="ru-RU" sz="1600" kern="100" dirty="0">
              <a:effectLst/>
              <a:latin typeface="Montserrat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0934B5EB-FE7C-F11D-E060-16C2B9A885FE}"/>
              </a:ext>
            </a:extLst>
          </p:cNvPr>
          <p:cNvCxnSpPr>
            <a:cxnSpLocks/>
          </p:cNvCxnSpPr>
          <p:nvPr/>
        </p:nvCxnSpPr>
        <p:spPr>
          <a:xfrm>
            <a:off x="107501" y="5571892"/>
            <a:ext cx="5569399" cy="0"/>
          </a:xfrm>
          <a:prstGeom prst="line">
            <a:avLst/>
          </a:prstGeom>
          <a:ln w="28575">
            <a:solidFill>
              <a:srgbClr val="125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D0770561-9090-2BDE-14D1-B4070F98E494}"/>
              </a:ext>
            </a:extLst>
          </p:cNvPr>
          <p:cNvCxnSpPr>
            <a:cxnSpLocks/>
          </p:cNvCxnSpPr>
          <p:nvPr/>
        </p:nvCxnSpPr>
        <p:spPr>
          <a:xfrm>
            <a:off x="6757060" y="5572344"/>
            <a:ext cx="5227016" cy="0"/>
          </a:xfrm>
          <a:prstGeom prst="line">
            <a:avLst/>
          </a:prstGeom>
          <a:ln w="28575">
            <a:solidFill>
              <a:srgbClr val="125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33A2DC3-60B0-6007-872D-31626D753DA9}"/>
              </a:ext>
            </a:extLst>
          </p:cNvPr>
          <p:cNvSpPr txBox="1"/>
          <p:nvPr/>
        </p:nvSpPr>
        <p:spPr>
          <a:xfrm>
            <a:off x="6146800" y="533973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ru-RU" dirty="0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5E3A0BFF-9241-9723-C967-D9158C4277B3}"/>
              </a:ext>
            </a:extLst>
          </p:cNvPr>
          <p:cNvGrpSpPr/>
          <p:nvPr/>
        </p:nvGrpSpPr>
        <p:grpSpPr>
          <a:xfrm>
            <a:off x="181328" y="556388"/>
            <a:ext cx="1355427" cy="1355427"/>
            <a:chOff x="181328" y="556388"/>
            <a:chExt cx="1355427" cy="1355427"/>
          </a:xfrm>
        </p:grpSpPr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2095B7C4-8942-24B4-1B71-DE46AB44888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28" y="556388"/>
              <a:ext cx="1355427" cy="1355427"/>
            </a:xfrm>
            <a:prstGeom prst="ellipse">
              <a:avLst/>
            </a:prstGeom>
            <a:solidFill>
              <a:srgbClr val="377D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9DCEB72-5A10-C99D-04A0-D977FFB1B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1237" y="900750"/>
              <a:ext cx="1080658" cy="71241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8DA66AC-BEAE-A6BB-20FF-A6BB124BE75F}"/>
              </a:ext>
            </a:extLst>
          </p:cNvPr>
          <p:cNvSpPr txBox="1"/>
          <p:nvPr/>
        </p:nvSpPr>
        <p:spPr>
          <a:xfrm>
            <a:off x="41745" y="5571892"/>
            <a:ext cx="5489003" cy="789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" sz="1600" dirty="0">
                <a:effectLst/>
                <a:latin typeface="Montserrat" pitchFamily="2" charset="0"/>
                <a:cs typeface="Futura Medium" panose="020B0602020204020303" pitchFamily="34" charset="-79"/>
              </a:rPr>
              <a:t>the scientific staff of</a:t>
            </a:r>
            <a:r>
              <a:rPr lang="en-US" sz="1600" dirty="0">
                <a:latin typeface="Montserrat" pitchFamily="2" charset="0"/>
                <a:cs typeface="Futura Medium" panose="020B0602020204020303" pitchFamily="34" charset="-79"/>
              </a:rPr>
              <a:t> </a:t>
            </a:r>
            <a:r>
              <a:rPr lang="en-US" sz="1600" dirty="0">
                <a:effectLst/>
                <a:latin typeface="Montserrat" pitchFamily="2" charset="0"/>
                <a:cs typeface="Futura Medium" panose="020B0602020204020303" pitchFamily="34" charset="-79"/>
              </a:rPr>
              <a:t>the </a:t>
            </a:r>
            <a:r>
              <a:rPr lang="en" sz="1600" dirty="0">
                <a:latin typeface="Montserrat" pitchFamily="2" charset="0"/>
                <a:cs typeface="Futura Medium" panose="020B0602020204020303" pitchFamily="34" charset="-79"/>
              </a:rPr>
              <a:t>Department of Technology</a:t>
            </a:r>
          </a:p>
          <a:p>
            <a:pPr>
              <a:lnSpc>
                <a:spcPct val="150000"/>
              </a:lnSpc>
            </a:pPr>
            <a:r>
              <a:rPr lang="en" sz="1600" dirty="0">
                <a:latin typeface="Montserrat" pitchFamily="2" charset="0"/>
                <a:cs typeface="Futura Medium" panose="020B0602020204020303" pitchFamily="34" charset="-79"/>
              </a:rPr>
              <a:t>of Chemicals for Oil and Gas Industry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54964D-7C9C-DE28-7049-CD13FD050CD4}"/>
              </a:ext>
            </a:extLst>
          </p:cNvPr>
          <p:cNvSpPr txBox="1"/>
          <p:nvPr/>
        </p:nvSpPr>
        <p:spPr>
          <a:xfrm>
            <a:off x="7497414" y="5662903"/>
            <a:ext cx="4599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Montserrat" pitchFamily="2" charset="0"/>
                <a:cs typeface="Futura Medium" panose="020B0602020204020303" pitchFamily="34" charset="-79"/>
              </a:rPr>
              <a:t>Bachelor of the Department </a:t>
            </a:r>
            <a:r>
              <a:rPr lang="en" sz="1600" dirty="0">
                <a:latin typeface="Montserrat" pitchFamily="2" charset="0"/>
                <a:cs typeface="Futura Medium" panose="020B0602020204020303" pitchFamily="34" charset="-79"/>
              </a:rPr>
              <a:t>of Technology</a:t>
            </a:r>
          </a:p>
          <a:p>
            <a:pPr algn="r"/>
            <a:r>
              <a:rPr lang="en" sz="1600" dirty="0">
                <a:latin typeface="Montserrat" pitchFamily="2" charset="0"/>
                <a:cs typeface="Futura Medium" panose="020B0602020204020303" pitchFamily="34" charset="-79"/>
              </a:rPr>
              <a:t>of Chemicals for or Oil and Gas Industry</a:t>
            </a:r>
          </a:p>
        </p:txBody>
      </p:sp>
    </p:spTree>
    <p:extLst>
      <p:ext uri="{BB962C8B-B14F-4D97-AF65-F5344CB8AC3E}">
        <p14:creationId xmlns:p14="http://schemas.microsoft.com/office/powerpoint/2010/main" val="737290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2D84360-55E9-C782-90E2-27622E85A731}"/>
              </a:ext>
            </a:extLst>
          </p:cNvPr>
          <p:cNvSpPr/>
          <p:nvPr/>
        </p:nvSpPr>
        <p:spPr>
          <a:xfrm>
            <a:off x="-92597" y="424850"/>
            <a:ext cx="12477508" cy="62767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ysClr val="windowText" lastClr="000000"/>
              </a:solidFill>
            </a:endParaRPr>
          </a:p>
        </p:txBody>
      </p:sp>
      <p:graphicFrame>
        <p:nvGraphicFramePr>
          <p:cNvPr id="22" name="Схема 21">
            <a:extLst>
              <a:ext uri="{FF2B5EF4-FFF2-40B4-BE49-F238E27FC236}">
                <a16:creationId xmlns:a16="http://schemas.microsoft.com/office/drawing/2014/main" id="{6818CEB1-D624-4BC9-0183-6C0939EDAC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7433318"/>
              </p:ext>
            </p:extLst>
          </p:nvPr>
        </p:nvGraphicFramePr>
        <p:xfrm>
          <a:off x="104775" y="1197067"/>
          <a:ext cx="7732939" cy="501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D597F4F-816D-0A36-F906-432153B6789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-1" r="4028"/>
          <a:stretch/>
        </p:blipFill>
        <p:spPr>
          <a:xfrm>
            <a:off x="5574853" y="3520341"/>
            <a:ext cx="5918807" cy="25696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4B974F5-A431-AD9A-AA95-7D047D9D4472}"/>
              </a:ext>
            </a:extLst>
          </p:cNvPr>
          <p:cNvCxnSpPr>
            <a:cxnSpLocks/>
          </p:cNvCxnSpPr>
          <p:nvPr/>
        </p:nvCxnSpPr>
        <p:spPr>
          <a:xfrm>
            <a:off x="104775" y="6433103"/>
            <a:ext cx="11947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6294FA0-8D58-BC39-B5DF-5CE0562D11C4}"/>
              </a:ext>
            </a:extLst>
          </p:cNvPr>
          <p:cNvCxnSpPr>
            <a:cxnSpLocks/>
          </p:cNvCxnSpPr>
          <p:nvPr/>
        </p:nvCxnSpPr>
        <p:spPr>
          <a:xfrm>
            <a:off x="107950" y="6522765"/>
            <a:ext cx="11944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2156859-B532-6319-6E58-73860B54CC78}"/>
              </a:ext>
            </a:extLst>
          </p:cNvPr>
          <p:cNvGrpSpPr/>
          <p:nvPr/>
        </p:nvGrpSpPr>
        <p:grpSpPr>
          <a:xfrm>
            <a:off x="5716810" y="6049726"/>
            <a:ext cx="758381" cy="761756"/>
            <a:chOff x="5716810" y="6049726"/>
            <a:chExt cx="758381" cy="761756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17619201-97F6-7CE8-097D-13C2227478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6810" y="6049726"/>
              <a:ext cx="758381" cy="76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98C6E1F-4A63-0C79-33CE-ABEFADA0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747666" y="6099797"/>
              <a:ext cx="661613" cy="661613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275D388E-9AAE-EF0F-EC61-E53DFA51A31A}"/>
              </a:ext>
            </a:extLst>
          </p:cNvPr>
          <p:cNvSpPr>
            <a:spLocks noChangeAspect="1"/>
          </p:cNvSpPr>
          <p:nvPr/>
        </p:nvSpPr>
        <p:spPr>
          <a:xfrm>
            <a:off x="10809179" y="213269"/>
            <a:ext cx="1027375" cy="1027375"/>
          </a:xfrm>
          <a:prstGeom prst="ellipse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286" t="-4264" r="-4286" b="-4308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15EF0-10B7-DFDC-2F43-0D811DA7BCD9}"/>
              </a:ext>
            </a:extLst>
          </p:cNvPr>
          <p:cNvSpPr txBox="1"/>
          <p:nvPr/>
        </p:nvSpPr>
        <p:spPr>
          <a:xfrm>
            <a:off x="3310968" y="451087"/>
            <a:ext cx="5570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Performance</a:t>
            </a:r>
            <a:r>
              <a:rPr lang="en" sz="32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en" sz="32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plan</a:t>
            </a:r>
            <a:endParaRPr lang="ru-RU" sz="3200" b="1" dirty="0">
              <a:solidFill>
                <a:sysClr val="windowText" lastClr="000000"/>
              </a:solidFill>
              <a:latin typeface="Montserrat" pitchFamily="2" charset="0"/>
              <a:cs typeface="Futura" panose="020B0602020204020303" pitchFamily="34" charset="-79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2862AEC1-F92F-E44D-0AEB-452799F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1" y="6503171"/>
            <a:ext cx="2743200" cy="365125"/>
          </a:xfrm>
        </p:spPr>
        <p:txBody>
          <a:bodyPr/>
          <a:lstStyle/>
          <a:p>
            <a:fld id="{435C9CD4-0861-5D46-8624-50242857A87A}" type="slidenum">
              <a:rPr lang="ru-RU" sz="1800" smtClean="0">
                <a:solidFill>
                  <a:schemeClr val="tx1"/>
                </a:solidFill>
                <a:latin typeface="Montserrat" pitchFamily="2" charset="0"/>
                <a:cs typeface="Futura Medium" panose="020B0602020204020303" pitchFamily="34" charset="-79"/>
              </a:rPr>
              <a:t>2</a:t>
            </a:fld>
            <a:endParaRPr lang="ru-RU" sz="1800" dirty="0">
              <a:solidFill>
                <a:schemeClr val="tx1"/>
              </a:solidFill>
              <a:latin typeface="Montserrat" pitchFamily="2" charset="0"/>
              <a:cs typeface="Futura Medium" panose="020B0602020204020303" pitchFamily="34" charset="-79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FEA1D9D-5F00-2761-DB10-81A2D266F6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9366" y="1555931"/>
            <a:ext cx="540000" cy="54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DB1A4E4E-DD46-946C-B916-6EB4F0EBD72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6855" y="2454795"/>
            <a:ext cx="540000" cy="5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FA132E-6CB5-D6A5-B3A2-A603A81D45B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6765" y="4365754"/>
            <a:ext cx="540000" cy="5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9363BE3-5404-B5A2-F903-8B4BF012D3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99366" y="5310281"/>
            <a:ext cx="540000" cy="54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DFA2555-60F7-8353-5112-EF6217DF35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65" y="3346246"/>
            <a:ext cx="744298" cy="744298"/>
          </a:xfrm>
          <a:prstGeom prst="rect">
            <a:avLst/>
          </a:prstGeom>
          <a:ln w="0">
            <a:noFill/>
          </a:ln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90AC334-AD6B-042F-3411-8E864EEEA0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01141" y="1459432"/>
            <a:ext cx="4483955" cy="230928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CBFFC5B-AB4A-E7D1-2110-40F05A277AFC}"/>
              </a:ext>
            </a:extLst>
          </p:cNvPr>
          <p:cNvGrpSpPr>
            <a:grpSpLocks noChangeAspect="1"/>
          </p:cNvGrpSpPr>
          <p:nvPr/>
        </p:nvGrpSpPr>
        <p:grpSpPr>
          <a:xfrm>
            <a:off x="432914" y="237017"/>
            <a:ext cx="1026000" cy="1026000"/>
            <a:chOff x="181328" y="556388"/>
            <a:chExt cx="1355427" cy="1355427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66B5C5D7-E652-C4E8-8050-F4380E9222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28" y="556388"/>
              <a:ext cx="1355427" cy="1355427"/>
            </a:xfrm>
            <a:prstGeom prst="ellipse">
              <a:avLst/>
            </a:prstGeom>
            <a:solidFill>
              <a:srgbClr val="377D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E125AD75-33BE-6EBD-4FAA-52FDFCBB25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321237" y="900750"/>
              <a:ext cx="1080658" cy="712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826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Рисунок 477">
            <a:extLst>
              <a:ext uri="{FF2B5EF4-FFF2-40B4-BE49-F238E27FC236}">
                <a16:creationId xmlns:a16="http://schemas.microsoft.com/office/drawing/2014/main" id="{EB8FAC14-B6CE-4C95-57E9-D93417BD1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93" y="1408606"/>
            <a:ext cx="1587500" cy="167640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C9979B-7A86-B516-00D1-2DA72E3E8DC9}"/>
              </a:ext>
            </a:extLst>
          </p:cNvPr>
          <p:cNvSpPr/>
          <p:nvPr/>
        </p:nvSpPr>
        <p:spPr>
          <a:xfrm>
            <a:off x="-92597" y="424850"/>
            <a:ext cx="12477508" cy="62767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480" name="Рисунок 479">
            <a:extLst>
              <a:ext uri="{FF2B5EF4-FFF2-40B4-BE49-F238E27FC236}">
                <a16:creationId xmlns:a16="http://schemas.microsoft.com/office/drawing/2014/main" id="{2059213B-7341-37DA-E288-4F4A19742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23" y="1341245"/>
            <a:ext cx="1282700" cy="168910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4B974F5-A431-AD9A-AA95-7D047D9D4472}"/>
              </a:ext>
            </a:extLst>
          </p:cNvPr>
          <p:cNvCxnSpPr>
            <a:cxnSpLocks/>
          </p:cNvCxnSpPr>
          <p:nvPr/>
        </p:nvCxnSpPr>
        <p:spPr>
          <a:xfrm>
            <a:off x="104775" y="6433103"/>
            <a:ext cx="11947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6294FA0-8D58-BC39-B5DF-5CE0562D11C4}"/>
              </a:ext>
            </a:extLst>
          </p:cNvPr>
          <p:cNvCxnSpPr>
            <a:cxnSpLocks/>
          </p:cNvCxnSpPr>
          <p:nvPr/>
        </p:nvCxnSpPr>
        <p:spPr>
          <a:xfrm>
            <a:off x="107950" y="6522765"/>
            <a:ext cx="11944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2156859-B532-6319-6E58-73860B54CC78}"/>
              </a:ext>
            </a:extLst>
          </p:cNvPr>
          <p:cNvGrpSpPr/>
          <p:nvPr/>
        </p:nvGrpSpPr>
        <p:grpSpPr>
          <a:xfrm>
            <a:off x="5716810" y="6049726"/>
            <a:ext cx="758381" cy="761756"/>
            <a:chOff x="5716810" y="6049726"/>
            <a:chExt cx="758381" cy="761756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17619201-97F6-7CE8-097D-13C2227478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6810" y="6049726"/>
              <a:ext cx="758381" cy="76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98C6E1F-4A63-0C79-33CE-ABEFADA0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47666" y="6099797"/>
              <a:ext cx="661613" cy="661613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275D388E-9AAE-EF0F-EC61-E53DFA51A31A}"/>
              </a:ext>
            </a:extLst>
          </p:cNvPr>
          <p:cNvSpPr>
            <a:spLocks noChangeAspect="1"/>
          </p:cNvSpPr>
          <p:nvPr/>
        </p:nvSpPr>
        <p:spPr>
          <a:xfrm>
            <a:off x="10809179" y="213269"/>
            <a:ext cx="1027375" cy="1027375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286" t="-4264" r="-4286" b="-4308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15EF0-10B7-DFDC-2F43-0D811DA7BCD9}"/>
              </a:ext>
            </a:extLst>
          </p:cNvPr>
          <p:cNvSpPr txBox="1"/>
          <p:nvPr/>
        </p:nvSpPr>
        <p:spPr>
          <a:xfrm>
            <a:off x="2065713" y="434988"/>
            <a:ext cx="806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Surfactants and fracking</a:t>
            </a:r>
            <a:endParaRPr lang="ru-RU" sz="3200" b="1" dirty="0">
              <a:solidFill>
                <a:sysClr val="windowText" lastClr="000000"/>
              </a:solidFill>
              <a:latin typeface="Montserrat" pitchFamily="2" charset="0"/>
              <a:cs typeface="Futura" panose="020B0602020204020303" pitchFamily="34" charset="-79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2862AEC1-F92F-E44D-0AEB-452799F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1" y="6503171"/>
            <a:ext cx="2743200" cy="365125"/>
          </a:xfrm>
        </p:spPr>
        <p:txBody>
          <a:bodyPr/>
          <a:lstStyle/>
          <a:p>
            <a:fld id="{435C9CD4-0861-5D46-8624-50242857A87A}" type="slidenum">
              <a:rPr lang="ru-RU" sz="1800" smtClean="0">
                <a:solidFill>
                  <a:schemeClr val="tx1"/>
                </a:solidFill>
                <a:latin typeface="Montserrat" pitchFamily="2" charset="0"/>
              </a:rPr>
              <a:t>3</a:t>
            </a:fld>
            <a:endParaRPr lang="ru-RU" sz="1800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A8AAB982-392B-DD1C-3DE1-62608F13ADC3}"/>
              </a:ext>
            </a:extLst>
          </p:cNvPr>
          <p:cNvGrpSpPr/>
          <p:nvPr/>
        </p:nvGrpSpPr>
        <p:grpSpPr>
          <a:xfrm>
            <a:off x="6576300" y="1116330"/>
            <a:ext cx="5475872" cy="5227106"/>
            <a:chOff x="6576300" y="1116330"/>
            <a:chExt cx="5475872" cy="5227106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EFE3010E-657D-F0C9-0BC1-45E8CD4C4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7919"/>
            <a:stretch/>
          </p:blipFill>
          <p:spPr>
            <a:xfrm>
              <a:off x="6576300" y="1116330"/>
              <a:ext cx="5475872" cy="5227106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760B1872-9F97-CA3C-D3ED-22EF7936F5EB}"/>
                </a:ext>
              </a:extLst>
            </p:cNvPr>
            <p:cNvSpPr/>
            <p:nvPr/>
          </p:nvSpPr>
          <p:spPr>
            <a:xfrm>
              <a:off x="8136082" y="1239269"/>
              <a:ext cx="2587336" cy="638730"/>
            </a:xfrm>
            <a:prstGeom prst="rect">
              <a:avLst/>
            </a:prstGeom>
            <a:solidFill>
              <a:srgbClr val="E8E7E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0F65293F-96F3-E106-FD3D-5960E7DDE9F3}"/>
                </a:ext>
              </a:extLst>
            </p:cNvPr>
            <p:cNvSpPr/>
            <p:nvPr/>
          </p:nvSpPr>
          <p:spPr>
            <a:xfrm rot="16200000">
              <a:off x="9875529" y="1578228"/>
              <a:ext cx="86786" cy="638730"/>
            </a:xfrm>
            <a:prstGeom prst="rect">
              <a:avLst/>
            </a:prstGeom>
            <a:solidFill>
              <a:srgbClr val="E9E8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B80DC25-8F7B-66ED-6329-0CD4AFD571F5}"/>
                </a:ext>
              </a:extLst>
            </p:cNvPr>
            <p:cNvSpPr/>
            <p:nvPr/>
          </p:nvSpPr>
          <p:spPr>
            <a:xfrm>
              <a:off x="10027269" y="5402318"/>
              <a:ext cx="1563819" cy="425668"/>
            </a:xfrm>
            <a:prstGeom prst="rect">
              <a:avLst/>
            </a:prstGeom>
            <a:solidFill>
              <a:srgbClr val="4120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Oil and Gas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</a:rPr>
                <a:t>rich layer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6359BCA5-CE21-E58D-3927-12936C314124}"/>
                </a:ext>
              </a:extLst>
            </p:cNvPr>
            <p:cNvSpPr/>
            <p:nvPr/>
          </p:nvSpPr>
          <p:spPr>
            <a:xfrm>
              <a:off x="7874719" y="4980002"/>
              <a:ext cx="1439517" cy="154595"/>
            </a:xfrm>
            <a:prstGeom prst="rect">
              <a:avLst/>
            </a:prstGeom>
            <a:solidFill>
              <a:srgbClr val="41200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Oil and Gas</a:t>
              </a:r>
            </a:p>
          </p:txBody>
        </p:sp>
      </p:grpSp>
      <p:sp>
        <p:nvSpPr>
          <p:cNvPr id="866" name="TextBox 865">
            <a:extLst>
              <a:ext uri="{FF2B5EF4-FFF2-40B4-BE49-F238E27FC236}">
                <a16:creationId xmlns:a16="http://schemas.microsoft.com/office/drawing/2014/main" id="{62939F9B-DD9F-04DA-0D88-6C7A91D5C53D}"/>
              </a:ext>
            </a:extLst>
          </p:cNvPr>
          <p:cNvSpPr txBox="1"/>
          <p:nvPr/>
        </p:nvSpPr>
        <p:spPr>
          <a:xfrm>
            <a:off x="0" y="6097173"/>
            <a:ext cx="356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dirty="0">
                <a:latin typeface="Montserrat" pitchFamily="2" charset="0"/>
              </a:rPr>
              <a:t>three-dimensional grid structure</a:t>
            </a:r>
            <a:endParaRPr lang="ru-RU" sz="1600" dirty="0">
              <a:latin typeface="Montserrat" pitchFamily="2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84CF093-74FB-6F2C-B664-4756ECE6DC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7" b="90828" l="10000" r="90000">
                        <a14:foregroundMark x1="64333" y1="90237" x2="64333" y2="90237"/>
                        <a14:foregroundMark x1="67667" y1="90828" x2="67667" y2="90828"/>
                      </a14:backgroundRemoval>
                    </a14:imgEffect>
                  </a14:imgLayer>
                </a14:imgProps>
              </a:ext>
            </a:extLst>
          </a:blip>
          <a:srcRect l="18033" t="9605" r="19850" b="7615"/>
          <a:stretch/>
        </p:blipFill>
        <p:spPr>
          <a:xfrm>
            <a:off x="4146044" y="4028489"/>
            <a:ext cx="2589510" cy="1944000"/>
          </a:xfrm>
          <a:prstGeom prst="rect">
            <a:avLst/>
          </a:prstGeom>
        </p:spPr>
      </p:pic>
      <p:cxnSp>
        <p:nvCxnSpPr>
          <p:cNvPr id="431" name="Прямая со стрелкой 430">
            <a:extLst>
              <a:ext uri="{FF2B5EF4-FFF2-40B4-BE49-F238E27FC236}">
                <a16:creationId xmlns:a16="http://schemas.microsoft.com/office/drawing/2014/main" id="{859D6650-71D9-D5A5-4B9E-8EB859B2BC67}"/>
              </a:ext>
            </a:extLst>
          </p:cNvPr>
          <p:cNvCxnSpPr>
            <a:cxnSpLocks/>
          </p:cNvCxnSpPr>
          <p:nvPr/>
        </p:nvCxnSpPr>
        <p:spPr>
          <a:xfrm>
            <a:off x="2065713" y="2323427"/>
            <a:ext cx="145893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0" name="Прямая со стрелкой 449">
            <a:extLst>
              <a:ext uri="{FF2B5EF4-FFF2-40B4-BE49-F238E27FC236}">
                <a16:creationId xmlns:a16="http://schemas.microsoft.com/office/drawing/2014/main" id="{CB62F6E1-C977-4CA0-99A8-3C9F86346F32}"/>
              </a:ext>
            </a:extLst>
          </p:cNvPr>
          <p:cNvCxnSpPr>
            <a:cxnSpLocks/>
          </p:cNvCxnSpPr>
          <p:nvPr/>
        </p:nvCxnSpPr>
        <p:spPr>
          <a:xfrm flipH="1">
            <a:off x="2765871" y="5057299"/>
            <a:ext cx="1806129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7" name="Дуга 456">
            <a:extLst>
              <a:ext uri="{FF2B5EF4-FFF2-40B4-BE49-F238E27FC236}">
                <a16:creationId xmlns:a16="http://schemas.microsoft.com/office/drawing/2014/main" id="{61F67B66-2110-7FE0-9DCF-3BD012D8115F}"/>
              </a:ext>
            </a:extLst>
          </p:cNvPr>
          <p:cNvSpPr/>
          <p:nvPr/>
        </p:nvSpPr>
        <p:spPr>
          <a:xfrm>
            <a:off x="4160067" y="2414990"/>
            <a:ext cx="1963031" cy="2672211"/>
          </a:xfrm>
          <a:prstGeom prst="arc">
            <a:avLst>
              <a:gd name="adj1" fmla="val 17075540"/>
              <a:gd name="adj2" fmla="val 2148549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7" name="TextBox 866">
            <a:extLst>
              <a:ext uri="{FF2B5EF4-FFF2-40B4-BE49-F238E27FC236}">
                <a16:creationId xmlns:a16="http://schemas.microsoft.com/office/drawing/2014/main" id="{4648B0B8-9277-AB3D-C75F-54CFE975B267}"/>
              </a:ext>
            </a:extLst>
          </p:cNvPr>
          <p:cNvSpPr txBox="1"/>
          <p:nvPr/>
        </p:nvSpPr>
        <p:spPr>
          <a:xfrm>
            <a:off x="20881" y="3019778"/>
            <a:ext cx="2404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600" dirty="0">
                <a:latin typeface="Montserrat" pitchFamily="2" charset="0"/>
              </a:rPr>
              <a:t>surfactant molecules</a:t>
            </a:r>
            <a:endParaRPr lang="ru-RU" sz="1600" dirty="0">
              <a:latin typeface="Montserrat" pitchFamily="2" charset="0"/>
            </a:endParaRPr>
          </a:p>
        </p:txBody>
      </p:sp>
      <p:pic>
        <p:nvPicPr>
          <p:cNvPr id="869" name="Рисунок 868">
            <a:extLst>
              <a:ext uri="{FF2B5EF4-FFF2-40B4-BE49-F238E27FC236}">
                <a16:creationId xmlns:a16="http://schemas.microsoft.com/office/drawing/2014/main" id="{27DBD73E-7D5F-CA9A-33C1-81CFA26CE9A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-78"/>
          <a:stretch/>
        </p:blipFill>
        <p:spPr>
          <a:xfrm>
            <a:off x="287247" y="3465670"/>
            <a:ext cx="2287513" cy="2678717"/>
          </a:xfrm>
          <a:prstGeom prst="rect">
            <a:avLst/>
          </a:prstGeom>
        </p:spPr>
      </p:pic>
      <p:sp>
        <p:nvSpPr>
          <p:cNvPr id="871" name="TextBox 870">
            <a:extLst>
              <a:ext uri="{FF2B5EF4-FFF2-40B4-BE49-F238E27FC236}">
                <a16:creationId xmlns:a16="http://schemas.microsoft.com/office/drawing/2014/main" id="{BEB7FFE0-51A9-16F7-1072-1C42C7516AA5}"/>
              </a:ext>
            </a:extLst>
          </p:cNvPr>
          <p:cNvSpPr txBox="1"/>
          <p:nvPr/>
        </p:nvSpPr>
        <p:spPr>
          <a:xfrm>
            <a:off x="4443100" y="5227936"/>
            <a:ext cx="1226619" cy="789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" sz="1600" dirty="0">
                <a:latin typeface="Montserrat" pitchFamily="2" charset="0"/>
              </a:rPr>
              <a:t>cylindrical</a:t>
            </a:r>
          </a:p>
          <a:p>
            <a:pPr algn="ctr">
              <a:lnSpc>
                <a:spcPct val="150000"/>
              </a:lnSpc>
            </a:pPr>
            <a:r>
              <a:rPr lang="en" sz="1600" dirty="0">
                <a:latin typeface="Montserrat" pitchFamily="2" charset="0"/>
              </a:rPr>
              <a:t>micelle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872" name="TextBox 871">
            <a:extLst>
              <a:ext uri="{FF2B5EF4-FFF2-40B4-BE49-F238E27FC236}">
                <a16:creationId xmlns:a16="http://schemas.microsoft.com/office/drawing/2014/main" id="{20DAD900-E2E2-D78A-FAD9-ECC71CB2EAF2}"/>
              </a:ext>
            </a:extLst>
          </p:cNvPr>
          <p:cNvSpPr txBox="1"/>
          <p:nvPr/>
        </p:nvSpPr>
        <p:spPr>
          <a:xfrm>
            <a:off x="3654285" y="3021374"/>
            <a:ext cx="1914307" cy="420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latin typeface="Montserrat" pitchFamily="2" charset="0"/>
              </a:rPr>
              <a:t>spherical </a:t>
            </a:r>
            <a:r>
              <a:rPr lang="en" sz="1600" dirty="0">
                <a:latin typeface="Montserrat" pitchFamily="2" charset="0"/>
              </a:rPr>
              <a:t>micelle</a:t>
            </a:r>
            <a:endParaRPr lang="ru-RU" sz="1600" dirty="0">
              <a:latin typeface="Montserrat" pitchFamily="2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1CE5AE6-9A8F-C9D1-B315-3ABBEA6D7736}"/>
              </a:ext>
            </a:extLst>
          </p:cNvPr>
          <p:cNvGrpSpPr>
            <a:grpSpLocks noChangeAspect="1"/>
          </p:cNvGrpSpPr>
          <p:nvPr/>
        </p:nvGrpSpPr>
        <p:grpSpPr>
          <a:xfrm>
            <a:off x="432914" y="237017"/>
            <a:ext cx="1026000" cy="1026000"/>
            <a:chOff x="181328" y="556388"/>
            <a:chExt cx="1355427" cy="1355427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B01AF4A4-444F-E7F8-9837-E3D1EC8734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28" y="556388"/>
              <a:ext cx="1355427" cy="1355427"/>
            </a:xfrm>
            <a:prstGeom prst="ellipse">
              <a:avLst/>
            </a:prstGeom>
            <a:solidFill>
              <a:srgbClr val="377D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0BB4E30-E5E6-9382-908A-5D723BB4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21237" y="900750"/>
              <a:ext cx="1080658" cy="712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12021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E477494-5F15-7F4F-0870-506F68B7D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016" y="1421300"/>
            <a:ext cx="5977156" cy="1710000"/>
          </a:xfrm>
          <a:prstGeom prst="rect">
            <a:avLst/>
          </a:prstGeom>
        </p:spPr>
      </p:pic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D59B7ACD-8911-1496-1FD8-51FFD6CDF3F0}"/>
              </a:ext>
            </a:extLst>
          </p:cNvPr>
          <p:cNvSpPr/>
          <p:nvPr/>
        </p:nvSpPr>
        <p:spPr>
          <a:xfrm>
            <a:off x="7844670" y="2670797"/>
            <a:ext cx="1498862" cy="422396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C9979B-7A86-B516-00D1-2DA72E3E8DC9}"/>
              </a:ext>
            </a:extLst>
          </p:cNvPr>
          <p:cNvSpPr/>
          <p:nvPr/>
        </p:nvSpPr>
        <p:spPr>
          <a:xfrm>
            <a:off x="-92597" y="424850"/>
            <a:ext cx="12477508" cy="62767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4B974F5-A431-AD9A-AA95-7D047D9D4472}"/>
              </a:ext>
            </a:extLst>
          </p:cNvPr>
          <p:cNvCxnSpPr>
            <a:cxnSpLocks/>
          </p:cNvCxnSpPr>
          <p:nvPr/>
        </p:nvCxnSpPr>
        <p:spPr>
          <a:xfrm>
            <a:off x="104775" y="6433103"/>
            <a:ext cx="11947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6294FA0-8D58-BC39-B5DF-5CE0562D11C4}"/>
              </a:ext>
            </a:extLst>
          </p:cNvPr>
          <p:cNvCxnSpPr>
            <a:cxnSpLocks/>
          </p:cNvCxnSpPr>
          <p:nvPr/>
        </p:nvCxnSpPr>
        <p:spPr>
          <a:xfrm>
            <a:off x="107950" y="6522765"/>
            <a:ext cx="11944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2156859-B532-6319-6E58-73860B54CC78}"/>
              </a:ext>
            </a:extLst>
          </p:cNvPr>
          <p:cNvGrpSpPr/>
          <p:nvPr/>
        </p:nvGrpSpPr>
        <p:grpSpPr>
          <a:xfrm>
            <a:off x="5716810" y="6049726"/>
            <a:ext cx="758381" cy="761756"/>
            <a:chOff x="5716810" y="6049726"/>
            <a:chExt cx="758381" cy="761756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17619201-97F6-7CE8-097D-13C2227478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6810" y="6049726"/>
              <a:ext cx="758381" cy="76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98C6E1F-4A63-0C79-33CE-ABEFADA0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7666" y="6099797"/>
              <a:ext cx="661613" cy="661613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275D388E-9AAE-EF0F-EC61-E53DFA51A31A}"/>
              </a:ext>
            </a:extLst>
          </p:cNvPr>
          <p:cNvSpPr>
            <a:spLocks noChangeAspect="1"/>
          </p:cNvSpPr>
          <p:nvPr/>
        </p:nvSpPr>
        <p:spPr>
          <a:xfrm>
            <a:off x="10809179" y="213269"/>
            <a:ext cx="1027375" cy="102737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286" t="-4264" r="-4286" b="-4308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15EF0-10B7-DFDC-2F43-0D811DA7BCD9}"/>
              </a:ext>
            </a:extLst>
          </p:cNvPr>
          <p:cNvSpPr txBox="1"/>
          <p:nvPr/>
        </p:nvSpPr>
        <p:spPr>
          <a:xfrm>
            <a:off x="1106567" y="445481"/>
            <a:ext cx="9978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Light organochlorine compounds (LOC) </a:t>
            </a: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2862AEC1-F92F-E44D-0AEB-452799F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1" y="6503171"/>
            <a:ext cx="2743200" cy="365125"/>
          </a:xfrm>
        </p:spPr>
        <p:txBody>
          <a:bodyPr/>
          <a:lstStyle/>
          <a:p>
            <a:fld id="{435C9CD4-0861-5D46-8624-50242857A87A}" type="slidenum">
              <a:rPr lang="ru-RU" sz="1800" smtClean="0">
                <a:solidFill>
                  <a:schemeClr val="tx1"/>
                </a:solidFill>
                <a:latin typeface="Montserrat" pitchFamily="2" charset="0"/>
              </a:rPr>
              <a:t>4</a:t>
            </a:fld>
            <a:endParaRPr lang="ru-RU" sz="1800" dirty="0">
              <a:solidFill>
                <a:schemeClr val="tx1"/>
              </a:solidFill>
              <a:latin typeface="Montserrat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3F016D-53FB-FF07-2B4D-390268706F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352" y="1421300"/>
            <a:ext cx="2955054" cy="197003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3E5CE9A-893C-B4B4-B14B-085FE44638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655" y="3993772"/>
            <a:ext cx="2780908" cy="201216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D4034AE-3B1D-6899-47A7-8C9E14A6FD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314" y="1421300"/>
            <a:ext cx="2237942" cy="18667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28BBDF5-0087-2AEC-B3FF-D84FDF8601EB}"/>
              </a:ext>
            </a:extLst>
          </p:cNvPr>
          <p:cNvSpPr txBox="1"/>
          <p:nvPr/>
        </p:nvSpPr>
        <p:spPr>
          <a:xfrm>
            <a:off x="2418756" y="3394994"/>
            <a:ext cx="3790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dirty="0">
                <a:latin typeface="Montserrat" pitchFamily="2" charset="0"/>
              </a:rPr>
              <a:t>technological equipment corrosion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C58C89-B34A-A49B-D98C-5F89D56988D5}"/>
              </a:ext>
            </a:extLst>
          </p:cNvPr>
          <p:cNvSpPr txBox="1"/>
          <p:nvPr/>
        </p:nvSpPr>
        <p:spPr>
          <a:xfrm>
            <a:off x="949969" y="6025533"/>
            <a:ext cx="3127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dirty="0">
                <a:latin typeface="Montserrat" pitchFamily="2" charset="0"/>
              </a:rPr>
              <a:t>deposits on processing units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DDB975-7889-71D9-4C94-A85168144F94}"/>
              </a:ext>
            </a:extLst>
          </p:cNvPr>
          <p:cNvSpPr txBox="1"/>
          <p:nvPr/>
        </p:nvSpPr>
        <p:spPr>
          <a:xfrm>
            <a:off x="652957" y="3288007"/>
            <a:ext cx="1460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600" dirty="0">
                <a:latin typeface="Montserrat" pitchFamily="2" charset="0"/>
              </a:rPr>
              <a:t>catalyst</a:t>
            </a:r>
          </a:p>
          <a:p>
            <a:pPr algn="ctr"/>
            <a:r>
              <a:rPr lang="en" sz="1600" dirty="0">
                <a:latin typeface="Montserrat" pitchFamily="2" charset="0"/>
              </a:rPr>
              <a:t>deactivation</a:t>
            </a:r>
            <a:endParaRPr lang="ru-RU" sz="1600" dirty="0">
              <a:latin typeface="Montserrat" pitchFamily="2" charset="0"/>
            </a:endParaRPr>
          </a:p>
        </p:txBody>
      </p:sp>
      <p:pic>
        <p:nvPicPr>
          <p:cNvPr id="20" name="Рисунок 19" descr="Восклицательный знак">
            <a:extLst>
              <a:ext uri="{FF2B5EF4-FFF2-40B4-BE49-F238E27FC236}">
                <a16:creationId xmlns:a16="http://schemas.microsoft.com/office/drawing/2014/main" id="{B2FB5831-985B-680E-2934-72F298EA3A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52280" y="2311723"/>
            <a:ext cx="785882" cy="83949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90F641C-00F6-A18C-DBC4-07D8C43F75E2}"/>
              </a:ext>
            </a:extLst>
          </p:cNvPr>
          <p:cNvSpPr txBox="1"/>
          <p:nvPr/>
        </p:nvSpPr>
        <p:spPr>
          <a:xfrm>
            <a:off x="7876173" y="2650666"/>
            <a:ext cx="145103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" pitchFamily="2" charset="0"/>
                <a:cs typeface="FUTURA MEDIUM" panose="020B0602020204020303" pitchFamily="34" charset="-79"/>
              </a:rPr>
              <a:t>NO LOC</a:t>
            </a:r>
            <a:endParaRPr lang="ru-RU" sz="2400" b="1" dirty="0">
              <a:solidFill>
                <a:schemeClr val="bg1"/>
              </a:solidFill>
              <a:latin typeface="Montserrat" pitchFamily="2" charset="0"/>
              <a:cs typeface="FUTURA MEDIUM" panose="020B0602020204020303" pitchFamily="34" charset="-79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25E8E2E9-8382-4ED9-963A-73D7CCB9B808}"/>
              </a:ext>
            </a:extLst>
          </p:cNvPr>
          <p:cNvSpPr/>
          <p:nvPr/>
        </p:nvSpPr>
        <p:spPr>
          <a:xfrm>
            <a:off x="6212138" y="8399480"/>
            <a:ext cx="4524498" cy="108000"/>
          </a:xfrm>
          <a:prstGeom prst="roundRect">
            <a:avLst>
              <a:gd name="adj" fmla="val 50000"/>
            </a:avLst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486AC9AB-E132-E6EB-4210-948EC986BC4B}"/>
              </a:ext>
            </a:extLst>
          </p:cNvPr>
          <p:cNvSpPr>
            <a:spLocks noChangeAspect="1"/>
          </p:cNvSpPr>
          <p:nvPr/>
        </p:nvSpPr>
        <p:spPr>
          <a:xfrm>
            <a:off x="8414101" y="8273480"/>
            <a:ext cx="360000" cy="360000"/>
          </a:xfrm>
          <a:prstGeom prst="ellipse">
            <a:avLst/>
          </a:prstGeom>
          <a:solidFill>
            <a:srgbClr val="3584A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>
            <a:extLst>
              <a:ext uri="{FF2B5EF4-FFF2-40B4-BE49-F238E27FC236}">
                <a16:creationId xmlns:a16="http://schemas.microsoft.com/office/drawing/2014/main" id="{090299D5-5626-2A94-39FD-8B36F9631FF8}"/>
              </a:ext>
            </a:extLst>
          </p:cNvPr>
          <p:cNvSpPr/>
          <p:nvPr/>
        </p:nvSpPr>
        <p:spPr>
          <a:xfrm>
            <a:off x="5539562" y="4150382"/>
            <a:ext cx="3512718" cy="315562"/>
          </a:xfrm>
          <a:custGeom>
            <a:avLst/>
            <a:gdLst>
              <a:gd name="connsiteX0" fmla="*/ 2702560 w 2702560"/>
              <a:gd name="connsiteY0" fmla="*/ 284887 h 315562"/>
              <a:gd name="connsiteX1" fmla="*/ 2428240 w 2702560"/>
              <a:gd name="connsiteY1" fmla="*/ 295047 h 315562"/>
              <a:gd name="connsiteX2" fmla="*/ 2143760 w 2702560"/>
              <a:gd name="connsiteY2" fmla="*/ 51207 h 315562"/>
              <a:gd name="connsiteX3" fmla="*/ 1778000 w 2702560"/>
              <a:gd name="connsiteY3" fmla="*/ 315367 h 315562"/>
              <a:gd name="connsiteX4" fmla="*/ 1391920 w 2702560"/>
              <a:gd name="connsiteY4" fmla="*/ 407 h 315562"/>
              <a:gd name="connsiteX5" fmla="*/ 1026160 w 2702560"/>
              <a:gd name="connsiteY5" fmla="*/ 244247 h 315562"/>
              <a:gd name="connsiteX6" fmla="*/ 680720 w 2702560"/>
              <a:gd name="connsiteY6" fmla="*/ 30887 h 315562"/>
              <a:gd name="connsiteX7" fmla="*/ 274320 w 2702560"/>
              <a:gd name="connsiteY7" fmla="*/ 274727 h 315562"/>
              <a:gd name="connsiteX8" fmla="*/ 0 w 2702560"/>
              <a:gd name="connsiteY8" fmla="*/ 173127 h 31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2560" h="315562">
                <a:moveTo>
                  <a:pt x="2702560" y="284887"/>
                </a:moveTo>
                <a:cubicBezTo>
                  <a:pt x="2611966" y="309440"/>
                  <a:pt x="2521373" y="333994"/>
                  <a:pt x="2428240" y="295047"/>
                </a:cubicBezTo>
                <a:cubicBezTo>
                  <a:pt x="2335107" y="256100"/>
                  <a:pt x="2252133" y="47820"/>
                  <a:pt x="2143760" y="51207"/>
                </a:cubicBezTo>
                <a:cubicBezTo>
                  <a:pt x="2035387" y="54594"/>
                  <a:pt x="1903307" y="323834"/>
                  <a:pt x="1778000" y="315367"/>
                </a:cubicBezTo>
                <a:cubicBezTo>
                  <a:pt x="1652693" y="306900"/>
                  <a:pt x="1517227" y="12260"/>
                  <a:pt x="1391920" y="407"/>
                </a:cubicBezTo>
                <a:cubicBezTo>
                  <a:pt x="1266613" y="-11446"/>
                  <a:pt x="1144693" y="239167"/>
                  <a:pt x="1026160" y="244247"/>
                </a:cubicBezTo>
                <a:cubicBezTo>
                  <a:pt x="907627" y="249327"/>
                  <a:pt x="806027" y="25807"/>
                  <a:pt x="680720" y="30887"/>
                </a:cubicBezTo>
                <a:cubicBezTo>
                  <a:pt x="555413" y="35967"/>
                  <a:pt x="387773" y="251020"/>
                  <a:pt x="274320" y="274727"/>
                </a:cubicBezTo>
                <a:cubicBezTo>
                  <a:pt x="160867" y="298434"/>
                  <a:pt x="80433" y="235780"/>
                  <a:pt x="0" y="173127"/>
                </a:cubicBezTo>
              </a:path>
            </a:pathLst>
          </a:custGeom>
          <a:noFill/>
          <a:ln w="38100" cap="rnd">
            <a:gradFill>
              <a:gsLst>
                <a:gs pos="20000">
                  <a:srgbClr val="B69A89"/>
                </a:gs>
                <a:gs pos="0">
                  <a:schemeClr val="bg2">
                    <a:lumMod val="90000"/>
                    <a:alpha val="36000"/>
                  </a:schemeClr>
                </a:gs>
                <a:gs pos="46000">
                  <a:srgbClr val="763C15"/>
                </a:gs>
                <a:gs pos="84000">
                  <a:srgbClr val="755C50"/>
                </a:gs>
                <a:gs pos="91000">
                  <a:srgbClr val="373130"/>
                </a:gs>
                <a:gs pos="95000">
                  <a:srgbClr val="283140"/>
                </a:gs>
                <a:gs pos="100000">
                  <a:srgbClr val="12569A"/>
                </a:gs>
              </a:gsLst>
              <a:lin ang="0" scaled="0"/>
            </a:gra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олилиния 28">
            <a:extLst>
              <a:ext uri="{FF2B5EF4-FFF2-40B4-BE49-F238E27FC236}">
                <a16:creationId xmlns:a16="http://schemas.microsoft.com/office/drawing/2014/main" id="{95B439F8-115B-85CD-FE83-132D2A4ED351}"/>
              </a:ext>
            </a:extLst>
          </p:cNvPr>
          <p:cNvSpPr/>
          <p:nvPr/>
        </p:nvSpPr>
        <p:spPr>
          <a:xfrm>
            <a:off x="9963573" y="4373289"/>
            <a:ext cx="196427" cy="47456"/>
          </a:xfrm>
          <a:custGeom>
            <a:avLst/>
            <a:gdLst>
              <a:gd name="connsiteX0" fmla="*/ 0 w 196427"/>
              <a:gd name="connsiteY0" fmla="*/ 40683 h 47456"/>
              <a:gd name="connsiteX1" fmla="*/ 94827 w 196427"/>
              <a:gd name="connsiteY1" fmla="*/ 43 h 47456"/>
              <a:gd name="connsiteX2" fmla="*/ 196427 w 196427"/>
              <a:gd name="connsiteY2" fmla="*/ 47456 h 47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427" h="47456">
                <a:moveTo>
                  <a:pt x="0" y="40683"/>
                </a:moveTo>
                <a:cubicBezTo>
                  <a:pt x="31044" y="19798"/>
                  <a:pt x="62089" y="-1086"/>
                  <a:pt x="94827" y="43"/>
                </a:cubicBezTo>
                <a:cubicBezTo>
                  <a:pt x="127565" y="1172"/>
                  <a:pt x="161996" y="24314"/>
                  <a:pt x="196427" y="47456"/>
                </a:cubicBezTo>
              </a:path>
            </a:pathLst>
          </a:custGeom>
          <a:noFill/>
          <a:ln w="38100">
            <a:gradFill flip="none" rotWithShape="1">
              <a:gsLst>
                <a:gs pos="24000">
                  <a:srgbClr val="12569A"/>
                </a:gs>
                <a:gs pos="49500">
                  <a:srgbClr val="950054"/>
                </a:gs>
                <a:gs pos="75000">
                  <a:srgbClr val="C13228"/>
                </a:gs>
              </a:gsLst>
              <a:lin ang="0" scaled="0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D32E55A1-F906-359A-21FE-6B23E8CF47FB}"/>
              </a:ext>
            </a:extLst>
          </p:cNvPr>
          <p:cNvSpPr/>
          <p:nvPr/>
        </p:nvSpPr>
        <p:spPr>
          <a:xfrm>
            <a:off x="10156893" y="8865108"/>
            <a:ext cx="914400" cy="9144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Montserrat" pitchFamily="2" charset="0"/>
              </a:rPr>
              <a:t>–</a:t>
            </a:r>
            <a:endParaRPr lang="ru-RU" sz="4000" dirty="0">
              <a:latin typeface="Montserrat" pitchFamily="2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BD6FA5E-065D-1F24-E432-2AC591DCD0BB}"/>
              </a:ext>
            </a:extLst>
          </p:cNvPr>
          <p:cNvSpPr/>
          <p:nvPr/>
        </p:nvSpPr>
        <p:spPr>
          <a:xfrm>
            <a:off x="9052280" y="8868794"/>
            <a:ext cx="914400" cy="914400"/>
          </a:xfrm>
          <a:prstGeom prst="ellipse">
            <a:avLst/>
          </a:prstGeom>
          <a:solidFill>
            <a:srgbClr val="2B4CF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Montserrat" pitchFamily="2" charset="0"/>
              </a:rPr>
              <a:t>+</a:t>
            </a:r>
            <a:endParaRPr lang="ru-RU" sz="4000" dirty="0">
              <a:latin typeface="Montserrat" pitchFamily="2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27FC68A-33B1-646B-2F72-C4334B6885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-836" t="70505" r="-264" b="-542"/>
          <a:stretch/>
        </p:blipFill>
        <p:spPr>
          <a:xfrm>
            <a:off x="5539562" y="4689049"/>
            <a:ext cx="5591500" cy="65611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867CA00-D73A-CFAE-A670-E13B98F080B2}"/>
              </a:ext>
            </a:extLst>
          </p:cNvPr>
          <p:cNvSpPr txBox="1"/>
          <p:nvPr/>
        </p:nvSpPr>
        <p:spPr>
          <a:xfrm>
            <a:off x="5990149" y="5382435"/>
            <a:ext cx="2611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itchFamily="2" charset="0"/>
              </a:rPr>
              <a:t>Non-polar hydrophobic </a:t>
            </a:r>
            <a:r>
              <a:rPr lang="en-US" sz="1600" b="1" i="1" dirty="0">
                <a:latin typeface="Montserrat" pitchFamily="2" charset="0"/>
              </a:rPr>
              <a:t>(water-hating) </a:t>
            </a:r>
            <a:r>
              <a:rPr lang="en-US" sz="1600" dirty="0">
                <a:latin typeface="Montserrat" pitchFamily="2" charset="0"/>
              </a:rPr>
              <a:t>tail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3C81A4-D92B-CDB0-BFB0-E51BBDA8E856}"/>
              </a:ext>
            </a:extLst>
          </p:cNvPr>
          <p:cNvSpPr txBox="1"/>
          <p:nvPr/>
        </p:nvSpPr>
        <p:spPr>
          <a:xfrm>
            <a:off x="8928775" y="5380616"/>
            <a:ext cx="2313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Montserrat" pitchFamily="2" charset="0"/>
              </a:rPr>
              <a:t>Polar hydrophilic </a:t>
            </a:r>
            <a:r>
              <a:rPr lang="en-US" sz="1600" b="1" i="1" dirty="0">
                <a:latin typeface="Montserrat" pitchFamily="2" charset="0"/>
              </a:rPr>
              <a:t>(water-loving) </a:t>
            </a:r>
            <a:r>
              <a:rPr lang="en-US" sz="1600" dirty="0">
                <a:latin typeface="Montserrat" pitchFamily="2" charset="0"/>
              </a:rPr>
              <a:t>head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5579B3F-6A1A-30A4-019A-7DBEBCD1B7A1}"/>
              </a:ext>
            </a:extLst>
          </p:cNvPr>
          <p:cNvSpPr>
            <a:spLocks noChangeAspect="1"/>
          </p:cNvSpPr>
          <p:nvPr/>
        </p:nvSpPr>
        <p:spPr>
          <a:xfrm flipH="1">
            <a:off x="9063594" y="3942421"/>
            <a:ext cx="909236" cy="909231"/>
          </a:xfrm>
          <a:prstGeom prst="ellipse">
            <a:avLst/>
          </a:prstGeom>
          <a:solidFill>
            <a:srgbClr val="12569A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/>
            <a:bevelB w="50800" h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>
              <a:latin typeface="Montserrat" pitchFamily="2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76E48D0-4E6A-FB38-86E2-353941D2F685}"/>
              </a:ext>
            </a:extLst>
          </p:cNvPr>
          <p:cNvSpPr>
            <a:spLocks noChangeAspect="1"/>
          </p:cNvSpPr>
          <p:nvPr/>
        </p:nvSpPr>
        <p:spPr>
          <a:xfrm flipH="1">
            <a:off x="10156893" y="3942421"/>
            <a:ext cx="909236" cy="909231"/>
          </a:xfrm>
          <a:prstGeom prst="ellipse">
            <a:avLst/>
          </a:prstGeom>
          <a:solidFill>
            <a:srgbClr val="C13228"/>
          </a:solidFill>
          <a:ln>
            <a:noFill/>
          </a:ln>
          <a:scene3d>
            <a:camera prst="orthographicFront"/>
            <a:lightRig rig="threePt" dir="t"/>
          </a:scene3d>
          <a:sp3d>
            <a:bevelT w="50800" h="50800"/>
            <a:bevelB w="50800" h="508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4C53FE38-8A2F-7DED-DB2B-2BDB4EC02683}"/>
              </a:ext>
            </a:extLst>
          </p:cNvPr>
          <p:cNvSpPr/>
          <p:nvPr/>
        </p:nvSpPr>
        <p:spPr>
          <a:xfrm>
            <a:off x="10409762" y="4379951"/>
            <a:ext cx="391853" cy="53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B6DE7124-9A0A-CEBC-E0EB-4C13654E8BDD}"/>
              </a:ext>
            </a:extLst>
          </p:cNvPr>
          <p:cNvSpPr/>
          <p:nvPr/>
        </p:nvSpPr>
        <p:spPr>
          <a:xfrm>
            <a:off x="9322285" y="4379951"/>
            <a:ext cx="391853" cy="53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4D51D381-BE78-B0EE-8830-695A1FF5719C}"/>
              </a:ext>
            </a:extLst>
          </p:cNvPr>
          <p:cNvSpPr/>
          <p:nvPr/>
        </p:nvSpPr>
        <p:spPr>
          <a:xfrm rot="16200000">
            <a:off x="9322285" y="4373710"/>
            <a:ext cx="391853" cy="532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504698D-D5BE-4C77-EA16-898B23FA2B8C}"/>
              </a:ext>
            </a:extLst>
          </p:cNvPr>
          <p:cNvSpPr/>
          <p:nvPr/>
        </p:nvSpPr>
        <p:spPr>
          <a:xfrm>
            <a:off x="8360803" y="2025708"/>
            <a:ext cx="1184031" cy="229530"/>
          </a:xfrm>
          <a:prstGeom prst="rect">
            <a:avLst/>
          </a:prstGeom>
          <a:solidFill>
            <a:srgbClr val="EB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2F08B81-8B35-BDDD-D243-44AD2EDD7C67}"/>
              </a:ext>
            </a:extLst>
          </p:cNvPr>
          <p:cNvGrpSpPr>
            <a:grpSpLocks noChangeAspect="1"/>
          </p:cNvGrpSpPr>
          <p:nvPr/>
        </p:nvGrpSpPr>
        <p:grpSpPr>
          <a:xfrm>
            <a:off x="432914" y="237017"/>
            <a:ext cx="1026000" cy="1026000"/>
            <a:chOff x="181328" y="556388"/>
            <a:chExt cx="1355427" cy="1355427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BD762BF6-CC59-EFFD-4CBC-660FD5178D2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28" y="556388"/>
              <a:ext cx="1355427" cy="1355427"/>
            </a:xfrm>
            <a:prstGeom prst="ellipse">
              <a:avLst/>
            </a:prstGeom>
            <a:solidFill>
              <a:srgbClr val="377D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C8EF2CE-36B5-8DA6-C179-BAC2FD2E9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21237" y="900750"/>
              <a:ext cx="1080658" cy="712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8490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C9979B-7A86-B516-00D1-2DA72E3E8DC9}"/>
              </a:ext>
            </a:extLst>
          </p:cNvPr>
          <p:cNvSpPr/>
          <p:nvPr/>
        </p:nvSpPr>
        <p:spPr>
          <a:xfrm>
            <a:off x="-92597" y="424850"/>
            <a:ext cx="12477508" cy="62767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4B974F5-A431-AD9A-AA95-7D047D9D4472}"/>
              </a:ext>
            </a:extLst>
          </p:cNvPr>
          <p:cNvCxnSpPr>
            <a:cxnSpLocks/>
          </p:cNvCxnSpPr>
          <p:nvPr/>
        </p:nvCxnSpPr>
        <p:spPr>
          <a:xfrm>
            <a:off x="104775" y="6433103"/>
            <a:ext cx="11947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6294FA0-8D58-BC39-B5DF-5CE0562D11C4}"/>
              </a:ext>
            </a:extLst>
          </p:cNvPr>
          <p:cNvCxnSpPr>
            <a:cxnSpLocks/>
          </p:cNvCxnSpPr>
          <p:nvPr/>
        </p:nvCxnSpPr>
        <p:spPr>
          <a:xfrm>
            <a:off x="107950" y="6522765"/>
            <a:ext cx="11944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2156859-B532-6319-6E58-73860B54CC78}"/>
              </a:ext>
            </a:extLst>
          </p:cNvPr>
          <p:cNvGrpSpPr/>
          <p:nvPr/>
        </p:nvGrpSpPr>
        <p:grpSpPr>
          <a:xfrm>
            <a:off x="5716810" y="6049726"/>
            <a:ext cx="758381" cy="761756"/>
            <a:chOff x="5716810" y="6049726"/>
            <a:chExt cx="758381" cy="761756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17619201-97F6-7CE8-097D-13C2227478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6810" y="6049726"/>
              <a:ext cx="758381" cy="76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98C6E1F-4A63-0C79-33CE-ABEFADA0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7666" y="6099797"/>
              <a:ext cx="661613" cy="661613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275D388E-9AAE-EF0F-EC61-E53DFA51A31A}"/>
              </a:ext>
            </a:extLst>
          </p:cNvPr>
          <p:cNvSpPr>
            <a:spLocks noChangeAspect="1"/>
          </p:cNvSpPr>
          <p:nvPr/>
        </p:nvSpPr>
        <p:spPr>
          <a:xfrm>
            <a:off x="10809179" y="213269"/>
            <a:ext cx="1027375" cy="102737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286" t="-4264" r="-4286" b="-4308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15EF0-10B7-DFDC-2F43-0D811DA7BCD9}"/>
              </a:ext>
            </a:extLst>
          </p:cNvPr>
          <p:cNvSpPr txBox="1"/>
          <p:nvPr/>
        </p:nvSpPr>
        <p:spPr>
          <a:xfrm>
            <a:off x="1775053" y="442056"/>
            <a:ext cx="8641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Research sub</a:t>
            </a:r>
            <a:r>
              <a:rPr lang="en-US" sz="3200" b="1" dirty="0">
                <a:solidFill>
                  <a:sysClr val="windowText" lastClr="000000"/>
                </a:solidFill>
                <a:latin typeface="Montserrat" pitchFamily="2" charset="0"/>
                <a:cs typeface="Futura" panose="020B0602020204020303" pitchFamily="34" charset="-79"/>
              </a:rPr>
              <a:t>j</a:t>
            </a:r>
            <a:r>
              <a:rPr lang="en-US" sz="32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ect</a:t>
            </a: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2862AEC1-F92F-E44D-0AEB-452799F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1" y="6503171"/>
            <a:ext cx="2743200" cy="365125"/>
          </a:xfrm>
        </p:spPr>
        <p:txBody>
          <a:bodyPr/>
          <a:lstStyle/>
          <a:p>
            <a:fld id="{435C9CD4-0861-5D46-8624-50242857A87A}" type="slidenum">
              <a:rPr lang="ru-RU" sz="1800" smtClean="0">
                <a:solidFill>
                  <a:schemeClr val="tx1"/>
                </a:solidFill>
                <a:latin typeface="Montserrat" pitchFamily="2" charset="0"/>
              </a:rPr>
              <a:t>5</a:t>
            </a:fld>
            <a:endParaRPr lang="ru-RU" sz="180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6D412A1-E8D5-CC0E-EC20-1834D8162458}"/>
              </a:ext>
            </a:extLst>
          </p:cNvPr>
          <p:cNvSpPr txBox="1"/>
          <p:nvPr/>
        </p:nvSpPr>
        <p:spPr>
          <a:xfrm>
            <a:off x="1536221" y="3315034"/>
            <a:ext cx="4679487" cy="601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1600" b="1" i="1" dirty="0">
                <a:latin typeface="Montserrat" pitchFamily="2" charset="0"/>
              </a:rPr>
              <a:t>“Amine Oxide”</a:t>
            </a:r>
            <a:endParaRPr lang="en-US" sz="1600" dirty="0">
              <a:latin typeface="Montserrat" pitchFamily="2" charset="0"/>
            </a:endParaRPr>
          </a:p>
          <a:p>
            <a:pPr algn="ctr">
              <a:lnSpc>
                <a:spcPct val="114000"/>
              </a:lnSpc>
            </a:pPr>
            <a:r>
              <a:rPr lang="en-US" sz="1400" dirty="0">
                <a:latin typeface="Montserrat" pitchFamily="2" charset="0"/>
              </a:rPr>
              <a:t>(</a:t>
            </a:r>
            <a:r>
              <a:rPr lang="en-US" sz="1400" dirty="0" err="1">
                <a:latin typeface="Montserrat" pitchFamily="2" charset="0"/>
              </a:rPr>
              <a:t>oleylamidopropyldimethylamine</a:t>
            </a:r>
            <a:r>
              <a:rPr lang="en-US" sz="1400" dirty="0">
                <a:latin typeface="Montserrat" pitchFamily="2" charset="0"/>
              </a:rPr>
              <a:t> oxide – OADAO)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FB13377-E9C6-F630-B4A4-138EFBE05358}"/>
              </a:ext>
            </a:extLst>
          </p:cNvPr>
          <p:cNvCxnSpPr>
            <a:cxnSpLocks/>
          </p:cNvCxnSpPr>
          <p:nvPr/>
        </p:nvCxnSpPr>
        <p:spPr>
          <a:xfrm>
            <a:off x="355446" y="3631710"/>
            <a:ext cx="7041038" cy="0"/>
          </a:xfrm>
          <a:prstGeom prst="line">
            <a:avLst/>
          </a:prstGeom>
          <a:ln w="28575">
            <a:solidFill>
              <a:srgbClr val="1256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51098C4B-9775-E692-40EA-66DD9726687B}"/>
              </a:ext>
            </a:extLst>
          </p:cNvPr>
          <p:cNvSpPr txBox="1"/>
          <p:nvPr/>
        </p:nvSpPr>
        <p:spPr>
          <a:xfrm>
            <a:off x="355447" y="4072371"/>
            <a:ext cx="2669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" sz="1600" dirty="0">
                <a:latin typeface="Montserrat" pitchFamily="2" charset="0"/>
              </a:rPr>
              <a:t>feasible industrial production in Russia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AF0FDD9-CB7D-BD5A-5274-F55333C5C43B}"/>
              </a:ext>
            </a:extLst>
          </p:cNvPr>
          <p:cNvSpPr txBox="1"/>
          <p:nvPr/>
        </p:nvSpPr>
        <p:spPr>
          <a:xfrm>
            <a:off x="355446" y="4843789"/>
            <a:ext cx="2669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Montserrat" pitchFamily="2" charset="0"/>
              </a:rPr>
              <a:t>high </a:t>
            </a:r>
            <a:r>
              <a:rPr lang="en" sz="1600" dirty="0">
                <a:latin typeface="Montserrat" pitchFamily="2" charset="0"/>
              </a:rPr>
              <a:t>stability</a:t>
            </a:r>
            <a:endParaRPr lang="ru-RU" sz="1600" dirty="0">
              <a:latin typeface="Montserrat" pitchFamily="2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BDADDE90-3F15-5AE0-3D06-6F7AFA5F7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849" y="1753021"/>
            <a:ext cx="4189276" cy="41892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AEC0D473-963A-13A2-8174-7B9019135FF8}"/>
              </a:ext>
            </a:extLst>
          </p:cNvPr>
          <p:cNvSpPr/>
          <p:nvPr/>
        </p:nvSpPr>
        <p:spPr>
          <a:xfrm>
            <a:off x="7600849" y="1753020"/>
            <a:ext cx="4189276" cy="4189268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C951F72-1D23-37E9-D28A-F9E69C37BF66}"/>
              </a:ext>
            </a:extLst>
          </p:cNvPr>
          <p:cNvSpPr txBox="1"/>
          <p:nvPr/>
        </p:nvSpPr>
        <p:spPr>
          <a:xfrm>
            <a:off x="355446" y="5368986"/>
            <a:ext cx="302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600" dirty="0">
                <a:latin typeface="Montserrat" pitchFamily="2" charset="0"/>
              </a:rPr>
              <a:t>resistance to the impact of microorganisms</a:t>
            </a:r>
            <a:endParaRPr lang="ru-RU" sz="1600" dirty="0">
              <a:latin typeface="Montserrat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DB842E8-46C0-ECF4-BB0C-F5D1BE23FCA4}"/>
              </a:ext>
            </a:extLst>
          </p:cNvPr>
          <p:cNvGrpSpPr>
            <a:grpSpLocks noChangeAspect="1"/>
          </p:cNvGrpSpPr>
          <p:nvPr/>
        </p:nvGrpSpPr>
        <p:grpSpPr>
          <a:xfrm>
            <a:off x="432914" y="237017"/>
            <a:ext cx="1026000" cy="1026000"/>
            <a:chOff x="181328" y="556388"/>
            <a:chExt cx="1355427" cy="1355427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A1D24422-FAB0-AA36-AFFD-CBAB21F9B2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28" y="556388"/>
              <a:ext cx="1355427" cy="1355427"/>
            </a:xfrm>
            <a:prstGeom prst="ellipse">
              <a:avLst/>
            </a:prstGeom>
            <a:solidFill>
              <a:srgbClr val="377D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D7FC019B-9437-643D-AA5F-BE77A873C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21237" y="900750"/>
              <a:ext cx="1080658" cy="712416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B8E52E3-D1D1-4AA7-A75A-9DF8412C3C70}"/>
              </a:ext>
            </a:extLst>
          </p:cNvPr>
          <p:cNvSpPr txBox="1"/>
          <p:nvPr/>
        </p:nvSpPr>
        <p:spPr>
          <a:xfrm>
            <a:off x="3624298" y="4842117"/>
            <a:ext cx="37721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" sz="1600" dirty="0">
                <a:latin typeface="Montserrat" pitchFamily="2" charset="0"/>
              </a:rPr>
              <a:t>easy availability</a:t>
            </a:r>
            <a:r>
              <a:rPr lang="ru-RU" sz="1600" dirty="0">
                <a:latin typeface="Montserrat" pitchFamily="2" charset="0"/>
              </a:rPr>
              <a:t> </a:t>
            </a:r>
            <a:r>
              <a:rPr lang="en-US" sz="1600" dirty="0">
                <a:latin typeface="Montserrat" pitchFamily="2" charset="0"/>
              </a:rPr>
              <a:t>of raw materials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F0BD70-2EAE-A63B-42F4-80D3C36D6FB1}"/>
              </a:ext>
            </a:extLst>
          </p:cNvPr>
          <p:cNvSpPr txBox="1"/>
          <p:nvPr/>
        </p:nvSpPr>
        <p:spPr>
          <a:xfrm>
            <a:off x="3626900" y="4072371"/>
            <a:ext cx="3973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" sz="1600" dirty="0">
                <a:latin typeface="Montserrat" pitchFamily="2" charset="0"/>
              </a:rPr>
              <a:t>light organochlorine compounds absence in the synthesis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1CF58B-8C82-867D-4040-59722DACE30D}"/>
              </a:ext>
            </a:extLst>
          </p:cNvPr>
          <p:cNvSpPr txBox="1"/>
          <p:nvPr/>
        </p:nvSpPr>
        <p:spPr>
          <a:xfrm>
            <a:off x="3624298" y="5365642"/>
            <a:ext cx="333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" sz="1600" dirty="0">
                <a:latin typeface="Montserrat" pitchFamily="2" charset="0"/>
              </a:rPr>
              <a:t>high degree of biodegradability</a:t>
            </a:r>
            <a:endParaRPr lang="ru-RU" sz="1600" dirty="0">
              <a:latin typeface="Montserrat" pitchFamily="2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B2F7609-F8D6-ACD1-F117-46CD25AC07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36" y="1675657"/>
            <a:ext cx="6339629" cy="166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03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" name="Таблица 70">
            <a:extLst>
              <a:ext uri="{FF2B5EF4-FFF2-40B4-BE49-F238E27FC236}">
                <a16:creationId xmlns:a16="http://schemas.microsoft.com/office/drawing/2014/main" id="{3648E865-DF46-0797-E5C6-A761D4A10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448074"/>
              </p:ext>
            </p:extLst>
          </p:nvPr>
        </p:nvGraphicFramePr>
        <p:xfrm>
          <a:off x="4093092" y="4960697"/>
          <a:ext cx="3685735" cy="1049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315">
                  <a:extLst>
                    <a:ext uri="{9D8B030D-6E8A-4147-A177-3AD203B41FA5}">
                      <a16:colId xmlns:a16="http://schemas.microsoft.com/office/drawing/2014/main" val="3907754097"/>
                    </a:ext>
                  </a:extLst>
                </a:gridCol>
                <a:gridCol w="1840420">
                  <a:extLst>
                    <a:ext uri="{9D8B030D-6E8A-4147-A177-3AD203B41FA5}">
                      <a16:colId xmlns:a16="http://schemas.microsoft.com/office/drawing/2014/main" val="3223145123"/>
                    </a:ext>
                  </a:extLst>
                </a:gridCol>
              </a:tblGrid>
              <a:tr h="6272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Potentiometric </a:t>
                      </a:r>
                      <a:r>
                        <a:rPr lang="en" sz="1400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titration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7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Calculated</a:t>
                      </a:r>
                      <a:r>
                        <a:rPr lang="en" sz="1400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 value</a:t>
                      </a:r>
                      <a:endParaRPr lang="ru-RU" sz="1400" dirty="0">
                        <a:solidFill>
                          <a:schemeClr val="bg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7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8529"/>
                  </a:ext>
                </a:extLst>
              </a:tr>
              <a:tr h="422228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36,93 %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38,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 %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0427004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C9979B-7A86-B516-00D1-2DA72E3E8DC9}"/>
              </a:ext>
            </a:extLst>
          </p:cNvPr>
          <p:cNvSpPr/>
          <p:nvPr/>
        </p:nvSpPr>
        <p:spPr>
          <a:xfrm>
            <a:off x="-92597" y="424850"/>
            <a:ext cx="12477508" cy="62767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4B974F5-A431-AD9A-AA95-7D047D9D4472}"/>
              </a:ext>
            </a:extLst>
          </p:cNvPr>
          <p:cNvCxnSpPr>
            <a:cxnSpLocks/>
          </p:cNvCxnSpPr>
          <p:nvPr/>
        </p:nvCxnSpPr>
        <p:spPr>
          <a:xfrm>
            <a:off x="104775" y="6433103"/>
            <a:ext cx="11947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6294FA0-8D58-BC39-B5DF-5CE0562D11C4}"/>
              </a:ext>
            </a:extLst>
          </p:cNvPr>
          <p:cNvCxnSpPr>
            <a:cxnSpLocks/>
          </p:cNvCxnSpPr>
          <p:nvPr/>
        </p:nvCxnSpPr>
        <p:spPr>
          <a:xfrm>
            <a:off x="107950" y="6522765"/>
            <a:ext cx="11944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275D388E-9AAE-EF0F-EC61-E53DFA51A31A}"/>
              </a:ext>
            </a:extLst>
          </p:cNvPr>
          <p:cNvSpPr>
            <a:spLocks noChangeAspect="1"/>
          </p:cNvSpPr>
          <p:nvPr/>
        </p:nvSpPr>
        <p:spPr>
          <a:xfrm>
            <a:off x="10809179" y="213269"/>
            <a:ext cx="1027375" cy="1027375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286" t="-4264" r="-4286" b="-4308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15EF0-10B7-DFDC-2F43-0D811DA7BCD9}"/>
              </a:ext>
            </a:extLst>
          </p:cNvPr>
          <p:cNvSpPr txBox="1"/>
          <p:nvPr/>
        </p:nvSpPr>
        <p:spPr>
          <a:xfrm>
            <a:off x="1616984" y="442587"/>
            <a:ext cx="895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Synthesis results and Research methods</a:t>
            </a: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2862AEC1-F92F-E44D-0AEB-452799F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1" y="6503171"/>
            <a:ext cx="2743200" cy="365125"/>
          </a:xfrm>
        </p:spPr>
        <p:txBody>
          <a:bodyPr/>
          <a:lstStyle/>
          <a:p>
            <a:fld id="{435C9CD4-0861-5D46-8624-50242857A87A}" type="slidenum">
              <a:rPr lang="ru-RU" sz="1800" smtClean="0">
                <a:solidFill>
                  <a:schemeClr val="tx1"/>
                </a:solidFill>
                <a:latin typeface="Montserrat" pitchFamily="2" charset="0"/>
              </a:rPr>
              <a:t>6</a:t>
            </a:fld>
            <a:endParaRPr lang="ru-RU" sz="1800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72345220-0588-0B85-436F-A441218BD6B2}"/>
              </a:ext>
            </a:extLst>
          </p:cNvPr>
          <p:cNvGrpSpPr/>
          <p:nvPr/>
        </p:nvGrpSpPr>
        <p:grpSpPr>
          <a:xfrm>
            <a:off x="5716810" y="6049726"/>
            <a:ext cx="758381" cy="761756"/>
            <a:chOff x="5716810" y="6049726"/>
            <a:chExt cx="758381" cy="761756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3ECCA0C4-1128-72F4-953B-67A127A2B8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6810" y="6049726"/>
              <a:ext cx="758381" cy="76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DF2D87FE-2BF9-39A6-1617-07F862F16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7666" y="6099797"/>
              <a:ext cx="661613" cy="661613"/>
            </a:xfrm>
            <a:prstGeom prst="rect">
              <a:avLst/>
            </a:prstGeom>
          </p:spPr>
        </p:pic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6D678C5-EC28-8602-FF2C-BD1DCFC7F6CC}"/>
              </a:ext>
            </a:extLst>
          </p:cNvPr>
          <p:cNvGrpSpPr>
            <a:grpSpLocks noChangeAspect="1"/>
          </p:cNvGrpSpPr>
          <p:nvPr/>
        </p:nvGrpSpPr>
        <p:grpSpPr>
          <a:xfrm>
            <a:off x="432914" y="237017"/>
            <a:ext cx="1026000" cy="1026000"/>
            <a:chOff x="181328" y="556388"/>
            <a:chExt cx="1355427" cy="1355427"/>
          </a:xfrm>
        </p:grpSpPr>
        <p:sp>
          <p:nvSpPr>
            <p:cNvPr id="4" name="Овал 3">
              <a:extLst>
                <a:ext uri="{FF2B5EF4-FFF2-40B4-BE49-F238E27FC236}">
                  <a16:creationId xmlns:a16="http://schemas.microsoft.com/office/drawing/2014/main" id="{E9437713-3591-AB9D-3FF0-ADD854F4986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28" y="556388"/>
              <a:ext cx="1355427" cy="1355427"/>
            </a:xfrm>
            <a:prstGeom prst="ellipse">
              <a:avLst/>
            </a:prstGeom>
            <a:solidFill>
              <a:srgbClr val="377D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869F968-0AC1-D317-2CB1-3A4B9D01C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1237" y="900750"/>
              <a:ext cx="1080658" cy="712416"/>
            </a:xfrm>
            <a:prstGeom prst="rect">
              <a:avLst/>
            </a:prstGeom>
          </p:spPr>
        </p:pic>
      </p:grpSp>
      <p:pic>
        <p:nvPicPr>
          <p:cNvPr id="9" name="Рисунок 8" descr="1500-2.jpg">
            <a:extLst>
              <a:ext uri="{FF2B5EF4-FFF2-40B4-BE49-F238E27FC236}">
                <a16:creationId xmlns:a16="http://schemas.microsoft.com/office/drawing/2014/main" id="{FC768284-5486-D71D-ADE7-D2011E1529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8283" y="1451449"/>
            <a:ext cx="3615756" cy="245926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D96F2C-81B9-DECE-21FF-91298631869C}"/>
              </a:ext>
            </a:extLst>
          </p:cNvPr>
          <p:cNvSpPr txBox="1"/>
          <p:nvPr/>
        </p:nvSpPr>
        <p:spPr>
          <a:xfrm>
            <a:off x="3861632" y="3952985"/>
            <a:ext cx="3809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1400" dirty="0">
                <a:latin typeface="Montserrat" pitchFamily="2" charset="0"/>
                <a:cs typeface="Times New Roman" panose="02020603050405020304" pitchFamily="18" charset="0"/>
              </a:rPr>
              <a:t>Fourier transform infrared spectrometer</a:t>
            </a:r>
            <a:endParaRPr lang="ru-RU" sz="1400" dirty="0">
              <a:latin typeface="Montserrat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Montserrat" pitchFamily="2" charset="0"/>
                <a:cs typeface="Times New Roman" panose="02020603050405020304" pitchFamily="18" charset="0"/>
              </a:rPr>
              <a:t>(</a:t>
            </a:r>
            <a:r>
              <a:rPr lang="en-US" sz="1400" dirty="0" err="1">
                <a:latin typeface="Montserrat" pitchFamily="2" charset="0"/>
                <a:cs typeface="Times New Roman" panose="02020603050405020304" pitchFamily="18" charset="0"/>
              </a:rPr>
              <a:t>Thermo</a:t>
            </a:r>
            <a:r>
              <a:rPr lang="en-US" sz="1400" dirty="0">
                <a:latin typeface="Montserrat" pitchFamily="2" charset="0"/>
                <a:cs typeface="Times New Roman" panose="02020603050405020304" pitchFamily="18" charset="0"/>
              </a:rPr>
              <a:t> Scientific Nicolet iS10</a:t>
            </a:r>
            <a:r>
              <a:rPr lang="ru-RU" sz="1400" dirty="0">
                <a:latin typeface="Montserrat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CF2252-5223-9614-227C-FCB1E86BA86A}"/>
              </a:ext>
            </a:extLst>
          </p:cNvPr>
          <p:cNvSpPr txBox="1"/>
          <p:nvPr/>
        </p:nvSpPr>
        <p:spPr>
          <a:xfrm>
            <a:off x="7819705" y="6012167"/>
            <a:ext cx="4312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Montserrat" pitchFamily="2" charset="0"/>
                <a:cs typeface="Times New Roman" panose="02020603050405020304" pitchFamily="18" charset="0"/>
              </a:rPr>
              <a:t>Rotary</a:t>
            </a:r>
            <a:r>
              <a:rPr lang="en" dirty="0">
                <a:latin typeface="Montserrat" pitchFamily="2" charset="0"/>
                <a:cs typeface="Times New Roman" panose="02020603050405020304" pitchFamily="18" charset="0"/>
              </a:rPr>
              <a:t> </a:t>
            </a:r>
            <a:r>
              <a:rPr lang="en" sz="1800" dirty="0">
                <a:latin typeface="Montserrat" pitchFamily="2" charset="0"/>
                <a:cs typeface="Times New Roman" panose="02020603050405020304" pitchFamily="18" charset="0"/>
              </a:rPr>
              <a:t>evaporator (</a:t>
            </a:r>
            <a:r>
              <a:rPr lang="en-US" sz="1800" dirty="0" err="1">
                <a:latin typeface="Montserrat" pitchFamily="2" charset="0"/>
                <a:cs typeface="Times New Roman" panose="02020603050405020304" pitchFamily="18" charset="0"/>
              </a:rPr>
              <a:t>Labtex</a:t>
            </a:r>
            <a:r>
              <a:rPr lang="en-US" sz="1800" dirty="0">
                <a:latin typeface="Montserrat" pitchFamily="2" charset="0"/>
                <a:cs typeface="Times New Roman" panose="02020603050405020304" pitchFamily="18" charset="0"/>
              </a:rPr>
              <a:t> IR</a:t>
            </a:r>
            <a:r>
              <a:rPr lang="ru-RU" dirty="0">
                <a:latin typeface="Montserrat" pitchFamily="2" charset="0"/>
                <a:cs typeface="Times New Roman" panose="02020603050405020304" pitchFamily="18" charset="0"/>
              </a:rPr>
              <a:t>-1</a:t>
            </a:r>
            <a:r>
              <a:rPr lang="en-US" dirty="0">
                <a:latin typeface="Montserrat" pitchFamily="2" charset="0"/>
                <a:cs typeface="Times New Roman" panose="02020603050405020304" pitchFamily="18" charset="0"/>
              </a:rPr>
              <a:t>LT)</a:t>
            </a:r>
            <a:endParaRPr lang="ru-RU" dirty="0">
              <a:latin typeface="Montserrat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CA3034F-A19F-4492-3389-2186362E8F55}"/>
              </a:ext>
            </a:extLst>
          </p:cNvPr>
          <p:cNvGrpSpPr>
            <a:grpSpLocks noChangeAspect="1"/>
          </p:cNvGrpSpPr>
          <p:nvPr/>
        </p:nvGrpSpPr>
        <p:grpSpPr>
          <a:xfrm>
            <a:off x="7540163" y="1300801"/>
            <a:ext cx="5032023" cy="4650035"/>
            <a:chOff x="3246593" y="971230"/>
            <a:chExt cx="5189733" cy="47957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5DF40251-67C1-2DBB-B03D-A7CD8B0D9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150000"/>
                      </a14:imgEffect>
                      <a14:imgEffect>
                        <a14:brightnessContrast bright="-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90690" y="971230"/>
              <a:ext cx="3218640" cy="4795773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D71475AD-F28E-F2C0-54D9-39AC3281D8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5559" y="3054255"/>
              <a:ext cx="276248" cy="42376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0A41207-5E78-0CFE-6703-83C4ED026108}"/>
                </a:ext>
              </a:extLst>
            </p:cNvPr>
            <p:cNvSpPr txBox="1"/>
            <p:nvPr/>
          </p:nvSpPr>
          <p:spPr>
            <a:xfrm>
              <a:off x="6246462" y="2760725"/>
              <a:ext cx="1880129" cy="31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dirty="0">
                  <a:latin typeface="Montserrat" pitchFamily="2" charset="0"/>
                  <a:cs typeface="Times New Roman" panose="02020603050405020304" pitchFamily="18" charset="0"/>
                </a:rPr>
                <a:t>Evaporative flask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AEE3327A-8E45-02A1-3135-F7DF6403E4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88202" y="3893251"/>
              <a:ext cx="327941" cy="40355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AA495D5-2973-24A7-7D2C-0A605CA7911E}"/>
                </a:ext>
              </a:extLst>
            </p:cNvPr>
            <p:cNvSpPr txBox="1"/>
            <p:nvPr/>
          </p:nvSpPr>
          <p:spPr>
            <a:xfrm>
              <a:off x="6195960" y="3555620"/>
              <a:ext cx="2240366" cy="31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Montserrat" pitchFamily="2" charset="0"/>
                  <a:cs typeface="Times New Roman" panose="02020603050405020304" pitchFamily="18" charset="0"/>
                </a:rPr>
                <a:t>W</a:t>
              </a:r>
              <a:r>
                <a:rPr lang="en" sz="1400" dirty="0">
                  <a:latin typeface="Montserrat" pitchFamily="2" charset="0"/>
                  <a:cs typeface="Times New Roman" panose="02020603050405020304" pitchFamily="18" charset="0"/>
                </a:rPr>
                <a:t>arming</a:t>
              </a:r>
              <a:r>
                <a:rPr lang="ru-RU" sz="1400" dirty="0">
                  <a:latin typeface="Montserrat" pitchFamily="2" charset="0"/>
                  <a:cs typeface="Times New Roman" panose="02020603050405020304" pitchFamily="18" charset="0"/>
                </a:rPr>
                <a:t> </a:t>
              </a:r>
              <a:r>
                <a:rPr lang="en" sz="1400" dirty="0">
                  <a:latin typeface="Montserrat" pitchFamily="2" charset="0"/>
                  <a:cs typeface="Times New Roman" panose="02020603050405020304" pitchFamily="18" charset="0"/>
                </a:rPr>
                <a:t>bath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Прямая соединительная линия 48">
              <a:extLst>
                <a:ext uri="{FF2B5EF4-FFF2-40B4-BE49-F238E27FC236}">
                  <a16:creationId xmlns:a16="http://schemas.microsoft.com/office/drawing/2014/main" id="{EA1E899D-9842-0CD1-A640-E0599EBB8E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56270" y="5058906"/>
              <a:ext cx="505573" cy="185455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B12FB6-D523-7C71-7AB3-D604720E8CB2}"/>
                </a:ext>
              </a:extLst>
            </p:cNvPr>
            <p:cNvSpPr txBox="1"/>
            <p:nvPr/>
          </p:nvSpPr>
          <p:spPr>
            <a:xfrm>
              <a:off x="3413658" y="5241369"/>
              <a:ext cx="1576252" cy="31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dirty="0">
                  <a:latin typeface="Montserrat" pitchFamily="2" charset="0"/>
                  <a:cs typeface="Times New Roman" panose="02020603050405020304" pitchFamily="18" charset="0"/>
                </a:rPr>
                <a:t>Control panel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1" name="Прямая соединительная линия 50">
              <a:extLst>
                <a:ext uri="{FF2B5EF4-FFF2-40B4-BE49-F238E27FC236}">
                  <a16:creationId xmlns:a16="http://schemas.microsoft.com/office/drawing/2014/main" id="{AE96C310-F600-9EEF-299A-4B95E09E20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9511" y="1313992"/>
              <a:ext cx="540649" cy="296232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5B05863-7F09-4255-B7B1-AFDF977A6E95}"/>
                </a:ext>
              </a:extLst>
            </p:cNvPr>
            <p:cNvSpPr txBox="1"/>
            <p:nvPr/>
          </p:nvSpPr>
          <p:spPr>
            <a:xfrm>
              <a:off x="5283790" y="1077343"/>
              <a:ext cx="1550977" cy="53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Montserrat" pitchFamily="2" charset="0"/>
                  <a:cs typeface="Times New Roman" panose="02020603050405020304" pitchFamily="18" charset="0"/>
                </a:rPr>
                <a:t>R</a:t>
              </a:r>
              <a:r>
                <a:rPr lang="en" sz="1400" dirty="0" err="1">
                  <a:latin typeface="Montserrat" pitchFamily="2" charset="0"/>
                  <a:cs typeface="Times New Roman" panose="02020603050405020304" pitchFamily="18" charset="0"/>
                </a:rPr>
                <a:t>eflux</a:t>
              </a:r>
              <a:r>
                <a:rPr lang="en" sz="1400" dirty="0">
                  <a:latin typeface="Montserrat" pitchFamily="2" charset="0"/>
                  <a:cs typeface="Times New Roman" panose="02020603050405020304" pitchFamily="18" charset="0"/>
                </a:rPr>
                <a:t> condenser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3" name="Прямая соединительная линия 52">
              <a:extLst>
                <a:ext uri="{FF2B5EF4-FFF2-40B4-BE49-F238E27FC236}">
                  <a16:creationId xmlns:a16="http://schemas.microsoft.com/office/drawing/2014/main" id="{0C4CFBC1-5FD7-66E7-864E-83E933834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8147" y="3873043"/>
              <a:ext cx="276248" cy="42376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0E3A33-C005-54C2-B7BC-8A6C23E8C65F}"/>
                </a:ext>
              </a:extLst>
            </p:cNvPr>
            <p:cNvSpPr txBox="1"/>
            <p:nvPr/>
          </p:nvSpPr>
          <p:spPr>
            <a:xfrm>
              <a:off x="3246593" y="4244733"/>
              <a:ext cx="1576252" cy="31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dirty="0">
                  <a:latin typeface="Montserrat" pitchFamily="2" charset="0"/>
                  <a:cs typeface="Times New Roman" panose="02020603050405020304" pitchFamily="18" charset="0"/>
                </a:rPr>
                <a:t>Receiving flask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F23A59A1-3330-53DB-22D7-1F49708A85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58491" y="2115925"/>
              <a:ext cx="530000" cy="41511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6839D74-DB2D-EF11-A2DE-ADEE85F1CE44}"/>
                </a:ext>
              </a:extLst>
            </p:cNvPr>
            <p:cNvSpPr txBox="1"/>
            <p:nvPr/>
          </p:nvSpPr>
          <p:spPr>
            <a:xfrm>
              <a:off x="5955642" y="1906323"/>
              <a:ext cx="1319833" cy="317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Montserrat" pitchFamily="2" charset="0"/>
                  <a:cs typeface="Times New Roman" panose="02020603050405020304" pitchFamily="18" charset="0"/>
                </a:rPr>
                <a:t>Motor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57" name="Прямая соединительная линия 56">
              <a:extLst>
                <a:ext uri="{FF2B5EF4-FFF2-40B4-BE49-F238E27FC236}">
                  <a16:creationId xmlns:a16="http://schemas.microsoft.com/office/drawing/2014/main" id="{371A958C-6F75-42AD-AAA2-36A4A935AC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34719" y="2402454"/>
              <a:ext cx="360286" cy="441318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B1227ED-9B0D-A65C-F8F3-348A60831E5E}"/>
                </a:ext>
              </a:extLst>
            </p:cNvPr>
            <p:cNvSpPr txBox="1"/>
            <p:nvPr/>
          </p:nvSpPr>
          <p:spPr>
            <a:xfrm>
              <a:off x="3246593" y="2804779"/>
              <a:ext cx="1303288" cy="539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dirty="0">
                  <a:solidFill>
                    <a:srgbClr val="000000"/>
                  </a:solidFill>
                  <a:latin typeface="Montserrat" pitchFamily="2" charset="0"/>
                </a:rPr>
                <a:t>S</a:t>
              </a:r>
              <a:r>
                <a:rPr lang="en" sz="1400" b="0" i="0" u="none" strike="noStrike" dirty="0">
                  <a:solidFill>
                    <a:srgbClr val="000000"/>
                  </a:solidFill>
                  <a:effectLst/>
                  <a:latin typeface="Montserrat" pitchFamily="2" charset="0"/>
                </a:rPr>
                <a:t>ample feed tap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8DF10C33-B32C-80D8-71F7-32F63D1656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734" y="1446633"/>
            <a:ext cx="2460745" cy="24607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675DCAB8-643E-F91B-CECE-630BBC68486B}"/>
              </a:ext>
            </a:extLst>
          </p:cNvPr>
          <p:cNvSpPr txBox="1"/>
          <p:nvPr/>
        </p:nvSpPr>
        <p:spPr>
          <a:xfrm>
            <a:off x="356497" y="3951606"/>
            <a:ext cx="3041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Montserrat" pitchFamily="2" charset="0"/>
                <a:cs typeface="Times New Roman" panose="02020603050405020304" pitchFamily="18" charset="0"/>
              </a:rPr>
              <a:t>pH meter</a:t>
            </a:r>
            <a:endParaRPr lang="ru-RU" sz="1400" dirty="0">
              <a:latin typeface="Montserrat" pitchFamily="2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Montserrat" pitchFamily="2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Montserrat" pitchFamily="2" charset="0"/>
                <a:cs typeface="Times New Roman" panose="02020603050405020304" pitchFamily="18" charset="0"/>
              </a:rPr>
              <a:t>S20 </a:t>
            </a:r>
            <a:r>
              <a:rPr lang="en-US" sz="1400" dirty="0" err="1">
                <a:latin typeface="Montserrat" pitchFamily="2" charset="0"/>
                <a:cs typeface="Times New Roman" panose="02020603050405020304" pitchFamily="18" charset="0"/>
              </a:rPr>
              <a:t>SevenEasy</a:t>
            </a:r>
            <a:r>
              <a:rPr lang="en-US" sz="1400" dirty="0">
                <a:latin typeface="Montserrat" pitchFamily="2" charset="0"/>
                <a:cs typeface="Times New Roman" panose="02020603050405020304" pitchFamily="18" charset="0"/>
              </a:rPr>
              <a:t> Mettler Toledo</a:t>
            </a:r>
            <a:r>
              <a:rPr lang="ru-RU" sz="1400" dirty="0">
                <a:latin typeface="Montserrat" pitchFamily="2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0CC60E63-DD5F-7A36-250F-DEB2E950AF3A}"/>
              </a:ext>
            </a:extLst>
          </p:cNvPr>
          <p:cNvSpPr/>
          <p:nvPr/>
        </p:nvSpPr>
        <p:spPr>
          <a:xfrm>
            <a:off x="646734" y="1446633"/>
            <a:ext cx="2460745" cy="2460744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4385C3F4-DDD3-F418-8822-DDBD902F5B86}"/>
              </a:ext>
            </a:extLst>
          </p:cNvPr>
          <p:cNvSpPr/>
          <p:nvPr/>
        </p:nvSpPr>
        <p:spPr>
          <a:xfrm>
            <a:off x="3958283" y="1448109"/>
            <a:ext cx="3615755" cy="245926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9" name="Таблица 68">
            <a:extLst>
              <a:ext uri="{FF2B5EF4-FFF2-40B4-BE49-F238E27FC236}">
                <a16:creationId xmlns:a16="http://schemas.microsoft.com/office/drawing/2014/main" id="{D213CA49-E2AE-C3D2-9CBC-18D2EDB941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17564"/>
              </p:ext>
            </p:extLst>
          </p:nvPr>
        </p:nvGraphicFramePr>
        <p:xfrm>
          <a:off x="131935" y="4960698"/>
          <a:ext cx="3712965" cy="12687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4510">
                  <a:extLst>
                    <a:ext uri="{9D8B030D-6E8A-4147-A177-3AD203B41FA5}">
                      <a16:colId xmlns:a16="http://schemas.microsoft.com/office/drawing/2014/main" val="1444295015"/>
                    </a:ext>
                  </a:extLst>
                </a:gridCol>
                <a:gridCol w="636608">
                  <a:extLst>
                    <a:ext uri="{9D8B030D-6E8A-4147-A177-3AD203B41FA5}">
                      <a16:colId xmlns:a16="http://schemas.microsoft.com/office/drawing/2014/main" val="3577803919"/>
                    </a:ext>
                  </a:extLst>
                </a:gridCol>
                <a:gridCol w="578734">
                  <a:extLst>
                    <a:ext uri="{9D8B030D-6E8A-4147-A177-3AD203B41FA5}">
                      <a16:colId xmlns:a16="http://schemas.microsoft.com/office/drawing/2014/main" val="4012799943"/>
                    </a:ext>
                  </a:extLst>
                </a:gridCol>
                <a:gridCol w="1543113">
                  <a:extLst>
                    <a:ext uri="{9D8B030D-6E8A-4147-A177-3AD203B41FA5}">
                      <a16:colId xmlns:a16="http://schemas.microsoft.com/office/drawing/2014/main" val="41667262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Solvent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7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t, </a:t>
                      </a:r>
                      <a:r>
                        <a:rPr lang="en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°C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7D7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h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7D7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" sz="1400" b="1" dirty="0">
                          <a:solidFill>
                            <a:schemeClr val="bg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Characteristic features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7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994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–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8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5-6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" sz="1400" b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abundant foam formation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997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PEG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43,33%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2712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i-C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4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itchFamily="2" charset="0"/>
                          <a:cs typeface="Times New Roman" panose="02020603050405020304" pitchFamily="18" charset="0"/>
                        </a:rPr>
                        <a:t>O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8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" sz="1400" dirty="0">
                          <a:latin typeface="Montserrat" pitchFamily="2" charset="0"/>
                          <a:cs typeface="Times New Roman" panose="02020603050405020304" pitchFamily="18" charset="0"/>
                        </a:rPr>
                        <a:t>no foam at all</a:t>
                      </a:r>
                      <a:endParaRPr lang="ru-RU" sz="1400" dirty="0"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3593413"/>
                  </a:ext>
                </a:extLst>
              </a:tr>
            </a:tbl>
          </a:graphicData>
        </a:graphic>
      </p:graphicFrame>
      <p:sp>
        <p:nvSpPr>
          <p:cNvPr id="70" name="TextBox 69">
            <a:extLst>
              <a:ext uri="{FF2B5EF4-FFF2-40B4-BE49-F238E27FC236}">
                <a16:creationId xmlns:a16="http://schemas.microsoft.com/office/drawing/2014/main" id="{6D86E752-CC63-613D-6A91-3C02C6B35F8E}"/>
              </a:ext>
            </a:extLst>
          </p:cNvPr>
          <p:cNvSpPr txBox="1"/>
          <p:nvPr/>
        </p:nvSpPr>
        <p:spPr>
          <a:xfrm>
            <a:off x="89591" y="4658157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Montserrat" pitchFamily="2" charset="0"/>
                <a:cs typeface="Times New Roman" panose="02020603050405020304" pitchFamily="18" charset="0"/>
              </a:rPr>
              <a:t>Synthesis </a:t>
            </a:r>
            <a:r>
              <a:rPr lang="en" sz="1600" b="1" dirty="0">
                <a:latin typeface="Montserrat" pitchFamily="2" charset="0"/>
                <a:cs typeface="Times New Roman" panose="02020603050405020304" pitchFamily="18" charset="0"/>
              </a:rPr>
              <a:t>conditions</a:t>
            </a:r>
            <a:endParaRPr lang="ru-RU" sz="1600" b="1" dirty="0"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6A307F9-D22B-BB2D-0F90-E2BE17B43E04}"/>
              </a:ext>
            </a:extLst>
          </p:cNvPr>
          <p:cNvSpPr txBox="1"/>
          <p:nvPr/>
        </p:nvSpPr>
        <p:spPr>
          <a:xfrm>
            <a:off x="3998893" y="4658157"/>
            <a:ext cx="37032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M</a:t>
            </a:r>
            <a:r>
              <a:rPr lang="en" sz="1600" b="1" dirty="0">
                <a:solidFill>
                  <a:schemeClr val="tx1"/>
                </a:solidFill>
                <a:latin typeface="Montserrat" pitchFamily="2" charset="0"/>
                <a:cs typeface="Times New Roman" panose="02020603050405020304" pitchFamily="18" charset="0"/>
              </a:rPr>
              <a:t>ass content of the amine oxide</a:t>
            </a:r>
            <a:endParaRPr lang="ru-RU" sz="1600" b="1" dirty="0">
              <a:solidFill>
                <a:schemeClr val="tx1"/>
              </a:solidFill>
              <a:latin typeface="Montserrat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377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ИК-1.png">
            <a:extLst>
              <a:ext uri="{FF2B5EF4-FFF2-40B4-BE49-F238E27FC236}">
                <a16:creationId xmlns:a16="http://schemas.microsoft.com/office/drawing/2014/main" id="{A8463435-4782-DA51-97ED-7B1E0C939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225" t="5166" b="4548"/>
          <a:stretch/>
        </p:blipFill>
        <p:spPr>
          <a:xfrm>
            <a:off x="4936928" y="1250125"/>
            <a:ext cx="7162167" cy="4655178"/>
          </a:xfrm>
          <a:prstGeom prst="rect">
            <a:avLst/>
          </a:prstGeom>
        </p:spPr>
      </p:pic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98E4C1E3-6F22-798C-3E8F-255CA6D14310}"/>
              </a:ext>
            </a:extLst>
          </p:cNvPr>
          <p:cNvSpPr/>
          <p:nvPr/>
        </p:nvSpPr>
        <p:spPr>
          <a:xfrm>
            <a:off x="5200023" y="5875535"/>
            <a:ext cx="6852150" cy="137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id="{B142576F-87A0-79BE-C758-7A019615CE7A}"/>
              </a:ext>
            </a:extLst>
          </p:cNvPr>
          <p:cNvSpPr/>
          <p:nvPr/>
        </p:nvSpPr>
        <p:spPr>
          <a:xfrm>
            <a:off x="4699598" y="1252207"/>
            <a:ext cx="306000" cy="4623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25E5DA6-5129-0268-FDB7-69A7C6E4C037}"/>
              </a:ext>
            </a:extLst>
          </p:cNvPr>
          <p:cNvGrpSpPr/>
          <p:nvPr/>
        </p:nvGrpSpPr>
        <p:grpSpPr>
          <a:xfrm>
            <a:off x="5997670" y="2485068"/>
            <a:ext cx="1277854" cy="3180604"/>
            <a:chOff x="1428670" y="2286598"/>
            <a:chExt cx="1104837" cy="2746350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5EFEB8E7-FD20-0DD9-5FC3-8D8AB5325677}"/>
                </a:ext>
              </a:extLst>
            </p:cNvPr>
            <p:cNvSpPr/>
            <p:nvPr/>
          </p:nvSpPr>
          <p:spPr>
            <a:xfrm>
              <a:off x="1428670" y="3381258"/>
              <a:ext cx="918782" cy="165169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6EC90F27-82C6-B0EE-0F42-8B86BC3BC274}"/>
                </a:ext>
              </a:extLst>
            </p:cNvPr>
            <p:cNvCxnSpPr/>
            <p:nvPr/>
          </p:nvCxnSpPr>
          <p:spPr>
            <a:xfrm>
              <a:off x="1892590" y="2510081"/>
              <a:ext cx="0" cy="115200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8E6E53-3EC1-161E-92C8-D0A10C0F8797}"/>
                </a:ext>
              </a:extLst>
            </p:cNvPr>
            <p:cNvSpPr txBox="1"/>
            <p:nvPr/>
          </p:nvSpPr>
          <p:spPr>
            <a:xfrm>
              <a:off x="1644828" y="2286598"/>
              <a:ext cx="888679" cy="2657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Montserrat" pitchFamily="2" charset="0"/>
                  <a:cs typeface="Times New Roman" panose="02020603050405020304" pitchFamily="18" charset="0"/>
                </a:rPr>
                <a:t>3292</a:t>
              </a:r>
              <a:r>
                <a:rPr lang="ru-RU" sz="1400" dirty="0">
                  <a:latin typeface="Montserrat" pitchFamily="2" charset="0"/>
                  <a:cs typeface="Times New Roman" panose="02020603050405020304" pitchFamily="18" charset="0"/>
                </a:rPr>
                <a:t> </a:t>
              </a:r>
              <a:r>
                <a:rPr lang="en-US" sz="1400" dirty="0">
                  <a:latin typeface="Montserrat" pitchFamily="2" charset="0"/>
                  <a:cs typeface="Times New Roman" panose="02020603050405020304" pitchFamily="18" charset="0"/>
                </a:rPr>
                <a:t>cm</a:t>
              </a:r>
              <a:r>
                <a:rPr lang="ru-RU" sz="1400" baseline="30000" dirty="0">
                  <a:latin typeface="Montserrat" pitchFamily="2" charset="0"/>
                  <a:cs typeface="Times New Roman" panose="02020603050405020304" pitchFamily="18" charset="0"/>
                </a:rPr>
                <a:t>-1</a:t>
              </a:r>
            </a:p>
          </p:txBody>
        </p:sp>
      </p:grp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C9979B-7A86-B516-00D1-2DA72E3E8DC9}"/>
              </a:ext>
            </a:extLst>
          </p:cNvPr>
          <p:cNvSpPr/>
          <p:nvPr/>
        </p:nvSpPr>
        <p:spPr>
          <a:xfrm>
            <a:off x="-92597" y="424850"/>
            <a:ext cx="12477508" cy="62767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4B974F5-A431-AD9A-AA95-7D047D9D4472}"/>
              </a:ext>
            </a:extLst>
          </p:cNvPr>
          <p:cNvCxnSpPr>
            <a:cxnSpLocks/>
          </p:cNvCxnSpPr>
          <p:nvPr/>
        </p:nvCxnSpPr>
        <p:spPr>
          <a:xfrm>
            <a:off x="104775" y="6433103"/>
            <a:ext cx="11947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6294FA0-8D58-BC39-B5DF-5CE0562D11C4}"/>
              </a:ext>
            </a:extLst>
          </p:cNvPr>
          <p:cNvCxnSpPr>
            <a:cxnSpLocks/>
          </p:cNvCxnSpPr>
          <p:nvPr/>
        </p:nvCxnSpPr>
        <p:spPr>
          <a:xfrm>
            <a:off x="107950" y="6522765"/>
            <a:ext cx="11944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:a16="http://schemas.microsoft.com/office/drawing/2014/main" id="{275D388E-9AAE-EF0F-EC61-E53DFA51A31A}"/>
              </a:ext>
            </a:extLst>
          </p:cNvPr>
          <p:cNvSpPr>
            <a:spLocks noChangeAspect="1"/>
          </p:cNvSpPr>
          <p:nvPr/>
        </p:nvSpPr>
        <p:spPr>
          <a:xfrm>
            <a:off x="10809179" y="213269"/>
            <a:ext cx="1027375" cy="1027375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286" t="-4264" r="-4286" b="-4308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2862AEC1-F92F-E44D-0AEB-452799F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1" y="6503171"/>
            <a:ext cx="2743200" cy="365125"/>
          </a:xfrm>
        </p:spPr>
        <p:txBody>
          <a:bodyPr/>
          <a:lstStyle/>
          <a:p>
            <a:fld id="{435C9CD4-0861-5D46-8624-50242857A87A}" type="slidenum">
              <a:rPr lang="ru-RU" sz="1800" smtClean="0">
                <a:solidFill>
                  <a:schemeClr val="tx1"/>
                </a:solidFill>
                <a:latin typeface="Montserrat" pitchFamily="2" charset="0"/>
              </a:rPr>
              <a:t>7</a:t>
            </a:fld>
            <a:endParaRPr lang="ru-RU" sz="1800" dirty="0">
              <a:solidFill>
                <a:schemeClr val="tx1"/>
              </a:solidFill>
              <a:latin typeface="Montserrat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5AC999-FFA9-6248-B988-8E423A6B516F}"/>
              </a:ext>
            </a:extLst>
          </p:cNvPr>
          <p:cNvSpPr txBox="1"/>
          <p:nvPr/>
        </p:nvSpPr>
        <p:spPr>
          <a:xfrm>
            <a:off x="848165" y="480059"/>
            <a:ext cx="10495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IR absorption spectra</a:t>
            </a:r>
            <a:r>
              <a:rPr lang="ru-RU" sz="2800" b="1" dirty="0">
                <a:solidFill>
                  <a:sysClr val="windowText" lastClr="000000"/>
                </a:solidFill>
                <a:latin typeface="Montserrat" pitchFamily="2" charset="0"/>
                <a:cs typeface="Futura" panose="020B0602020204020303" pitchFamily="34" charset="-79"/>
              </a:rPr>
              <a:t> (</a:t>
            </a:r>
            <a:r>
              <a:rPr lang="en-US" sz="2800" b="1" dirty="0">
                <a:solidFill>
                  <a:sysClr val="windowText" lastClr="00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FTIR)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92CF86D-AF98-E74A-2B6E-6635FC7A656C}"/>
              </a:ext>
            </a:extLst>
          </p:cNvPr>
          <p:cNvSpPr txBox="1"/>
          <p:nvPr/>
        </p:nvSpPr>
        <p:spPr>
          <a:xfrm rot="16200000">
            <a:off x="4045428" y="3110785"/>
            <a:ext cx="1111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200" dirty="0">
                <a:latin typeface="Montserrat" pitchFamily="2" charset="0"/>
                <a:cs typeface="Times New Roman" panose="02020603050405020304" pitchFamily="18" charset="0"/>
              </a:rPr>
              <a:t>Absorbance</a:t>
            </a:r>
            <a:endParaRPr lang="ru-RU" sz="1200" dirty="0"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8E70705-1FBF-7928-E28F-747775B58382}"/>
              </a:ext>
            </a:extLst>
          </p:cNvPr>
          <p:cNvSpPr txBox="1"/>
          <p:nvPr/>
        </p:nvSpPr>
        <p:spPr>
          <a:xfrm>
            <a:off x="7785699" y="6018749"/>
            <a:ext cx="1691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  <a:cs typeface="Times New Roman" panose="02020603050405020304" pitchFamily="18" charset="0"/>
              </a:rPr>
              <a:t>Wave number, cm</a:t>
            </a:r>
            <a:r>
              <a:rPr lang="ru-RU" sz="1200" baseline="30000" dirty="0">
                <a:latin typeface="Montserrat" pitchFamily="2" charset="0"/>
                <a:cs typeface="Times New Roman" panose="02020603050405020304" pitchFamily="18" charset="0"/>
              </a:rPr>
              <a:t>-1</a:t>
            </a:r>
            <a:endParaRPr lang="ru-RU" sz="1200" dirty="0">
              <a:latin typeface="Montserrat" pitchFamily="2" charset="0"/>
              <a:cs typeface="Times New Roman" panose="02020603050405020304" pitchFamily="18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5D74066-9263-968B-D361-A905A6D08F06}"/>
              </a:ext>
            </a:extLst>
          </p:cNvPr>
          <p:cNvSpPr txBox="1"/>
          <p:nvPr/>
        </p:nvSpPr>
        <p:spPr>
          <a:xfrm>
            <a:off x="4688314" y="1256727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0,32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958BB752-06CC-0EF7-9BF7-F5A5C1A0739D}"/>
              </a:ext>
            </a:extLst>
          </p:cNvPr>
          <p:cNvSpPr txBox="1"/>
          <p:nvPr/>
        </p:nvSpPr>
        <p:spPr>
          <a:xfrm>
            <a:off x="4688313" y="1531192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0,30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14D3E0F-6E05-6D2B-9FD2-CABE6A95A806}"/>
              </a:ext>
            </a:extLst>
          </p:cNvPr>
          <p:cNvSpPr txBox="1"/>
          <p:nvPr/>
        </p:nvSpPr>
        <p:spPr>
          <a:xfrm>
            <a:off x="4688314" y="1811590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0,28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D1CF6DE-093D-F070-5BCD-E1EE0DB869AD}"/>
              </a:ext>
            </a:extLst>
          </p:cNvPr>
          <p:cNvSpPr txBox="1"/>
          <p:nvPr/>
        </p:nvSpPr>
        <p:spPr>
          <a:xfrm>
            <a:off x="4688313" y="2086055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0,26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C9ED150-98B2-6A9E-BB8A-55078D773740}"/>
              </a:ext>
            </a:extLst>
          </p:cNvPr>
          <p:cNvSpPr txBox="1"/>
          <p:nvPr/>
        </p:nvSpPr>
        <p:spPr>
          <a:xfrm>
            <a:off x="4690909" y="2359845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0,24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5E61E1C-6449-EB89-80FF-1C5AFF1669FE}"/>
              </a:ext>
            </a:extLst>
          </p:cNvPr>
          <p:cNvSpPr txBox="1"/>
          <p:nvPr/>
        </p:nvSpPr>
        <p:spPr>
          <a:xfrm>
            <a:off x="4685490" y="2634805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0,22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7B77E23-9FE7-3FA2-2E3B-41A6BA59CE29}"/>
              </a:ext>
            </a:extLst>
          </p:cNvPr>
          <p:cNvSpPr txBox="1"/>
          <p:nvPr/>
        </p:nvSpPr>
        <p:spPr>
          <a:xfrm>
            <a:off x="4699599" y="2915203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0,20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6A6592B-542C-401C-3650-C0A59FAC884B}"/>
              </a:ext>
            </a:extLst>
          </p:cNvPr>
          <p:cNvSpPr txBox="1"/>
          <p:nvPr/>
        </p:nvSpPr>
        <p:spPr>
          <a:xfrm>
            <a:off x="4690908" y="3190042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0,18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EDF28D4-791A-C800-CCA9-0ECC0B70CD33}"/>
              </a:ext>
            </a:extLst>
          </p:cNvPr>
          <p:cNvSpPr txBox="1"/>
          <p:nvPr/>
        </p:nvSpPr>
        <p:spPr>
          <a:xfrm>
            <a:off x="4685491" y="3472770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0,16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765B195B-3C82-BAD7-FFE9-657B49BA3B4F}"/>
              </a:ext>
            </a:extLst>
          </p:cNvPr>
          <p:cNvSpPr txBox="1"/>
          <p:nvPr/>
        </p:nvSpPr>
        <p:spPr>
          <a:xfrm>
            <a:off x="4690907" y="3747235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0,14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AC80674-49CF-3375-63FB-EB763AD173C9}"/>
              </a:ext>
            </a:extLst>
          </p:cNvPr>
          <p:cNvSpPr txBox="1"/>
          <p:nvPr/>
        </p:nvSpPr>
        <p:spPr>
          <a:xfrm>
            <a:off x="4685491" y="4022023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0,12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A94C8056-066E-3928-1018-8FF84D25FF31}"/>
              </a:ext>
            </a:extLst>
          </p:cNvPr>
          <p:cNvSpPr txBox="1"/>
          <p:nvPr/>
        </p:nvSpPr>
        <p:spPr>
          <a:xfrm>
            <a:off x="4685490" y="4295739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0,10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B07D592-518B-FD26-5095-13DD66B1AB59}"/>
              </a:ext>
            </a:extLst>
          </p:cNvPr>
          <p:cNvSpPr txBox="1"/>
          <p:nvPr/>
        </p:nvSpPr>
        <p:spPr>
          <a:xfrm>
            <a:off x="4688411" y="4573170"/>
            <a:ext cx="4083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0,08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B8558C2-C873-8F31-7565-C52F3662DD12}"/>
              </a:ext>
            </a:extLst>
          </p:cNvPr>
          <p:cNvSpPr txBox="1"/>
          <p:nvPr/>
        </p:nvSpPr>
        <p:spPr>
          <a:xfrm>
            <a:off x="4690907" y="4851351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0,06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E453710-AC52-DA3C-1802-36C2358FACB7}"/>
              </a:ext>
            </a:extLst>
          </p:cNvPr>
          <p:cNvSpPr txBox="1"/>
          <p:nvPr/>
        </p:nvSpPr>
        <p:spPr>
          <a:xfrm>
            <a:off x="4644911" y="5127481"/>
            <a:ext cx="449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0,04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3E2EEA1-0DBC-5828-F423-3C4876C4F4CD}"/>
              </a:ext>
            </a:extLst>
          </p:cNvPr>
          <p:cNvSpPr txBox="1"/>
          <p:nvPr/>
        </p:nvSpPr>
        <p:spPr>
          <a:xfrm>
            <a:off x="4685489" y="5406264"/>
            <a:ext cx="403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0,02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9A0B0B7-6CD6-E416-BC8D-8F4D64B9C34A}"/>
              </a:ext>
            </a:extLst>
          </p:cNvPr>
          <p:cNvSpPr txBox="1"/>
          <p:nvPr/>
        </p:nvSpPr>
        <p:spPr>
          <a:xfrm>
            <a:off x="4685489" y="5660092"/>
            <a:ext cx="4088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0,00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15CF300-3027-40E8-3ACB-D576DF74DE29}"/>
              </a:ext>
            </a:extLst>
          </p:cNvPr>
          <p:cNvSpPr txBox="1"/>
          <p:nvPr/>
        </p:nvSpPr>
        <p:spPr>
          <a:xfrm>
            <a:off x="10049960" y="5821423"/>
            <a:ext cx="47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1500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8B9B14F3-BFD5-45CC-9EF7-DA4A4052FD2E}"/>
              </a:ext>
            </a:extLst>
          </p:cNvPr>
          <p:cNvSpPr txBox="1"/>
          <p:nvPr/>
        </p:nvSpPr>
        <p:spPr>
          <a:xfrm>
            <a:off x="11105788" y="5821423"/>
            <a:ext cx="47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1000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2256B76A-B8DA-7804-4EAD-695A5F64A0F2}"/>
              </a:ext>
            </a:extLst>
          </p:cNvPr>
          <p:cNvSpPr txBox="1"/>
          <p:nvPr/>
        </p:nvSpPr>
        <p:spPr>
          <a:xfrm>
            <a:off x="9001093" y="5822826"/>
            <a:ext cx="47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2000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49446BE0-558C-71A6-4F54-0AA58F074F47}"/>
              </a:ext>
            </a:extLst>
          </p:cNvPr>
          <p:cNvSpPr txBox="1"/>
          <p:nvPr/>
        </p:nvSpPr>
        <p:spPr>
          <a:xfrm>
            <a:off x="7933276" y="5821233"/>
            <a:ext cx="47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2500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E7242CC-9B29-9E7F-0392-88A8D62F5D5E}"/>
              </a:ext>
            </a:extLst>
          </p:cNvPr>
          <p:cNvSpPr txBox="1"/>
          <p:nvPr/>
        </p:nvSpPr>
        <p:spPr>
          <a:xfrm>
            <a:off x="6892397" y="5821254"/>
            <a:ext cx="47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3000</a:t>
            </a:r>
            <a:endParaRPr lang="ru-RU" sz="800" dirty="0">
              <a:latin typeface="Montserrat" pitchFamily="2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A4034E53-5661-79F9-EE8A-5E115AA5E6A5}"/>
              </a:ext>
            </a:extLst>
          </p:cNvPr>
          <p:cNvSpPr txBox="1"/>
          <p:nvPr/>
        </p:nvSpPr>
        <p:spPr>
          <a:xfrm>
            <a:off x="5824580" y="5821233"/>
            <a:ext cx="4760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latin typeface="Montserrat" pitchFamily="2" charset="0"/>
              </a:rPr>
              <a:t>3500</a:t>
            </a:r>
            <a:endParaRPr lang="ru-RU" sz="800" dirty="0">
              <a:latin typeface="Montserrat" pitchFamily="2" charset="0"/>
            </a:endParaRP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2772A3E5-038C-F4F9-1B63-541C22E5E0A9}"/>
              </a:ext>
            </a:extLst>
          </p:cNvPr>
          <p:cNvGrpSpPr/>
          <p:nvPr/>
        </p:nvGrpSpPr>
        <p:grpSpPr>
          <a:xfrm>
            <a:off x="5328745" y="1467911"/>
            <a:ext cx="1901881" cy="611746"/>
            <a:chOff x="2549822" y="1564166"/>
            <a:chExt cx="1487325" cy="611746"/>
          </a:xfrm>
        </p:grpSpPr>
        <p:cxnSp>
          <p:nvCxnSpPr>
            <p:cNvPr id="139" name="Прямая соединительная линия 138">
              <a:extLst>
                <a:ext uri="{FF2B5EF4-FFF2-40B4-BE49-F238E27FC236}">
                  <a16:creationId xmlns:a16="http://schemas.microsoft.com/office/drawing/2014/main" id="{D1B9C9FD-4C1A-578D-C8D9-5CDBA9C7290B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2" y="1721856"/>
              <a:ext cx="257299" cy="0"/>
            </a:xfrm>
            <a:prstGeom prst="line">
              <a:avLst/>
            </a:prstGeom>
            <a:ln w="1905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Прямая соединительная линия 139">
              <a:extLst>
                <a:ext uri="{FF2B5EF4-FFF2-40B4-BE49-F238E27FC236}">
                  <a16:creationId xmlns:a16="http://schemas.microsoft.com/office/drawing/2014/main" id="{32D4DF1E-E0F5-C991-2A81-B0BCEDE947B7}"/>
                </a:ext>
              </a:extLst>
            </p:cNvPr>
            <p:cNvCxnSpPr>
              <a:cxnSpLocks/>
            </p:cNvCxnSpPr>
            <p:nvPr/>
          </p:nvCxnSpPr>
          <p:spPr>
            <a:xfrm>
              <a:off x="2549822" y="2028259"/>
              <a:ext cx="257299" cy="0"/>
            </a:xfrm>
            <a:prstGeom prst="line">
              <a:avLst/>
            </a:prstGeom>
            <a:ln w="19050" cap="rnd">
              <a:solidFill>
                <a:srgbClr val="5E5CF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F477963F-B07D-B0A8-9B07-B2CC78F4E888}"/>
                </a:ext>
              </a:extLst>
            </p:cNvPr>
            <p:cNvSpPr txBox="1"/>
            <p:nvPr/>
          </p:nvSpPr>
          <p:spPr>
            <a:xfrm>
              <a:off x="2698318" y="1564166"/>
              <a:ext cx="13388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Montserrat" pitchFamily="2" charset="0"/>
                  <a:cs typeface="Times New Roman" panose="02020603050405020304" pitchFamily="18" charset="0"/>
                </a:rPr>
                <a:t>End-product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4C894967-E9C4-B39C-1A77-3531B3535BBF}"/>
                </a:ext>
              </a:extLst>
            </p:cNvPr>
            <p:cNvSpPr txBox="1"/>
            <p:nvPr/>
          </p:nvSpPr>
          <p:spPr>
            <a:xfrm>
              <a:off x="2721562" y="1868135"/>
              <a:ext cx="13051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" sz="1400" dirty="0">
                  <a:latin typeface="Montserrat" pitchFamily="2" charset="0"/>
                  <a:cs typeface="Times New Roman" panose="02020603050405020304" pitchFamily="18" charset="0"/>
                </a:rPr>
                <a:t>Initial amine</a:t>
              </a:r>
              <a:endParaRPr lang="ru-RU" sz="14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473E9E2-EB18-88F2-AB75-0E8D31CB92A2}"/>
              </a:ext>
            </a:extLst>
          </p:cNvPr>
          <p:cNvGrpSpPr/>
          <p:nvPr/>
        </p:nvGrpSpPr>
        <p:grpSpPr>
          <a:xfrm>
            <a:off x="132227" y="1244730"/>
            <a:ext cx="4286179" cy="5154054"/>
            <a:chOff x="132227" y="1244730"/>
            <a:chExt cx="4286179" cy="5154054"/>
          </a:xfrm>
        </p:grpSpPr>
        <p:pic>
          <p:nvPicPr>
            <p:cNvPr id="25" name="Рисунок 24" descr="ИК-2.png">
              <a:extLst>
                <a:ext uri="{FF2B5EF4-FFF2-40B4-BE49-F238E27FC236}">
                  <a16:creationId xmlns:a16="http://schemas.microsoft.com/office/drawing/2014/main" id="{39218DDC-CEFE-0F1E-BC98-B3F9F084B1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l="7536" t="1635" b="5034"/>
            <a:stretch/>
          </p:blipFill>
          <p:spPr>
            <a:xfrm>
              <a:off x="530448" y="1385835"/>
              <a:ext cx="3887958" cy="4655178"/>
            </a:xfrm>
            <a:prstGeom prst="rect">
              <a:avLst/>
            </a:prstGeom>
          </p:spPr>
        </p:pic>
        <p:sp>
          <p:nvSpPr>
            <p:cNvPr id="87" name="Прямоугольник 86">
              <a:extLst>
                <a:ext uri="{FF2B5EF4-FFF2-40B4-BE49-F238E27FC236}">
                  <a16:creationId xmlns:a16="http://schemas.microsoft.com/office/drawing/2014/main" id="{04AC6D17-00C2-96B5-3EF3-2B76D6993D2E}"/>
                </a:ext>
              </a:extLst>
            </p:cNvPr>
            <p:cNvSpPr/>
            <p:nvPr/>
          </p:nvSpPr>
          <p:spPr>
            <a:xfrm>
              <a:off x="688625" y="6038061"/>
              <a:ext cx="3718410" cy="1043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A8D5D0E0-E502-B890-CD55-96A0CD43D40E}"/>
                </a:ext>
              </a:extLst>
            </p:cNvPr>
            <p:cNvSpPr/>
            <p:nvPr/>
          </p:nvSpPr>
          <p:spPr>
            <a:xfrm>
              <a:off x="409225" y="1244730"/>
              <a:ext cx="259647" cy="5098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05F344A3-7547-E898-2EDE-237EC005A4DC}"/>
                </a:ext>
              </a:extLst>
            </p:cNvPr>
            <p:cNvGrpSpPr/>
            <p:nvPr/>
          </p:nvGrpSpPr>
          <p:grpSpPr>
            <a:xfrm>
              <a:off x="3206415" y="4288167"/>
              <a:ext cx="1164577" cy="1663049"/>
              <a:chOff x="3462239" y="3918553"/>
              <a:chExt cx="1379047" cy="1969317"/>
            </a:xfrm>
          </p:grpSpPr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E571C5DE-B7AB-9E5B-DB8C-99FA61879EB1}"/>
                  </a:ext>
                </a:extLst>
              </p:cNvPr>
              <p:cNvSpPr/>
              <p:nvPr/>
            </p:nvSpPr>
            <p:spPr>
              <a:xfrm>
                <a:off x="3462239" y="5079451"/>
                <a:ext cx="576064" cy="808419"/>
              </a:xfrm>
              <a:prstGeom prst="ellipse">
                <a:avLst/>
              </a:prstGeom>
              <a:solidFill>
                <a:srgbClr val="FFFF00">
                  <a:alpha val="2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id="{E66DBF7C-CB61-64DF-19C6-E7F15E5E0DBD}"/>
                  </a:ext>
                </a:extLst>
              </p:cNvPr>
              <p:cNvCxnSpPr/>
              <p:nvPr/>
            </p:nvCxnSpPr>
            <p:spPr>
              <a:xfrm flipV="1">
                <a:off x="3666124" y="4164194"/>
                <a:ext cx="0" cy="115212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AD71B0C-E7FF-DBCA-59CA-4FA14B834ACB}"/>
                  </a:ext>
                </a:extLst>
              </p:cNvPr>
              <p:cNvSpPr txBox="1"/>
              <p:nvPr/>
            </p:nvSpPr>
            <p:spPr>
              <a:xfrm>
                <a:off x="3588702" y="3918553"/>
                <a:ext cx="1118428" cy="364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latin typeface="Montserrat" pitchFamily="2" charset="0"/>
                    <a:cs typeface="Times New Roman" panose="02020603050405020304" pitchFamily="18" charset="0"/>
                  </a:rPr>
                  <a:t>968 </a:t>
                </a:r>
                <a:r>
                  <a:rPr lang="en-US" sz="1400" dirty="0">
                    <a:latin typeface="Montserrat" pitchFamily="2" charset="0"/>
                    <a:cs typeface="Times New Roman" panose="02020603050405020304" pitchFamily="18" charset="0"/>
                  </a:rPr>
                  <a:t>cm</a:t>
                </a:r>
                <a:r>
                  <a:rPr lang="ru-RU" sz="1400" baseline="30000" dirty="0">
                    <a:latin typeface="Montserrat" pitchFamily="2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FA57A61-95F2-776D-C429-4932A677A488}"/>
                  </a:ext>
                </a:extLst>
              </p:cNvPr>
              <p:cNvSpPr txBox="1"/>
              <p:nvPr/>
            </p:nvSpPr>
            <p:spPr>
              <a:xfrm>
                <a:off x="3736145" y="4468961"/>
                <a:ext cx="1105141" cy="3644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latin typeface="Montserrat" pitchFamily="2" charset="0"/>
                    <a:cs typeface="Times New Roman" panose="02020603050405020304" pitchFamily="18" charset="0"/>
                  </a:rPr>
                  <a:t>929 </a:t>
                </a:r>
                <a:r>
                  <a:rPr lang="en-US" sz="1400" dirty="0">
                    <a:latin typeface="Montserrat" pitchFamily="2" charset="0"/>
                    <a:cs typeface="Times New Roman" panose="02020603050405020304" pitchFamily="18" charset="0"/>
                  </a:rPr>
                  <a:t>cm</a:t>
                </a:r>
                <a:r>
                  <a:rPr lang="ru-RU" sz="1400" baseline="30000" dirty="0">
                    <a:latin typeface="Montserrat" pitchFamily="2" charset="0"/>
                    <a:cs typeface="Times New Roman" panose="02020603050405020304" pitchFamily="18" charset="0"/>
                  </a:rPr>
                  <a:t>-1</a:t>
                </a:r>
              </a:p>
            </p:txBody>
          </p: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C5528674-91F0-16D1-FF0F-9615B3B92D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818449" y="4714292"/>
                <a:ext cx="0" cy="677481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9295890-FC25-D15D-FB24-F276AD51B0A8}"/>
                </a:ext>
              </a:extLst>
            </p:cNvPr>
            <p:cNvSpPr txBox="1"/>
            <p:nvPr/>
          </p:nvSpPr>
          <p:spPr>
            <a:xfrm rot="16200000">
              <a:off x="-284874" y="3463561"/>
              <a:ext cx="11112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" sz="1200" dirty="0">
                  <a:latin typeface="Montserrat" pitchFamily="2" charset="0"/>
                  <a:cs typeface="Times New Roman" panose="02020603050405020304" pitchFamily="18" charset="0"/>
                </a:rPr>
                <a:t>Absorbance</a:t>
              </a:r>
              <a:endParaRPr lang="ru-RU" sz="12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31FA11-D970-DF89-7B4C-C8048D65017B}"/>
                </a:ext>
              </a:extLst>
            </p:cNvPr>
            <p:cNvSpPr txBox="1"/>
            <p:nvPr/>
          </p:nvSpPr>
          <p:spPr>
            <a:xfrm>
              <a:off x="1697317" y="6121785"/>
              <a:ext cx="1691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Montserrat" pitchFamily="2" charset="0"/>
                  <a:cs typeface="Times New Roman" panose="02020603050405020304" pitchFamily="18" charset="0"/>
                </a:rPr>
                <a:t>Wave number, cm</a:t>
              </a:r>
              <a:r>
                <a:rPr lang="ru-RU" sz="1200" baseline="30000" dirty="0">
                  <a:latin typeface="Montserrat" pitchFamily="2" charset="0"/>
                  <a:cs typeface="Times New Roman" panose="02020603050405020304" pitchFamily="18" charset="0"/>
                </a:rPr>
                <a:t>-1</a:t>
              </a:r>
              <a:endParaRPr lang="ru-RU" sz="1200" dirty="0">
                <a:latin typeface="Montserrat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A384F7A-2B93-0538-2A42-23C8AB5966B5}"/>
                </a:ext>
              </a:extLst>
            </p:cNvPr>
            <p:cNvSpPr txBox="1"/>
            <p:nvPr/>
          </p:nvSpPr>
          <p:spPr>
            <a:xfrm>
              <a:off x="356821" y="1360189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0,16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668B71-A893-8324-50A5-50BBA5E07304}"/>
                </a:ext>
              </a:extLst>
            </p:cNvPr>
            <p:cNvSpPr txBox="1"/>
            <p:nvPr/>
          </p:nvSpPr>
          <p:spPr>
            <a:xfrm>
              <a:off x="356820" y="1639131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0,1</a:t>
              </a:r>
              <a:r>
                <a:rPr lang="ru-RU" sz="800" dirty="0">
                  <a:latin typeface="Montserrat" pitchFamily="2" charset="0"/>
                </a:rPr>
                <a:t>5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AA3C986-EAD7-5708-B846-85FBB0799984}"/>
                </a:ext>
              </a:extLst>
            </p:cNvPr>
            <p:cNvSpPr txBox="1"/>
            <p:nvPr/>
          </p:nvSpPr>
          <p:spPr>
            <a:xfrm>
              <a:off x="356821" y="1918073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0,1</a:t>
              </a:r>
              <a:r>
                <a:rPr lang="ru-RU" sz="800" dirty="0">
                  <a:latin typeface="Montserrat" pitchFamily="2" charset="0"/>
                </a:rPr>
                <a:t>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0FABAFD-07E7-ABFF-5473-BF572A2BCDD0}"/>
                </a:ext>
              </a:extLst>
            </p:cNvPr>
            <p:cNvSpPr txBox="1"/>
            <p:nvPr/>
          </p:nvSpPr>
          <p:spPr>
            <a:xfrm>
              <a:off x="356820" y="2197015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0,1</a:t>
              </a:r>
              <a:r>
                <a:rPr lang="ru-RU" sz="800" dirty="0">
                  <a:latin typeface="Montserrat" pitchFamily="2" charset="0"/>
                </a:rPr>
                <a:t>3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423AB4E-ADBF-4F3A-0ACB-3777B10EFF07}"/>
                </a:ext>
              </a:extLst>
            </p:cNvPr>
            <p:cNvSpPr txBox="1"/>
            <p:nvPr/>
          </p:nvSpPr>
          <p:spPr>
            <a:xfrm>
              <a:off x="354556" y="2475957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0,1</a:t>
              </a:r>
              <a:r>
                <a:rPr lang="ru-RU" sz="800" dirty="0">
                  <a:latin typeface="Montserrat" pitchFamily="2" charset="0"/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C902ECB3-E463-9E16-B806-7AA74124AFD6}"/>
                </a:ext>
              </a:extLst>
            </p:cNvPr>
            <p:cNvSpPr txBox="1"/>
            <p:nvPr/>
          </p:nvSpPr>
          <p:spPr>
            <a:xfrm>
              <a:off x="342109" y="2754647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dirty="0">
                  <a:latin typeface="Montserrat" pitchFamily="2" charset="0"/>
                </a:rPr>
                <a:t>0</a:t>
              </a:r>
              <a:r>
                <a:rPr lang="en-US" sz="800" dirty="0">
                  <a:latin typeface="Montserrat" pitchFamily="2" charset="0"/>
                </a:rPr>
                <a:t>,11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3EA4BCD-3050-7DD4-0C80-014290014362}"/>
                </a:ext>
              </a:extLst>
            </p:cNvPr>
            <p:cNvSpPr txBox="1"/>
            <p:nvPr/>
          </p:nvSpPr>
          <p:spPr>
            <a:xfrm>
              <a:off x="354556" y="3033841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0,10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AACDC36-2907-4320-7B3C-CC9B7E634AFD}"/>
                </a:ext>
              </a:extLst>
            </p:cNvPr>
            <p:cNvSpPr txBox="1"/>
            <p:nvPr/>
          </p:nvSpPr>
          <p:spPr>
            <a:xfrm>
              <a:off x="354555" y="3312783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0,09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B59FC6A-271C-A64B-6085-83C26481F341}"/>
                </a:ext>
              </a:extLst>
            </p:cNvPr>
            <p:cNvSpPr txBox="1"/>
            <p:nvPr/>
          </p:nvSpPr>
          <p:spPr>
            <a:xfrm>
              <a:off x="359597" y="3591725"/>
              <a:ext cx="4056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0,08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20D2111-B3DC-31D8-C9F9-57000E6935F2}"/>
                </a:ext>
              </a:extLst>
            </p:cNvPr>
            <p:cNvSpPr txBox="1"/>
            <p:nvPr/>
          </p:nvSpPr>
          <p:spPr>
            <a:xfrm>
              <a:off x="361863" y="3870667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0,07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B7E1C35-D2B8-4EA7-9A0F-3AEE2DBC6073}"/>
                </a:ext>
              </a:extLst>
            </p:cNvPr>
            <p:cNvSpPr txBox="1"/>
            <p:nvPr/>
          </p:nvSpPr>
          <p:spPr>
            <a:xfrm>
              <a:off x="357987" y="4149609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0,06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772B826-02DF-8DCB-57D2-15981E0E95C9}"/>
                </a:ext>
              </a:extLst>
            </p:cNvPr>
            <p:cNvSpPr txBox="1"/>
            <p:nvPr/>
          </p:nvSpPr>
          <p:spPr>
            <a:xfrm>
              <a:off x="361863" y="4428551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0,05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C7691D4-F09F-260B-C68C-DAAD13ECAB5B}"/>
                </a:ext>
              </a:extLst>
            </p:cNvPr>
            <p:cNvSpPr txBox="1"/>
            <p:nvPr/>
          </p:nvSpPr>
          <p:spPr>
            <a:xfrm>
              <a:off x="290803" y="4707493"/>
              <a:ext cx="4744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0,04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BDCFBAC-E3FE-24A7-721D-EE0FE9DA382B}"/>
                </a:ext>
              </a:extLst>
            </p:cNvPr>
            <p:cNvSpPr txBox="1"/>
            <p:nvPr/>
          </p:nvSpPr>
          <p:spPr>
            <a:xfrm>
              <a:off x="361863" y="4986435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0,03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99A22E6-001D-4BA8-047A-04B92A7322D1}"/>
                </a:ext>
              </a:extLst>
            </p:cNvPr>
            <p:cNvSpPr txBox="1"/>
            <p:nvPr/>
          </p:nvSpPr>
          <p:spPr>
            <a:xfrm>
              <a:off x="361863" y="5265377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0,02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582584-22C6-E89B-5BEA-55891C65B7F5}"/>
                </a:ext>
              </a:extLst>
            </p:cNvPr>
            <p:cNvSpPr txBox="1"/>
            <p:nvPr/>
          </p:nvSpPr>
          <p:spPr>
            <a:xfrm>
              <a:off x="342110" y="5544319"/>
              <a:ext cx="40340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0,01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15CC757-C945-4F42-F551-792DA3BD6437}"/>
                </a:ext>
              </a:extLst>
            </p:cNvPr>
            <p:cNvSpPr txBox="1"/>
            <p:nvPr/>
          </p:nvSpPr>
          <p:spPr>
            <a:xfrm>
              <a:off x="306371" y="5823258"/>
              <a:ext cx="45889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0,00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79A359A-6134-FD29-C3F3-9D3926AA40F3}"/>
                </a:ext>
              </a:extLst>
            </p:cNvPr>
            <p:cNvSpPr txBox="1"/>
            <p:nvPr/>
          </p:nvSpPr>
          <p:spPr>
            <a:xfrm>
              <a:off x="1382821" y="5993360"/>
              <a:ext cx="4760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1500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303FB6A-3DF9-8B4C-0646-962DBE1CACA7}"/>
                </a:ext>
              </a:extLst>
            </p:cNvPr>
            <p:cNvSpPr txBox="1"/>
            <p:nvPr/>
          </p:nvSpPr>
          <p:spPr>
            <a:xfrm>
              <a:off x="3003849" y="5989361"/>
              <a:ext cx="4760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00" dirty="0">
                  <a:latin typeface="Montserrat" pitchFamily="2" charset="0"/>
                </a:rPr>
                <a:t>1000</a:t>
              </a:r>
              <a:endParaRPr lang="ru-RU" sz="800" dirty="0">
                <a:latin typeface="Montserrat" pitchFamily="2" charset="0"/>
              </a:endParaRPr>
            </a:p>
          </p:txBody>
        </p:sp>
        <p:sp>
          <p:nvSpPr>
            <p:cNvPr id="90" name="Овал 89">
              <a:extLst>
                <a:ext uri="{FF2B5EF4-FFF2-40B4-BE49-F238E27FC236}">
                  <a16:creationId xmlns:a16="http://schemas.microsoft.com/office/drawing/2014/main" id="{DFC28E65-A0A0-0184-5389-DCEA8BCE76FD}"/>
                </a:ext>
              </a:extLst>
            </p:cNvPr>
            <p:cNvSpPr/>
            <p:nvPr/>
          </p:nvSpPr>
          <p:spPr>
            <a:xfrm>
              <a:off x="974991" y="1403576"/>
              <a:ext cx="425666" cy="2034250"/>
            </a:xfrm>
            <a:prstGeom prst="ellipse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0FEBFBEF-8A80-BF9B-D1D2-AD7B98394897}"/>
                </a:ext>
              </a:extLst>
            </p:cNvPr>
            <p:cNvCxnSpPr>
              <a:cxnSpLocks/>
            </p:cNvCxnSpPr>
            <p:nvPr/>
          </p:nvCxnSpPr>
          <p:spPr>
            <a:xfrm>
              <a:off x="1213409" y="2183526"/>
              <a:ext cx="599516" cy="0"/>
            </a:xfrm>
            <a:prstGeom prst="line">
              <a:avLst/>
            </a:prstGeom>
            <a:ln w="952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647C41E1-531A-9605-39FC-3F42313A1EF2}"/>
                </a:ext>
              </a:extLst>
            </p:cNvPr>
            <p:cNvSpPr txBox="1"/>
            <p:nvPr/>
          </p:nvSpPr>
          <p:spPr>
            <a:xfrm>
              <a:off x="1736274" y="2032874"/>
              <a:ext cx="14847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400" dirty="0">
                  <a:latin typeface="Montserrat" pitchFamily="2" charset="0"/>
                  <a:cs typeface="Times New Roman" panose="02020603050405020304" pitchFamily="18" charset="0"/>
                </a:rPr>
                <a:t>1644-1650</a:t>
              </a:r>
              <a:r>
                <a:rPr lang="en-US" sz="1400" dirty="0">
                  <a:latin typeface="Montserrat" pitchFamily="2" charset="0"/>
                  <a:cs typeface="Times New Roman" panose="02020603050405020304" pitchFamily="18" charset="0"/>
                </a:rPr>
                <a:t> cm</a:t>
              </a:r>
              <a:r>
                <a:rPr lang="ru-RU" sz="1400" baseline="30000" dirty="0">
                  <a:latin typeface="Montserrat" pitchFamily="2" charset="0"/>
                  <a:cs typeface="Times New Roman" panose="02020603050405020304" pitchFamily="18" charset="0"/>
                </a:rPr>
                <a:t>-1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B64163A3-CFEA-23B8-242B-833FB2ACC8FA}"/>
                </a:ext>
              </a:extLst>
            </p:cNvPr>
            <p:cNvGrpSpPr/>
            <p:nvPr/>
          </p:nvGrpSpPr>
          <p:grpSpPr>
            <a:xfrm>
              <a:off x="2147013" y="2862369"/>
              <a:ext cx="1901881" cy="611746"/>
              <a:chOff x="2549822" y="1564166"/>
              <a:chExt cx="1487325" cy="611746"/>
            </a:xfrm>
          </p:grpSpPr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ADD35178-7867-69AA-E5FD-98150C3EC5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9822" y="1721856"/>
                <a:ext cx="257299" cy="0"/>
              </a:xfrm>
              <a:prstGeom prst="line">
                <a:avLst/>
              </a:prstGeom>
              <a:ln w="19050" cap="rnd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90C9CAFD-C15A-28B8-1EC1-81223CDDC7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9822" y="2028259"/>
                <a:ext cx="257299" cy="0"/>
              </a:xfrm>
              <a:prstGeom prst="line">
                <a:avLst/>
              </a:prstGeom>
              <a:ln w="19050" cap="rnd">
                <a:solidFill>
                  <a:srgbClr val="5E5C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B8E8BA-50F9-C27F-3600-58320BAAF8EF}"/>
                  </a:ext>
                </a:extLst>
              </p:cNvPr>
              <p:cNvSpPr txBox="1"/>
              <p:nvPr/>
            </p:nvSpPr>
            <p:spPr>
              <a:xfrm>
                <a:off x="2698318" y="1564166"/>
                <a:ext cx="133882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latin typeface="Montserrat" pitchFamily="2" charset="0"/>
                    <a:cs typeface="Times New Roman" panose="02020603050405020304" pitchFamily="18" charset="0"/>
                  </a:rPr>
                  <a:t>End-product</a:t>
                </a:r>
                <a:endParaRPr lang="ru-RU" sz="1400" dirty="0">
                  <a:latin typeface="Montserrat" pitchFamily="2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A2108D0-B5CF-8E03-E0FC-0EA3E33FABE4}"/>
                  </a:ext>
                </a:extLst>
              </p:cNvPr>
              <p:cNvSpPr txBox="1"/>
              <p:nvPr/>
            </p:nvSpPr>
            <p:spPr>
              <a:xfrm>
                <a:off x="2721562" y="1868135"/>
                <a:ext cx="13051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" sz="1400" dirty="0">
                    <a:latin typeface="Montserrat" pitchFamily="2" charset="0"/>
                    <a:cs typeface="Times New Roman" panose="02020603050405020304" pitchFamily="18" charset="0"/>
                  </a:rPr>
                  <a:t>Initial amine</a:t>
                </a:r>
                <a:endParaRPr lang="ru-RU" sz="1400" dirty="0">
                  <a:latin typeface="Montserrat" pitchFamily="2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402E2CA-A2F8-145A-9B21-46D6243C9803}"/>
              </a:ext>
            </a:extLst>
          </p:cNvPr>
          <p:cNvGrpSpPr>
            <a:grpSpLocks noChangeAspect="1"/>
          </p:cNvGrpSpPr>
          <p:nvPr/>
        </p:nvGrpSpPr>
        <p:grpSpPr>
          <a:xfrm>
            <a:off x="432914" y="237017"/>
            <a:ext cx="1026000" cy="1026000"/>
            <a:chOff x="181328" y="556388"/>
            <a:chExt cx="1355427" cy="1355427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6859050B-0399-258D-C7D4-96DC30460D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28" y="556388"/>
              <a:ext cx="1355427" cy="1355427"/>
            </a:xfrm>
            <a:prstGeom prst="ellipse">
              <a:avLst/>
            </a:prstGeom>
            <a:solidFill>
              <a:srgbClr val="377D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BCDD4865-4C6F-138B-40F7-3EDBCBA18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1237" y="900750"/>
              <a:ext cx="1080658" cy="712416"/>
            </a:xfrm>
            <a:prstGeom prst="rect">
              <a:avLst/>
            </a:prstGeom>
          </p:spPr>
        </p:pic>
      </p:grpSp>
      <p:graphicFrame>
        <p:nvGraphicFramePr>
          <p:cNvPr id="32" name="Таблица 31">
            <a:extLst>
              <a:ext uri="{FF2B5EF4-FFF2-40B4-BE49-F238E27FC236}">
                <a16:creationId xmlns:a16="http://schemas.microsoft.com/office/drawing/2014/main" id="{E6DCC8AE-F40F-A49F-EE07-278E39C9C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60028"/>
              </p:ext>
            </p:extLst>
          </p:nvPr>
        </p:nvGraphicFramePr>
        <p:xfrm>
          <a:off x="7724389" y="3029532"/>
          <a:ext cx="4201979" cy="13647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4937">
                  <a:extLst>
                    <a:ext uri="{9D8B030D-6E8A-4147-A177-3AD203B41FA5}">
                      <a16:colId xmlns:a16="http://schemas.microsoft.com/office/drawing/2014/main" val="3907754097"/>
                    </a:ext>
                  </a:extLst>
                </a:gridCol>
                <a:gridCol w="1967042">
                  <a:extLst>
                    <a:ext uri="{9D8B030D-6E8A-4147-A177-3AD203B41FA5}">
                      <a16:colId xmlns:a16="http://schemas.microsoft.com/office/drawing/2014/main" val="3223145123"/>
                    </a:ext>
                  </a:extLst>
                </a:gridCol>
              </a:tblGrid>
              <a:tr h="450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Wave number, cm-1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Chemical bond</a:t>
                      </a:r>
                      <a:endParaRPr lang="ru-RU" sz="1400" dirty="0">
                        <a:solidFill>
                          <a:schemeClr val="tx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88529"/>
                  </a:ext>
                </a:extLst>
              </a:tr>
              <a:tr h="3031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968 and 929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N→O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427004"/>
                  </a:ext>
                </a:extLst>
              </a:tr>
              <a:tr h="3031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3292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O–H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913401"/>
                  </a:ext>
                </a:extLst>
              </a:tr>
              <a:tr h="30319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1650–1644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Montserrat" pitchFamily="2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Montserrat" pitchFamily="2" charset="0"/>
                          <a:cs typeface="Times New Roman" panose="02020603050405020304" pitchFamily="18" charset="0"/>
                        </a:rPr>
                        <a:t>C=O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606353"/>
                  </a:ext>
                </a:extLst>
              </a:tr>
            </a:tbl>
          </a:graphicData>
        </a:graphic>
      </p:graphicFrame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BF7904F-BBA9-47BB-A7D9-F7E2E81E1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8278" y="1476062"/>
            <a:ext cx="3111500" cy="1219200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369955A2-9884-BC78-282B-AE2D59DFCF4B}"/>
              </a:ext>
            </a:extLst>
          </p:cNvPr>
          <p:cNvSpPr/>
          <p:nvPr/>
        </p:nvSpPr>
        <p:spPr>
          <a:xfrm>
            <a:off x="7823328" y="1336533"/>
            <a:ext cx="3838224" cy="1462711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120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8E8">
            <a:alpha val="9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BFC9979B-7A86-B516-00D1-2DA72E3E8DC9}"/>
              </a:ext>
            </a:extLst>
          </p:cNvPr>
          <p:cNvSpPr/>
          <p:nvPr/>
        </p:nvSpPr>
        <p:spPr>
          <a:xfrm>
            <a:off x="-92597" y="424850"/>
            <a:ext cx="12477508" cy="627679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4B974F5-A431-AD9A-AA95-7D047D9D4472}"/>
              </a:ext>
            </a:extLst>
          </p:cNvPr>
          <p:cNvCxnSpPr>
            <a:cxnSpLocks/>
          </p:cNvCxnSpPr>
          <p:nvPr/>
        </p:nvCxnSpPr>
        <p:spPr>
          <a:xfrm>
            <a:off x="104775" y="6433103"/>
            <a:ext cx="1194739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6294FA0-8D58-BC39-B5DF-5CE0562D11C4}"/>
              </a:ext>
            </a:extLst>
          </p:cNvPr>
          <p:cNvCxnSpPr>
            <a:cxnSpLocks/>
          </p:cNvCxnSpPr>
          <p:nvPr/>
        </p:nvCxnSpPr>
        <p:spPr>
          <a:xfrm>
            <a:off x="107950" y="6522765"/>
            <a:ext cx="1194422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2156859-B532-6319-6E58-73860B54CC78}"/>
              </a:ext>
            </a:extLst>
          </p:cNvPr>
          <p:cNvGrpSpPr/>
          <p:nvPr/>
        </p:nvGrpSpPr>
        <p:grpSpPr>
          <a:xfrm>
            <a:off x="5716810" y="6049726"/>
            <a:ext cx="758381" cy="761756"/>
            <a:chOff x="5716810" y="6049726"/>
            <a:chExt cx="758381" cy="761756"/>
          </a:xfrm>
        </p:grpSpPr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17619201-97F6-7CE8-097D-13C2227478F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16810" y="6049726"/>
              <a:ext cx="758381" cy="76175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98C6E1F-4A63-0C79-33CE-ABEFADA08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7666" y="6099797"/>
              <a:ext cx="661613" cy="661613"/>
            </a:xfrm>
            <a:prstGeom prst="rect">
              <a:avLst/>
            </a:prstGeom>
          </p:spPr>
        </p:pic>
      </p:grpSp>
      <p:sp>
        <p:nvSpPr>
          <p:cNvPr id="11" name="Овал 10">
            <a:extLst>
              <a:ext uri="{FF2B5EF4-FFF2-40B4-BE49-F238E27FC236}">
                <a16:creationId xmlns:a16="http://schemas.microsoft.com/office/drawing/2014/main" id="{275D388E-9AAE-EF0F-EC61-E53DFA51A31A}"/>
              </a:ext>
            </a:extLst>
          </p:cNvPr>
          <p:cNvSpPr>
            <a:spLocks noChangeAspect="1"/>
          </p:cNvSpPr>
          <p:nvPr/>
        </p:nvSpPr>
        <p:spPr>
          <a:xfrm>
            <a:off x="10809179" y="213269"/>
            <a:ext cx="1027375" cy="102737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286" t="-4264" r="-4286" b="-4308"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15EF0-10B7-DFDC-2F43-0D811DA7BCD9}"/>
              </a:ext>
            </a:extLst>
          </p:cNvPr>
          <p:cNvSpPr txBox="1"/>
          <p:nvPr/>
        </p:nvSpPr>
        <p:spPr>
          <a:xfrm>
            <a:off x="3776057" y="463078"/>
            <a:ext cx="463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3200" b="1" dirty="0">
                <a:solidFill>
                  <a:sysClr val="windowText" lastClr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Conclusion:</a:t>
            </a:r>
            <a:endParaRPr lang="en" sz="3200" b="1" dirty="0">
              <a:solidFill>
                <a:sysClr val="windowText" lastClr="00000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4" name="Номер слайда 23">
            <a:extLst>
              <a:ext uri="{FF2B5EF4-FFF2-40B4-BE49-F238E27FC236}">
                <a16:creationId xmlns:a16="http://schemas.microsoft.com/office/drawing/2014/main" id="{2862AEC1-F92F-E44D-0AEB-452799F2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7871" y="6503171"/>
            <a:ext cx="2743200" cy="365125"/>
          </a:xfrm>
        </p:spPr>
        <p:txBody>
          <a:bodyPr/>
          <a:lstStyle/>
          <a:p>
            <a:fld id="{435C9CD4-0861-5D46-8624-50242857A87A}" type="slidenum">
              <a:rPr lang="ru-RU" sz="1800" smtClean="0">
                <a:solidFill>
                  <a:schemeClr val="tx1"/>
                </a:solidFill>
                <a:latin typeface="Montserrat" pitchFamily="2" charset="0"/>
              </a:rPr>
              <a:t>8</a:t>
            </a:fld>
            <a:endParaRPr lang="ru-RU" sz="1800" dirty="0">
              <a:solidFill>
                <a:schemeClr val="tx1"/>
              </a:solidFill>
              <a:latin typeface="Montserrat" pitchFamily="2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54A0EAAB-B6A5-6483-271B-8CE186D15C86}"/>
              </a:ext>
            </a:extLst>
          </p:cNvPr>
          <p:cNvGrpSpPr/>
          <p:nvPr/>
        </p:nvGrpSpPr>
        <p:grpSpPr>
          <a:xfrm>
            <a:off x="355446" y="2212931"/>
            <a:ext cx="5740555" cy="3332279"/>
            <a:chOff x="355446" y="1435196"/>
            <a:chExt cx="5740555" cy="33322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9F904AE-807A-C5A5-7E0A-7E6DE97336A3}"/>
                </a:ext>
              </a:extLst>
            </p:cNvPr>
            <p:cNvSpPr txBox="1"/>
            <p:nvPr/>
          </p:nvSpPr>
          <p:spPr>
            <a:xfrm>
              <a:off x="355446" y="1435196"/>
              <a:ext cx="5740554" cy="681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 algn="just">
                <a:lnSpc>
                  <a:spcPct val="125000"/>
                </a:lnSpc>
                <a:buFont typeface="Wingdings" pitchFamily="2" charset="2"/>
                <a:buChar char="v"/>
              </a:pPr>
              <a:r>
                <a:rPr lang="en" sz="1600" b="0" i="0" u="none" strike="noStrike" dirty="0">
                  <a:solidFill>
                    <a:srgbClr val="000000"/>
                  </a:solidFill>
                  <a:effectLst/>
                  <a:latin typeface="Montserrat" pitchFamily="2" charset="0"/>
                </a:rPr>
                <a:t>IR-Fourier spectroscopy</a:t>
              </a:r>
              <a:r>
                <a:rPr lang="ru-RU" sz="1600" b="0" i="0" u="none" strike="noStrike" dirty="0">
                  <a:solidFill>
                    <a:srgbClr val="000000"/>
                  </a:solidFill>
                  <a:effectLst/>
                  <a:latin typeface="Montserrat" pitchFamily="2" charset="0"/>
                </a:rPr>
                <a:t> </a:t>
              </a:r>
              <a:r>
                <a:rPr lang="en-US" sz="1600" b="0" i="0" u="none" strike="noStrike" dirty="0">
                  <a:solidFill>
                    <a:srgbClr val="000000"/>
                  </a:solidFill>
                  <a:effectLst/>
                  <a:latin typeface="Montserrat" pitchFamily="2" charset="0"/>
                </a:rPr>
                <a:t>and potentiometric titration</a:t>
              </a:r>
              <a:r>
                <a:rPr lang="en" sz="1600" b="0" i="0" u="none" strike="noStrike" dirty="0">
                  <a:solidFill>
                    <a:srgbClr val="000000"/>
                  </a:solidFill>
                  <a:effectLst/>
                  <a:latin typeface="Montserrat" pitchFamily="2" charset="0"/>
                </a:rPr>
                <a:t> confirm the successful synthesis</a:t>
              </a:r>
              <a:r>
                <a:rPr lang="en-US" sz="1600" dirty="0">
                  <a:solidFill>
                    <a:srgbClr val="000000"/>
                  </a:solidFill>
                  <a:latin typeface="Montserrat" pitchFamily="2" charset="0"/>
                </a:rPr>
                <a:t>;</a:t>
              </a:r>
              <a:endParaRPr lang="en" sz="1600" dirty="0">
                <a:latin typeface="Montserrat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26F3E5-E993-671A-E820-01163BC95DC2}"/>
                </a:ext>
              </a:extLst>
            </p:cNvPr>
            <p:cNvSpPr txBox="1"/>
            <p:nvPr/>
          </p:nvSpPr>
          <p:spPr>
            <a:xfrm>
              <a:off x="355447" y="2450163"/>
              <a:ext cx="5740554" cy="98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lnSpc>
                  <a:spcPct val="125000"/>
                </a:lnSpc>
                <a:buFont typeface="Wingdings" pitchFamily="2" charset="2"/>
                <a:buChar char="v"/>
              </a:pPr>
              <a:r>
                <a:rPr lang="en" sz="1600" dirty="0">
                  <a:latin typeface="Montserrat" pitchFamily="2" charset="0"/>
                </a:rPr>
                <a:t>The mass content of </a:t>
              </a:r>
              <a:r>
                <a:rPr lang="en-US" sz="1600" dirty="0">
                  <a:latin typeface="Montserrat" pitchFamily="2" charset="0"/>
                </a:rPr>
                <a:t>OADAO</a:t>
              </a:r>
              <a:r>
                <a:rPr lang="en" sz="1600" dirty="0">
                  <a:latin typeface="Montserrat" pitchFamily="2" charset="0"/>
                </a:rPr>
                <a:t> in the reaction mass at the end of synthesis is approximately 37 %. The calculated and experimental data are consistent</a:t>
              </a:r>
              <a:r>
                <a:rPr lang="en-US" sz="1600" dirty="0">
                  <a:latin typeface="Montserrat" pitchFamily="2" charset="0"/>
                </a:rPr>
                <a:t>;</a:t>
              </a:r>
              <a:endParaRPr lang="en" sz="1600" dirty="0">
                <a:latin typeface="Montserrat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34C3A64-AF6A-2980-4D74-BE81B9CB2DCB}"/>
                </a:ext>
              </a:extLst>
            </p:cNvPr>
            <p:cNvSpPr txBox="1"/>
            <p:nvPr/>
          </p:nvSpPr>
          <p:spPr>
            <a:xfrm>
              <a:off x="355446" y="3778037"/>
              <a:ext cx="5740554" cy="989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 algn="just">
                <a:lnSpc>
                  <a:spcPct val="125000"/>
                </a:lnSpc>
                <a:buFont typeface="Wingdings" pitchFamily="2" charset="2"/>
                <a:buChar char="v"/>
              </a:pPr>
              <a:r>
                <a:rPr lang="en" sz="1600" b="0" i="0" u="none" strike="noStrike" dirty="0">
                  <a:solidFill>
                    <a:srgbClr val="000000"/>
                  </a:solidFill>
                  <a:effectLst/>
                  <a:latin typeface="Montserrat" pitchFamily="2" charset="0"/>
                </a:rPr>
                <a:t>Amine oxide can simultaneously </a:t>
              </a:r>
              <a:r>
                <a:rPr lang="en-US" sz="1600" dirty="0">
                  <a:solidFill>
                    <a:srgbClr val="000000"/>
                  </a:solidFill>
                  <a:latin typeface="Montserrat" pitchFamily="2" charset="0"/>
                </a:rPr>
                <a:t>exist in the solution</a:t>
              </a:r>
              <a:r>
                <a:rPr lang="en" sz="1600" b="0" i="0" u="none" strike="noStrike" dirty="0">
                  <a:solidFill>
                    <a:srgbClr val="000000"/>
                  </a:solidFill>
                  <a:effectLst/>
                  <a:latin typeface="Montserrat" pitchFamily="2" charset="0"/>
                </a:rPr>
                <a:t> in two ionic forms, which is confirmed by the obtained IR spectra</a:t>
              </a:r>
              <a:endParaRPr lang="en" sz="1600" dirty="0">
                <a:latin typeface="Montserrat" pitchFamily="2" charset="0"/>
              </a:endParaRPr>
            </a:p>
          </p:txBody>
        </p:sp>
      </p:grp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F81850F7-9E88-CF81-4382-E539330CA3EE}"/>
              </a:ext>
            </a:extLst>
          </p:cNvPr>
          <p:cNvSpPr/>
          <p:nvPr/>
        </p:nvSpPr>
        <p:spPr>
          <a:xfrm flipH="1">
            <a:off x="6933920" y="1573950"/>
            <a:ext cx="4367902" cy="423545"/>
          </a:xfrm>
          <a:prstGeom prst="roundRect">
            <a:avLst/>
          </a:prstGeom>
          <a:solidFill>
            <a:srgbClr val="9ABD5F"/>
          </a:solidFill>
          <a:ln w="285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ysClr val="windowText" lastClr="000000"/>
                </a:solidFill>
                <a:latin typeface="Montserrat" pitchFamily="2" charset="0"/>
              </a:rPr>
              <a:t>Way forward</a:t>
            </a:r>
            <a:r>
              <a:rPr lang="ru-RU" dirty="0">
                <a:solidFill>
                  <a:sysClr val="windowText" lastClr="000000"/>
                </a:solidFill>
                <a:latin typeface="Montserrat" pitchFamily="2" charset="0"/>
              </a:rPr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FE1CDF-D13B-A229-A4A8-AC621D07D662}"/>
              </a:ext>
            </a:extLst>
          </p:cNvPr>
          <p:cNvSpPr txBox="1"/>
          <p:nvPr/>
        </p:nvSpPr>
        <p:spPr>
          <a:xfrm>
            <a:off x="6933919" y="2217352"/>
            <a:ext cx="4367898" cy="63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en" sz="1600" dirty="0">
                <a:latin typeface="Montserrat" pitchFamily="2" charset="0"/>
              </a:rPr>
              <a:t>variation temperature and duration of</a:t>
            </a:r>
            <a:r>
              <a:rPr lang="ru-RU" sz="1600" dirty="0">
                <a:latin typeface="Montserrat" pitchFamily="2" charset="0"/>
              </a:rPr>
              <a:t> </a:t>
            </a:r>
            <a:r>
              <a:rPr lang="en-US" sz="1600" dirty="0">
                <a:latin typeface="Montserrat" pitchFamily="2" charset="0"/>
              </a:rPr>
              <a:t>the</a:t>
            </a:r>
            <a:r>
              <a:rPr lang="en" sz="1600" dirty="0">
                <a:latin typeface="Montserrat" pitchFamily="2" charset="0"/>
              </a:rPr>
              <a:t> synthesis</a:t>
            </a:r>
            <a:endParaRPr lang="ru-RU" sz="1600" dirty="0">
              <a:latin typeface="Montserrat" pitchFamily="2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A17C5B62-DE1C-F242-36A5-29CDBB7457EF}"/>
              </a:ext>
            </a:extLst>
          </p:cNvPr>
          <p:cNvSpPr/>
          <p:nvPr/>
        </p:nvSpPr>
        <p:spPr>
          <a:xfrm flipH="1">
            <a:off x="355446" y="1567943"/>
            <a:ext cx="5740554" cy="423545"/>
          </a:xfrm>
          <a:prstGeom prst="roundRect">
            <a:avLst/>
          </a:prstGeom>
          <a:solidFill>
            <a:srgbClr val="9ABD5F"/>
          </a:solidFill>
          <a:ln w="28575"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" dirty="0">
                <a:solidFill>
                  <a:sysClr val="windowText" lastClr="000000"/>
                </a:solidFill>
                <a:latin typeface="Montserrat" pitchFamily="2" charset="0"/>
              </a:rPr>
              <a:t>Current research outcomes:</a:t>
            </a:r>
            <a:endParaRPr lang="ru-RU" dirty="0">
              <a:solidFill>
                <a:sysClr val="windowText" lastClr="000000"/>
              </a:solidFill>
              <a:latin typeface="Montserrat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D69A8D-E1E6-D316-6EA4-7EB5F5589A8D}"/>
              </a:ext>
            </a:extLst>
          </p:cNvPr>
          <p:cNvSpPr txBox="1"/>
          <p:nvPr/>
        </p:nvSpPr>
        <p:spPr>
          <a:xfrm>
            <a:off x="6933917" y="3060619"/>
            <a:ext cx="4367898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en" sz="1600" dirty="0">
                <a:latin typeface="Montserrat" pitchFamily="2" charset="0"/>
              </a:rPr>
              <a:t>research t</a:t>
            </a:r>
            <a:r>
              <a:rPr lang="en" sz="1600" dirty="0">
                <a:effectLst/>
                <a:latin typeface="Montserrat" pitchFamily="2" charset="0"/>
              </a:rPr>
              <a:t>he influence of synthesis conditions on the yield of end-product</a:t>
            </a:r>
            <a:endParaRPr lang="en" sz="1600" dirty="0">
              <a:latin typeface="Montserrat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044F50-B25E-214C-4F37-989D74153C01}"/>
              </a:ext>
            </a:extLst>
          </p:cNvPr>
          <p:cNvSpPr txBox="1"/>
          <p:nvPr/>
        </p:nvSpPr>
        <p:spPr>
          <a:xfrm>
            <a:off x="6933917" y="4184604"/>
            <a:ext cx="4367900" cy="634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en" sz="1600" dirty="0">
                <a:latin typeface="Montserrat" pitchFamily="2" charset="0"/>
              </a:rPr>
              <a:t>develop the most appropriate synthesis technique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F6EDFE-7277-DAAB-78CF-F4A3C5AB7BEF}"/>
              </a:ext>
            </a:extLst>
          </p:cNvPr>
          <p:cNvSpPr txBox="1"/>
          <p:nvPr/>
        </p:nvSpPr>
        <p:spPr>
          <a:xfrm>
            <a:off x="6933915" y="5027871"/>
            <a:ext cx="4367900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en" sz="1600" b="0" i="0" u="none" strike="noStrike" dirty="0">
                <a:effectLst/>
                <a:latin typeface="Montserrat" pitchFamily="2" charset="0"/>
              </a:rPr>
              <a:t>investigation of amine oxide as a gel</a:t>
            </a:r>
            <a:r>
              <a:rPr lang="en-US" sz="1600" dirty="0">
                <a:latin typeface="Montserrat" pitchFamily="2" charset="0"/>
              </a:rPr>
              <a:t>ling</a:t>
            </a:r>
            <a:r>
              <a:rPr lang="en" sz="1600" b="0" i="0" u="none" strike="noStrike" dirty="0">
                <a:effectLst/>
                <a:latin typeface="Montserrat" pitchFamily="2" charset="0"/>
              </a:rPr>
              <a:t> agent of fracturing fluids on a water basis</a:t>
            </a:r>
            <a:endParaRPr lang="en" sz="1600" dirty="0">
              <a:latin typeface="Montserrat" pitchFamily="2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B8FC975A-5F7D-BD41-1DEE-4FB877EEDE13}"/>
              </a:ext>
            </a:extLst>
          </p:cNvPr>
          <p:cNvGrpSpPr>
            <a:grpSpLocks noChangeAspect="1"/>
          </p:cNvGrpSpPr>
          <p:nvPr/>
        </p:nvGrpSpPr>
        <p:grpSpPr>
          <a:xfrm>
            <a:off x="432914" y="237017"/>
            <a:ext cx="1026000" cy="1026000"/>
            <a:chOff x="181328" y="556388"/>
            <a:chExt cx="1355427" cy="1355427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82577A35-A203-4BB6-47F4-EBD6EF08EC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1328" y="556388"/>
              <a:ext cx="1355427" cy="1355427"/>
            </a:xfrm>
            <a:prstGeom prst="ellipse">
              <a:avLst/>
            </a:prstGeom>
            <a:solidFill>
              <a:srgbClr val="377D7E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34B00B3-6904-F8BF-51CB-B71AA938A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21237" y="900750"/>
              <a:ext cx="1080658" cy="7124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107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33473</TotalTime>
  <Words>521</Words>
  <Application>Microsoft Macintosh PowerPoint</Application>
  <PresentationFormat>Широкоэкранный</PresentationFormat>
  <Paragraphs>158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Futura</vt:lpstr>
      <vt:lpstr>Futura LT</vt:lpstr>
      <vt:lpstr>Montserrat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130</cp:revision>
  <dcterms:created xsi:type="dcterms:W3CDTF">2024-02-29T21:23:15Z</dcterms:created>
  <dcterms:modified xsi:type="dcterms:W3CDTF">2024-09-18T20:39:57Z</dcterms:modified>
</cp:coreProperties>
</file>