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2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D30665-7234-4319-9F96-BFEDC7E01199}" type="datetimeFigureOut">
              <a:rPr lang="fr-FR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8E8CC6-9E30-4C03-9616-295A89A34343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81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1F57726-6DD9-08B3-95FB-3052AF7740B7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AEA1AD3-7213-E05B-3685-413683748A34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670F9C4-CEB7-06E7-4040-64E4CA26AA22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AA123F6-2E28-070D-82A6-C52E98CA9293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A3CF106-28E7-F617-9DE7-8BA577032D53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7AD62EA-C48E-3D2D-0650-2C3330CBB361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32" name="Straight Connector 31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 bwMode="auto"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54DA414-7EC4-4A34-852D-7DBB2FDC9907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AF7C66A-1C01-46FE-AAD2-620F1606E481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tion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F6D0D36-A042-43C2-92A2-E21EC414B3F9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00C187-0110-44A3-959F-FCA60AA0A0BD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arte nom cit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EA8C01-B113-4784-8C78-253408B4E277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rai ou fau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23CEAB1-0DD8-453E-B814-DFA337E04FE3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A4813FB-C25A-40FE-92B6-03D131B56E2A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333C77-0158-454C-844F-B7AB9BD7DAD4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967673" y="609599"/>
            <a:ext cx="1304743" cy="5251451"/>
          </a:xfrm>
        </p:spPr>
        <p:txBody>
          <a:bodyPr vert="eaVert" anchor="ctr"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77335" y="609600"/>
            <a:ext cx="7060150" cy="5251450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BC90C4-F478-4C62-AC3A-C64B8F1473E6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EA6F93-E9BA-4BFC-9CC4-99F888FC2F43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CB8CCCB-2278-4723-89F9-3191067AFE3C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77334" y="2160589"/>
            <a:ext cx="4184035" cy="3880772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89970" y="2160589"/>
            <a:ext cx="4184034" cy="3880773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AA432FA-B200-4E6C-A50A-66C89F7D6D6C}" type="datetime1">
              <a:rPr lang="en-US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FF9F0C5-380F-41C2-899A-BAC0F0927E16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3FBA45E-1DAB-4471-8946-AF4ADB077955}" type="datetime1">
              <a:rPr lang="en-US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362EBC8-B956-4303-9C10-650B82338A55}" type="datetime1">
              <a:rPr lang="en-US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2AE60CD-D3DD-44E5-BEDE-B2EF118CEA15}" type="datetime1">
              <a:rPr lang="en-US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7AD517F-EF57-4687-96EA-E1E7947921BB}" type="datetime1">
              <a:rPr lang="en-US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19954A3-9DFD-4C44-94BA-B95130A3BA1C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FE96EA-7DBD-489B-9589-FD96FE66D9C8}" type="datetime1">
              <a:rPr lang="en-US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 bwMode="auto"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258595-5AB3-4726-806B-1E17B9EF527C}" type="datetime1">
              <a:rPr lang="en-US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77334" y="6041362"/>
            <a:ext cx="6297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57F1E4F-1CFF-5643-939E-217C01CDF565}" type="slidenum">
              <a:rPr lang="en-US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l" defTabSz="457200">
        <a:spcBef>
          <a:spcPts val="0"/>
        </a:spcBef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onlinelibrary.wiley.com/authored-by/Foubelo/Francisco" TargetMode="External"/><Relationship Id="rId3" Type="http://schemas.openxmlformats.org/officeDocument/2006/relationships/hyperlink" Target="https://pubs.acs.org/action/doSearch?field1=Contrib&amp;text1=Carlos++Cordovilla" TargetMode="External"/><Relationship Id="rId7" Type="http://schemas.openxmlformats.org/officeDocument/2006/relationships/hyperlink" Target="https://doi.org/10.1021/acscatal.5b0044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bs.acs.org/action/doSearch?field1=Contrib&amp;text1=Pablo++Espinet" TargetMode="External"/><Relationship Id="rId11" Type="http://schemas.openxmlformats.org/officeDocument/2006/relationships/hyperlink" Target="https://doi.org/10.1002/tcr.201600063" TargetMode="External"/><Relationship Id="rId5" Type="http://schemas.openxmlformats.org/officeDocument/2006/relationships/hyperlink" Target="https://pubs.acs.org/action/doSearch?field1=Contrib&amp;text1=Jes%C3%BAs+Ma++Mart%C3%ADnez-Ilarduya" TargetMode="External"/><Relationship Id="rId10" Type="http://schemas.openxmlformats.org/officeDocument/2006/relationships/hyperlink" Target="https://onlinelibrary.wiley.com/authored-by/Yus/Miguel" TargetMode="External"/><Relationship Id="rId4" Type="http://schemas.openxmlformats.org/officeDocument/2006/relationships/hyperlink" Target="https://pubs.acs.org/action/doSearch?field1=Contrib&amp;text1=Camino++Bartolom%C3%A9" TargetMode="External"/><Relationship Id="rId9" Type="http://schemas.openxmlformats.org/officeDocument/2006/relationships/hyperlink" Target="https://onlinelibrary.wiley.com/authored-by/N%C3%A1jera/Carm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759416" y="609600"/>
            <a:ext cx="8514585" cy="15240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/>
          </a:bodyPr>
          <a:lstStyle/>
          <a:p>
            <a:pPr>
              <a:defRPr/>
            </a:pPr>
            <a:r>
              <a:rPr sz="3200" b="1" i="0" u="none">
                <a:solidFill>
                  <a:srgbClr val="1F1F1F"/>
                </a:solidFill>
                <a:latin typeface="Times New Roman"/>
                <a:ea typeface="Times New Roman"/>
                <a:cs typeface="Times New Roman"/>
              </a:rPr>
              <a:t>On novel non-organometallic aryl nucleophile in palladium-catalyzed arylation</a:t>
            </a:r>
            <a:r>
              <a:rPr sz="3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fr-FR"/>
              <a:t/>
            </a:r>
            <a:br>
              <a:rPr lang="fr-FR"/>
            </a:br>
            <a:r>
              <a:rPr lang="fr-FR">
                <a:solidFill>
                  <a:schemeClr val="tx1"/>
                </a:solidFill>
                <a:latin typeface="+mn-lt"/>
              </a:rPr>
              <a:t/>
            </a:r>
            <a:br>
              <a:rPr lang="fr-FR">
                <a:solidFill>
                  <a:schemeClr val="tx1"/>
                </a:solidFill>
                <a:latin typeface="+mn-lt"/>
              </a:rPr>
            </a:br>
            <a:r>
              <a:rPr lang="fr-FR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fr-FR">
                <a:solidFill>
                  <a:schemeClr val="tx1"/>
                </a:solidFill>
                <a:latin typeface="Times New Roman"/>
                <a:cs typeface="Times New Roman"/>
              </a:rPr>
            </a:br>
            <a:endParaRPr lang="fr-FR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677334" y="3146156"/>
            <a:ext cx="8596668" cy="35181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sz="22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Didier Villemin*,  Arnaud Jullien, and Nathalie Bar,</a:t>
            </a:r>
            <a:endParaRPr sz="2200"/>
          </a:p>
          <a:p>
            <a:pPr marL="0" indent="0">
              <a:buNone/>
              <a:defRPr/>
            </a:pPr>
            <a:r>
              <a:rPr lang="fr-FR">
                <a:solidFill>
                  <a:schemeClr val="tx1"/>
                </a:solidFill>
              </a:rPr>
              <a:t>	</a:t>
            </a:r>
            <a:r>
              <a:rPr lang="fr-FR">
                <a:solidFill>
                  <a:schemeClr val="tx1"/>
                </a:solidFill>
                <a:cs typeface="Times New Roman"/>
              </a:rPr>
              <a:t>Laboratoire de Chimie Moléculaire et Thioorganique, UMR CNRS 6507, INC3M, 	FR 3038, ENSICAEN et Université de Caen Normandie, 14050 Caen, France</a:t>
            </a:r>
            <a:endParaRPr/>
          </a:p>
          <a:p>
            <a:pPr marL="457200" lvl="1" indent="0">
              <a:buNone/>
              <a:defRPr/>
            </a:pPr>
            <a:endParaRPr lang="fr-FR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>
                <a:solidFill>
                  <a:schemeClr val="accent5"/>
                </a:solidFill>
                <a:cs typeface="Times New Roman"/>
              </a:rPr>
              <a:t> </a:t>
            </a:r>
            <a:r>
              <a:rPr lang="en-US">
                <a:cs typeface="Times New Roman"/>
              </a:rPr>
              <a:t>*  Correspondence: didier.villemin@ensicaen.fr</a:t>
            </a:r>
            <a:r>
              <a:rPr lang="en-US"/>
              <a:t> </a:t>
            </a: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14300" y="4536015"/>
            <a:ext cx="9828540" cy="25624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000" b="1" dirty="0"/>
              <a:t>Figure 1</a:t>
            </a:r>
            <a:r>
              <a:rPr lang="fr-FR" sz="2000" dirty="0"/>
              <a:t> : Arylation of </a:t>
            </a:r>
            <a:r>
              <a:rPr lang="fr-FR" sz="2000" dirty="0" err="1"/>
              <a:t>aromatic</a:t>
            </a:r>
            <a:r>
              <a:rPr lang="fr-FR" sz="2000" dirty="0"/>
              <a:t> </a:t>
            </a:r>
            <a:r>
              <a:rPr lang="fr-FR" sz="2000" dirty="0" err="1"/>
              <a:t>electrophiles</a:t>
            </a:r>
            <a:r>
              <a:rPr lang="fr-FR" sz="2000" dirty="0"/>
              <a:t> </a:t>
            </a:r>
            <a:r>
              <a:rPr lang="fr-FR" sz="2000" dirty="0" err="1"/>
              <a:t>with</a:t>
            </a:r>
            <a:r>
              <a:rPr lang="fr-FR" sz="2000" dirty="0"/>
              <a:t> </a:t>
            </a:r>
            <a:r>
              <a:rPr lang="fr-FR" sz="2000" dirty="0" err="1"/>
              <a:t>organometalics</a:t>
            </a:r>
            <a:r>
              <a:rPr lang="fr-FR" sz="2000" dirty="0"/>
              <a:t> as </a:t>
            </a:r>
            <a:r>
              <a:rPr lang="fr-FR" sz="2000" dirty="0" err="1"/>
              <a:t>nucleophile</a:t>
            </a:r>
            <a:endParaRPr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 bwMode="auto">
          <a:xfrm>
            <a:off x="333373" y="397549"/>
            <a:ext cx="9050189" cy="176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sz="22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200" b="0" i="0" u="none">
                <a:solidFill>
                  <a:srgbClr val="1F1F1F"/>
                </a:solidFill>
                <a:latin typeface="Times New Roman"/>
                <a:ea typeface="Times New Roman"/>
                <a:cs typeface="Times New Roman"/>
              </a:rPr>
              <a:t>The arylation of aromatic electrophiles (halogenoaromatics, triflates, diazonium) catalyzed by palladium is known with numerous organometallic aryl nucleophiles of  boron (</a:t>
            </a:r>
            <a:r>
              <a:rPr sz="2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Suzuki-Miyaura)</a:t>
            </a:r>
            <a:r>
              <a:rPr sz="2200" b="0" i="0" u="none">
                <a:solidFill>
                  <a:srgbClr val="1F1F1F"/>
                </a:solidFill>
                <a:latin typeface="Times New Roman"/>
                <a:ea typeface="Times New Roman"/>
                <a:cs typeface="Times New Roman"/>
              </a:rPr>
              <a:t>, silicon </a:t>
            </a:r>
            <a:r>
              <a:rPr sz="2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(Hiyama)</a:t>
            </a:r>
            <a:r>
              <a:rPr sz="2200" b="0" i="0" u="none">
                <a:solidFill>
                  <a:srgbClr val="1F1F1F"/>
                </a:solidFill>
                <a:latin typeface="Times New Roman"/>
                <a:ea typeface="Times New Roman"/>
                <a:cs typeface="Times New Roman"/>
              </a:rPr>
              <a:t>, tin</a:t>
            </a:r>
            <a:r>
              <a:rPr sz="2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(Stille)</a:t>
            </a:r>
            <a:r>
              <a:rPr sz="2200" b="0" i="0" u="none">
                <a:solidFill>
                  <a:srgbClr val="1F1F1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sz="2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zinc (Negishi), mercury (Heck)</a:t>
            </a:r>
            <a:r>
              <a:rPr sz="2200" b="0" i="0" u="none">
                <a:solidFill>
                  <a:srgbClr val="1F1F1F"/>
                </a:solidFill>
                <a:latin typeface="Times New Roman"/>
                <a:ea typeface="Times New Roman"/>
                <a:cs typeface="Times New Roman"/>
              </a:rPr>
              <a:t>... which obviously leads to sub -products containing metals.(1)</a:t>
            </a:r>
            <a:endParaRPr lang="fr-FR"/>
          </a:p>
        </p:txBody>
      </p:sp>
      <p:pic>
        <p:nvPicPr>
          <p:cNvPr id="1903366447" name="Image 190336644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58283" y="2806699"/>
            <a:ext cx="7527115" cy="14139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58283" y="5356574"/>
            <a:ext cx="85152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/>
              <a:t>Transition </a:t>
            </a:r>
            <a:r>
              <a:rPr lang="fr-FR" b="1" dirty="0" err="1"/>
              <a:t>Metal‐Catalyzed</a:t>
            </a:r>
            <a:r>
              <a:rPr lang="fr-FR" b="1" dirty="0"/>
              <a:t> </a:t>
            </a:r>
            <a:r>
              <a:rPr lang="fr-FR" b="1" dirty="0" err="1"/>
              <a:t>Couplings</a:t>
            </a:r>
            <a:r>
              <a:rPr lang="fr-FR" b="1" dirty="0"/>
              <a:t> in </a:t>
            </a:r>
            <a:r>
              <a:rPr lang="fr-FR" b="1" dirty="0" err="1"/>
              <a:t>Process</a:t>
            </a:r>
            <a:r>
              <a:rPr lang="fr-FR" b="1" dirty="0"/>
              <a:t> </a:t>
            </a:r>
            <a:r>
              <a:rPr lang="fr-FR" b="1" dirty="0" err="1"/>
              <a:t>Chemistry</a:t>
            </a:r>
            <a:endParaRPr lang="fr-FR" b="1" dirty="0"/>
          </a:p>
          <a:p>
            <a:r>
              <a:rPr lang="fr-FR" dirty="0"/>
              <a:t>Editor(s): J. </a:t>
            </a:r>
            <a:r>
              <a:rPr lang="fr-FR" dirty="0" err="1"/>
              <a:t>Magano</a:t>
            </a:r>
            <a:r>
              <a:rPr lang="fr-FR" dirty="0"/>
              <a:t>, J. R. </a:t>
            </a:r>
            <a:r>
              <a:rPr lang="fr-FR" dirty="0" err="1"/>
              <a:t>Dunetz</a:t>
            </a:r>
            <a:r>
              <a:rPr lang="fr-FR" dirty="0"/>
              <a:t> First </a:t>
            </a:r>
            <a:r>
              <a:rPr lang="fr-FR" dirty="0" err="1"/>
              <a:t>published</a:t>
            </a:r>
            <a:r>
              <a:rPr lang="fr-FR" dirty="0"/>
              <a:t>: </a:t>
            </a:r>
            <a:r>
              <a:rPr lang="fr-FR" b="1" dirty="0"/>
              <a:t>2003</a:t>
            </a:r>
            <a:endParaRPr lang="fr-FR" dirty="0"/>
          </a:p>
          <a:p>
            <a:r>
              <a:rPr lang="fr-FR" dirty="0" err="1"/>
              <a:t>Print</a:t>
            </a:r>
            <a:r>
              <a:rPr lang="fr-FR" dirty="0"/>
              <a:t> ISBN:9783527332793 ; doi:10.1002/9783527658909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3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 bwMode="auto">
          <a:xfrm>
            <a:off x="191437" y="546643"/>
            <a:ext cx="93973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The </a:t>
            </a:r>
            <a:r>
              <a:rPr lang="fr-FR" b="1" dirty="0" err="1"/>
              <a:t>Stille</a:t>
            </a:r>
            <a:r>
              <a:rPr lang="fr-FR" b="1" dirty="0"/>
              <a:t> </a:t>
            </a:r>
            <a:r>
              <a:rPr lang="fr-FR" b="1" dirty="0" err="1"/>
              <a:t>Reaction</a:t>
            </a:r>
            <a:r>
              <a:rPr lang="fr-FR" b="1" dirty="0"/>
              <a:t>, 38 </a:t>
            </a:r>
            <a:r>
              <a:rPr lang="fr-FR" b="1" dirty="0" err="1"/>
              <a:t>Years</a:t>
            </a:r>
            <a:r>
              <a:rPr lang="fr-FR" b="1" dirty="0"/>
              <a:t> </a:t>
            </a:r>
            <a:r>
              <a:rPr lang="fr-FR" b="1" dirty="0" err="1"/>
              <a:t>Later</a:t>
            </a:r>
            <a:endParaRPr lang="fr-FR" dirty="0"/>
          </a:p>
          <a:p>
            <a:r>
              <a:rPr lang="fr-FR" dirty="0">
                <a:hlinkClick r:id="rId3"/>
              </a:rPr>
              <a:t>C. </a:t>
            </a:r>
            <a:r>
              <a:rPr lang="fr-FR" dirty="0" err="1">
                <a:hlinkClick r:id="rId3"/>
              </a:rPr>
              <a:t>Cordovilla</a:t>
            </a:r>
            <a:r>
              <a:rPr lang="fr-FR" dirty="0" err="1"/>
              <a:t>,</a:t>
            </a:r>
            <a:r>
              <a:rPr lang="fr-FR" dirty="0" err="1">
                <a:hlinkClick r:id="rId4"/>
              </a:rPr>
              <a:t>C</a:t>
            </a:r>
            <a:r>
              <a:rPr lang="fr-FR" dirty="0">
                <a:hlinkClick r:id="rId4"/>
              </a:rPr>
              <a:t>. </a:t>
            </a:r>
            <a:r>
              <a:rPr lang="fr-FR" dirty="0" err="1">
                <a:hlinkClick r:id="rId4"/>
              </a:rPr>
              <a:t>Bartolomé</a:t>
            </a:r>
            <a:r>
              <a:rPr lang="fr-FR" dirty="0" err="1"/>
              <a:t>,</a:t>
            </a:r>
            <a:r>
              <a:rPr lang="fr-FR" dirty="0" err="1">
                <a:hlinkClick r:id="rId5"/>
              </a:rPr>
              <a:t>J</a:t>
            </a:r>
            <a:r>
              <a:rPr lang="fr-FR" dirty="0">
                <a:hlinkClick r:id="rId5"/>
              </a:rPr>
              <a:t>. Ma </a:t>
            </a:r>
            <a:r>
              <a:rPr lang="fr-FR" dirty="0" err="1">
                <a:hlinkClick r:id="rId5"/>
              </a:rPr>
              <a:t>Martínez-Ilarduya</a:t>
            </a:r>
            <a:r>
              <a:rPr lang="fr-FR" dirty="0" err="1"/>
              <a:t>,</a:t>
            </a:r>
            <a:r>
              <a:rPr lang="fr-FR" dirty="0" err="1">
                <a:hlinkClick r:id="rId6"/>
              </a:rPr>
              <a:t>P</a:t>
            </a:r>
            <a:r>
              <a:rPr lang="fr-FR" dirty="0">
                <a:hlinkClick r:id="rId6"/>
              </a:rPr>
              <a:t>. </a:t>
            </a:r>
            <a:r>
              <a:rPr lang="fr-FR" dirty="0" err="1">
                <a:hlinkClick r:id="rId6"/>
              </a:rPr>
              <a:t>Espinet</a:t>
            </a:r>
            <a:r>
              <a:rPr lang="fr-FR" dirty="0"/>
              <a:t>,</a:t>
            </a:r>
          </a:p>
          <a:p>
            <a:r>
              <a:rPr lang="fr-FR" i="1" dirty="0"/>
              <a:t>ACS </a:t>
            </a:r>
            <a:r>
              <a:rPr lang="fr-FR" i="1" dirty="0" err="1"/>
              <a:t>Catal</a:t>
            </a:r>
            <a:r>
              <a:rPr lang="fr-FR" i="1" dirty="0"/>
              <a:t>.</a:t>
            </a:r>
            <a:r>
              <a:rPr lang="fr-FR" dirty="0"/>
              <a:t> </a:t>
            </a:r>
            <a:r>
              <a:rPr lang="fr-FR" b="1" dirty="0"/>
              <a:t>2015</a:t>
            </a:r>
            <a:r>
              <a:rPr lang="fr-FR" dirty="0"/>
              <a:t>, 5, 5, 3040–3053 ; </a:t>
            </a:r>
            <a:r>
              <a:rPr lang="fr-FR" dirty="0">
                <a:hlinkClick r:id="rId7" tooltip="DOI URL"/>
              </a:rPr>
              <a:t>https://doi.org/10.1021/acscatal.5b00448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91437" y="1607940"/>
            <a:ext cx="87430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The </a:t>
            </a:r>
            <a:r>
              <a:rPr lang="fr-FR" b="1" dirty="0" err="1"/>
              <a:t>Hiyama</a:t>
            </a:r>
            <a:r>
              <a:rPr lang="fr-FR" b="1" dirty="0"/>
              <a:t> Cross-</a:t>
            </a:r>
            <a:r>
              <a:rPr lang="fr-FR" b="1" dirty="0" err="1"/>
              <a:t>Coupling</a:t>
            </a:r>
            <a:r>
              <a:rPr lang="fr-FR" b="1" dirty="0"/>
              <a:t> </a:t>
            </a:r>
            <a:r>
              <a:rPr lang="fr-FR" b="1" dirty="0" err="1"/>
              <a:t>Reaction</a:t>
            </a:r>
            <a:r>
              <a:rPr lang="fr-FR" b="1" dirty="0"/>
              <a:t>: New </a:t>
            </a:r>
            <a:r>
              <a:rPr lang="fr-FR" b="1" dirty="0" err="1"/>
              <a:t>Discoveries</a:t>
            </a:r>
            <a:endParaRPr lang="fr-FR" b="1" dirty="0"/>
          </a:p>
          <a:p>
            <a:r>
              <a:rPr lang="fr-FR" u="sng" dirty="0">
                <a:hlinkClick r:id="rId8"/>
              </a:rPr>
              <a:t>F.  </a:t>
            </a:r>
            <a:r>
              <a:rPr lang="fr-FR" u="sng" dirty="0" err="1">
                <a:hlinkClick r:id="rId8"/>
              </a:rPr>
              <a:t>Foubelo</a:t>
            </a:r>
            <a:r>
              <a:rPr lang="fr-FR" dirty="0"/>
              <a:t>, </a:t>
            </a:r>
            <a:r>
              <a:rPr lang="fr-FR" u="sng" dirty="0">
                <a:hlinkClick r:id="rId9"/>
              </a:rPr>
              <a:t>C. </a:t>
            </a:r>
            <a:r>
              <a:rPr lang="fr-FR" u="sng" dirty="0" err="1">
                <a:hlinkClick r:id="rId9"/>
              </a:rPr>
              <a:t>Nájera</a:t>
            </a:r>
            <a:r>
              <a:rPr lang="fr-FR" dirty="0"/>
              <a:t>, </a:t>
            </a:r>
            <a:r>
              <a:rPr lang="fr-FR" u="sng" dirty="0">
                <a:hlinkClick r:id="rId10"/>
              </a:rPr>
              <a:t>M. </a:t>
            </a:r>
            <a:r>
              <a:rPr lang="fr-FR" u="sng" dirty="0" err="1">
                <a:hlinkClick r:id="rId10"/>
              </a:rPr>
              <a:t>Yus</a:t>
            </a:r>
            <a:r>
              <a:rPr lang="fr-FR" dirty="0"/>
              <a:t> ,First </a:t>
            </a:r>
            <a:r>
              <a:rPr lang="fr-FR" dirty="0" err="1"/>
              <a:t>published</a:t>
            </a:r>
            <a:r>
              <a:rPr lang="fr-FR" dirty="0"/>
              <a:t>: 14 July </a:t>
            </a:r>
            <a:r>
              <a:rPr lang="fr-FR" b="1" dirty="0"/>
              <a:t>2016 </a:t>
            </a:r>
            <a:r>
              <a:rPr lang="fr-FR" dirty="0"/>
              <a:t>;  </a:t>
            </a:r>
            <a:r>
              <a:rPr lang="fr-FR" u="sng" dirty="0">
                <a:hlinkClick r:id="rId11"/>
              </a:rPr>
              <a:t>doi:10.1002/tcr.201600063</a:t>
            </a:r>
            <a:endParaRPr lang="fr-FR" dirty="0"/>
          </a:p>
          <a:p>
            <a:r>
              <a:rPr lang="fr-FR" b="1" dirty="0"/>
              <a:t>The </a:t>
            </a:r>
            <a:r>
              <a:rPr lang="fr-FR" b="1" dirty="0" err="1"/>
              <a:t>Mizoroki</a:t>
            </a:r>
            <a:r>
              <a:rPr lang="fr-FR" b="1" dirty="0"/>
              <a:t>–</a:t>
            </a:r>
            <a:r>
              <a:rPr lang="fr-FR" b="1" dirty="0" err="1"/>
              <a:t>Heck</a:t>
            </a:r>
            <a:r>
              <a:rPr lang="fr-FR" b="1" dirty="0"/>
              <a:t> </a:t>
            </a:r>
            <a:r>
              <a:rPr lang="fr-FR" b="1" dirty="0" err="1"/>
              <a:t>Reaction</a:t>
            </a:r>
            <a:r>
              <a:rPr lang="fr-FR" b="1" dirty="0"/>
              <a:t>, </a:t>
            </a:r>
            <a:r>
              <a:rPr lang="fr-FR" dirty="0"/>
              <a:t>Editor(s):M.  </a:t>
            </a:r>
            <a:r>
              <a:rPr lang="fr-FR" dirty="0" err="1"/>
              <a:t>Oestreich</a:t>
            </a:r>
            <a:r>
              <a:rPr lang="fr-FR" dirty="0"/>
              <a:t>, First </a:t>
            </a:r>
            <a:r>
              <a:rPr lang="fr-FR" dirty="0" err="1"/>
              <a:t>published</a:t>
            </a:r>
            <a:r>
              <a:rPr lang="fr-FR" dirty="0"/>
              <a:t>: </a:t>
            </a:r>
            <a:r>
              <a:rPr lang="fr-FR" b="1" dirty="0"/>
              <a:t>2009</a:t>
            </a:r>
            <a:r>
              <a:rPr lang="fr-FR" dirty="0"/>
              <a:t> </a:t>
            </a:r>
            <a:r>
              <a:rPr lang="fr-FR" dirty="0" err="1"/>
              <a:t>Print</a:t>
            </a:r>
            <a:r>
              <a:rPr lang="fr-FR" dirty="0"/>
              <a:t> ISBN:9780470033944 |Online ISBN:9780470716076 |doi:10.1002/9780470716076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68710" y="3170903"/>
            <a:ext cx="9494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If </a:t>
            </a:r>
            <a:r>
              <a:rPr lang="fr-FR" dirty="0" err="1"/>
              <a:t>boron</a:t>
            </a:r>
            <a:r>
              <a:rPr lang="fr-FR" dirty="0"/>
              <a:t> and </a:t>
            </a:r>
            <a:r>
              <a:rPr lang="fr-FR" dirty="0" err="1"/>
              <a:t>silicon</a:t>
            </a:r>
            <a:r>
              <a:rPr lang="fr-FR" dirty="0"/>
              <a:t> are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slightly</a:t>
            </a:r>
            <a:r>
              <a:rPr lang="fr-FR" dirty="0"/>
              <a:t> or not </a:t>
            </a:r>
            <a:r>
              <a:rPr lang="fr-FR" dirty="0" err="1"/>
              <a:t>toxic</a:t>
            </a:r>
            <a:r>
              <a:rPr lang="fr-FR" dirty="0"/>
              <a:t>, a large </a:t>
            </a:r>
            <a:r>
              <a:rPr lang="fr-FR" dirty="0" err="1"/>
              <a:t>majority</a:t>
            </a:r>
            <a:r>
              <a:rPr lang="fr-FR" dirty="0"/>
              <a:t> of </a:t>
            </a:r>
            <a:r>
              <a:rPr lang="fr-FR" dirty="0" err="1"/>
              <a:t>metals</a:t>
            </a:r>
            <a:r>
              <a:rPr lang="fr-FR" dirty="0"/>
              <a:t> </a:t>
            </a:r>
            <a:r>
              <a:rPr lang="fr-FR" dirty="0" err="1"/>
              <a:t>present</a:t>
            </a:r>
            <a:r>
              <a:rPr lang="fr-FR" dirty="0"/>
              <a:t> a </a:t>
            </a:r>
            <a:r>
              <a:rPr lang="fr-FR" dirty="0" err="1"/>
              <a:t>toxicity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annoying</a:t>
            </a:r>
            <a:r>
              <a:rPr lang="fr-FR" dirty="0"/>
              <a:t> </a:t>
            </a:r>
            <a:r>
              <a:rPr lang="fr-FR" dirty="0" err="1"/>
              <a:t>during</a:t>
            </a:r>
            <a:r>
              <a:rPr lang="fr-FR" dirty="0"/>
              <a:t> the </a:t>
            </a:r>
            <a:r>
              <a:rPr lang="fr-FR" dirty="0" err="1"/>
              <a:t>synthesis</a:t>
            </a:r>
            <a:r>
              <a:rPr lang="fr-FR" dirty="0"/>
              <a:t> of </a:t>
            </a:r>
            <a:r>
              <a:rPr lang="fr-FR" dirty="0" err="1"/>
              <a:t>molecules</a:t>
            </a:r>
            <a:r>
              <a:rPr lang="fr-FR" dirty="0"/>
              <a:t> for </a:t>
            </a:r>
            <a:r>
              <a:rPr lang="fr-FR" dirty="0" err="1"/>
              <a:t>therapeutic</a:t>
            </a:r>
            <a:r>
              <a:rPr lang="fr-FR" dirty="0"/>
              <a:t> </a:t>
            </a:r>
            <a:r>
              <a:rPr lang="fr-FR" dirty="0" err="1"/>
              <a:t>purposes</a:t>
            </a:r>
            <a:r>
              <a:rPr lang="fr-FR" dirty="0"/>
              <a:t>. This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particularly</a:t>
            </a:r>
            <a:r>
              <a:rPr lang="fr-FR" dirty="0"/>
              <a:t> the </a:t>
            </a:r>
            <a:endParaRPr lang="fr-FR" dirty="0" smtClean="0"/>
          </a:p>
          <a:p>
            <a:r>
              <a:rPr lang="fr-FR" dirty="0" smtClean="0"/>
              <a:t>case </a:t>
            </a:r>
            <a:r>
              <a:rPr lang="fr-FR" dirty="0"/>
              <a:t>for tin in the </a:t>
            </a:r>
            <a:r>
              <a:rPr lang="fr-FR" dirty="0" err="1"/>
              <a:t>Stille</a:t>
            </a:r>
            <a:r>
              <a:rPr lang="fr-FR" dirty="0"/>
              <a:t> </a:t>
            </a:r>
            <a:r>
              <a:rPr lang="fr-FR" dirty="0" err="1"/>
              <a:t>reaction</a:t>
            </a:r>
            <a:r>
              <a:rPr lang="fr-FR" dirty="0"/>
              <a:t>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26176" y="4243071"/>
            <a:ext cx="90973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investigated</a:t>
            </a:r>
            <a:r>
              <a:rPr lang="fr-FR" dirty="0"/>
              <a:t> </a:t>
            </a:r>
            <a:r>
              <a:rPr lang="fr-FR" dirty="0" err="1"/>
              <a:t>whether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not possible to use a non-</a:t>
            </a:r>
            <a:r>
              <a:rPr lang="fr-FR" dirty="0" err="1"/>
              <a:t>organometallic</a:t>
            </a:r>
            <a:r>
              <a:rPr lang="fr-FR" dirty="0"/>
              <a:t> </a:t>
            </a:r>
            <a:r>
              <a:rPr lang="fr-FR" dirty="0" err="1"/>
              <a:t>phenyl</a:t>
            </a:r>
            <a:r>
              <a:rPr lang="fr-FR" dirty="0"/>
              <a:t> anion </a:t>
            </a:r>
            <a:r>
              <a:rPr lang="fr-FR" dirty="0" err="1"/>
              <a:t>derived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/>
              <a:t>an </a:t>
            </a:r>
            <a:r>
              <a:rPr lang="fr-FR" dirty="0" err="1"/>
              <a:t>elimination</a:t>
            </a:r>
            <a:r>
              <a:rPr lang="fr-FR" dirty="0"/>
              <a:t> </a:t>
            </a:r>
            <a:r>
              <a:rPr lang="fr-FR" dirty="0" err="1"/>
              <a:t>reaction</a:t>
            </a:r>
            <a:r>
              <a:rPr lang="fr-FR" dirty="0"/>
              <a:t> as a </a:t>
            </a:r>
            <a:r>
              <a:rPr lang="fr-FR" dirty="0" err="1"/>
              <a:t>nucleophilic</a:t>
            </a:r>
            <a:r>
              <a:rPr lang="fr-FR" dirty="0"/>
              <a:t> arylation agent. Tests </a:t>
            </a:r>
            <a:r>
              <a:rPr lang="fr-FR" dirty="0" err="1"/>
              <a:t>using</a:t>
            </a:r>
            <a:r>
              <a:rPr lang="fr-FR" dirty="0"/>
              <a:t> a carboxylate or </a:t>
            </a:r>
            <a:r>
              <a:rPr lang="fr-FR" dirty="0" smtClean="0"/>
              <a:t>a</a:t>
            </a:r>
          </a:p>
          <a:p>
            <a:r>
              <a:rPr lang="fr-FR" dirty="0" smtClean="0"/>
              <a:t> </a:t>
            </a:r>
            <a:r>
              <a:rPr lang="fr-FR" dirty="0" err="1"/>
              <a:t>sulfinate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not </a:t>
            </a:r>
            <a:r>
              <a:rPr lang="fr-FR" dirty="0" err="1"/>
              <a:t>successful</a:t>
            </a:r>
            <a:r>
              <a:rPr lang="fr-FR" dirty="0"/>
              <a:t>, on the </a:t>
            </a:r>
            <a:r>
              <a:rPr lang="fr-FR" dirty="0" err="1"/>
              <a:t>other</a:t>
            </a:r>
            <a:r>
              <a:rPr lang="fr-FR" dirty="0"/>
              <a:t> hand </a:t>
            </a:r>
            <a:r>
              <a:rPr lang="fr-FR" dirty="0" err="1"/>
              <a:t>phenylazocarboxylate</a:t>
            </a:r>
            <a:r>
              <a:rPr lang="fr-FR" dirty="0"/>
              <a:t> </a:t>
            </a:r>
            <a:r>
              <a:rPr lang="fr-FR" dirty="0" err="1"/>
              <a:t>led</a:t>
            </a:r>
            <a:r>
              <a:rPr lang="fr-FR" dirty="0"/>
              <a:t> to </a:t>
            </a:r>
            <a:r>
              <a:rPr lang="fr-FR" dirty="0" err="1"/>
              <a:t>interesting</a:t>
            </a:r>
            <a:r>
              <a:rPr lang="fr-FR" dirty="0"/>
              <a:t> </a:t>
            </a:r>
            <a:r>
              <a:rPr lang="fr-FR" dirty="0" err="1"/>
              <a:t>results</a:t>
            </a:r>
            <a:r>
              <a:rPr lang="fr-FR" dirty="0"/>
              <a:t>.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28768" y="5422942"/>
            <a:ext cx="8892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Phenylazacarboxylate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introduced</a:t>
            </a:r>
            <a:r>
              <a:rPr lang="fr-FR" dirty="0"/>
              <a:t> by Nesmeyanov</a:t>
            </a:r>
            <a:r>
              <a:rPr lang="fr-FR" baseline="30000" dirty="0"/>
              <a:t>1</a:t>
            </a:r>
            <a:r>
              <a:rPr lang="fr-FR" dirty="0"/>
              <a:t> (1948) in the </a:t>
            </a:r>
            <a:r>
              <a:rPr lang="fr-FR" dirty="0" err="1"/>
              <a:t>synthesis</a:t>
            </a:r>
            <a:r>
              <a:rPr lang="fr-FR" dirty="0"/>
              <a:t> of </a:t>
            </a:r>
            <a:r>
              <a:rPr lang="fr-FR" dirty="0" err="1" smtClean="0"/>
              <a:t>arylmercury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/>
              <a:t>componds</a:t>
            </a:r>
            <a:r>
              <a:rPr lang="fr-FR" dirty="0"/>
              <a:t> . </a:t>
            </a:r>
            <a:r>
              <a:rPr lang="en-GB" dirty="0"/>
              <a:t>  </a:t>
            </a:r>
            <a:r>
              <a:rPr lang="en-GB" dirty="0" err="1"/>
              <a:t>Nesmeyanov</a:t>
            </a:r>
            <a:r>
              <a:rPr lang="en-GB" dirty="0"/>
              <a:t> A. N., </a:t>
            </a:r>
            <a:r>
              <a:rPr lang="en-GB" i="1" dirty="0"/>
              <a:t>Bull. Acad. Sci. USSR. Chemical Science</a:t>
            </a:r>
            <a:r>
              <a:rPr lang="en-GB" dirty="0"/>
              <a:t> </a:t>
            </a:r>
            <a:r>
              <a:rPr lang="en-GB" b="1" dirty="0"/>
              <a:t>1948</a:t>
            </a:r>
            <a:r>
              <a:rPr lang="en-GB" dirty="0"/>
              <a:t>, </a:t>
            </a:r>
            <a:r>
              <a:rPr lang="en-GB" i="1" dirty="0"/>
              <a:t>316</a:t>
            </a:r>
            <a:r>
              <a:rPr lang="en-GB" dirty="0"/>
              <a:t>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4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52168" y="811161"/>
            <a:ext cx="82830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This compound  </a:t>
            </a:r>
            <a:r>
              <a:rPr lang="fr-FR" dirty="0" err="1"/>
              <a:t>was</a:t>
            </a:r>
            <a:r>
              <a:rPr lang="fr-FR" dirty="0"/>
              <a:t> not </a:t>
            </a:r>
            <a:r>
              <a:rPr lang="fr-FR" dirty="0" err="1"/>
              <a:t>reused</a:t>
            </a:r>
            <a:r>
              <a:rPr lang="fr-FR" dirty="0"/>
              <a:t>, </a:t>
            </a:r>
            <a:r>
              <a:rPr lang="fr-FR" dirty="0" err="1"/>
              <a:t>however</a:t>
            </a:r>
            <a:r>
              <a:rPr lang="fr-FR" dirty="0"/>
              <a:t>, and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tested</a:t>
            </a:r>
            <a:r>
              <a:rPr lang="fr-FR" dirty="0"/>
              <a:t> in </a:t>
            </a:r>
            <a:r>
              <a:rPr lang="fr-FR" dirty="0" err="1"/>
              <a:t>catalyzed</a:t>
            </a:r>
            <a:r>
              <a:rPr lang="fr-FR" dirty="0"/>
              <a:t> palladium </a:t>
            </a:r>
            <a:endParaRPr lang="fr-FR" dirty="0" smtClean="0"/>
          </a:p>
          <a:p>
            <a:r>
              <a:rPr lang="fr-FR" dirty="0" err="1" smtClean="0"/>
              <a:t>couplings</a:t>
            </a:r>
            <a:r>
              <a:rPr lang="fr-FR" dirty="0"/>
              <a:t>, </a:t>
            </a:r>
            <a:r>
              <a:rPr lang="fr-FR" dirty="0" err="1"/>
              <a:t>unknown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time. </a:t>
            </a:r>
            <a:r>
              <a:rPr lang="fr-FR" dirty="0" err="1"/>
              <a:t>During</a:t>
            </a:r>
            <a:r>
              <a:rPr lang="fr-FR" dirty="0"/>
              <a:t> </a:t>
            </a:r>
            <a:r>
              <a:rPr lang="fr-FR" dirty="0" err="1"/>
              <a:t>phenylation</a:t>
            </a:r>
            <a:r>
              <a:rPr lang="fr-FR" dirty="0"/>
              <a:t>, one </a:t>
            </a:r>
            <a:r>
              <a:rPr lang="fr-FR" dirty="0" err="1"/>
              <a:t>molecule</a:t>
            </a:r>
            <a:r>
              <a:rPr lang="fr-FR" dirty="0"/>
              <a:t> of </a:t>
            </a:r>
            <a:r>
              <a:rPr lang="fr-FR" dirty="0" err="1"/>
              <a:t>nitrogen</a:t>
            </a:r>
            <a:r>
              <a:rPr lang="fr-FR" dirty="0"/>
              <a:t> and </a:t>
            </a:r>
            <a:r>
              <a:rPr lang="fr-FR" dirty="0" smtClean="0"/>
              <a:t>one</a:t>
            </a:r>
          </a:p>
          <a:p>
            <a:r>
              <a:rPr lang="fr-FR" dirty="0" smtClean="0"/>
              <a:t> </a:t>
            </a:r>
            <a:r>
              <a:rPr lang="fr-FR" dirty="0" err="1"/>
              <a:t>molecule</a:t>
            </a:r>
            <a:r>
              <a:rPr lang="fr-FR" dirty="0"/>
              <a:t> of </a:t>
            </a:r>
            <a:r>
              <a:rPr lang="fr-FR" dirty="0" err="1"/>
              <a:t>carbon</a:t>
            </a:r>
            <a:r>
              <a:rPr lang="fr-FR" dirty="0"/>
              <a:t> </a:t>
            </a:r>
            <a:r>
              <a:rPr lang="fr-FR" dirty="0" err="1"/>
              <a:t>dioxide</a:t>
            </a:r>
            <a:r>
              <a:rPr lang="fr-FR" dirty="0"/>
              <a:t> are </a:t>
            </a:r>
            <a:r>
              <a:rPr lang="fr-FR" dirty="0" err="1" smtClean="0"/>
              <a:t>removed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4" name="Obje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603402"/>
              </p:ext>
            </p:extLst>
          </p:nvPr>
        </p:nvGraphicFramePr>
        <p:xfrm>
          <a:off x="1120877" y="2048767"/>
          <a:ext cx="6725264" cy="625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S ChemDraw Drawing" r:id="rId4" imgW="4809208" imgH="443081" progId="ChemDraw.Document.6.0">
                  <p:embed/>
                </p:oleObj>
              </mc:Choice>
              <mc:Fallback>
                <p:oleObj name="CS ChemDraw Drawing" r:id="rId4" imgW="4809208" imgH="44308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2048767"/>
                        <a:ext cx="6725264" cy="625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1607574" y="2755350"/>
            <a:ext cx="5795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/>
              <a:t> Figure 2</a:t>
            </a:r>
            <a:r>
              <a:rPr lang="fr-FR"/>
              <a:t> : Arylation of palladium by  </a:t>
            </a:r>
            <a:r>
              <a:rPr lang="fr-FR" dirty="0" err="1"/>
              <a:t>phenylazocarboxylate</a:t>
            </a:r>
            <a:endParaRPr lang="fr-FR" dirty="0"/>
          </a:p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52168" y="3372184"/>
            <a:ext cx="8552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The </a:t>
            </a:r>
            <a:r>
              <a:rPr lang="fr-FR" dirty="0" err="1"/>
              <a:t>precursor</a:t>
            </a:r>
            <a:r>
              <a:rPr lang="fr-FR" dirty="0"/>
              <a:t> of </a:t>
            </a:r>
            <a:r>
              <a:rPr lang="fr-FR" dirty="0" err="1"/>
              <a:t>phenylazocarboxylate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commercially</a:t>
            </a:r>
            <a:r>
              <a:rPr lang="fr-FR" dirty="0"/>
              <a:t> </a:t>
            </a:r>
            <a:r>
              <a:rPr lang="fr-FR" dirty="0" err="1"/>
              <a:t>available</a:t>
            </a:r>
            <a:r>
              <a:rPr lang="fr-FR" dirty="0"/>
              <a:t> 1-phenylsemicarbazide</a:t>
            </a:r>
            <a:r>
              <a:rPr lang="fr-FR" dirty="0" smtClean="0"/>
              <a:t>,</a:t>
            </a:r>
          </a:p>
          <a:p>
            <a:r>
              <a:rPr lang="fr-FR" dirty="0" smtClean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oxidation</a:t>
            </a:r>
            <a:r>
              <a:rPr lang="fr-FR" dirty="0"/>
              <a:t> gave of </a:t>
            </a:r>
            <a:r>
              <a:rPr lang="fr-FR" dirty="0" smtClean="0"/>
              <a:t>1-phenyldiazocarboxamide.</a:t>
            </a:r>
          </a:p>
          <a:p>
            <a:endParaRPr lang="fr-FR" dirty="0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241755" y="6105832"/>
            <a:ext cx="48718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Figure 3 : </a:t>
            </a:r>
            <a:r>
              <a:rPr lang="fr-FR" dirty="0"/>
              <a:t>Formation of </a:t>
            </a:r>
            <a:r>
              <a:rPr lang="fr-FR" dirty="0" err="1"/>
              <a:t>phenyldiazo-carboxamide</a:t>
            </a:r>
            <a:endParaRPr lang="fr-FR" b="1" dirty="0"/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752201"/>
              </p:ext>
            </p:extLst>
          </p:nvPr>
        </p:nvGraphicFramePr>
        <p:xfrm>
          <a:off x="1893887" y="4591562"/>
          <a:ext cx="5858084" cy="909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S ChemDraw Drawing" r:id="rId6" imgW="4202904" imgH="651925" progId="ChemDraw.Document.6.0">
                  <p:embed/>
                </p:oleObj>
              </mc:Choice>
              <mc:Fallback>
                <p:oleObj name="CS ChemDraw Drawing" r:id="rId6" imgW="4202904" imgH="65192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93887" y="4591562"/>
                        <a:ext cx="5858084" cy="909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5</a:t>
            </a:fld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fr-FR"/>
          </a:p>
        </p:txBody>
      </p:sp>
      <p:sp>
        <p:nvSpPr>
          <p:cNvPr id="3" name="Rectangle 37"/>
          <p:cNvSpPr>
            <a:spLocks noChangeArrowheads="1"/>
          </p:cNvSpPr>
          <p:nvPr/>
        </p:nvSpPr>
        <p:spPr bwMode="auto">
          <a:xfrm>
            <a:off x="2684463" y="3400425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29148" y="899652"/>
            <a:ext cx="8744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Potassium </a:t>
            </a:r>
            <a:r>
              <a:rPr lang="fr-FR" dirty="0" err="1"/>
              <a:t>phenylazacarboxylate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obtained</a:t>
            </a:r>
            <a:r>
              <a:rPr lang="fr-FR" dirty="0"/>
              <a:t> by saponification of </a:t>
            </a:r>
            <a:r>
              <a:rPr lang="fr-FR" dirty="0" smtClean="0"/>
              <a:t>1-phenyldiazocarboxamide</a:t>
            </a:r>
          </a:p>
          <a:p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/>
              <a:t>potassium </a:t>
            </a:r>
            <a:r>
              <a:rPr lang="fr-FR" dirty="0" err="1"/>
              <a:t>hydroxide</a:t>
            </a:r>
            <a:r>
              <a:rPr lang="fr-FR" dirty="0"/>
              <a:t>, first </a:t>
            </a:r>
            <a:r>
              <a:rPr lang="fr-FR" dirty="0" err="1"/>
              <a:t>under</a:t>
            </a:r>
            <a:r>
              <a:rPr lang="fr-FR" dirty="0"/>
              <a:t> </a:t>
            </a:r>
            <a:r>
              <a:rPr lang="fr-FR" dirty="0" err="1"/>
              <a:t>ultrasonic</a:t>
            </a:r>
            <a:r>
              <a:rPr lang="fr-FR" dirty="0"/>
              <a:t> irradiation,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heating</a:t>
            </a:r>
            <a:r>
              <a:rPr lang="fr-FR" dirty="0"/>
              <a:t>, for </a:t>
            </a:r>
            <a:r>
              <a:rPr lang="fr-FR" dirty="0" err="1" smtClean="0"/>
              <a:t>fear</a:t>
            </a:r>
            <a:endParaRPr lang="fr-FR" dirty="0" smtClean="0"/>
          </a:p>
          <a:p>
            <a:r>
              <a:rPr lang="fr-FR" dirty="0" smtClean="0"/>
              <a:t>of </a:t>
            </a:r>
            <a:r>
              <a:rPr lang="fr-FR" dirty="0" err="1"/>
              <a:t>decomposition</a:t>
            </a:r>
            <a:r>
              <a:rPr lang="fr-FR" dirty="0"/>
              <a:t> of the </a:t>
            </a:r>
            <a:r>
              <a:rPr lang="fr-FR" dirty="0" err="1"/>
              <a:t>expected</a:t>
            </a:r>
            <a:r>
              <a:rPr lang="fr-FR" dirty="0"/>
              <a:t> </a:t>
            </a:r>
            <a:r>
              <a:rPr lang="fr-FR" dirty="0" err="1"/>
              <a:t>product</a:t>
            </a:r>
            <a:r>
              <a:rPr lang="fr-FR" dirty="0"/>
              <a:t>. The latter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obtained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</a:t>
            </a:r>
            <a:r>
              <a:rPr lang="fr-FR" dirty="0" err="1"/>
              <a:t>yield</a:t>
            </a:r>
            <a:r>
              <a:rPr lang="fr-FR" dirty="0"/>
              <a:t> of 81%.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929148" y="2300748"/>
            <a:ext cx="8783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coupling</a:t>
            </a:r>
            <a:r>
              <a:rPr lang="fr-FR" dirty="0"/>
              <a:t> tests of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phenylazacarboxylate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carried</a:t>
            </a:r>
            <a:r>
              <a:rPr lang="fr-FR" dirty="0"/>
              <a:t> out </a:t>
            </a:r>
            <a:r>
              <a:rPr lang="fr-FR" dirty="0" err="1"/>
              <a:t>with</a:t>
            </a:r>
            <a:r>
              <a:rPr lang="fr-FR" dirty="0"/>
              <a:t> palladium </a:t>
            </a:r>
            <a:r>
              <a:rPr lang="fr-FR" dirty="0" err="1" smtClean="0"/>
              <a:t>catalysts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/>
              <a:t>with</a:t>
            </a:r>
            <a:r>
              <a:rPr lang="fr-FR" dirty="0"/>
              <a:t> potassium </a:t>
            </a:r>
            <a:r>
              <a:rPr lang="fr-FR" dirty="0" err="1"/>
              <a:t>hydroxide</a:t>
            </a:r>
            <a:r>
              <a:rPr lang="fr-FR" dirty="0"/>
              <a:t> as a base </a:t>
            </a:r>
            <a:r>
              <a:rPr lang="fr-FR" dirty="0" err="1"/>
              <a:t>with</a:t>
            </a:r>
            <a:r>
              <a:rPr lang="fr-FR" dirty="0"/>
              <a:t> MSTPP as a ligand and </a:t>
            </a:r>
            <a:r>
              <a:rPr lang="fr-FR" dirty="0" err="1"/>
              <a:t>cesium</a:t>
            </a:r>
            <a:r>
              <a:rPr lang="fr-FR" dirty="0"/>
              <a:t> carbonate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smtClean="0"/>
              <a:t>a</a:t>
            </a:r>
          </a:p>
          <a:p>
            <a:r>
              <a:rPr lang="fr-FR" dirty="0" smtClean="0"/>
              <a:t> </a:t>
            </a:r>
            <a:r>
              <a:rPr lang="fr-FR" dirty="0" err="1"/>
              <a:t>carbene</a:t>
            </a:r>
            <a:r>
              <a:rPr lang="fr-FR" dirty="0"/>
              <a:t> ligand </a:t>
            </a:r>
            <a:r>
              <a:rPr lang="fr-FR" dirty="0" err="1"/>
              <a:t>formed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smtClean="0"/>
              <a:t>H-</a:t>
            </a:r>
            <a:r>
              <a:rPr lang="fr-FR" smtClean="0"/>
              <a:t>IMes,Cl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536176" y="4611780"/>
            <a:ext cx="5530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Figure 4</a:t>
            </a:r>
            <a:r>
              <a:rPr lang="fr-FR" dirty="0"/>
              <a:t> : </a:t>
            </a:r>
            <a:r>
              <a:rPr lang="fr-FR" dirty="0" err="1"/>
              <a:t>Coupling</a:t>
            </a:r>
            <a:r>
              <a:rPr lang="fr-FR" dirty="0"/>
              <a:t> of </a:t>
            </a:r>
            <a:r>
              <a:rPr lang="fr-FR" dirty="0" err="1"/>
              <a:t>phenylazacarboxylate</a:t>
            </a:r>
            <a:endParaRPr lang="fr-FR" b="1" dirty="0"/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929148" y="5505614"/>
            <a:ext cx="8244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 mixture of </a:t>
            </a:r>
            <a:r>
              <a:rPr lang="fr-FR" dirty="0" err="1"/>
              <a:t>products</a:t>
            </a:r>
            <a:r>
              <a:rPr lang="fr-FR" dirty="0"/>
              <a:t>, </a:t>
            </a:r>
            <a:r>
              <a:rPr lang="fr-FR" dirty="0" err="1"/>
              <a:t>benzene</a:t>
            </a:r>
            <a:r>
              <a:rPr lang="fr-FR" dirty="0"/>
              <a:t>, </a:t>
            </a:r>
            <a:r>
              <a:rPr lang="fr-FR" dirty="0" err="1"/>
              <a:t>diphenyl</a:t>
            </a:r>
            <a:r>
              <a:rPr lang="fr-FR" dirty="0"/>
              <a:t> and </a:t>
            </a:r>
            <a:r>
              <a:rPr lang="fr-FR" dirty="0" err="1"/>
              <a:t>coupling</a:t>
            </a:r>
            <a:r>
              <a:rPr lang="fr-FR" dirty="0"/>
              <a:t> </a:t>
            </a:r>
            <a:r>
              <a:rPr lang="fr-FR" dirty="0" err="1"/>
              <a:t>product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formed</a:t>
            </a:r>
            <a:r>
              <a:rPr lang="fr-FR" dirty="0"/>
              <a:t>. An </a:t>
            </a:r>
            <a:r>
              <a:rPr lang="fr-FR" dirty="0" err="1" smtClean="0"/>
              <a:t>excess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of potassium </a:t>
            </a:r>
            <a:r>
              <a:rPr lang="fr-FR" dirty="0" err="1"/>
              <a:t>azocarboxylate</a:t>
            </a:r>
            <a:r>
              <a:rPr lang="fr-FR" dirty="0"/>
              <a:t> (2 </a:t>
            </a:r>
            <a:r>
              <a:rPr lang="fr-FR" dirty="0" err="1"/>
              <a:t>equivalents</a:t>
            </a:r>
            <a:r>
              <a:rPr lang="fr-FR" dirty="0"/>
              <a:t> relative to the </a:t>
            </a:r>
            <a:r>
              <a:rPr lang="fr-FR" dirty="0" err="1"/>
              <a:t>electrophile</a:t>
            </a:r>
            <a:r>
              <a:rPr lang="fr-FR" dirty="0"/>
              <a:t>) leads </a:t>
            </a:r>
            <a:r>
              <a:rPr lang="fr-FR" dirty="0" smtClean="0"/>
              <a:t>to</a:t>
            </a:r>
          </a:p>
          <a:p>
            <a:r>
              <a:rPr lang="fr-FR" dirty="0" smtClean="0"/>
              <a:t>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coupling</a:t>
            </a:r>
            <a:r>
              <a:rPr lang="fr-FR" dirty="0"/>
              <a:t> </a:t>
            </a:r>
            <a:r>
              <a:rPr lang="fr-FR" dirty="0" err="1"/>
              <a:t>yields</a:t>
            </a:r>
            <a:r>
              <a:rPr lang="fr-FR" dirty="0"/>
              <a:t>. 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392995"/>
              </p:ext>
            </p:extLst>
          </p:nvPr>
        </p:nvGraphicFramePr>
        <p:xfrm>
          <a:off x="1390507" y="3465128"/>
          <a:ext cx="7860456" cy="947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S ChemDraw Drawing" r:id="rId4" imgW="5345918" imgH="643965" progId="ChemDraw.Document.6.0">
                  <p:embed/>
                </p:oleObj>
              </mc:Choice>
              <mc:Fallback>
                <p:oleObj name="CS ChemDraw Drawing" r:id="rId4" imgW="5345918" imgH="6439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0507" y="3465128"/>
                        <a:ext cx="7860456" cy="947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7F1E4F-1CFF-5643-939E-217C01CDF565}" type="slidenum">
              <a:rPr lang="en-US"/>
              <a:t>6</a:t>
            </a:fld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132735" y="648929"/>
            <a:ext cx="875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The </a:t>
            </a:r>
            <a:r>
              <a:rPr lang="fr-FR" dirty="0" err="1"/>
              <a:t>reaction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potassium </a:t>
            </a:r>
            <a:r>
              <a:rPr lang="fr-FR" dirty="0" err="1"/>
              <a:t>phenylazocarboxylate</a:t>
            </a:r>
            <a:r>
              <a:rPr lang="fr-FR" dirty="0"/>
              <a:t> </a:t>
            </a:r>
            <a:r>
              <a:rPr lang="fr-FR" dirty="0" err="1"/>
              <a:t>gives</a:t>
            </a:r>
            <a:r>
              <a:rPr lang="fr-FR" dirty="0"/>
              <a:t> a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yield</a:t>
            </a:r>
            <a:r>
              <a:rPr lang="fr-FR" dirty="0"/>
              <a:t> of </a:t>
            </a:r>
            <a:r>
              <a:rPr lang="fr-FR" dirty="0" err="1"/>
              <a:t>coupling</a:t>
            </a:r>
            <a:r>
              <a:rPr lang="fr-FR" dirty="0"/>
              <a:t> </a:t>
            </a:r>
            <a:r>
              <a:rPr lang="fr-FR" dirty="0" err="1" smtClean="0"/>
              <a:t>product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/>
              <a:t>at</a:t>
            </a:r>
            <a:r>
              <a:rPr lang="fr-FR" dirty="0"/>
              <a:t> 60°C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35°C </a:t>
            </a:r>
            <a:r>
              <a:rPr lang="fr-FR" dirty="0" err="1"/>
              <a:t>under</a:t>
            </a:r>
            <a:r>
              <a:rPr lang="fr-FR" dirty="0"/>
              <a:t> </a:t>
            </a:r>
            <a:r>
              <a:rPr lang="fr-FR" dirty="0" err="1"/>
              <a:t>microwave</a:t>
            </a:r>
            <a:r>
              <a:rPr lang="fr-FR" dirty="0"/>
              <a:t> irradiation. </a:t>
            </a:r>
            <a:r>
              <a:rPr lang="fr-FR" dirty="0" err="1"/>
              <a:t>Results</a:t>
            </a:r>
            <a:r>
              <a:rPr lang="fr-FR" dirty="0"/>
              <a:t> </a:t>
            </a:r>
            <a:r>
              <a:rPr lang="fr-FR" dirty="0" err="1"/>
              <a:t>obtained</a:t>
            </a:r>
            <a:r>
              <a:rPr lang="fr-FR" dirty="0"/>
              <a:t> are </a:t>
            </a:r>
            <a:r>
              <a:rPr lang="fr-FR" dirty="0" err="1"/>
              <a:t>reported</a:t>
            </a:r>
            <a:r>
              <a:rPr lang="fr-FR" dirty="0"/>
              <a:t> in </a:t>
            </a:r>
            <a:r>
              <a:rPr lang="fr-FR" b="1" dirty="0"/>
              <a:t>Table 1</a:t>
            </a:r>
            <a:r>
              <a:rPr lang="fr-FR" dirty="0"/>
              <a:t>.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20730"/>
              </p:ext>
            </p:extLst>
          </p:nvPr>
        </p:nvGraphicFramePr>
        <p:xfrm>
          <a:off x="663677" y="2227009"/>
          <a:ext cx="6413602" cy="2378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572"/>
                <a:gridCol w="1382002"/>
                <a:gridCol w="2071958"/>
                <a:gridCol w="1996070"/>
              </a:tblGrid>
              <a:tr h="297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entry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R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Conditions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Yield (%) of C</a:t>
                      </a:r>
                      <a:r>
                        <a:rPr lang="fr-FR" sz="1400" baseline="-25000">
                          <a:effectLst/>
                        </a:rPr>
                        <a:t>6</a:t>
                      </a:r>
                      <a:r>
                        <a:rPr lang="fr-FR" sz="1400">
                          <a:effectLst/>
                        </a:rPr>
                        <a:t>H</a:t>
                      </a:r>
                      <a:r>
                        <a:rPr lang="fr-FR" sz="1400" baseline="-25000">
                          <a:effectLst/>
                        </a:rPr>
                        <a:t>5</a:t>
                      </a:r>
                      <a:r>
                        <a:rPr lang="fr-FR" sz="1400">
                          <a:effectLst/>
                        </a:rPr>
                        <a:t>Ar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a,  MW 60°C, 6h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68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CH</a:t>
                      </a:r>
                      <a:r>
                        <a:rPr lang="fr-FR" sz="1400" baseline="-250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a MW 60°C, 6h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62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OCH</a:t>
                      </a:r>
                      <a:r>
                        <a:rPr lang="fr-FR" sz="1400" baseline="-250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a MW 60°C, 6h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58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COOCH</a:t>
                      </a:r>
                      <a:r>
                        <a:rPr lang="fr-FR" sz="1400" baseline="-250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A MW 60°C, 6h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75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NO</a:t>
                      </a:r>
                      <a:r>
                        <a:rPr lang="fr-FR" sz="1400" baseline="-250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a MW 60°C, 6h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80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B MW 60°C, 6h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75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7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OCH</a:t>
                      </a:r>
                      <a:r>
                        <a:rPr lang="fr-FR" sz="1400" baseline="-250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>
                          <a:effectLst/>
                        </a:rPr>
                        <a:t>B MW 60°C, 6h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60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68710" y="1461389"/>
            <a:ext cx="7481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Table 1: </a:t>
            </a:r>
            <a:r>
              <a:rPr lang="fr-FR" dirty="0" err="1"/>
              <a:t>Coupling</a:t>
            </a:r>
            <a:r>
              <a:rPr lang="fr-FR" dirty="0"/>
              <a:t> of  </a:t>
            </a:r>
            <a:r>
              <a:rPr lang="fr-FR" dirty="0" err="1"/>
              <a:t>phenylazacarboxylate</a:t>
            </a:r>
            <a:r>
              <a:rPr lang="fr-FR" dirty="0"/>
              <a:t> in </a:t>
            </a:r>
            <a:r>
              <a:rPr lang="fr-FR" dirty="0" err="1"/>
              <a:t>presence</a:t>
            </a:r>
            <a:r>
              <a:rPr lang="fr-FR" dirty="0"/>
              <a:t> of palladium </a:t>
            </a:r>
            <a:r>
              <a:rPr lang="fr-FR" dirty="0" err="1"/>
              <a:t>catalysts</a:t>
            </a:r>
            <a:endParaRPr lang="fr-FR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42453" y="4747736"/>
            <a:ext cx="9468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/>
              <a:t> </a:t>
            </a:r>
            <a:r>
              <a:rPr lang="fr-FR" dirty="0" err="1"/>
              <a:t>Phenylazacarboxylate</a:t>
            </a:r>
            <a:r>
              <a:rPr lang="fr-FR" dirty="0"/>
              <a:t>/ R-C</a:t>
            </a:r>
            <a:r>
              <a:rPr lang="fr-FR" baseline="-25000" dirty="0"/>
              <a:t>6</a:t>
            </a:r>
            <a:r>
              <a:rPr lang="fr-FR" dirty="0"/>
              <a:t>H</a:t>
            </a:r>
            <a:r>
              <a:rPr lang="fr-FR" baseline="-25000" dirty="0"/>
              <a:t>4</a:t>
            </a:r>
            <a:r>
              <a:rPr lang="fr-FR" dirty="0"/>
              <a:t>-I/ Pd</a:t>
            </a:r>
            <a:r>
              <a:rPr lang="fr-FR" baseline="-25000" dirty="0"/>
              <a:t>2</a:t>
            </a:r>
            <a:r>
              <a:rPr lang="fr-FR" dirty="0"/>
              <a:t>(</a:t>
            </a:r>
            <a:r>
              <a:rPr lang="fr-FR" dirty="0" err="1"/>
              <a:t>dba</a:t>
            </a:r>
            <a:r>
              <a:rPr lang="fr-FR" dirty="0"/>
              <a:t>)</a:t>
            </a:r>
            <a:r>
              <a:rPr lang="fr-FR" baseline="-25000" dirty="0"/>
              <a:t>3</a:t>
            </a:r>
            <a:r>
              <a:rPr lang="fr-FR" dirty="0"/>
              <a:t>/MSTPP/KOH= 2/1/0.01/0.04/2 </a:t>
            </a:r>
            <a:r>
              <a:rPr lang="fr-FR" dirty="0" err="1"/>
              <a:t>dioxane</a:t>
            </a:r>
            <a:r>
              <a:rPr lang="fr-FR" dirty="0"/>
              <a:t>/water=10/1 , </a:t>
            </a:r>
            <a:r>
              <a:rPr lang="fr-FR" dirty="0" err="1"/>
              <a:t>microwaves</a:t>
            </a:r>
            <a:r>
              <a:rPr lang="fr-FR" dirty="0"/>
              <a:t> 60°C, 6h.</a:t>
            </a:r>
          </a:p>
          <a:p>
            <a:pPr lvl="0"/>
            <a:r>
              <a:rPr lang="fr-FR" b="1" dirty="0"/>
              <a:t> </a:t>
            </a:r>
            <a:r>
              <a:rPr lang="fr-FR" dirty="0" err="1"/>
              <a:t>Phenylazacarboxylate</a:t>
            </a:r>
            <a:r>
              <a:rPr lang="fr-FR" dirty="0"/>
              <a:t>/ R-C</a:t>
            </a:r>
            <a:r>
              <a:rPr lang="fr-FR" baseline="-25000" dirty="0"/>
              <a:t>6</a:t>
            </a:r>
            <a:r>
              <a:rPr lang="fr-FR" dirty="0"/>
              <a:t>H</a:t>
            </a:r>
            <a:r>
              <a:rPr lang="fr-FR" baseline="-25000" dirty="0"/>
              <a:t>4</a:t>
            </a:r>
            <a:r>
              <a:rPr lang="fr-FR" dirty="0"/>
              <a:t>-I/ Pd</a:t>
            </a:r>
            <a:r>
              <a:rPr lang="fr-FR" baseline="-25000" dirty="0"/>
              <a:t>2</a:t>
            </a:r>
            <a:r>
              <a:rPr lang="fr-FR" dirty="0"/>
              <a:t>(</a:t>
            </a:r>
            <a:r>
              <a:rPr lang="fr-FR" dirty="0" err="1"/>
              <a:t>dba</a:t>
            </a:r>
            <a:r>
              <a:rPr lang="fr-FR" dirty="0"/>
              <a:t>)</a:t>
            </a:r>
            <a:r>
              <a:rPr lang="fr-FR" baseline="-25000" dirty="0"/>
              <a:t>3</a:t>
            </a:r>
            <a:r>
              <a:rPr lang="fr-FR" dirty="0"/>
              <a:t>/</a:t>
            </a:r>
            <a:r>
              <a:rPr lang="fr-FR" dirty="0" err="1"/>
              <a:t>HIMes,Cl</a:t>
            </a:r>
            <a:r>
              <a:rPr lang="fr-FR" dirty="0"/>
              <a:t>/Cs</a:t>
            </a:r>
            <a:r>
              <a:rPr lang="fr-FR" baseline="-25000" dirty="0"/>
              <a:t>2</a:t>
            </a:r>
            <a:r>
              <a:rPr lang="fr-FR" dirty="0"/>
              <a:t>CO</a:t>
            </a:r>
            <a:r>
              <a:rPr lang="fr-FR" baseline="-25000" dirty="0"/>
              <a:t>3</a:t>
            </a:r>
            <a:r>
              <a:rPr lang="fr-FR" dirty="0"/>
              <a:t>= 2/1/0.01/0.04/1</a:t>
            </a:r>
            <a:r>
              <a:rPr lang="fr-FR" b="1" dirty="0"/>
              <a:t>; </a:t>
            </a:r>
            <a:r>
              <a:rPr lang="fr-FR" dirty="0" err="1"/>
              <a:t>Dioxane</a:t>
            </a:r>
            <a:r>
              <a:rPr lang="fr-FR" dirty="0"/>
              <a:t>/</a:t>
            </a:r>
            <a:r>
              <a:rPr lang="fr-FR" dirty="0" err="1"/>
              <a:t>acetonitrile</a:t>
            </a:r>
            <a:r>
              <a:rPr lang="fr-FR" dirty="0"/>
              <a:t>= 1/1,microwaves 60°C, 6h.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42453" y="5974342"/>
            <a:ext cx="85266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The </a:t>
            </a:r>
            <a:r>
              <a:rPr lang="fr-FR" dirty="0" err="1"/>
              <a:t>various</a:t>
            </a:r>
            <a:r>
              <a:rPr lang="fr-FR" dirty="0"/>
              <a:t> analyses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carried</a:t>
            </a:r>
            <a:r>
              <a:rPr lang="fr-FR" dirty="0"/>
              <a:t> out by GC / MS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identify</a:t>
            </a:r>
            <a:r>
              <a:rPr lang="fr-FR" dirty="0"/>
              <a:t> the </a:t>
            </a:r>
            <a:r>
              <a:rPr lang="fr-FR" dirty="0" err="1"/>
              <a:t>products</a:t>
            </a:r>
            <a:r>
              <a:rPr lang="fr-FR" dirty="0"/>
              <a:t>, </a:t>
            </a:r>
            <a:r>
              <a:rPr lang="fr-FR" dirty="0" err="1" smtClean="0"/>
              <a:t>which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measured</a:t>
            </a:r>
            <a:r>
              <a:rPr lang="fr-FR" dirty="0"/>
              <a:t> by GC( </a:t>
            </a:r>
            <a:r>
              <a:rPr lang="fr-FR" dirty="0" err="1"/>
              <a:t>Varian</a:t>
            </a:r>
            <a:r>
              <a:rPr lang="fr-FR" dirty="0"/>
              <a:t> CP3800(GC) and </a:t>
            </a:r>
            <a:r>
              <a:rPr lang="fr-FR" dirty="0" err="1"/>
              <a:t>Saturn</a:t>
            </a:r>
            <a:r>
              <a:rPr lang="fr-FR" dirty="0"/>
              <a:t> 2000 (MS/MS), </a:t>
            </a:r>
            <a:r>
              <a:rPr lang="fr-FR" dirty="0" err="1" smtClean="0"/>
              <a:t>column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CPSIL8CB (30mX0.25nm) 220°C, gaz He.)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F1E4F-1CFF-5643-939E-217C01CDF565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079831"/>
              </p:ext>
            </p:extLst>
          </p:nvPr>
        </p:nvGraphicFramePr>
        <p:xfrm>
          <a:off x="2846440" y="988141"/>
          <a:ext cx="1573766" cy="1504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S ChemDraw Drawing" r:id="rId3" imgW="1296576" imgH="1235624" progId="ChemDraw.Document.6.0">
                  <p:embed/>
                </p:oleObj>
              </mc:Choice>
              <mc:Fallback>
                <p:oleObj name="CS ChemDraw Drawing" r:id="rId3" imgW="1296576" imgH="1235624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440" y="988141"/>
                        <a:ext cx="1573766" cy="15043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937231"/>
              </p:ext>
            </p:extLst>
          </p:nvPr>
        </p:nvGraphicFramePr>
        <p:xfrm>
          <a:off x="4984954" y="1194619"/>
          <a:ext cx="1836276" cy="899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S ChemDraw Drawing" r:id="rId5" imgW="1421392" imgH="698924" progId="ChemDraw.Document.6.0">
                  <p:embed/>
                </p:oleObj>
              </mc:Choice>
              <mc:Fallback>
                <p:oleObj name="CS ChemDraw Drawing" r:id="rId5" imgW="1421392" imgH="698924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954" y="1194619"/>
                        <a:ext cx="1836276" cy="8996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097161" y="2669458"/>
            <a:ext cx="2416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Figure 5</a:t>
            </a:r>
            <a:r>
              <a:rPr lang="fr-FR" dirty="0"/>
              <a:t> : Ligands </a:t>
            </a:r>
            <a:r>
              <a:rPr lang="fr-FR" dirty="0" err="1"/>
              <a:t>used</a:t>
            </a:r>
            <a:endParaRPr lang="fr-FR" dirty="0"/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52792" y="3127957"/>
            <a:ext cx="10520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It </a:t>
            </a:r>
            <a:r>
              <a:rPr lang="fr-FR" dirty="0" err="1"/>
              <a:t>therefore</a:t>
            </a:r>
            <a:r>
              <a:rPr lang="fr-FR" dirty="0"/>
              <a:t> </a:t>
            </a:r>
            <a:r>
              <a:rPr lang="fr-FR" dirty="0" err="1"/>
              <a:t>appears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arylazocarboxylates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non-</a:t>
            </a:r>
            <a:r>
              <a:rPr lang="fr-FR" dirty="0" err="1"/>
              <a:t>organometallic</a:t>
            </a:r>
            <a:r>
              <a:rPr lang="fr-FR" dirty="0"/>
              <a:t> </a:t>
            </a:r>
            <a:r>
              <a:rPr lang="fr-FR" dirty="0" err="1"/>
              <a:t>arylnucleophiles</a:t>
            </a:r>
            <a:r>
              <a:rPr lang="fr-FR" dirty="0"/>
              <a:t> in </a:t>
            </a:r>
            <a:r>
              <a:rPr lang="fr-FR" dirty="0" err="1"/>
              <a:t>aromatic</a:t>
            </a:r>
            <a:r>
              <a:rPr lang="fr-FR" dirty="0"/>
              <a:t> arylations.</a:t>
            </a: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52792" y="4011560"/>
            <a:ext cx="100399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Conclusions:</a:t>
            </a:r>
          </a:p>
          <a:p>
            <a:pPr marL="285750" indent="-285750">
              <a:buFontTx/>
              <a:buChar char="-"/>
            </a:pPr>
            <a:r>
              <a:rPr lang="fr-FR" b="1" dirty="0" err="1" smtClean="0"/>
              <a:t>Arylazocarboxylates</a:t>
            </a:r>
            <a:r>
              <a:rPr lang="fr-FR" b="1" dirty="0" smtClean="0"/>
              <a:t> </a:t>
            </a:r>
            <a:r>
              <a:rPr lang="fr-FR" b="1" dirty="0" err="1"/>
              <a:t>can</a:t>
            </a:r>
            <a:r>
              <a:rPr lang="fr-FR" b="1" dirty="0"/>
              <a:t> </a:t>
            </a:r>
            <a:r>
              <a:rPr lang="fr-FR" b="1" dirty="0" err="1"/>
              <a:t>be</a:t>
            </a:r>
            <a:r>
              <a:rPr lang="fr-FR" b="1" dirty="0"/>
              <a:t> non-</a:t>
            </a:r>
            <a:r>
              <a:rPr lang="fr-FR" b="1" dirty="0" err="1"/>
              <a:t>organometallic</a:t>
            </a:r>
            <a:r>
              <a:rPr lang="fr-FR" b="1" dirty="0"/>
              <a:t> </a:t>
            </a:r>
            <a:r>
              <a:rPr lang="fr-FR" b="1" dirty="0" err="1"/>
              <a:t>arylnucleophiles</a:t>
            </a:r>
            <a:r>
              <a:rPr lang="fr-FR" b="1" dirty="0"/>
              <a:t> in </a:t>
            </a:r>
            <a:r>
              <a:rPr lang="fr-FR" b="1" dirty="0" err="1"/>
              <a:t>aromatic</a:t>
            </a:r>
            <a:r>
              <a:rPr lang="fr-FR" b="1" dirty="0"/>
              <a:t> arylations</a:t>
            </a:r>
            <a:r>
              <a:rPr lang="fr-FR" b="1" dirty="0" smtClean="0"/>
              <a:t>.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 err="1" smtClean="0"/>
              <a:t>Arylazocarboxylates</a:t>
            </a:r>
            <a:r>
              <a:rPr lang="fr-FR" b="1" dirty="0" smtClean="0"/>
              <a:t> </a:t>
            </a:r>
            <a:r>
              <a:rPr lang="fr-FR" b="1" dirty="0"/>
              <a:t>are stable as </a:t>
            </a:r>
            <a:r>
              <a:rPr lang="fr-FR" b="1" dirty="0" err="1"/>
              <a:t>solid</a:t>
            </a:r>
            <a:r>
              <a:rPr lang="fr-FR" b="1" dirty="0"/>
              <a:t> and </a:t>
            </a:r>
            <a:r>
              <a:rPr lang="fr-FR" b="1" dirty="0" err="1"/>
              <a:t>easy</a:t>
            </a:r>
            <a:r>
              <a:rPr lang="fr-FR" b="1" dirty="0"/>
              <a:t> </a:t>
            </a:r>
            <a:r>
              <a:rPr lang="fr-FR" b="1" dirty="0" err="1"/>
              <a:t>prepared</a:t>
            </a:r>
            <a:r>
              <a:rPr lang="fr-FR" b="1" dirty="0" smtClean="0"/>
              <a:t>.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r>
              <a:rPr lang="fr-FR" b="1" dirty="0"/>
              <a:t>- The </a:t>
            </a:r>
            <a:r>
              <a:rPr lang="fr-FR" b="1" dirty="0" err="1"/>
              <a:t>reaction</a:t>
            </a:r>
            <a:r>
              <a:rPr lang="fr-FR" b="1" dirty="0"/>
              <a:t> </a:t>
            </a:r>
            <a:r>
              <a:rPr lang="fr-FR" b="1" dirty="0" err="1"/>
              <a:t>take</a:t>
            </a:r>
            <a:r>
              <a:rPr lang="fr-FR" b="1" dirty="0"/>
              <a:t> place in green conditions, the </a:t>
            </a:r>
            <a:r>
              <a:rPr lang="fr-FR" b="1" dirty="0" err="1"/>
              <a:t>only</a:t>
            </a:r>
            <a:r>
              <a:rPr lang="fr-FR" b="1" dirty="0"/>
              <a:t> by-</a:t>
            </a:r>
            <a:r>
              <a:rPr lang="fr-FR" b="1" dirty="0" err="1"/>
              <a:t>products</a:t>
            </a:r>
            <a:r>
              <a:rPr lang="fr-FR" b="1" dirty="0"/>
              <a:t> are </a:t>
            </a:r>
            <a:r>
              <a:rPr lang="fr-FR" b="1" dirty="0" err="1"/>
              <a:t>nitrogen</a:t>
            </a:r>
            <a:r>
              <a:rPr lang="fr-FR" b="1" dirty="0"/>
              <a:t> and </a:t>
            </a:r>
            <a:r>
              <a:rPr lang="fr-FR" b="1" dirty="0" err="1"/>
              <a:t>carbon</a:t>
            </a:r>
            <a:r>
              <a:rPr lang="fr-FR" b="1" dirty="0"/>
              <a:t> dioxyde.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971739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 Classique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Facet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661</Words>
  <Application>Microsoft Office PowerPoint</Application>
  <DocSecurity>0</DocSecurity>
  <PresentationFormat>Personnalisé</PresentationFormat>
  <Paragraphs>104</Paragraphs>
  <Slides>7</Slides>
  <Notes>6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Facette</vt:lpstr>
      <vt:lpstr>CS ChemDraw Drawing</vt:lpstr>
      <vt:lpstr>On novel non-organometallic aryl nucleophile in palladium-catalyzed arylation-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Activation aérobie et biomimétique de liaisons C-H des phénols catalysée par les complexes cuivre-amines</dc:title>
  <dc:subject/>
  <dc:creator>USER</dc:creator>
  <cp:keywords/>
  <dc:description/>
  <cp:lastModifiedBy>papou</cp:lastModifiedBy>
  <cp:revision>208</cp:revision>
  <dcterms:created xsi:type="dcterms:W3CDTF">2014-12-08T20:37:02Z</dcterms:created>
  <dcterms:modified xsi:type="dcterms:W3CDTF">2024-09-19T20:27:20Z</dcterms:modified>
  <cp:category/>
  <dc:identifier/>
  <cp:contentStatus/>
  <dc:language/>
  <cp:version/>
</cp:coreProperties>
</file>