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3" r:id="rId3"/>
    <p:sldId id="371" r:id="rId4"/>
    <p:sldId id="372" r:id="rId5"/>
    <p:sldId id="264" r:id="rId6"/>
    <p:sldId id="267" r:id="rId7"/>
    <p:sldId id="359" r:id="rId8"/>
    <p:sldId id="269" r:id="rId9"/>
    <p:sldId id="268" r:id="rId10"/>
    <p:sldId id="270" r:id="rId11"/>
    <p:sldId id="271" r:id="rId12"/>
    <p:sldId id="272" r:id="rId13"/>
    <p:sldId id="273" r:id="rId14"/>
    <p:sldId id="361" r:id="rId15"/>
    <p:sldId id="362" r:id="rId16"/>
    <p:sldId id="279" r:id="rId17"/>
    <p:sldId id="281" r:id="rId18"/>
    <p:sldId id="282" r:id="rId19"/>
    <p:sldId id="283" r:id="rId20"/>
    <p:sldId id="284" r:id="rId21"/>
    <p:sldId id="365" r:id="rId22"/>
    <p:sldId id="287" r:id="rId23"/>
    <p:sldId id="3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C0E4F-1A5D-4EE9-836B-DC6719BE5CDD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BAF67-CEA7-4FBC-A624-50DF1D75E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Notes Placeholder 104867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8CE3-182D-CB3B-5D15-96AFECD7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7EFF9-5F1B-B981-E26A-00A274E09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EEF22-F4CD-6B9A-80BA-D7C73611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6AD8-4EE8-2CF1-A808-2479EFA2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1978-3AF3-9D5B-2D12-5B690326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3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CBE9-1A9E-528A-BBDD-B164269F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51D87-4DBF-3B07-3C57-5E1B4FEE9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202F4-E26B-2DD3-D993-FFB82090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4AC39-C05E-680A-DC53-21E266EBA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1CE5-6353-40AE-0273-F39FD6E1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828FD-A717-4803-03C3-3C9EA0E7E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81308-6B28-B0B7-D707-5A68304CE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BF1BA-5215-3662-8859-82B5BA05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358B4-2954-614C-D7EB-B4271E68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CBB0A-9E15-A122-26D1-995223E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9AC8-4EF1-E17A-0831-FE1F90CA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C622D-E571-9941-605B-0ADA1303A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B9226-DFEA-9099-7AA1-AE5DA060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F3F6-9058-3EC2-A7DC-B22AA9E5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58D2-FAD6-7B51-A3C1-B0337585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5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92FF-D191-FF46-AD19-93619FD7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5928F-48F8-192A-A260-2CBCEFAD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003DA-B00E-9909-2966-1CE5351D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AE8B9-D0D6-14AC-686A-279EC063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692FE-CE0F-BCC4-7392-3F6855D3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8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8228-752B-4C9B-8256-D05407E9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99384-6911-4078-494A-11905D540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063CD-42AC-AE82-3E32-7DACA3660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1C19F-88EA-15CB-280C-8D4E9C6B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B89BE-E70A-34B3-A072-4257A108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09F16-EEA3-CA9E-4738-6883F6A9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3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65B0-3E9F-235C-9798-DFBD0CC4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0A65C-9843-47C7-4551-E705186EE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A85AF-B8E8-9FDC-396A-1C18327F1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40B76-F83B-CDD8-616A-436D92258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A4D88-B8CA-6EF8-02D4-4398A0A76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D201F-115F-D853-491E-FDF7D9A2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D2430-B248-9314-2E44-EBF26886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6F5FE-C2DB-36AD-B317-D98BF607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3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8BAC-82E8-4D60-6E47-E16C4EF0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0204E-BD83-1167-7554-0EE58EC7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D341C-782A-42FB-2634-DBB43EC5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05243-5D45-A6F4-3A47-6C0B9D2F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8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0F694-2A53-8841-FFD3-7E404904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681C7-0010-F1C5-FEBC-057A6B71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C1EBA-1478-1E40-44BC-627EE73C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5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18AB-0E28-7C33-E09C-4009A333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185AA-BABF-EC3E-948E-A0A12C24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B6D63-61D0-FFE8-06EE-A1AD37AC7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EB917-7956-AD7D-411A-A847C898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C9503-2A19-DE1D-00A1-127D525A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466C6-0AC4-86C9-C9D9-FA9B3F48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7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2593-A6B9-CC0F-74B6-C3E68B0C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DC158-AA1B-AA37-AE88-558A00B1E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B2293-B32E-62EB-D60C-B44302031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42A8B-438C-305B-FE70-29BE3C9D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654B4-C1AC-ADFF-2064-6085C736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2DD89-1FE1-AED8-AEB7-52845C7B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2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0922A-A195-3C37-A0EF-BBCCEB5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8CE7B-09B0-98D2-77D9-D55DED32D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4A8EE-C941-A55E-F5B4-DBB5FDBE4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7525-5A0E-46ED-ABB5-0288EA3CB0E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EB294-CB19-A78E-5E69-0124BBBD2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4EA17-DB34-FA38-F0FE-AE75FF405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7B18-95C1-4FB2-9292-62597ABE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uda.garba@uniabuja.edu.ng" TargetMode="External"/><Relationship Id="rId2" Type="http://schemas.openxmlformats.org/officeDocument/2006/relationships/hyperlink" Target="mailto:dauda.garba@y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3"/>
          <p:cNvSpPr>
            <a:spLocks noGrp="1"/>
          </p:cNvSpPr>
          <p:nvPr>
            <p:ph type="title"/>
          </p:nvPr>
        </p:nvSpPr>
        <p:spPr>
          <a:xfrm>
            <a:off x="43542" y="1919894"/>
            <a:ext cx="12074013" cy="825591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Isolation and structural elucidation of flavonol and a flavonol glycoside from the butanol fraction of </a:t>
            </a:r>
            <a:r>
              <a:rPr lang="en-US" sz="2400" b="1" i="1" kern="100" cap="all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400" b="1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lobimetula oreophila</a:t>
            </a:r>
            <a:r>
              <a:rPr lang="en-US" sz="2400" b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mistletoe on </a:t>
            </a:r>
            <a:r>
              <a:rPr lang="en-US" sz="2400" b="1" i="1" kern="100" cap="all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zadirachta indica</a:t>
            </a:r>
            <a:r>
              <a:rPr lang="en-US" sz="2400" b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cap="all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Juss (</a:t>
            </a:r>
            <a:r>
              <a:rPr lang="en-US" sz="2400" b="1" kern="100" cap="all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b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elliacea)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587" name="TextBox 6"/>
          <p:cNvSpPr txBox="1"/>
          <p:nvPr/>
        </p:nvSpPr>
        <p:spPr>
          <a:xfrm>
            <a:off x="117987" y="2963831"/>
            <a:ext cx="1207401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Palatino Linotype" panose="02040502050505030304" pitchFamily="18" charset="0"/>
              </a:rPr>
              <a:t>Dauda Garba</a:t>
            </a:r>
            <a:r>
              <a:rPr lang="en-US" sz="2200" b="1" baseline="30000" dirty="0">
                <a:latin typeface="Palatino Linotype" panose="02040502050505030304" pitchFamily="18" charset="0"/>
              </a:rPr>
              <a:t>1</a:t>
            </a:r>
            <a:r>
              <a:rPr lang="en-US" sz="2200" b="1" dirty="0">
                <a:latin typeface="Palatino Linotype" panose="02040502050505030304" pitchFamily="18" charset="0"/>
              </a:rPr>
              <a:t>*, Bila Hassan Ali</a:t>
            </a:r>
            <a:r>
              <a:rPr lang="en-US" sz="2200" b="1" baseline="30000" dirty="0">
                <a:latin typeface="Palatino Linotype" panose="02040502050505030304" pitchFamily="18" charset="0"/>
              </a:rPr>
              <a:t>2</a:t>
            </a:r>
            <a:r>
              <a:rPr lang="en-US" sz="2200" b="1" dirty="0">
                <a:latin typeface="Palatino Linotype" panose="02040502050505030304" pitchFamily="18" charset="0"/>
              </a:rPr>
              <a:t>, Bashar Bawa</a:t>
            </a:r>
            <a:r>
              <a:rPr lang="en-US" sz="2200" b="1" baseline="30000" dirty="0">
                <a:latin typeface="Palatino Linotype" panose="02040502050505030304" pitchFamily="18" charset="0"/>
              </a:rPr>
              <a:t>3</a:t>
            </a:r>
            <a:r>
              <a:rPr lang="en-US" sz="2200" b="1" dirty="0">
                <a:latin typeface="Palatino Linotype" panose="02040502050505030304" pitchFamily="18" charset="0"/>
              </a:rPr>
              <a:t>, Abdulrazaq Sanusi</a:t>
            </a:r>
            <a:r>
              <a:rPr lang="en-US" sz="2200" b="1" baseline="30000" dirty="0">
                <a:latin typeface="Palatino Linotype" panose="02040502050505030304" pitchFamily="18" charset="0"/>
              </a:rPr>
              <a:t>4</a:t>
            </a:r>
            <a:r>
              <a:rPr lang="en-US" sz="2200" b="1" dirty="0">
                <a:latin typeface="Palatino Linotype" panose="02040502050505030304" pitchFamily="18" charset="0"/>
              </a:rPr>
              <a:t>, Yahaya Muhammed Sani</a:t>
            </a:r>
            <a:r>
              <a:rPr lang="en-US" sz="2200" b="1" baseline="30000" dirty="0">
                <a:latin typeface="Palatino Linotype" panose="02040502050505030304" pitchFamily="18" charset="0"/>
              </a:rPr>
              <a:t>2</a:t>
            </a:r>
            <a:r>
              <a:rPr lang="en-US" sz="2200" b="1" dirty="0">
                <a:latin typeface="Palatino Linotype" panose="02040502050505030304" pitchFamily="18" charset="0"/>
              </a:rPr>
              <a:t>, Muhammad Garba Magaji</a:t>
            </a:r>
            <a:r>
              <a:rPr lang="en-US" sz="2200" b="1" baseline="30000" dirty="0">
                <a:latin typeface="Palatino Linotype" panose="02040502050505030304" pitchFamily="18" charset="0"/>
              </a:rPr>
              <a:t>5</a:t>
            </a:r>
            <a:r>
              <a:rPr lang="en-US" sz="2200" b="1" dirty="0">
                <a:latin typeface="Palatino Linotype" panose="02040502050505030304" pitchFamily="18" charset="0"/>
              </a:rPr>
              <a:t>, Musa Isma’il Abdullahi</a:t>
            </a:r>
            <a:r>
              <a:rPr lang="en-US" sz="2200" b="1" baseline="30000" dirty="0">
                <a:latin typeface="Palatino Linotype" panose="02040502050505030304" pitchFamily="18" charset="0"/>
              </a:rPr>
              <a:t>1</a:t>
            </a:r>
            <a:r>
              <a:rPr lang="en-US" sz="2200" b="1" dirty="0">
                <a:latin typeface="Palatino Linotype" panose="02040502050505030304" pitchFamily="18" charset="0"/>
              </a:rPr>
              <a:t>, Aliyu Muhammad Musa</a:t>
            </a:r>
            <a:r>
              <a:rPr lang="en-US" sz="2200" b="1" baseline="30000" dirty="0">
                <a:latin typeface="Palatino Linotype" panose="02040502050505030304" pitchFamily="18" charset="0"/>
              </a:rPr>
              <a:t>2</a:t>
            </a:r>
            <a:r>
              <a:rPr lang="en-US" sz="2200" b="1" dirty="0">
                <a:latin typeface="Palatino Linotype" panose="02040502050505030304" pitchFamily="18" charset="0"/>
              </a:rPr>
              <a:t>, and Hassan Halimatu Sadiya</a:t>
            </a:r>
            <a:r>
              <a:rPr lang="en-US" sz="2200" b="1" baseline="30000" dirty="0">
                <a:latin typeface="Palatino Linotype" panose="02040502050505030304" pitchFamily="18" charset="0"/>
              </a:rPr>
              <a:t>2</a:t>
            </a:r>
            <a:r>
              <a:rPr lang="en-US" sz="2200" b="1" dirty="0">
                <a:latin typeface="Palatino Linotype" panose="02040502050505030304" pitchFamily="18" charset="0"/>
              </a:rPr>
              <a:t> . </a:t>
            </a:r>
          </a:p>
          <a:p>
            <a:pPr algn="ctr"/>
            <a:endParaRPr lang="en-US" sz="1800" b="1" i="0" kern="100" dirty="0">
              <a:solidFill>
                <a:srgbClr val="00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i="0" kern="100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0" kern="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Pharmaceutical and Medicinal Chemistry, University of Abuja, </a:t>
            </a:r>
            <a:r>
              <a:rPr lang="en-US" sz="2000" kern="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900105</a:t>
            </a:r>
            <a:r>
              <a:rPr lang="en-US" sz="2000" i="0" kern="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Nigeria;</a:t>
            </a:r>
            <a:endParaRPr lang="en-US" sz="2000" dirty="0">
              <a:latin typeface="Palatino Linotype" panose="02040502050505030304" pitchFamily="18" charset="0"/>
            </a:endParaRPr>
          </a:p>
          <a:p>
            <a:r>
              <a:rPr lang="en-US" sz="2000" baseline="30000" dirty="0">
                <a:latin typeface="Palatino Linotype" panose="0204050205050503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</a:rPr>
              <a:t>Department of Pharmaceutical and Medicinal Chemistry, Ahmadu Bello University, Zaria 810107, Nigeria; </a:t>
            </a:r>
          </a:p>
          <a:p>
            <a:r>
              <a:rPr lang="en-US" sz="2000" baseline="30000" dirty="0">
                <a:latin typeface="Palatino Linotype" panose="02040502050505030304" pitchFamily="18" charset="0"/>
              </a:rPr>
              <a:t>3</a:t>
            </a:r>
            <a:r>
              <a:rPr lang="en-US" sz="2000" dirty="0">
                <a:latin typeface="Palatino Linotype" panose="02040502050505030304" pitchFamily="18" charset="0"/>
              </a:rPr>
              <a:t>National Agency for Food and Drug Administration and Control, Gusau, Zamfara, Nigeria; </a:t>
            </a:r>
          </a:p>
          <a:p>
            <a:r>
              <a:rPr lang="en-US" sz="2000" baseline="30000" dirty="0">
                <a:latin typeface="Palatino Linotype" panose="02040502050505030304" pitchFamily="18" charset="0"/>
              </a:rPr>
              <a:t>4</a:t>
            </a:r>
            <a:r>
              <a:rPr lang="en-US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Pharmaceutical and Medicinal Chemistry, University of Ilorin, Kwara 240003, Nigeria;</a:t>
            </a:r>
          </a:p>
          <a:p>
            <a:r>
              <a:rPr lang="en-US" sz="2000" baseline="30000" dirty="0">
                <a:latin typeface="Palatino Linotype" panose="02040502050505030304" pitchFamily="18" charset="0"/>
              </a:rPr>
              <a:t>5</a:t>
            </a:r>
            <a:r>
              <a:rPr lang="en-US" sz="2000" dirty="0">
                <a:latin typeface="Palatino Linotype" panose="02040502050505030304" pitchFamily="18" charset="0"/>
              </a:rPr>
              <a:t>Department of Pharmacology and Therapeutics, Ahmadu Bello University, Zaria, Zaria 810107, Nigeria; </a:t>
            </a:r>
          </a:p>
        </p:txBody>
      </p:sp>
      <p:sp>
        <p:nvSpPr>
          <p:cNvPr id="1048588" name="TextBox 9"/>
          <p:cNvSpPr txBox="1"/>
          <p:nvPr/>
        </p:nvSpPr>
        <p:spPr>
          <a:xfrm>
            <a:off x="117987" y="6413831"/>
            <a:ext cx="11999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*Correspondence: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hlinkClick r:id="rId2"/>
              </a:rPr>
              <a:t>dauda.garba@ymail.com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;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hlinkClick r:id="rId3"/>
              </a:rPr>
              <a:t>dauda.garba@uniabuja.edu.ng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; Tel.: (D.G.); +2347069064878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719AD-B2F0-3C81-3668-D9B5981F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48434" y="1146307"/>
          <a:ext cx="7933766" cy="466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874387" imgH="4242396" progId="ChemDraw.Document.6.0">
                  <p:embed/>
                </p:oleObj>
              </mc:Choice>
              <mc:Fallback>
                <p:oleObj name="CS ChemDraw Drawing" r:id="rId2" imgW="5874387" imgH="4242396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8434" y="1146307"/>
                        <a:ext cx="7933766" cy="4663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094" y="6015692"/>
            <a:ext cx="584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IR Spectrum Compound DG1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10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9175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52282" y="672353"/>
            <a:ext cx="9520517" cy="541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2282" y="6165502"/>
            <a:ext cx="6898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H-NMR spectrum of DG1 in MeOD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11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612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70" y="632368"/>
            <a:ext cx="9184341" cy="536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21977" y="6185647"/>
            <a:ext cx="982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Figure 5: Expanded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H-NMR spectrum DG1 in MeOD (Aromatic region)</a:t>
            </a:r>
          </a:p>
          <a:p>
            <a:pPr algn="just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12</a:t>
            </a:fld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098149" y="88488"/>
            <a:ext cx="56774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SPECTRAL ANALYSIS OF DG1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46740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3" y="618565"/>
            <a:ext cx="8579224" cy="51098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54405" y="5728447"/>
            <a:ext cx="10246716" cy="831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6: Expanded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H-NMR spectrum DG1 in MeOD (Sugar region)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13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38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05" y="779929"/>
            <a:ext cx="8606118" cy="52443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801905" y="5795682"/>
            <a:ext cx="8580978" cy="725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7: Proton decoupled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C-NMR spectrum of DG1 in MeOD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14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3259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872458-16B6-55D3-91D3-879C87AF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" y="972336"/>
            <a:ext cx="4970206" cy="4956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F202EB-602B-E14C-7357-B261EB04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77" y="882789"/>
            <a:ext cx="6312310" cy="52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444" y="3383717"/>
            <a:ext cx="6919451" cy="578772"/>
          </a:xfrm>
        </p:spPr>
        <p:txBody>
          <a:bodyPr>
            <a:noAutofit/>
          </a:bodyPr>
          <a:lstStyle/>
          <a:p>
            <a:r>
              <a:rPr lang="en-SG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Isolation and Characterization of DG2</a:t>
            </a:r>
            <a:br>
              <a:rPr lang="en-SG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720311"/>
              </p:ext>
            </p:extLst>
          </p:nvPr>
        </p:nvGraphicFramePr>
        <p:xfrm>
          <a:off x="1059428" y="3765184"/>
          <a:ext cx="2966882" cy="275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4307996" imgH="3602526" progId="ChemDraw.Document.6.0">
                  <p:embed/>
                </p:oleObj>
              </mc:Choice>
              <mc:Fallback>
                <p:oleObj name="CS ChemDraw Drawing" r:id="rId2" imgW="4307996" imgH="3602526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9428" y="3765184"/>
                        <a:ext cx="2966882" cy="2753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16</a:t>
            </a:fld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C3ABF-EBDF-8C45-CF7D-E61B1F217F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2759" y="147486"/>
            <a:ext cx="3578235" cy="267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1F7DE-BB87-34C5-5A00-A52612C746F3}"/>
              </a:ext>
            </a:extLst>
          </p:cNvPr>
          <p:cNvSpPr txBox="1"/>
          <p:nvPr/>
        </p:nvSpPr>
        <p:spPr>
          <a:xfrm>
            <a:off x="248618" y="2780074"/>
            <a:ext cx="518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Figure 8: Quercetin 3-O-α-rhamnoside (Quercetrin)</a:t>
            </a:r>
          </a:p>
          <a:p>
            <a:pPr algn="just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AE4DC-BE8E-93C1-C91A-E41B2363F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065" y="4013744"/>
            <a:ext cx="6800761" cy="18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3599974" y="-1164938"/>
            <a:ext cx="4992051" cy="8892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874" y="5777359"/>
            <a:ext cx="7618605" cy="83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9: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H-NMR spectrum of DG5 in MeOD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17</a:t>
            </a:fld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327666" y="206317"/>
            <a:ext cx="458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SPECTRAL ANALYSIS OF DG5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574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9" y="215153"/>
            <a:ext cx="8955740" cy="5262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20309" y="5722548"/>
            <a:ext cx="10942419" cy="831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10: Expanded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H-NMR spectrum DG5 in MeOD (Aromatic region)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18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6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5" y="872838"/>
            <a:ext cx="8783781" cy="53062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036617" y="6179124"/>
            <a:ext cx="7647709" cy="567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11: Proton decoupled 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C-NMR spectrum of DG5 in MeOD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19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03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2104" y="229864"/>
            <a:ext cx="552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Cont’d….Introduction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7" y="6125517"/>
            <a:ext cx="1067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Plate 1: Photograph of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G. oreophila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hemiparasitic shrub on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Azadirachta indica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6374" y="229864"/>
            <a:ext cx="293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plant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651309" y="830028"/>
            <a:ext cx="5081587" cy="46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0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093006" y="595263"/>
            <a:ext cx="2557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29295" y="6104093"/>
            <a:ext cx="5180034" cy="567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12: DEPT experiment of DG5 in MeOD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20</a:t>
            </a:fld>
            <a:endParaRPr lang="en-US" sz="2400" dirty="0"/>
          </a:p>
        </p:txBody>
      </p:sp>
      <p:sp>
        <p:nvSpPr>
          <p:cNvPr id="3" name="Rectangle 139"/>
          <p:cNvSpPr>
            <a:spLocks noChangeArrowheads="1"/>
          </p:cNvSpPr>
          <p:nvPr/>
        </p:nvSpPr>
        <p:spPr bwMode="auto">
          <a:xfrm>
            <a:off x="2891117" y="595262"/>
            <a:ext cx="141905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36618" y="263240"/>
          <a:ext cx="8407563" cy="581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7061812" imgH="5066827" progId="ChemDraw.Document.6.0">
                  <p:embed/>
                </p:oleObj>
              </mc:Choice>
              <mc:Fallback>
                <p:oleObj name="CS ChemDraw Drawing" r:id="rId2" imgW="7061812" imgH="5066827" progId="ChemDraw.Document.6.0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618" y="263240"/>
                        <a:ext cx="8407563" cy="5818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61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796A8D-0E5D-F725-EACD-3250ADAC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5" y="589935"/>
            <a:ext cx="5253937" cy="4586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BFCDDF-0C6E-BEB1-3726-5940B8DA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128" y="864532"/>
            <a:ext cx="5933066" cy="4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841" y="0"/>
            <a:ext cx="5257800" cy="73152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DG5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53376" y="578198"/>
            <a:ext cx="4382729" cy="2364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4252" y="2997282"/>
            <a:ext cx="6266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Figure 13: 3, 5, 7, 3’, 4’-pentahydroxy flavone (Quercetin 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21396F6-E096-4AD0-8573-B095E2D9E92E}" type="slidenum">
              <a:rPr lang="en-US" sz="2400" smtClean="0"/>
              <a:t>22</a:t>
            </a:fld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D30F3-C9AE-C0D7-D0A7-0ACA1B9C45DA}"/>
              </a:ext>
            </a:extLst>
          </p:cNvPr>
          <p:cNvSpPr txBox="1"/>
          <p:nvPr/>
        </p:nvSpPr>
        <p:spPr>
          <a:xfrm>
            <a:off x="339214" y="3507721"/>
            <a:ext cx="11488992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SUMMARY OF FINDINGS</a:t>
            </a:r>
            <a:endParaRPr 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Column chromatographic separation of n-butanol fraction led to the isolation of two compounds.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The class of compound isolated belongs to the flavonoid of the flavonol class.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CONCLUSION 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Compounds 1 and 2 were isolated for the first time from the plant and contributed to the chemical taxonomy of the plant.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3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2ADC-BB94-58ED-4287-381EB656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8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Palatino Linotype" panose="02040502050505030304" pitchFamily="18" charset="0"/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1B7F9-3080-4755-BF0D-6E04D3FD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631372"/>
            <a:ext cx="11798706" cy="5843169"/>
          </a:xfrm>
        </p:spPr>
        <p:txBody>
          <a:bodyPr>
            <a:noAutofit/>
          </a:bodyPr>
          <a:lstStyle/>
          <a:p>
            <a:pPr marL="457200" marR="0" lvl="0" indent="-4572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Dauda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Haruna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Hassan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Sani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YM,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Haruna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Abdullahi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(2017) Prenylated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Quercetin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Leaves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Extract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Globimetula oreophila (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Hook.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F)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Danser.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Niger. J. Sci. Res. 16,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725–729.</a:t>
            </a:r>
          </a:p>
          <a:p>
            <a:pPr marL="457200" marR="0" lvl="0" indent="-4572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Dauda G, Ali BH, Muhammad SY, Muhammed MG, Muhammad MA, Hassan HS. (2023) Levels of trace metals content of crude ethanol leaf extract of G</a:t>
            </a:r>
            <a:r>
              <a:rPr lang="en-US" sz="1600" i="1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lobimetula oreophila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(Hook. f) </a:t>
            </a:r>
            <a:r>
              <a:rPr lang="en-US" sz="1600" kern="10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danser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growing on </a:t>
            </a:r>
            <a:r>
              <a:rPr lang="en-US" sz="1600" i="1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Azadirachta indica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using atomic absorption spectroscopy. J. Curr. Biomed. Res. 3</a:t>
            </a:r>
            <a:r>
              <a:rPr lang="en-US" sz="1600" i="1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1397-1406.</a:t>
            </a:r>
            <a:endParaRPr lang="en-US" sz="1600" kern="100" dirty="0">
              <a:highlight>
                <a:srgbClr val="FFFFFF"/>
              </a:highlight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Dauda G, Ali BH, Muhammed SY, Muhammad MG, Ismail AM, Muhammad MA, Hassan HS (2023) Qualitative and quantitative phytochemical profiling of ethnomedicinal folklore plant-</a:t>
            </a:r>
            <a:r>
              <a:rPr lang="en-US" sz="1600" i="1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Globimetula oreophila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J. Curr. Biomed. Res. 3</a:t>
            </a:r>
            <a:r>
              <a:rPr lang="en-US" sz="1600" i="1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600" kern="1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1407-1426.</a:t>
            </a:r>
            <a:endParaRPr lang="en-US" sz="1600" kern="1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buAutoNum type="arabicPeriod" startAt="4"/>
            </a:pPr>
            <a:r>
              <a:rPr lang="en-US" sz="1600" kern="1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Arzu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Arzu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Fatima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PK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(2012) Antitumor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antibacterial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Viscum album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grown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host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trees.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Spatula DD.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229–236</a:t>
            </a:r>
          </a:p>
          <a:p>
            <a:pPr marL="457200" indent="-457200" algn="just">
              <a:lnSpc>
                <a:spcPct val="100000"/>
              </a:lnSpc>
              <a:buAutoNum type="arabicPeriod" startAt="4"/>
            </a:pP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Polhill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R,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Wiens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(1998)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Mistletoe of Africa;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Royal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Botanical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Gardens,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Kew: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Richmond,</a:t>
            </a:r>
            <a:r>
              <a:rPr lang="en-US" sz="16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UK; p. 370</a:t>
            </a:r>
          </a:p>
          <a:p>
            <a:pPr marL="457200" indent="-457200" algn="just">
              <a:lnSpc>
                <a:spcPct val="100000"/>
              </a:lnSpc>
              <a:buAutoNum type="arabicPeriod" startAt="4"/>
            </a:pP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Dauda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Haruna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Hassan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Mohammed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Magaji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  	(2016)</a:t>
            </a:r>
            <a:r>
              <a:rPr lang="en-US" sz="16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In-vivo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antimalarial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ethanol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leaf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extract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Globimetula oreophila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(Hook.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F)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Danser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kern="1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Azadiracchta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Indica.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Biol. Environ. Sci. J. Trop.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13,</a:t>
            </a:r>
            <a:r>
              <a:rPr lang="en-US" sz="1600" i="1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55–59.</a:t>
            </a: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Palatino Linotype" panose="02040502050505030304" pitchFamily="18" charset="0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600" kern="1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F3EF8-6419-C9E1-150E-C832412CE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09" y="4837470"/>
            <a:ext cx="5469417" cy="16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8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>
          <a:xfrm>
            <a:off x="2152650" y="282063"/>
            <a:ext cx="7886700" cy="575186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INTRODUCTION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398206" y="1002890"/>
            <a:ext cx="11547987" cy="557304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Globimetula oreophila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 hemiparasitic plant with medicinal properties, widely distributed across tropical Africa. It has a longstanding position in traditional medicine, offering remedies for common ailments in the regions it inhabits </a:t>
            </a:r>
            <a:r>
              <a:rPr lang="id-ID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(</a:t>
            </a:r>
            <a:r>
              <a:rPr lang="en-US" sz="20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Arzu</a:t>
            </a: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et al.,</a:t>
            </a: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2012</a:t>
            </a:r>
            <a:r>
              <a:rPr lang="id-ID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)</a:t>
            </a: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Phytochemical investigations on the </a:t>
            </a:r>
            <a:r>
              <a:rPr lang="en-US" sz="20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Globimetula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genus have unveiled a diverse array of secondary metabolites including carbohydrates, triterpenes, tannins, glycosides, alkaloids, flavonoids, and saponins, as evidenced by prior studies (Dauda </a:t>
            </a:r>
            <a:r>
              <a:rPr lang="en-US" sz="20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research endeavors have yielded significant findings, notably the isolation of prenylated quercetin from the ethyl acetate fraction (Dauda </a:t>
            </a:r>
            <a:r>
              <a:rPr lang="en-US" sz="20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 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2017), elemental analysis of the crude ethanol extract, and a comprehensive qualitative and quantitative phytochemical analysis of this botanical specimen (Dauda </a:t>
            </a:r>
            <a:r>
              <a:rPr lang="en-US" sz="2000" i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</a:t>
            </a:r>
            <a:r>
              <a:rPr lang="en-US" sz="20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2023a, 2023b).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D52E1-57CB-CA5D-9388-CEAFCE16C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94" y="524009"/>
            <a:ext cx="10648335" cy="44935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AIM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research study aims to isolate and characterize some of the bioactive compounds present in the butanol fraction of </a:t>
            </a:r>
            <a:r>
              <a:rPr lang="en-US" sz="20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oreophila</a:t>
            </a: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OBJECTIVES</a:t>
            </a:r>
          </a:p>
          <a:p>
            <a:pPr marR="0" lvl="0" algn="just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2327275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isolate compounds from the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-butanol fraction using chromatographic techniques,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2327275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elucidate the structure of isolated compounds using spectroscopic techniques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542A5-CA50-FAB5-2DDD-0F8EFD870B47}"/>
              </a:ext>
            </a:extLst>
          </p:cNvPr>
          <p:cNvSpPr txBox="1"/>
          <p:nvPr/>
        </p:nvSpPr>
        <p:spPr>
          <a:xfrm>
            <a:off x="3033677" y="3827207"/>
            <a:ext cx="57319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MATERIAL AND METHOD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2D60E-3AE3-1F9A-6167-7FD36EB7458A}"/>
              </a:ext>
            </a:extLst>
          </p:cNvPr>
          <p:cNvSpPr txBox="1"/>
          <p:nvPr/>
        </p:nvSpPr>
        <p:spPr>
          <a:xfrm>
            <a:off x="722671" y="4543437"/>
            <a:ext cx="10795819" cy="14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 algn="just" defTabSz="514350">
              <a:lnSpc>
                <a:spcPct val="150000"/>
              </a:lnSpc>
              <a:spcBef>
                <a:spcPts val="563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Chemicals</a:t>
            </a:r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Analytical grade chemicals and reagents 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Equipment</a:t>
            </a:r>
            <a:r>
              <a:rPr lang="en-US" alt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2000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Gallenkhamp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electrothermal melting point apparatus and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altLang="en-US" sz="2000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ABB-MB3000 Bruker AVANCE III NMR spectrometer (400MHz)</a:t>
            </a:r>
          </a:p>
        </p:txBody>
      </p:sp>
    </p:spTree>
    <p:extLst>
      <p:ext uri="{BB962C8B-B14F-4D97-AF65-F5344CB8AC3E}">
        <p14:creationId xmlns:p14="http://schemas.microsoft.com/office/powerpoint/2010/main" val="322662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DE59-3F2D-7539-0D83-B69594FD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645" y="255984"/>
            <a:ext cx="3379839" cy="662781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METHODOLOGY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0251AE3-E6D7-3FD7-BA41-D46F92D69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527251"/>
              </p:ext>
            </p:extLst>
          </p:nvPr>
        </p:nvGraphicFramePr>
        <p:xfrm>
          <a:off x="741363" y="1154113"/>
          <a:ext cx="10220325" cy="511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6504312" imgH="2224830" progId="ChemDraw.Document.6.0">
                  <p:embed/>
                </p:oleObj>
              </mc:Choice>
              <mc:Fallback>
                <p:oleObj name="CS ChemDraw Drawing" r:id="rId2" imgW="6504312" imgH="22248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1363" y="1154113"/>
                        <a:ext cx="10220325" cy="511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58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952950"/>
            <a:ext cx="10515600" cy="48069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PHYTOCHEMICAL STUDIES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864539" y="2166606"/>
            <a:ext cx="1996503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91041"/>
              </p:ext>
            </p:extLst>
          </p:nvPr>
        </p:nvGraphicFramePr>
        <p:xfrm>
          <a:off x="1246189" y="1248220"/>
          <a:ext cx="8964612" cy="478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6177980" imgH="4140655" progId="ChemDraw.Document.6.0">
                  <p:embed/>
                </p:oleObj>
              </mc:Choice>
              <mc:Fallback>
                <p:oleObj name="CS ChemDraw Drawing" r:id="rId2" imgW="6177980" imgH="4140655" progId="ChemDraw.Document.6.0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9" y="1248220"/>
                        <a:ext cx="8964612" cy="478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69506" y="6438258"/>
            <a:ext cx="2743200" cy="365125"/>
          </a:xfrm>
        </p:spPr>
        <p:txBody>
          <a:bodyPr/>
          <a:lstStyle/>
          <a:p>
            <a:fld id="{D21396F6-E096-4AD0-8573-B095E2D9E92E}" type="slidenum">
              <a:rPr lang="en-US" sz="2400" smtClean="0"/>
              <a:t>6</a:t>
            </a:fld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37564" y="6203439"/>
            <a:ext cx="11564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TLC Profiles of Crude Extract and Fractions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 obtained from 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G. oreophila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leaves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8AA6A-E45B-8D4A-3D18-705E342A868E}"/>
              </a:ext>
            </a:extLst>
          </p:cNvPr>
          <p:cNvSpPr txBox="1"/>
          <p:nvPr/>
        </p:nvSpPr>
        <p:spPr>
          <a:xfrm>
            <a:off x="2862944" y="145152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02465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313501"/>
            <a:ext cx="6550742" cy="686435"/>
          </a:xfrm>
        </p:spPr>
        <p:txBody>
          <a:bodyPr>
            <a:noAutofit/>
          </a:bodyPr>
          <a:lstStyle/>
          <a:p>
            <a:pPr algn="ctr"/>
            <a:r>
              <a:rPr lang="en-SG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Isolation and Characterization of DG1</a:t>
            </a:r>
            <a:br>
              <a:rPr lang="en-SG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041456"/>
              </p:ext>
            </p:extLst>
          </p:nvPr>
        </p:nvGraphicFramePr>
        <p:xfrm>
          <a:off x="335628" y="1051560"/>
          <a:ext cx="5416243" cy="470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976708" imgH="3686188" progId="ChemDraw.Document.6.0">
                  <p:embed/>
                </p:oleObj>
              </mc:Choice>
              <mc:Fallback>
                <p:oleObj name="CS ChemDraw Drawing" r:id="rId2" imgW="5976708" imgH="3686188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628" y="1051560"/>
                        <a:ext cx="5416243" cy="470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7</a:t>
            </a:fld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5DCA1-7FBF-9357-68B8-8C5FE458C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42" y="2431323"/>
            <a:ext cx="5796116" cy="28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8</a:t>
            </a:fld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10398" y="2504002"/>
          <a:ext cx="3963707" cy="394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3498694" imgH="4457227" progId="ChemDraw.Document.6.0">
                  <p:embed/>
                </p:oleObj>
              </mc:Choice>
              <mc:Fallback>
                <p:oleObj name="CS ChemDraw Drawing" r:id="rId2" imgW="3498694" imgH="4457227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10398" y="2504002"/>
                        <a:ext cx="3963707" cy="3943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845266" y="6447631"/>
            <a:ext cx="3963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TLC profile of DG1 under UV </a:t>
            </a:r>
            <a:r>
              <a:rPr lang="en-US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pectrum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060781-BA49-662C-F2A3-4BC4E927F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410369"/>
            <a:ext cx="7271656" cy="19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6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396F6-E096-4AD0-8573-B095E2D9E92E}" type="slidenum">
              <a:rPr lang="en-US" sz="2400" smtClean="0"/>
              <a:t>9</a:t>
            </a:fld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23CC5-AFE4-FA2A-F9FA-EB90C399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1414462"/>
            <a:ext cx="55340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00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920</Words>
  <Application>Microsoft Office PowerPoint</Application>
  <PresentationFormat>Widescreen</PresentationFormat>
  <Paragraphs>74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Garamond</vt:lpstr>
      <vt:lpstr>Palatino Linotype</vt:lpstr>
      <vt:lpstr>Times New Roman</vt:lpstr>
      <vt:lpstr>Wingdings</vt:lpstr>
      <vt:lpstr>Office Theme</vt:lpstr>
      <vt:lpstr>CS ChemDraw Drawing</vt:lpstr>
      <vt:lpstr>Isolation and structural elucidation of flavonol and a flavonol glycoside from the butanol fraction of globimetula oreophila a mistletoe on azadirachta indica a. Juss (melliacea) </vt:lpstr>
      <vt:lpstr>PowerPoint Presentation</vt:lpstr>
      <vt:lpstr>INTRODUCTION</vt:lpstr>
      <vt:lpstr>PowerPoint Presentation</vt:lpstr>
      <vt:lpstr>METHODOLOGY</vt:lpstr>
      <vt:lpstr>PHYTOCHEMICAL STUDIES </vt:lpstr>
      <vt:lpstr>Isolation and Characterization of DG1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Isolation and Characterization of DG2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DG5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garba dauda</dc:creator>
  <cp:lastModifiedBy>garba dauda</cp:lastModifiedBy>
  <cp:revision>45</cp:revision>
  <dcterms:created xsi:type="dcterms:W3CDTF">2024-07-10T10:05:48Z</dcterms:created>
  <dcterms:modified xsi:type="dcterms:W3CDTF">2024-08-25T14:19:03Z</dcterms:modified>
</cp:coreProperties>
</file>