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326" r:id="rId2"/>
    <p:sldId id="327" r:id="rId3"/>
    <p:sldId id="328" r:id="rId4"/>
    <p:sldId id="333" r:id="rId5"/>
    <p:sldId id="334" r:id="rId6"/>
    <p:sldId id="33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99"/>
    <a:srgbClr val="FFFFFF"/>
    <a:srgbClr val="FFCC99"/>
    <a:srgbClr val="66CCFF"/>
    <a:srgbClr val="33CCCC"/>
    <a:srgbClr val="FFFF66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19" autoAdjust="0"/>
    <p:restoredTop sz="86426" autoAdjust="0"/>
  </p:normalViewPr>
  <p:slideViewPr>
    <p:cSldViewPr snapToGrid="0">
      <p:cViewPr varScale="1">
        <p:scale>
          <a:sx n="59" d="100"/>
          <a:sy n="59" d="100"/>
        </p:scale>
        <p:origin x="-78" y="-81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30665-7234-4319-9F96-BFEDC7E01199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E8CC6-9E30-4C03-9616-295A89A343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068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DA414-7EC4-4A34-852D-7DBB2FDC9907}" type="datetime1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7C66A-1C01-46FE-AAD2-620F1606E481}" type="datetime1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D0D36-A042-43C2-92A2-E21EC414B3F9}" type="datetime1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C187-0110-44A3-959F-FCA60AA0A0BD}" type="datetime1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A8C01-B113-4784-8C78-253408B4E277}" type="datetime1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EAB1-0DD8-453E-B814-DFA337E04FE3}" type="datetime1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13FB-C25A-40FE-92B6-03D131B56E2A}" type="datetime1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90C4-F478-4C62-AC3A-C64B8F1473E6}" type="datetime1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A6F93-E9BA-4BFC-9CC4-99F888FC2F43}" type="datetime1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CCCB-2278-4723-89F9-3191067AFE3C}" type="datetime1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32FA-B200-4E6C-A50A-66C89F7D6D6C}" type="datetime1">
              <a:rPr lang="en-US" smtClean="0"/>
              <a:t>9/19/2024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A45E-1DAB-4471-8946-AF4ADB077955}" type="datetime1">
              <a:rPr lang="en-US" smtClean="0"/>
              <a:t>9/19/2024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2EBC8-B956-4303-9C10-650B82338A55}" type="datetime1">
              <a:rPr lang="en-US" smtClean="0"/>
              <a:t>9/19/2024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60CD-D3DD-44E5-BEDE-B2EF118CEA15}" type="datetime1">
              <a:rPr lang="en-US" smtClean="0"/>
              <a:t>9/19/2024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517F-EF57-4687-96EA-E1E7947921BB}" type="datetime1">
              <a:rPr lang="en-US" smtClean="0"/>
              <a:t>9/19/2024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96EA-7DBD-489B-9589-FD96FE66D9C8}" type="datetime1">
              <a:rPr lang="en-US" smtClean="0"/>
              <a:t>9/19/2024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58595-5AB3-4726-806B-1E17B9EF527C}" type="datetime1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#_ftn1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02/anie.197805691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rgbClr val="CC0099"/>
                </a:solidFill>
                <a:latin typeface="+mn-lt"/>
              </a:rPr>
              <a:t>Highly efficient hydrolysis of Hesperidin, </a:t>
            </a:r>
            <a:r>
              <a:rPr lang="en-US" sz="3200" b="1" dirty="0" err="1">
                <a:solidFill>
                  <a:srgbClr val="CC0099"/>
                </a:solidFill>
                <a:latin typeface="+mn-lt"/>
              </a:rPr>
              <a:t>Naringin</a:t>
            </a:r>
            <a:r>
              <a:rPr lang="en-US" sz="3200" b="1" dirty="0">
                <a:solidFill>
                  <a:srgbClr val="CC0099"/>
                </a:solidFill>
                <a:latin typeface="+mn-lt"/>
              </a:rPr>
              <a:t> and synthesis of their </a:t>
            </a:r>
            <a:r>
              <a:rPr lang="en-US" sz="3200" b="1" dirty="0" err="1">
                <a:solidFill>
                  <a:srgbClr val="CC0099"/>
                </a:solidFill>
                <a:latin typeface="+mn-lt"/>
              </a:rPr>
              <a:t>aglycones</a:t>
            </a:r>
            <a:r>
              <a:rPr lang="en-US" sz="3200" b="1" dirty="0">
                <a:solidFill>
                  <a:srgbClr val="CC0099"/>
                </a:solidFill>
                <a:latin typeface="+mn-lt"/>
              </a:rPr>
              <a:t> acetate under microwave irradiation</a:t>
            </a:r>
            <a:r>
              <a:rPr lang="en-US" sz="3200" b="1" dirty="0"/>
              <a:t>.</a:t>
            </a:r>
            <a:endParaRPr lang="fr-FR" sz="3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ZoneTexte 4"/>
          <p:cNvSpPr txBox="1"/>
          <p:nvPr/>
        </p:nvSpPr>
        <p:spPr>
          <a:xfrm>
            <a:off x="230239" y="2633097"/>
            <a:ext cx="10108601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/>
              <a:t>Omar </a:t>
            </a:r>
            <a:r>
              <a:rPr lang="fr-FR" sz="2000" b="1" dirty="0" err="1"/>
              <a:t>Fandougouma</a:t>
            </a:r>
            <a:r>
              <a:rPr lang="fr-FR" sz="2000" b="1" dirty="0"/>
              <a:t> </a:t>
            </a:r>
            <a:r>
              <a:rPr lang="fr-FR" sz="2000" b="1" baseline="30000" dirty="0" err="1"/>
              <a:t>a,b,c</a:t>
            </a:r>
            <a:r>
              <a:rPr lang="fr-FR" sz="2000" b="1" dirty="0"/>
              <a:t> , Nawel </a:t>
            </a:r>
            <a:r>
              <a:rPr lang="fr-FR" sz="2000" b="1" dirty="0" err="1"/>
              <a:t>Cheikh</a:t>
            </a:r>
            <a:r>
              <a:rPr lang="fr-FR" sz="2000" b="1" baseline="30000" dirty="0" err="1"/>
              <a:t>c</a:t>
            </a:r>
            <a:r>
              <a:rPr lang="fr-FR" sz="2000" b="1" baseline="30000" dirty="0"/>
              <a:t> </a:t>
            </a:r>
            <a:r>
              <a:rPr lang="fr-FR" sz="2000" b="1" dirty="0"/>
              <a:t>, Didier </a:t>
            </a:r>
            <a:r>
              <a:rPr lang="fr-FR" sz="2000" b="1" dirty="0" err="1"/>
              <a:t>Villemin</a:t>
            </a:r>
            <a:r>
              <a:rPr lang="fr-FR" sz="2000" b="1" baseline="30000" dirty="0" err="1"/>
              <a:t>a</a:t>
            </a:r>
            <a:r>
              <a:rPr lang="fr-FR" sz="2000" b="1" baseline="30000" dirty="0"/>
              <a:t>,</a:t>
            </a:r>
            <a:r>
              <a:rPr lang="fr-FR" sz="2000" b="1" dirty="0">
                <a:sym typeface="Symbol"/>
                <a:hlinkClick r:id="rId2" action="ppaction://hlinkfile"/>
              </a:rPr>
              <a:t></a:t>
            </a:r>
            <a:r>
              <a:rPr lang="fr-FR" sz="2000" b="1" dirty="0"/>
              <a:t>, Nathalie </a:t>
            </a:r>
            <a:r>
              <a:rPr lang="fr-FR" sz="2000" b="1" dirty="0" smtClean="0"/>
              <a:t>Bar</a:t>
            </a:r>
            <a:r>
              <a:rPr lang="fr-FR" sz="2000" b="1" baseline="30000" dirty="0" smtClean="0"/>
              <a:t>a</a:t>
            </a:r>
          </a:p>
          <a:p>
            <a:endParaRPr lang="fr-FR" sz="1400" dirty="0"/>
          </a:p>
          <a:p>
            <a:r>
              <a:rPr lang="en-US" sz="1600" baseline="30000" dirty="0"/>
              <a:t>a </a:t>
            </a:r>
            <a:r>
              <a:rPr lang="en-US" sz="1600" dirty="0"/>
              <a:t>Laboratory of  Molecular Chemistry and </a:t>
            </a:r>
            <a:r>
              <a:rPr lang="en-US" sz="1600" dirty="0" err="1"/>
              <a:t>Thio</a:t>
            </a:r>
            <a:r>
              <a:rPr lang="en-US" sz="1600" dirty="0"/>
              <a:t>-organic (LMCT), UMR CNRS 6507, ENSICAEN, 14050 Caen, France</a:t>
            </a:r>
            <a:endParaRPr lang="fr-FR" sz="1600" i="1" dirty="0"/>
          </a:p>
          <a:p>
            <a:r>
              <a:rPr lang="en-US" sz="1600" baseline="30000" dirty="0"/>
              <a:t>b </a:t>
            </a:r>
            <a:r>
              <a:rPr lang="en-US" sz="1600" dirty="0"/>
              <a:t>University African Ahmed </a:t>
            </a:r>
            <a:r>
              <a:rPr lang="en-US" sz="1600" dirty="0" err="1"/>
              <a:t>Draya</a:t>
            </a:r>
            <a:r>
              <a:rPr lang="en-US" sz="1600" dirty="0"/>
              <a:t>, 01000 </a:t>
            </a:r>
            <a:r>
              <a:rPr lang="en-US" sz="1600" dirty="0" err="1"/>
              <a:t>Adrar</a:t>
            </a:r>
            <a:r>
              <a:rPr lang="en-US" sz="1600" dirty="0"/>
              <a:t>, Algeria</a:t>
            </a:r>
            <a:endParaRPr lang="fr-FR" sz="1600" i="1" dirty="0"/>
          </a:p>
          <a:p>
            <a:r>
              <a:rPr lang="en-US" sz="1600" baseline="30000" dirty="0" smtClean="0"/>
              <a:t>c </a:t>
            </a:r>
            <a:r>
              <a:rPr lang="en-US" sz="1600" dirty="0" smtClean="0"/>
              <a:t>Faculty </a:t>
            </a:r>
            <a:r>
              <a:rPr lang="en-US" sz="1600" dirty="0"/>
              <a:t>of Technology, </a:t>
            </a:r>
            <a:r>
              <a:rPr lang="en-US" sz="1600" dirty="0" err="1"/>
              <a:t>Tahri</a:t>
            </a:r>
            <a:r>
              <a:rPr lang="en-US" sz="1600" dirty="0"/>
              <a:t> Mohamed University, 08000, </a:t>
            </a:r>
            <a:r>
              <a:rPr lang="en-US" sz="1600" dirty="0" err="1"/>
              <a:t>Béchar</a:t>
            </a:r>
            <a:r>
              <a:rPr lang="en-US" sz="1600" dirty="0"/>
              <a:t>, Algeria</a:t>
            </a:r>
            <a:endParaRPr lang="fr-FR" sz="1600" dirty="0"/>
          </a:p>
          <a:p>
            <a:r>
              <a:rPr lang="en-US" sz="1600" baseline="30000" dirty="0" err="1"/>
              <a:t>d</a:t>
            </a:r>
            <a:r>
              <a:rPr lang="en-US" sz="1600" dirty="0" err="1" smtClean="0"/>
              <a:t>Laboratory</a:t>
            </a:r>
            <a:r>
              <a:rPr lang="en-US" sz="1600" dirty="0" smtClean="0"/>
              <a:t> </a:t>
            </a:r>
            <a:r>
              <a:rPr lang="en-US" sz="1600" dirty="0"/>
              <a:t>of </a:t>
            </a:r>
            <a:r>
              <a:rPr lang="en-US" sz="1600" dirty="0" err="1"/>
              <a:t>Catalyse</a:t>
            </a:r>
            <a:r>
              <a:rPr lang="en-US" sz="1600" dirty="0"/>
              <a:t> and Synthesis on Organic Chemistry(LCSOC), University of </a:t>
            </a:r>
            <a:r>
              <a:rPr lang="en-US" sz="1600" dirty="0" err="1"/>
              <a:t>Abou</a:t>
            </a:r>
            <a:r>
              <a:rPr lang="en-US" sz="1600" dirty="0"/>
              <a:t> </a:t>
            </a:r>
            <a:r>
              <a:rPr lang="en-US" sz="1600" dirty="0" err="1"/>
              <a:t>Bekr</a:t>
            </a:r>
            <a:r>
              <a:rPr lang="en-US" sz="1600" dirty="0"/>
              <a:t> </a:t>
            </a:r>
            <a:r>
              <a:rPr lang="en-US" sz="1600" dirty="0" err="1"/>
              <a:t>Belkaid</a:t>
            </a:r>
            <a:r>
              <a:rPr lang="en-US" sz="1600" dirty="0"/>
              <a:t>, BP119, </a:t>
            </a:r>
            <a:r>
              <a:rPr lang="en-US" sz="1600" dirty="0" smtClean="0"/>
              <a:t>13000</a:t>
            </a:r>
          </a:p>
          <a:p>
            <a:r>
              <a:rPr lang="en-US" sz="1600" dirty="0" smtClean="0"/>
              <a:t> </a:t>
            </a:r>
            <a:r>
              <a:rPr lang="en-US" sz="1600" dirty="0" err="1"/>
              <a:t>Tlemcen</a:t>
            </a:r>
            <a:r>
              <a:rPr lang="en-US" sz="1600" dirty="0"/>
              <a:t>, Algeria.</a:t>
            </a:r>
            <a:endParaRPr lang="fr-FR" sz="1600" i="1" dirty="0"/>
          </a:p>
          <a:p>
            <a:r>
              <a:rPr lang="en-US" sz="1600" dirty="0"/>
              <a:t> </a:t>
            </a:r>
            <a:endParaRPr lang="fr-FR" sz="1600" dirty="0"/>
          </a:p>
          <a:p>
            <a:endParaRPr lang="fr-FR" sz="1400" dirty="0"/>
          </a:p>
          <a:p>
            <a:r>
              <a:rPr lang="en-US" sz="1400" dirty="0"/>
              <a:t>*</a:t>
            </a:r>
            <a:r>
              <a:rPr lang="en-US" sz="1400" dirty="0" smtClean="0"/>
              <a:t>Correspondence</a:t>
            </a:r>
            <a:r>
              <a:rPr lang="en-US" sz="1400" dirty="0"/>
              <a:t>: </a:t>
            </a:r>
            <a:r>
              <a:rPr lang="en-US" sz="1400" dirty="0" smtClean="0">
                <a:solidFill>
                  <a:srgbClr val="0070C0"/>
                </a:solidFill>
              </a:rPr>
              <a:t>didier.villemin@ensicaen.fr</a:t>
            </a:r>
          </a:p>
          <a:p>
            <a:endParaRPr lang="en-US" sz="1400" dirty="0" smtClean="0"/>
          </a:p>
          <a:p>
            <a:endParaRPr lang="fr-FR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ZoneTexte 4"/>
          <p:cNvSpPr txBox="1"/>
          <p:nvPr/>
        </p:nvSpPr>
        <p:spPr>
          <a:xfrm>
            <a:off x="268678" y="637404"/>
            <a:ext cx="94115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Flavonoids</a:t>
            </a:r>
            <a:r>
              <a:rPr lang="fr-FR" dirty="0"/>
              <a:t> are a group of </a:t>
            </a:r>
            <a:r>
              <a:rPr lang="fr-FR" dirty="0" err="1"/>
              <a:t>naturally</a:t>
            </a:r>
            <a:r>
              <a:rPr lang="fr-FR" dirty="0"/>
              <a:t> </a:t>
            </a:r>
            <a:r>
              <a:rPr lang="fr-FR" dirty="0" err="1"/>
              <a:t>occurring</a:t>
            </a:r>
            <a:r>
              <a:rPr lang="fr-FR" dirty="0"/>
              <a:t> </a:t>
            </a:r>
            <a:r>
              <a:rPr lang="fr-FR" dirty="0" err="1"/>
              <a:t>polyphenolic</a:t>
            </a:r>
            <a:r>
              <a:rPr lang="fr-FR" dirty="0"/>
              <a:t> compounds </a:t>
            </a:r>
            <a:r>
              <a:rPr lang="fr-FR" dirty="0" err="1"/>
              <a:t>ubiquitously</a:t>
            </a:r>
            <a:r>
              <a:rPr lang="fr-FR" dirty="0"/>
              <a:t> </a:t>
            </a:r>
            <a:r>
              <a:rPr lang="fr-FR" dirty="0" err="1"/>
              <a:t>found</a:t>
            </a:r>
            <a:r>
              <a:rPr lang="fr-FR" dirty="0"/>
              <a:t> in fruits </a:t>
            </a:r>
            <a:endParaRPr lang="fr-FR" dirty="0" smtClean="0"/>
          </a:p>
          <a:p>
            <a:r>
              <a:rPr lang="fr-FR" dirty="0" smtClean="0"/>
              <a:t>and </a:t>
            </a:r>
            <a:r>
              <a:rPr lang="fr-FR" dirty="0" err="1"/>
              <a:t>vegetables</a:t>
            </a:r>
            <a:r>
              <a:rPr lang="fr-FR" dirty="0"/>
              <a:t>. Citrus </a:t>
            </a:r>
            <a:r>
              <a:rPr lang="fr-FR" dirty="0" smtClean="0"/>
              <a:t>fruits </a:t>
            </a:r>
            <a:r>
              <a:rPr lang="fr-FR" dirty="0" err="1"/>
              <a:t>such</a:t>
            </a:r>
            <a:r>
              <a:rPr lang="fr-FR" dirty="0"/>
              <a:t> as </a:t>
            </a:r>
            <a:r>
              <a:rPr lang="fr-FR" i="1" dirty="0"/>
              <a:t>Citrus </a:t>
            </a:r>
            <a:r>
              <a:rPr lang="fr-FR" i="1" dirty="0" err="1"/>
              <a:t>sinensis</a:t>
            </a:r>
            <a:r>
              <a:rPr lang="fr-FR" i="1" dirty="0"/>
              <a:t>, Citrus </a:t>
            </a:r>
            <a:r>
              <a:rPr lang="fr-FR" i="1" dirty="0" err="1"/>
              <a:t>paradise</a:t>
            </a:r>
            <a:r>
              <a:rPr lang="fr-FR" i="1" dirty="0"/>
              <a:t>, Citrus </a:t>
            </a:r>
            <a:r>
              <a:rPr lang="fr-FR" i="1" dirty="0" err="1"/>
              <a:t>reticulata</a:t>
            </a:r>
            <a:r>
              <a:rPr lang="fr-FR" i="1" dirty="0"/>
              <a:t>, Citrus </a:t>
            </a:r>
            <a:endParaRPr lang="fr-FR" i="1" dirty="0" smtClean="0"/>
          </a:p>
          <a:p>
            <a:r>
              <a:rPr lang="fr-FR" i="1" dirty="0" err="1" smtClean="0"/>
              <a:t>aurantium</a:t>
            </a:r>
            <a:r>
              <a:rPr lang="fr-FR" i="1" dirty="0" smtClean="0"/>
              <a:t> </a:t>
            </a:r>
            <a:r>
              <a:rPr lang="fr-FR" dirty="0"/>
              <a:t>are the major sources of </a:t>
            </a:r>
            <a:r>
              <a:rPr lang="fr-FR" dirty="0" err="1"/>
              <a:t>flavonoids</a:t>
            </a:r>
            <a:r>
              <a:rPr lang="fr-FR" dirty="0"/>
              <a:t> for </a:t>
            </a:r>
            <a:r>
              <a:rPr lang="fr-FR" dirty="0" err="1"/>
              <a:t>humans</a:t>
            </a:r>
            <a:r>
              <a:rPr lang="fr-FR" dirty="0"/>
              <a:t>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68678" y="1707038"/>
            <a:ext cx="98964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Putignani</a:t>
            </a:r>
            <a:r>
              <a:rPr lang="fr-FR" dirty="0"/>
              <a:t>, L.; Massa, O.; </a:t>
            </a:r>
            <a:r>
              <a:rPr lang="fr-FR" dirty="0" err="1"/>
              <a:t>Alisi</a:t>
            </a:r>
            <a:r>
              <a:rPr lang="fr-FR" dirty="0"/>
              <a:t>, A. </a:t>
            </a:r>
            <a:r>
              <a:rPr lang="fr-FR" i="1" dirty="0"/>
              <a:t>Food </a:t>
            </a:r>
            <a:r>
              <a:rPr lang="fr-FR" i="1" dirty="0" err="1"/>
              <a:t>Research</a:t>
            </a:r>
            <a:r>
              <a:rPr lang="fr-FR" i="1" dirty="0"/>
              <a:t> International</a:t>
            </a:r>
            <a:r>
              <a:rPr lang="fr-FR" dirty="0"/>
              <a:t>.  </a:t>
            </a:r>
            <a:r>
              <a:rPr lang="fr-FR" b="1" dirty="0"/>
              <a:t>2013</a:t>
            </a:r>
            <a:r>
              <a:rPr lang="fr-FR" dirty="0"/>
              <a:t>, </a:t>
            </a:r>
            <a:r>
              <a:rPr lang="fr-FR" i="1" dirty="0"/>
              <a:t>54</a:t>
            </a:r>
            <a:r>
              <a:rPr lang="fr-FR" dirty="0"/>
              <a:t>, 1084-1095.</a:t>
            </a:r>
          </a:p>
          <a:p>
            <a:r>
              <a:rPr lang="fr-FR" dirty="0"/>
              <a:t>Kelly, W.; Spada, D. S.; Salvador, M. </a:t>
            </a:r>
            <a:r>
              <a:rPr lang="fr-FR" i="1" dirty="0"/>
              <a:t>Journal of Agricultural and </a:t>
            </a:r>
            <a:r>
              <a:rPr lang="fr-FR" i="1" dirty="0" smtClean="0"/>
              <a:t> Food </a:t>
            </a:r>
            <a:r>
              <a:rPr lang="fr-FR" i="1" dirty="0" err="1" smtClean="0"/>
              <a:t>Chemistry</a:t>
            </a:r>
            <a:r>
              <a:rPr lang="fr-FR" dirty="0"/>
              <a:t>. </a:t>
            </a:r>
            <a:r>
              <a:rPr lang="fr-FR" b="1" dirty="0"/>
              <a:t>2005</a:t>
            </a:r>
            <a:r>
              <a:rPr lang="fr-FR" dirty="0"/>
              <a:t>, </a:t>
            </a:r>
            <a:r>
              <a:rPr lang="fr-FR" i="1" dirty="0"/>
              <a:t>53</a:t>
            </a:r>
            <a:r>
              <a:rPr lang="fr-FR" dirty="0"/>
              <a:t>, 4757-4761.</a:t>
            </a:r>
          </a:p>
        </p:txBody>
      </p:sp>
      <p:graphicFrame>
        <p:nvGraphicFramePr>
          <p:cNvPr id="7" name="Obje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045458"/>
              </p:ext>
            </p:extLst>
          </p:nvPr>
        </p:nvGraphicFramePr>
        <p:xfrm>
          <a:off x="1561402" y="2767897"/>
          <a:ext cx="5680075" cy="393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CS ChemDraw Drawing" r:id="rId3" imgW="4876800" imgH="3333750" progId="ChemDraw.Document.6.0">
                  <p:embed/>
                </p:oleObj>
              </mc:Choice>
              <mc:Fallback>
                <p:oleObj name="CS ChemDraw Drawing" r:id="rId3" imgW="4876800" imgH="3333750" progId="ChemDraw.Document.6.0">
                  <p:embed/>
                  <p:pic>
                    <p:nvPicPr>
                      <p:cNvPr id="0" name="Obje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1402" y="2767897"/>
                        <a:ext cx="5680075" cy="393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168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ZoneTexte 5"/>
          <p:cNvSpPr txBox="1"/>
          <p:nvPr/>
        </p:nvSpPr>
        <p:spPr>
          <a:xfrm>
            <a:off x="238286" y="2613069"/>
            <a:ext cx="89591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/>
              <a:t>Hesperidin</a:t>
            </a:r>
            <a:r>
              <a:rPr lang="fr-FR" dirty="0"/>
              <a:t> </a:t>
            </a:r>
            <a:r>
              <a:rPr lang="fr-FR" b="1" dirty="0"/>
              <a:t>1 </a:t>
            </a:r>
            <a:r>
              <a:rPr lang="fr-FR" dirty="0" err="1"/>
              <a:t>was</a:t>
            </a:r>
            <a:r>
              <a:rPr lang="fr-FR" dirty="0"/>
              <a:t> </a:t>
            </a:r>
            <a:r>
              <a:rPr lang="fr-FR" dirty="0" err="1"/>
              <a:t>extracted</a:t>
            </a:r>
            <a:r>
              <a:rPr lang="fr-FR" dirty="0"/>
              <a:t> and </a:t>
            </a:r>
            <a:r>
              <a:rPr lang="fr-FR" dirty="0" err="1"/>
              <a:t>purified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i="1" dirty="0"/>
              <a:t>Citrus </a:t>
            </a:r>
            <a:r>
              <a:rPr lang="fr-FR" i="1" dirty="0" err="1"/>
              <a:t>sinensis</a:t>
            </a:r>
            <a:r>
              <a:rPr lang="fr-FR" i="1" dirty="0"/>
              <a:t> </a:t>
            </a:r>
            <a:r>
              <a:rPr lang="fr-FR" dirty="0" err="1"/>
              <a:t>peels</a:t>
            </a:r>
            <a:r>
              <a:rPr lang="fr-FR" dirty="0"/>
              <a:t> </a:t>
            </a:r>
            <a:r>
              <a:rPr lang="fr-FR" dirty="0" err="1" smtClean="0"/>
              <a:t>using</a:t>
            </a:r>
            <a:r>
              <a:rPr lang="fr-FR" dirty="0" smtClean="0"/>
              <a:t> </a:t>
            </a:r>
            <a:r>
              <a:rPr lang="fr-FR" dirty="0" err="1"/>
              <a:t>Soxhlet</a:t>
            </a:r>
            <a:r>
              <a:rPr lang="fr-FR" dirty="0"/>
              <a:t> </a:t>
            </a:r>
            <a:r>
              <a:rPr lang="fr-FR" dirty="0" err="1"/>
              <a:t>extractor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 smtClean="0"/>
              <a:t>petroleum</a:t>
            </a:r>
            <a:r>
              <a:rPr lang="fr-FR" dirty="0" smtClean="0"/>
              <a:t>  </a:t>
            </a:r>
            <a:r>
              <a:rPr lang="fr-FR" dirty="0" err="1"/>
              <a:t>ether</a:t>
            </a:r>
            <a:r>
              <a:rPr lang="fr-FR" dirty="0"/>
              <a:t>  (40-60°C)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175583" y="3369878"/>
            <a:ext cx="9751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Naringin</a:t>
            </a:r>
            <a:r>
              <a:rPr lang="en-US" dirty="0" smtClean="0"/>
              <a:t> </a:t>
            </a:r>
            <a:r>
              <a:rPr lang="en-US" b="1" dirty="0" smtClean="0"/>
              <a:t>2</a:t>
            </a:r>
            <a:r>
              <a:rPr lang="en-US" dirty="0" smtClean="0"/>
              <a:t> was extracted with </a:t>
            </a:r>
            <a:r>
              <a:rPr lang="en-US" dirty="0"/>
              <a:t>methanol and </a:t>
            </a:r>
            <a:r>
              <a:rPr lang="en-US" dirty="0" smtClean="0"/>
              <a:t>crystallized in </a:t>
            </a:r>
            <a:r>
              <a:rPr lang="en-US" dirty="0"/>
              <a:t>water with the addition of dichloromethane</a:t>
            </a:r>
            <a:endParaRPr lang="fr-FR" dirty="0"/>
          </a:p>
        </p:txBody>
      </p:sp>
      <p:graphicFrame>
        <p:nvGraphicFramePr>
          <p:cNvPr id="12" name="Obje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5134814"/>
              </p:ext>
            </p:extLst>
          </p:nvPr>
        </p:nvGraphicFramePr>
        <p:xfrm>
          <a:off x="597495" y="3554544"/>
          <a:ext cx="8240712" cy="150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CS ChemDraw Drawing" r:id="rId3" imgW="5948280" imgH="1436040" progId="ChemDraw.Document.6.0">
                  <p:embed/>
                </p:oleObj>
              </mc:Choice>
              <mc:Fallback>
                <p:oleObj name="CS ChemDraw Drawing" r:id="rId3" imgW="5948280" imgH="1436040" progId="ChemDraw.Document.6.0">
                  <p:embed/>
                  <p:pic>
                    <p:nvPicPr>
                      <p:cNvPr id="0" name="Obje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495" y="3554544"/>
                        <a:ext cx="8240712" cy="150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1668668" y="5046125"/>
            <a:ext cx="540404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1</a:t>
            </a:r>
            <a:r>
              <a:rPr lang="fr-FR" dirty="0"/>
              <a:t> R</a:t>
            </a:r>
            <a:r>
              <a:rPr lang="fr-FR" baseline="-25000" dirty="0"/>
              <a:t>1</a:t>
            </a:r>
            <a:r>
              <a:rPr lang="fr-FR" dirty="0"/>
              <a:t>=R</a:t>
            </a:r>
            <a:r>
              <a:rPr lang="fr-FR" baseline="-25000" dirty="0"/>
              <a:t>4</a:t>
            </a:r>
            <a:r>
              <a:rPr lang="fr-FR" dirty="0"/>
              <a:t>=OH, R</a:t>
            </a:r>
            <a:r>
              <a:rPr lang="fr-FR" baseline="-25000" dirty="0"/>
              <a:t>2</a:t>
            </a:r>
            <a:r>
              <a:rPr lang="fr-FR" dirty="0"/>
              <a:t>=H, R</a:t>
            </a:r>
            <a:r>
              <a:rPr lang="fr-FR" baseline="-25000" dirty="0"/>
              <a:t>3</a:t>
            </a:r>
            <a:r>
              <a:rPr lang="fr-FR" dirty="0"/>
              <a:t>=O-</a:t>
            </a:r>
            <a:r>
              <a:rPr lang="fr-FR" dirty="0" err="1"/>
              <a:t>neohesperidose</a:t>
            </a:r>
            <a:r>
              <a:rPr lang="fr-FR" dirty="0"/>
              <a:t>, </a:t>
            </a:r>
            <a:r>
              <a:rPr lang="fr-FR" b="1" dirty="0" err="1"/>
              <a:t>Hesperidin</a:t>
            </a:r>
            <a:endParaRPr lang="fr-FR" dirty="0"/>
          </a:p>
          <a:p>
            <a:r>
              <a:rPr lang="fr-FR" b="1" dirty="0"/>
              <a:t>2</a:t>
            </a:r>
            <a:r>
              <a:rPr lang="fr-FR" dirty="0"/>
              <a:t> R</a:t>
            </a:r>
            <a:r>
              <a:rPr lang="fr-FR" baseline="-25000" dirty="0"/>
              <a:t>1</a:t>
            </a:r>
            <a:r>
              <a:rPr lang="fr-FR" dirty="0"/>
              <a:t>=OCH</a:t>
            </a:r>
            <a:r>
              <a:rPr lang="fr-FR" baseline="-25000" dirty="0"/>
              <a:t>3</a:t>
            </a:r>
            <a:r>
              <a:rPr lang="fr-FR" dirty="0"/>
              <a:t>, R</a:t>
            </a:r>
            <a:r>
              <a:rPr lang="fr-FR" baseline="-25000" dirty="0"/>
              <a:t>2</a:t>
            </a:r>
            <a:r>
              <a:rPr lang="fr-FR" dirty="0"/>
              <a:t>=R</a:t>
            </a:r>
            <a:r>
              <a:rPr lang="fr-FR" baseline="-25000" dirty="0"/>
              <a:t>4</a:t>
            </a:r>
            <a:r>
              <a:rPr lang="fr-FR" dirty="0"/>
              <a:t>=OH, R</a:t>
            </a:r>
            <a:r>
              <a:rPr lang="fr-FR" baseline="-25000" dirty="0"/>
              <a:t>3</a:t>
            </a:r>
            <a:r>
              <a:rPr lang="fr-FR" dirty="0"/>
              <a:t>= O-</a:t>
            </a:r>
            <a:r>
              <a:rPr lang="fr-FR" dirty="0" err="1"/>
              <a:t>rutinoside</a:t>
            </a:r>
            <a:r>
              <a:rPr lang="fr-FR" dirty="0"/>
              <a:t>, </a:t>
            </a:r>
            <a:r>
              <a:rPr lang="fr-FR" b="1" dirty="0" err="1"/>
              <a:t>Naringenin</a:t>
            </a:r>
            <a:endParaRPr lang="fr-FR" dirty="0"/>
          </a:p>
          <a:p>
            <a:r>
              <a:rPr lang="fr-FR" b="1" dirty="0"/>
              <a:t>3</a:t>
            </a:r>
            <a:r>
              <a:rPr lang="fr-FR" dirty="0"/>
              <a:t> R</a:t>
            </a:r>
            <a:r>
              <a:rPr lang="fr-FR" baseline="-25000" dirty="0"/>
              <a:t>1</a:t>
            </a:r>
            <a:r>
              <a:rPr lang="fr-FR" dirty="0"/>
              <a:t>=R</a:t>
            </a:r>
            <a:r>
              <a:rPr lang="fr-FR" baseline="-25000" dirty="0"/>
              <a:t>2</a:t>
            </a:r>
            <a:r>
              <a:rPr lang="fr-FR" dirty="0"/>
              <a:t>=R </a:t>
            </a:r>
            <a:r>
              <a:rPr lang="fr-FR" baseline="-25000" dirty="0"/>
              <a:t>3</a:t>
            </a:r>
            <a:r>
              <a:rPr lang="fr-FR" dirty="0"/>
              <a:t>=R</a:t>
            </a:r>
            <a:r>
              <a:rPr lang="fr-FR" baseline="-25000" dirty="0"/>
              <a:t>4</a:t>
            </a:r>
            <a:r>
              <a:rPr lang="fr-FR" dirty="0"/>
              <a:t>=OH, </a:t>
            </a:r>
            <a:r>
              <a:rPr lang="fr-FR" b="1" dirty="0" err="1"/>
              <a:t>Hesperitin</a:t>
            </a:r>
            <a:endParaRPr lang="fr-FR" dirty="0"/>
          </a:p>
          <a:p>
            <a:r>
              <a:rPr lang="fr-FR" b="1" dirty="0"/>
              <a:t>4</a:t>
            </a:r>
            <a:r>
              <a:rPr lang="fr-FR" dirty="0"/>
              <a:t> R</a:t>
            </a:r>
            <a:r>
              <a:rPr lang="fr-FR" baseline="-25000" dirty="0"/>
              <a:t>1</a:t>
            </a:r>
            <a:r>
              <a:rPr lang="fr-FR" dirty="0"/>
              <a:t>=OCH</a:t>
            </a:r>
            <a:r>
              <a:rPr lang="fr-FR" baseline="-25000" dirty="0"/>
              <a:t>3</a:t>
            </a:r>
            <a:r>
              <a:rPr lang="fr-FR" dirty="0"/>
              <a:t>, R</a:t>
            </a:r>
            <a:r>
              <a:rPr lang="fr-FR" baseline="-25000" dirty="0"/>
              <a:t>2</a:t>
            </a:r>
            <a:r>
              <a:rPr lang="fr-FR" dirty="0"/>
              <a:t>=R</a:t>
            </a:r>
            <a:r>
              <a:rPr lang="fr-FR" baseline="-25000" dirty="0"/>
              <a:t>3</a:t>
            </a:r>
            <a:r>
              <a:rPr lang="fr-FR" dirty="0"/>
              <a:t>=R</a:t>
            </a:r>
            <a:r>
              <a:rPr lang="fr-FR" baseline="-25000" dirty="0"/>
              <a:t>4</a:t>
            </a:r>
            <a:r>
              <a:rPr lang="fr-FR" dirty="0"/>
              <a:t>=OH, </a:t>
            </a:r>
            <a:r>
              <a:rPr lang="fr-FR" b="1" dirty="0" err="1"/>
              <a:t>Naringin</a:t>
            </a:r>
            <a:endParaRPr lang="fr-FR" dirty="0"/>
          </a:p>
          <a:p>
            <a:r>
              <a:rPr lang="fr-FR" b="1" dirty="0"/>
              <a:t>5</a:t>
            </a:r>
            <a:r>
              <a:rPr lang="fr-FR" dirty="0"/>
              <a:t>  R</a:t>
            </a:r>
            <a:r>
              <a:rPr lang="fr-FR" baseline="-25000" dirty="0"/>
              <a:t>1</a:t>
            </a:r>
            <a:r>
              <a:rPr lang="fr-FR" dirty="0"/>
              <a:t>=R</a:t>
            </a:r>
            <a:r>
              <a:rPr lang="fr-FR" baseline="-25000" dirty="0"/>
              <a:t>2</a:t>
            </a:r>
            <a:r>
              <a:rPr lang="fr-FR" dirty="0"/>
              <a:t>=R </a:t>
            </a:r>
            <a:r>
              <a:rPr lang="fr-FR" baseline="-25000" dirty="0"/>
              <a:t>3</a:t>
            </a:r>
            <a:r>
              <a:rPr lang="fr-FR" dirty="0"/>
              <a:t>=R</a:t>
            </a:r>
            <a:r>
              <a:rPr lang="fr-FR" baseline="-25000" dirty="0"/>
              <a:t>4</a:t>
            </a:r>
            <a:r>
              <a:rPr lang="fr-FR" dirty="0"/>
              <a:t>= OCOCH</a:t>
            </a:r>
            <a:r>
              <a:rPr lang="fr-FR" baseline="-25000" dirty="0"/>
              <a:t>3  </a:t>
            </a:r>
            <a:r>
              <a:rPr lang="fr-FR" dirty="0"/>
              <a:t>, </a:t>
            </a:r>
            <a:r>
              <a:rPr lang="fr-FR" dirty="0" err="1"/>
              <a:t>hesperitin</a:t>
            </a:r>
            <a:r>
              <a:rPr lang="fr-FR" dirty="0"/>
              <a:t> </a:t>
            </a:r>
            <a:r>
              <a:rPr lang="fr-FR" dirty="0" err="1"/>
              <a:t>tetraacetate</a:t>
            </a:r>
            <a:endParaRPr lang="fr-FR" dirty="0"/>
          </a:p>
          <a:p>
            <a:r>
              <a:rPr lang="fr-FR" b="1" dirty="0"/>
              <a:t>6</a:t>
            </a:r>
            <a:r>
              <a:rPr lang="fr-FR" dirty="0"/>
              <a:t> R</a:t>
            </a:r>
            <a:r>
              <a:rPr lang="fr-FR" baseline="-25000" dirty="0"/>
              <a:t>1</a:t>
            </a:r>
            <a:r>
              <a:rPr lang="fr-FR" dirty="0"/>
              <a:t>=OCH</a:t>
            </a:r>
            <a:r>
              <a:rPr lang="fr-FR" baseline="-25000" dirty="0"/>
              <a:t>3</a:t>
            </a:r>
            <a:r>
              <a:rPr lang="fr-FR" dirty="0"/>
              <a:t>, R</a:t>
            </a:r>
            <a:r>
              <a:rPr lang="fr-FR" baseline="-25000" dirty="0"/>
              <a:t>2</a:t>
            </a:r>
            <a:r>
              <a:rPr lang="fr-FR" dirty="0"/>
              <a:t>=R</a:t>
            </a:r>
            <a:r>
              <a:rPr lang="fr-FR" baseline="-25000" dirty="0"/>
              <a:t>3</a:t>
            </a:r>
            <a:r>
              <a:rPr lang="fr-FR" dirty="0"/>
              <a:t>=R</a:t>
            </a:r>
            <a:r>
              <a:rPr lang="fr-FR" baseline="-25000" dirty="0"/>
              <a:t>4</a:t>
            </a:r>
            <a:r>
              <a:rPr lang="fr-FR" dirty="0"/>
              <a:t>= OCOCH</a:t>
            </a:r>
            <a:r>
              <a:rPr lang="fr-FR" baseline="-25000" dirty="0"/>
              <a:t>3 </a:t>
            </a:r>
            <a:r>
              <a:rPr lang="fr-FR" dirty="0"/>
              <a:t>, </a:t>
            </a:r>
            <a:r>
              <a:rPr lang="fr-FR" dirty="0" err="1"/>
              <a:t>naringin</a:t>
            </a:r>
            <a:r>
              <a:rPr lang="fr-FR" dirty="0"/>
              <a:t> </a:t>
            </a:r>
            <a:r>
              <a:rPr lang="fr-FR" dirty="0" err="1"/>
              <a:t>triacetate</a:t>
            </a:r>
            <a:endParaRPr lang="fr-FR" dirty="0"/>
          </a:p>
          <a:p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175583" y="1402080"/>
            <a:ext cx="90845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/>
              <a:t>Hesperidin</a:t>
            </a:r>
            <a:r>
              <a:rPr lang="fr-FR" dirty="0"/>
              <a:t> </a:t>
            </a:r>
            <a:r>
              <a:rPr lang="fr-FR" b="1" dirty="0"/>
              <a:t>1</a:t>
            </a:r>
            <a:r>
              <a:rPr lang="fr-FR" dirty="0"/>
              <a:t> has been </a:t>
            </a:r>
            <a:r>
              <a:rPr lang="fr-FR" dirty="0" err="1"/>
              <a:t>reported</a:t>
            </a:r>
            <a:r>
              <a:rPr lang="fr-FR" dirty="0"/>
              <a:t> to have anti-</a:t>
            </a:r>
            <a:r>
              <a:rPr lang="fr-FR" dirty="0" err="1"/>
              <a:t>cholesterol</a:t>
            </a:r>
            <a:r>
              <a:rPr lang="fr-FR" dirty="0"/>
              <a:t> inhibition, </a:t>
            </a:r>
            <a:r>
              <a:rPr lang="fr-FR" dirty="0" err="1"/>
              <a:t>antioxidant</a:t>
            </a:r>
            <a:r>
              <a:rPr lang="fr-FR" dirty="0"/>
              <a:t>, anti-</a:t>
            </a:r>
            <a:r>
              <a:rPr lang="fr-FR" dirty="0" err="1"/>
              <a:t>mutagenic</a:t>
            </a:r>
            <a:r>
              <a:rPr lang="fr-FR" dirty="0"/>
              <a:t>, </a:t>
            </a:r>
            <a:endParaRPr lang="fr-FR" dirty="0" smtClean="0"/>
          </a:p>
          <a:p>
            <a:r>
              <a:rPr lang="fr-FR" dirty="0" smtClean="0"/>
              <a:t>anti-hypertensive</a:t>
            </a:r>
            <a:r>
              <a:rPr lang="fr-FR" dirty="0"/>
              <a:t>, </a:t>
            </a:r>
            <a:r>
              <a:rPr lang="fr-FR" dirty="0" err="1"/>
              <a:t>diuretic</a:t>
            </a:r>
            <a:r>
              <a:rPr lang="fr-FR" dirty="0"/>
              <a:t>, </a:t>
            </a:r>
            <a:r>
              <a:rPr lang="fr-FR" dirty="0" err="1"/>
              <a:t>antidiabetic</a:t>
            </a:r>
            <a:r>
              <a:rPr lang="fr-FR" dirty="0"/>
              <a:t>, anti-</a:t>
            </a:r>
            <a:r>
              <a:rPr lang="fr-FR" dirty="0" err="1"/>
              <a:t>carcinogenic</a:t>
            </a:r>
            <a:r>
              <a:rPr lang="fr-FR" dirty="0"/>
              <a:t> .</a:t>
            </a:r>
          </a:p>
          <a:p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175583" y="2145745"/>
            <a:ext cx="9450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/>
              <a:t>Naringin</a:t>
            </a:r>
            <a:r>
              <a:rPr lang="fr-FR" dirty="0"/>
              <a:t> </a:t>
            </a:r>
            <a:r>
              <a:rPr lang="fr-FR" b="1" dirty="0"/>
              <a:t>2 </a:t>
            </a:r>
            <a:r>
              <a:rPr lang="fr-FR" dirty="0" err="1"/>
              <a:t>was</a:t>
            </a:r>
            <a:r>
              <a:rPr lang="fr-FR" dirty="0"/>
              <a:t> </a:t>
            </a:r>
            <a:r>
              <a:rPr lang="fr-FR" dirty="0" err="1"/>
              <a:t>proven</a:t>
            </a:r>
            <a:r>
              <a:rPr lang="fr-FR" dirty="0"/>
              <a:t> to have </a:t>
            </a:r>
            <a:r>
              <a:rPr lang="fr-FR" dirty="0" err="1"/>
              <a:t>hypocholesterolemic</a:t>
            </a:r>
            <a:r>
              <a:rPr lang="fr-FR" dirty="0"/>
              <a:t> </a:t>
            </a:r>
            <a:r>
              <a:rPr lang="fr-FR" dirty="0" err="1"/>
              <a:t>effects</a:t>
            </a:r>
            <a:r>
              <a:rPr lang="fr-FR" dirty="0"/>
              <a:t>, </a:t>
            </a:r>
            <a:r>
              <a:rPr lang="fr-FR" dirty="0" err="1"/>
              <a:t>hypoglycemic</a:t>
            </a:r>
            <a:r>
              <a:rPr lang="fr-FR" dirty="0"/>
              <a:t>,  and anti-</a:t>
            </a:r>
            <a:r>
              <a:rPr lang="fr-FR" dirty="0" err="1"/>
              <a:t>inflammatory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2913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6450619"/>
              </p:ext>
            </p:extLst>
          </p:nvPr>
        </p:nvGraphicFramePr>
        <p:xfrm>
          <a:off x="1257745" y="170688"/>
          <a:ext cx="7934166" cy="4157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CS ChemDraw Drawing" r:id="rId3" imgW="6483600" imgH="3426120" progId="ChemDraw.Document.6.0">
                  <p:embed/>
                </p:oleObj>
              </mc:Choice>
              <mc:Fallback>
                <p:oleObj name="CS ChemDraw Drawing" r:id="rId3" imgW="6483600" imgH="3426120" progId="ChemDraw.Document.6.0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7745" y="170688"/>
                        <a:ext cx="7934166" cy="41574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451104" y="4359223"/>
            <a:ext cx="932184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dirty="0"/>
              <a:t>Acid catalyst Hesperidin </a:t>
            </a:r>
            <a:r>
              <a:rPr lang="en-US" b="1" dirty="0"/>
              <a:t>1</a:t>
            </a:r>
            <a:r>
              <a:rPr lang="en-US" dirty="0"/>
              <a:t> and </a:t>
            </a:r>
            <a:r>
              <a:rPr lang="en-US" dirty="0" err="1"/>
              <a:t>Naringin</a:t>
            </a:r>
            <a:r>
              <a:rPr lang="en-US" dirty="0"/>
              <a:t> </a:t>
            </a:r>
            <a:r>
              <a:rPr lang="en-US" b="1" dirty="0"/>
              <a:t>2</a:t>
            </a:r>
            <a:r>
              <a:rPr lang="en-US" dirty="0"/>
              <a:t> into: </a:t>
            </a:r>
            <a:r>
              <a:rPr lang="en-US" dirty="0" err="1"/>
              <a:t>Hesperetin</a:t>
            </a:r>
            <a:r>
              <a:rPr lang="en-US" dirty="0"/>
              <a:t> </a:t>
            </a:r>
            <a:r>
              <a:rPr lang="en-US" b="1" dirty="0"/>
              <a:t>3</a:t>
            </a:r>
            <a:r>
              <a:rPr lang="en-US" dirty="0"/>
              <a:t>, </a:t>
            </a:r>
            <a:r>
              <a:rPr lang="en-US" dirty="0" err="1" smtClean="0"/>
              <a:t>Naringenin</a:t>
            </a:r>
            <a:r>
              <a:rPr lang="en-US" dirty="0" smtClean="0"/>
              <a:t> </a:t>
            </a:r>
            <a:r>
              <a:rPr lang="en-US" b="1" dirty="0"/>
              <a:t>4</a:t>
            </a:r>
            <a:r>
              <a:rPr lang="en-US" dirty="0"/>
              <a:t>, </a:t>
            </a:r>
            <a:r>
              <a:rPr lang="en-US" dirty="0" err="1"/>
              <a:t>Rhamnose</a:t>
            </a:r>
            <a:r>
              <a:rPr lang="en-US" dirty="0"/>
              <a:t>, and </a:t>
            </a:r>
            <a:endParaRPr lang="en-US" dirty="0" smtClean="0"/>
          </a:p>
          <a:p>
            <a:r>
              <a:rPr lang="en-US" dirty="0" smtClean="0"/>
              <a:t>Glucose </a:t>
            </a:r>
            <a:r>
              <a:rPr lang="en-US" dirty="0"/>
              <a:t>respectively. For the hydrolysis of Hesperidin </a:t>
            </a:r>
            <a:r>
              <a:rPr lang="en-US" b="1" dirty="0"/>
              <a:t>1</a:t>
            </a:r>
            <a:r>
              <a:rPr lang="en-US" dirty="0"/>
              <a:t> and </a:t>
            </a:r>
            <a:r>
              <a:rPr lang="en-US" dirty="0" err="1" smtClean="0"/>
              <a:t>Naringin</a:t>
            </a:r>
            <a:r>
              <a:rPr lang="en-US" dirty="0" smtClean="0"/>
              <a:t> </a:t>
            </a:r>
            <a:r>
              <a:rPr lang="en-US" b="1" dirty="0"/>
              <a:t>2</a:t>
            </a:r>
            <a:r>
              <a:rPr lang="en-US" dirty="0"/>
              <a:t>, the methods of refluxing </a:t>
            </a:r>
            <a:endParaRPr lang="en-US" dirty="0" smtClean="0"/>
          </a:p>
          <a:p>
            <a:r>
              <a:rPr lang="en-US" dirty="0" smtClean="0"/>
              <a:t>were </a:t>
            </a:r>
            <a:r>
              <a:rPr lang="en-US" dirty="0"/>
              <a:t>usually adopted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However, some of these methods </a:t>
            </a:r>
            <a:r>
              <a:rPr lang="en-US" dirty="0" smtClean="0"/>
              <a:t>are </a:t>
            </a:r>
            <a:r>
              <a:rPr lang="en-US" dirty="0"/>
              <a:t>time-consuming; some are expensive and need large </a:t>
            </a:r>
            <a:r>
              <a:rPr lang="en-US" dirty="0" smtClean="0"/>
              <a:t>amount</a:t>
            </a:r>
          </a:p>
          <a:p>
            <a:r>
              <a:rPr lang="en-US" dirty="0" smtClean="0"/>
              <a:t> </a:t>
            </a:r>
            <a:r>
              <a:rPr lang="en-US" dirty="0"/>
              <a:t>of organic solvents. Clearly, </a:t>
            </a:r>
            <a:r>
              <a:rPr lang="en-US" dirty="0" smtClean="0"/>
              <a:t>a </a:t>
            </a:r>
            <a:r>
              <a:rPr lang="en-US" dirty="0"/>
              <a:t>simple and rapid hydrolysis method for the simultaneous </a:t>
            </a:r>
            <a:r>
              <a:rPr lang="en-US" dirty="0" smtClean="0"/>
              <a:t>hydrolysis</a:t>
            </a:r>
          </a:p>
          <a:p>
            <a:r>
              <a:rPr lang="en-US" dirty="0" smtClean="0"/>
              <a:t> </a:t>
            </a:r>
            <a:r>
              <a:rPr lang="en-US" dirty="0"/>
              <a:t>would be very useful. </a:t>
            </a:r>
            <a:r>
              <a:rPr lang="en-US" dirty="0" smtClean="0"/>
              <a:t>Microwave </a:t>
            </a:r>
            <a:r>
              <a:rPr lang="en-US" dirty="0"/>
              <a:t>(MW), which is a powerful sample pretreatment technique, has </a:t>
            </a:r>
            <a:endParaRPr lang="en-US" dirty="0" smtClean="0"/>
          </a:p>
          <a:p>
            <a:r>
              <a:rPr lang="en-US" dirty="0" smtClean="0"/>
              <a:t>been </a:t>
            </a:r>
            <a:r>
              <a:rPr lang="en-US" dirty="0"/>
              <a:t>proved </a:t>
            </a:r>
            <a:r>
              <a:rPr lang="en-US" dirty="0" smtClean="0"/>
              <a:t>to </a:t>
            </a:r>
            <a:r>
              <a:rPr lang="en-US" dirty="0"/>
              <a:t>be more efficient to obtain the effective </a:t>
            </a:r>
            <a:r>
              <a:rPr lang="en-US" dirty="0" err="1"/>
              <a:t>aglycones</a:t>
            </a:r>
            <a:r>
              <a:rPr lang="en-US" dirty="0"/>
              <a:t> from the Hesperidin </a:t>
            </a:r>
            <a:r>
              <a:rPr lang="en-US" b="1" dirty="0"/>
              <a:t>1</a:t>
            </a:r>
            <a:r>
              <a:rPr lang="en-US" dirty="0"/>
              <a:t> and </a:t>
            </a:r>
            <a:endParaRPr lang="en-US" dirty="0" smtClean="0"/>
          </a:p>
          <a:p>
            <a:r>
              <a:rPr lang="en-US" dirty="0" err="1" smtClean="0"/>
              <a:t>Naringin</a:t>
            </a:r>
            <a:r>
              <a:rPr lang="en-US" dirty="0" smtClean="0"/>
              <a:t> </a:t>
            </a:r>
            <a:r>
              <a:rPr lang="en-US" b="1" dirty="0"/>
              <a:t>2</a:t>
            </a:r>
            <a:r>
              <a:rPr lang="en-US" dirty="0"/>
              <a:t> </a:t>
            </a:r>
            <a:r>
              <a:rPr lang="en-US" dirty="0" smtClean="0"/>
              <a:t>compared </a:t>
            </a:r>
            <a:r>
              <a:rPr lang="en-US" dirty="0"/>
              <a:t>to refluxing methods.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4610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ZoneTexte 1"/>
          <p:cNvSpPr txBox="1"/>
          <p:nvPr/>
        </p:nvSpPr>
        <p:spPr>
          <a:xfrm>
            <a:off x="341376" y="926592"/>
            <a:ext cx="853310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Hesperidin</a:t>
            </a:r>
            <a:r>
              <a:rPr lang="fr-FR" dirty="0"/>
              <a:t>, </a:t>
            </a:r>
            <a:r>
              <a:rPr lang="fr-FR" dirty="0" err="1"/>
              <a:t>Naringin</a:t>
            </a:r>
            <a:r>
              <a:rPr lang="fr-FR" dirty="0"/>
              <a:t>, </a:t>
            </a:r>
            <a:r>
              <a:rPr lang="fr-FR" dirty="0" err="1"/>
              <a:t>Hesperetin</a:t>
            </a:r>
            <a:r>
              <a:rPr lang="fr-FR" dirty="0"/>
              <a:t> and </a:t>
            </a:r>
            <a:r>
              <a:rPr lang="fr-FR" dirty="0" err="1"/>
              <a:t>Naringenin</a:t>
            </a:r>
            <a:r>
              <a:rPr lang="fr-FR" dirty="0"/>
              <a:t> are water soluble and </a:t>
            </a:r>
            <a:r>
              <a:rPr lang="fr-FR" dirty="0" err="1"/>
              <a:t>theirs</a:t>
            </a:r>
            <a:r>
              <a:rPr lang="fr-FR" dirty="0"/>
              <a:t> </a:t>
            </a:r>
            <a:r>
              <a:rPr lang="fr-FR" dirty="0" err="1"/>
              <a:t>acetates</a:t>
            </a:r>
            <a:r>
              <a:rPr lang="fr-FR" dirty="0"/>
              <a:t> </a:t>
            </a:r>
            <a:r>
              <a:rPr lang="fr-FR" dirty="0" smtClean="0"/>
              <a:t>are</a:t>
            </a:r>
          </a:p>
          <a:p>
            <a:r>
              <a:rPr lang="fr-FR" dirty="0" smtClean="0"/>
              <a:t> </a:t>
            </a:r>
            <a:r>
              <a:rPr lang="fr-FR" dirty="0"/>
              <a:t>liposoluble .The formation of </a:t>
            </a:r>
            <a:r>
              <a:rPr lang="fr-FR" dirty="0" err="1"/>
              <a:t>polyacetate</a:t>
            </a:r>
            <a:r>
              <a:rPr lang="fr-FR" dirty="0"/>
              <a:t> </a:t>
            </a:r>
            <a:r>
              <a:rPr lang="fr-FR" dirty="0" err="1"/>
              <a:t>makes</a:t>
            </a:r>
            <a:r>
              <a:rPr lang="fr-FR" dirty="0"/>
              <a:t> </a:t>
            </a:r>
            <a:r>
              <a:rPr lang="fr-FR" dirty="0" err="1"/>
              <a:t>it</a:t>
            </a:r>
            <a:r>
              <a:rPr lang="fr-FR" dirty="0"/>
              <a:t> possible to </a:t>
            </a:r>
            <a:r>
              <a:rPr lang="fr-FR" dirty="0" err="1"/>
              <a:t>increase</a:t>
            </a:r>
            <a:r>
              <a:rPr lang="fr-FR" dirty="0"/>
              <a:t> the </a:t>
            </a:r>
            <a:r>
              <a:rPr lang="fr-FR" dirty="0" err="1"/>
              <a:t>liposolubility</a:t>
            </a:r>
            <a:r>
              <a:rPr lang="fr-FR" dirty="0"/>
              <a:t> </a:t>
            </a:r>
            <a:endParaRPr lang="fr-FR" dirty="0" smtClean="0"/>
          </a:p>
          <a:p>
            <a:r>
              <a:rPr lang="fr-FR" dirty="0" smtClean="0"/>
              <a:t>of </a:t>
            </a:r>
            <a:r>
              <a:rPr lang="fr-FR" dirty="0" err="1"/>
              <a:t>flavones</a:t>
            </a:r>
            <a:r>
              <a:rPr lang="fr-FR" dirty="0"/>
              <a:t> and </a:t>
            </a:r>
            <a:r>
              <a:rPr lang="fr-FR" dirty="0" err="1"/>
              <a:t>their</a:t>
            </a:r>
            <a:r>
              <a:rPr lang="fr-FR" dirty="0"/>
              <a:t> aglycones </a:t>
            </a:r>
            <a:r>
              <a:rPr lang="fr-FR" dirty="0" err="1"/>
              <a:t>while</a:t>
            </a:r>
            <a:r>
              <a:rPr lang="fr-FR" dirty="0"/>
              <a:t> </a:t>
            </a:r>
            <a:r>
              <a:rPr lang="fr-FR" dirty="0" err="1"/>
              <a:t>being</a:t>
            </a:r>
            <a:r>
              <a:rPr lang="fr-FR" dirty="0"/>
              <a:t> </a:t>
            </a:r>
            <a:r>
              <a:rPr lang="fr-FR" dirty="0" err="1"/>
              <a:t>prodrugs</a:t>
            </a:r>
            <a:r>
              <a:rPr lang="fr-FR" dirty="0"/>
              <a:t> </a:t>
            </a:r>
            <a:r>
              <a:rPr lang="fr-FR" dirty="0" err="1"/>
              <a:t>because</a:t>
            </a:r>
            <a:r>
              <a:rPr lang="fr-FR" dirty="0"/>
              <a:t> </a:t>
            </a:r>
            <a:r>
              <a:rPr lang="fr-FR" dirty="0" err="1"/>
              <a:t>they</a:t>
            </a:r>
            <a:r>
              <a:rPr lang="fr-FR" dirty="0"/>
              <a:t> are </a:t>
            </a:r>
            <a:r>
              <a:rPr lang="fr-FR" dirty="0" err="1"/>
              <a:t>easily</a:t>
            </a:r>
            <a:r>
              <a:rPr lang="fr-FR" dirty="0"/>
              <a:t> </a:t>
            </a:r>
            <a:r>
              <a:rPr lang="fr-FR" dirty="0" err="1" smtClean="0"/>
              <a:t>hydrolyzable</a:t>
            </a:r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 err="1"/>
              <a:t>into</a:t>
            </a:r>
            <a:r>
              <a:rPr lang="fr-FR" dirty="0"/>
              <a:t> </a:t>
            </a:r>
            <a:r>
              <a:rPr lang="fr-FR" dirty="0" err="1"/>
              <a:t>flavones</a:t>
            </a:r>
            <a:r>
              <a:rPr lang="fr-FR" dirty="0"/>
              <a:t> and aglycones in living </a:t>
            </a:r>
            <a:r>
              <a:rPr lang="fr-FR" dirty="0" err="1"/>
              <a:t>beings</a:t>
            </a:r>
            <a:r>
              <a:rPr lang="fr-FR" dirty="0"/>
              <a:t>.</a:t>
            </a:r>
          </a:p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341376" y="2227928"/>
            <a:ext cx="989027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Furthermore, we describe for the first time, an efficient synthesis of </a:t>
            </a:r>
            <a:r>
              <a:rPr lang="en-US" dirty="0" smtClean="0"/>
              <a:t>Hesperidin-</a:t>
            </a:r>
            <a:r>
              <a:rPr lang="en-US" dirty="0" err="1" smtClean="0"/>
              <a:t>octaacetate</a:t>
            </a:r>
            <a:r>
              <a:rPr lang="en-US" dirty="0" smtClean="0"/>
              <a:t> (86%),</a:t>
            </a:r>
            <a:endParaRPr lang="en-US" dirty="0" smtClean="0"/>
          </a:p>
          <a:p>
            <a:r>
              <a:rPr lang="en-US" dirty="0" err="1" smtClean="0"/>
              <a:t>Naringin-octaacetate</a:t>
            </a:r>
            <a:r>
              <a:rPr lang="en-US" dirty="0" smtClean="0"/>
              <a:t> (87%), </a:t>
            </a:r>
            <a:r>
              <a:rPr lang="en-US" dirty="0" err="1" smtClean="0"/>
              <a:t>Hesperetin</a:t>
            </a:r>
            <a:r>
              <a:rPr lang="en-US" dirty="0" smtClean="0"/>
              <a:t>-triacetate (95%) </a:t>
            </a:r>
            <a:r>
              <a:rPr lang="en-US" dirty="0"/>
              <a:t>and </a:t>
            </a:r>
            <a:r>
              <a:rPr lang="en-US" dirty="0" err="1" smtClean="0"/>
              <a:t>Naringenin</a:t>
            </a:r>
            <a:r>
              <a:rPr lang="en-US" dirty="0" smtClean="0"/>
              <a:t>-triacetate (97%) </a:t>
            </a:r>
            <a:r>
              <a:rPr lang="en-US" dirty="0"/>
              <a:t>from </a:t>
            </a:r>
            <a:r>
              <a:rPr lang="en-US" dirty="0" smtClean="0"/>
              <a:t>the</a:t>
            </a:r>
          </a:p>
          <a:p>
            <a:r>
              <a:rPr lang="en-US" dirty="0" smtClean="0"/>
              <a:t> </a:t>
            </a:r>
            <a:r>
              <a:rPr lang="en-US" dirty="0"/>
              <a:t>corresponding </a:t>
            </a:r>
            <a:r>
              <a:rPr lang="en-US" dirty="0" err="1" smtClean="0"/>
              <a:t>flavanones</a:t>
            </a:r>
            <a:r>
              <a:rPr lang="en-US" dirty="0"/>
              <a:t>, in the presence of 4-(</a:t>
            </a:r>
            <a:r>
              <a:rPr lang="en-US" i="1" dirty="0"/>
              <a:t>N,N</a:t>
            </a:r>
            <a:r>
              <a:rPr lang="en-US" dirty="0"/>
              <a:t>-</a:t>
            </a:r>
            <a:r>
              <a:rPr lang="en-US" dirty="0" err="1"/>
              <a:t>dimethylamino</a:t>
            </a:r>
            <a:r>
              <a:rPr lang="en-US" dirty="0"/>
              <a:t>)-pyridine DMAP as catalyst, under </a:t>
            </a:r>
            <a:endParaRPr lang="en-US" dirty="0" smtClean="0"/>
          </a:p>
          <a:p>
            <a:r>
              <a:rPr lang="en-US" dirty="0" smtClean="0"/>
              <a:t>microwave </a:t>
            </a:r>
            <a:r>
              <a:rPr lang="en-US" dirty="0"/>
              <a:t>irradiation.</a:t>
            </a:r>
            <a:endParaRPr lang="fr-FR" dirty="0"/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46176" y="5127784"/>
            <a:ext cx="659879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  <a:p>
            <a:r>
              <a:rPr lang="en-US" dirty="0"/>
              <a:t>G. </a:t>
            </a:r>
            <a:r>
              <a:rPr lang="en-US" dirty="0" err="1"/>
              <a:t>Höfle</a:t>
            </a:r>
            <a:r>
              <a:rPr lang="en-US" dirty="0" smtClean="0"/>
              <a:t>, W. </a:t>
            </a:r>
            <a:r>
              <a:rPr lang="en-US" dirty="0" err="1" smtClean="0"/>
              <a:t>Steglich</a:t>
            </a:r>
            <a:r>
              <a:rPr lang="en-US" dirty="0" smtClean="0"/>
              <a:t>, H. </a:t>
            </a:r>
            <a:r>
              <a:rPr lang="en-US" dirty="0" err="1" smtClean="0"/>
              <a:t>Vorbrüggen</a:t>
            </a:r>
            <a:r>
              <a:rPr lang="en-US" dirty="0" smtClean="0"/>
              <a:t>, </a:t>
            </a:r>
          </a:p>
          <a:p>
            <a:r>
              <a:rPr lang="en-US" dirty="0" smtClean="0"/>
              <a:t>4-Dialkylaminopyridines </a:t>
            </a:r>
            <a:r>
              <a:rPr lang="en-US" dirty="0"/>
              <a:t>as Highly Active Acylation Catalysts., </a:t>
            </a:r>
            <a:endParaRPr lang="en-US" dirty="0" smtClean="0"/>
          </a:p>
          <a:p>
            <a:r>
              <a:rPr lang="en-US" i="1" dirty="0" err="1" smtClean="0"/>
              <a:t>Angew</a:t>
            </a:r>
            <a:r>
              <a:rPr lang="en-US" i="1" dirty="0"/>
              <a:t>. Chem. Int. Ed</a:t>
            </a:r>
            <a:r>
              <a:rPr lang="en-US" dirty="0"/>
              <a:t>, </a:t>
            </a:r>
            <a:r>
              <a:rPr lang="en-US" b="1" dirty="0"/>
              <a:t>1978</a:t>
            </a:r>
            <a:r>
              <a:rPr lang="en-US" dirty="0"/>
              <a:t>, 569-583 ; </a:t>
            </a:r>
            <a:r>
              <a:rPr lang="en-US" b="1" u="sng" dirty="0">
                <a:solidFill>
                  <a:srgbClr val="0000FF"/>
                </a:solidFill>
                <a:hlinkClick r:id="rId3"/>
              </a:rPr>
              <a:t>doi:10.1002/anie.197805691</a:t>
            </a:r>
            <a:r>
              <a:rPr lang="en-US" b="1" u="sng" dirty="0"/>
              <a:t>.</a:t>
            </a:r>
            <a:endParaRPr lang="fr-FR" b="1" dirty="0"/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646176" y="4943118"/>
            <a:ext cx="2076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DMAP </a:t>
            </a:r>
            <a:r>
              <a:rPr lang="en-US" b="1" dirty="0"/>
              <a:t>as </a:t>
            </a:r>
            <a:r>
              <a:rPr lang="en-US" b="1" dirty="0" smtClean="0"/>
              <a:t>catalyst :</a:t>
            </a:r>
            <a:endParaRPr lang="fr-FR" b="1" dirty="0"/>
          </a:p>
        </p:txBody>
      </p:sp>
      <p:graphicFrame>
        <p:nvGraphicFramePr>
          <p:cNvPr id="9" name="Obje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9275236"/>
              </p:ext>
            </p:extLst>
          </p:nvPr>
        </p:nvGraphicFramePr>
        <p:xfrm>
          <a:off x="2160295" y="3295301"/>
          <a:ext cx="6889833" cy="1647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CS ChemDraw Drawing" r:id="rId4" imgW="4798618" imgH="1147311" progId="ChemDraw.Document.6.0">
                  <p:embed/>
                </p:oleObj>
              </mc:Choice>
              <mc:Fallback>
                <p:oleObj name="CS ChemDraw Drawing" r:id="rId4" imgW="4798618" imgH="114731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60295" y="3295301"/>
                        <a:ext cx="6889833" cy="16478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0468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1322" y="1891075"/>
            <a:ext cx="8596668" cy="181405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  </a:t>
            </a:r>
            <a:r>
              <a:rPr lang="en-US" sz="9600" b="1" dirty="0" smtClean="0"/>
              <a:t>Conclusions:</a:t>
            </a:r>
          </a:p>
          <a:p>
            <a:r>
              <a:rPr lang="en-US" sz="9600" dirty="0" smtClean="0"/>
              <a:t>A </a:t>
            </a:r>
            <a:r>
              <a:rPr lang="en-US" sz="9600" dirty="0"/>
              <a:t>new original method, efficient and economical use of acid hydrolysis of Hesperidin and </a:t>
            </a:r>
            <a:r>
              <a:rPr lang="en-US" sz="9600" dirty="0" err="1"/>
              <a:t>Naringin</a:t>
            </a:r>
            <a:r>
              <a:rPr lang="en-US" sz="9600" dirty="0"/>
              <a:t> to provide their </a:t>
            </a:r>
            <a:r>
              <a:rPr lang="en-US" sz="9600" dirty="0" err="1"/>
              <a:t>aglycones</a:t>
            </a:r>
            <a:r>
              <a:rPr lang="en-US" sz="9600" dirty="0"/>
              <a:t> in presence of water as a solvent has been described under Microwave</a:t>
            </a:r>
            <a:r>
              <a:rPr lang="en-US" sz="9600" dirty="0" smtClean="0"/>
              <a:t>.</a:t>
            </a:r>
          </a:p>
          <a:p>
            <a:r>
              <a:rPr lang="en-US" sz="9600" dirty="0" smtClean="0"/>
              <a:t> </a:t>
            </a:r>
            <a:r>
              <a:rPr lang="en-US" sz="9600" dirty="0"/>
              <a:t>The utilization of the latter was also examined in the acylation of the flavanone-7-</a:t>
            </a:r>
            <a:r>
              <a:rPr lang="en-US" sz="9600" i="1" dirty="0"/>
              <a:t>O</a:t>
            </a:r>
            <a:r>
              <a:rPr lang="en-US" sz="9600" dirty="0"/>
              <a:t>-glycoside, Hesperidin, </a:t>
            </a:r>
            <a:r>
              <a:rPr lang="en-US" sz="9600" dirty="0" err="1"/>
              <a:t>Naringin</a:t>
            </a:r>
            <a:r>
              <a:rPr lang="en-US" sz="9600" dirty="0"/>
              <a:t> and their </a:t>
            </a:r>
            <a:r>
              <a:rPr lang="en-US" sz="9600" dirty="0" err="1"/>
              <a:t>aglycones</a:t>
            </a:r>
            <a:r>
              <a:rPr lang="en-US" sz="9600" dirty="0"/>
              <a:t> </a:t>
            </a:r>
            <a:r>
              <a:rPr lang="en-US" sz="9600" dirty="0" err="1"/>
              <a:t>Hesperetin</a:t>
            </a:r>
            <a:r>
              <a:rPr lang="en-US" sz="9600" dirty="0"/>
              <a:t> and </a:t>
            </a:r>
            <a:r>
              <a:rPr lang="en-US" sz="9600" dirty="0" err="1"/>
              <a:t>Naringenin</a:t>
            </a:r>
            <a:r>
              <a:rPr lang="en-US" sz="9600" dirty="0"/>
              <a:t>.</a:t>
            </a:r>
            <a:endParaRPr lang="fr-FR" sz="9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82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 Classique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5798</TotalTime>
  <Words>598</Words>
  <Application>Microsoft Office PowerPoint</Application>
  <PresentationFormat>Personnalisé</PresentationFormat>
  <Paragraphs>57</Paragraphs>
  <Slides>6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8" baseType="lpstr">
      <vt:lpstr>Facette</vt:lpstr>
      <vt:lpstr>CS ChemDraw Drawing</vt:lpstr>
      <vt:lpstr>Highly efficient hydrolysis of Hesperidin, Naringin and synthesis of their aglycones acetate under microwave irradiation.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Activation aérobie et biomimétique de liaisons C-H des phénols catalysée par les complexes cuivre-amines</dc:title>
  <dc:creator>USER</dc:creator>
  <cp:lastModifiedBy>papou</cp:lastModifiedBy>
  <cp:revision>204</cp:revision>
  <dcterms:created xsi:type="dcterms:W3CDTF">2014-12-08T20:37:02Z</dcterms:created>
  <dcterms:modified xsi:type="dcterms:W3CDTF">2024-09-19T20:33:09Z</dcterms:modified>
</cp:coreProperties>
</file>