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9" r:id="rId5"/>
    <p:sldId id="260" r:id="rId6"/>
    <p:sldId id="261" r:id="rId7"/>
    <p:sldId id="25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320A7-C962-43BF-A8C6-34B497267B48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E969-C11A-4A89-BBDE-DAF2FAF71A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9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https://my.clevelandclinic.org/health/diseases/12194-cancer</a:t>
            </a:r>
          </a:p>
          <a:p>
            <a:pPr marL="228600" indent="-228600">
              <a:buAutoNum type="arabicPeriod"/>
            </a:pPr>
            <a:r>
              <a:rPr lang="en-IN" dirty="0"/>
              <a:t>https://onlinesciencenotes.com/cancer-its-types-and-causes/</a:t>
            </a:r>
          </a:p>
          <a:p>
            <a:pPr marL="228600" indent="-228600">
              <a:buAutoNum type="arabicPeriod"/>
            </a:pPr>
            <a:r>
              <a:rPr lang="en-IN" dirty="0"/>
              <a:t>https://www.indiamart.com/proddetail/20-mg-tamoxifen-tablets-21160460230.html</a:t>
            </a:r>
          </a:p>
          <a:p>
            <a:pPr marL="228600" indent="-228600">
              <a:buAutoNum type="arabicPeriod"/>
            </a:pPr>
            <a:r>
              <a:rPr lang="en-IN" dirty="0"/>
              <a:t>https://pubchem.ncbi.nlm.nih.gov/compound/Tamoxifen</a:t>
            </a:r>
          </a:p>
          <a:p>
            <a:pPr marL="228600" indent="-228600">
              <a:buAutoNum type="arabicPeriod"/>
            </a:pPr>
            <a:r>
              <a:rPr lang="en-IN" dirty="0"/>
              <a:t>https://www.semanticscholar.org/paper/Investigating-barriers-to-tamoxifen-adherence-in-Moon/8211cc37e9dbf905df1183e1fdc703a0d7559d7d</a:t>
            </a:r>
          </a:p>
          <a:p>
            <a:pPr marL="228600" indent="-228600">
              <a:buAutoNum type="arabicPeriod"/>
            </a:pPr>
            <a:r>
              <a:rPr lang="en-IN" dirty="0"/>
              <a:t>https://www.mdpi.com/1420-3049/27/2/349#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E969-C11A-4A89-BBDE-DAF2FAF71AD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396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1C. https://www.sciencedirect.com/topics/neuroscience/cannabis-sativa</a:t>
            </a:r>
          </a:p>
          <a:p>
            <a:r>
              <a:rPr lang="en-US" dirty="0"/>
              <a:t>2C. https://www.sciencedirect.com/science/article/pii/S1319562X2100721X</a:t>
            </a:r>
          </a:p>
          <a:p>
            <a:r>
              <a:rPr lang="en-US" dirty="0"/>
              <a:t>3D. https://indiabiodiversity.org/species/show/32582</a:t>
            </a:r>
          </a:p>
          <a:p>
            <a:r>
              <a:rPr lang="en-US" dirty="0"/>
              <a:t>4D. https://europepmc.org/article/pmc/pmc10203738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E969-C11A-4A89-BBDE-DAF2FAF71AD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26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https://www.semanticscholar.org/paper/Current-advances-in-drug-delivery-systems-for-of-Mittal-Singh/9b4c4f824fd1ea11d20c1d16ad4064760c2e5c98</a:t>
            </a:r>
          </a:p>
          <a:p>
            <a:r>
              <a:rPr lang="en-US" dirty="0"/>
              <a:t>2. https://www.researchgate.net/figure/Some-major-classes-of-chemical-constituents-present-in-herbs-and-spices-Polyphenols-are_fig1_352372027</a:t>
            </a:r>
          </a:p>
          <a:p>
            <a:r>
              <a:rPr lang="en-US" dirty="0"/>
              <a:t>3. https://www.sciencedirect.com/science/article/pii/S2667318523000065</a:t>
            </a:r>
          </a:p>
          <a:p>
            <a:r>
              <a:rPr lang="en-US" dirty="0"/>
              <a:t>4. https://www.researchgate.net/figure/Comparison-of-docking-results-obtained-from-selected-binding-sites-on-each-AsfvPolX_fig3_357036542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E969-C11A-4A89-BBDE-DAF2FAF71AD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67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87B2-5B4F-9BC2-86BD-A1243F3E7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1E25C-6F02-E4A4-565C-EAEDE861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E358B-D410-09B3-F77A-DD7B424F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12FD1-4950-4DE6-3F20-356B80D6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0F83-7212-5F59-9775-56724E22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27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82C9-6AEF-B017-C63D-6718D9B1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867AB-11EC-19B8-67C1-317B2DA88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0B4C3-5C3E-6EC6-98F7-63869655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09A5A-94DA-D382-067C-BBA95635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12AA-BA88-1BDF-45A6-6C4DD0F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19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2EE20-FB9D-7AA8-449C-8DA29F93F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9666E-423B-0B2A-D0A9-8ADD7F073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4357-ED83-811A-441E-E367E968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A4717-625D-BD6A-69A5-337E595A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37AA0-A034-55EC-967A-07FCFECB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796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141D-246C-10AE-9D85-8263D6C4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AEE0-E377-9DB4-E614-02CB00048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A1661-1629-1F47-5938-30BA3405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AEF6B-6107-5EA6-8B3C-4F0B344D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6F4C-26A4-ED95-D96A-F3D21F5D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61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24C0-8327-76EF-CEBE-0C25F450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1FA2-41C2-342D-B083-250008D31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7E0CC-2EFE-F19E-8966-CBAC793E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C3AEA-2F9C-5334-A064-126B22FC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BD57-1CD1-2367-527B-0F71A2F1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46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1FFA-52D0-EEAA-B999-109B9672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ECD9-4220-FC71-30DA-FD0F47578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F9AA7-CCA3-9B4B-9102-5F6039715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10D31-0BBE-BFD7-8AD6-E40968D7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A9EAD-349D-9DB6-E10A-B0C6EFE2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34479-D1BA-202B-2F4F-8180B145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2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D369-3165-81E0-B387-8EED8AF5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9AE3E-29FF-8224-F451-7A559E541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AAD19-A747-ED3B-096C-95F3DFC66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98FE5-E4ED-7B8E-9205-C19ECEDC0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8AAA5-2D1B-56DD-A78A-BA4AA3948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C8A03-FD09-C312-EC94-5EB4E352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829B8-533F-088C-83C4-49158363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D8C73-5A8A-54DE-C859-A82BA784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8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BF24-3935-D8C7-51C7-A8DA586A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611D3-E176-EFAA-97EF-7FC206A1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F2F2D-23EB-9D41-F2AF-8944D0EA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23753-5782-41F9-B474-D455202E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805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1EF7C-9E97-68C8-C6A6-4069931B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2F965-2445-029F-9588-7F7FFA99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2CA18-7C26-879E-57A8-A0DAA62B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68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74D7-C7FD-4213-BDFD-AF636FF6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FB9C-B53E-A749-A453-F87C6AEC9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3FFBD-2988-0D4D-BC6D-AD971E93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6EEB-25AF-4AC2-A4D7-3E1964B3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207CB-560A-7C28-C86A-F214282F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F7277-301E-BBF4-F699-0F4D689B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73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F008-78B6-059B-0D42-A38A5C56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37F29-F690-0D2A-5EAF-97AAFE03A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6FC09-10C5-418E-C2FA-A06E4BFE1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6242B-B7E6-6E2F-6555-39D563DE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525AB-2240-5F93-D5E0-27469006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32BFC-9114-9499-75B5-555F659F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65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2B630-3D24-DF0D-2947-016C267A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11819-256A-6A9D-BE1B-76B0DD451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269D1-1A57-FADC-FB79-E6BCCAFAE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3AA3-D32E-499F-9F06-AFE63B09304B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CBACD-4186-A8B3-652B-35CC41988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3E251-FB5F-0E01-A2EE-640DF90D3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97A84-4D24-44CC-8132-58B4A1A553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3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9.jpg"/><Relationship Id="rId7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23.jpg"/><Relationship Id="rId4" Type="http://schemas.openxmlformats.org/officeDocument/2006/relationships/image" Target="../media/image1.pn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F63DBE-8FD9-F342-8917-8D1625C7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" y="81732"/>
            <a:ext cx="2844000" cy="612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BC00F6-83CB-15E4-9514-79DC7B19F54C}"/>
              </a:ext>
            </a:extLst>
          </p:cNvPr>
          <p:cNvSpPr txBox="1"/>
          <p:nvPr/>
        </p:nvSpPr>
        <p:spPr>
          <a:xfrm>
            <a:off x="929148" y="1659285"/>
            <a:ext cx="1033370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on Anti-Cancer Agents from Natural Resources with Special Reference to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Cannabis sativa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Datura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metel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  <a:p>
            <a:pPr algn="ctr"/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Shrimanti Chakraborty</a:t>
            </a:r>
            <a:r>
              <a:rPr lang="en-IN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Piyush Kumar</a:t>
            </a:r>
            <a:r>
              <a:rPr lang="en-IN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Manik Ghosh</a:t>
            </a:r>
            <a:r>
              <a:rPr lang="en-IN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2*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28</a:t>
            </a:r>
            <a:r>
              <a:rPr lang="en-IN" sz="2400" b="1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Electronic Conference on Synthetic Organic Chemistry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E863DF-5C7A-7346-54AD-B5A2509AC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6738" y="77056"/>
            <a:ext cx="936000" cy="6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EABDE-843A-6153-E4F6-21055C37B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" y="81732"/>
            <a:ext cx="2844000" cy="6125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78111F5-13A8-9D02-ACB7-30670255C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6738" y="77056"/>
            <a:ext cx="936000" cy="617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D2268-58E5-56EA-5853-D534D0E219AF}"/>
              </a:ext>
            </a:extLst>
          </p:cNvPr>
          <p:cNvSpPr txBox="1"/>
          <p:nvPr/>
        </p:nvSpPr>
        <p:spPr>
          <a:xfrm>
            <a:off x="1" y="8696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CONTENTS</a:t>
            </a:r>
            <a:endParaRPr lang="en-IN" sz="3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EF475-C0DA-6472-EDEE-9024EAE83394}"/>
              </a:ext>
            </a:extLst>
          </p:cNvPr>
          <p:cNvSpPr txBox="1"/>
          <p:nvPr/>
        </p:nvSpPr>
        <p:spPr>
          <a:xfrm>
            <a:off x="1386347" y="1710813"/>
            <a:ext cx="6272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have we taken up this project?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our expectations?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we going to do?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experiment was performed?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our findings?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5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CB09DAA-97A9-4BA0-076C-86B930190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82" y="3743707"/>
            <a:ext cx="3276415" cy="313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917D7A-1626-7BDD-26B2-F03677D4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" y="81732"/>
            <a:ext cx="2844000" cy="6125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B895AA0-EF53-376C-B451-3A2C6ACEF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6738" y="77056"/>
            <a:ext cx="936000" cy="617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A754A2-CC1A-3552-2F6B-F43949D96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57" y="4630132"/>
            <a:ext cx="2115362" cy="1956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2FACE8-07FF-61DE-FF51-0F8D1E2B81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8824" r="19676" b="8727"/>
          <a:stretch/>
        </p:blipFill>
        <p:spPr>
          <a:xfrm>
            <a:off x="9027151" y="4630132"/>
            <a:ext cx="1521158" cy="1962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A2AA3-0564-EA55-B588-6D9CDE1974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" y="767618"/>
            <a:ext cx="2968235" cy="314100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E7848E0-AD46-10AC-E38C-DA799BA3C231}"/>
              </a:ext>
            </a:extLst>
          </p:cNvPr>
          <p:cNvSpPr/>
          <p:nvPr/>
        </p:nvSpPr>
        <p:spPr>
          <a:xfrm>
            <a:off x="1449465" y="2452855"/>
            <a:ext cx="1580083" cy="1465597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AB9A3AF9-88C0-414D-51E4-15E40113A0CA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 rot="16200000" flipH="1">
            <a:off x="1422529" y="3962153"/>
            <a:ext cx="1605887" cy="1089219"/>
          </a:xfrm>
          <a:prstGeom prst="curvedConnector2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2206DF5A-094D-A9EB-6826-24A2A067AB96}"/>
              </a:ext>
            </a:extLst>
          </p:cNvPr>
          <p:cNvCxnSpPr>
            <a:cxnSpLocks/>
            <a:stCxn id="17" idx="6"/>
            <a:endCxn id="9" idx="1"/>
          </p:cNvCxnSpPr>
          <p:nvPr/>
        </p:nvCxnSpPr>
        <p:spPr>
          <a:xfrm>
            <a:off x="6304978" y="4865010"/>
            <a:ext cx="665379" cy="74317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EECC48F-CDE7-8DE3-4CAD-AE572834C93B}"/>
              </a:ext>
            </a:extLst>
          </p:cNvPr>
          <p:cNvSpPr/>
          <p:nvPr/>
        </p:nvSpPr>
        <p:spPr>
          <a:xfrm>
            <a:off x="5359350" y="4737191"/>
            <a:ext cx="945628" cy="255638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AB44BD-CED2-8F26-8206-D9364CFEE0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r="35549" b="6666"/>
          <a:stretch/>
        </p:blipFill>
        <p:spPr>
          <a:xfrm>
            <a:off x="8386916" y="1001039"/>
            <a:ext cx="3805084" cy="330658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02902B8-1664-8E01-9721-F1A819DD77DA}"/>
              </a:ext>
            </a:extLst>
          </p:cNvPr>
          <p:cNvSpPr txBox="1"/>
          <p:nvPr/>
        </p:nvSpPr>
        <p:spPr>
          <a:xfrm>
            <a:off x="0" y="22474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WHY HAVE WE TAKEN UP THIS PROJECT?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1C3B169-023A-7329-B5B9-1A15056737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84" y="668130"/>
            <a:ext cx="3440668" cy="3240490"/>
          </a:xfrm>
          <a:prstGeom prst="rect">
            <a:avLst/>
          </a:prstGeom>
        </p:spPr>
      </p:pic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1C5096FB-878D-746B-9B25-25A814289C55}"/>
              </a:ext>
            </a:extLst>
          </p:cNvPr>
          <p:cNvCxnSpPr>
            <a:cxnSpLocks/>
            <a:endCxn id="32" idx="1"/>
          </p:cNvCxnSpPr>
          <p:nvPr/>
        </p:nvCxnSpPr>
        <p:spPr>
          <a:xfrm rot="5400000" flipH="1" flipV="1">
            <a:off x="6893053" y="3128392"/>
            <a:ext cx="1967924" cy="1019802"/>
          </a:xfrm>
          <a:prstGeom prst="curvedConnector2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EBFFA1C9-3B56-A480-87E5-9BFB163E6E00}"/>
              </a:ext>
            </a:extLst>
          </p:cNvPr>
          <p:cNvCxnSpPr/>
          <p:nvPr/>
        </p:nvCxnSpPr>
        <p:spPr>
          <a:xfrm rot="10800000">
            <a:off x="7049730" y="1907459"/>
            <a:ext cx="1337187" cy="619431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17D7A-1626-7BDD-26B2-F03677D49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" y="81732"/>
            <a:ext cx="2844000" cy="6125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B895AA0-EF53-376C-B451-3A2C6ACEF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6738" y="77056"/>
            <a:ext cx="936000" cy="617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12941-7FF4-0476-5541-F1083F437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62" y="1420411"/>
            <a:ext cx="2916001" cy="19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E9E90-819D-CDBE-ACAB-E1F2D094A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43" y="1420412"/>
            <a:ext cx="1435509" cy="1941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2C0B8-9107-F264-40F1-164AD4DBD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9" y="3364410"/>
            <a:ext cx="5637526" cy="3493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1B229A-5069-FADD-665E-F744FC37A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6" y="3364410"/>
            <a:ext cx="5397846" cy="3416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BE37FF-D0C2-2A84-6732-8BC87AF2FFCB}"/>
              </a:ext>
            </a:extLst>
          </p:cNvPr>
          <p:cNvSpPr txBox="1"/>
          <p:nvPr/>
        </p:nvSpPr>
        <p:spPr>
          <a:xfrm>
            <a:off x="0" y="23261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WHAT ARE OUR EXPECTATIONS?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D8B68-A7FF-78E8-1601-82A593F75880}"/>
              </a:ext>
            </a:extLst>
          </p:cNvPr>
          <p:cNvSpPr txBox="1"/>
          <p:nvPr/>
        </p:nvSpPr>
        <p:spPr>
          <a:xfrm>
            <a:off x="1495261" y="958746"/>
            <a:ext cx="291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Cannabis sativa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9D0F5-EBA8-7669-DCD8-47938704AEAA}"/>
              </a:ext>
            </a:extLst>
          </p:cNvPr>
          <p:cNvSpPr txBox="1"/>
          <p:nvPr/>
        </p:nvSpPr>
        <p:spPr>
          <a:xfrm>
            <a:off x="7932928" y="958746"/>
            <a:ext cx="235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Datura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71115F-EA4B-A685-15F3-3D2BE2915911}"/>
              </a:ext>
            </a:extLst>
          </p:cNvPr>
          <p:cNvSpPr/>
          <p:nvPr/>
        </p:nvSpPr>
        <p:spPr>
          <a:xfrm>
            <a:off x="4001728" y="4739148"/>
            <a:ext cx="1927123" cy="8947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FF09CF-89BD-D0CF-976D-09DB2A56F61A}"/>
              </a:ext>
            </a:extLst>
          </p:cNvPr>
          <p:cNvSpPr/>
          <p:nvPr/>
        </p:nvSpPr>
        <p:spPr>
          <a:xfrm>
            <a:off x="9112798" y="6382739"/>
            <a:ext cx="2153264" cy="3982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46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17D7A-1626-7BDD-26B2-F03677D49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" y="81732"/>
            <a:ext cx="2844000" cy="6125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B895AA0-EF53-376C-B451-3A2C6ACEF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6738" y="77056"/>
            <a:ext cx="936000" cy="617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252E9F-C407-EC37-E194-BFBB598284B8}"/>
              </a:ext>
            </a:extLst>
          </p:cNvPr>
          <p:cNvSpPr txBox="1"/>
          <p:nvPr/>
        </p:nvSpPr>
        <p:spPr>
          <a:xfrm>
            <a:off x="1331280" y="3343186"/>
            <a:ext cx="2192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Proteins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A70A3-56A6-ADB1-288C-7BC16BB0CFBB}"/>
              </a:ext>
            </a:extLst>
          </p:cNvPr>
          <p:cNvSpPr txBox="1"/>
          <p:nvPr/>
        </p:nvSpPr>
        <p:spPr>
          <a:xfrm>
            <a:off x="3256261" y="898293"/>
            <a:ext cx="309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Phytoconstituents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83951-882E-DBEA-C892-372372B072CC}"/>
              </a:ext>
            </a:extLst>
          </p:cNvPr>
          <p:cNvSpPr txBox="1"/>
          <p:nvPr/>
        </p:nvSpPr>
        <p:spPr>
          <a:xfrm>
            <a:off x="9276513" y="1542923"/>
            <a:ext cx="106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Docking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ACA30-3B90-552B-CBE1-331BCC6F45A2}"/>
              </a:ext>
            </a:extLst>
          </p:cNvPr>
          <p:cNvSpPr txBox="1"/>
          <p:nvPr/>
        </p:nvSpPr>
        <p:spPr>
          <a:xfrm>
            <a:off x="5220969" y="3922956"/>
            <a:ext cx="538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Docking Scores of the Selected Receptors in contrast to that of the Phytoconstituents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841948-ECC9-5555-F495-E078EB6F70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4"/>
          <a:stretch/>
        </p:blipFill>
        <p:spPr>
          <a:xfrm>
            <a:off x="157305" y="3712518"/>
            <a:ext cx="4540545" cy="3115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EEAB5C-315F-E635-E57F-844852923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94" y="1239209"/>
            <a:ext cx="3980843" cy="21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38BF35-DE07-26FE-BBF4-A259AB37DD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73" y="1889171"/>
            <a:ext cx="4550565" cy="16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B026FA-F767-D75F-A22C-9E45438A6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76" y="4569287"/>
            <a:ext cx="5310000" cy="2258771"/>
          </a:xfrm>
          <a:prstGeom prst="rect">
            <a:avLst/>
          </a:prstGeom>
        </p:spPr>
      </p:pic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39193C80-27A7-169B-E055-1C5702C13708}"/>
              </a:ext>
            </a:extLst>
          </p:cNvPr>
          <p:cNvCxnSpPr>
            <a:cxnSpLocks/>
            <a:stCxn id="5" idx="1"/>
            <a:endCxn id="12" idx="1"/>
          </p:cNvCxnSpPr>
          <p:nvPr/>
        </p:nvCxnSpPr>
        <p:spPr>
          <a:xfrm rot="10800000" flipH="1">
            <a:off x="1331280" y="2301210"/>
            <a:ext cx="1484314" cy="1226643"/>
          </a:xfrm>
          <a:prstGeom prst="curvedConnector3">
            <a:avLst>
              <a:gd name="adj1" fmla="val -15401"/>
            </a:avLst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70F0D82A-DA26-24BF-A456-01F3830D497D}"/>
              </a:ext>
            </a:extLst>
          </p:cNvPr>
          <p:cNvCxnSpPr>
            <a:cxnSpLocks/>
          </p:cNvCxnSpPr>
          <p:nvPr/>
        </p:nvCxnSpPr>
        <p:spPr>
          <a:xfrm>
            <a:off x="6353530" y="1312941"/>
            <a:ext cx="2050813" cy="459964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B6A9E1F7-3768-BC68-945C-61A6589E8940}"/>
              </a:ext>
            </a:extLst>
          </p:cNvPr>
          <p:cNvCxnSpPr>
            <a:cxnSpLocks/>
            <a:endCxn id="16" idx="3"/>
          </p:cNvCxnSpPr>
          <p:nvPr/>
        </p:nvCxnSpPr>
        <p:spPr>
          <a:xfrm rot="5400000">
            <a:off x="9985884" y="4120221"/>
            <a:ext cx="2162245" cy="994659"/>
          </a:xfrm>
          <a:prstGeom prst="curvedConnector2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7F7B5D4-A201-D7EB-EED1-C3D99C516167}"/>
              </a:ext>
            </a:extLst>
          </p:cNvPr>
          <p:cNvSpPr txBox="1"/>
          <p:nvPr/>
        </p:nvSpPr>
        <p:spPr>
          <a:xfrm>
            <a:off x="0" y="2177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WHAT ARE WE GOING TO DO?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6CFE310-E17E-BB4F-B40A-DC21512F1C43}"/>
              </a:ext>
            </a:extLst>
          </p:cNvPr>
          <p:cNvSpPr/>
          <p:nvPr/>
        </p:nvSpPr>
        <p:spPr>
          <a:xfrm>
            <a:off x="5802522" y="2646210"/>
            <a:ext cx="2510744" cy="166744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917D7A-1626-7BDD-26B2-F03677D4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" y="81732"/>
            <a:ext cx="2844000" cy="6125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B895AA0-EF53-376C-B451-3A2C6ACEF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6738" y="77056"/>
            <a:ext cx="936000" cy="617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1E31B-4509-5810-BB3D-22162C075A18}"/>
              </a:ext>
            </a:extLst>
          </p:cNvPr>
          <p:cNvSpPr txBox="1"/>
          <p:nvPr/>
        </p:nvSpPr>
        <p:spPr>
          <a:xfrm>
            <a:off x="50544" y="3459824"/>
            <a:ext cx="170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Cannabis sativa</a:t>
            </a:r>
            <a:endParaRPr lang="en-I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65890-B6F8-9DE8-D061-57430123F930}"/>
              </a:ext>
            </a:extLst>
          </p:cNvPr>
          <p:cNvSpPr txBox="1"/>
          <p:nvPr/>
        </p:nvSpPr>
        <p:spPr>
          <a:xfrm>
            <a:off x="10555042" y="3528699"/>
            <a:ext cx="162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Datura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metel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I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F27468-825A-E38E-DC5C-A451936187A2}"/>
              </a:ext>
            </a:extLst>
          </p:cNvPr>
          <p:cNvGrpSpPr/>
          <p:nvPr/>
        </p:nvGrpSpPr>
        <p:grpSpPr>
          <a:xfrm>
            <a:off x="1815147" y="1214033"/>
            <a:ext cx="3481857" cy="4758894"/>
            <a:chOff x="1723480" y="826575"/>
            <a:chExt cx="3481857" cy="475889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DE99AF9-19B6-1DCD-1839-B60CBB050C0D}"/>
                </a:ext>
              </a:extLst>
            </p:cNvPr>
            <p:cNvSpPr/>
            <p:nvPr/>
          </p:nvSpPr>
          <p:spPr>
            <a:xfrm>
              <a:off x="1758119" y="826575"/>
              <a:ext cx="3405433" cy="47588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59456A-9A46-F80C-F633-D80DC1E9F3EC}"/>
                </a:ext>
              </a:extLst>
            </p:cNvPr>
            <p:cNvSpPr txBox="1"/>
            <p:nvPr/>
          </p:nvSpPr>
          <p:spPr>
            <a:xfrm>
              <a:off x="2953262" y="1032169"/>
              <a:ext cx="1143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Apigenine</a:t>
              </a:r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69BC2D-C0C8-6972-3A81-039A37A744A0}"/>
                </a:ext>
              </a:extLst>
            </p:cNvPr>
            <p:cNvSpPr txBox="1"/>
            <p:nvPr/>
          </p:nvSpPr>
          <p:spPr>
            <a:xfrm>
              <a:off x="3740221" y="3616358"/>
              <a:ext cx="14478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α-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Humulene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364907-5B47-1A7A-68A2-35582B43C67E}"/>
                </a:ext>
              </a:extLst>
            </p:cNvPr>
            <p:cNvSpPr txBox="1"/>
            <p:nvPr/>
          </p:nvSpPr>
          <p:spPr>
            <a:xfrm>
              <a:off x="2227080" y="1844038"/>
              <a:ext cx="24784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Caryophyllene Oxide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9CF005-80A0-2A8C-62E3-505234A5E738}"/>
                </a:ext>
              </a:extLst>
            </p:cNvPr>
            <p:cNvSpPr txBox="1"/>
            <p:nvPr/>
          </p:nvSpPr>
          <p:spPr>
            <a:xfrm>
              <a:off x="3905579" y="2132118"/>
              <a:ext cx="10274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Luteolin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31A70D-7C6C-D82D-BD38-E3C3CD19D8B8}"/>
                </a:ext>
              </a:extLst>
            </p:cNvPr>
            <p:cNvSpPr txBox="1"/>
            <p:nvPr/>
          </p:nvSpPr>
          <p:spPr>
            <a:xfrm>
              <a:off x="2557976" y="1557744"/>
              <a:ext cx="18902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Cannabichromene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6CCDF7-E434-D4F2-447C-64DBA447B813}"/>
                </a:ext>
              </a:extLst>
            </p:cNvPr>
            <p:cNvSpPr txBox="1"/>
            <p:nvPr/>
          </p:nvSpPr>
          <p:spPr>
            <a:xfrm>
              <a:off x="1782589" y="3895872"/>
              <a:ext cx="17919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Cannabidiol acid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7E2AD2-091D-A4A7-BB67-D7D9305B401B}"/>
                </a:ext>
              </a:extLst>
            </p:cNvPr>
            <p:cNvSpPr txBox="1"/>
            <p:nvPr/>
          </p:nvSpPr>
          <p:spPr>
            <a:xfrm>
              <a:off x="3581040" y="3258439"/>
              <a:ext cx="13666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Cannabidiol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852F6-9E99-777D-AB93-F09072F4175F}"/>
                </a:ext>
              </a:extLst>
            </p:cNvPr>
            <p:cNvSpPr txBox="1"/>
            <p:nvPr/>
          </p:nvSpPr>
          <p:spPr>
            <a:xfrm>
              <a:off x="4104474" y="4257924"/>
              <a:ext cx="8529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THCA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9C85E2-B72D-A8FF-43E7-FAB15A282173}"/>
                </a:ext>
              </a:extLst>
            </p:cNvPr>
            <p:cNvSpPr txBox="1"/>
            <p:nvPr/>
          </p:nvSpPr>
          <p:spPr>
            <a:xfrm>
              <a:off x="2736936" y="1272532"/>
              <a:ext cx="14478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Cannabigerol</a:t>
              </a:r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5C7C46-E7AE-D191-68A7-793931ECB55A}"/>
                </a:ext>
              </a:extLst>
            </p:cNvPr>
            <p:cNvSpPr txBox="1"/>
            <p:nvPr/>
          </p:nvSpPr>
          <p:spPr>
            <a:xfrm>
              <a:off x="1899141" y="2127050"/>
              <a:ext cx="1683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Rosmarinic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acid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553E02-AD52-D19E-2E51-747E00F09F09}"/>
                </a:ext>
              </a:extLst>
            </p:cNvPr>
            <p:cNvSpPr txBox="1"/>
            <p:nvPr/>
          </p:nvSpPr>
          <p:spPr>
            <a:xfrm>
              <a:off x="2452857" y="4873330"/>
              <a:ext cx="20967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p-OH–benzoic acid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FAA56F-8D0A-EC92-E4B6-2E3734735C05}"/>
                </a:ext>
              </a:extLst>
            </p:cNvPr>
            <p:cNvSpPr txBox="1"/>
            <p:nvPr/>
          </p:nvSpPr>
          <p:spPr>
            <a:xfrm>
              <a:off x="2926207" y="2717735"/>
              <a:ext cx="12585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Gallic Acid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FA7B8B-76E0-9932-07D5-94A80E78C9EC}"/>
                </a:ext>
              </a:extLst>
            </p:cNvPr>
            <p:cNvSpPr txBox="1"/>
            <p:nvPr/>
          </p:nvSpPr>
          <p:spPr>
            <a:xfrm>
              <a:off x="3592162" y="2434723"/>
              <a:ext cx="1447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Ferulic Acid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1A630D-8C36-822C-19FE-087FEC15757A}"/>
                </a:ext>
              </a:extLst>
            </p:cNvPr>
            <p:cNvSpPr txBox="1"/>
            <p:nvPr/>
          </p:nvSpPr>
          <p:spPr>
            <a:xfrm>
              <a:off x="3572062" y="4534448"/>
              <a:ext cx="9955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Linalool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6CF549-C5CB-B8E3-8EAC-CA6BB833AB34}"/>
                </a:ext>
              </a:extLst>
            </p:cNvPr>
            <p:cNvSpPr txBox="1"/>
            <p:nvPr/>
          </p:nvSpPr>
          <p:spPr>
            <a:xfrm>
              <a:off x="2169792" y="2434375"/>
              <a:ext cx="13691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Epicatechin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502A93-ECA1-447F-CB64-78CB1F09D8ED}"/>
                </a:ext>
              </a:extLst>
            </p:cNvPr>
            <p:cNvSpPr txBox="1"/>
            <p:nvPr/>
          </p:nvSpPr>
          <p:spPr>
            <a:xfrm>
              <a:off x="2302598" y="4555879"/>
              <a:ext cx="1103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Catechin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FADE01-D27F-F9A5-8F77-3EF4BA0FEC78}"/>
                </a:ext>
              </a:extLst>
            </p:cNvPr>
            <p:cNvSpPr txBox="1"/>
            <p:nvPr/>
          </p:nvSpPr>
          <p:spPr>
            <a:xfrm>
              <a:off x="2111526" y="4207313"/>
              <a:ext cx="11657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Naringin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23EBC6-9DC6-FB40-E90E-C87977C8ACC0}"/>
                </a:ext>
              </a:extLst>
            </p:cNvPr>
            <p:cNvSpPr txBox="1"/>
            <p:nvPr/>
          </p:nvSpPr>
          <p:spPr>
            <a:xfrm>
              <a:off x="1723480" y="2711032"/>
              <a:ext cx="12585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Naringenin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5AD094-A57F-F8AE-B86B-A4FE6130AAF4}"/>
                </a:ext>
              </a:extLst>
            </p:cNvPr>
            <p:cNvSpPr txBox="1"/>
            <p:nvPr/>
          </p:nvSpPr>
          <p:spPr>
            <a:xfrm>
              <a:off x="3160710" y="4190121"/>
              <a:ext cx="1103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α-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pinene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413C0B-959D-886F-C2B1-9553D1A886A1}"/>
                </a:ext>
              </a:extLst>
            </p:cNvPr>
            <p:cNvSpPr txBox="1"/>
            <p:nvPr/>
          </p:nvSpPr>
          <p:spPr>
            <a:xfrm>
              <a:off x="1744861" y="3556326"/>
              <a:ext cx="13327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myrcene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88ED3B-2352-2386-4E2F-5C6C9ED53830}"/>
                </a:ext>
              </a:extLst>
            </p:cNvPr>
            <p:cNvSpPr txBox="1"/>
            <p:nvPr/>
          </p:nvSpPr>
          <p:spPr>
            <a:xfrm>
              <a:off x="3281637" y="3030254"/>
              <a:ext cx="16456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Caryophyllene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D666A9-BB98-122B-10E3-94D5E4B336F1}"/>
                </a:ext>
              </a:extLst>
            </p:cNvPr>
            <p:cNvSpPr txBox="1"/>
            <p:nvPr/>
          </p:nvSpPr>
          <p:spPr>
            <a:xfrm>
              <a:off x="2356385" y="3049912"/>
              <a:ext cx="9420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Vitexin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ED4C3A-50CF-F669-2CE2-8B2BF5D7F2CC}"/>
                </a:ext>
              </a:extLst>
            </p:cNvPr>
            <p:cNvSpPr txBox="1"/>
            <p:nvPr/>
          </p:nvSpPr>
          <p:spPr>
            <a:xfrm>
              <a:off x="4040983" y="2720829"/>
              <a:ext cx="11643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Myrcene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2C9047-0EB2-FF27-79D6-B3BEE88BB997}"/>
                </a:ext>
              </a:extLst>
            </p:cNvPr>
            <p:cNvSpPr txBox="1"/>
            <p:nvPr/>
          </p:nvSpPr>
          <p:spPr>
            <a:xfrm>
              <a:off x="1928844" y="3257296"/>
              <a:ext cx="16456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Combretastatin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4273F8-6581-7A1D-BCE2-8C95ADC51616}"/>
                </a:ext>
              </a:extLst>
            </p:cNvPr>
            <p:cNvSpPr txBox="1"/>
            <p:nvPr/>
          </p:nvSpPr>
          <p:spPr>
            <a:xfrm>
              <a:off x="3612246" y="3917887"/>
              <a:ext cx="12585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Strychnine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9D4BADF-55F4-7B44-E407-BCA893DFEC58}"/>
              </a:ext>
            </a:extLst>
          </p:cNvPr>
          <p:cNvGrpSpPr/>
          <p:nvPr/>
        </p:nvGrpSpPr>
        <p:grpSpPr>
          <a:xfrm>
            <a:off x="8964658" y="2675701"/>
            <a:ext cx="1548820" cy="2082036"/>
            <a:chOff x="8959162" y="2317431"/>
            <a:chExt cx="1548820" cy="208203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674BE98-E96C-CB26-A7A4-CFEE66A0FF6E}"/>
                </a:ext>
              </a:extLst>
            </p:cNvPr>
            <p:cNvSpPr/>
            <p:nvPr/>
          </p:nvSpPr>
          <p:spPr>
            <a:xfrm>
              <a:off x="8971211" y="2317431"/>
              <a:ext cx="1514776" cy="208203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E6470DC-31C7-7140-8230-F22453CCD3A5}"/>
                </a:ext>
              </a:extLst>
            </p:cNvPr>
            <p:cNvSpPr txBox="1"/>
            <p:nvPr/>
          </p:nvSpPr>
          <p:spPr>
            <a:xfrm>
              <a:off x="9187434" y="2435762"/>
              <a:ext cx="10924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Atropine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D1FC3E-1362-E9B1-2618-E89782983D34}"/>
                </a:ext>
              </a:extLst>
            </p:cNvPr>
            <p:cNvSpPr txBox="1"/>
            <p:nvPr/>
          </p:nvSpPr>
          <p:spPr>
            <a:xfrm>
              <a:off x="9172009" y="2680580"/>
              <a:ext cx="1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Dinoxin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FB2A14-FAEB-FAA8-90A7-7BA85CA307CF}"/>
                </a:ext>
              </a:extLst>
            </p:cNvPr>
            <p:cNvSpPr txBox="1"/>
            <p:nvPr/>
          </p:nvSpPr>
          <p:spPr>
            <a:xfrm>
              <a:off x="9026471" y="2928965"/>
              <a:ext cx="14006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Scopolamine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41A2031-8003-8C71-9E88-C9D75CF9F815}"/>
                </a:ext>
              </a:extLst>
            </p:cNvPr>
            <p:cNvSpPr txBox="1"/>
            <p:nvPr/>
          </p:nvSpPr>
          <p:spPr>
            <a:xfrm>
              <a:off x="8959162" y="3173783"/>
              <a:ext cx="15488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Withametelin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579C290-85D7-E726-5131-226F8534F072}"/>
                </a:ext>
              </a:extLst>
            </p:cNvPr>
            <p:cNvSpPr txBox="1"/>
            <p:nvPr/>
          </p:nvSpPr>
          <p:spPr>
            <a:xfrm>
              <a:off x="9007318" y="3429000"/>
              <a:ext cx="14906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Hyoscyamine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50D1507-36E6-D8A6-8964-B00B06F4029D}"/>
                </a:ext>
              </a:extLst>
            </p:cNvPr>
            <p:cNvSpPr txBox="1"/>
            <p:nvPr/>
          </p:nvSpPr>
          <p:spPr>
            <a:xfrm>
              <a:off x="9031788" y="3684217"/>
              <a:ext cx="14478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Withanolides</a:t>
              </a:r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BB584C6-A5E4-C193-9227-8D47E01A89E1}"/>
              </a:ext>
            </a:extLst>
          </p:cNvPr>
          <p:cNvSpPr txBox="1"/>
          <p:nvPr/>
        </p:nvSpPr>
        <p:spPr>
          <a:xfrm>
            <a:off x="5817604" y="2646210"/>
            <a:ext cx="251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CDK4/6 (PDB ID:6GS7)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F35A71-373F-B330-2371-2436EC8EA3FD}"/>
              </a:ext>
            </a:extLst>
          </p:cNvPr>
          <p:cNvSpPr txBox="1"/>
          <p:nvPr/>
        </p:nvSpPr>
        <p:spPr>
          <a:xfrm>
            <a:off x="5869412" y="2939063"/>
            <a:ext cx="2363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 (PDB ID:1M17)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1DE63D-67AA-C8A5-91CE-65D7EAF88174}"/>
              </a:ext>
            </a:extLst>
          </p:cNvPr>
          <p:cNvSpPr txBox="1"/>
          <p:nvPr/>
        </p:nvSpPr>
        <p:spPr>
          <a:xfrm>
            <a:off x="5804422" y="3270775"/>
            <a:ext cx="2605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(PDB ID:3ERT)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520A21-60B7-089F-F268-BDEFE01521E5}"/>
              </a:ext>
            </a:extLst>
          </p:cNvPr>
          <p:cNvSpPr txBox="1"/>
          <p:nvPr/>
        </p:nvSpPr>
        <p:spPr>
          <a:xfrm>
            <a:off x="5883726" y="3624134"/>
            <a:ext cx="2279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PARP (PDB ID:5DS3)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E436F55-5751-2F46-2CC0-DF07B093CE93}"/>
              </a:ext>
            </a:extLst>
          </p:cNvPr>
          <p:cNvSpPr txBox="1"/>
          <p:nvPr/>
        </p:nvSpPr>
        <p:spPr>
          <a:xfrm>
            <a:off x="5953821" y="3944327"/>
            <a:ext cx="2238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PI3K (PDB ID:6B1O)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DAAAA7-47B5-393D-9E7A-163258C8F2FC}"/>
              </a:ext>
            </a:extLst>
          </p:cNvPr>
          <p:cNvSpPr txBox="1"/>
          <p:nvPr/>
        </p:nvSpPr>
        <p:spPr>
          <a:xfrm>
            <a:off x="5813730" y="2288021"/>
            <a:ext cx="248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receptors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8CED5C1A-2427-5193-C55A-3D735ACAEB0D}"/>
              </a:ext>
            </a:extLst>
          </p:cNvPr>
          <p:cNvCxnSpPr>
            <a:stCxn id="4" idx="0"/>
          </p:cNvCxnSpPr>
          <p:nvPr/>
        </p:nvCxnSpPr>
        <p:spPr>
          <a:xfrm rot="5400000" flipH="1" flipV="1">
            <a:off x="919295" y="2284432"/>
            <a:ext cx="1157133" cy="1193652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Curved 86">
            <a:extLst>
              <a:ext uri="{FF2B5EF4-FFF2-40B4-BE49-F238E27FC236}">
                <a16:creationId xmlns:a16="http://schemas.microsoft.com/office/drawing/2014/main" id="{A3341326-B9F6-D655-0F16-66700CF1E4D6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918762" y="3811429"/>
            <a:ext cx="1163945" cy="119939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B4A55A44-9EE5-B6A6-8299-61381C3F3CA8}"/>
              </a:ext>
            </a:extLst>
          </p:cNvPr>
          <p:cNvCxnSpPr>
            <a:stCxn id="5" idx="0"/>
          </p:cNvCxnSpPr>
          <p:nvPr/>
        </p:nvCxnSpPr>
        <p:spPr>
          <a:xfrm rot="16200000" flipV="1">
            <a:off x="10616043" y="2778537"/>
            <a:ext cx="504789" cy="995535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E6D8A4E1-648B-BF30-2375-04F2E701F92E}"/>
              </a:ext>
            </a:extLst>
          </p:cNvPr>
          <p:cNvCxnSpPr>
            <a:stCxn id="5" idx="2"/>
            <a:endCxn id="68" idx="3"/>
          </p:cNvCxnSpPr>
          <p:nvPr/>
        </p:nvCxnSpPr>
        <p:spPr>
          <a:xfrm rot="5400000">
            <a:off x="10761084" y="3622033"/>
            <a:ext cx="329122" cy="88111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B2D96227-4A74-483C-931D-7DD597A71335}"/>
              </a:ext>
            </a:extLst>
          </p:cNvPr>
          <p:cNvCxnSpPr>
            <a:stCxn id="56" idx="0"/>
            <a:endCxn id="82" idx="0"/>
          </p:cNvCxnSpPr>
          <p:nvPr/>
        </p:nvCxnSpPr>
        <p:spPr>
          <a:xfrm rot="16200000" flipH="1">
            <a:off x="4768537" y="-2001"/>
            <a:ext cx="1073988" cy="3506056"/>
          </a:xfrm>
          <a:prstGeom prst="curvedConnector3">
            <a:avLst>
              <a:gd name="adj1" fmla="val -17623"/>
            </a:avLst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8D9B4125-645B-4BF6-8324-15EF2CA8A783}"/>
              </a:ext>
            </a:extLst>
          </p:cNvPr>
          <p:cNvCxnSpPr>
            <a:stCxn id="56" idx="4"/>
            <a:endCxn id="81" idx="2"/>
          </p:cNvCxnSpPr>
          <p:nvPr/>
        </p:nvCxnSpPr>
        <p:spPr>
          <a:xfrm rot="5400000" flipH="1" flipV="1">
            <a:off x="4483257" y="3382904"/>
            <a:ext cx="1659268" cy="3520777"/>
          </a:xfrm>
          <a:prstGeom prst="curvedConnector3">
            <a:avLst>
              <a:gd name="adj1" fmla="val -13777"/>
            </a:avLst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Connector: Curved 96">
            <a:extLst>
              <a:ext uri="{FF2B5EF4-FFF2-40B4-BE49-F238E27FC236}">
                <a16:creationId xmlns:a16="http://schemas.microsoft.com/office/drawing/2014/main" id="{8C71EE9C-B424-0CC9-956E-35BDB0F3924D}"/>
              </a:ext>
            </a:extLst>
          </p:cNvPr>
          <p:cNvCxnSpPr>
            <a:stCxn id="69" idx="0"/>
            <a:endCxn id="82" idx="0"/>
          </p:cNvCxnSpPr>
          <p:nvPr/>
        </p:nvCxnSpPr>
        <p:spPr>
          <a:xfrm rot="16200000" flipV="1">
            <a:off x="8202487" y="1144093"/>
            <a:ext cx="387680" cy="2675536"/>
          </a:xfrm>
          <a:prstGeom prst="curvedConnector3">
            <a:avLst>
              <a:gd name="adj1" fmla="val 260413"/>
            </a:avLst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D905D812-C2A5-0A9A-F898-113174D27E27}"/>
              </a:ext>
            </a:extLst>
          </p:cNvPr>
          <p:cNvCxnSpPr>
            <a:cxnSpLocks/>
            <a:stCxn id="69" idx="4"/>
            <a:endCxn id="81" idx="2"/>
          </p:cNvCxnSpPr>
          <p:nvPr/>
        </p:nvCxnSpPr>
        <p:spPr>
          <a:xfrm rot="5400000" flipH="1">
            <a:off x="8181649" y="3205291"/>
            <a:ext cx="444078" cy="2660815"/>
          </a:xfrm>
          <a:prstGeom prst="curvedConnector3">
            <a:avLst>
              <a:gd name="adj1" fmla="val -257387"/>
            </a:avLst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1C33EC3-F984-55F0-F69F-323A886BBED7}"/>
              </a:ext>
            </a:extLst>
          </p:cNvPr>
          <p:cNvSpPr txBox="1"/>
          <p:nvPr/>
        </p:nvSpPr>
        <p:spPr>
          <a:xfrm>
            <a:off x="6477479" y="1421665"/>
            <a:ext cx="130498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Docking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151030F-D8A6-9535-3938-1664566E1A3F}"/>
              </a:ext>
            </a:extLst>
          </p:cNvPr>
          <p:cNvSpPr txBox="1"/>
          <p:nvPr/>
        </p:nvSpPr>
        <p:spPr>
          <a:xfrm>
            <a:off x="6420789" y="4875739"/>
            <a:ext cx="130498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Docking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0BE5F39-023B-3A17-3791-905E16533D8E}"/>
              </a:ext>
            </a:extLst>
          </p:cNvPr>
          <p:cNvSpPr txBox="1"/>
          <p:nvPr/>
        </p:nvSpPr>
        <p:spPr>
          <a:xfrm>
            <a:off x="7317" y="235713"/>
            <a:ext cx="1217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HOW THE EXPERIMENT WAS PERFORMED?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6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885B6-1B07-9249-F6A5-D814611BF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" y="81732"/>
            <a:ext cx="2844000" cy="6125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EA8A4B7-D558-9230-A3DA-BFE783EC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6738" y="77056"/>
            <a:ext cx="936000" cy="617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588CE-261B-714B-FB2E-00FC016508AE}"/>
              </a:ext>
            </a:extLst>
          </p:cNvPr>
          <p:cNvSpPr txBox="1"/>
          <p:nvPr/>
        </p:nvSpPr>
        <p:spPr>
          <a:xfrm>
            <a:off x="4840321" y="1878136"/>
            <a:ext cx="251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CDK4/6 (PDB ID:6GS7)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A01FC-0A87-108F-7F5B-6D04823CF3C1}"/>
              </a:ext>
            </a:extLst>
          </p:cNvPr>
          <p:cNvSpPr txBox="1"/>
          <p:nvPr/>
        </p:nvSpPr>
        <p:spPr>
          <a:xfrm>
            <a:off x="4916126" y="2723711"/>
            <a:ext cx="2359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 (PDB ID:1M17)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1B2E6-B0F2-D591-CC57-4888E38DAD89}"/>
              </a:ext>
            </a:extLst>
          </p:cNvPr>
          <p:cNvSpPr txBox="1"/>
          <p:nvPr/>
        </p:nvSpPr>
        <p:spPr>
          <a:xfrm>
            <a:off x="4769153" y="3589507"/>
            <a:ext cx="2664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(PDB ID:3ERT)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924EC-A4C0-81B0-470D-65D22EFE8602}"/>
              </a:ext>
            </a:extLst>
          </p:cNvPr>
          <p:cNvSpPr txBox="1"/>
          <p:nvPr/>
        </p:nvSpPr>
        <p:spPr>
          <a:xfrm>
            <a:off x="4871881" y="4435082"/>
            <a:ext cx="2448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PARP (PDB ID:5DS3)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6CD0A-6274-0D08-C5B5-5B8D033BAF9C}"/>
              </a:ext>
            </a:extLst>
          </p:cNvPr>
          <p:cNvSpPr txBox="1"/>
          <p:nvPr/>
        </p:nvSpPr>
        <p:spPr>
          <a:xfrm>
            <a:off x="5056163" y="5204026"/>
            <a:ext cx="2377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PI3K (PDB ID:6B1O)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6842B-A0D0-537C-8159-66AA7F21E7FE}"/>
              </a:ext>
            </a:extLst>
          </p:cNvPr>
          <p:cNvSpPr txBox="1"/>
          <p:nvPr/>
        </p:nvSpPr>
        <p:spPr>
          <a:xfrm>
            <a:off x="1390245" y="1878136"/>
            <a:ext cx="1894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Strychnine (-8.93)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B18E537-60C3-39B3-EC7C-0FC3336AF712}"/>
              </a:ext>
            </a:extLst>
          </p:cNvPr>
          <p:cNvGrpSpPr/>
          <p:nvPr/>
        </p:nvGrpSpPr>
        <p:grpSpPr>
          <a:xfrm>
            <a:off x="8770374" y="1583272"/>
            <a:ext cx="2189973" cy="915502"/>
            <a:chOff x="8770374" y="1789717"/>
            <a:chExt cx="2189973" cy="9155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504F79-1B91-20CF-9B2C-A0989F420109}"/>
                </a:ext>
              </a:extLst>
            </p:cNvPr>
            <p:cNvSpPr txBox="1"/>
            <p:nvPr/>
          </p:nvSpPr>
          <p:spPr>
            <a:xfrm>
              <a:off x="8906976" y="1789717"/>
              <a:ext cx="19850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Dinoxin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(-10.39)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576B5D-B089-018A-F3B8-F608C04D6A4A}"/>
                </a:ext>
              </a:extLst>
            </p:cNvPr>
            <p:cNvSpPr txBox="1"/>
            <p:nvPr/>
          </p:nvSpPr>
          <p:spPr>
            <a:xfrm>
              <a:off x="8770374" y="2062802"/>
              <a:ext cx="21216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Withametelin (-9.31)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41F09F-6A7A-C9E6-EAFD-C7AA4E04442F}"/>
                </a:ext>
              </a:extLst>
            </p:cNvPr>
            <p:cNvSpPr txBox="1"/>
            <p:nvPr/>
          </p:nvSpPr>
          <p:spPr>
            <a:xfrm>
              <a:off x="8838674" y="2335887"/>
              <a:ext cx="21216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Withanolides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(-8.67)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79F9250-5196-7476-CBFE-7313CB4622DF}"/>
              </a:ext>
            </a:extLst>
          </p:cNvPr>
          <p:cNvGrpSpPr/>
          <p:nvPr/>
        </p:nvGrpSpPr>
        <p:grpSpPr>
          <a:xfrm>
            <a:off x="1336310" y="2448615"/>
            <a:ext cx="1897797" cy="887724"/>
            <a:chOff x="1334882" y="2677418"/>
            <a:chExt cx="1897797" cy="8877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5C1787-8C4A-6D3D-7114-A15105A2F356}"/>
                </a:ext>
              </a:extLst>
            </p:cNvPr>
            <p:cNvSpPr txBox="1"/>
            <p:nvPr/>
          </p:nvSpPr>
          <p:spPr>
            <a:xfrm>
              <a:off x="1650379" y="2677418"/>
              <a:ext cx="15560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THCA (-8.56)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DB619B-F168-A0A0-6F4D-C793FA1AD556}"/>
                </a:ext>
              </a:extLst>
            </p:cNvPr>
            <p:cNvSpPr txBox="1"/>
            <p:nvPr/>
          </p:nvSpPr>
          <p:spPr>
            <a:xfrm>
              <a:off x="1480321" y="2954682"/>
              <a:ext cx="17523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Naringin (-8.54)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B7632A-655B-6EB2-15AC-5C99A99B8DD1}"/>
                </a:ext>
              </a:extLst>
            </p:cNvPr>
            <p:cNvSpPr txBox="1"/>
            <p:nvPr/>
          </p:nvSpPr>
          <p:spPr>
            <a:xfrm>
              <a:off x="1334882" y="3195810"/>
              <a:ext cx="1894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Strychnine (-8.95)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DD8F865-AC00-8BBC-68FC-5BAB17CA9A33}"/>
              </a:ext>
            </a:extLst>
          </p:cNvPr>
          <p:cNvSpPr txBox="1"/>
          <p:nvPr/>
        </p:nvSpPr>
        <p:spPr>
          <a:xfrm>
            <a:off x="8561202" y="2720304"/>
            <a:ext cx="2448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Withametelin (-8.78)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1877D98-E0E3-3946-8DE6-D0A243018FBA}"/>
              </a:ext>
            </a:extLst>
          </p:cNvPr>
          <p:cNvGrpSpPr/>
          <p:nvPr/>
        </p:nvGrpSpPr>
        <p:grpSpPr>
          <a:xfrm>
            <a:off x="1283146" y="3457289"/>
            <a:ext cx="1881357" cy="619049"/>
            <a:chOff x="1348387" y="3507387"/>
            <a:chExt cx="1881357" cy="6190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47B3FD-D190-577B-F789-54EC9B0F1D63}"/>
                </a:ext>
              </a:extLst>
            </p:cNvPr>
            <p:cNvSpPr txBox="1"/>
            <p:nvPr/>
          </p:nvSpPr>
          <p:spPr>
            <a:xfrm>
              <a:off x="1531261" y="3507387"/>
              <a:ext cx="16984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Naringin (-9.19)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5CAB2C-E30C-3FBC-A529-7A76F9521012}"/>
                </a:ext>
              </a:extLst>
            </p:cNvPr>
            <p:cNvSpPr txBox="1"/>
            <p:nvPr/>
          </p:nvSpPr>
          <p:spPr>
            <a:xfrm>
              <a:off x="1348387" y="3757104"/>
              <a:ext cx="1881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Strychnine (-9.99)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AE2CA3E-02D0-ACE0-FF8B-D7DC7CB7E78F}"/>
              </a:ext>
            </a:extLst>
          </p:cNvPr>
          <p:cNvGrpSpPr/>
          <p:nvPr/>
        </p:nvGrpSpPr>
        <p:grpSpPr>
          <a:xfrm>
            <a:off x="8749676" y="3290500"/>
            <a:ext cx="2299668" cy="837072"/>
            <a:chOff x="8693257" y="3392884"/>
            <a:chExt cx="2299668" cy="83707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225F58-A6F8-AEDC-BFB9-2FE8FA38C96C}"/>
                </a:ext>
              </a:extLst>
            </p:cNvPr>
            <p:cNvSpPr txBox="1"/>
            <p:nvPr/>
          </p:nvSpPr>
          <p:spPr>
            <a:xfrm>
              <a:off x="8917920" y="3392884"/>
              <a:ext cx="2042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Dinoxin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(-10.72)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AF558B-2C38-8A47-EE5C-253A863DAA18}"/>
                </a:ext>
              </a:extLst>
            </p:cNvPr>
            <p:cNvSpPr txBox="1"/>
            <p:nvPr/>
          </p:nvSpPr>
          <p:spPr>
            <a:xfrm>
              <a:off x="8693257" y="3626754"/>
              <a:ext cx="22759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Withametelin (-10.69)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AF159B-91DD-5090-D192-EABBA61316E6}"/>
                </a:ext>
              </a:extLst>
            </p:cNvPr>
            <p:cNvSpPr txBox="1"/>
            <p:nvPr/>
          </p:nvSpPr>
          <p:spPr>
            <a:xfrm>
              <a:off x="8838674" y="3860624"/>
              <a:ext cx="21542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Withanolides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(-9.29)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1A4B29-24D7-EF57-CD2F-F0FD8CC4B17A}"/>
              </a:ext>
            </a:extLst>
          </p:cNvPr>
          <p:cNvGrpSpPr/>
          <p:nvPr/>
        </p:nvGrpSpPr>
        <p:grpSpPr>
          <a:xfrm>
            <a:off x="1294179" y="4170838"/>
            <a:ext cx="1961057" cy="839620"/>
            <a:chOff x="1419516" y="4298958"/>
            <a:chExt cx="1961057" cy="8396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1C8ACF-251F-8B4E-6F15-01707B3F43A9}"/>
                </a:ext>
              </a:extLst>
            </p:cNvPr>
            <p:cNvSpPr txBox="1"/>
            <p:nvPr/>
          </p:nvSpPr>
          <p:spPr>
            <a:xfrm>
              <a:off x="1777859" y="4298958"/>
              <a:ext cx="15119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THCA (-8.84)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F64CD7-4A4F-A060-A2C3-0C643DB2D24B}"/>
                </a:ext>
              </a:extLst>
            </p:cNvPr>
            <p:cNvSpPr txBox="1"/>
            <p:nvPr/>
          </p:nvSpPr>
          <p:spPr>
            <a:xfrm>
              <a:off x="1730664" y="4536460"/>
              <a:ext cx="1649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Vitexin (-9.58)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BD99321-CE88-9D6A-FCF1-656006E14306}"/>
                </a:ext>
              </a:extLst>
            </p:cNvPr>
            <p:cNvSpPr txBox="1"/>
            <p:nvPr/>
          </p:nvSpPr>
          <p:spPr>
            <a:xfrm>
              <a:off x="1419516" y="4769246"/>
              <a:ext cx="18813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Strychnine (-9.73)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78664B-D636-A4A1-3BE9-ED0C40AAB838}"/>
              </a:ext>
            </a:extLst>
          </p:cNvPr>
          <p:cNvGrpSpPr/>
          <p:nvPr/>
        </p:nvGrpSpPr>
        <p:grpSpPr>
          <a:xfrm>
            <a:off x="8643480" y="4212227"/>
            <a:ext cx="2448231" cy="798231"/>
            <a:chOff x="8586594" y="4256136"/>
            <a:chExt cx="2448231" cy="7982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10344C-C83F-35B5-F782-AFEE4CFD6986}"/>
                </a:ext>
              </a:extLst>
            </p:cNvPr>
            <p:cNvSpPr txBox="1"/>
            <p:nvPr/>
          </p:nvSpPr>
          <p:spPr>
            <a:xfrm>
              <a:off x="8950498" y="4256136"/>
              <a:ext cx="20424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Dinoxin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(-8.55)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8C8346-349B-296D-CC2E-EDAD18733483}"/>
                </a:ext>
              </a:extLst>
            </p:cNvPr>
            <p:cNvSpPr txBox="1"/>
            <p:nvPr/>
          </p:nvSpPr>
          <p:spPr>
            <a:xfrm>
              <a:off x="8586594" y="4466982"/>
              <a:ext cx="24482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Withametelin (-10.06)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BF5E7CC-443A-B0EA-8A00-2148508A25BE}"/>
                </a:ext>
              </a:extLst>
            </p:cNvPr>
            <p:cNvSpPr txBox="1"/>
            <p:nvPr/>
          </p:nvSpPr>
          <p:spPr>
            <a:xfrm>
              <a:off x="8838674" y="4685035"/>
              <a:ext cx="20914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Withanolides</a:t>
              </a:r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(-9.72)</a:t>
              </a:r>
              <a:endParaRPr lang="en-IN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989ADAD-8B64-63B3-3052-86B31B906B8F}"/>
              </a:ext>
            </a:extLst>
          </p:cNvPr>
          <p:cNvSpPr txBox="1"/>
          <p:nvPr/>
        </p:nvSpPr>
        <p:spPr>
          <a:xfrm>
            <a:off x="1296254" y="5229713"/>
            <a:ext cx="1881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Strychnine (-8.73)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99F8EB-C173-4943-9075-2B7C2BC4DFAF}"/>
              </a:ext>
            </a:extLst>
          </p:cNvPr>
          <p:cNvSpPr txBox="1"/>
          <p:nvPr/>
        </p:nvSpPr>
        <p:spPr>
          <a:xfrm rot="16200000">
            <a:off x="-654561" y="3601448"/>
            <a:ext cx="323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Cannabis sativa</a:t>
            </a:r>
            <a:endParaRPr lang="en-I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593EF18-C8C5-CBD8-BBAE-18EB6725EA86}"/>
              </a:ext>
            </a:extLst>
          </p:cNvPr>
          <p:cNvSpPr txBox="1"/>
          <p:nvPr/>
        </p:nvSpPr>
        <p:spPr>
          <a:xfrm rot="5400000">
            <a:off x="10034168" y="3195679"/>
            <a:ext cx="257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Datura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metel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I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8D7B39-4E83-FC21-CC51-2C21461B7778}"/>
              </a:ext>
            </a:extLst>
          </p:cNvPr>
          <p:cNvSpPr txBox="1"/>
          <p:nvPr/>
        </p:nvSpPr>
        <p:spPr>
          <a:xfrm>
            <a:off x="4706145" y="1320587"/>
            <a:ext cx="277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receptors</a:t>
            </a:r>
            <a:endParaRPr lang="en-I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40D27BA9-C53B-90A0-87C9-BBF32A5C9E33}"/>
              </a:ext>
            </a:extLst>
          </p:cNvPr>
          <p:cNvSpPr/>
          <p:nvPr/>
        </p:nvSpPr>
        <p:spPr>
          <a:xfrm>
            <a:off x="3138565" y="2536412"/>
            <a:ext cx="283385" cy="76842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FCEAC8F7-A7CF-5AC6-4AE5-1D43FBC95F83}"/>
              </a:ext>
            </a:extLst>
          </p:cNvPr>
          <p:cNvSpPr/>
          <p:nvPr/>
        </p:nvSpPr>
        <p:spPr>
          <a:xfrm>
            <a:off x="3098666" y="3486822"/>
            <a:ext cx="290500" cy="53668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ight Brace 64">
            <a:extLst>
              <a:ext uri="{FF2B5EF4-FFF2-40B4-BE49-F238E27FC236}">
                <a16:creationId xmlns:a16="http://schemas.microsoft.com/office/drawing/2014/main" id="{1AB92E7E-9BED-E139-BE7B-89E8C1285304}"/>
              </a:ext>
            </a:extLst>
          </p:cNvPr>
          <p:cNvSpPr/>
          <p:nvPr/>
        </p:nvSpPr>
        <p:spPr>
          <a:xfrm>
            <a:off x="3118374" y="4247782"/>
            <a:ext cx="327132" cy="73662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B1E496EE-2479-E92C-11D7-834330D21FD8}"/>
              </a:ext>
            </a:extLst>
          </p:cNvPr>
          <p:cNvSpPr/>
          <p:nvPr/>
        </p:nvSpPr>
        <p:spPr>
          <a:xfrm>
            <a:off x="8634305" y="1663079"/>
            <a:ext cx="214727" cy="75493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DE5050FD-FE3D-3AD8-5603-28B62FCDD4A4}"/>
              </a:ext>
            </a:extLst>
          </p:cNvPr>
          <p:cNvSpPr/>
          <p:nvPr/>
        </p:nvSpPr>
        <p:spPr>
          <a:xfrm>
            <a:off x="8619462" y="3369130"/>
            <a:ext cx="214727" cy="75493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60C59461-EC43-4193-C2CD-F6D2D9087599}"/>
              </a:ext>
            </a:extLst>
          </p:cNvPr>
          <p:cNvSpPr/>
          <p:nvPr/>
        </p:nvSpPr>
        <p:spPr>
          <a:xfrm>
            <a:off x="8634305" y="4242279"/>
            <a:ext cx="214727" cy="75493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D74C215-5C9A-D3B0-01BA-28E0A597D823}"/>
              </a:ext>
            </a:extLst>
          </p:cNvPr>
          <p:cNvCxnSpPr>
            <a:stCxn id="4" idx="1"/>
            <a:endCxn id="16" idx="3"/>
          </p:cNvCxnSpPr>
          <p:nvPr/>
        </p:nvCxnSpPr>
        <p:spPr>
          <a:xfrm flipH="1">
            <a:off x="3285019" y="2062802"/>
            <a:ext cx="15553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8FEC4D0-30B7-009D-EA32-1A21244F15B1}"/>
              </a:ext>
            </a:extLst>
          </p:cNvPr>
          <p:cNvCxnSpPr>
            <a:cxnSpLocks/>
            <a:stCxn id="8" idx="1"/>
            <a:endCxn id="63" idx="1"/>
          </p:cNvCxnSpPr>
          <p:nvPr/>
        </p:nvCxnSpPr>
        <p:spPr>
          <a:xfrm flipH="1">
            <a:off x="3421950" y="2908377"/>
            <a:ext cx="1494176" cy="12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FFE3644-329F-8F7C-EB48-1E02C767C73B}"/>
              </a:ext>
            </a:extLst>
          </p:cNvPr>
          <p:cNvCxnSpPr>
            <a:stCxn id="10" idx="1"/>
            <a:endCxn id="64" idx="1"/>
          </p:cNvCxnSpPr>
          <p:nvPr/>
        </p:nvCxnSpPr>
        <p:spPr>
          <a:xfrm flipH="1" flipV="1">
            <a:off x="3389166" y="3755162"/>
            <a:ext cx="1379987" cy="19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4870DDA-9D17-A3EC-73E3-625E44FA5610}"/>
              </a:ext>
            </a:extLst>
          </p:cNvPr>
          <p:cNvCxnSpPr>
            <a:stCxn id="12" idx="1"/>
            <a:endCxn id="65" idx="1"/>
          </p:cNvCxnSpPr>
          <p:nvPr/>
        </p:nvCxnSpPr>
        <p:spPr>
          <a:xfrm flipH="1" flipV="1">
            <a:off x="3445506" y="4616093"/>
            <a:ext cx="1426375" cy="3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D94F316-D9F3-C33E-AE60-55E81618EA0F}"/>
              </a:ext>
            </a:extLst>
          </p:cNvPr>
          <p:cNvCxnSpPr>
            <a:stCxn id="14" idx="1"/>
            <a:endCxn id="53" idx="3"/>
          </p:cNvCxnSpPr>
          <p:nvPr/>
        </p:nvCxnSpPr>
        <p:spPr>
          <a:xfrm flipH="1">
            <a:off x="3177611" y="5388692"/>
            <a:ext cx="1878552" cy="25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B5F5C6-033F-F411-1AF2-DC8298D46C7A}"/>
              </a:ext>
            </a:extLst>
          </p:cNvPr>
          <p:cNvCxnSpPr>
            <a:stCxn id="4" idx="3"/>
            <a:endCxn id="66" idx="1"/>
          </p:cNvCxnSpPr>
          <p:nvPr/>
        </p:nvCxnSpPr>
        <p:spPr>
          <a:xfrm flipV="1">
            <a:off x="7351674" y="2040548"/>
            <a:ext cx="1282631" cy="22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2883C77-F524-BDC3-19C8-97F31F547F12}"/>
              </a:ext>
            </a:extLst>
          </p:cNvPr>
          <p:cNvCxnSpPr>
            <a:stCxn id="8" idx="3"/>
            <a:endCxn id="30" idx="1"/>
          </p:cNvCxnSpPr>
          <p:nvPr/>
        </p:nvCxnSpPr>
        <p:spPr>
          <a:xfrm flipV="1">
            <a:off x="7275868" y="2904970"/>
            <a:ext cx="1285334" cy="3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F3ADA0E-5BBD-4E3E-3106-86F330B10A1F}"/>
              </a:ext>
            </a:extLst>
          </p:cNvPr>
          <p:cNvCxnSpPr>
            <a:stCxn id="10" idx="3"/>
            <a:endCxn id="67" idx="1"/>
          </p:cNvCxnSpPr>
          <p:nvPr/>
        </p:nvCxnSpPr>
        <p:spPr>
          <a:xfrm flipV="1">
            <a:off x="7433695" y="3746599"/>
            <a:ext cx="1185767" cy="27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D2DB4EE-978C-480B-55E9-E5BF7B46144C}"/>
              </a:ext>
            </a:extLst>
          </p:cNvPr>
          <p:cNvCxnSpPr>
            <a:stCxn id="12" idx="3"/>
            <a:endCxn id="68" idx="1"/>
          </p:cNvCxnSpPr>
          <p:nvPr/>
        </p:nvCxnSpPr>
        <p:spPr>
          <a:xfrm>
            <a:off x="7320112" y="4619748"/>
            <a:ext cx="13141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48C5CDB-807B-4805-AD03-D0A9987E852E}"/>
              </a:ext>
            </a:extLst>
          </p:cNvPr>
          <p:cNvSpPr txBox="1"/>
          <p:nvPr/>
        </p:nvSpPr>
        <p:spPr>
          <a:xfrm>
            <a:off x="8758" y="2265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WHAT ARE OUR FINDINGS?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4F933E0-AF29-8619-ED53-716ABFFF2CDF}"/>
              </a:ext>
            </a:extLst>
          </p:cNvPr>
          <p:cNvSpPr/>
          <p:nvPr/>
        </p:nvSpPr>
        <p:spPr>
          <a:xfrm>
            <a:off x="4889406" y="1865575"/>
            <a:ext cx="2430705" cy="369327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E7ED3C1-CCA7-3AEB-F34B-A24B3B56F8A1}"/>
              </a:ext>
            </a:extLst>
          </p:cNvPr>
          <p:cNvSpPr/>
          <p:nvPr/>
        </p:nvSpPr>
        <p:spPr>
          <a:xfrm>
            <a:off x="4965212" y="2716416"/>
            <a:ext cx="2231333" cy="369327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2FA97B-E6E1-07AE-BFDF-CF192D4061BF}"/>
              </a:ext>
            </a:extLst>
          </p:cNvPr>
          <p:cNvSpPr/>
          <p:nvPr/>
        </p:nvSpPr>
        <p:spPr>
          <a:xfrm>
            <a:off x="4865525" y="3604654"/>
            <a:ext cx="2486149" cy="369327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4ADD49-8AFF-EB82-5765-08D20BD20487}"/>
              </a:ext>
            </a:extLst>
          </p:cNvPr>
          <p:cNvSpPr/>
          <p:nvPr/>
        </p:nvSpPr>
        <p:spPr>
          <a:xfrm>
            <a:off x="4971708" y="4446204"/>
            <a:ext cx="2230600" cy="369327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1E1B22F-F610-18C8-B01C-8517A1E4051B}"/>
              </a:ext>
            </a:extLst>
          </p:cNvPr>
          <p:cNvSpPr/>
          <p:nvPr/>
        </p:nvSpPr>
        <p:spPr>
          <a:xfrm>
            <a:off x="5089212" y="5204026"/>
            <a:ext cx="2186656" cy="369327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227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A312E2-B0F5-6B9A-D796-754D54AE8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7963" r="23952" b="28147"/>
          <a:stretch/>
        </p:blipFill>
        <p:spPr bwMode="auto">
          <a:xfrm>
            <a:off x="8094938" y="4621309"/>
            <a:ext cx="3987800" cy="215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1CE848-64A8-5B1E-2322-5FCFBCFFC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7" b="18993"/>
          <a:stretch/>
        </p:blipFill>
        <p:spPr bwMode="auto">
          <a:xfrm>
            <a:off x="99430" y="4498608"/>
            <a:ext cx="5268983" cy="2209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77D5D3-C564-A4E4-3137-DE33C1DF5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" y="81732"/>
            <a:ext cx="2844000" cy="6125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B2445CD-A923-BAB7-AD3D-58C696829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6738" y="77056"/>
            <a:ext cx="936000" cy="617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D96AA-A5BC-AD47-AB0E-3CB96AEE5B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13739" r="24192" b="21433"/>
          <a:stretch/>
        </p:blipFill>
        <p:spPr>
          <a:xfrm>
            <a:off x="5368413" y="3492361"/>
            <a:ext cx="3175819" cy="2123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838CF-BE4A-4B27-8A76-52015338A4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345"/>
            <a:ext cx="5692877" cy="3202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9986D-0D73-B28C-76B8-22EDD9D302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5955"/>
          <a:stretch/>
        </p:blipFill>
        <p:spPr>
          <a:xfrm>
            <a:off x="5476093" y="48343"/>
            <a:ext cx="4935159" cy="3202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6026FB-D24A-4E92-884B-446F45B492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7" t="16781" r="23118" b="19637"/>
          <a:stretch/>
        </p:blipFill>
        <p:spPr bwMode="auto">
          <a:xfrm>
            <a:off x="8837533" y="2349182"/>
            <a:ext cx="3342971" cy="2159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262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1659AC-A0CA-B4BA-2993-B0F8FEBD9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" y="81732"/>
            <a:ext cx="2844000" cy="6125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ADC8D59-30CD-FEBC-7BD5-A0E4C8570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6738" y="77056"/>
            <a:ext cx="936000" cy="617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6D8FD-77F4-967F-B06D-B75081A596AB}"/>
              </a:ext>
            </a:extLst>
          </p:cNvPr>
          <p:cNvSpPr txBox="1"/>
          <p:nvPr/>
        </p:nvSpPr>
        <p:spPr>
          <a:xfrm>
            <a:off x="2045110" y="2467897"/>
            <a:ext cx="8101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THANK YOU</a:t>
            </a:r>
            <a:endParaRPr lang="en-IN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4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535</Words>
  <Application>Microsoft Office PowerPoint</Application>
  <PresentationFormat>Widescreen</PresentationFormat>
  <Paragraphs>112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Shrimanti Chakraborty</dc:creator>
  <cp:lastModifiedBy>Shrimanti Chakraborty</cp:lastModifiedBy>
  <cp:revision>22</cp:revision>
  <dcterms:created xsi:type="dcterms:W3CDTF">2024-08-15T03:30:05Z</dcterms:created>
  <dcterms:modified xsi:type="dcterms:W3CDTF">2024-08-24T05:48:21Z</dcterms:modified>
</cp:coreProperties>
</file>