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63" r:id="rId3"/>
    <p:sldId id="371" r:id="rId4"/>
    <p:sldId id="372" r:id="rId5"/>
    <p:sldId id="261" r:id="rId6"/>
    <p:sldId id="264" r:id="rId7"/>
    <p:sldId id="267" r:id="rId8"/>
    <p:sldId id="269" r:id="rId9"/>
    <p:sldId id="270" r:id="rId10"/>
    <p:sldId id="271" r:id="rId11"/>
    <p:sldId id="272" r:id="rId12"/>
    <p:sldId id="274" r:id="rId13"/>
    <p:sldId id="275" r:id="rId14"/>
    <p:sldId id="276" r:id="rId15"/>
    <p:sldId id="277" r:id="rId16"/>
    <p:sldId id="303" r:id="rId17"/>
    <p:sldId id="37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43" autoAdjust="0"/>
    <p:restoredTop sz="94660"/>
  </p:normalViewPr>
  <p:slideViewPr>
    <p:cSldViewPr snapToGrid="0">
      <p:cViewPr varScale="1">
        <p:scale>
          <a:sx n="65" d="100"/>
          <a:sy n="65" d="100"/>
        </p:scale>
        <p:origin x="73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48ED5B-6C5B-4958-B930-521CDADE968E}" type="datetimeFigureOut">
              <a:rPr lang="en-US" smtClean="0"/>
              <a:t>9/11/2024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BAAD52-B6B1-482E-A4C2-95E7C5C2F48F}" type="slidenum">
              <a:rPr lang="en-US" smtClean="0"/>
              <a:t>‹#›</a:t>
            </a:fld>
            <a:endParaRPr lang="en-US"/>
          </a:p>
        </p:txBody>
      </p:sp>
    </p:spTree>
    <p:extLst>
      <p:ext uri="{BB962C8B-B14F-4D97-AF65-F5344CB8AC3E}">
        <p14:creationId xmlns:p14="http://schemas.microsoft.com/office/powerpoint/2010/main" val="1006710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2" name="Notes Placeholder 1048671"/>
          <p:cNvSpPr>
            <a:spLocks noGrp="1"/>
          </p:cNvSpPr>
          <p:nvPr>
            <p:ph type="body"/>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F6404-3CB8-C0FD-2028-84BEC1DDBC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5D3B388-6D8F-4580-EBFB-1E9BA8B412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6911E99-6F43-6D9C-A3A2-58DB1B3E648C}"/>
              </a:ext>
            </a:extLst>
          </p:cNvPr>
          <p:cNvSpPr>
            <a:spLocks noGrp="1"/>
          </p:cNvSpPr>
          <p:nvPr>
            <p:ph type="dt" sz="half" idx="10"/>
          </p:nvPr>
        </p:nvSpPr>
        <p:spPr/>
        <p:txBody>
          <a:bodyPr/>
          <a:lstStyle/>
          <a:p>
            <a:fld id="{6F8E0530-F027-4D2A-B37F-686DF696BD03}" type="datetime1">
              <a:rPr lang="en-US" smtClean="0"/>
              <a:t>9/11/2024</a:t>
            </a:fld>
            <a:endParaRPr lang="en-US"/>
          </a:p>
        </p:txBody>
      </p:sp>
      <p:sp>
        <p:nvSpPr>
          <p:cNvPr id="5" name="Footer Placeholder 4">
            <a:extLst>
              <a:ext uri="{FF2B5EF4-FFF2-40B4-BE49-F238E27FC236}">
                <a16:creationId xmlns:a16="http://schemas.microsoft.com/office/drawing/2014/main" id="{B1D2A945-1E19-5A61-03F3-E625463FC1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2A71DF-F1B1-A8AC-18DA-6753A0D935FF}"/>
              </a:ext>
            </a:extLst>
          </p:cNvPr>
          <p:cNvSpPr>
            <a:spLocks noGrp="1"/>
          </p:cNvSpPr>
          <p:nvPr>
            <p:ph type="sldNum" sz="quarter" idx="12"/>
          </p:nvPr>
        </p:nvSpPr>
        <p:spPr/>
        <p:txBody>
          <a:bodyPr/>
          <a:lstStyle/>
          <a:p>
            <a:fld id="{16F031E0-BD6A-4A67-9BA2-7D12E46009FD}" type="slidenum">
              <a:rPr lang="en-US" smtClean="0"/>
              <a:t>‹#›</a:t>
            </a:fld>
            <a:endParaRPr lang="en-US"/>
          </a:p>
        </p:txBody>
      </p:sp>
    </p:spTree>
    <p:extLst>
      <p:ext uri="{BB962C8B-B14F-4D97-AF65-F5344CB8AC3E}">
        <p14:creationId xmlns:p14="http://schemas.microsoft.com/office/powerpoint/2010/main" val="1063029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BED21-4692-D826-C04A-D8AA9661611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419796-A001-13AB-1C70-7044647C0A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FEC64A-ABEE-AC67-FC90-50E1B86F5746}"/>
              </a:ext>
            </a:extLst>
          </p:cNvPr>
          <p:cNvSpPr>
            <a:spLocks noGrp="1"/>
          </p:cNvSpPr>
          <p:nvPr>
            <p:ph type="dt" sz="half" idx="10"/>
          </p:nvPr>
        </p:nvSpPr>
        <p:spPr/>
        <p:txBody>
          <a:bodyPr/>
          <a:lstStyle/>
          <a:p>
            <a:fld id="{07DC51F1-B7C5-4836-91F4-73F5A8A3D577}" type="datetime1">
              <a:rPr lang="en-US" smtClean="0"/>
              <a:t>9/11/2024</a:t>
            </a:fld>
            <a:endParaRPr lang="en-US"/>
          </a:p>
        </p:txBody>
      </p:sp>
      <p:sp>
        <p:nvSpPr>
          <p:cNvPr id="5" name="Footer Placeholder 4">
            <a:extLst>
              <a:ext uri="{FF2B5EF4-FFF2-40B4-BE49-F238E27FC236}">
                <a16:creationId xmlns:a16="http://schemas.microsoft.com/office/drawing/2014/main" id="{A5C3B517-37C0-C963-A83F-60A623A29A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BF0373-BAF5-27D6-B192-CF4185EDEC3C}"/>
              </a:ext>
            </a:extLst>
          </p:cNvPr>
          <p:cNvSpPr>
            <a:spLocks noGrp="1"/>
          </p:cNvSpPr>
          <p:nvPr>
            <p:ph type="sldNum" sz="quarter" idx="12"/>
          </p:nvPr>
        </p:nvSpPr>
        <p:spPr/>
        <p:txBody>
          <a:bodyPr/>
          <a:lstStyle/>
          <a:p>
            <a:fld id="{16F031E0-BD6A-4A67-9BA2-7D12E46009FD}" type="slidenum">
              <a:rPr lang="en-US" smtClean="0"/>
              <a:t>‹#›</a:t>
            </a:fld>
            <a:endParaRPr lang="en-US"/>
          </a:p>
        </p:txBody>
      </p:sp>
    </p:spTree>
    <p:extLst>
      <p:ext uri="{BB962C8B-B14F-4D97-AF65-F5344CB8AC3E}">
        <p14:creationId xmlns:p14="http://schemas.microsoft.com/office/powerpoint/2010/main" val="1712903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D14DA7-4C94-2D84-195F-CF0EC62BC76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70C0FBF-B0B5-E189-AA93-1B7D8FE9101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08766E-193A-6C9E-58B8-8DD26C587C63}"/>
              </a:ext>
            </a:extLst>
          </p:cNvPr>
          <p:cNvSpPr>
            <a:spLocks noGrp="1"/>
          </p:cNvSpPr>
          <p:nvPr>
            <p:ph type="dt" sz="half" idx="10"/>
          </p:nvPr>
        </p:nvSpPr>
        <p:spPr/>
        <p:txBody>
          <a:bodyPr/>
          <a:lstStyle/>
          <a:p>
            <a:fld id="{4B1EA22D-559C-42EB-9AE4-280D351E8238}" type="datetime1">
              <a:rPr lang="en-US" smtClean="0"/>
              <a:t>9/11/2024</a:t>
            </a:fld>
            <a:endParaRPr lang="en-US"/>
          </a:p>
        </p:txBody>
      </p:sp>
      <p:sp>
        <p:nvSpPr>
          <p:cNvPr id="5" name="Footer Placeholder 4">
            <a:extLst>
              <a:ext uri="{FF2B5EF4-FFF2-40B4-BE49-F238E27FC236}">
                <a16:creationId xmlns:a16="http://schemas.microsoft.com/office/drawing/2014/main" id="{1C1DC42C-5FCD-33AF-20D0-C4BAC345F5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BA3EC6-AB58-3817-B94B-8D7843B8D9B2}"/>
              </a:ext>
            </a:extLst>
          </p:cNvPr>
          <p:cNvSpPr>
            <a:spLocks noGrp="1"/>
          </p:cNvSpPr>
          <p:nvPr>
            <p:ph type="sldNum" sz="quarter" idx="12"/>
          </p:nvPr>
        </p:nvSpPr>
        <p:spPr/>
        <p:txBody>
          <a:bodyPr/>
          <a:lstStyle/>
          <a:p>
            <a:fld id="{16F031E0-BD6A-4A67-9BA2-7D12E46009FD}" type="slidenum">
              <a:rPr lang="en-US" smtClean="0"/>
              <a:t>‹#›</a:t>
            </a:fld>
            <a:endParaRPr lang="en-US"/>
          </a:p>
        </p:txBody>
      </p:sp>
    </p:spTree>
    <p:extLst>
      <p:ext uri="{BB962C8B-B14F-4D97-AF65-F5344CB8AC3E}">
        <p14:creationId xmlns:p14="http://schemas.microsoft.com/office/powerpoint/2010/main" val="1455996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D2EC9-CC6F-AEF9-F1F9-A04FAE95D9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0AED1E-211A-0B34-90FF-E1C9EB5F35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792CE5-87F9-BB00-E583-F0C55801B289}"/>
              </a:ext>
            </a:extLst>
          </p:cNvPr>
          <p:cNvSpPr>
            <a:spLocks noGrp="1"/>
          </p:cNvSpPr>
          <p:nvPr>
            <p:ph type="dt" sz="half" idx="10"/>
          </p:nvPr>
        </p:nvSpPr>
        <p:spPr/>
        <p:txBody>
          <a:bodyPr/>
          <a:lstStyle/>
          <a:p>
            <a:fld id="{366694FB-0D72-4BB2-AF22-B5FE2B7AEF54}" type="datetime1">
              <a:rPr lang="en-US" smtClean="0"/>
              <a:t>9/11/2024</a:t>
            </a:fld>
            <a:endParaRPr lang="en-US"/>
          </a:p>
        </p:txBody>
      </p:sp>
      <p:sp>
        <p:nvSpPr>
          <p:cNvPr id="5" name="Footer Placeholder 4">
            <a:extLst>
              <a:ext uri="{FF2B5EF4-FFF2-40B4-BE49-F238E27FC236}">
                <a16:creationId xmlns:a16="http://schemas.microsoft.com/office/drawing/2014/main" id="{AA424A5C-8B45-6019-6657-585055358B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5BB97A-F9FD-83E4-EF7F-46F8114DCA6C}"/>
              </a:ext>
            </a:extLst>
          </p:cNvPr>
          <p:cNvSpPr>
            <a:spLocks noGrp="1"/>
          </p:cNvSpPr>
          <p:nvPr>
            <p:ph type="sldNum" sz="quarter" idx="12"/>
          </p:nvPr>
        </p:nvSpPr>
        <p:spPr/>
        <p:txBody>
          <a:bodyPr/>
          <a:lstStyle/>
          <a:p>
            <a:fld id="{16F031E0-BD6A-4A67-9BA2-7D12E46009FD}" type="slidenum">
              <a:rPr lang="en-US" smtClean="0"/>
              <a:t>‹#›</a:t>
            </a:fld>
            <a:endParaRPr lang="en-US"/>
          </a:p>
        </p:txBody>
      </p:sp>
    </p:spTree>
    <p:extLst>
      <p:ext uri="{BB962C8B-B14F-4D97-AF65-F5344CB8AC3E}">
        <p14:creationId xmlns:p14="http://schemas.microsoft.com/office/powerpoint/2010/main" val="3894355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A84CB-7CCB-38F2-4BE4-7001DC2BE1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78F5F6-0FB4-9EE0-2CDD-4DB18D227B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4D9EB8-1711-27FB-E9E3-753DC71B2F45}"/>
              </a:ext>
            </a:extLst>
          </p:cNvPr>
          <p:cNvSpPr>
            <a:spLocks noGrp="1"/>
          </p:cNvSpPr>
          <p:nvPr>
            <p:ph type="dt" sz="half" idx="10"/>
          </p:nvPr>
        </p:nvSpPr>
        <p:spPr/>
        <p:txBody>
          <a:bodyPr/>
          <a:lstStyle/>
          <a:p>
            <a:fld id="{60F05E7A-907F-4FD1-80DB-26062161B011}" type="datetime1">
              <a:rPr lang="en-US" smtClean="0"/>
              <a:t>9/11/2024</a:t>
            </a:fld>
            <a:endParaRPr lang="en-US"/>
          </a:p>
        </p:txBody>
      </p:sp>
      <p:sp>
        <p:nvSpPr>
          <p:cNvPr id="5" name="Footer Placeholder 4">
            <a:extLst>
              <a:ext uri="{FF2B5EF4-FFF2-40B4-BE49-F238E27FC236}">
                <a16:creationId xmlns:a16="http://schemas.microsoft.com/office/drawing/2014/main" id="{06B65067-F9C9-CB33-7C61-9D9A1A5994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741755-A139-C9F8-0744-F7A970EF2803}"/>
              </a:ext>
            </a:extLst>
          </p:cNvPr>
          <p:cNvSpPr>
            <a:spLocks noGrp="1"/>
          </p:cNvSpPr>
          <p:nvPr>
            <p:ph type="sldNum" sz="quarter" idx="12"/>
          </p:nvPr>
        </p:nvSpPr>
        <p:spPr/>
        <p:txBody>
          <a:bodyPr/>
          <a:lstStyle/>
          <a:p>
            <a:fld id="{16F031E0-BD6A-4A67-9BA2-7D12E46009FD}" type="slidenum">
              <a:rPr lang="en-US" smtClean="0"/>
              <a:t>‹#›</a:t>
            </a:fld>
            <a:endParaRPr lang="en-US"/>
          </a:p>
        </p:txBody>
      </p:sp>
    </p:spTree>
    <p:extLst>
      <p:ext uri="{BB962C8B-B14F-4D97-AF65-F5344CB8AC3E}">
        <p14:creationId xmlns:p14="http://schemas.microsoft.com/office/powerpoint/2010/main" val="996516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E5B0D-C556-AD59-2E6F-A78F0DA1E1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2F5B79-D9CE-D73B-1853-EE08CE0C37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FD332B9-3124-F9BE-FE5A-ECEF585C0B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AEC73A-85AD-0B2F-E71C-7ADC632198A7}"/>
              </a:ext>
            </a:extLst>
          </p:cNvPr>
          <p:cNvSpPr>
            <a:spLocks noGrp="1"/>
          </p:cNvSpPr>
          <p:nvPr>
            <p:ph type="dt" sz="half" idx="10"/>
          </p:nvPr>
        </p:nvSpPr>
        <p:spPr/>
        <p:txBody>
          <a:bodyPr/>
          <a:lstStyle/>
          <a:p>
            <a:fld id="{D80DECFE-717E-45AE-9AF9-6409EB6FE79C}" type="datetime1">
              <a:rPr lang="en-US" smtClean="0"/>
              <a:t>9/11/2024</a:t>
            </a:fld>
            <a:endParaRPr lang="en-US"/>
          </a:p>
        </p:txBody>
      </p:sp>
      <p:sp>
        <p:nvSpPr>
          <p:cNvPr id="6" name="Footer Placeholder 5">
            <a:extLst>
              <a:ext uri="{FF2B5EF4-FFF2-40B4-BE49-F238E27FC236}">
                <a16:creationId xmlns:a16="http://schemas.microsoft.com/office/drawing/2014/main" id="{1A71D344-F4F2-E08B-9AF1-63EDEAB585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BD0650-05C2-302F-18B8-72702D9337E8}"/>
              </a:ext>
            </a:extLst>
          </p:cNvPr>
          <p:cNvSpPr>
            <a:spLocks noGrp="1"/>
          </p:cNvSpPr>
          <p:nvPr>
            <p:ph type="sldNum" sz="quarter" idx="12"/>
          </p:nvPr>
        </p:nvSpPr>
        <p:spPr/>
        <p:txBody>
          <a:bodyPr/>
          <a:lstStyle/>
          <a:p>
            <a:fld id="{16F031E0-BD6A-4A67-9BA2-7D12E46009FD}" type="slidenum">
              <a:rPr lang="en-US" smtClean="0"/>
              <a:t>‹#›</a:t>
            </a:fld>
            <a:endParaRPr lang="en-US"/>
          </a:p>
        </p:txBody>
      </p:sp>
    </p:spTree>
    <p:extLst>
      <p:ext uri="{BB962C8B-B14F-4D97-AF65-F5344CB8AC3E}">
        <p14:creationId xmlns:p14="http://schemas.microsoft.com/office/powerpoint/2010/main" val="138274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83A12-D2C3-0F9F-67B3-81209AAD435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8D31C5C-6ED7-A471-719D-1043CF0C98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23C53D-6BB2-F35D-0915-756BED0535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9B5B1F3-A720-23C5-793D-769DC6858A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476D46-D607-0448-D7C1-935560CC8D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2CE669-275F-21FB-F867-3B49DF23FE6C}"/>
              </a:ext>
            </a:extLst>
          </p:cNvPr>
          <p:cNvSpPr>
            <a:spLocks noGrp="1"/>
          </p:cNvSpPr>
          <p:nvPr>
            <p:ph type="dt" sz="half" idx="10"/>
          </p:nvPr>
        </p:nvSpPr>
        <p:spPr/>
        <p:txBody>
          <a:bodyPr/>
          <a:lstStyle/>
          <a:p>
            <a:fld id="{C425D6FE-71AC-44FC-9EA0-65F6CF720B7E}" type="datetime1">
              <a:rPr lang="en-US" smtClean="0"/>
              <a:t>9/11/2024</a:t>
            </a:fld>
            <a:endParaRPr lang="en-US"/>
          </a:p>
        </p:txBody>
      </p:sp>
      <p:sp>
        <p:nvSpPr>
          <p:cNvPr id="8" name="Footer Placeholder 7">
            <a:extLst>
              <a:ext uri="{FF2B5EF4-FFF2-40B4-BE49-F238E27FC236}">
                <a16:creationId xmlns:a16="http://schemas.microsoft.com/office/drawing/2014/main" id="{BDA66AA9-E808-C60D-09B1-122930ADAF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701B98-3CAF-12D4-ED52-0DCA3444FE46}"/>
              </a:ext>
            </a:extLst>
          </p:cNvPr>
          <p:cNvSpPr>
            <a:spLocks noGrp="1"/>
          </p:cNvSpPr>
          <p:nvPr>
            <p:ph type="sldNum" sz="quarter" idx="12"/>
          </p:nvPr>
        </p:nvSpPr>
        <p:spPr/>
        <p:txBody>
          <a:bodyPr/>
          <a:lstStyle/>
          <a:p>
            <a:fld id="{16F031E0-BD6A-4A67-9BA2-7D12E46009FD}" type="slidenum">
              <a:rPr lang="en-US" smtClean="0"/>
              <a:t>‹#›</a:t>
            </a:fld>
            <a:endParaRPr lang="en-US"/>
          </a:p>
        </p:txBody>
      </p:sp>
    </p:spTree>
    <p:extLst>
      <p:ext uri="{BB962C8B-B14F-4D97-AF65-F5344CB8AC3E}">
        <p14:creationId xmlns:p14="http://schemas.microsoft.com/office/powerpoint/2010/main" val="3686934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C05F1-1C94-2E96-A5DE-D5AB1757079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2975BB-CB62-C3E4-6236-54EF18423E90}"/>
              </a:ext>
            </a:extLst>
          </p:cNvPr>
          <p:cNvSpPr>
            <a:spLocks noGrp="1"/>
          </p:cNvSpPr>
          <p:nvPr>
            <p:ph type="dt" sz="half" idx="10"/>
          </p:nvPr>
        </p:nvSpPr>
        <p:spPr/>
        <p:txBody>
          <a:bodyPr/>
          <a:lstStyle/>
          <a:p>
            <a:fld id="{DE06C467-9829-41EB-B413-91ED39B268C3}" type="datetime1">
              <a:rPr lang="en-US" smtClean="0"/>
              <a:t>9/11/2024</a:t>
            </a:fld>
            <a:endParaRPr lang="en-US"/>
          </a:p>
        </p:txBody>
      </p:sp>
      <p:sp>
        <p:nvSpPr>
          <p:cNvPr id="4" name="Footer Placeholder 3">
            <a:extLst>
              <a:ext uri="{FF2B5EF4-FFF2-40B4-BE49-F238E27FC236}">
                <a16:creationId xmlns:a16="http://schemas.microsoft.com/office/drawing/2014/main" id="{FBEBFD1A-ACB0-23D7-F2A8-D411424B6F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01E864-D636-1C26-141F-D094D278F2A6}"/>
              </a:ext>
            </a:extLst>
          </p:cNvPr>
          <p:cNvSpPr>
            <a:spLocks noGrp="1"/>
          </p:cNvSpPr>
          <p:nvPr>
            <p:ph type="sldNum" sz="quarter" idx="12"/>
          </p:nvPr>
        </p:nvSpPr>
        <p:spPr/>
        <p:txBody>
          <a:bodyPr/>
          <a:lstStyle/>
          <a:p>
            <a:fld id="{16F031E0-BD6A-4A67-9BA2-7D12E46009FD}" type="slidenum">
              <a:rPr lang="en-US" smtClean="0"/>
              <a:t>‹#›</a:t>
            </a:fld>
            <a:endParaRPr lang="en-US"/>
          </a:p>
        </p:txBody>
      </p:sp>
    </p:spTree>
    <p:extLst>
      <p:ext uri="{BB962C8B-B14F-4D97-AF65-F5344CB8AC3E}">
        <p14:creationId xmlns:p14="http://schemas.microsoft.com/office/powerpoint/2010/main" val="2280949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0E1C43-93BC-AB84-8881-10C8DFE349FD}"/>
              </a:ext>
            </a:extLst>
          </p:cNvPr>
          <p:cNvSpPr>
            <a:spLocks noGrp="1"/>
          </p:cNvSpPr>
          <p:nvPr>
            <p:ph type="dt" sz="half" idx="10"/>
          </p:nvPr>
        </p:nvSpPr>
        <p:spPr/>
        <p:txBody>
          <a:bodyPr/>
          <a:lstStyle/>
          <a:p>
            <a:fld id="{2A6829FD-09B7-455C-ABB8-5CBA5E36A03C}" type="datetime1">
              <a:rPr lang="en-US" smtClean="0"/>
              <a:t>9/11/2024</a:t>
            </a:fld>
            <a:endParaRPr lang="en-US"/>
          </a:p>
        </p:txBody>
      </p:sp>
      <p:sp>
        <p:nvSpPr>
          <p:cNvPr id="3" name="Footer Placeholder 2">
            <a:extLst>
              <a:ext uri="{FF2B5EF4-FFF2-40B4-BE49-F238E27FC236}">
                <a16:creationId xmlns:a16="http://schemas.microsoft.com/office/drawing/2014/main" id="{98C7E050-3638-ED66-2AAF-2ADEA7B4ECC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D2CD8F0-E27E-3CBE-479F-9202BB0B44D8}"/>
              </a:ext>
            </a:extLst>
          </p:cNvPr>
          <p:cNvSpPr>
            <a:spLocks noGrp="1"/>
          </p:cNvSpPr>
          <p:nvPr>
            <p:ph type="sldNum" sz="quarter" idx="12"/>
          </p:nvPr>
        </p:nvSpPr>
        <p:spPr/>
        <p:txBody>
          <a:bodyPr/>
          <a:lstStyle/>
          <a:p>
            <a:fld id="{16F031E0-BD6A-4A67-9BA2-7D12E46009FD}" type="slidenum">
              <a:rPr lang="en-US" smtClean="0"/>
              <a:t>‹#›</a:t>
            </a:fld>
            <a:endParaRPr lang="en-US"/>
          </a:p>
        </p:txBody>
      </p:sp>
    </p:spTree>
    <p:extLst>
      <p:ext uri="{BB962C8B-B14F-4D97-AF65-F5344CB8AC3E}">
        <p14:creationId xmlns:p14="http://schemas.microsoft.com/office/powerpoint/2010/main" val="4077785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EB38D-654D-8590-0A71-D0FF1EA646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F8549C-D7BA-0ECC-0F23-BAF6957157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FBED35-614A-878D-A132-5D37A35236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C986CC-B09B-55CB-C410-AA9954EB16FC}"/>
              </a:ext>
            </a:extLst>
          </p:cNvPr>
          <p:cNvSpPr>
            <a:spLocks noGrp="1"/>
          </p:cNvSpPr>
          <p:nvPr>
            <p:ph type="dt" sz="half" idx="10"/>
          </p:nvPr>
        </p:nvSpPr>
        <p:spPr/>
        <p:txBody>
          <a:bodyPr/>
          <a:lstStyle/>
          <a:p>
            <a:fld id="{40D739A6-0EC7-419E-9DEB-1657F99552F8}" type="datetime1">
              <a:rPr lang="en-US" smtClean="0"/>
              <a:t>9/11/2024</a:t>
            </a:fld>
            <a:endParaRPr lang="en-US"/>
          </a:p>
        </p:txBody>
      </p:sp>
      <p:sp>
        <p:nvSpPr>
          <p:cNvPr id="6" name="Footer Placeholder 5">
            <a:extLst>
              <a:ext uri="{FF2B5EF4-FFF2-40B4-BE49-F238E27FC236}">
                <a16:creationId xmlns:a16="http://schemas.microsoft.com/office/drawing/2014/main" id="{5B0C5292-F71A-6C29-57F8-8F67123351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B4E209-B8D5-948D-5558-07870BDF7AC5}"/>
              </a:ext>
            </a:extLst>
          </p:cNvPr>
          <p:cNvSpPr>
            <a:spLocks noGrp="1"/>
          </p:cNvSpPr>
          <p:nvPr>
            <p:ph type="sldNum" sz="quarter" idx="12"/>
          </p:nvPr>
        </p:nvSpPr>
        <p:spPr/>
        <p:txBody>
          <a:bodyPr/>
          <a:lstStyle/>
          <a:p>
            <a:fld id="{16F031E0-BD6A-4A67-9BA2-7D12E46009FD}" type="slidenum">
              <a:rPr lang="en-US" smtClean="0"/>
              <a:t>‹#›</a:t>
            </a:fld>
            <a:endParaRPr lang="en-US"/>
          </a:p>
        </p:txBody>
      </p:sp>
    </p:spTree>
    <p:extLst>
      <p:ext uri="{BB962C8B-B14F-4D97-AF65-F5344CB8AC3E}">
        <p14:creationId xmlns:p14="http://schemas.microsoft.com/office/powerpoint/2010/main" val="4138294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B04EC-F020-B01E-ADF4-7AEE42C8D5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0703EB1-831E-43A1-9A8D-0DD09F4768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F5957D-886D-C5AC-918B-389F1EF288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5AAE42-EB5E-5E57-83E8-9784736291FD}"/>
              </a:ext>
            </a:extLst>
          </p:cNvPr>
          <p:cNvSpPr>
            <a:spLocks noGrp="1"/>
          </p:cNvSpPr>
          <p:nvPr>
            <p:ph type="dt" sz="half" idx="10"/>
          </p:nvPr>
        </p:nvSpPr>
        <p:spPr/>
        <p:txBody>
          <a:bodyPr/>
          <a:lstStyle/>
          <a:p>
            <a:fld id="{1385490C-5BCF-4C11-B436-71AF4D78C110}" type="datetime1">
              <a:rPr lang="en-US" smtClean="0"/>
              <a:t>9/11/2024</a:t>
            </a:fld>
            <a:endParaRPr lang="en-US"/>
          </a:p>
        </p:txBody>
      </p:sp>
      <p:sp>
        <p:nvSpPr>
          <p:cNvPr id="6" name="Footer Placeholder 5">
            <a:extLst>
              <a:ext uri="{FF2B5EF4-FFF2-40B4-BE49-F238E27FC236}">
                <a16:creationId xmlns:a16="http://schemas.microsoft.com/office/drawing/2014/main" id="{7F4AB935-1230-63CF-80A6-99BF3EF725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7A71A4-EC40-9391-B293-4E821406A06D}"/>
              </a:ext>
            </a:extLst>
          </p:cNvPr>
          <p:cNvSpPr>
            <a:spLocks noGrp="1"/>
          </p:cNvSpPr>
          <p:nvPr>
            <p:ph type="sldNum" sz="quarter" idx="12"/>
          </p:nvPr>
        </p:nvSpPr>
        <p:spPr/>
        <p:txBody>
          <a:bodyPr/>
          <a:lstStyle/>
          <a:p>
            <a:fld id="{16F031E0-BD6A-4A67-9BA2-7D12E46009FD}" type="slidenum">
              <a:rPr lang="en-US" smtClean="0"/>
              <a:t>‹#›</a:t>
            </a:fld>
            <a:endParaRPr lang="en-US"/>
          </a:p>
        </p:txBody>
      </p:sp>
    </p:spTree>
    <p:extLst>
      <p:ext uri="{BB962C8B-B14F-4D97-AF65-F5344CB8AC3E}">
        <p14:creationId xmlns:p14="http://schemas.microsoft.com/office/powerpoint/2010/main" val="1388400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553998-967D-26EF-7D91-739E6755A7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91A98D2-0631-551E-423F-62BFCDB33D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3B6D7C-FF16-E271-2F5A-7CFAD7F451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2E5DDE-C5E0-4FAA-9748-80EBF8D7989D}" type="datetime1">
              <a:rPr lang="en-US" smtClean="0"/>
              <a:t>9/11/2024</a:t>
            </a:fld>
            <a:endParaRPr lang="en-US"/>
          </a:p>
        </p:txBody>
      </p:sp>
      <p:sp>
        <p:nvSpPr>
          <p:cNvPr id="5" name="Footer Placeholder 4">
            <a:extLst>
              <a:ext uri="{FF2B5EF4-FFF2-40B4-BE49-F238E27FC236}">
                <a16:creationId xmlns:a16="http://schemas.microsoft.com/office/drawing/2014/main" id="{561815E8-AF7F-BE09-90B1-CC235DD7D2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66BF822-442A-7607-9A2A-AEC24C0D49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F031E0-BD6A-4A67-9BA2-7D12E46009FD}" type="slidenum">
              <a:rPr lang="en-US" smtClean="0"/>
              <a:t>‹#›</a:t>
            </a:fld>
            <a:endParaRPr lang="en-US"/>
          </a:p>
        </p:txBody>
      </p:sp>
    </p:spTree>
    <p:extLst>
      <p:ext uri="{BB962C8B-B14F-4D97-AF65-F5344CB8AC3E}">
        <p14:creationId xmlns:p14="http://schemas.microsoft.com/office/powerpoint/2010/main" val="1081618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auda.garba@uniabuja.edu.ng" TargetMode="External"/><Relationship Id="rId2" Type="http://schemas.openxmlformats.org/officeDocument/2006/relationships/hyperlink" Target="mailto:dauda.garba@ymail.com"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swissadme.ch/index.php"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6" name="Title 3"/>
          <p:cNvSpPr>
            <a:spLocks noGrp="1"/>
          </p:cNvSpPr>
          <p:nvPr>
            <p:ph type="title"/>
          </p:nvPr>
        </p:nvSpPr>
        <p:spPr>
          <a:xfrm>
            <a:off x="43542" y="1779218"/>
            <a:ext cx="12074013" cy="825591"/>
          </a:xfrm>
        </p:spPr>
        <p:txBody>
          <a:bodyPr>
            <a:noAutofit/>
          </a:bodyPr>
          <a:lstStyle/>
          <a:p>
            <a:pPr marL="0" marR="0" algn="ctr">
              <a:lnSpc>
                <a:spcPct val="115000"/>
              </a:lnSpc>
              <a:spcBef>
                <a:spcPts val="0"/>
              </a:spcBef>
              <a:spcAft>
                <a:spcPts val="1200"/>
              </a:spcAft>
            </a:pPr>
            <a:r>
              <a:rPr lang="en-US" sz="2400" b="1" dirty="0">
                <a:effectLst/>
                <a:latin typeface="Times New Roman" panose="02020603050405020304" pitchFamily="18" charset="0"/>
                <a:ea typeface="Times New Roman" panose="02020603050405020304" pitchFamily="18" charset="0"/>
              </a:rPr>
              <a:t>Phytochemical Constituents from </a:t>
            </a:r>
            <a:r>
              <a:rPr lang="en-US" sz="2400" b="1" i="1" dirty="0">
                <a:effectLst/>
                <a:latin typeface="Times New Roman" panose="02020603050405020304" pitchFamily="18" charset="0"/>
                <a:ea typeface="Times New Roman" panose="02020603050405020304" pitchFamily="18" charset="0"/>
              </a:rPr>
              <a:t>Globimetula oreophila</a:t>
            </a:r>
            <a:r>
              <a:rPr lang="en-US" sz="2400" b="1" dirty="0">
                <a:effectLst/>
                <a:latin typeface="Times New Roman" panose="02020603050405020304" pitchFamily="18" charset="0"/>
                <a:ea typeface="Times New Roman" panose="02020603050405020304" pitchFamily="18" charset="0"/>
              </a:rPr>
              <a:t> as Plasmepsin I and II Inhibitors in Antimalarial Drug Discovery: An </a:t>
            </a:r>
            <a:r>
              <a:rPr lang="en-US" sz="2400" b="1" i="1" dirty="0">
                <a:effectLst/>
                <a:latin typeface="Times New Roman" panose="02020603050405020304" pitchFamily="18" charset="0"/>
                <a:ea typeface="Times New Roman" panose="02020603050405020304" pitchFamily="18" charset="0"/>
              </a:rPr>
              <a:t>In-silico</a:t>
            </a:r>
            <a:r>
              <a:rPr lang="en-US" sz="2400" b="1" dirty="0">
                <a:effectLst/>
                <a:latin typeface="Times New Roman" panose="02020603050405020304" pitchFamily="18" charset="0"/>
                <a:ea typeface="Times New Roman" panose="02020603050405020304" pitchFamily="18" charset="0"/>
              </a:rPr>
              <a:t> Approach</a:t>
            </a:r>
            <a:endParaRPr lang="en-US" sz="2400" dirty="0">
              <a:effectLst/>
              <a:latin typeface="Times New Roman" panose="02020603050405020304" pitchFamily="18" charset="0"/>
              <a:ea typeface="Times New Roman" panose="02020603050405020304" pitchFamily="18" charset="0"/>
            </a:endParaRPr>
          </a:p>
        </p:txBody>
      </p:sp>
      <p:sp>
        <p:nvSpPr>
          <p:cNvPr id="1048587" name="TextBox 6"/>
          <p:cNvSpPr txBox="1"/>
          <p:nvPr/>
        </p:nvSpPr>
        <p:spPr>
          <a:xfrm>
            <a:off x="117987" y="2533393"/>
            <a:ext cx="12074013" cy="3554819"/>
          </a:xfrm>
          <a:prstGeom prst="rect">
            <a:avLst/>
          </a:prstGeom>
          <a:noFill/>
        </p:spPr>
        <p:txBody>
          <a:bodyPr wrap="square">
            <a:spAutoFit/>
          </a:bodyPr>
          <a:lstStyle/>
          <a:p>
            <a:pPr algn="ctr"/>
            <a:endParaRPr lang="en-US" sz="2300" b="1" dirty="0">
              <a:latin typeface="Palatino Linotype" panose="02040502050505030304" pitchFamily="18" charset="0"/>
            </a:endParaRPr>
          </a:p>
          <a:p>
            <a:pPr algn="ctr"/>
            <a:r>
              <a:rPr lang="en-US" sz="2200" b="1" dirty="0">
                <a:latin typeface="Palatino Linotype" panose="02040502050505030304" pitchFamily="18" charset="0"/>
              </a:rPr>
              <a:t>Dauda Garba</a:t>
            </a:r>
            <a:r>
              <a:rPr lang="en-US" sz="2200" b="1" baseline="30000" dirty="0">
                <a:latin typeface="Palatino Linotype" panose="02040502050505030304" pitchFamily="18" charset="0"/>
              </a:rPr>
              <a:t>1, 2</a:t>
            </a:r>
            <a:r>
              <a:rPr lang="en-US" sz="2200" b="1" dirty="0">
                <a:latin typeface="Palatino Linotype" panose="02040502050505030304" pitchFamily="18" charset="0"/>
              </a:rPr>
              <a:t>*, Bila Hassan Ali</a:t>
            </a:r>
            <a:r>
              <a:rPr lang="en-US" sz="2200" b="1" baseline="30000" dirty="0">
                <a:latin typeface="Palatino Linotype" panose="02040502050505030304" pitchFamily="18" charset="0"/>
              </a:rPr>
              <a:t>2</a:t>
            </a:r>
            <a:r>
              <a:rPr lang="en-US" sz="2200" b="1" dirty="0">
                <a:latin typeface="Palatino Linotype" panose="02040502050505030304" pitchFamily="18" charset="0"/>
              </a:rPr>
              <a:t>, Bashar Bawa</a:t>
            </a:r>
            <a:r>
              <a:rPr lang="en-US" sz="2200" b="1" baseline="30000" dirty="0">
                <a:latin typeface="Palatino Linotype" panose="02040502050505030304" pitchFamily="18" charset="0"/>
              </a:rPr>
              <a:t>3</a:t>
            </a:r>
            <a:r>
              <a:rPr lang="en-US" sz="2200" b="1" dirty="0">
                <a:latin typeface="Palatino Linotype" panose="02040502050505030304" pitchFamily="18" charset="0"/>
              </a:rPr>
              <a:t>, Abdulrazaq Sanusi</a:t>
            </a:r>
            <a:r>
              <a:rPr lang="en-US" sz="2200" b="1" baseline="30000" dirty="0">
                <a:latin typeface="Palatino Linotype" panose="02040502050505030304" pitchFamily="18" charset="0"/>
              </a:rPr>
              <a:t>4</a:t>
            </a:r>
            <a:r>
              <a:rPr lang="en-US" sz="2200" b="1" dirty="0">
                <a:latin typeface="Palatino Linotype" panose="02040502050505030304" pitchFamily="18" charset="0"/>
              </a:rPr>
              <a:t>, Yahaya Muhammed Sani</a:t>
            </a:r>
            <a:r>
              <a:rPr lang="en-US" sz="2200" b="1" baseline="30000" dirty="0">
                <a:latin typeface="Palatino Linotype" panose="02040502050505030304" pitchFamily="18" charset="0"/>
              </a:rPr>
              <a:t>2</a:t>
            </a:r>
            <a:r>
              <a:rPr lang="en-US" sz="2200" b="1" dirty="0">
                <a:latin typeface="Palatino Linotype" panose="02040502050505030304" pitchFamily="18" charset="0"/>
              </a:rPr>
              <a:t>, Muhammad Garba Magaji</a:t>
            </a:r>
            <a:r>
              <a:rPr lang="en-US" sz="2200" b="1" baseline="30000" dirty="0">
                <a:latin typeface="Palatino Linotype" panose="02040502050505030304" pitchFamily="18" charset="0"/>
              </a:rPr>
              <a:t>5</a:t>
            </a:r>
            <a:r>
              <a:rPr lang="en-US" sz="2200" b="1" dirty="0">
                <a:latin typeface="Palatino Linotype" panose="02040502050505030304" pitchFamily="18" charset="0"/>
              </a:rPr>
              <a:t>, Musa Ismail Abdullahi</a:t>
            </a:r>
            <a:r>
              <a:rPr lang="en-US" sz="2200" b="1" baseline="30000" dirty="0">
                <a:latin typeface="Palatino Linotype" panose="02040502050505030304" pitchFamily="18" charset="0"/>
              </a:rPr>
              <a:t>1</a:t>
            </a:r>
            <a:r>
              <a:rPr lang="en-US" sz="2200" b="1" dirty="0">
                <a:latin typeface="Palatino Linotype" panose="02040502050505030304" pitchFamily="18" charset="0"/>
              </a:rPr>
              <a:t>, Aliyu Muhammad Musa</a:t>
            </a:r>
            <a:r>
              <a:rPr lang="en-US" sz="2200" b="1" baseline="30000" dirty="0">
                <a:latin typeface="Palatino Linotype" panose="02040502050505030304" pitchFamily="18" charset="0"/>
              </a:rPr>
              <a:t>2</a:t>
            </a:r>
            <a:r>
              <a:rPr lang="en-US" sz="2200" b="1" dirty="0">
                <a:latin typeface="Palatino Linotype" panose="02040502050505030304" pitchFamily="18" charset="0"/>
              </a:rPr>
              <a:t>, and Hassan Halimatu Sadiya</a:t>
            </a:r>
            <a:r>
              <a:rPr lang="en-US" sz="2200" b="1" baseline="30000" dirty="0">
                <a:latin typeface="Palatino Linotype" panose="02040502050505030304" pitchFamily="18" charset="0"/>
              </a:rPr>
              <a:t>2</a:t>
            </a:r>
            <a:r>
              <a:rPr lang="en-US" sz="2200" b="1" dirty="0">
                <a:latin typeface="Palatino Linotype" panose="02040502050505030304" pitchFamily="18" charset="0"/>
              </a:rPr>
              <a:t> . </a:t>
            </a:r>
          </a:p>
          <a:p>
            <a:pPr algn="ctr"/>
            <a:endParaRPr lang="en-US" sz="1800" b="1" i="0" kern="1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endParaRPr>
          </a:p>
          <a:p>
            <a:pPr algn="just"/>
            <a:r>
              <a:rPr lang="en-US" sz="2000" i="0" kern="100" baseline="30000" dirty="0">
                <a:solidFill>
                  <a:srgbClr val="0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Times New Roman" panose="02020603050405020304" pitchFamily="18" charset="0"/>
              </a:rPr>
              <a:t>1</a:t>
            </a:r>
            <a:r>
              <a:rPr lang="en-US" sz="2000" i="0" kern="100" dirty="0">
                <a:solidFill>
                  <a:srgbClr val="0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Times New Roman" panose="02020603050405020304" pitchFamily="18" charset="0"/>
              </a:rPr>
              <a:t>Department of Pharmaceutical and Medicinal Chemistry, University of Abuja, </a:t>
            </a:r>
            <a:r>
              <a:rPr lang="en-US" sz="2000" kern="100" dirty="0">
                <a:solidFill>
                  <a:srgbClr val="0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Times New Roman" panose="02020603050405020304" pitchFamily="18" charset="0"/>
              </a:rPr>
              <a:t>900105</a:t>
            </a:r>
            <a:r>
              <a:rPr lang="en-US" sz="2000" i="0" kern="100" dirty="0">
                <a:solidFill>
                  <a:srgbClr val="0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Times New Roman" panose="02020603050405020304" pitchFamily="18" charset="0"/>
              </a:rPr>
              <a:t>, Nigeria;</a:t>
            </a:r>
            <a:endParaRPr lang="en-US" sz="2000" dirty="0">
              <a:effectLst>
                <a:outerShdw blurRad="38100" dist="38100" dir="2700000" algn="tl">
                  <a:srgbClr val="000000">
                    <a:alpha val="43137"/>
                  </a:srgbClr>
                </a:outerShdw>
              </a:effectLst>
              <a:latin typeface="Palatino Linotype" panose="02040502050505030304" pitchFamily="18" charset="0"/>
            </a:endParaRPr>
          </a:p>
          <a:p>
            <a:r>
              <a:rPr lang="en-US" sz="2000" baseline="30000" dirty="0">
                <a:effectLst>
                  <a:outerShdw blurRad="38100" dist="38100" dir="2700000" algn="tl">
                    <a:srgbClr val="000000">
                      <a:alpha val="43137"/>
                    </a:srgbClr>
                  </a:outerShdw>
                </a:effectLst>
                <a:latin typeface="Palatino Linotype" panose="02040502050505030304" pitchFamily="18" charset="0"/>
              </a:rPr>
              <a:t>2</a:t>
            </a:r>
            <a:r>
              <a:rPr lang="en-US" sz="2000" dirty="0">
                <a:effectLst>
                  <a:outerShdw blurRad="38100" dist="38100" dir="2700000" algn="tl">
                    <a:srgbClr val="000000">
                      <a:alpha val="43137"/>
                    </a:srgbClr>
                  </a:outerShdw>
                </a:effectLst>
                <a:latin typeface="Palatino Linotype" panose="02040502050505030304" pitchFamily="18" charset="0"/>
              </a:rPr>
              <a:t>Department of Pharmaceutical and Medicinal Chemistry, Ahmadu Bello University, Zaria 810107, Nigeria; </a:t>
            </a:r>
          </a:p>
          <a:p>
            <a:r>
              <a:rPr lang="en-US" sz="2000" baseline="30000" dirty="0">
                <a:effectLst>
                  <a:outerShdw blurRad="38100" dist="38100" dir="2700000" algn="tl">
                    <a:srgbClr val="000000">
                      <a:alpha val="43137"/>
                    </a:srgbClr>
                  </a:outerShdw>
                </a:effectLst>
                <a:latin typeface="Palatino Linotype" panose="02040502050505030304" pitchFamily="18" charset="0"/>
              </a:rPr>
              <a:t>3</a:t>
            </a:r>
            <a:r>
              <a:rPr lang="en-US" sz="2000" dirty="0">
                <a:effectLst>
                  <a:outerShdw blurRad="38100" dist="38100" dir="2700000" algn="tl">
                    <a:srgbClr val="000000">
                      <a:alpha val="43137"/>
                    </a:srgbClr>
                  </a:outerShdw>
                </a:effectLst>
                <a:latin typeface="Palatino Linotype" panose="02040502050505030304" pitchFamily="18" charset="0"/>
              </a:rPr>
              <a:t>National Agency for Food and Drug Administration and Control, Gusau, Zamfara, Nigeria; </a:t>
            </a:r>
          </a:p>
          <a:p>
            <a:r>
              <a:rPr lang="en-US" sz="2000" baseline="30000" dirty="0">
                <a:effectLst>
                  <a:outerShdw blurRad="38100" dist="38100" dir="2700000" algn="tl">
                    <a:srgbClr val="000000">
                      <a:alpha val="43137"/>
                    </a:srgbClr>
                  </a:outerShdw>
                </a:effectLst>
                <a:latin typeface="Palatino Linotype" panose="02040502050505030304" pitchFamily="18" charset="0"/>
              </a:rPr>
              <a:t>4</a:t>
            </a:r>
            <a:r>
              <a:rPr lang="en-US" sz="2000" dirty="0">
                <a:effectLst>
                  <a:outerShdw blurRad="38100" dist="38100" dir="2700000" algn="tl">
                    <a:srgbClr val="000000">
                      <a:alpha val="43137"/>
                    </a:srgbClr>
                  </a:outerShdw>
                </a:effectLst>
                <a:latin typeface="Palatino Linotype" panose="02040502050505030304" pitchFamily="18" charset="0"/>
              </a:rPr>
              <a:t>Department of Pharmaceutical Chemistry, Bauchi State University, Gadau, Nigeria.</a:t>
            </a:r>
          </a:p>
          <a:p>
            <a:r>
              <a:rPr lang="en-US" sz="2000" baseline="30000" dirty="0">
                <a:effectLst>
                  <a:outerShdw blurRad="38100" dist="38100" dir="2700000" algn="tl">
                    <a:srgbClr val="000000">
                      <a:alpha val="43137"/>
                    </a:srgbClr>
                  </a:outerShdw>
                </a:effectLst>
                <a:latin typeface="Palatino Linotype" panose="02040502050505030304" pitchFamily="18" charset="0"/>
              </a:rPr>
              <a:t>5</a:t>
            </a:r>
            <a:r>
              <a:rPr lang="en-US" sz="2000" dirty="0">
                <a:effectLst>
                  <a:outerShdw blurRad="38100" dist="38100" dir="2700000" algn="tl">
                    <a:srgbClr val="000000">
                      <a:alpha val="43137"/>
                    </a:srgbClr>
                  </a:outerShdw>
                </a:effectLst>
                <a:latin typeface="Palatino Linotype" panose="02040502050505030304" pitchFamily="18" charset="0"/>
              </a:rPr>
              <a:t>Department of Pharmacology and Therapeutics, Ahmadu Bello University, Zaria, Zaria 810107, Nigeria; </a:t>
            </a:r>
          </a:p>
        </p:txBody>
      </p:sp>
      <p:sp>
        <p:nvSpPr>
          <p:cNvPr id="1048588" name="TextBox 9"/>
          <p:cNvSpPr txBox="1"/>
          <p:nvPr/>
        </p:nvSpPr>
        <p:spPr>
          <a:xfrm>
            <a:off x="117987" y="6413831"/>
            <a:ext cx="11999568" cy="400110"/>
          </a:xfrm>
          <a:prstGeom prst="rect">
            <a:avLst/>
          </a:prstGeom>
          <a:noFill/>
        </p:spPr>
        <p:txBody>
          <a:bodyPr wrap="square">
            <a:spAutoFit/>
          </a:bodyPr>
          <a:lstStyle/>
          <a:p>
            <a:r>
              <a:rPr lang="en-US" sz="2000" dirty="0">
                <a:effectLst>
                  <a:outerShdw blurRad="38100" dist="38100" dir="2700000" algn="tl">
                    <a:srgbClr val="000000">
                      <a:alpha val="43137"/>
                    </a:srgbClr>
                  </a:outerShdw>
                </a:effectLst>
                <a:latin typeface="Palatino Linotype" panose="02040502050505030304" pitchFamily="18" charset="0"/>
              </a:rPr>
              <a:t>*Correspondence: </a:t>
            </a:r>
            <a:r>
              <a:rPr lang="en-US" sz="2000" dirty="0">
                <a:effectLst>
                  <a:outerShdw blurRad="38100" dist="38100" dir="2700000" algn="tl">
                    <a:srgbClr val="000000">
                      <a:alpha val="43137"/>
                    </a:srgbClr>
                  </a:outerShdw>
                </a:effectLst>
                <a:latin typeface="Palatino Linotype" panose="02040502050505030304" pitchFamily="18" charset="0"/>
                <a:hlinkClick r:id="rId2"/>
              </a:rPr>
              <a:t>dauda.garba@ymail.com</a:t>
            </a:r>
            <a:r>
              <a:rPr lang="en-US" sz="2000" dirty="0">
                <a:effectLst>
                  <a:outerShdw blurRad="38100" dist="38100" dir="2700000" algn="tl">
                    <a:srgbClr val="000000">
                      <a:alpha val="43137"/>
                    </a:srgbClr>
                  </a:outerShdw>
                </a:effectLst>
                <a:latin typeface="Palatino Linotype" panose="02040502050505030304" pitchFamily="18" charset="0"/>
              </a:rPr>
              <a:t>; </a:t>
            </a:r>
            <a:r>
              <a:rPr lang="en-US" sz="2000" dirty="0">
                <a:effectLst>
                  <a:outerShdw blurRad="38100" dist="38100" dir="2700000" algn="tl">
                    <a:srgbClr val="000000">
                      <a:alpha val="43137"/>
                    </a:srgbClr>
                  </a:outerShdw>
                </a:effectLst>
                <a:latin typeface="Palatino Linotype" panose="02040502050505030304" pitchFamily="18" charset="0"/>
                <a:hlinkClick r:id="rId3"/>
              </a:rPr>
              <a:t>dauda.garba@uniabuja.edu.ng</a:t>
            </a:r>
            <a:r>
              <a:rPr lang="en-US" sz="2000" dirty="0">
                <a:effectLst>
                  <a:outerShdw blurRad="38100" dist="38100" dir="2700000" algn="tl">
                    <a:srgbClr val="000000">
                      <a:alpha val="43137"/>
                    </a:srgbClr>
                  </a:outerShdw>
                </a:effectLst>
                <a:latin typeface="Palatino Linotype" panose="02040502050505030304" pitchFamily="18" charset="0"/>
              </a:rPr>
              <a:t>; Tel.: (D.G.); +2347069064878</a:t>
            </a:r>
          </a:p>
        </p:txBody>
      </p:sp>
      <p:pic>
        <p:nvPicPr>
          <p:cNvPr id="3" name="Picture 2">
            <a:extLst>
              <a:ext uri="{FF2B5EF4-FFF2-40B4-BE49-F238E27FC236}">
                <a16:creationId xmlns:a16="http://schemas.microsoft.com/office/drawing/2014/main" id="{5AB719AD-B2F0-3C81-3668-D9B5981F5515}"/>
              </a:ext>
            </a:extLst>
          </p:cNvPr>
          <p:cNvPicPr>
            <a:picLocks noChangeAspect="1"/>
          </p:cNvPicPr>
          <p:nvPr/>
        </p:nvPicPr>
        <p:blipFill>
          <a:blip r:embed="rId4"/>
          <a:stretch>
            <a:fillRect/>
          </a:stretch>
        </p:blipFill>
        <p:spPr>
          <a:xfrm>
            <a:off x="0" y="0"/>
            <a:ext cx="12192000" cy="1476375"/>
          </a:xfrm>
          <a:prstGeom prst="rect">
            <a:avLst/>
          </a:prstGeom>
        </p:spPr>
      </p:pic>
      <p:sp>
        <p:nvSpPr>
          <p:cNvPr id="4" name="Slide Number Placeholder 3">
            <a:extLst>
              <a:ext uri="{FF2B5EF4-FFF2-40B4-BE49-F238E27FC236}">
                <a16:creationId xmlns:a16="http://schemas.microsoft.com/office/drawing/2014/main" id="{ADF04BA7-775A-6932-CB0B-0DBEA9AF4A8D}"/>
              </a:ext>
            </a:extLst>
          </p:cNvPr>
          <p:cNvSpPr>
            <a:spLocks noGrp="1"/>
          </p:cNvSpPr>
          <p:nvPr>
            <p:ph type="sldNum" sz="quarter" idx="12"/>
          </p:nvPr>
        </p:nvSpPr>
        <p:spPr/>
        <p:txBody>
          <a:bodyPr/>
          <a:lstStyle/>
          <a:p>
            <a:fld id="{16F031E0-BD6A-4A67-9BA2-7D12E46009FD}" type="slidenum">
              <a:rPr lang="en-US" smtClean="0"/>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20F86A-A084-5009-09D6-10B6E035E6D6}"/>
              </a:ext>
            </a:extLst>
          </p:cNvPr>
          <p:cNvPicPr>
            <a:picLocks noChangeAspect="1"/>
          </p:cNvPicPr>
          <p:nvPr/>
        </p:nvPicPr>
        <p:blipFill>
          <a:blip r:embed="rId2"/>
          <a:stretch>
            <a:fillRect/>
          </a:stretch>
        </p:blipFill>
        <p:spPr>
          <a:xfrm>
            <a:off x="2932661" y="521875"/>
            <a:ext cx="6752493" cy="4244121"/>
          </a:xfrm>
          <a:prstGeom prst="rect">
            <a:avLst/>
          </a:prstGeom>
        </p:spPr>
      </p:pic>
      <p:sp>
        <p:nvSpPr>
          <p:cNvPr id="9" name="Slide Number Placeholder 8">
            <a:extLst>
              <a:ext uri="{FF2B5EF4-FFF2-40B4-BE49-F238E27FC236}">
                <a16:creationId xmlns:a16="http://schemas.microsoft.com/office/drawing/2014/main" id="{F3395844-E572-1348-F7AC-8BDD8319AAC8}"/>
              </a:ext>
            </a:extLst>
          </p:cNvPr>
          <p:cNvSpPr>
            <a:spLocks noGrp="1"/>
          </p:cNvSpPr>
          <p:nvPr>
            <p:ph type="sldNum" sz="quarter" idx="12"/>
          </p:nvPr>
        </p:nvSpPr>
        <p:spPr/>
        <p:txBody>
          <a:bodyPr/>
          <a:lstStyle/>
          <a:p>
            <a:fld id="{16F031E0-BD6A-4A67-9BA2-7D12E46009FD}" type="slidenum">
              <a:rPr lang="en-US" smtClean="0"/>
              <a:t>10</a:t>
            </a:fld>
            <a:endParaRPr lang="en-US"/>
          </a:p>
        </p:txBody>
      </p:sp>
    </p:spTree>
    <p:extLst>
      <p:ext uri="{BB962C8B-B14F-4D97-AF65-F5344CB8AC3E}">
        <p14:creationId xmlns:p14="http://schemas.microsoft.com/office/powerpoint/2010/main" val="4284702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0B539-F16B-DED0-3931-4A438815B79D}"/>
              </a:ext>
            </a:extLst>
          </p:cNvPr>
          <p:cNvSpPr>
            <a:spLocks noGrp="1"/>
          </p:cNvSpPr>
          <p:nvPr>
            <p:ph type="title"/>
          </p:nvPr>
        </p:nvSpPr>
        <p:spPr>
          <a:xfrm>
            <a:off x="1025770" y="643588"/>
            <a:ext cx="10515600" cy="365126"/>
          </a:xfrm>
        </p:spPr>
        <p:txBody>
          <a:bodyPr>
            <a:noAutofit/>
          </a:bodyPr>
          <a:lstStyle/>
          <a:p>
            <a:pPr marL="0" marR="0" algn="ctr">
              <a:lnSpc>
                <a:spcPct val="100000"/>
              </a:lnSpc>
              <a:spcBef>
                <a:spcPts val="200"/>
              </a:spcBef>
              <a:spcAft>
                <a:spcPts val="0"/>
              </a:spcAft>
            </a:pPr>
            <a:r>
              <a:rPr lang="en-US" sz="2200"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Molecular </a:t>
            </a:r>
            <a:r>
              <a:rPr lang="en-US" sz="22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docking studies</a:t>
            </a:r>
            <a:br>
              <a:rPr lang="en-US" sz="22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en-US" sz="22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Grid box</a:t>
            </a:r>
            <a:br>
              <a:rPr lang="en-US" sz="2200" b="1" dirty="0">
                <a:effectLst/>
                <a:latin typeface="Times New Roman" panose="02020603050405020304" pitchFamily="18" charset="0"/>
                <a:ea typeface="Times New Roman" panose="02020603050405020304" pitchFamily="18" charset="0"/>
                <a:cs typeface="Times New Roman" panose="02020603050405020304" pitchFamily="18" charset="0"/>
              </a:rPr>
            </a:br>
            <a:br>
              <a:rPr lang="en-US" sz="22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22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A8F01F67-B664-FB36-335D-2EED72DCBD60}"/>
              </a:ext>
            </a:extLst>
          </p:cNvPr>
          <p:cNvPicPr>
            <a:picLocks noChangeAspect="1"/>
          </p:cNvPicPr>
          <p:nvPr/>
        </p:nvPicPr>
        <p:blipFill>
          <a:blip r:embed="rId2"/>
          <a:stretch>
            <a:fillRect/>
          </a:stretch>
        </p:blipFill>
        <p:spPr>
          <a:xfrm>
            <a:off x="2649416" y="846486"/>
            <a:ext cx="6981281" cy="2176935"/>
          </a:xfrm>
          <a:prstGeom prst="rect">
            <a:avLst/>
          </a:prstGeom>
        </p:spPr>
      </p:pic>
      <p:sp>
        <p:nvSpPr>
          <p:cNvPr id="8" name="Slide Number Placeholder 7">
            <a:extLst>
              <a:ext uri="{FF2B5EF4-FFF2-40B4-BE49-F238E27FC236}">
                <a16:creationId xmlns:a16="http://schemas.microsoft.com/office/drawing/2014/main" id="{BDD83804-B9AF-2D00-97B3-FC43F472474E}"/>
              </a:ext>
            </a:extLst>
          </p:cNvPr>
          <p:cNvSpPr>
            <a:spLocks noGrp="1"/>
          </p:cNvSpPr>
          <p:nvPr>
            <p:ph type="sldNum" sz="quarter" idx="12"/>
          </p:nvPr>
        </p:nvSpPr>
        <p:spPr/>
        <p:txBody>
          <a:bodyPr/>
          <a:lstStyle/>
          <a:p>
            <a:fld id="{16F031E0-BD6A-4A67-9BA2-7D12E46009FD}" type="slidenum">
              <a:rPr lang="en-US" smtClean="0"/>
              <a:t>11</a:t>
            </a:fld>
            <a:endParaRPr lang="en-US"/>
          </a:p>
        </p:txBody>
      </p:sp>
      <p:sp>
        <p:nvSpPr>
          <p:cNvPr id="7" name="TextBox 6">
            <a:extLst>
              <a:ext uri="{FF2B5EF4-FFF2-40B4-BE49-F238E27FC236}">
                <a16:creationId xmlns:a16="http://schemas.microsoft.com/office/drawing/2014/main" id="{D5566D78-66E8-CD81-CF98-F73FEF64EAD7}"/>
              </a:ext>
            </a:extLst>
          </p:cNvPr>
          <p:cNvSpPr txBox="1"/>
          <p:nvPr/>
        </p:nvSpPr>
        <p:spPr>
          <a:xfrm>
            <a:off x="708680" y="3008673"/>
            <a:ext cx="11149780" cy="1538883"/>
          </a:xfrm>
          <a:prstGeom prst="rect">
            <a:avLst/>
          </a:prstGeom>
          <a:noFill/>
        </p:spPr>
        <p:txBody>
          <a:bodyPr wrap="square">
            <a:spAutoFit/>
          </a:bodyPr>
          <a:lstStyle/>
          <a:p>
            <a:pPr algn="ctr"/>
            <a:r>
              <a:rPr lang="en-US" sz="24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Validation of docking procedure</a:t>
            </a:r>
          </a:p>
          <a:p>
            <a:pPr algn="ct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Table 5: The crystal structures of enzyme complexes and re-docked ligands super-imposed on the crystal structures for validation</a:t>
            </a:r>
          </a:p>
          <a:p>
            <a:pPr algn="ctr"/>
            <a:endParaRPr lang="en-US" sz="3000" dirty="0">
              <a:effectLst>
                <a:outerShdw blurRad="38100" dist="38100" dir="2700000" algn="tl">
                  <a:srgbClr val="000000">
                    <a:alpha val="43137"/>
                  </a:srgbClr>
                </a:outerShdw>
              </a:effectLst>
            </a:endParaRPr>
          </a:p>
        </p:txBody>
      </p:sp>
      <p:pic>
        <p:nvPicPr>
          <p:cNvPr id="9" name="Picture 8">
            <a:extLst>
              <a:ext uri="{FF2B5EF4-FFF2-40B4-BE49-F238E27FC236}">
                <a16:creationId xmlns:a16="http://schemas.microsoft.com/office/drawing/2014/main" id="{DD9B6E2C-3860-E2C9-3656-B04EBDD4C6C8}"/>
              </a:ext>
            </a:extLst>
          </p:cNvPr>
          <p:cNvPicPr>
            <a:picLocks noChangeAspect="1"/>
          </p:cNvPicPr>
          <p:nvPr/>
        </p:nvPicPr>
        <p:blipFill>
          <a:blip r:embed="rId3"/>
          <a:stretch>
            <a:fillRect/>
          </a:stretch>
        </p:blipFill>
        <p:spPr>
          <a:xfrm>
            <a:off x="4410075" y="4011561"/>
            <a:ext cx="4200525" cy="2752093"/>
          </a:xfrm>
          <a:prstGeom prst="rect">
            <a:avLst/>
          </a:prstGeom>
        </p:spPr>
      </p:pic>
    </p:spTree>
    <p:extLst>
      <p:ext uri="{BB962C8B-B14F-4D97-AF65-F5344CB8AC3E}">
        <p14:creationId xmlns:p14="http://schemas.microsoft.com/office/powerpoint/2010/main" val="1377549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BC222B3-7525-6574-275C-AC1F2655960A}"/>
              </a:ext>
            </a:extLst>
          </p:cNvPr>
          <p:cNvPicPr>
            <a:picLocks noChangeAspect="1"/>
          </p:cNvPicPr>
          <p:nvPr/>
        </p:nvPicPr>
        <p:blipFill>
          <a:blip r:embed="rId2"/>
          <a:stretch>
            <a:fillRect/>
          </a:stretch>
        </p:blipFill>
        <p:spPr>
          <a:xfrm>
            <a:off x="2461846" y="1664677"/>
            <a:ext cx="7151077" cy="3094892"/>
          </a:xfrm>
          <a:prstGeom prst="rect">
            <a:avLst/>
          </a:prstGeom>
        </p:spPr>
      </p:pic>
      <p:sp>
        <p:nvSpPr>
          <p:cNvPr id="6" name="Rectangle 5">
            <a:extLst>
              <a:ext uri="{FF2B5EF4-FFF2-40B4-BE49-F238E27FC236}">
                <a16:creationId xmlns:a16="http://schemas.microsoft.com/office/drawing/2014/main" id="{3A3CA176-190D-94A0-6228-9EA044DCEED4}"/>
              </a:ext>
            </a:extLst>
          </p:cNvPr>
          <p:cNvSpPr/>
          <p:nvPr/>
        </p:nvSpPr>
        <p:spPr>
          <a:xfrm>
            <a:off x="1641237" y="356923"/>
            <a:ext cx="9355574" cy="615553"/>
          </a:xfrm>
          <a:prstGeom prst="rect">
            <a:avLst/>
          </a:prstGeom>
        </p:spPr>
        <p:txBody>
          <a:bodyPr wrap="none">
            <a:spAutoFit/>
          </a:bodyPr>
          <a:lstStyle/>
          <a:p>
            <a:pPr algn="ctr">
              <a:defRPr sz="1400" b="0" i="0" u="none" strike="noStrike" kern="1200" spc="0" baseline="0">
                <a:solidFill>
                  <a:prstClr val="black">
                    <a:lumMod val="65000"/>
                    <a:lumOff val="35000"/>
                  </a:prstClr>
                </a:solidFill>
                <a:latin typeface="+mn-lt"/>
                <a:ea typeface="+mn-ea"/>
                <a:cs typeface="+mn-cs"/>
              </a:defRPr>
            </a:pPr>
            <a:r>
              <a:rPr lang="en-US" sz="3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Binding Affinity of Ligands to the protease enzymes</a:t>
            </a:r>
          </a:p>
        </p:txBody>
      </p:sp>
      <p:sp>
        <p:nvSpPr>
          <p:cNvPr id="8" name="Slide Number Placeholder 7">
            <a:extLst>
              <a:ext uri="{FF2B5EF4-FFF2-40B4-BE49-F238E27FC236}">
                <a16:creationId xmlns:a16="http://schemas.microsoft.com/office/drawing/2014/main" id="{021BDEE5-8583-21C5-E45A-871489111EF4}"/>
              </a:ext>
            </a:extLst>
          </p:cNvPr>
          <p:cNvSpPr>
            <a:spLocks noGrp="1"/>
          </p:cNvSpPr>
          <p:nvPr>
            <p:ph type="sldNum" sz="quarter" idx="12"/>
          </p:nvPr>
        </p:nvSpPr>
        <p:spPr/>
        <p:txBody>
          <a:bodyPr/>
          <a:lstStyle/>
          <a:p>
            <a:fld id="{16F031E0-BD6A-4A67-9BA2-7D12E46009FD}" type="slidenum">
              <a:rPr lang="en-US" smtClean="0"/>
              <a:t>12</a:t>
            </a:fld>
            <a:endParaRPr lang="en-US"/>
          </a:p>
        </p:txBody>
      </p:sp>
    </p:spTree>
    <p:extLst>
      <p:ext uri="{BB962C8B-B14F-4D97-AF65-F5344CB8AC3E}">
        <p14:creationId xmlns:p14="http://schemas.microsoft.com/office/powerpoint/2010/main" val="4147370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DC64095-717F-16D2-6730-552DB2864057}"/>
              </a:ext>
            </a:extLst>
          </p:cNvPr>
          <p:cNvSpPr/>
          <p:nvPr/>
        </p:nvSpPr>
        <p:spPr>
          <a:xfrm>
            <a:off x="375350" y="401632"/>
            <a:ext cx="11753539" cy="615553"/>
          </a:xfrm>
          <a:prstGeom prst="rect">
            <a:avLst/>
          </a:prstGeom>
        </p:spPr>
        <p:txBody>
          <a:bodyPr wrap="none">
            <a:spAutoFit/>
          </a:bodyPr>
          <a:lstStyle/>
          <a:p>
            <a:pPr algn="just"/>
            <a:r>
              <a:rPr lang="en-US" sz="3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binding pose and binding interaction analysis </a:t>
            </a:r>
            <a:r>
              <a:rPr lang="en-US" sz="34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 Plasmepsin-I</a:t>
            </a:r>
            <a:endParaRPr lang="en-US" sz="3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28895E30-5A96-5041-E8DA-43BC262C970E}"/>
              </a:ext>
            </a:extLst>
          </p:cNvPr>
          <p:cNvPicPr>
            <a:picLocks noChangeAspect="1"/>
          </p:cNvPicPr>
          <p:nvPr/>
        </p:nvPicPr>
        <p:blipFill>
          <a:blip r:embed="rId2"/>
          <a:stretch>
            <a:fillRect/>
          </a:stretch>
        </p:blipFill>
        <p:spPr>
          <a:xfrm>
            <a:off x="2321169" y="1719262"/>
            <a:ext cx="7526216" cy="3954707"/>
          </a:xfrm>
          <a:prstGeom prst="rect">
            <a:avLst/>
          </a:prstGeom>
        </p:spPr>
      </p:pic>
      <p:sp>
        <p:nvSpPr>
          <p:cNvPr id="8" name="Slide Number Placeholder 7">
            <a:extLst>
              <a:ext uri="{FF2B5EF4-FFF2-40B4-BE49-F238E27FC236}">
                <a16:creationId xmlns:a16="http://schemas.microsoft.com/office/drawing/2014/main" id="{976DB877-1302-3DDA-0ABB-A64AA6864095}"/>
              </a:ext>
            </a:extLst>
          </p:cNvPr>
          <p:cNvSpPr>
            <a:spLocks noGrp="1"/>
          </p:cNvSpPr>
          <p:nvPr>
            <p:ph type="sldNum" sz="quarter" idx="12"/>
          </p:nvPr>
        </p:nvSpPr>
        <p:spPr/>
        <p:txBody>
          <a:bodyPr/>
          <a:lstStyle/>
          <a:p>
            <a:fld id="{16F031E0-BD6A-4A67-9BA2-7D12E46009FD}" type="slidenum">
              <a:rPr lang="en-US" smtClean="0"/>
              <a:t>13</a:t>
            </a:fld>
            <a:endParaRPr lang="en-US"/>
          </a:p>
        </p:txBody>
      </p:sp>
    </p:spTree>
    <p:extLst>
      <p:ext uri="{BB962C8B-B14F-4D97-AF65-F5344CB8AC3E}">
        <p14:creationId xmlns:p14="http://schemas.microsoft.com/office/powerpoint/2010/main" val="3535541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3E7E7F-CB47-0E6F-BAD5-907691AB3C51}"/>
              </a:ext>
            </a:extLst>
          </p:cNvPr>
          <p:cNvPicPr>
            <a:picLocks noChangeAspect="1"/>
          </p:cNvPicPr>
          <p:nvPr/>
        </p:nvPicPr>
        <p:blipFill>
          <a:blip r:embed="rId2"/>
          <a:stretch>
            <a:fillRect/>
          </a:stretch>
        </p:blipFill>
        <p:spPr>
          <a:xfrm>
            <a:off x="2790092" y="1172309"/>
            <a:ext cx="6447693" cy="4220306"/>
          </a:xfrm>
          <a:prstGeom prst="rect">
            <a:avLst/>
          </a:prstGeom>
        </p:spPr>
      </p:pic>
      <p:sp>
        <p:nvSpPr>
          <p:cNvPr id="7" name="Slide Number Placeholder 6">
            <a:extLst>
              <a:ext uri="{FF2B5EF4-FFF2-40B4-BE49-F238E27FC236}">
                <a16:creationId xmlns:a16="http://schemas.microsoft.com/office/drawing/2014/main" id="{2EA8DD18-0D52-8C46-7BB7-8821A4BDF412}"/>
              </a:ext>
            </a:extLst>
          </p:cNvPr>
          <p:cNvSpPr>
            <a:spLocks noGrp="1"/>
          </p:cNvSpPr>
          <p:nvPr>
            <p:ph type="sldNum" sz="quarter" idx="12"/>
          </p:nvPr>
        </p:nvSpPr>
        <p:spPr/>
        <p:txBody>
          <a:bodyPr/>
          <a:lstStyle/>
          <a:p>
            <a:fld id="{16F031E0-BD6A-4A67-9BA2-7D12E46009FD}" type="slidenum">
              <a:rPr lang="en-US" smtClean="0"/>
              <a:t>14</a:t>
            </a:fld>
            <a:endParaRPr lang="en-US"/>
          </a:p>
        </p:txBody>
      </p:sp>
    </p:spTree>
    <p:extLst>
      <p:ext uri="{BB962C8B-B14F-4D97-AF65-F5344CB8AC3E}">
        <p14:creationId xmlns:p14="http://schemas.microsoft.com/office/powerpoint/2010/main" val="1971987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D3EC698-3C28-A5DD-826C-E75ECC56AEBE}"/>
              </a:ext>
            </a:extLst>
          </p:cNvPr>
          <p:cNvSpPr txBox="1"/>
          <p:nvPr/>
        </p:nvSpPr>
        <p:spPr>
          <a:xfrm>
            <a:off x="3048000" y="496371"/>
            <a:ext cx="6096000" cy="430887"/>
          </a:xfrm>
          <a:prstGeom prst="rect">
            <a:avLst/>
          </a:prstGeom>
          <a:noFill/>
        </p:spPr>
        <p:txBody>
          <a:bodyPr wrap="square">
            <a:spAutoFit/>
          </a:bodyPr>
          <a:lstStyle/>
          <a:p>
            <a:pPr algn="ctr"/>
            <a:r>
              <a:rPr lang="en-US" sz="2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SUMMARY OF FINDINGS</a:t>
            </a:r>
            <a:endParaRPr lang="en-US" sz="2200" dirty="0"/>
          </a:p>
        </p:txBody>
      </p:sp>
      <p:sp>
        <p:nvSpPr>
          <p:cNvPr id="7" name="TextBox 6">
            <a:extLst>
              <a:ext uri="{FF2B5EF4-FFF2-40B4-BE49-F238E27FC236}">
                <a16:creationId xmlns:a16="http://schemas.microsoft.com/office/drawing/2014/main" id="{42F0E7B0-7CAA-C1EA-3807-38F0A6174C8B}"/>
              </a:ext>
            </a:extLst>
          </p:cNvPr>
          <p:cNvSpPr txBox="1"/>
          <p:nvPr/>
        </p:nvSpPr>
        <p:spPr>
          <a:xfrm>
            <a:off x="691661" y="1134691"/>
            <a:ext cx="10808677" cy="1704569"/>
          </a:xfrm>
          <a:prstGeom prst="rect">
            <a:avLst/>
          </a:prstGeom>
          <a:noFill/>
        </p:spPr>
        <p:txBody>
          <a:bodyPr wrap="square">
            <a:spAutoFit/>
          </a:bodyPr>
          <a:lstStyle/>
          <a:p>
            <a:pPr algn="just">
              <a:lnSpc>
                <a:spcPct val="150000"/>
              </a:lnSpc>
              <a:buFont typeface="Wingdings" panose="05000000000000000000" pitchFamily="2" charset="2"/>
              <a:buChar char="ü"/>
            </a:pPr>
            <a:r>
              <a:rPr lang="en-US" sz="1800" dirty="0">
                <a:latin typeface="Times New Roman" panose="02020603050405020304" pitchFamily="18" charset="0"/>
                <a:cs typeface="Times New Roman" panose="02020603050405020304" pitchFamily="18" charset="0"/>
              </a:rPr>
              <a:t>Overall, the molecular docking analysis of the isolated compounds against Plasmepsin I and Plasmepsin II showed better binding energy with the receptor at the various active sites; suggesting they could inhibit protease enzymes in both the pre-erythrocytic and erythrocytic stage of malarial parasite’s life cycle.</a:t>
            </a:r>
          </a:p>
          <a:p>
            <a:pPr algn="just">
              <a:lnSpc>
                <a:spcPct val="150000"/>
              </a:lnSpc>
            </a:pPr>
            <a:endParaRPr lang="en-US" sz="1800" dirty="0">
              <a:latin typeface="Times New Roman" panose="02020603050405020304" pitchFamily="18" charset="0"/>
              <a:cs typeface="Times New Roman" panose="02020603050405020304" pitchFamily="18" charset="0"/>
            </a:endParaRPr>
          </a:p>
        </p:txBody>
      </p:sp>
      <p:sp>
        <p:nvSpPr>
          <p:cNvPr id="9" name="Slide Number Placeholder 8">
            <a:extLst>
              <a:ext uri="{FF2B5EF4-FFF2-40B4-BE49-F238E27FC236}">
                <a16:creationId xmlns:a16="http://schemas.microsoft.com/office/drawing/2014/main" id="{0F7F7272-9FB0-828C-76DC-3F6D3B0A5885}"/>
              </a:ext>
            </a:extLst>
          </p:cNvPr>
          <p:cNvSpPr>
            <a:spLocks noGrp="1"/>
          </p:cNvSpPr>
          <p:nvPr>
            <p:ph type="sldNum" sz="quarter" idx="12"/>
          </p:nvPr>
        </p:nvSpPr>
        <p:spPr/>
        <p:txBody>
          <a:bodyPr/>
          <a:lstStyle/>
          <a:p>
            <a:fld id="{16F031E0-BD6A-4A67-9BA2-7D12E46009FD}" type="slidenum">
              <a:rPr lang="en-US" smtClean="0"/>
              <a:t>15</a:t>
            </a:fld>
            <a:endParaRPr lang="en-US"/>
          </a:p>
        </p:txBody>
      </p:sp>
      <p:sp>
        <p:nvSpPr>
          <p:cNvPr id="2" name="TextBox 1">
            <a:extLst>
              <a:ext uri="{FF2B5EF4-FFF2-40B4-BE49-F238E27FC236}">
                <a16:creationId xmlns:a16="http://schemas.microsoft.com/office/drawing/2014/main" id="{32127E52-1537-0915-E83B-B419DA5D4441}"/>
              </a:ext>
            </a:extLst>
          </p:cNvPr>
          <p:cNvSpPr txBox="1"/>
          <p:nvPr/>
        </p:nvSpPr>
        <p:spPr>
          <a:xfrm>
            <a:off x="1488867" y="2408373"/>
            <a:ext cx="9523142" cy="430887"/>
          </a:xfrm>
          <a:prstGeom prst="rect">
            <a:avLst/>
          </a:prstGeom>
          <a:noFill/>
        </p:spPr>
        <p:txBody>
          <a:bodyPr wrap="square" rtlCol="0">
            <a:spAutoFit/>
          </a:bodyPr>
          <a:lstStyle/>
          <a:p>
            <a:pPr algn="ctr"/>
            <a:r>
              <a:rPr lang="en-US"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Conclusion </a:t>
            </a:r>
          </a:p>
        </p:txBody>
      </p:sp>
      <p:sp>
        <p:nvSpPr>
          <p:cNvPr id="4" name="TextBox 3">
            <a:extLst>
              <a:ext uri="{FF2B5EF4-FFF2-40B4-BE49-F238E27FC236}">
                <a16:creationId xmlns:a16="http://schemas.microsoft.com/office/drawing/2014/main" id="{A0E9EBC4-D933-0A95-E6E4-E804016B92C9}"/>
              </a:ext>
            </a:extLst>
          </p:cNvPr>
          <p:cNvSpPr txBox="1"/>
          <p:nvPr/>
        </p:nvSpPr>
        <p:spPr>
          <a:xfrm>
            <a:off x="691661" y="2839260"/>
            <a:ext cx="10662139" cy="2535566"/>
          </a:xfrm>
          <a:prstGeom prst="rect">
            <a:avLst/>
          </a:prstGeom>
          <a:noFill/>
        </p:spPr>
        <p:txBody>
          <a:bodyPr wrap="square">
            <a:spAutoFit/>
          </a:bodyPr>
          <a:lstStyle/>
          <a:p>
            <a:pPr marL="285750" indent="-285750" algn="just">
              <a:lnSpc>
                <a:spcPct val="150000"/>
              </a:lnSpc>
              <a:buFont typeface="Wingdings" panose="05000000000000000000" pitchFamily="2" charset="2"/>
              <a:buChar char="ü"/>
            </a:pPr>
            <a:r>
              <a:rPr lang="en-US" sz="1800" dirty="0">
                <a:latin typeface="Times New Roman" panose="02020603050405020304" pitchFamily="18" charset="0"/>
                <a:cs typeface="Times New Roman" panose="02020603050405020304" pitchFamily="18" charset="0"/>
              </a:rPr>
              <a:t>The isolated compounds inhibited the protease enzymes at the active site with good binding energy. Thus, t</a:t>
            </a:r>
            <a:r>
              <a:rPr lang="en-US" sz="1800" dirty="0">
                <a:effectLst/>
                <a:latin typeface="Times New Roman" panose="02020603050405020304" pitchFamily="18" charset="0"/>
                <a:ea typeface="Times New Roman" panose="02020603050405020304" pitchFamily="18" charset="0"/>
              </a:rPr>
              <a:t>he secondary metabolites from </a:t>
            </a:r>
            <a:r>
              <a:rPr lang="en-US" sz="1800" i="1" dirty="0">
                <a:effectLst/>
                <a:latin typeface="Times New Roman" panose="02020603050405020304" pitchFamily="18" charset="0"/>
                <a:ea typeface="Times New Roman" panose="02020603050405020304" pitchFamily="18" charset="0"/>
              </a:rPr>
              <a:t>G. oreophila</a:t>
            </a:r>
            <a:r>
              <a:rPr lang="en-US" sz="1800" dirty="0">
                <a:effectLst/>
                <a:latin typeface="Times New Roman" panose="02020603050405020304" pitchFamily="18" charset="0"/>
                <a:ea typeface="Times New Roman" panose="02020603050405020304" pitchFamily="18" charset="0"/>
              </a:rPr>
              <a:t> leaves could lead to further development of potent plasmepsin inhibitors for the prevention and treatment of malaria.</a:t>
            </a:r>
          </a:p>
          <a:p>
            <a:pPr algn="ctr">
              <a:lnSpc>
                <a:spcPct val="150000"/>
              </a:lnSpc>
            </a:pPr>
            <a:r>
              <a:rPr lang="en-US" sz="1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CONTRIBUTIONS TO KNOWLEDGE</a:t>
            </a:r>
          </a:p>
          <a:p>
            <a:pPr algn="just">
              <a:lnSpc>
                <a:spcPct val="150000"/>
              </a:lnSpc>
            </a:pPr>
            <a:r>
              <a:rPr lang="en-US" sz="1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In-silico</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studies on the isolated compounds reveals their interactions with </a:t>
            </a:r>
            <a:r>
              <a:rPr lang="en-US" sz="1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Plasmodium falciparum</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enzymes.</a:t>
            </a:r>
            <a:endParaRPr lang="en-US" dirty="0"/>
          </a:p>
          <a:p>
            <a:pPr algn="just">
              <a:lnSpc>
                <a:spcPct val="150000"/>
              </a:lnSpc>
            </a:pP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7910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1607B-0DF9-5B04-45FF-B6CD05D16588}"/>
              </a:ext>
            </a:extLst>
          </p:cNvPr>
          <p:cNvSpPr>
            <a:spLocks noGrp="1"/>
          </p:cNvSpPr>
          <p:nvPr>
            <p:ph type="title"/>
          </p:nvPr>
        </p:nvSpPr>
        <p:spPr>
          <a:xfrm>
            <a:off x="1676400" y="681037"/>
            <a:ext cx="10515600" cy="315912"/>
          </a:xfrm>
        </p:spPr>
        <p:txBody>
          <a:bodyPr>
            <a:normAutofit fontScale="90000"/>
          </a:bodyPr>
          <a:lstStyle/>
          <a:p>
            <a:pPr algn="ctr"/>
            <a:r>
              <a:rPr lang="en-US" sz="4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Few cited </a:t>
            </a:r>
            <a:r>
              <a:rPr lang="en-US" sz="4400" cap="all"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t>
            </a:r>
            <a:r>
              <a:rPr lang="en-US" sz="4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eference </a:t>
            </a:r>
            <a:br>
              <a:rPr lang="en-US" sz="4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en-US" dirty="0"/>
            </a:br>
            <a:endParaRPr lang="en-US" dirty="0"/>
          </a:p>
        </p:txBody>
      </p:sp>
      <p:sp>
        <p:nvSpPr>
          <p:cNvPr id="3" name="Content Placeholder 2">
            <a:extLst>
              <a:ext uri="{FF2B5EF4-FFF2-40B4-BE49-F238E27FC236}">
                <a16:creationId xmlns:a16="http://schemas.microsoft.com/office/drawing/2014/main" id="{85432FCF-06BC-7C64-4BF0-03A72311FEA7}"/>
              </a:ext>
            </a:extLst>
          </p:cNvPr>
          <p:cNvSpPr>
            <a:spLocks noGrp="1"/>
          </p:cNvSpPr>
          <p:nvPr>
            <p:ph idx="1"/>
          </p:nvPr>
        </p:nvSpPr>
        <p:spPr>
          <a:xfrm>
            <a:off x="422033" y="679294"/>
            <a:ext cx="11441722" cy="5825881"/>
          </a:xfrm>
        </p:spPr>
        <p:txBody>
          <a:bodyPr>
            <a:noAutofit/>
          </a:bodyPr>
          <a:lstStyle/>
          <a:p>
            <a:pPr marL="270510" indent="-270510" algn="just">
              <a:lnSpc>
                <a:spcPct val="100000"/>
              </a:lnSpc>
              <a:spcAft>
                <a:spcPts val="1200"/>
              </a:spcAft>
            </a:pPr>
            <a:r>
              <a:rPr lang="en-US" sz="1800" dirty="0">
                <a:latin typeface="Times New Roman" panose="02020603050405020304" pitchFamily="18" charset="0"/>
                <a:cs typeface="Times New Roman" panose="02020603050405020304" pitchFamily="18" charset="0"/>
              </a:rPr>
              <a:t>Dauda G., Haruna, A. K., Musa, A.M., Hassan, B., Mohammed, I. M. and Magaji, M. G. (2016). </a:t>
            </a:r>
            <a:r>
              <a:rPr lang="en-US" sz="1800" i="1" dirty="0">
                <a:latin typeface="Times New Roman" panose="02020603050405020304" pitchFamily="18" charset="0"/>
                <a:cs typeface="Times New Roman" panose="02020603050405020304" pitchFamily="18" charset="0"/>
              </a:rPr>
              <a:t>Biological and Environmental Sciences Journal for the Tropics 13(2)</a:t>
            </a:r>
            <a:r>
              <a:rPr lang="en-US" sz="1800" dirty="0">
                <a:latin typeface="Times New Roman" panose="02020603050405020304" pitchFamily="18" charset="0"/>
                <a:cs typeface="Times New Roman" panose="02020603050405020304" pitchFamily="18" charset="0"/>
              </a:rPr>
              <a:t>. ISSN 0794 – 9057</a:t>
            </a:r>
          </a:p>
          <a:p>
            <a:pPr marL="270510" indent="-270510" algn="just">
              <a:lnSpc>
                <a:spcPct val="100000"/>
              </a:lnSpc>
              <a:spcAft>
                <a:spcPts val="1200"/>
              </a:spcAft>
            </a:pPr>
            <a:r>
              <a:rPr lang="en-US" sz="1800" dirty="0">
                <a:latin typeface="Times New Roman" panose="02020603050405020304" pitchFamily="18" charset="0"/>
                <a:cs typeface="Times New Roman" panose="02020603050405020304" pitchFamily="18" charset="0"/>
              </a:rPr>
              <a:t>Dauda, G., Haruna, A. K., Hassan, B., Sani, Y. M., Haruna, A., Abdullahi, M. I. And Musa, A. M. (2017). Prenylated Quercetin from the Leaves Extract of </a:t>
            </a:r>
            <a:r>
              <a:rPr lang="en-US" sz="1800" i="1" dirty="0">
                <a:latin typeface="Times New Roman" panose="02020603050405020304" pitchFamily="18" charset="0"/>
                <a:cs typeface="Times New Roman" panose="02020603050405020304" pitchFamily="18" charset="0"/>
              </a:rPr>
              <a:t>Globimetula Oreophila (Hook. K) Danser</a:t>
            </a:r>
            <a:r>
              <a:rPr lang="en-US" sz="1800" dirty="0">
                <a:latin typeface="Times New Roman" panose="02020603050405020304" pitchFamily="18" charset="0"/>
                <a:cs typeface="Times New Roman" panose="02020603050405020304" pitchFamily="18" charset="0"/>
              </a:rPr>
              <a:t>. </a:t>
            </a:r>
            <a:r>
              <a:rPr lang="en-US" sz="1800" i="1" dirty="0">
                <a:latin typeface="Times New Roman" panose="02020603050405020304" pitchFamily="18" charset="0"/>
                <a:cs typeface="Times New Roman" panose="02020603050405020304" pitchFamily="18" charset="0"/>
              </a:rPr>
              <a:t>Nigerian Journal of Scientific Research, 16 (6)</a:t>
            </a:r>
          </a:p>
          <a:p>
            <a:pPr marL="270510" indent="-270510" algn="just">
              <a:lnSpc>
                <a:spcPct val="100000"/>
              </a:lnSpc>
              <a:spcAft>
                <a:spcPts val="1200"/>
              </a:spcAft>
            </a:pPr>
            <a:r>
              <a:rPr lang="en-US" sz="1800" kern="100" dirty="0">
                <a:solidFill>
                  <a:srgbClr val="222222"/>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Dauda G, Ali BH, Muhammad SY, Muhammed MG, Muhammad MA, Hassan HS. (2023) Levels of trace metals content of crude ethanol leaf extract of G</a:t>
            </a:r>
            <a:r>
              <a:rPr lang="en-US" sz="1800" i="1" kern="100" dirty="0">
                <a:solidFill>
                  <a:srgbClr val="222222"/>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lobimetula oreophila</a:t>
            </a:r>
            <a:r>
              <a:rPr lang="en-US" sz="1800" kern="100" dirty="0">
                <a:solidFill>
                  <a:srgbClr val="222222"/>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 (Hook. f) </a:t>
            </a:r>
            <a:r>
              <a:rPr lang="en-US" sz="1800" kern="100" dirty="0" err="1">
                <a:solidFill>
                  <a:srgbClr val="222222"/>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danser</a:t>
            </a:r>
            <a:r>
              <a:rPr lang="en-US" sz="1800" kern="100" dirty="0">
                <a:solidFill>
                  <a:srgbClr val="222222"/>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 growing on </a:t>
            </a:r>
            <a:r>
              <a:rPr lang="en-US" sz="1800" i="1" kern="100" dirty="0">
                <a:solidFill>
                  <a:srgbClr val="222222"/>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Azadirachta indica</a:t>
            </a:r>
            <a:r>
              <a:rPr lang="en-US" sz="1800" kern="100" dirty="0">
                <a:solidFill>
                  <a:srgbClr val="222222"/>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 using atomic absorption spectroscopy. J. Curr. Biomed. Res. 3</a:t>
            </a:r>
            <a:r>
              <a:rPr lang="en-US" sz="1800" i="1" kern="100" dirty="0">
                <a:solidFill>
                  <a:srgbClr val="222222"/>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a:t>
            </a:r>
            <a:r>
              <a:rPr lang="en-US" sz="1800" kern="100" dirty="0">
                <a:solidFill>
                  <a:srgbClr val="222222"/>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 1397-1406.</a:t>
            </a:r>
          </a:p>
          <a:p>
            <a:pPr marL="270510" indent="-270510" algn="just">
              <a:lnSpc>
                <a:spcPct val="100000"/>
              </a:lnSpc>
              <a:spcAft>
                <a:spcPts val="1200"/>
              </a:spcAft>
            </a:pPr>
            <a:r>
              <a:rPr lang="en-US" sz="1800" kern="100" dirty="0">
                <a:solidFill>
                  <a:srgbClr val="222222"/>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Dauda G, Ali BH, Muhammed SY, Muhammad MG, Ismail AM, Muhammad MA, Hassan HS (2023) Qualitative and quantitative phytochemical profiling of ethnomedicinal folklore plant-</a:t>
            </a:r>
            <a:r>
              <a:rPr lang="en-US" sz="1800" i="1" kern="100" dirty="0">
                <a:solidFill>
                  <a:srgbClr val="222222"/>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Globimetula oreophila</a:t>
            </a:r>
            <a:r>
              <a:rPr lang="en-US" sz="1800" kern="100" dirty="0">
                <a:solidFill>
                  <a:srgbClr val="222222"/>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 J. Curr. Biomed. Res. 3</a:t>
            </a:r>
            <a:r>
              <a:rPr lang="en-US" sz="1800" i="1" kern="100" dirty="0">
                <a:solidFill>
                  <a:srgbClr val="222222"/>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a:t>
            </a:r>
            <a:r>
              <a:rPr lang="en-US" sz="1800" kern="100" dirty="0">
                <a:solidFill>
                  <a:srgbClr val="222222"/>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 1407-1426.</a:t>
            </a:r>
          </a:p>
          <a:p>
            <a:pPr marL="270510" indent="-270510" algn="just">
              <a:lnSpc>
                <a:spcPct val="100000"/>
              </a:lnSpc>
              <a:spcAft>
                <a:spcPts val="1200"/>
              </a:spcAf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Arzu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U. 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Arzu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B. Y. &amp; Fatima, P. K. (2012). Antitumor and antibacterial activities of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Viscum album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L. grown on different host trees.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Spatula DD</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2(4), 229-236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70510" indent="-270510" algn="just">
              <a:lnSpc>
                <a:spcPct val="100000"/>
              </a:lnSpc>
              <a:spcAft>
                <a:spcPts val="12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70510" indent="-270510" algn="just">
              <a:lnSpc>
                <a:spcPct val="100000"/>
              </a:lnSpc>
              <a:spcAft>
                <a:spcPts val="1200"/>
              </a:spcAft>
            </a:pPr>
            <a:endParaRPr lang="en-US" sz="1800" dirty="0">
              <a:latin typeface="Times New Roman" panose="02020603050405020304" pitchFamily="18" charset="0"/>
              <a:cs typeface="Times New Roman" panose="02020603050405020304" pitchFamily="18" charset="0"/>
            </a:endParaRPr>
          </a:p>
          <a:p>
            <a:pPr marL="0" indent="0">
              <a:lnSpc>
                <a:spcPct val="100000"/>
              </a:lnSpc>
              <a:buNone/>
            </a:pPr>
            <a:endParaRPr lang="en-US" sz="1800" dirty="0"/>
          </a:p>
        </p:txBody>
      </p:sp>
      <p:sp>
        <p:nvSpPr>
          <p:cNvPr id="5" name="Slide Number Placeholder 4">
            <a:extLst>
              <a:ext uri="{FF2B5EF4-FFF2-40B4-BE49-F238E27FC236}">
                <a16:creationId xmlns:a16="http://schemas.microsoft.com/office/drawing/2014/main" id="{22D67DF2-C687-93A0-8AED-8D9A10A4FFCD}"/>
              </a:ext>
            </a:extLst>
          </p:cNvPr>
          <p:cNvSpPr>
            <a:spLocks noGrp="1"/>
          </p:cNvSpPr>
          <p:nvPr>
            <p:ph type="sldNum" sz="quarter" idx="12"/>
          </p:nvPr>
        </p:nvSpPr>
        <p:spPr/>
        <p:txBody>
          <a:bodyPr/>
          <a:lstStyle/>
          <a:p>
            <a:fld id="{16F031E0-BD6A-4A67-9BA2-7D12E46009FD}" type="slidenum">
              <a:rPr lang="en-US" smtClean="0"/>
              <a:t>16</a:t>
            </a:fld>
            <a:endParaRPr lang="en-US"/>
          </a:p>
        </p:txBody>
      </p:sp>
    </p:spTree>
    <p:extLst>
      <p:ext uri="{BB962C8B-B14F-4D97-AF65-F5344CB8AC3E}">
        <p14:creationId xmlns:p14="http://schemas.microsoft.com/office/powerpoint/2010/main" val="3870344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EE72BB-DDEC-74E2-8BA9-2A7EB9256B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8363" y="0"/>
            <a:ext cx="9975273" cy="6858000"/>
          </a:xfrm>
          <a:prstGeom prst="rect">
            <a:avLst/>
          </a:prstGeom>
        </p:spPr>
      </p:pic>
    </p:spTree>
    <p:extLst>
      <p:ext uri="{BB962C8B-B14F-4D97-AF65-F5344CB8AC3E}">
        <p14:creationId xmlns:p14="http://schemas.microsoft.com/office/powerpoint/2010/main" val="2922432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92104" y="229864"/>
            <a:ext cx="5526741" cy="1200329"/>
          </a:xfrm>
          <a:prstGeom prst="rect">
            <a:avLst/>
          </a:prstGeom>
          <a:noFill/>
        </p:spPr>
        <p:txBody>
          <a:bodyPr wrap="square" rtlCol="0">
            <a:spAutoFit/>
          </a:bodyPr>
          <a:lstStyle/>
          <a:p>
            <a:pPr algn="ctr"/>
            <a:r>
              <a:rPr 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Cont’d….Introduction</a:t>
            </a:r>
            <a:br>
              <a:rPr 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681037" y="6125517"/>
            <a:ext cx="10672763" cy="461665"/>
          </a:xfrm>
          <a:prstGeom prst="rect">
            <a:avLst/>
          </a:prstGeom>
          <a:noFill/>
        </p:spPr>
        <p:txBody>
          <a:bodyPr wrap="square" rtlCol="0">
            <a:spAutoFit/>
          </a:bodyPr>
          <a:lstStyle/>
          <a:p>
            <a:r>
              <a:rPr 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Plate 1: Photograph of </a:t>
            </a:r>
            <a:r>
              <a:rPr lang="en-US" sz="24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 oreophila </a:t>
            </a:r>
            <a:r>
              <a:rPr 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hemiparasitic shrub on </a:t>
            </a:r>
            <a:r>
              <a:rPr lang="en-US" sz="24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Azadirachta indica</a:t>
            </a:r>
            <a:r>
              <a:rPr 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
        <p:nvSpPr>
          <p:cNvPr id="8" name="TextBox 7"/>
          <p:cNvSpPr txBox="1"/>
          <p:nvPr/>
        </p:nvSpPr>
        <p:spPr>
          <a:xfrm>
            <a:off x="3726374" y="229864"/>
            <a:ext cx="2931459" cy="830997"/>
          </a:xfrm>
          <a:prstGeom prst="rect">
            <a:avLst/>
          </a:prstGeom>
          <a:noFill/>
        </p:spPr>
        <p:txBody>
          <a:bodyPr wrap="square" rtlCol="0">
            <a:spAutoFit/>
          </a:bodyPr>
          <a:lstStyle/>
          <a:p>
            <a:pPr algn="ctr"/>
            <a:r>
              <a:rPr 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plant</a:t>
            </a:r>
          </a:p>
          <a:p>
            <a:endParaRPr lang="en-US" sz="24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D57F1E4F-1CFF-5643-939E-217C01CDF565}" type="slidenum">
              <a:rPr lang="en-US" sz="2400" smtClean="0">
                <a:latin typeface="Times New Roman" panose="02020603050405020304" pitchFamily="18" charset="0"/>
                <a:cs typeface="Times New Roman" panose="02020603050405020304" pitchFamily="18" charset="0"/>
              </a:rPr>
              <a:pPr/>
              <a:t>2</a:t>
            </a:fld>
            <a:endParaRPr lang="en-US" sz="2400" dirty="0">
              <a:latin typeface="Times New Roman" panose="02020603050405020304" pitchFamily="18" charset="0"/>
              <a:cs typeface="Times New Roman" panose="02020603050405020304" pitchFamily="18" charset="0"/>
            </a:endParaRPr>
          </a:p>
        </p:txBody>
      </p:sp>
      <p:pic>
        <p:nvPicPr>
          <p:cNvPr id="9" name="Picture 8"/>
          <p:cNvPicPr/>
          <p:nvPr/>
        </p:nvPicPr>
        <p:blipFill>
          <a:blip r:embed="rId2"/>
          <a:stretch>
            <a:fillRect/>
          </a:stretch>
        </p:blipFill>
        <p:spPr>
          <a:xfrm>
            <a:off x="2651309" y="830028"/>
            <a:ext cx="5081587" cy="4699235"/>
          </a:xfrm>
          <a:prstGeom prst="rect">
            <a:avLst/>
          </a:prstGeom>
        </p:spPr>
      </p:pic>
    </p:spTree>
    <p:extLst>
      <p:ext uri="{BB962C8B-B14F-4D97-AF65-F5344CB8AC3E}">
        <p14:creationId xmlns:p14="http://schemas.microsoft.com/office/powerpoint/2010/main" val="823950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7" name="Title 1"/>
          <p:cNvSpPr>
            <a:spLocks noGrp="1"/>
          </p:cNvSpPr>
          <p:nvPr>
            <p:ph type="title"/>
          </p:nvPr>
        </p:nvSpPr>
        <p:spPr>
          <a:xfrm>
            <a:off x="838200" y="-117987"/>
            <a:ext cx="10515600" cy="766914"/>
          </a:xfrm>
        </p:spPr>
        <p:txBody>
          <a:bodyPr>
            <a:normAutofit/>
          </a:bodyPr>
          <a:lstStyle/>
          <a:p>
            <a:pPr algn="ctr"/>
            <a:r>
              <a:rPr lang="en-US" sz="2800" dirty="0">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rPr>
              <a:t>INTRODUCTION</a:t>
            </a:r>
            <a:endParaRPr lang="en-US" sz="2800" dirty="0">
              <a:effectLst>
                <a:outerShdw blurRad="38100" dist="38100" dir="2700000" algn="tl">
                  <a:srgbClr val="000000">
                    <a:alpha val="43137"/>
                  </a:srgbClr>
                </a:outerShdw>
              </a:effectLst>
              <a:latin typeface="Palatino Linotype" panose="02040502050505030304" pitchFamily="18" charset="0"/>
            </a:endParaRPr>
          </a:p>
        </p:txBody>
      </p:sp>
      <p:sp>
        <p:nvSpPr>
          <p:cNvPr id="1048608" name="Content Placeholder 2"/>
          <p:cNvSpPr>
            <a:spLocks noGrp="1"/>
          </p:cNvSpPr>
          <p:nvPr>
            <p:ph idx="1"/>
          </p:nvPr>
        </p:nvSpPr>
        <p:spPr>
          <a:xfrm>
            <a:off x="0" y="693174"/>
            <a:ext cx="12034684" cy="6091086"/>
          </a:xfrm>
        </p:spPr>
        <p:txBody>
          <a:bodyPr>
            <a:noAutofit/>
          </a:bodyPr>
          <a:lstStyle/>
          <a:p>
            <a:pPr marR="0" algn="just">
              <a:lnSpc>
                <a:spcPct val="107000"/>
              </a:lnSpc>
              <a:spcBef>
                <a:spcPts val="0"/>
              </a:spcBef>
              <a:spcAft>
                <a:spcPts val="800"/>
              </a:spcAft>
              <a:buFont typeface="Wingdings" panose="05000000000000000000" pitchFamily="2" charset="2"/>
              <a:buChar char="q"/>
            </a:pPr>
            <a:r>
              <a:rPr lang="en-US" sz="2000" i="1" kern="100" dirty="0">
                <a:effectLst/>
                <a:latin typeface="Palatino Linotype" panose="02040502050505030304" pitchFamily="18" charset="0"/>
                <a:ea typeface="Calibri" panose="020F0502020204030204" pitchFamily="34" charset="0"/>
                <a:cs typeface="Times New Roman" panose="02020603050405020304" pitchFamily="18" charset="0"/>
              </a:rPr>
              <a:t>Globimetula oreophila</a:t>
            </a:r>
            <a:r>
              <a:rPr lang="en-US" sz="2000" kern="100" dirty="0">
                <a:effectLst/>
                <a:latin typeface="Palatino Linotype" panose="02040502050505030304" pitchFamily="18" charset="0"/>
                <a:ea typeface="Calibri" panose="020F0502020204030204" pitchFamily="34" charset="0"/>
                <a:cs typeface="Times New Roman" panose="02020603050405020304" pitchFamily="18" charset="0"/>
              </a:rPr>
              <a:t>, or mistletoe, a hemiparasitic plant, grows on dicotyledonous trees in tropical Africa, including Nigeria, Cameroon, Gabon, Congo, and the Central African Republic. It holds traditional medicinal value, with uses for diarrhea, stomachaches, headaches, and fevers, prepared by boiling its leaves and stems for oral consumption.</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buFont typeface="Wingdings" panose="05000000000000000000" pitchFamily="2" charset="2"/>
              <a:buChar char="q"/>
            </a:pPr>
            <a:r>
              <a:rPr lang="en-US" sz="2400" dirty="0">
                <a:latin typeface="Palatino Linotype" panose="02040502050505030304" pitchFamily="18" charset="0"/>
                <a:ea typeface="Calibri" panose="020F0502020204030204" pitchFamily="34" charset="0"/>
              </a:rPr>
              <a:t>Ethnobotanical information indicates that </a:t>
            </a:r>
            <a:r>
              <a:rPr lang="id-ID" sz="2400" i="1" dirty="0">
                <a:effectLst/>
                <a:latin typeface="Palatino Linotype" panose="02040502050505030304" pitchFamily="18" charset="0"/>
                <a:ea typeface="Calibri" panose="020F0502020204030204" pitchFamily="34" charset="0"/>
              </a:rPr>
              <a:t>G</a:t>
            </a:r>
            <a:r>
              <a:rPr lang="en-US" sz="2400" i="1" dirty="0">
                <a:effectLst/>
                <a:latin typeface="Palatino Linotype" panose="02040502050505030304" pitchFamily="18" charset="0"/>
                <a:ea typeface="Calibri" panose="020F0502020204030204" pitchFamily="34" charset="0"/>
              </a:rPr>
              <a:t>. </a:t>
            </a:r>
            <a:r>
              <a:rPr lang="id-ID" sz="2400" i="1" dirty="0">
                <a:effectLst/>
                <a:latin typeface="Palatino Linotype" panose="02040502050505030304" pitchFamily="18" charset="0"/>
                <a:ea typeface="Calibri" panose="020F0502020204030204" pitchFamily="34" charset="0"/>
              </a:rPr>
              <a:t>oreophila</a:t>
            </a:r>
            <a:r>
              <a:rPr lang="id-ID" sz="2400" dirty="0">
                <a:effectLst/>
                <a:latin typeface="Palatino Linotype" panose="02040502050505030304" pitchFamily="18" charset="0"/>
                <a:ea typeface="Calibri" panose="020F0502020204030204" pitchFamily="34" charset="0"/>
              </a:rPr>
              <a:t> has been used to cure various ailments, including diarrhea, stomachache, headache, and fever. As a treatment for these ailments, the leaves and stem are boiled and the resulting decoction is drunk (</a:t>
            </a:r>
            <a:r>
              <a:rPr lang="en-US" sz="2400" dirty="0" err="1">
                <a:effectLst/>
                <a:latin typeface="Palatino Linotype" panose="02040502050505030304" pitchFamily="18" charset="0"/>
                <a:ea typeface="Calibri" panose="020F0502020204030204" pitchFamily="34" charset="0"/>
              </a:rPr>
              <a:t>Arzu</a:t>
            </a:r>
            <a:r>
              <a:rPr lang="en-US" sz="2400" dirty="0">
                <a:effectLst/>
                <a:latin typeface="Palatino Linotype" panose="02040502050505030304" pitchFamily="18" charset="0"/>
                <a:ea typeface="Calibri" panose="020F0502020204030204" pitchFamily="34" charset="0"/>
              </a:rPr>
              <a:t> </a:t>
            </a:r>
            <a:r>
              <a:rPr lang="en-US" sz="2400" i="1" dirty="0">
                <a:effectLst/>
                <a:latin typeface="Palatino Linotype" panose="02040502050505030304" pitchFamily="18" charset="0"/>
                <a:ea typeface="Calibri" panose="020F0502020204030204" pitchFamily="34" charset="0"/>
              </a:rPr>
              <a:t>et al.,</a:t>
            </a:r>
            <a:r>
              <a:rPr lang="en-US" sz="2400" dirty="0">
                <a:effectLst/>
                <a:latin typeface="Palatino Linotype" panose="02040502050505030304" pitchFamily="18" charset="0"/>
                <a:ea typeface="Calibri" panose="020F0502020204030204" pitchFamily="34" charset="0"/>
              </a:rPr>
              <a:t> 2012</a:t>
            </a:r>
            <a:r>
              <a:rPr lang="id-ID" sz="2400" dirty="0">
                <a:effectLst/>
                <a:latin typeface="Palatino Linotype" panose="02040502050505030304" pitchFamily="18" charset="0"/>
                <a:ea typeface="Calibri" panose="020F0502020204030204" pitchFamily="34" charset="0"/>
              </a:rPr>
              <a:t>).</a:t>
            </a:r>
            <a:endParaRPr lang="en-US" sz="2400" dirty="0">
              <a:effectLst/>
              <a:latin typeface="Palatino Linotype" panose="02040502050505030304" pitchFamily="18" charset="0"/>
              <a:ea typeface="Calibri" panose="020F0502020204030204" pitchFamily="34" charset="0"/>
            </a:endParaRPr>
          </a:p>
          <a:p>
            <a:pPr marL="0" indent="0" algn="just">
              <a:lnSpc>
                <a:spcPct val="150000"/>
              </a:lnSpc>
              <a:buNone/>
            </a:pPr>
            <a:r>
              <a:rPr lang="en-US" sz="2400" dirty="0">
                <a:latin typeface="Palatino Linotype" panose="02040502050505030304" pitchFamily="18" charset="0"/>
                <a:cs typeface="Times New Roman" panose="02020603050405020304" pitchFamily="18" charset="0"/>
              </a:rPr>
              <a:t>	                         </a:t>
            </a:r>
            <a:endParaRPr lang="en-US" sz="2400" dirty="0">
              <a:latin typeface="Palatino Linotype" panose="0204050205050503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9E6C9-3060-A888-EDF9-CE4BD27533CE}"/>
              </a:ext>
            </a:extLst>
          </p:cNvPr>
          <p:cNvSpPr>
            <a:spLocks noGrp="1"/>
          </p:cNvSpPr>
          <p:nvPr>
            <p:ph type="title"/>
          </p:nvPr>
        </p:nvSpPr>
        <p:spPr>
          <a:xfrm>
            <a:off x="838200" y="143899"/>
            <a:ext cx="10515600" cy="785249"/>
          </a:xfrm>
        </p:spPr>
        <p:txBody>
          <a:bodyPr>
            <a:normAutofit/>
          </a:bodyPr>
          <a:lstStyle/>
          <a:p>
            <a:pPr algn="ctr"/>
            <a:r>
              <a:rPr lang="en-US" sz="3400" dirty="0">
                <a:latin typeface="Palatino Linotype" panose="02040502050505030304" pitchFamily="18" charset="0"/>
              </a:rPr>
              <a:t>Introduction </a:t>
            </a:r>
            <a:r>
              <a:rPr lang="en-US" sz="3400" dirty="0" err="1">
                <a:latin typeface="Palatino Linotype" panose="02040502050505030304" pitchFamily="18" charset="0"/>
              </a:rPr>
              <a:t>cont</a:t>
            </a:r>
            <a:r>
              <a:rPr lang="en-US" sz="3400" dirty="0">
                <a:latin typeface="Palatino Linotype" panose="02040502050505030304" pitchFamily="18" charset="0"/>
              </a:rPr>
              <a:t>….</a:t>
            </a:r>
          </a:p>
        </p:txBody>
      </p:sp>
      <p:sp>
        <p:nvSpPr>
          <p:cNvPr id="3" name="Content Placeholder 2">
            <a:extLst>
              <a:ext uri="{FF2B5EF4-FFF2-40B4-BE49-F238E27FC236}">
                <a16:creationId xmlns:a16="http://schemas.microsoft.com/office/drawing/2014/main" id="{B81D52E1-57CB-CA5D-9388-CEAFCE16CE41}"/>
              </a:ext>
            </a:extLst>
          </p:cNvPr>
          <p:cNvSpPr>
            <a:spLocks noGrp="1"/>
          </p:cNvSpPr>
          <p:nvPr>
            <p:ph idx="1"/>
          </p:nvPr>
        </p:nvSpPr>
        <p:spPr>
          <a:xfrm>
            <a:off x="-1" y="722671"/>
            <a:ext cx="12192001" cy="5991430"/>
          </a:xfrm>
        </p:spPr>
        <p:txBody>
          <a:bodyPr>
            <a:noAutofit/>
          </a:bodyPr>
          <a:lstStyle/>
          <a:p>
            <a:pPr algn="just">
              <a:lnSpc>
                <a:spcPct val="100000"/>
              </a:lnSpc>
              <a:buFont typeface="Wingdings" panose="05000000000000000000" pitchFamily="2" charset="2"/>
              <a:buChar char="q"/>
            </a:pPr>
            <a:r>
              <a:rPr lang="id-ID" sz="2200" dirty="0">
                <a:effectLst/>
                <a:latin typeface="Palatino Linotype" panose="02040502050505030304" pitchFamily="18" charset="0"/>
                <a:ea typeface="Calibri" panose="020F0502020204030204" pitchFamily="34" charset="0"/>
              </a:rPr>
              <a:t>Previous phytochemical reports showed that the genus </a:t>
            </a:r>
            <a:r>
              <a:rPr lang="id-ID" sz="2200" i="1" dirty="0">
                <a:effectLst/>
                <a:latin typeface="Palatino Linotype" panose="02040502050505030304" pitchFamily="18" charset="0"/>
                <a:ea typeface="Calibri" panose="020F0502020204030204" pitchFamily="34" charset="0"/>
              </a:rPr>
              <a:t>Globimetula</a:t>
            </a:r>
            <a:r>
              <a:rPr lang="id-ID" sz="2200" dirty="0">
                <a:effectLst/>
                <a:latin typeface="Palatino Linotype" panose="02040502050505030304" pitchFamily="18" charset="0"/>
                <a:ea typeface="Calibri" panose="020F0502020204030204" pitchFamily="34" charset="0"/>
              </a:rPr>
              <a:t> contains several secondary metabolites such as carbohydrates, triterpenes, tannins, glycosides, alkaloids, flavonoids, and saponins</a:t>
            </a:r>
            <a:r>
              <a:rPr lang="en-US" sz="2200" dirty="0">
                <a:effectLst/>
                <a:latin typeface="Palatino Linotype" panose="02040502050505030304" pitchFamily="18" charset="0"/>
                <a:ea typeface="Calibri" panose="020F0502020204030204" pitchFamily="34" charset="0"/>
              </a:rPr>
              <a:t> (Dauda </a:t>
            </a:r>
            <a:r>
              <a:rPr lang="en-US" sz="2200" i="1" dirty="0">
                <a:effectLst/>
                <a:latin typeface="Palatino Linotype" panose="02040502050505030304" pitchFamily="18" charset="0"/>
                <a:ea typeface="Calibri" panose="020F0502020204030204" pitchFamily="34" charset="0"/>
              </a:rPr>
              <a:t>et al.,</a:t>
            </a:r>
            <a:r>
              <a:rPr lang="en-US" sz="2200" dirty="0">
                <a:effectLst/>
                <a:latin typeface="Palatino Linotype" panose="02040502050505030304" pitchFamily="18" charset="0"/>
                <a:ea typeface="Calibri" panose="020F0502020204030204" pitchFamily="34" charset="0"/>
              </a:rPr>
              <a:t> 2016).</a:t>
            </a:r>
          </a:p>
          <a:p>
            <a:pPr algn="just">
              <a:lnSpc>
                <a:spcPct val="100000"/>
              </a:lnSpc>
              <a:buFont typeface="Wingdings" panose="05000000000000000000" pitchFamily="2" charset="2"/>
              <a:buChar char="q"/>
            </a:pPr>
            <a:r>
              <a:rPr lang="id-ID" sz="2200" dirty="0">
                <a:effectLst/>
                <a:latin typeface="Palatino Linotype" panose="02040502050505030304" pitchFamily="18" charset="0"/>
                <a:ea typeface="Calibri" panose="020F0502020204030204" pitchFamily="34" charset="0"/>
              </a:rPr>
              <a:t>In previous studies, we reported the isolation of a prenylated quercetin from the ethyl acetate fraction of this plant (</a:t>
            </a:r>
            <a:r>
              <a:rPr lang="en-US" sz="2200" dirty="0">
                <a:effectLst/>
                <a:latin typeface="Palatino Linotype" panose="02040502050505030304" pitchFamily="18" charset="0"/>
                <a:ea typeface="Calibri" panose="020F0502020204030204" pitchFamily="34" charset="0"/>
              </a:rPr>
              <a:t>Dauda </a:t>
            </a:r>
            <a:r>
              <a:rPr lang="en-US" sz="2200" i="1" dirty="0">
                <a:effectLst/>
                <a:latin typeface="Palatino Linotype" panose="02040502050505030304" pitchFamily="18" charset="0"/>
                <a:ea typeface="Calibri" panose="020F0502020204030204" pitchFamily="34" charset="0"/>
              </a:rPr>
              <a:t>et al., </a:t>
            </a:r>
            <a:r>
              <a:rPr lang="en-US" sz="2200" dirty="0">
                <a:effectLst/>
                <a:latin typeface="Palatino Linotype" panose="02040502050505030304" pitchFamily="18" charset="0"/>
                <a:ea typeface="Calibri" panose="020F0502020204030204" pitchFamily="34" charset="0"/>
              </a:rPr>
              <a:t>2016</a:t>
            </a:r>
            <a:r>
              <a:rPr lang="id-ID" sz="2200" dirty="0">
                <a:effectLst/>
                <a:latin typeface="Palatino Linotype" panose="02040502050505030304" pitchFamily="18" charset="0"/>
                <a:ea typeface="Calibri" panose="020F0502020204030204" pitchFamily="34" charset="0"/>
              </a:rPr>
              <a:t>); elemental analysis of the crude ethanol extract (</a:t>
            </a:r>
            <a:r>
              <a:rPr lang="en-US" sz="2200" dirty="0">
                <a:effectLst/>
                <a:latin typeface="Palatino Linotype" panose="02040502050505030304" pitchFamily="18" charset="0"/>
                <a:ea typeface="Calibri" panose="020F0502020204030204" pitchFamily="34" charset="0"/>
              </a:rPr>
              <a:t>Dauda </a:t>
            </a:r>
            <a:r>
              <a:rPr lang="en-US" sz="2200" i="1" dirty="0">
                <a:effectLst/>
                <a:latin typeface="Palatino Linotype" panose="02040502050505030304" pitchFamily="18" charset="0"/>
                <a:ea typeface="Calibri" panose="020F0502020204030204" pitchFamily="34" charset="0"/>
              </a:rPr>
              <a:t>et al.,</a:t>
            </a:r>
            <a:r>
              <a:rPr lang="en-US" sz="2200" dirty="0">
                <a:effectLst/>
                <a:latin typeface="Palatino Linotype" panose="02040502050505030304" pitchFamily="18" charset="0"/>
                <a:ea typeface="Calibri" panose="020F0502020204030204" pitchFamily="34" charset="0"/>
              </a:rPr>
              <a:t> 2023</a:t>
            </a:r>
            <a:r>
              <a:rPr lang="id-ID" sz="2200" dirty="0">
                <a:effectLst/>
                <a:latin typeface="Palatino Linotype" panose="02040502050505030304" pitchFamily="18" charset="0"/>
                <a:ea typeface="Calibri" panose="020F0502020204030204" pitchFamily="34" charset="0"/>
              </a:rPr>
              <a:t>); and qualitative and quantitative phytochemical profiling of this plant (</a:t>
            </a:r>
            <a:r>
              <a:rPr lang="en-US" sz="2200" dirty="0">
                <a:effectLst/>
                <a:latin typeface="Palatino Linotype" panose="02040502050505030304" pitchFamily="18" charset="0"/>
                <a:ea typeface="Calibri" panose="020F0502020204030204" pitchFamily="34" charset="0"/>
              </a:rPr>
              <a:t>Dauda </a:t>
            </a:r>
            <a:r>
              <a:rPr lang="en-US" sz="2200" i="1" dirty="0">
                <a:effectLst/>
                <a:latin typeface="Palatino Linotype" panose="02040502050505030304" pitchFamily="18" charset="0"/>
                <a:ea typeface="Calibri" panose="020F0502020204030204" pitchFamily="34" charset="0"/>
              </a:rPr>
              <a:t>et al.,</a:t>
            </a:r>
            <a:r>
              <a:rPr lang="en-US" sz="2200" dirty="0">
                <a:effectLst/>
                <a:latin typeface="Palatino Linotype" panose="02040502050505030304" pitchFamily="18" charset="0"/>
                <a:ea typeface="Calibri" panose="020F0502020204030204" pitchFamily="34" charset="0"/>
              </a:rPr>
              <a:t> 2023</a:t>
            </a:r>
            <a:r>
              <a:rPr lang="id-ID" sz="2200" dirty="0">
                <a:effectLst/>
                <a:latin typeface="Palatino Linotype" panose="02040502050505030304" pitchFamily="18" charset="0"/>
                <a:ea typeface="Calibri" panose="020F0502020204030204" pitchFamily="34" charset="0"/>
              </a:rPr>
              <a:t>)</a:t>
            </a:r>
            <a:endParaRPr lang="en-US" sz="2200" dirty="0">
              <a:effectLst/>
              <a:latin typeface="Palatino Linotype" panose="02040502050505030304" pitchFamily="18" charset="0"/>
              <a:ea typeface="Calibri" panose="020F0502020204030204" pitchFamily="34" charset="0"/>
            </a:endParaRPr>
          </a:p>
          <a:p>
            <a:pPr marL="0" indent="0" algn="ctr">
              <a:lnSpc>
                <a:spcPct val="100000"/>
              </a:lnSpc>
              <a:buNone/>
            </a:pPr>
            <a:r>
              <a:rPr lang="en-US" sz="2200" dirty="0">
                <a:effectLst>
                  <a:outerShdw blurRad="38100" dist="38100" dir="2700000" algn="tl">
                    <a:srgbClr val="000000">
                      <a:alpha val="43137"/>
                    </a:srgbClr>
                  </a:outerShdw>
                </a:effectLst>
                <a:latin typeface="Palatino Linotype" panose="02040502050505030304" pitchFamily="18" charset="0"/>
              </a:rPr>
              <a:t>AIM</a:t>
            </a:r>
          </a:p>
          <a:p>
            <a:pPr marL="0" indent="0" algn="just">
              <a:lnSpc>
                <a:spcPct val="100000"/>
              </a:lnSpc>
              <a:buNone/>
            </a:pPr>
            <a:r>
              <a:rPr lang="en-US" sz="2200" kern="0" dirty="0">
                <a:effectLst/>
                <a:latin typeface="Times New Roman" panose="02020603050405020304" pitchFamily="18" charset="0"/>
                <a:ea typeface="Times New Roman" panose="02020603050405020304" pitchFamily="18" charset="0"/>
              </a:rPr>
              <a:t>This study aims to evaluate the inhibitory activity of phytochemical constituents from </a:t>
            </a:r>
            <a:r>
              <a:rPr lang="en-US" sz="2200" i="1" kern="0" dirty="0">
                <a:effectLst/>
                <a:latin typeface="Times New Roman" panose="02020603050405020304" pitchFamily="18" charset="0"/>
                <a:ea typeface="Times New Roman" panose="02020603050405020304" pitchFamily="18" charset="0"/>
              </a:rPr>
              <a:t>G. oreophila</a:t>
            </a:r>
            <a:r>
              <a:rPr lang="en-US" sz="2200" kern="0" dirty="0">
                <a:effectLst/>
                <a:latin typeface="Times New Roman" panose="02020603050405020304" pitchFamily="18" charset="0"/>
                <a:ea typeface="Times New Roman" panose="02020603050405020304" pitchFamily="18" charset="0"/>
              </a:rPr>
              <a:t> leaf extract as a malaria-associated protein using an </a:t>
            </a:r>
            <a:r>
              <a:rPr lang="en-US" sz="2200" i="1" kern="0" dirty="0">
                <a:effectLst/>
                <a:latin typeface="Times New Roman" panose="02020603050405020304" pitchFamily="18" charset="0"/>
                <a:ea typeface="Times New Roman" panose="02020603050405020304" pitchFamily="18" charset="0"/>
              </a:rPr>
              <a:t>in silico </a:t>
            </a:r>
            <a:r>
              <a:rPr lang="en-US" sz="2200" kern="0" dirty="0">
                <a:effectLst/>
                <a:latin typeface="Times New Roman" panose="02020603050405020304" pitchFamily="18" charset="0"/>
                <a:ea typeface="Times New Roman" panose="02020603050405020304" pitchFamily="18" charset="0"/>
              </a:rPr>
              <a:t>docking study. </a:t>
            </a:r>
          </a:p>
          <a:p>
            <a:pPr marL="0" indent="0" algn="ctr">
              <a:lnSpc>
                <a:spcPct val="100000"/>
              </a:lnSpc>
              <a:buNone/>
            </a:pPr>
            <a:r>
              <a:rPr lang="en-US" sz="2200" dirty="0">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rPr>
              <a:t>OBJECTIVES</a:t>
            </a:r>
          </a:p>
          <a:p>
            <a:pPr marR="0" lvl="0" algn="just">
              <a:lnSpc>
                <a:spcPct val="100000"/>
              </a:lnSpc>
              <a:spcBef>
                <a:spcPts val="1200"/>
              </a:spcBef>
              <a:spcAft>
                <a:spcPts val="800"/>
              </a:spcAft>
              <a:buFont typeface="Wingdings" panose="05000000000000000000" pitchFamily="2" charset="2"/>
              <a:buChar char="ü"/>
              <a:tabLst>
                <a:tab pos="2327275" algn="l"/>
              </a:tabLst>
            </a:pPr>
            <a:r>
              <a:rPr lang="en-US" sz="2200" dirty="0">
                <a:effectLst/>
                <a:latin typeface="Times New Roman" panose="02020603050405020304" pitchFamily="18" charset="0"/>
                <a:ea typeface="Calibri" panose="020F0502020204030204" pitchFamily="34" charset="0"/>
              </a:rPr>
              <a:t>Investigate the antimalarial mode of action and absorption, distribution, metabolism, and excretion (ADME) characteristics of the identified compounds via </a:t>
            </a:r>
            <a:r>
              <a:rPr lang="en-US" sz="2200" i="1" dirty="0">
                <a:effectLst/>
                <a:latin typeface="Times New Roman" panose="02020603050405020304" pitchFamily="18" charset="0"/>
                <a:ea typeface="Calibri" panose="020F0502020204030204" pitchFamily="34" charset="0"/>
              </a:rPr>
              <a:t>in silico </a:t>
            </a:r>
            <a:r>
              <a:rPr lang="en-US" sz="2200" dirty="0">
                <a:effectLst/>
                <a:latin typeface="Times New Roman" panose="02020603050405020304" pitchFamily="18" charset="0"/>
                <a:ea typeface="Calibri" panose="020F0502020204030204" pitchFamily="34" charset="0"/>
              </a:rPr>
              <a:t>analysis using the crystal structure of </a:t>
            </a:r>
            <a:r>
              <a:rPr lang="en-US" sz="2200" i="1" dirty="0">
                <a:effectLst/>
                <a:latin typeface="Times New Roman" panose="02020603050405020304" pitchFamily="18" charset="0"/>
                <a:ea typeface="Calibri" panose="020F0502020204030204" pitchFamily="34" charset="0"/>
              </a:rPr>
              <a:t>P. falciparum </a:t>
            </a:r>
            <a:r>
              <a:rPr lang="en-US" sz="2200" dirty="0">
                <a:effectLst/>
                <a:latin typeface="Times New Roman" panose="02020603050405020304" pitchFamily="18" charset="0"/>
                <a:ea typeface="Calibri" panose="020F0502020204030204" pitchFamily="34" charset="0"/>
              </a:rPr>
              <a:t>proteases </a:t>
            </a:r>
            <a:endParaRPr lang="en-US" sz="2200" dirty="0">
              <a:latin typeface="Palatino Linotype" panose="02040502050505030304" pitchFamily="18" charset="0"/>
            </a:endParaRPr>
          </a:p>
        </p:txBody>
      </p:sp>
    </p:spTree>
    <p:extLst>
      <p:ext uri="{BB962C8B-B14F-4D97-AF65-F5344CB8AC3E}">
        <p14:creationId xmlns:p14="http://schemas.microsoft.com/office/powerpoint/2010/main" val="1818432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F1D78-B9AA-CF2E-58ED-50117F1B8DFD}"/>
              </a:ext>
            </a:extLst>
          </p:cNvPr>
          <p:cNvSpPr>
            <a:spLocks noGrp="1"/>
          </p:cNvSpPr>
          <p:nvPr>
            <p:ph type="title"/>
          </p:nvPr>
        </p:nvSpPr>
        <p:spPr>
          <a:xfrm>
            <a:off x="838200" y="1"/>
            <a:ext cx="10515600" cy="486696"/>
          </a:xfrm>
        </p:spPr>
        <p:txBody>
          <a:bodyPr>
            <a:normAutofit/>
          </a:bodyPr>
          <a:lstStyle/>
          <a:p>
            <a:pPr algn="ctr"/>
            <a:r>
              <a:rPr lang="en-US" sz="24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Software, Hardware and databases</a:t>
            </a:r>
            <a:endParaRPr 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CA7BD7E-3A80-3B93-7856-6A0F36EDA65C}"/>
              </a:ext>
            </a:extLst>
          </p:cNvPr>
          <p:cNvSpPr>
            <a:spLocks noGrp="1"/>
          </p:cNvSpPr>
          <p:nvPr>
            <p:ph idx="1"/>
          </p:nvPr>
        </p:nvSpPr>
        <p:spPr>
          <a:xfrm>
            <a:off x="117984" y="442452"/>
            <a:ext cx="11931445" cy="6371303"/>
          </a:xfrm>
        </p:spPr>
        <p:txBody>
          <a:bodyPr>
            <a:noAutofit/>
          </a:bodyPr>
          <a:lstStyle/>
          <a:p>
            <a:pPr marL="0" marR="0" indent="0" algn="just">
              <a:lnSpc>
                <a:spcPct val="150000"/>
              </a:lnSpc>
              <a:spcBef>
                <a:spcPts val="0"/>
              </a:spcBef>
              <a:spcAft>
                <a:spcPts val="800"/>
              </a:spcAft>
              <a:buNone/>
              <a:tabLst>
                <a:tab pos="180340" algn="l"/>
                <a:tab pos="360045" algn="l"/>
              </a:tabLst>
            </a:pPr>
            <a:r>
              <a:rPr lang="en-GB" sz="2400" dirty="0">
                <a:effectLst/>
                <a:latin typeface="Times New Roman" panose="02020603050405020304" pitchFamily="18" charset="0"/>
                <a:ea typeface="Calibri" panose="020F0502020204030204" pitchFamily="34" charset="0"/>
                <a:cs typeface="Times New Roman" panose="02020603050405020304" pitchFamily="18" charset="0"/>
              </a:rPr>
              <a:t>AutoDock Vina (Trott and Olson, 2011), </a:t>
            </a:r>
            <a:r>
              <a:rPr lang="en-GB" sz="2400" dirty="0" err="1">
                <a:effectLst/>
                <a:latin typeface="Times New Roman" panose="02020603050405020304" pitchFamily="18" charset="0"/>
                <a:ea typeface="Calibri" panose="020F0502020204030204" pitchFamily="34" charset="0"/>
                <a:cs typeface="Times New Roman" panose="02020603050405020304" pitchFamily="18" charset="0"/>
              </a:rPr>
              <a:t>Molegro</a:t>
            </a:r>
            <a:r>
              <a:rPr lang="en-GB" sz="2400" dirty="0">
                <a:effectLst/>
                <a:latin typeface="Times New Roman" panose="02020603050405020304" pitchFamily="18" charset="0"/>
                <a:ea typeface="Calibri" panose="020F0502020204030204" pitchFamily="34" charset="0"/>
                <a:cs typeface="Times New Roman" panose="02020603050405020304" pitchFamily="18" charset="0"/>
              </a:rPr>
              <a:t> Molecular Viewer (MMV) (www.nlcbio.com), MGL tools (</a:t>
            </a:r>
            <a:r>
              <a:rPr lang="en-GB" sz="2400" dirty="0" err="1">
                <a:effectLst/>
                <a:latin typeface="Times New Roman" panose="02020603050405020304" pitchFamily="18" charset="0"/>
                <a:ea typeface="Calibri" panose="020F0502020204030204" pitchFamily="34" charset="0"/>
                <a:cs typeface="Times New Roman" panose="02020603050405020304" pitchFamily="18" charset="0"/>
              </a:rPr>
              <a:t>Sanner</a:t>
            </a:r>
            <a:r>
              <a:rPr lang="en-GB" sz="2400" dirty="0">
                <a:effectLst/>
                <a:latin typeface="Times New Roman" panose="02020603050405020304" pitchFamily="18" charset="0"/>
                <a:ea typeface="Calibri" panose="020F0502020204030204" pitchFamily="34" charset="0"/>
                <a:cs typeface="Times New Roman" panose="02020603050405020304" pitchFamily="18" charset="0"/>
              </a:rPr>
              <a:t>, Olson, and </a:t>
            </a:r>
            <a:r>
              <a:rPr lang="en-GB" sz="2400" dirty="0" err="1">
                <a:effectLst/>
                <a:latin typeface="Times New Roman" panose="02020603050405020304" pitchFamily="18" charset="0"/>
                <a:ea typeface="Calibri" panose="020F0502020204030204" pitchFamily="34" charset="0"/>
                <a:cs typeface="Times New Roman" panose="02020603050405020304" pitchFamily="18" charset="0"/>
              </a:rPr>
              <a:t>Spehner</a:t>
            </a:r>
            <a:r>
              <a:rPr lang="en-GB" sz="2400" dirty="0">
                <a:effectLst/>
                <a:latin typeface="Times New Roman" panose="02020603050405020304" pitchFamily="18" charset="0"/>
                <a:ea typeface="Calibri" panose="020F0502020204030204" pitchFamily="34" charset="0"/>
                <a:cs typeface="Times New Roman" panose="02020603050405020304" pitchFamily="18" charset="0"/>
              </a:rPr>
              <a:t>, 1996), UCSF Chimera (Pettersen </a:t>
            </a:r>
            <a:r>
              <a:rPr lang="en-GB" sz="2400" i="1" dirty="0">
                <a:effectLst/>
                <a:latin typeface="Times New Roman" panose="02020603050405020304" pitchFamily="18" charset="0"/>
                <a:ea typeface="Calibri" panose="020F0502020204030204" pitchFamily="34" charset="0"/>
                <a:cs typeface="Times New Roman" panose="02020603050405020304" pitchFamily="18" charset="0"/>
              </a:rPr>
              <a:t>et al.,</a:t>
            </a:r>
            <a:r>
              <a:rPr lang="en-GB" sz="2400" dirty="0">
                <a:effectLst/>
                <a:latin typeface="Times New Roman" panose="02020603050405020304" pitchFamily="18" charset="0"/>
                <a:ea typeface="Calibri" panose="020F0502020204030204" pitchFamily="34" charset="0"/>
                <a:cs typeface="Times New Roman" panose="02020603050405020304" pitchFamily="18" charset="0"/>
              </a:rPr>
              <a:t> 2004), ChemDraw ultra.12, Discovery Studio, Spartan 04, SwissAdme (online server), </a:t>
            </a:r>
            <a:r>
              <a:rPr lang="en-GB" sz="2400" dirty="0" err="1">
                <a:effectLst/>
                <a:latin typeface="Times New Roman" panose="02020603050405020304" pitchFamily="18" charset="0"/>
                <a:ea typeface="Calibri" panose="020F0502020204030204" pitchFamily="34" charset="0"/>
                <a:cs typeface="Times New Roman" panose="02020603050405020304" pitchFamily="18" charset="0"/>
              </a:rPr>
              <a:t>Protox</a:t>
            </a:r>
            <a:r>
              <a:rPr lang="en-GB" sz="2400" dirty="0">
                <a:effectLst/>
                <a:latin typeface="Times New Roman" panose="02020603050405020304" pitchFamily="18" charset="0"/>
                <a:ea typeface="Calibri" panose="020F0502020204030204" pitchFamily="34" charset="0"/>
                <a:cs typeface="Times New Roman" panose="02020603050405020304" pitchFamily="18" charset="0"/>
              </a:rPr>
              <a:t>-II (online server), Mac OSX, Windows (Intel processor, Corei7).</a:t>
            </a:r>
          </a:p>
          <a:p>
            <a:pPr marL="0" marR="0" indent="0" algn="ctr">
              <a:lnSpc>
                <a:spcPct val="150000"/>
              </a:lnSpc>
              <a:spcBef>
                <a:spcPts val="0"/>
              </a:spcBef>
              <a:spcAft>
                <a:spcPts val="800"/>
              </a:spcAft>
              <a:buNone/>
              <a:tabLst>
                <a:tab pos="180340" algn="l"/>
                <a:tab pos="360045" algn="l"/>
              </a:tabLst>
            </a:pPr>
            <a:r>
              <a:rPr lang="en-US"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Protein crystal structures</a:t>
            </a:r>
          </a:p>
          <a:p>
            <a:pPr marL="0" indent="0" algn="just">
              <a:lnSpc>
                <a:spcPct val="150000"/>
              </a:lnSpc>
              <a:spcBef>
                <a:spcPts val="0"/>
              </a:spcBef>
              <a:spcAft>
                <a:spcPts val="800"/>
              </a:spcAft>
              <a:buNone/>
              <a:tabLst>
                <a:tab pos="180340" algn="l"/>
                <a:tab pos="360045" algn="l"/>
              </a:tabLst>
            </a:pPr>
            <a:r>
              <a:rPr lang="en-US" sz="2400" dirty="0">
                <a:effectLst/>
                <a:latin typeface="Times New Roman" panose="02020603050405020304" pitchFamily="18" charset="0"/>
                <a:ea typeface="Calibri" panose="020F0502020204030204" pitchFamily="34" charset="0"/>
              </a:rPr>
              <a:t>High-resolution, non-mutant crystal structure files of the following enzymes from </a:t>
            </a:r>
            <a:r>
              <a:rPr lang="en-US" sz="2400" i="1" dirty="0">
                <a:effectLst/>
                <a:latin typeface="Times New Roman" panose="02020603050405020304" pitchFamily="18" charset="0"/>
                <a:ea typeface="Calibri" panose="020F0502020204030204" pitchFamily="34" charset="0"/>
              </a:rPr>
              <a:t>P. falciparum</a:t>
            </a:r>
            <a:r>
              <a:rPr lang="en-US" sz="2400" dirty="0">
                <a:effectLst/>
                <a:latin typeface="Times New Roman" panose="02020603050405020304" pitchFamily="18" charset="0"/>
                <a:ea typeface="Calibri" panose="020F0502020204030204" pitchFamily="34" charset="0"/>
              </a:rPr>
              <a:t> were obtained from RCSB Protein Data Bank (http://www.rcsb.org/pdb) Plasmepsin-I [Plm-I; PDB ID: 3QS1] (</a:t>
            </a:r>
            <a:r>
              <a:rPr lang="en-US" sz="2400" dirty="0">
                <a:solidFill>
                  <a:srgbClr val="222222"/>
                </a:solidFill>
                <a:effectLst/>
                <a:highlight>
                  <a:srgbClr val="FFFFFF"/>
                </a:highlight>
                <a:latin typeface="Times New Roman" panose="02020603050405020304" pitchFamily="18" charset="0"/>
                <a:ea typeface="Calibri" panose="020F0502020204030204" pitchFamily="34" charset="0"/>
              </a:rPr>
              <a:t>Bhaumik</a:t>
            </a:r>
            <a:r>
              <a:rPr lang="en-US" sz="2400" dirty="0">
                <a:effectLst/>
                <a:latin typeface="Times New Roman" panose="02020603050405020304" pitchFamily="18" charset="0"/>
                <a:ea typeface="Calibri" panose="020F0502020204030204" pitchFamily="34" charset="0"/>
              </a:rPr>
              <a:t> </a:t>
            </a:r>
            <a:r>
              <a:rPr lang="en-US" sz="2400" i="1" dirty="0">
                <a:effectLst/>
                <a:latin typeface="Times New Roman" panose="02020603050405020304" pitchFamily="18" charset="0"/>
                <a:ea typeface="Calibri" panose="020F0502020204030204" pitchFamily="34" charset="0"/>
              </a:rPr>
              <a:t>et al., </a:t>
            </a:r>
            <a:r>
              <a:rPr lang="en-US" sz="2400" dirty="0">
                <a:effectLst/>
                <a:latin typeface="Times New Roman" panose="02020603050405020304" pitchFamily="18" charset="0"/>
                <a:ea typeface="Calibri" panose="020F0502020204030204" pitchFamily="34" charset="0"/>
              </a:rPr>
              <a:t>2011), Plasmepsin-II [Plm-II; PDB ID: 1LF3] (</a:t>
            </a:r>
            <a:r>
              <a:rPr lang="en-US" sz="2400" dirty="0" err="1">
                <a:effectLst/>
                <a:latin typeface="Times New Roman" panose="02020603050405020304" pitchFamily="18" charset="0"/>
                <a:ea typeface="Calibri" panose="020F0502020204030204" pitchFamily="34" charset="0"/>
              </a:rPr>
              <a:t>Asojo</a:t>
            </a:r>
            <a:r>
              <a:rPr lang="en-US" sz="2400" dirty="0">
                <a:effectLst/>
                <a:latin typeface="Times New Roman" panose="02020603050405020304" pitchFamily="18" charset="0"/>
                <a:ea typeface="Calibri" panose="020F0502020204030204" pitchFamily="34" charset="0"/>
              </a:rPr>
              <a:t> </a:t>
            </a:r>
            <a:r>
              <a:rPr lang="en-US" sz="2400" i="1" dirty="0">
                <a:effectLst/>
                <a:latin typeface="Times New Roman" panose="02020603050405020304" pitchFamily="18" charset="0"/>
                <a:ea typeface="Calibri" panose="020F0502020204030204" pitchFamily="34" charset="0"/>
              </a:rPr>
              <a:t>et al., </a:t>
            </a:r>
            <a:r>
              <a:rPr lang="en-US" sz="2400" dirty="0">
                <a:effectLst/>
                <a:latin typeface="Times New Roman" panose="02020603050405020304" pitchFamily="18" charset="0"/>
                <a:ea typeface="Calibri" panose="020F0502020204030204" pitchFamily="34" charset="0"/>
              </a:rPr>
              <a:t>2003).</a:t>
            </a:r>
          </a:p>
          <a:p>
            <a:pPr marL="0" marR="0" indent="0" algn="ctr">
              <a:lnSpc>
                <a:spcPct val="150000"/>
              </a:lnSpc>
              <a:spcBef>
                <a:spcPts val="0"/>
              </a:spcBef>
              <a:spcAft>
                <a:spcPts val="800"/>
              </a:spcAft>
              <a:buNone/>
              <a:tabLst>
                <a:tab pos="180340" algn="l"/>
                <a:tab pos="360045" algn="l"/>
              </a:tabLst>
            </a:pPr>
            <a:endParaRPr lang="en-GB" sz="24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ctr">
              <a:lnSpc>
                <a:spcPct val="150000"/>
              </a:lnSpc>
              <a:spcBef>
                <a:spcPts val="0"/>
              </a:spcBef>
              <a:spcAft>
                <a:spcPts val="800"/>
              </a:spcAft>
              <a:buNone/>
              <a:tabLst>
                <a:tab pos="180340" algn="l"/>
                <a:tab pos="360045" algn="l"/>
              </a:tabLs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A4834B3E-7964-1222-A316-786BF1F52ED5}"/>
              </a:ext>
            </a:extLst>
          </p:cNvPr>
          <p:cNvSpPr>
            <a:spLocks noGrp="1"/>
          </p:cNvSpPr>
          <p:nvPr>
            <p:ph type="sldNum" sz="quarter" idx="12"/>
          </p:nvPr>
        </p:nvSpPr>
        <p:spPr/>
        <p:txBody>
          <a:bodyPr/>
          <a:lstStyle/>
          <a:p>
            <a:fld id="{16F031E0-BD6A-4A67-9BA2-7D12E46009FD}" type="slidenum">
              <a:rPr lang="en-US" smtClean="0"/>
              <a:t>5</a:t>
            </a:fld>
            <a:endParaRPr lang="en-US"/>
          </a:p>
        </p:txBody>
      </p:sp>
    </p:spTree>
    <p:extLst>
      <p:ext uri="{BB962C8B-B14F-4D97-AF65-F5344CB8AC3E}">
        <p14:creationId xmlns:p14="http://schemas.microsoft.com/office/powerpoint/2010/main" val="888586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E7752B-254B-812D-371C-306810928E23}"/>
              </a:ext>
            </a:extLst>
          </p:cNvPr>
          <p:cNvSpPr>
            <a:spLocks noGrp="1"/>
          </p:cNvSpPr>
          <p:nvPr>
            <p:ph idx="1"/>
          </p:nvPr>
        </p:nvSpPr>
        <p:spPr>
          <a:xfrm>
            <a:off x="363415" y="0"/>
            <a:ext cx="11465169" cy="6356350"/>
          </a:xfrm>
        </p:spPr>
        <p:txBody>
          <a:bodyPr>
            <a:normAutofit fontScale="92500"/>
          </a:bodyPr>
          <a:lstStyle/>
          <a:p>
            <a:pPr marL="0" marR="0" indent="0" algn="ctr">
              <a:lnSpc>
                <a:spcPct val="150000"/>
              </a:lnSpc>
              <a:spcBef>
                <a:spcPts val="200"/>
              </a:spcBef>
              <a:spcAft>
                <a:spcPts val="0"/>
              </a:spcAft>
              <a:buNone/>
            </a:pPr>
            <a:r>
              <a:rPr lang="en-US" sz="2200" i="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In-silico</a:t>
            </a:r>
            <a:r>
              <a:rPr lang="en-US" sz="22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antimalarial studies </a:t>
            </a:r>
          </a:p>
          <a:p>
            <a:pPr marL="0" marR="0" indent="0" algn="just">
              <a:lnSpc>
                <a:spcPct val="150000"/>
              </a:lnSpc>
              <a:spcBef>
                <a:spcPts val="0"/>
              </a:spcBef>
              <a:spcAft>
                <a:spcPts val="0"/>
              </a:spcAft>
              <a:buNone/>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A total of five (5) compounds were isolated from the </a:t>
            </a:r>
            <a:r>
              <a:rPr lang="en-US" sz="2200" i="1" dirty="0">
                <a:effectLst/>
                <a:latin typeface="Times New Roman" panose="02020603050405020304" pitchFamily="18" charset="0"/>
                <a:ea typeface="Calibri" panose="020F0502020204030204" pitchFamily="34" charset="0"/>
                <a:cs typeface="Times New Roman" panose="02020603050405020304" pitchFamily="18" charset="0"/>
              </a:rPr>
              <a:t>G. oreophila </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plant; Stigmasterol, quercetin, quercetin-3-rhamnoside, 2’, 4-dihydroxy, 4’-methoxy chalcone, and prenylated dihydrostilbene. Their theoretical oral bioavailability and interaction with a validated crystal structure of some </a:t>
            </a:r>
            <a:r>
              <a:rPr lang="en-US" sz="2200" i="1" dirty="0">
                <a:effectLst/>
                <a:latin typeface="Times New Roman" panose="02020603050405020304" pitchFamily="18" charset="0"/>
                <a:ea typeface="Calibri" panose="020F0502020204030204" pitchFamily="34" charset="0"/>
                <a:cs typeface="Times New Roman" panose="02020603050405020304" pitchFamily="18" charset="0"/>
              </a:rPr>
              <a:t>P. falciparum</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drug targets were studied </a:t>
            </a:r>
            <a:r>
              <a:rPr lang="en-US" sz="2200" i="1" dirty="0">
                <a:effectLst/>
                <a:latin typeface="Times New Roman" panose="02020603050405020304" pitchFamily="18" charset="0"/>
                <a:ea typeface="Calibri" panose="020F0502020204030204" pitchFamily="34" charset="0"/>
                <a:cs typeface="Times New Roman" panose="02020603050405020304" pitchFamily="18" charset="0"/>
              </a:rPr>
              <a:t>in-silico.</a:t>
            </a:r>
          </a:p>
          <a:p>
            <a:pPr marL="0" indent="0" algn="ctr">
              <a:buNone/>
            </a:pPr>
            <a:r>
              <a:rPr lang="en-US" sz="20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Evaluation of theoretical oral bioavailability</a:t>
            </a:r>
            <a:endParaRPr lang="en-US" sz="20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The oral bioavailability of the characterized compounds (DG1, DG2, DG3, DG4, and DG5) was predicted theoretically based on Lipinski’s rule of five, on the SWISSADME server (</a:t>
            </a:r>
            <a:r>
              <a:rPr lang="en-US" sz="20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http://www.swissadme.ch/index.php</a:t>
            </a:r>
            <a:r>
              <a:rPr lang="en-US" sz="20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0" marR="0" indent="0" algn="ctr">
              <a:lnSpc>
                <a:spcPct val="150000"/>
              </a:lnSpc>
              <a:spcBef>
                <a:spcPts val="0"/>
              </a:spcBef>
              <a:spcAft>
                <a:spcPts val="800"/>
              </a:spcAft>
              <a:buNone/>
            </a:pPr>
            <a:r>
              <a:rPr lang="en-US" sz="20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Protein</a:t>
            </a:r>
            <a:r>
              <a:rPr lang="en-US"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structure preparation</a:t>
            </a:r>
            <a:endParaRPr lang="en-US" sz="20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lgn="just">
              <a:lnSpc>
                <a:spcPct val="150000"/>
              </a:lnSpc>
              <a:spcBef>
                <a:spcPts val="0"/>
              </a:spcBef>
              <a:spcAft>
                <a:spcPts val="800"/>
              </a:spcAft>
              <a:buNone/>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As already mentioned, the crystal structures were obtained from the protein data bank (PDB).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Before docking, residues located within 5.0Å around the native ligands.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Chimera UCSF was used to remove all crystallographic water molecules, ions, and bound ligands from the 3D structures retrieved from PDB (Pettersen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et al.,</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2004). The isolated receptors were prepared and saved as rec.pdb. AutoDock Tools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Sanner</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et al.,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1996) were used to edit the rec.pdb files by adding polar hydrogen and Gastegier charges and saved them as pdbqt files.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50000"/>
              </a:lnSpc>
              <a:buNone/>
            </a:pPr>
            <a:endParaRPr lang="en-US" sz="2000" dirty="0"/>
          </a:p>
          <a:p>
            <a:pPr marL="0" indent="0">
              <a:buNone/>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000" dirty="0"/>
          </a:p>
          <a:p>
            <a:pPr marL="0" marR="0" indent="0" algn="just">
              <a:lnSpc>
                <a:spcPct val="150000"/>
              </a:lnSpc>
              <a:spcBef>
                <a:spcPts val="0"/>
              </a:spcBef>
              <a:spcAft>
                <a:spcPts val="0"/>
              </a:spcAft>
              <a:buNone/>
            </a:pP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50000"/>
              </a:lnSpc>
              <a:buNone/>
            </a:pPr>
            <a:endParaRPr lang="en-US" sz="2200" dirty="0"/>
          </a:p>
        </p:txBody>
      </p:sp>
      <p:sp>
        <p:nvSpPr>
          <p:cNvPr id="5" name="Slide Number Placeholder 4">
            <a:extLst>
              <a:ext uri="{FF2B5EF4-FFF2-40B4-BE49-F238E27FC236}">
                <a16:creationId xmlns:a16="http://schemas.microsoft.com/office/drawing/2014/main" id="{5459E683-6666-C6FC-491E-8CACC05E3D48}"/>
              </a:ext>
            </a:extLst>
          </p:cNvPr>
          <p:cNvSpPr>
            <a:spLocks noGrp="1"/>
          </p:cNvSpPr>
          <p:nvPr>
            <p:ph type="sldNum" sz="quarter" idx="12"/>
          </p:nvPr>
        </p:nvSpPr>
        <p:spPr/>
        <p:txBody>
          <a:bodyPr/>
          <a:lstStyle/>
          <a:p>
            <a:fld id="{16F031E0-BD6A-4A67-9BA2-7D12E46009FD}" type="slidenum">
              <a:rPr lang="en-US" smtClean="0"/>
              <a:t>6</a:t>
            </a:fld>
            <a:endParaRPr lang="en-US"/>
          </a:p>
        </p:txBody>
      </p:sp>
    </p:spTree>
    <p:extLst>
      <p:ext uri="{BB962C8B-B14F-4D97-AF65-F5344CB8AC3E}">
        <p14:creationId xmlns:p14="http://schemas.microsoft.com/office/powerpoint/2010/main" val="1767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D47421-7FDE-8D57-E58E-7E3752814BFE}"/>
              </a:ext>
            </a:extLst>
          </p:cNvPr>
          <p:cNvSpPr>
            <a:spLocks noGrp="1"/>
          </p:cNvSpPr>
          <p:nvPr>
            <p:ph idx="1"/>
          </p:nvPr>
        </p:nvSpPr>
        <p:spPr>
          <a:xfrm>
            <a:off x="375139" y="164122"/>
            <a:ext cx="11371384" cy="6557353"/>
          </a:xfrm>
        </p:spPr>
        <p:txBody>
          <a:bodyPr>
            <a:normAutofit fontScale="85000" lnSpcReduction="20000"/>
          </a:bodyPr>
          <a:lstStyle/>
          <a:p>
            <a:pPr marL="0" marR="0" indent="0" algn="ctr">
              <a:lnSpc>
                <a:spcPct val="150000"/>
              </a:lnSpc>
              <a:spcBef>
                <a:spcPts val="0"/>
              </a:spcBef>
              <a:spcAft>
                <a:spcPts val="800"/>
              </a:spcAft>
              <a:buNone/>
            </a:pPr>
            <a:r>
              <a:rPr lang="en-US" sz="22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Ligand structure preparation</a:t>
            </a:r>
            <a:endParaRPr lang="en-US" sz="2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50000"/>
              </a:lnSpc>
              <a:spcBef>
                <a:spcPts val="0"/>
              </a:spcBef>
              <a:spcAft>
                <a:spcPts val="800"/>
              </a:spcAft>
              <a:buNone/>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The 2D structures of the characterized compounds (D1, DG2, DG3, DG4, and DG5)</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were </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generated</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using ChemDraw ultra.12, and </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Spartan 04 was used to convert the 2D structures to 3D. Using the AMI semi-empirical method, geometrical optimization was carried out on all the compounds using the Spartan software, and the optimized structures were stored as mol2 files. AutoDock Tools was used to add hydrogen and Gastegier charges and saved as mol2 files to pdbqt format.</a:t>
            </a:r>
          </a:p>
          <a:p>
            <a:pPr marL="0" marR="0" indent="0" algn="ctr">
              <a:lnSpc>
                <a:spcPct val="200000"/>
              </a:lnSpc>
              <a:spcBef>
                <a:spcPts val="1200"/>
              </a:spcBef>
              <a:spcAft>
                <a:spcPts val="0"/>
              </a:spcAft>
              <a:buNone/>
            </a:pPr>
            <a:r>
              <a:rPr lang="en-US" sz="20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Molecular docking analysis</a:t>
            </a:r>
            <a:endParaRPr lang="en-US" sz="2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200000"/>
              </a:lnSpc>
              <a:spcBef>
                <a:spcPts val="0"/>
              </a:spcBef>
              <a:spcAft>
                <a:spcPts val="800"/>
              </a:spcAft>
              <a:buNone/>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The docking procedure for each protease enzyme was validated before docking the test compounds by separating the co-crystallized ligand from the enzyme crystal structure and re-docking it using the set-up parameters. The procedure that gives conformation superimposable with a geometrical conformation of the co-crystallized ligand in the active site was chosen (De Oliveira </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et al.,</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2013). </a:t>
            </a:r>
          </a:p>
          <a:p>
            <a:pPr marL="0" indent="0" algn="just">
              <a:lnSpc>
                <a:spcPct val="150000"/>
              </a:lnSpc>
              <a:buNone/>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Before molecular docking, the active sites were defined according to the coordinates of the crystallographic structures of both enzymes by defining the grid box, and the best pose was obtained which was used for further studies. The UCSF Chimera was further used for post-docking visualization and pre-MD preparations of all systems (ligands and receptors).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50000"/>
              </a:lnSpc>
              <a:spcBef>
                <a:spcPts val="0"/>
              </a:spcBef>
              <a:spcAft>
                <a:spcPts val="800"/>
              </a:spcAft>
              <a:buNone/>
            </a:pP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50000"/>
              </a:lnSpc>
              <a:buNone/>
            </a:pPr>
            <a:endParaRPr lang="en-US" sz="2200" dirty="0"/>
          </a:p>
        </p:txBody>
      </p:sp>
      <p:sp>
        <p:nvSpPr>
          <p:cNvPr id="4" name="Slide Number Placeholder 3">
            <a:extLst>
              <a:ext uri="{FF2B5EF4-FFF2-40B4-BE49-F238E27FC236}">
                <a16:creationId xmlns:a16="http://schemas.microsoft.com/office/drawing/2014/main" id="{59BFE49B-9809-8658-6005-2E96A67EEF7C}"/>
              </a:ext>
            </a:extLst>
          </p:cNvPr>
          <p:cNvSpPr>
            <a:spLocks noGrp="1"/>
          </p:cNvSpPr>
          <p:nvPr>
            <p:ph type="sldNum" sz="quarter" idx="12"/>
          </p:nvPr>
        </p:nvSpPr>
        <p:spPr/>
        <p:txBody>
          <a:bodyPr/>
          <a:lstStyle/>
          <a:p>
            <a:fld id="{16F031E0-BD6A-4A67-9BA2-7D12E46009FD}" type="slidenum">
              <a:rPr lang="en-US" smtClean="0"/>
              <a:t>7</a:t>
            </a:fld>
            <a:endParaRPr lang="en-US"/>
          </a:p>
        </p:txBody>
      </p:sp>
    </p:spTree>
    <p:extLst>
      <p:ext uri="{BB962C8B-B14F-4D97-AF65-F5344CB8AC3E}">
        <p14:creationId xmlns:p14="http://schemas.microsoft.com/office/powerpoint/2010/main" val="4270284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D15DE-EA35-1B17-603D-DC54DA58EFE7}"/>
              </a:ext>
            </a:extLst>
          </p:cNvPr>
          <p:cNvSpPr>
            <a:spLocks noGrp="1"/>
          </p:cNvSpPr>
          <p:nvPr>
            <p:ph type="title"/>
          </p:nvPr>
        </p:nvSpPr>
        <p:spPr>
          <a:xfrm>
            <a:off x="1002323" y="0"/>
            <a:ext cx="10515600" cy="877521"/>
          </a:xfrm>
        </p:spPr>
        <p:txBody>
          <a:bodyPr>
            <a:normAutofit/>
          </a:bodyPr>
          <a:lstStyle/>
          <a:p>
            <a:pPr algn="ctr"/>
            <a:r>
              <a:rPr lang="en-US" sz="3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RESULTS</a:t>
            </a:r>
          </a:p>
        </p:txBody>
      </p:sp>
      <p:pic>
        <p:nvPicPr>
          <p:cNvPr id="5" name="Picture 4">
            <a:extLst>
              <a:ext uri="{FF2B5EF4-FFF2-40B4-BE49-F238E27FC236}">
                <a16:creationId xmlns:a16="http://schemas.microsoft.com/office/drawing/2014/main" id="{AB77BD7E-A342-19AC-82A4-78D2DB8D14FC}"/>
              </a:ext>
            </a:extLst>
          </p:cNvPr>
          <p:cNvPicPr>
            <a:picLocks noChangeAspect="1"/>
          </p:cNvPicPr>
          <p:nvPr/>
        </p:nvPicPr>
        <p:blipFill>
          <a:blip r:embed="rId2"/>
          <a:stretch>
            <a:fillRect/>
          </a:stretch>
        </p:blipFill>
        <p:spPr>
          <a:xfrm>
            <a:off x="2086708" y="1147395"/>
            <a:ext cx="8112369" cy="5089281"/>
          </a:xfrm>
          <a:prstGeom prst="rect">
            <a:avLst/>
          </a:prstGeom>
        </p:spPr>
      </p:pic>
      <p:sp>
        <p:nvSpPr>
          <p:cNvPr id="7" name="Slide Number Placeholder 6">
            <a:extLst>
              <a:ext uri="{FF2B5EF4-FFF2-40B4-BE49-F238E27FC236}">
                <a16:creationId xmlns:a16="http://schemas.microsoft.com/office/drawing/2014/main" id="{1499B7EC-C163-84D4-A07B-2B55BDF408CF}"/>
              </a:ext>
            </a:extLst>
          </p:cNvPr>
          <p:cNvSpPr>
            <a:spLocks noGrp="1"/>
          </p:cNvSpPr>
          <p:nvPr>
            <p:ph type="sldNum" sz="quarter" idx="12"/>
          </p:nvPr>
        </p:nvSpPr>
        <p:spPr/>
        <p:txBody>
          <a:bodyPr/>
          <a:lstStyle/>
          <a:p>
            <a:fld id="{16F031E0-BD6A-4A67-9BA2-7D12E46009FD}" type="slidenum">
              <a:rPr lang="en-US" smtClean="0"/>
              <a:t>8</a:t>
            </a:fld>
            <a:endParaRPr lang="en-US"/>
          </a:p>
        </p:txBody>
      </p:sp>
    </p:spTree>
    <p:extLst>
      <p:ext uri="{BB962C8B-B14F-4D97-AF65-F5344CB8AC3E}">
        <p14:creationId xmlns:p14="http://schemas.microsoft.com/office/powerpoint/2010/main" val="450660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C0D5D47-DC54-531C-C167-D14CF5396E03}"/>
              </a:ext>
            </a:extLst>
          </p:cNvPr>
          <p:cNvPicPr>
            <a:picLocks noChangeAspect="1"/>
          </p:cNvPicPr>
          <p:nvPr/>
        </p:nvPicPr>
        <p:blipFill>
          <a:blip r:embed="rId2"/>
          <a:stretch>
            <a:fillRect/>
          </a:stretch>
        </p:blipFill>
        <p:spPr>
          <a:xfrm>
            <a:off x="2227385" y="1383323"/>
            <a:ext cx="7807569" cy="4501662"/>
          </a:xfrm>
          <a:prstGeom prst="rect">
            <a:avLst/>
          </a:prstGeom>
        </p:spPr>
      </p:pic>
      <p:sp>
        <p:nvSpPr>
          <p:cNvPr id="7" name="Slide Number Placeholder 6">
            <a:extLst>
              <a:ext uri="{FF2B5EF4-FFF2-40B4-BE49-F238E27FC236}">
                <a16:creationId xmlns:a16="http://schemas.microsoft.com/office/drawing/2014/main" id="{A703C947-A1D6-31C2-DE60-F4648F9430DC}"/>
              </a:ext>
            </a:extLst>
          </p:cNvPr>
          <p:cNvSpPr>
            <a:spLocks noGrp="1"/>
          </p:cNvSpPr>
          <p:nvPr>
            <p:ph type="sldNum" sz="quarter" idx="12"/>
          </p:nvPr>
        </p:nvSpPr>
        <p:spPr/>
        <p:txBody>
          <a:bodyPr/>
          <a:lstStyle/>
          <a:p>
            <a:fld id="{16F031E0-BD6A-4A67-9BA2-7D12E46009FD}" type="slidenum">
              <a:rPr lang="en-US" smtClean="0"/>
              <a:t>9</a:t>
            </a:fld>
            <a:endParaRPr lang="en-US"/>
          </a:p>
        </p:txBody>
      </p:sp>
    </p:spTree>
    <p:extLst>
      <p:ext uri="{BB962C8B-B14F-4D97-AF65-F5344CB8AC3E}">
        <p14:creationId xmlns:p14="http://schemas.microsoft.com/office/powerpoint/2010/main" val="30200645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309</TotalTime>
  <Words>1484</Words>
  <Application>Microsoft Office PowerPoint</Application>
  <PresentationFormat>Widescreen</PresentationFormat>
  <Paragraphs>75</Paragraphs>
  <Slides>17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Calibri Light</vt:lpstr>
      <vt:lpstr>Garamond</vt:lpstr>
      <vt:lpstr>Palatino Linotype</vt:lpstr>
      <vt:lpstr>Times New Roman</vt:lpstr>
      <vt:lpstr>Wingdings</vt:lpstr>
      <vt:lpstr>Office Theme</vt:lpstr>
      <vt:lpstr>Phytochemical Constituents from Globimetula oreophila as Plasmepsin I and II Inhibitors in Antimalarial Drug Discovery: An In-silico Approach</vt:lpstr>
      <vt:lpstr>PowerPoint Presentation</vt:lpstr>
      <vt:lpstr>INTRODUCTION</vt:lpstr>
      <vt:lpstr>Introduction cont….</vt:lpstr>
      <vt:lpstr>Software, Hardware and databases</vt:lpstr>
      <vt:lpstr>PowerPoint Presentation</vt:lpstr>
      <vt:lpstr>PowerPoint Presentation</vt:lpstr>
      <vt:lpstr>RESULTS</vt:lpstr>
      <vt:lpstr>PowerPoint Presentation</vt:lpstr>
      <vt:lpstr>PowerPoint Presentation</vt:lpstr>
      <vt:lpstr>Molecular docking studies Grid box  </vt:lpstr>
      <vt:lpstr>PowerPoint Presentation</vt:lpstr>
      <vt:lpstr>PowerPoint Presentation</vt:lpstr>
      <vt:lpstr>PowerPoint Presentation</vt:lpstr>
      <vt:lpstr>PowerPoint Presentation</vt:lpstr>
      <vt:lpstr>Few cited reference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garba dauda</dc:creator>
  <cp:lastModifiedBy>garba dauda</cp:lastModifiedBy>
  <cp:revision>38</cp:revision>
  <dcterms:created xsi:type="dcterms:W3CDTF">2024-07-18T16:37:44Z</dcterms:created>
  <dcterms:modified xsi:type="dcterms:W3CDTF">2024-09-11T17:08:26Z</dcterms:modified>
</cp:coreProperties>
</file>