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3" r:id="rId1"/>
  </p:sldMasterIdLst>
  <p:notesMasterIdLst>
    <p:notesMasterId r:id="rId3"/>
  </p:notesMasterIdLst>
  <p:handoutMasterIdLst>
    <p:handoutMasterId r:id="rId4"/>
  </p:handoutMasterIdLst>
  <p:sldIdLst>
    <p:sldId id="256" r:id="rId2"/>
  </p:sldIdLst>
  <p:sldSz cx="21396325" cy="30275213"/>
  <p:notesSz cx="6797675" cy="9926638"/>
  <p:defaultTextStyle>
    <a:defPPr>
      <a:defRPr lang="en-US"/>
    </a:defPPr>
    <a:lvl1pPr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536">
          <p15:clr>
            <a:srgbClr val="A4A3A4"/>
          </p15:clr>
        </p15:guide>
        <p15:guide id="2" pos="67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t belkacem amira" initials="aa" lastIdx="1" clrIdx="0">
    <p:extLst>
      <p:ext uri="{19B8F6BF-5375-455C-9EA6-DF929625EA0E}">
        <p15:presenceInfo xmlns:p15="http://schemas.microsoft.com/office/powerpoint/2012/main" userId="521dcaefc875d1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7F"/>
    <a:srgbClr val="A4CFD0"/>
    <a:srgbClr val="692D1F"/>
    <a:srgbClr val="61271A"/>
    <a:srgbClr val="5DB068"/>
    <a:srgbClr val="005E2B"/>
    <a:srgbClr val="5F6E05"/>
    <a:srgbClr val="DF6359"/>
    <a:srgbClr val="A45049"/>
    <a:srgbClr val="A34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44" autoAdjust="0"/>
    <p:restoredTop sz="94622" autoAdjust="0"/>
  </p:normalViewPr>
  <p:slideViewPr>
    <p:cSldViewPr snapToGrid="0">
      <p:cViewPr>
        <p:scale>
          <a:sx n="66" d="100"/>
          <a:sy n="66" d="100"/>
        </p:scale>
        <p:origin x="-246" y="-6762"/>
      </p:cViewPr>
      <p:guideLst>
        <p:guide orient="horz" pos="9536"/>
        <p:guide pos="67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algn="r" defTabSz="630238">
              <a:defRPr sz="800">
                <a:latin typeface="Arial" charset="0"/>
                <a:cs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algn="r" defTabSz="630238">
              <a:defRPr sz="800"/>
            </a:lvl1pPr>
          </a:lstStyle>
          <a:p>
            <a:fld id="{C81572B6-87AF-41E2-B737-980896F6648A}"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084388" y="744538"/>
            <a:ext cx="26304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vl1pPr>
          </a:lstStyle>
          <a:p>
            <a:fld id="{81094502-B6F1-46BC-97CD-B82208C37711}" type="slidenum">
              <a:rPr lang="en-US" altLang="en-US"/>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0D0D66-EBD0-4E0E-85C0-2343F3DD4D0D}" type="slidenum">
              <a:rPr lang="en-US" altLang="en-US"/>
              <a:pPr eaLnBrk="1" hangingPunct="1">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9404941"/>
            <a:ext cx="18186876" cy="6489548"/>
          </a:xfrm>
        </p:spPr>
        <p:txBody>
          <a:bodyPr/>
          <a:lstStyle/>
          <a:p>
            <a:r>
              <a:rPr lang="en-US"/>
              <a:t>Click to edit Master title style</a:t>
            </a:r>
            <a:endParaRPr lang="en-SG"/>
          </a:p>
        </p:txBody>
      </p:sp>
      <p:sp>
        <p:nvSpPr>
          <p:cNvPr id="3" name="Subtitle 2"/>
          <p:cNvSpPr>
            <a:spLocks noGrp="1"/>
          </p:cNvSpPr>
          <p:nvPr>
            <p:ph type="subTitle" idx="1"/>
          </p:nvPr>
        </p:nvSpPr>
        <p:spPr>
          <a:xfrm>
            <a:off x="3209449" y="17155954"/>
            <a:ext cx="14977428" cy="7736999"/>
          </a:xfrm>
        </p:spPr>
        <p:txBody>
          <a:bodyPr/>
          <a:lstStyle>
            <a:lvl1pPr marL="0" indent="0" algn="ctr">
              <a:buNone/>
              <a:defRPr>
                <a:solidFill>
                  <a:schemeClr val="tx1">
                    <a:tint val="75000"/>
                  </a:schemeClr>
                </a:solidFill>
              </a:defRPr>
            </a:lvl1pPr>
            <a:lvl2pPr marL="1475853" indent="0" algn="ctr">
              <a:buNone/>
              <a:defRPr>
                <a:solidFill>
                  <a:schemeClr val="tx1">
                    <a:tint val="75000"/>
                  </a:schemeClr>
                </a:solidFill>
              </a:defRPr>
            </a:lvl2pPr>
            <a:lvl3pPr marL="2951706" indent="0" algn="ctr">
              <a:buNone/>
              <a:defRPr>
                <a:solidFill>
                  <a:schemeClr val="tx1">
                    <a:tint val="75000"/>
                  </a:schemeClr>
                </a:solidFill>
              </a:defRPr>
            </a:lvl3pPr>
            <a:lvl4pPr marL="4427560" indent="0" algn="ctr">
              <a:buNone/>
              <a:defRPr>
                <a:solidFill>
                  <a:schemeClr val="tx1">
                    <a:tint val="75000"/>
                  </a:schemeClr>
                </a:solidFill>
              </a:defRPr>
            </a:lvl4pPr>
            <a:lvl5pPr marL="5903413" indent="0" algn="ctr">
              <a:buNone/>
              <a:defRPr>
                <a:solidFill>
                  <a:schemeClr val="tx1">
                    <a:tint val="75000"/>
                  </a:schemeClr>
                </a:solidFill>
              </a:defRPr>
            </a:lvl5pPr>
            <a:lvl6pPr marL="7379269" indent="0" algn="ctr">
              <a:buNone/>
              <a:defRPr>
                <a:solidFill>
                  <a:schemeClr val="tx1">
                    <a:tint val="75000"/>
                  </a:schemeClr>
                </a:solidFill>
              </a:defRPr>
            </a:lvl6pPr>
            <a:lvl7pPr marL="8855122" indent="0" algn="ctr">
              <a:buNone/>
              <a:defRPr>
                <a:solidFill>
                  <a:schemeClr val="tx1">
                    <a:tint val="75000"/>
                  </a:schemeClr>
                </a:solidFill>
              </a:defRPr>
            </a:lvl7pPr>
            <a:lvl8pPr marL="10330976" indent="0" algn="ctr">
              <a:buNone/>
              <a:defRPr>
                <a:solidFill>
                  <a:schemeClr val="tx1">
                    <a:tint val="75000"/>
                  </a:schemeClr>
                </a:solidFill>
              </a:defRPr>
            </a:lvl8pPr>
            <a:lvl9pPr marL="11806829"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E0D6530-ED52-43C6-89AA-C1B5557214D7}" type="slidenum">
              <a:rPr lang="en-US" altLang="en-US"/>
              <a:pPr/>
              <a:t>‹N°›</a:t>
            </a:fld>
            <a:endParaRPr lang="en-US" altLang="en-US"/>
          </a:p>
        </p:txBody>
      </p:sp>
    </p:spTree>
    <p:extLst>
      <p:ext uri="{BB962C8B-B14F-4D97-AF65-F5344CB8AC3E}">
        <p14:creationId xmlns:p14="http://schemas.microsoft.com/office/powerpoint/2010/main" val="30686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40232B5-BD3E-41FD-AFF6-BFB727BE523A}" type="slidenum">
              <a:rPr lang="en-US" altLang="en-US"/>
              <a:pPr/>
              <a:t>‹N°›</a:t>
            </a:fld>
            <a:endParaRPr lang="en-US" altLang="en-US"/>
          </a:p>
        </p:txBody>
      </p:sp>
    </p:spTree>
    <p:extLst>
      <p:ext uri="{BB962C8B-B14F-4D97-AF65-F5344CB8AC3E}">
        <p14:creationId xmlns:p14="http://schemas.microsoft.com/office/powerpoint/2010/main" val="310276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99460" y="5354227"/>
            <a:ext cx="11262788" cy="114036636"/>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503671" y="5354227"/>
            <a:ext cx="33439187" cy="114036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569461-5950-44AB-8CB7-7CFE0A41DE4E}" type="slidenum">
              <a:rPr lang="en-US" altLang="en-US"/>
              <a:pPr/>
              <a:t>‹N°›</a:t>
            </a:fld>
            <a:endParaRPr lang="en-US" altLang="en-US"/>
          </a:p>
        </p:txBody>
      </p:sp>
    </p:spTree>
    <p:extLst>
      <p:ext uri="{BB962C8B-B14F-4D97-AF65-F5344CB8AC3E}">
        <p14:creationId xmlns:p14="http://schemas.microsoft.com/office/powerpoint/2010/main" val="250557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AA7E2EA-CB3D-4572-BC69-7181F7BE6051}" type="slidenum">
              <a:rPr lang="en-US" altLang="en-US"/>
              <a:pPr/>
              <a:t>‹N°›</a:t>
            </a:fld>
            <a:endParaRPr lang="en-US" altLang="en-US"/>
          </a:p>
        </p:txBody>
      </p:sp>
    </p:spTree>
    <p:extLst>
      <p:ext uri="{BB962C8B-B14F-4D97-AF65-F5344CB8AC3E}">
        <p14:creationId xmlns:p14="http://schemas.microsoft.com/office/powerpoint/2010/main" val="2706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62" y="19454634"/>
            <a:ext cx="18186876" cy="6012994"/>
          </a:xfrm>
        </p:spPr>
        <p:txBody>
          <a:bodyPr anchor="t"/>
          <a:lstStyle>
            <a:lvl1pPr algn="l">
              <a:defRPr sz="12900" b="1" cap="all"/>
            </a:lvl1pPr>
          </a:lstStyle>
          <a:p>
            <a:r>
              <a:rPr lang="en-US"/>
              <a:t>Click to edit Master title style</a:t>
            </a:r>
            <a:endParaRPr lang="en-SG"/>
          </a:p>
        </p:txBody>
      </p:sp>
      <p:sp>
        <p:nvSpPr>
          <p:cNvPr id="3" name="Text Placeholder 2"/>
          <p:cNvSpPr>
            <a:spLocks noGrp="1"/>
          </p:cNvSpPr>
          <p:nvPr>
            <p:ph type="body" idx="1"/>
          </p:nvPr>
        </p:nvSpPr>
        <p:spPr>
          <a:xfrm>
            <a:off x="1690162" y="12831933"/>
            <a:ext cx="18186876" cy="6622701"/>
          </a:xfrm>
        </p:spPr>
        <p:txBody>
          <a:bodyPr anchor="b"/>
          <a:lstStyle>
            <a:lvl1pPr marL="0" indent="0">
              <a:buNone/>
              <a:defRPr sz="6500">
                <a:solidFill>
                  <a:schemeClr val="tx1">
                    <a:tint val="75000"/>
                  </a:schemeClr>
                </a:solidFill>
              </a:defRPr>
            </a:lvl1pPr>
            <a:lvl2pPr marL="1475853" indent="0">
              <a:buNone/>
              <a:defRPr sz="5800">
                <a:solidFill>
                  <a:schemeClr val="tx1">
                    <a:tint val="75000"/>
                  </a:schemeClr>
                </a:solidFill>
              </a:defRPr>
            </a:lvl2pPr>
            <a:lvl3pPr marL="2951706" indent="0">
              <a:buNone/>
              <a:defRPr sz="5200">
                <a:solidFill>
                  <a:schemeClr val="tx1">
                    <a:tint val="75000"/>
                  </a:schemeClr>
                </a:solidFill>
              </a:defRPr>
            </a:lvl3pPr>
            <a:lvl4pPr marL="4427560" indent="0">
              <a:buNone/>
              <a:defRPr sz="4500">
                <a:solidFill>
                  <a:schemeClr val="tx1">
                    <a:tint val="75000"/>
                  </a:schemeClr>
                </a:solidFill>
              </a:defRPr>
            </a:lvl4pPr>
            <a:lvl5pPr marL="5903413" indent="0">
              <a:buNone/>
              <a:defRPr sz="4500">
                <a:solidFill>
                  <a:schemeClr val="tx1">
                    <a:tint val="75000"/>
                  </a:schemeClr>
                </a:solidFill>
              </a:defRPr>
            </a:lvl5pPr>
            <a:lvl6pPr marL="7379269" indent="0">
              <a:buNone/>
              <a:defRPr sz="4500">
                <a:solidFill>
                  <a:schemeClr val="tx1">
                    <a:tint val="75000"/>
                  </a:schemeClr>
                </a:solidFill>
              </a:defRPr>
            </a:lvl6pPr>
            <a:lvl7pPr marL="8855122" indent="0">
              <a:buNone/>
              <a:defRPr sz="4500">
                <a:solidFill>
                  <a:schemeClr val="tx1">
                    <a:tint val="75000"/>
                  </a:schemeClr>
                </a:solidFill>
              </a:defRPr>
            </a:lvl7pPr>
            <a:lvl8pPr marL="10330976" indent="0">
              <a:buNone/>
              <a:defRPr sz="4500">
                <a:solidFill>
                  <a:schemeClr val="tx1">
                    <a:tint val="75000"/>
                  </a:schemeClr>
                </a:solidFill>
              </a:defRPr>
            </a:lvl8pPr>
            <a:lvl9pPr marL="11806829"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965D89-BE5A-4689-9D53-5DBB137C4F9C}" type="slidenum">
              <a:rPr lang="en-US" altLang="en-US"/>
              <a:pPr/>
              <a:t>‹N°›</a:t>
            </a:fld>
            <a:endParaRPr lang="en-US" altLang="en-US"/>
          </a:p>
        </p:txBody>
      </p:sp>
    </p:spTree>
    <p:extLst>
      <p:ext uri="{BB962C8B-B14F-4D97-AF65-F5344CB8AC3E}">
        <p14:creationId xmlns:p14="http://schemas.microsoft.com/office/powerpoint/2010/main" val="348769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2503667" y="31186275"/>
            <a:ext cx="22350989"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25211262" y="31186275"/>
            <a:ext cx="22350986"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CC83AAE-2C2C-4CCD-BCFD-AD4CC861694C}" type="slidenum">
              <a:rPr lang="en-US" altLang="en-US"/>
              <a:pPr/>
              <a:t>‹N°›</a:t>
            </a:fld>
            <a:endParaRPr lang="en-US" altLang="en-US"/>
          </a:p>
        </p:txBody>
      </p:sp>
    </p:spTree>
    <p:extLst>
      <p:ext uri="{BB962C8B-B14F-4D97-AF65-F5344CB8AC3E}">
        <p14:creationId xmlns:p14="http://schemas.microsoft.com/office/powerpoint/2010/main" val="32725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816" y="1212412"/>
            <a:ext cx="19256693" cy="5045869"/>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1069816" y="6776884"/>
            <a:ext cx="9453759"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816" y="9601167"/>
            <a:ext cx="9453759"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10869039" y="6776884"/>
            <a:ext cx="9457473"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9039" y="9601167"/>
            <a:ext cx="9457473"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D055140D-4938-45F3-9BD4-5D5EC4BB4AE1}" type="slidenum">
              <a:rPr lang="en-US" altLang="en-US"/>
              <a:pPr/>
              <a:t>‹N°›</a:t>
            </a:fld>
            <a:endParaRPr lang="en-US" altLang="en-US"/>
          </a:p>
        </p:txBody>
      </p:sp>
    </p:spTree>
    <p:extLst>
      <p:ext uri="{BB962C8B-B14F-4D97-AF65-F5344CB8AC3E}">
        <p14:creationId xmlns:p14="http://schemas.microsoft.com/office/powerpoint/2010/main" val="34112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D753EB9-0AA7-4FDF-AFD5-935A215642FE}" type="slidenum">
              <a:rPr lang="en-US" altLang="en-US"/>
              <a:pPr/>
              <a:t>‹N°›</a:t>
            </a:fld>
            <a:endParaRPr lang="en-US" altLang="en-US"/>
          </a:p>
        </p:txBody>
      </p:sp>
    </p:spTree>
    <p:extLst>
      <p:ext uri="{BB962C8B-B14F-4D97-AF65-F5344CB8AC3E}">
        <p14:creationId xmlns:p14="http://schemas.microsoft.com/office/powerpoint/2010/main" val="133080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E279BE8C-C710-4F56-ADC5-F8A2EEC9BACA}" type="slidenum">
              <a:rPr lang="en-US" altLang="en-US"/>
              <a:pPr/>
              <a:t>‹N°›</a:t>
            </a:fld>
            <a:endParaRPr lang="en-US" altLang="en-US"/>
          </a:p>
        </p:txBody>
      </p:sp>
    </p:spTree>
    <p:extLst>
      <p:ext uri="{BB962C8B-B14F-4D97-AF65-F5344CB8AC3E}">
        <p14:creationId xmlns:p14="http://schemas.microsoft.com/office/powerpoint/2010/main" val="302478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817" y="1205402"/>
            <a:ext cx="7039244" cy="5129967"/>
          </a:xfrm>
        </p:spPr>
        <p:txBody>
          <a:bodyPr anchor="b"/>
          <a:lstStyle>
            <a:lvl1pPr algn="l">
              <a:defRPr sz="6500" b="1"/>
            </a:lvl1pPr>
          </a:lstStyle>
          <a:p>
            <a:r>
              <a:rPr lang="en-US"/>
              <a:t>Click to edit Master title style</a:t>
            </a:r>
            <a:endParaRPr lang="en-SG"/>
          </a:p>
        </p:txBody>
      </p:sp>
      <p:sp>
        <p:nvSpPr>
          <p:cNvPr id="3" name="Content Placeholder 2"/>
          <p:cNvSpPr>
            <a:spLocks noGrp="1"/>
          </p:cNvSpPr>
          <p:nvPr>
            <p:ph idx="1"/>
          </p:nvPr>
        </p:nvSpPr>
        <p:spPr>
          <a:xfrm>
            <a:off x="8365369" y="1205408"/>
            <a:ext cx="11961140"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1069817" y="6335375"/>
            <a:ext cx="7039244" cy="20709089"/>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A65C989-7F42-434C-92DA-94DEA977E6F7}" type="slidenum">
              <a:rPr lang="en-US" altLang="en-US"/>
              <a:pPr/>
              <a:t>‹N°›</a:t>
            </a:fld>
            <a:endParaRPr lang="en-US" altLang="en-US"/>
          </a:p>
        </p:txBody>
      </p:sp>
    </p:spTree>
    <p:extLst>
      <p:ext uri="{BB962C8B-B14F-4D97-AF65-F5344CB8AC3E}">
        <p14:creationId xmlns:p14="http://schemas.microsoft.com/office/powerpoint/2010/main" val="3249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829" y="21192649"/>
            <a:ext cx="12837795" cy="2501912"/>
          </a:xfrm>
        </p:spPr>
        <p:txBody>
          <a:bodyPr anchor="b"/>
          <a:lstStyle>
            <a:lvl1pPr algn="l">
              <a:defRPr sz="6500" b="1"/>
            </a:lvl1pPr>
          </a:lstStyle>
          <a:p>
            <a:r>
              <a:rPr lang="en-US"/>
              <a:t>Click to edit Master title style</a:t>
            </a:r>
            <a:endParaRPr lang="en-SG"/>
          </a:p>
        </p:txBody>
      </p:sp>
      <p:sp>
        <p:nvSpPr>
          <p:cNvPr id="3" name="Picture Placeholder 2"/>
          <p:cNvSpPr>
            <a:spLocks noGrp="1"/>
          </p:cNvSpPr>
          <p:nvPr>
            <p:ph type="pic" idx="1"/>
          </p:nvPr>
        </p:nvSpPr>
        <p:spPr>
          <a:xfrm>
            <a:off x="4193829" y="2705146"/>
            <a:ext cx="12837795" cy="18165128"/>
          </a:xfrm>
        </p:spPr>
        <p:txBody>
          <a:bodyPr rtlCol="0">
            <a:normAutofit/>
          </a:bodyPr>
          <a:lstStyle>
            <a:lvl1pPr marL="0" indent="0">
              <a:buNone/>
              <a:defRPr sz="10300"/>
            </a:lvl1pPr>
            <a:lvl2pPr marL="1475853" indent="0">
              <a:buNone/>
              <a:defRPr sz="9000"/>
            </a:lvl2pPr>
            <a:lvl3pPr marL="2951706" indent="0">
              <a:buNone/>
              <a:defRPr sz="7700"/>
            </a:lvl3pPr>
            <a:lvl4pPr marL="4427560" indent="0">
              <a:buNone/>
              <a:defRPr sz="6500"/>
            </a:lvl4pPr>
            <a:lvl5pPr marL="5903413" indent="0">
              <a:buNone/>
              <a:defRPr sz="6500"/>
            </a:lvl5pPr>
            <a:lvl6pPr marL="7379269" indent="0">
              <a:buNone/>
              <a:defRPr sz="6500"/>
            </a:lvl6pPr>
            <a:lvl7pPr marL="8855122" indent="0">
              <a:buNone/>
              <a:defRPr sz="6500"/>
            </a:lvl7pPr>
            <a:lvl8pPr marL="10330976" indent="0">
              <a:buNone/>
              <a:defRPr sz="6500"/>
            </a:lvl8pPr>
            <a:lvl9pPr marL="11806829" indent="0">
              <a:buNone/>
              <a:defRPr sz="6500"/>
            </a:lvl9pPr>
          </a:lstStyle>
          <a:p>
            <a:pPr lvl="0"/>
            <a:endParaRPr lang="en-SG" noProof="0"/>
          </a:p>
        </p:txBody>
      </p:sp>
      <p:sp>
        <p:nvSpPr>
          <p:cNvPr id="4" name="Text Placeholder 3"/>
          <p:cNvSpPr>
            <a:spLocks noGrp="1"/>
          </p:cNvSpPr>
          <p:nvPr>
            <p:ph type="body" sz="half" idx="2"/>
          </p:nvPr>
        </p:nvSpPr>
        <p:spPr>
          <a:xfrm>
            <a:off x="4193829" y="23694561"/>
            <a:ext cx="12837795" cy="3553130"/>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6C2ADC4-B2D5-4E02-869C-5CEF0ECAEE48}" type="slidenum">
              <a:rPr lang="en-US" altLang="en-US"/>
              <a:pPr/>
              <a:t>‹N°›</a:t>
            </a:fld>
            <a:endParaRPr lang="en-US" altLang="en-US"/>
          </a:p>
        </p:txBody>
      </p:sp>
    </p:spTree>
    <p:extLst>
      <p:ext uri="{BB962C8B-B14F-4D97-AF65-F5344CB8AC3E}">
        <p14:creationId xmlns:p14="http://schemas.microsoft.com/office/powerpoint/2010/main" val="93843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563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ctr" anchorCtr="0" compatLnSpc="1">
            <a:prstTxWarp prst="textNoShape">
              <a:avLst/>
            </a:prstTxWarp>
          </a:bodyPr>
          <a:lstStyle/>
          <a:p>
            <a:pPr lvl="0"/>
            <a:r>
              <a:rPr lang="en-US" altLang="en-US"/>
              <a:t>Click to edit Master title style</a:t>
            </a:r>
            <a:endParaRPr lang="en-SG" altLang="en-US"/>
          </a:p>
        </p:txBody>
      </p:sp>
      <p:sp>
        <p:nvSpPr>
          <p:cNvPr id="1027" name="Text Placeholder 2"/>
          <p:cNvSpPr>
            <a:spLocks noGrp="1"/>
          </p:cNvSpPr>
          <p:nvPr>
            <p:ph type="body" idx="1"/>
          </p:nvPr>
        </p:nvSpPr>
        <p:spPr bwMode="auto">
          <a:xfrm>
            <a:off x="1069975" y="7064375"/>
            <a:ext cx="19256375" cy="199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 name="Date Placeholder 3"/>
          <p:cNvSpPr>
            <a:spLocks noGrp="1"/>
          </p:cNvSpPr>
          <p:nvPr>
            <p:ph type="dt" sz="half" idx="2"/>
          </p:nvPr>
        </p:nvSpPr>
        <p:spPr>
          <a:xfrm>
            <a:off x="1069975" y="28060650"/>
            <a:ext cx="4992688" cy="1611313"/>
          </a:xfrm>
          <a:prstGeom prst="rect">
            <a:avLst/>
          </a:prstGeom>
        </p:spPr>
        <p:txBody>
          <a:bodyPr vert="horz" lIns="295169" tIns="147585" rIns="295169" bIns="147585" rtlCol="0" anchor="ctr"/>
          <a:lstStyle>
            <a:lvl1pPr algn="l">
              <a:defRPr sz="3900">
                <a:solidFill>
                  <a:schemeClr val="tx1">
                    <a:tint val="75000"/>
                  </a:schemeClr>
                </a:solidFill>
                <a:latin typeface="Arial" charset="0"/>
                <a:cs typeface="Arial" charset="0"/>
              </a:defRPr>
            </a:lvl1pPr>
          </a:lstStyle>
          <a:p>
            <a:pPr>
              <a:defRPr/>
            </a:pPr>
            <a:endParaRPr lang="en-US" altLang="en-US"/>
          </a:p>
        </p:txBody>
      </p:sp>
      <p:sp>
        <p:nvSpPr>
          <p:cNvPr id="5" name="Footer Placeholder 4"/>
          <p:cNvSpPr>
            <a:spLocks noGrp="1"/>
          </p:cNvSpPr>
          <p:nvPr>
            <p:ph type="ftr" sz="quarter" idx="3"/>
          </p:nvPr>
        </p:nvSpPr>
        <p:spPr>
          <a:xfrm>
            <a:off x="7310438" y="28060650"/>
            <a:ext cx="6775450" cy="1611313"/>
          </a:xfrm>
          <a:prstGeom prst="rect">
            <a:avLst/>
          </a:prstGeom>
        </p:spPr>
        <p:txBody>
          <a:bodyPr vert="horz" lIns="295169" tIns="147585" rIns="295169" bIns="147585" rtlCol="0" anchor="ctr"/>
          <a:lstStyle>
            <a:lvl1pPr algn="ctr">
              <a:defRPr sz="3900">
                <a:solidFill>
                  <a:schemeClr val="tx1">
                    <a:tint val="75000"/>
                  </a:schemeClr>
                </a:solidFill>
                <a:latin typeface="Arial"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15333663" y="28060650"/>
            <a:ext cx="4992687" cy="1611313"/>
          </a:xfrm>
          <a:prstGeom prst="rect">
            <a:avLst/>
          </a:prstGeom>
        </p:spPr>
        <p:txBody>
          <a:bodyPr vert="horz" wrap="square" lIns="295169" tIns="147585" rIns="295169" bIns="147585" numCol="1" anchor="ctr" anchorCtr="0" compatLnSpc="1">
            <a:prstTxWarp prst="textNoShape">
              <a:avLst/>
            </a:prstTxWarp>
          </a:bodyPr>
          <a:lstStyle>
            <a:lvl1pPr algn="r">
              <a:defRPr sz="3900">
                <a:solidFill>
                  <a:srgbClr val="898989"/>
                </a:solidFill>
              </a:defRPr>
            </a:lvl1pPr>
          </a:lstStyle>
          <a:p>
            <a:fld id="{6345B075-5D77-4F8C-9D36-A8E62FD74E89}"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defRPr>
      </a:lvl2pPr>
      <a:lvl3pPr algn="ctr" defTabSz="2951163" rtl="0" eaLnBrk="0" fontAlgn="base" hangingPunct="0">
        <a:spcBef>
          <a:spcPct val="0"/>
        </a:spcBef>
        <a:spcAft>
          <a:spcPct val="0"/>
        </a:spcAft>
        <a:defRPr sz="14200">
          <a:solidFill>
            <a:schemeClr val="tx1"/>
          </a:solidFill>
          <a:latin typeface="Calibri" pitchFamily="34" charset="0"/>
        </a:defRPr>
      </a:lvl3pPr>
      <a:lvl4pPr algn="ctr" defTabSz="2951163" rtl="0" eaLnBrk="0" fontAlgn="base" hangingPunct="0">
        <a:spcBef>
          <a:spcPct val="0"/>
        </a:spcBef>
        <a:spcAft>
          <a:spcPct val="0"/>
        </a:spcAft>
        <a:defRPr sz="14200">
          <a:solidFill>
            <a:schemeClr val="tx1"/>
          </a:solidFill>
          <a:latin typeface="Calibri" pitchFamily="34" charset="0"/>
        </a:defRPr>
      </a:lvl4pPr>
      <a:lvl5pPr algn="ctr" defTabSz="2951163" rtl="0" eaLnBrk="0" fontAlgn="base" hangingPunct="0">
        <a:spcBef>
          <a:spcPct val="0"/>
        </a:spcBef>
        <a:spcAft>
          <a:spcPct val="0"/>
        </a:spcAft>
        <a:defRPr sz="14200">
          <a:solidFill>
            <a:schemeClr val="tx1"/>
          </a:solidFill>
          <a:latin typeface="Calibri" pitchFamily="34" charset="0"/>
        </a:defRPr>
      </a:lvl5pPr>
      <a:lvl6pPr marL="457200" algn="ctr" defTabSz="2951163" rtl="0" fontAlgn="base">
        <a:spcBef>
          <a:spcPct val="0"/>
        </a:spcBef>
        <a:spcAft>
          <a:spcPct val="0"/>
        </a:spcAft>
        <a:defRPr sz="14200">
          <a:solidFill>
            <a:schemeClr val="tx1"/>
          </a:solidFill>
          <a:latin typeface="Calibri" pitchFamily="34" charset="0"/>
        </a:defRPr>
      </a:lvl6pPr>
      <a:lvl7pPr marL="914400" algn="ctr" defTabSz="2951163" rtl="0" fontAlgn="base">
        <a:spcBef>
          <a:spcPct val="0"/>
        </a:spcBef>
        <a:spcAft>
          <a:spcPct val="0"/>
        </a:spcAft>
        <a:defRPr sz="14200">
          <a:solidFill>
            <a:schemeClr val="tx1"/>
          </a:solidFill>
          <a:latin typeface="Calibri" pitchFamily="34" charset="0"/>
        </a:defRPr>
      </a:lvl7pPr>
      <a:lvl8pPr marL="1371600" algn="ctr" defTabSz="2951163" rtl="0" fontAlgn="base">
        <a:spcBef>
          <a:spcPct val="0"/>
        </a:spcBef>
        <a:spcAft>
          <a:spcPct val="0"/>
        </a:spcAft>
        <a:defRPr sz="14200">
          <a:solidFill>
            <a:schemeClr val="tx1"/>
          </a:solidFill>
          <a:latin typeface="Calibri" pitchFamily="34" charset="0"/>
        </a:defRPr>
      </a:lvl8pPr>
      <a:lvl9pPr marL="1828800" algn="ctr" defTabSz="2951163" rtl="0" fontAlgn="base">
        <a:spcBef>
          <a:spcPct val="0"/>
        </a:spcBef>
        <a:spcAft>
          <a:spcPct val="0"/>
        </a:spcAft>
        <a:defRPr sz="14200">
          <a:solidFill>
            <a:schemeClr val="tx1"/>
          </a:solidFill>
          <a:latin typeface="Calibri" pitchFamily="34" charset="0"/>
        </a:defRPr>
      </a:lvl9pPr>
    </p:titleStyle>
    <p:bodyStyle>
      <a:lvl1pPr marL="1106488" indent="-1106488" algn="l" defTabSz="2951163"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1pPr>
      <a:lvl2pPr marL="2397125" indent="-922338" algn="l" defTabSz="295116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64138"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40513"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17193"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3049"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68902"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4755"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en-US"/>
      </a:defPPr>
      <a:lvl1pPr marL="0" algn="l" defTabSz="2951706" rtl="0" eaLnBrk="1" latinLnBrk="0" hangingPunct="1">
        <a:defRPr sz="5800" kern="1200">
          <a:solidFill>
            <a:schemeClr val="tx1"/>
          </a:solidFill>
          <a:latin typeface="+mn-lt"/>
          <a:ea typeface="+mn-ea"/>
          <a:cs typeface="+mn-cs"/>
        </a:defRPr>
      </a:lvl1pPr>
      <a:lvl2pPr marL="1475853" algn="l" defTabSz="2951706" rtl="0" eaLnBrk="1" latinLnBrk="0" hangingPunct="1">
        <a:defRPr sz="5800" kern="1200">
          <a:solidFill>
            <a:schemeClr val="tx1"/>
          </a:solidFill>
          <a:latin typeface="+mn-lt"/>
          <a:ea typeface="+mn-ea"/>
          <a:cs typeface="+mn-cs"/>
        </a:defRPr>
      </a:lvl2pPr>
      <a:lvl3pPr marL="2951706" algn="l" defTabSz="2951706" rtl="0" eaLnBrk="1" latinLnBrk="0" hangingPunct="1">
        <a:defRPr sz="5800" kern="1200">
          <a:solidFill>
            <a:schemeClr val="tx1"/>
          </a:solidFill>
          <a:latin typeface="+mn-lt"/>
          <a:ea typeface="+mn-ea"/>
          <a:cs typeface="+mn-cs"/>
        </a:defRPr>
      </a:lvl3pPr>
      <a:lvl4pPr marL="4427560" algn="l" defTabSz="2951706" rtl="0" eaLnBrk="1" latinLnBrk="0" hangingPunct="1">
        <a:defRPr sz="5800" kern="1200">
          <a:solidFill>
            <a:schemeClr val="tx1"/>
          </a:solidFill>
          <a:latin typeface="+mn-lt"/>
          <a:ea typeface="+mn-ea"/>
          <a:cs typeface="+mn-cs"/>
        </a:defRPr>
      </a:lvl4pPr>
      <a:lvl5pPr marL="5903413" algn="l" defTabSz="2951706" rtl="0" eaLnBrk="1" latinLnBrk="0" hangingPunct="1">
        <a:defRPr sz="5800" kern="1200">
          <a:solidFill>
            <a:schemeClr val="tx1"/>
          </a:solidFill>
          <a:latin typeface="+mn-lt"/>
          <a:ea typeface="+mn-ea"/>
          <a:cs typeface="+mn-cs"/>
        </a:defRPr>
      </a:lvl5pPr>
      <a:lvl6pPr marL="7379269" algn="l" defTabSz="2951706" rtl="0" eaLnBrk="1" latinLnBrk="0" hangingPunct="1">
        <a:defRPr sz="5800" kern="1200">
          <a:solidFill>
            <a:schemeClr val="tx1"/>
          </a:solidFill>
          <a:latin typeface="+mn-lt"/>
          <a:ea typeface="+mn-ea"/>
          <a:cs typeface="+mn-cs"/>
        </a:defRPr>
      </a:lvl6pPr>
      <a:lvl7pPr marL="8855122" algn="l" defTabSz="2951706" rtl="0" eaLnBrk="1" latinLnBrk="0" hangingPunct="1">
        <a:defRPr sz="5800" kern="1200">
          <a:solidFill>
            <a:schemeClr val="tx1"/>
          </a:solidFill>
          <a:latin typeface="+mn-lt"/>
          <a:ea typeface="+mn-ea"/>
          <a:cs typeface="+mn-cs"/>
        </a:defRPr>
      </a:lvl7pPr>
      <a:lvl8pPr marL="10330976" algn="l" defTabSz="2951706" rtl="0" eaLnBrk="1" latinLnBrk="0" hangingPunct="1">
        <a:defRPr sz="5800" kern="1200">
          <a:solidFill>
            <a:schemeClr val="tx1"/>
          </a:solidFill>
          <a:latin typeface="+mn-lt"/>
          <a:ea typeface="+mn-ea"/>
          <a:cs typeface="+mn-cs"/>
        </a:defRPr>
      </a:lvl8pPr>
      <a:lvl9pPr marL="11806829" algn="l" defTabSz="295170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3.emf"/><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2.e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0"/>
          <p:cNvSpPr txBox="1">
            <a:spLocks noChangeArrowheads="1"/>
          </p:cNvSpPr>
          <p:nvPr/>
        </p:nvSpPr>
        <p:spPr bwMode="auto">
          <a:xfrm>
            <a:off x="311150" y="3804914"/>
            <a:ext cx="20969288" cy="2677604"/>
          </a:xfrm>
          <a:prstGeom prst="rect">
            <a:avLst/>
          </a:prstGeom>
          <a:noFill/>
          <a:ln>
            <a:noFill/>
          </a:ln>
        </p:spPr>
        <p:txBody>
          <a:bodyPr lIns="91384" tIns="45694" rIns="91384" bIns="45694">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latin typeface="Arial" panose="020B0604020202020204" pitchFamily="34" charset="0"/>
              </a:rPr>
              <a:t>Simple Synthesis of New Bioactive Nitrogenous Compounds with In Silico Study </a:t>
            </a:r>
            <a:endParaRPr lang="en-SG" altLang="en-US" sz="4000" b="1" dirty="0">
              <a:solidFill>
                <a:srgbClr val="FF0000"/>
              </a:solidFill>
              <a:latin typeface="Arial" panose="020B0604020202020204" pitchFamily="34" charset="0"/>
            </a:endParaRPr>
          </a:p>
          <a:p>
            <a:pPr algn="ctr" eaLnBrk="1" hangingPunct="1">
              <a:spcBef>
                <a:spcPct val="0"/>
              </a:spcBef>
              <a:buFontTx/>
              <a:buNone/>
            </a:pPr>
            <a:r>
              <a:rPr lang="en-US" altLang="en-US" sz="3200" b="1" dirty="0">
                <a:solidFill>
                  <a:srgbClr val="003478"/>
                </a:solidFill>
                <a:latin typeface="Arial" panose="020B0604020202020204" pitchFamily="34" charset="0"/>
              </a:rPr>
              <a:t>Ait Belkacem Amira1</a:t>
            </a:r>
          </a:p>
          <a:p>
            <a:pPr algn="ctr" eaLnBrk="1" hangingPunct="1">
              <a:spcBef>
                <a:spcPct val="0"/>
              </a:spcBef>
              <a:buFontTx/>
              <a:buNone/>
            </a:pPr>
            <a:r>
              <a:rPr lang="en-US" altLang="en-US" sz="3200" b="1" dirty="0">
                <a:solidFill>
                  <a:srgbClr val="003478"/>
                </a:solidFill>
                <a:latin typeface="Arial" panose="020B0604020202020204" pitchFamily="34" charset="0"/>
              </a:rPr>
              <a:t>Affiliation1 Laboratory of Synthesis of Molecules With Biological Interest, Department of Exact Sciences; University of Frères Mentouri Constantine 1; Compus de Chaabet Ersas; Université des Frères Mentouri-Constantine; Constantine; 25000; Algeria; aitbelkacem1amira@gmail.com</a:t>
            </a:r>
          </a:p>
        </p:txBody>
      </p:sp>
      <p:sp>
        <p:nvSpPr>
          <p:cNvPr id="2180" name="Rectangle 12"/>
          <p:cNvSpPr>
            <a:spLocks noChangeArrowheads="1"/>
          </p:cNvSpPr>
          <p:nvPr/>
        </p:nvSpPr>
        <p:spPr bwMode="auto">
          <a:xfrm>
            <a:off x="0" y="29508439"/>
            <a:ext cx="21413788" cy="766774"/>
          </a:xfrm>
          <a:prstGeom prst="rect">
            <a:avLst/>
          </a:prstGeom>
          <a:solidFill>
            <a:srgbClr val="007C7F"/>
          </a:solidFill>
          <a:ln>
            <a:noFill/>
          </a:ln>
        </p:spPr>
        <p:txBody>
          <a:bodyPr lIns="210721" tIns="105359" rIns="210721" bIns="105359">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r" eaLnBrk="1" hangingPunct="1">
              <a:spcBef>
                <a:spcPct val="0"/>
              </a:spcBef>
              <a:buFontTx/>
              <a:buNone/>
            </a:pPr>
            <a:r>
              <a:rPr lang="en-US" altLang="en-US" sz="3600" b="1" dirty="0">
                <a:solidFill>
                  <a:schemeClr val="bg1"/>
                </a:solidFill>
                <a:latin typeface="Arial" panose="020B0604020202020204" pitchFamily="34" charset="0"/>
              </a:rPr>
              <a:t>https://sciforum.net/event/ecsoc-28</a:t>
            </a:r>
          </a:p>
        </p:txBody>
      </p:sp>
      <p:sp>
        <p:nvSpPr>
          <p:cNvPr id="2181" name="Line 21"/>
          <p:cNvSpPr>
            <a:spLocks noChangeShapeType="1"/>
          </p:cNvSpPr>
          <p:nvPr/>
        </p:nvSpPr>
        <p:spPr bwMode="auto">
          <a:xfrm>
            <a:off x="992188" y="6323261"/>
            <a:ext cx="194913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4" name="TextBox 3"/>
          <p:cNvSpPr txBox="1"/>
          <p:nvPr/>
        </p:nvSpPr>
        <p:spPr>
          <a:xfrm>
            <a:off x="330200" y="6723318"/>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INTRODUCTION &amp; AIM </a:t>
            </a:r>
            <a:endParaRPr lang="en-SG" sz="3600" dirty="0"/>
          </a:p>
        </p:txBody>
      </p:sp>
      <p:sp>
        <p:nvSpPr>
          <p:cNvPr id="31" name="TextBox 30"/>
          <p:cNvSpPr txBox="1"/>
          <p:nvPr/>
        </p:nvSpPr>
        <p:spPr>
          <a:xfrm>
            <a:off x="10972800" y="6723317"/>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RESULTS &amp; DISCUSSION</a:t>
            </a:r>
            <a:endParaRPr lang="en-SG" sz="3600" dirty="0"/>
          </a:p>
        </p:txBody>
      </p:sp>
      <p:sp>
        <p:nvSpPr>
          <p:cNvPr id="33" name="TextBox 32"/>
          <p:cNvSpPr txBox="1"/>
          <p:nvPr/>
        </p:nvSpPr>
        <p:spPr>
          <a:xfrm>
            <a:off x="10972800" y="23554409"/>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CONCLUSION</a:t>
            </a:r>
            <a:endParaRPr lang="en-SG" sz="3600" dirty="0"/>
          </a:p>
        </p:txBody>
      </p:sp>
      <p:sp>
        <p:nvSpPr>
          <p:cNvPr id="34" name="TextBox 33"/>
          <p:cNvSpPr txBox="1"/>
          <p:nvPr/>
        </p:nvSpPr>
        <p:spPr>
          <a:xfrm>
            <a:off x="10972800" y="26367585"/>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FUTURE WORK / </a:t>
            </a:r>
            <a:r>
              <a:rPr lang="en-US" altLang="zh-CN" sz="3600" dirty="0"/>
              <a:t>REFERENCES</a:t>
            </a:r>
            <a:endParaRPr lang="en-US" sz="3600" dirty="0"/>
          </a:p>
        </p:txBody>
      </p:sp>
      <p:sp>
        <p:nvSpPr>
          <p:cNvPr id="2176" name="AutoShape 64" descr="data:image/jpeg;base64,/9j/4AAQSkZJRgABAQAAAQABAAD/2wCEAAkGBxQTEhUUExQWFBUUGBUVGBcYFxoaGRgYGBQXGhcYFxoYHCggGBolHBcWITIhJSksLi4uFx8zODYsNygtLisBCgoKDg0OGxAQGi4kICQ0LCw0LCwsLDAsLDQ0NCwsLzQvLCwsLCwsNC4sLCw0LCwsLC00LCwsLDcsLCwsLCwsLP/AABEIAKwBJAMBIgACEQEDEQH/xAAcAAACAgMBAQAAAAAAAAAAAAAABQQGAgMHAQj/xABNEAACAQIDBAYFCAYHBgcBAAABAgMAEQQSIQUGMUETIlFhcYEyQpGhsRQjUnKCssHRBzM0YpLhFSRDc7O08FN0daLC8SU1VKOkw9IW/8QAGwEBAAIDAQEAAAAAAAAAAAAAAAEDAgQFBgf/xAA3EQACAQMCAwQIBgAHAAAAAAAAAQIDBBESIQUxQVFhcbETFCIygaHB8AYVQpHR4SMlNENScsL/2gAMAwEAAhEDEQA/AO40UUUAUUUUAUUUUAUUUUAUUUUAUUUUAUUUUAUUUUAUUUXoAorU+IQcWUeJFaX2nEOMi+Rv8KAl0UtfbcI9a/gD+VaX3ii5Bz5D8TQDiikTbyLyRvMitL7ynlGPM0yCx0VVX3ilPAIPIn8ahz7wzg63A7VUH2gdYeyoBdqKoEu2ZjwZ2HYLg+8Ae8VGfaEhBJJA5Evp9q5FvfQHRWlUcSB4kVpfHxDjIvtFc4+WNfrZQO3Nce3X3jzrWZ2DWzXvqLLcHyPpfYoDojbZhHrg+AJrS+8EQ+kfKqDYn/aN2Na38JBBA7mqRG7geiT3sQG9gUCgLgd5Ev6Le6mGE2nHJ6LC/YdDVGQkjUEd2n4VmENSDoVFVLA46dOAZh2MCf509wm0i3pRunfYlfbyoMjCivFN6KA9orViJ1QXY2FLJN4YxwDnyt8TQDiikD7yjlGfM/yrQ+8j8kUeJJ/KmQWaiqg280hvZk07Bf8AE6VrG3JW1EmncBp7tKjUjJwklloudFUGXbD3szyX7zYHwN7VHbaBJ1zX7CTc+AsaxdSKLFb1GspHQ2mUcSB4kVpbaEQ4uvtqgHEaE5SCOTAi/nasYJywve3cEJt2a601oerzw2/v9i9NtmEev7AfyrQ+8MXLMfL8zVOd2t1bt9hh7+ArDo5ON739UsdPAqQDRz7ESqG28ki2vvIPVjJ8Tb4A1Gk3mbgFQeJ/7VX3w2YAEsO4fjxvWSYNv9KR90imZdhChTxvLfwG7bxyHgUHgB+JqPPt2UamQgdoUW87DSopwDPbMM3gLe/U1ui2K9vQJ8V/lT2wlRWMtv77f6BtoSEE9IzcbWYi57L8qgDFMxs75NeYJt368fKm0ewn4hMvfoPbrW7+hH5tGPFv5VhUpTmsKWCyjXp0m/Z1ePNeaI8GBiPHEHyKivMTgY1GmI9uU/zqWNgp6zp5Lesl2JCOL38EA+NUeq1MY1/HfPnj5GfrEM538MR/groxJvbR/AWPuqURT5MDAPpnu0A91bFhhHCMnxY1s04SivalkpuK0KjWiGkr2WjLVkzoOESDyr0Yw+qFHgBVmDXKt8hYsSCxvytmA8ByrcNlysLZXt3Aj3mrK+Il53Hlal+H2sJb5JC1tDxt5X4/zHbU4AtG7bnijEfvMLey/HvrbFu2bgsVBHDM9yP9d9MGesS1MDc1DYSA3MiA9y399bBsuEcZCfBbfGqjvPjpF2ns2NZHVHLl0DEK1m0zAGx4c6f7cdBhpzIC0fRSlwpsSuRswB5Ei+tSQMIoMMQCuZwdQQwsfAjjWy0I4RX8WNUTDbwR4XZ2FOGhYtOTHh4Ge5LGVgxdgOFzc2+mBpxrdNt3GxYrB4eePDf1lmzNE0jaLbMoDWykX46g35WqCcF4GKUcIkHlel28O8r4WAypCZiGRRHGupzNa/A2A8KR7r7ZknxGNSQrkw8/RR2FuqGkBzG+p6o1qpSbwYltkGYzuJjiejDqQjZfojIBYcakYOsHaEnbb2C3jVaj3hllxuJwpAyQRo2a5zMXCaHW1useVI9qwrjdqNhprth8LCJDFchXlbIQWsdQA4/h7zWvdDBrHtLaCICEQYdFBJNgdbAnWw4DsAAqOgOzRrYAdgAorIUVBIi3qcqsbDQhj71PuqvKwbhx+j/+TzHcdfGrBvaPm0+t+BqqRte/cbHSoBveMEWOvjxB+INRxgyDcMbdhJ+Kkf67a24nE5YpGOvRxu47eqpNr8xpwp9gHyqOqtxpfKL1GlN7lkKs4JqL2Yi+QZjfrX7cxv7akR7Hc6hGv26g+eW16sb4mReJt5D8qwbFOeLH/XhUqEewOtUaxqYm/oGQ+kpNvpEn3E1u/oJiBmC6aAHLoOwX4Cp00wABd1UH6bhfvGouN2nBCEMs8SCQFk618401W18w1HDtqcRRipTk0k2zw7It649v5Vmuy15t7ifyrPDYpJEWSNw6PezAEcGKnjrxBqFtzbceFRHdJHzsVAQqOC3JJcijlFLLEKc5y0RWX2E4bPjHMnyA+JNZrBGPVPtH4Cq5it8VGFXEJhy2ac4fI8uW1omkz5kVr8LW7+NJzv8AT8sPAviZG9+lVSuacObNyjwu7rJuEOTxzS3+LOgAoOCL53P414ZR9Ff4R+NVrd7exMS4ieMQytfJZi0chAuVBIBRrAmx420JprtTaMeHiMst7A5VUek7m9kXvNjrwABJ4VnGrGUdSexr1LWrTqeinFqXYM48Q50W/kPyFeydJzze+uVY3bGLxj5AZNdRBBmyqP3iti3Zmc27hwqG+ExOEs5WfDEmwcMQCeVyhKE9zeytd3a5qLa7Tpx4LLaM6kYzf6W9zrQYk27TalE29WDUkHEAlSQQscjag2IuFtWjczeE4o9HLYTx5WuBYSx5lBew0VgSAQNNQdL2FB2dhOmxKQ5iolmZSwAJAu50vpfTnU1LhpRcN8mFrwxSnUjcNx0LLwXiXffCj0RiJPCNV/xGWm0O1Imw64kkxRMuYmS116xWxyk3YkaAXvSWDcjDcCZ3PfIq/wCGg+NVjbc3SzJhsOCYoW6CBMxOZyxDSEtrcsW1PBRfmaiVSrTWZ47kjKnaWtzNRoOSS3lKWMJd2B5jN+9bQQXH0pmIJ7xGnAeLX7hUrdjex58QkMkMYz57PGWFiqF9VYm98tuIrdgt0MNAo6cRyvbrNKwCd+SMtlA72BPfyqfs7YWGWaKeFVQgPlMTXjcMrIbqCVuLnVbcNb1MY1spykvAwrVeHqEoU6bz0k39OQn3Q3n+UBYZyBPbqPwEwt6J7JR/zDUa3FWcG1+0Bvcpri0LjIlza4W2tjmtcWI4HTS2uldD3a3m6VDFOwE6o+VzoJgEPHslAGo9biOYGFvdanplz8zZ4nwl0YqrS93bK7P68ivfo/YtikzEteCUksxYm8Yvck351e8DgEiBy3143t58ANTzJ1Nhc1Rf0dD+sr3YeX4Rj8a6Gazs23T37yjjcIxumorGy8grw0lx+9mFikMTSM8i+kkUTylfrdGpC+F700weLSZFkjYOji6sOetjx1BBBBB4EVtHHKZvTKq7Y2cWYKqo5JYgAay2uToNQKa7y7YgfB4xI54pHXDTMVSRWIGQi5Ck2FyB50w2nu9hsQ6vPCsrKuQZi1gtybZQwB1J4ivMLsvCQNkjiw8TuCMoVFZl4kZeLDSnUHP8U3QYfYuLYEwwBukI1y9JIjKfYG81A5ime0dqx4namzGhzNGvTESFWVXJUk5MwBYDKLm1rmrdj9u4bDsI5ZkjYi4SxJC9pVAcq95sKWbRghl2lhWM/wA7DDJIkQQsHRsy5+kvZRrwFydKAVbBhxeGxOOQYR5flEzyxy5lWKzM5XOx1tZhoATcEW51Gw26GJOzYsKwRZBiDK4Z9MmvNQbta2lTd99vK+Ax4hZ0fDusLNqpziRb5CDcjlemeP224mXC4dI2lWJZJHlcpHEtgFvlF3Zuwd1Aadqbvz/LflmFljjZ06ORZUZlK6agKRc2VNLjVeNSt3tgdBPLKZWlfEvGWLKFtlY2AC8ut7AKQ4vfhxhHfKiTR4lcI7AmSJLgnph9NbA2Xme2rHuniOlYEYxMYudBnCIjK3NWEelrWIuL8eNQwdGooooSI97B80v1vwNU4cJOPE9n0QRY/nVy3q/VL9b8DVUy8e+oYMWXNGwPrRuDe3OM3vbSm2ysUskSSIbrIM6ntVtVPsIpfhoOrl/dKnQcCLHQWA0PLSpewMMIsPFGDcRoqAnjZRlF7c7Cp6gR4jed8Nj8THLmkw5kXqjVorwxHPH2rqSU53JGuhtyOrKrowdHAZXU3VgeBBFcw3wP9exRP00P/wAeGst1t5GwxtrLh5DmZAbkE/2kXY3avA9x46ELrTUcZ8s8z0dbg/pbWnWo+9pTa7duaJ36RIgcVGSAT0CakD/aS1E28f6rsz/dZPc0VSt+sSkk0LxOJI2gUqw4EdLL7DyIqHtz9l2Z/u83+JFVVZ71fh9DcsVinaeM/wD0XPcs3wMP1px7MRJS39I36nD/AN6/+FU/ck/1CH62J/zMlQP0jfqcP/fP/gmtur/p34HHtV/ma/7vzZXpT/4XH/xBv8m9OdxtiwTQzPLCkhEuXM49FOiQ6NfqC5JuKSy/+Vp/xA/5JqWwYKWRXKRyyICA+RZGS+UHrKtwTa3LsrUU9M4vTn2UdqdH01vUjrUP8SW7eDfh1HylBAxYDEIIm4kqJxka/MWsb8xc07/SNjS2K6NdVhS6r2ySdcnxy9GB59tItibT6CdJwqyhMwyHv0YofVkAuATcakaXuJe9s6yYhpYTdZkjljJFtQvRkMORV4yCOVYRkvQy8d12IuqUpevU8rOIPTJ/qeDoWx9lrhohEvHQyNzeS3WY9oB0A5AAVKeNXBRwGRxlZTwKnQg1r2djVxMYmi1DekBxR/WRhyIN607Z2mmETpJPS/s4/WkblpxCjm3ACurmKj3HjWqlSrh5cm/jkou6ymHaUKA3yzSQk82UCRD90N5UlhnaOQSIxR0dmVgATmuw0BBB0J0tVk/R7g2lxgmfUQkszds0twAPJpGPgvbS7dP9vw3965/9qU1y9OYwxtmTwevdRRq1tWJONNKXe98jXdvaW0JcVDmfFPHmbNeIpHbo3tmKxqvpZaqmz4Gk6GNVLSPlVQSAc2Q8SxAHMeduddi6Q8bm4rne92xTBI0qgiB2zq406Jyc2ViPQs2qtw4DiNb7ii1FPLeH8Tn8NvoTqzioxg5LC22ys8/HPyMY9xcRe+TDIe1pNf8AkjbXzq/bvYAwwRREqxiV8xW+W7O72FwD63ZyqmYXfbEBbOkUx5OQyse9spsx7xapG7G2J8TjM0jXWKGclUUrHGSgAuLnrHXViTxtzqaM6CliGcvxK7+3v5026+FGO/TfwxuJdwYFeeJHUOhhkurC4I6G1jWe9O7xw5uLvA5srH0kY8I3PI/Rbn48fP0bOGxMeUhgsEtyNQOoo1I4ca6NIispVlDowKsrC4YHkRUUaCqUcPZ5ZbfX8ra+1Q3jhJroyh7gj+tt3Yeb/Ehq1b1Y1ocHiJUNnSNsp7GPVVvIm/lUPYe7rYbFu6kvAYZArE9ZSZIj0b9p0Nm5ga68W+08Es8MkL3yyoyEjiMwtcd40I8K2LWm4Q0s5fFbmFxcOpDk0vIT7gYJYcDAUFmmRZpG9ZncZjmPE2vbyrHenFxRCKJjNeZ3tBhRaWdjYnrAqUQFizEEXNtbAgwth4DaWFjGHHySWNLiOV2kBVeQaNRdgPo3HZepW0d2JHkw00eKKT4cSAyPGJA/SEl+qWAX0mAHAAgchV5zSqx4l1w22IT06pDGpSOd80sWdTdSwZu4ixOluZNZbxbJii2bg5oo1XFE4MpIB848jxg2LcW7QDwsLWp5tzd0x4bHujy4ibFIlwVW5ZSAAqoo7eHYKm7I3XhQYeRzM7wxx5EllZo4n6MZiiNopvftty4CgE+3IcVg5cbtDCy4Z4ZCDMsmbMOi+byKV0JBzC2YHlY2rD+lI49q4eWYrh0k2eoUNoAzuG6MacRqLd3fVqn2DhZJDK2HR3JDE5b3YWszD0WbQakcqanCMxBKLccC1iQe1eJHlQHJ8TC82A2nkjkYzY8lVyNmKmRTfLa/Dj2a072zsQptGSd8D8ugnVAAqo7ROiqnouQLELx7D3VfMXliGaaZYx2sQPvGk828eFGkYkxB/dBC+1re4GmSSJHBKkI6PC4ZAzdbDkrGBHlAUF0RkaQEXItazWB0udu4+wmhmeRkRGxEquY4geijVQcqqSBc6kk2GprYNr4h/wBVBHEO1us34D41P2DDOcRG0srMBm6vBfQbkNOdAXcUUUUAl3pHzS/WHwNVUVa96P1Q+sPgaqoNQCRhufhUvAegPP4mo2H4nwqXhHJRb66fAkCgOb79D+t4rvy/5aOrVvFuqJgJYAFmyIWTgs3UXnwWTv4NwPIiq7+uBi8RcgaJxI/9PHXTY/QT+7j/AMNa06VNTlUjJbZPRXlxOjQtalN4aT+hx0RAMeqVa9mBBBuORB4EVYttYc/0fs6T1VSSI9xdrrfsB6Nh42qy7y7urifnEsmIA4nRZQPVkPJraBvI6cJOxsDfAwwTxmxjKyRtoQRK/ZwYHUEc7EVhC1a1RfJrmWV+MQnGjVSxKLba88eIl3M2/h48OIJpFhaN5GUvcK6yOX0bgGBYi3dfnS3fXb0c5jSI5o4izF7EBnYAdUHXKBcX5ltO+XidxGzfNYhcvISq2cDvaO4b2LTPYm6UUDCSRunkXVbrliUjgwUklmHaxsOystFeUfRtJLtK/T8PpVndQk5S3ajjGG+1ibbuAMGy8MriztihK4PFTJh8QQp7woQHwNNP0eH+rzf3/wD9EdOtsbLjxMYjlL2WQSjIwDEhXTW6m4s7edRtl/JMPHKkMiBY2zykzZyjWC9fU5T1QLWGtXRotVdXTGDRqX6qWjpST1OWrPQV7+7KVojiQLSIVEhH9ojMEDN+8pK69hN+Asg3X2cuLSeHOFePLNG3pZWbqSKwGuRssRPetx39AjxcUkbNmRo+sr5wMoynrBxIOra3Bh2VHTbeFAIWaEBQ5bIVygRrme5QWFl61uNtamVvF1NfdhrtMaXE6lO29D1Tynn3fv6lBn3fxkLEiKYHhngZmDDkM0RzW7mA8KlbP3RxMrZpFMINs0kpzSEDsW5Zj9YgCr3gsekuYLmBQqGDoyEZlDLo4BN1INSawVnT78dmdi6XHLhrKUVL/kluatk4SPDqkcYsiG+upY3GZ2PNjb3ADQVWthbpPDiIpnmjYRM7ZVVrm8boOs1gPTvwPCrVXlXunF4yuXI50LqrBSUZe9s+89r1Wtw8PEdh7RWNF6zKCA+w8KTc4WAk8+iX4AWqfCMgCoAirwVQFUeAAtXlFMIlyb5s2NMxFiTbsvpWuvCwrJImPBT56fGhABq8JqQuCPNvZ/Otq4ZFBJGg4ljoPboKjIIAN+AJ8BW1cM55AeJ/Kl20N9cHFdRJ0zDTJAOkN+y46g82pNiN68bNphsOkK/Smu727lWyg+bUBb1wPaxPhoKU7Q3jwOHNnlVnHqJeV7+C3t52qtSbCxGI/asTLID6mbKnhkWy+6mmzt3oIhZUA8qAwm31lfTDYRiPpTNlHjkS9/4hUcxY+c/O4kxr9CEBB/EOuf4qfpGBwArOgEOE3UhU5mGdubMbk+JOppxDgkXgoreK9oAy1L2R+uX7XwqJU3Yo+eHg34UBY6KKKkCfej9SPrD4GqovjYVbN6P1P2h8DVTy6X5VAJOGOp8Kk4H0B5/eaouG4nwqVgfQXz++1ARMbtbDRy2kCCS8KlzEt/nRIIruRw+aYcdLDtrdLtqHK0hlUqqdKSLt1M+TN1R9IFbcbioeM2IXn6cS5GDYZ1GTMAYBNa/WFwem7rZa1f8A8vGVKmSXrrIstigEvSTmdibqSvzjNbKRoba1IySMVvFCgYkSZV+UDNk0Z8Pm6VFJPpDK1r2BsbGjEbfIaxhayNh0kvIoZDiJMkYULmDnVSesONhmIIrzDbAjGfpLy53xLWYtlUYiRmcKt7A5TlLcTrwvU98HGXEhjQyKAA5UZwBe1mtfS59poCqR7xYlUQHojJKcS4Z2AjtHOY1hW7Ib6cRma1jlYk08wuJxDTLm0jMmJjK9HbKsaXicudSSwIvoDfhTaIcAo8h/Klm0948NAcrOZHHFI7Gx7Ga9h4caxnOMFmTwW0aFStLTTi2+4jT4NnxqMMOypGGPygGMFpHjKakyB+iRfVAN2K6ALcr4t2pmjhViiPh4cPEpBLLK0OIjlLPYAhT0enEgux5a65t/Wv8AN4eMD99mY+6wryHf179fDxsP3WZT5XvWv67Rzz+R0/yG+xnR81/I8bZGaHEI7ANimkZyoJC50VAFzWLWVV1Nrm5sKMXsCOTpc1yJnlkKn0by4ZcOV6tjlyIDoQbnjW3ZO3sPiDlRjHIeEclgT9Q3s3x7qYsLacK2ITjNZizmVqFSjLRUi0+8X7J2cYukZnLtKysbljbLGqKLsSTot76ceFMKxvXtZFR7Xl6xLVtSBjyt3nT+dAYV5mqWmCHrEnu4D86kogHAW8KjIF6Ydzyt4/lW9MEPWJPhoKi7X3hw2G0mmRW45B1pD9hbt7qrGM34mk0weGNj/aT3HmI0PxahJeY4gOAApFtbfLBwHKZekf6EQMjX7yvVX7RFVDEbJxWK/a8Q7qT+rHVjt2ZVsCPG9M9n7AhiHVQUBrm3uxs+mGw6wKeDynO/8IsqnzYVEfd6bEG+MxEk37pNkHgi2X3VZI0A4CsgaEEDB7FhiHVQDypgqgcq8drC50A1J7AOJNKoNvxs6qEkBcKRmUC6vFNKrekTYrC/EAi40oBzeshVawG8fSPlAC5usOkIVVUYfDSFbqNXJxA9jHkAdOA2lPMEXrRt04sSpOaO8zCUkdUxdVVt+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ZbWIOZQQb6W0tVg3YgVGZVAUBToO1muTrrqbnxJoCxUUUVIFG84+Y+0v41UQfZVv3n/UH6y1UADa/K/8A3/CoYJGFOvlUrA+gPtffaomF41LwfoDz97MaAk15XlFSAvXqLc+/uAHEnurGq3vztfo4xh0NmlGeQ9iG+VPtWue4d9VVqipwcmbVnazuqypR6/JC/ebeoveHDsVj4NINGk7bEahPjVahwxbuH+uFZYPD31PDs7aseyNjtN1icqcL249yj8a8xd3u7lJnu0qHD6WmOyXN9r+rEy4FeZJ91YPgRyOtX2HYUIH6st3ksfgQBUbHbuxkfN3jbsuSp8b3I8a5qv1ndv8AbY0IccpOWN/EoEsRXj4g/lV93O2+cQOglN5UF0c8XUcQx5uPePA1VsXhzqjCxBsR2GluExTQyLIvpRMG8bHUeYuPOu1Z3TjLP7m/eWsL6g4v3uaf329TrkcbNwHnwFSY8D9I+Q/OpMUgYBhwYBh4EXHupdtveHDYQXnlVDyT0pD9VFux9lq9Fk+dtYGMcKrwAHfz9tY4nELGpeRlRBxZiFUeJOlc/wAXv1icRdcFB0S8OmlszeIj9EeZbwpUu78k7iTFzPMw+mdB9UDqr5AVOAWfan6Q4VOXDRyYpvpL1Ige921b7KnxpFiMZtLF6PL8njPqQXQ27C9y59o8Kdw4CNFAVQPKtq0IEuy91oYzcjMx1JOpJ7T31YFjAGgArBa2k6UB5XtY17QGQr29eClO8O0mihLxlM18gzG/WvYgKONrc9PGsZSUVlltGjOtNQgt2N2W4IIuCCCO0EWNK8Pu/ChN1LgiIKshZ8vRo6Cxck2yuwtwtpVAxC4yc3eaZr8ApZR5BLCtq4TG4a5zzoVAJu+awJ0uGJGvhVHrUeh1PyStyckn2ZOmJhkFgEQWIIsoFiAFBGmhsAL9gFbXUMCrAEHQg6gjsIPGqpu1vek1opyI5+HAhX7Cp4An6Psq1g1epJrKOVUpypy0yW5kDXoNYVqkxSqbE62vYAnTXU2GnA8eNtL1kVkm9F6XJtiM+jmYXUEhT1S0jRi4NjfOjLoD7Nawj2ypUkKRbo9CRcZ5MlmHJhYkg9lANabbu+k/gvxNUqPa0rA2VbqFDX9K9kJYKt7ZgXygqB6OpubXXdc3DE6EhLg8b2JN/bQD2iiipAp3n/UHxX41T1Gl+w+y/wDr3Vcd5/2dvFfvCqUrVDBMwnHyNS8J6I8W++1RMHx8jUrCej5t99qA30V4aL1IM4UzMB3+7nXK9uYsz4iST6bm3coNlHhYCuoZ7ByOIjlI8kNclw3pL5Vy+JTwkvE9V+GaazUqdVheb+g72bg87pHyOhI5AC5PsBroeCw40AFlUAAD3Cqbuxbp9fotb3X916vOBOh8a87aUoXF9GnU5JN47Wa3HKsvSKPRLzJQ04VpxcYIJ5itt604uSy27a9LxONL1SamlhLbx6Y+J5+GdRR964QJFYeuuveVNr+wgeVVLGDrnyq170z3lC/QWx8W1+FqqOKa7G2p4Adp4CvNWKeheB9C4TqVCOrsLXtjFYw4bBR4eUxI+GQyMoAcngBn4qLDlY99LdnbrRqcz9djqWbUk9pJ4nxqz7QQIY4h/ZRRx+YUXrQte0jtFHga8lKpKS6tkjDQqq2AAoFZObCsI+NSVG+U6VgtEprG9AZrxra5rSlZsaAyBr29a81GagNo7uzTx5Vy7YmOKgNe8gvmDakObh8ynne9dOzVUt6tz0nzSxdSY63BsGP73f31RXo+kSw8YOlw6/VpKTcdSexCk21J9IAXzWyi2a97i/A31vSnbG8OYku5dzyvf/tVWxuEliYrKsikdvDyPA15hhc9SNmNa/qjXvNs6/51T/24Rh3vd/JE1Fz3eQnx591q65upi3kw6F9WCqCe02Fc92Lu9NOymQWUWIUcPPtrqGz8KIkCitqnBrmca+uadXEYLl1fNkqo0+zw5e7OBIoR1BABsGAPC97MedjzBqTevQatOeQotkxqxaxNwNCTlvnkcsRexOaVuWnK1SY8MgsQigi9jYXFzc2J11NbaLUBlmp5u1wfxHwpDVg3Z9B/rf8ASKAcUUUVIFW8/wCzv4r94VRlNXreb9mf7P3hVDBqGBhgzr5VLwp6vm33zUPBcfKm+zYFZbkcCwtyvmOtqEmtAW9EX+HtqVHgvpHyH51LAtXmaoyTg8EK2KgAAgqfMWric0RjcqeKMVPipt+FdsvXPN/tlWc4iOzKTllym+SQD1rcLgjjzPfWhf0nKCkuh6H8PXMadaVKX6vNC/AYooyuvLXx7QfK4q84HGBwHjNx7x3Ecq5dhsVl0PCmeHxhBujEHtBsfdXl69vJSU4vDXJo7HEeGen35PtOlfLD2Uo2vthYgdQ0nJezvbsHdVWl2vKRYyvb6xHwpXNjQOGppNXFxhVpuSXToaFrwLEszee5fybMfijqSbs1zfvPE1v3Q2f0k/SOPmsP86x5Fgbxp3knW37tL9n4GXEyiOMXY6k+qo5sx5KKuEiRwxjDxG6qczv/ALSTgWPdyHh3V27C1y8vkje4tewtKDowfty+S++R5LKWZmPFiT7a2Q6moy1IEqoDdgDa5BIuB2nsrunhjbK+tZwdtL2xiZst7te2UA3J7AOfA37LG9ZttEDqqrMQyRnVRZnIAuC2YekOXbUkEtnvQDSVNrFghCgZwHALEMQWVQFGTVtSezTjzrObGS9IVC9XOFzBGJtbrG4zdw1XmLX1tAHkdeE0rkac5NHAuc40UnU2t1lPC2oI8+FepgmKKHNznzt61x1rL1gQeI5cuVSCfLOq6syjW2pA17Nedap8dGmbMwGUZm46AZb8v3l/iFLpNmpYB5AMoy3FlJ0cXe5OYnOSb6HXTU1JCwOW1EhZgxAGe5ChQLKDcdUG3brUA2/0kmcpc5gQvCwJL5TY8DYi/hrUwNWjC7OIAEeFmbgQShGovY3kI1Fzr3mmUexsU3CFU+vIB7lvQC6bCq/EXrXHsqL6Ip/FuviD6UsSfVVm95tUuPdH6eIlP1Qij7pNSBHHGFGgAr1sQo4sB5irJHunhh6Qd/ryMfde1TsPsXDp6MMYPbkF/aRegKUuNQ8Dm+qC3wqREkrejBKfFco/5rVekQDgAPAVlQFMj2Xim/slX60g/wCkGpMe7059KWNfqqW+JFWqigK7HusPXnkbwCqPgT76b7OwCwrlTNa97sbm/jUuigCiiigFm8n7NJ4D7wqgrXTcRCHVlbgwIPnXPtp7OaB8rag+i3Ij86hg9w8gW7E2ABJPYLcac7AmV4cyMrKWezKQQbMQbEaHUUkwgBZQeBIB8DofdWe4nRYXZwzOI4onnGZ2AAXpnI1PHj41BKLQTSnb+8WHwigzyZSfRQDNI/1UGtu82HfVO3h3+llvHgEKrqDiHXXxjQ6D6za91VzZuyLSGWYmSRjmZmJYk95PGpwTkm7a3vxuMJSEHCwnQ2N5WH7zi2XwW3iakbqR/JAw9NJf1kbei/eb+t301EKuumlQnw5XlRoKWHlGzG7qrLd8EwYcTCxs69oBY2Yf6uaQYnZM8Z68Mq/YYj2qCKc57a6C3O/CpcG8kq6JiCT2A5z7NTWlUsYSeVsegtvxFcUo6ZpS8dn+/wDRWsPsueQ2SGVvsNb2kWp3hNzpB1sU64Zfo3DyEdyqSB538KbLtLHS6KmKfwjZB/EQo99Zx7Axrm/ycLfnJIo9uXMaQsKa57k3H4kuJrFOKj83/HyDp4406LDIY4z6TE3eTvc/hUQmnMW5WKb0pII+5Qz/ABy0xw+4tvTxMh+qqL8Q1bqiksI8/OpKcnKTy31K/DHbU0ux2FVy2dgFcIGGguELmxPi4/h76v0e5WG9fpZPrSsB7FIFTsNu1hE9HDxX7SoY+1rmpMDmOGw+HBuZC79oN2JAIuQo1NmYcODGp2FwBItDhpyBawyOFFrWI6QgDgNR2V1OKJVFlUKO4AfCs6DBzjCbvYn1MIkX1njX3R5qYw7q4k+lJDH4Kz/ErV2ooCqJuaT6eJkPciog94J99SYtzMMNWEkn15XPuBA91WKigFmH3fwyejBEO8oCfaaYpGBoAB4C1ZUUAUUUUAUUUUAUUUUAUUUUAUUUUAUUUUAUUUUAVHx2CSVCji4PtB7QeRqRRQFIl2S8Eq360ZYWflx4N2GuXxbJxGJEN48Q6Kit0YWQqshLZ9CMobhc19DWr2owDl2A3bxOQKMNkH7zIPgSa3x7h4tjrJDGPtOR5AAe+ulUVIKRhNwSPTxT/YRV+8WplHuVh/XaaT60hHuTKKstFAJoN1MGuow0RPayhz7XvTSHDomiqq+AA+FbaKAKKKKAKKKKAKKKKAKKKKAKKKKAKKKKAKKKKAKKKKAKKKKAKKKKAKKKKAKKKKAKKKKAKKKKA//Z"/>
          <p:cNvSpPr>
            <a:spLocks noChangeAspect="1" noChangeArrowheads="1"/>
          </p:cNvSpPr>
          <p:nvPr/>
        </p:nvSpPr>
        <p:spPr bwMode="auto">
          <a:xfrm>
            <a:off x="158750" y="-144463"/>
            <a:ext cx="304800" cy="304801"/>
          </a:xfrm>
          <a:prstGeom prst="rect">
            <a:avLst/>
          </a:prstGeom>
          <a:solidFill>
            <a:srgbClr val="5F6E05"/>
          </a:solidFill>
          <a:ln>
            <a:noFill/>
          </a:ln>
        </p:spPr>
        <p:txBody>
          <a:bodyPr/>
          <a:lstStyle>
            <a:lvl1pPr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eaLnBrk="1" hangingPunct="1">
              <a:spcBef>
                <a:spcPct val="0"/>
              </a:spcBef>
              <a:buFontTx/>
              <a:buNone/>
            </a:pPr>
            <a:endParaRPr lang="en-SG" altLang="en-US" sz="1900">
              <a:latin typeface="Arial" panose="020B0604020202020204" pitchFamily="34" charset="0"/>
            </a:endParaRPr>
          </a:p>
        </p:txBody>
      </p:sp>
      <p:sp>
        <p:nvSpPr>
          <p:cNvPr id="15" name="TextBox 14"/>
          <p:cNvSpPr txBox="1"/>
          <p:nvPr/>
        </p:nvSpPr>
        <p:spPr>
          <a:xfrm>
            <a:off x="215900" y="15905344"/>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METHOD</a:t>
            </a:r>
            <a:endParaRPr lang="en-SG" sz="3600" dirty="0"/>
          </a:p>
        </p:txBody>
      </p:sp>
      <p:pic>
        <p:nvPicPr>
          <p:cNvPr id="3" name="Picture 2" descr="A green screen with white text&#10;&#10;Description automatically generated">
            <a:extLst>
              <a:ext uri="{FF2B5EF4-FFF2-40B4-BE49-F238E27FC236}">
                <a16:creationId xmlns:a16="http://schemas.microsoft.com/office/drawing/2014/main" id="{DB1A54F5-7A7C-0922-CCA7-A13BFF020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329"/>
            <a:ext cx="21413788" cy="3640344"/>
          </a:xfrm>
          <a:prstGeom prst="rect">
            <a:avLst/>
          </a:prstGeom>
        </p:spPr>
      </p:pic>
      <p:sp>
        <p:nvSpPr>
          <p:cNvPr id="2" name="ZoneTexte 1">
            <a:extLst>
              <a:ext uri="{FF2B5EF4-FFF2-40B4-BE49-F238E27FC236}">
                <a16:creationId xmlns:a16="http://schemas.microsoft.com/office/drawing/2014/main" id="{308925A9-F4A3-CE31-FA17-AC392908A24B}"/>
              </a:ext>
            </a:extLst>
          </p:cNvPr>
          <p:cNvSpPr txBox="1"/>
          <p:nvPr/>
        </p:nvSpPr>
        <p:spPr>
          <a:xfrm>
            <a:off x="330200" y="7549662"/>
            <a:ext cx="10090150" cy="5924699"/>
          </a:xfrm>
          <a:prstGeom prst="rect">
            <a:avLst/>
          </a:prstGeom>
          <a:noFill/>
        </p:spPr>
        <p:txBody>
          <a:bodyPr wrap="square" rtlCol="0">
            <a:spAutoFit/>
          </a:bodyPr>
          <a:lstStyle/>
          <a:p>
            <a:r>
              <a:rPr lang="en-CA"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Nitrogenous compounds have significant biological activity and play a crucial role in the treatment of numerous diseases such as diabetes [1], Alzheimer’s [2,3], and cancer [4]. Their ability to interact with various biological targets makes them valuable in drug development and therapeutic applications. develop medicament treats more than one disease it’s verry important, and interesting to reduce number of medicinal medicaments in the future.</a:t>
            </a:r>
            <a:r>
              <a:rPr lang="en-CA"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study focuses on anti-Alzheimer's and anti-cancer chromophores to inhibit both diseases with the same remedy.</a:t>
            </a:r>
          </a:p>
          <a:p>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Inhibition of acetylcholinesterase aims to alleviate the symptoms of the disease, as this enzyme is responsible for the degradation of acetylcholine in the brain [5]. And </a:t>
            </a:r>
            <a:r>
              <a:rPr lang="en-US"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Inhi-bition</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of tubulin can stop cell division in cancerous cells and may help overcome re-</a:t>
            </a:r>
            <a:r>
              <a:rPr lang="en-US"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sistance</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to medication in the treatment of various cancers [6]. However, a limitation of some drugs is their non-selective binding to tubulin. </a:t>
            </a:r>
          </a:p>
          <a:p>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For this study, we use 3-hydrazinyl-1,2,4-triazine with quinoline to synthesize new nitrogenous compound derivatives, which will then be evaluated as potential an-</a:t>
            </a:r>
            <a:r>
              <a:rPr lang="en-US"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-Alzheimer's and anti-cancer agents through advanced docking studies. This approach will involve assessing the compounds' interactions with specific biological targets </a:t>
            </a:r>
            <a:r>
              <a:rPr lang="en-US"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impli-cated</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Alzheimer's, such as acetylcholinesterase, and in cancer, such as tubulin.</a:t>
            </a:r>
          </a:p>
          <a:p>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Furthermore, a comprehensive ADMET analysis will be conducted to evaluate the pharmacokinetic profiles of these compounds, to study their effectiveness in both AChE and tubulin.</a:t>
            </a:r>
            <a:endParaRPr lang="fr-FR"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fr-FR" dirty="0"/>
          </a:p>
        </p:txBody>
      </p:sp>
      <p:sp>
        <p:nvSpPr>
          <p:cNvPr id="6" name="ZoneTexte 5">
            <a:extLst>
              <a:ext uri="{FF2B5EF4-FFF2-40B4-BE49-F238E27FC236}">
                <a16:creationId xmlns:a16="http://schemas.microsoft.com/office/drawing/2014/main" id="{CB43BA4C-1C13-FCC8-A73B-B57D85F09438}"/>
              </a:ext>
            </a:extLst>
          </p:cNvPr>
          <p:cNvSpPr txBox="1"/>
          <p:nvPr/>
        </p:nvSpPr>
        <p:spPr>
          <a:xfrm>
            <a:off x="-1048361" y="16831174"/>
            <a:ext cx="10738338" cy="5601533"/>
          </a:xfrm>
          <a:prstGeom prst="rect">
            <a:avLst/>
          </a:prstGeom>
          <a:noFill/>
        </p:spPr>
        <p:txBody>
          <a:bodyPr wrap="square">
            <a:spAutoFit/>
          </a:bodyPr>
          <a:lstStyle/>
          <a:p>
            <a:pPr marL="1656080">
              <a:lnSpc>
                <a:spcPct val="95000"/>
              </a:lnSpc>
              <a:spcBef>
                <a:spcPts val="300"/>
              </a:spcBef>
              <a:spcAft>
                <a:spcPts val="300"/>
              </a:spcAft>
            </a:pPr>
            <a:r>
              <a:rPr lang="en-CA"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Methods:  </a:t>
            </a:r>
            <a:endParaRPr lang="fr-FR"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spcBef>
                <a:spcPts val="300"/>
              </a:spcBef>
              <a:spcAft>
                <a:spcPts val="300"/>
              </a:spcAft>
            </a:pPr>
            <a:r>
              <a:rPr lang="en-CA"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fr-FR" sz="2000"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spcBef>
                <a:spcPts val="300"/>
              </a:spcBef>
              <a:spcAft>
                <a:spcPts val="300"/>
              </a:spcAft>
            </a:pP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Ligand preparation:</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300"/>
              </a:spcBef>
              <a:spcAft>
                <a:spcPts val="300"/>
              </a:spcAft>
            </a:pP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Preparation of derivative compounds for docking studies involved to designing small molecules, optimize their geometry, and minimize their energy. The resulting structures were then saved in the .pdb format.</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Targets Preparation:</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300"/>
              </a:spcBef>
              <a:spcAft>
                <a:spcPts val="300"/>
              </a:spcAft>
            </a:pP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acetylcholinesterase (AChE) protein (PDB ID: 4m0e) [7], and tubulin protein (PDB ID: 1sa0) [8],</a:t>
            </a:r>
            <a:r>
              <a:rPr lang="en-CA" sz="2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were obtained in .pdb format from the Protein Data Bank. The targets were prepared by removing water molecules, trimming unnecessary chains, and adding polar hydrogens. Energy minimization was then performed, and the results were visualized and analyzed.</a:t>
            </a:r>
            <a:endParaRPr lang="fr-FR" sz="2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Synthesis of Compounds:</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300"/>
              </a:spcBef>
              <a:spcAft>
                <a:spcPts val="300"/>
              </a:spcAft>
            </a:pP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 equimolar mixture of quinoline derivatives and 3-hydrazinyl-5,6-diphenyl-1,2,4-triazine was stirred at room temperature in ethanol (EtOH) without a catalyst. The precipitate was then filtered, washed with EtOH, and recrystallized from EtOH.</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FE306A96-38BB-2760-FB07-4D72D86AFF73}"/>
              </a:ext>
            </a:extLst>
          </p:cNvPr>
          <p:cNvSpPr txBox="1"/>
          <p:nvPr/>
        </p:nvSpPr>
        <p:spPr>
          <a:xfrm>
            <a:off x="10901057" y="7455333"/>
            <a:ext cx="9917723" cy="2323713"/>
          </a:xfrm>
          <a:prstGeom prst="rect">
            <a:avLst/>
          </a:prstGeom>
          <a:noFill/>
        </p:spPr>
        <p:txBody>
          <a:bodyPr wrap="square" rtlCol="0">
            <a:spAutoFit/>
          </a:bodyPr>
          <a:lstStyle/>
          <a:p>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general procedure for synthesizing these compounds (Scheme</a:t>
            </a:r>
            <a:r>
              <a:rPr lang="en-CA"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was successfully completed, resulting in the formation of (E)-2-chloro-3-((2-(5,6-diphenyl-1,2,4-triazin-3-yl)</a:t>
            </a:r>
            <a:r>
              <a:rPr lang="en-CA"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hydrazono</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)methyl)quinoline and (E)-2-chloro-3-((2-(5,6-diphenyl-1,2,4-</a:t>
            </a:r>
            <a:r>
              <a:rPr lang="en-CA"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triazin-3-yl)</a:t>
            </a:r>
            <a:r>
              <a:rPr lang="en-CA"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hydrazono</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)methyl)-5,8-dimethoxyquinoline (Figure 1), with excellent yields. The synthesis involved a simple condensation reaction between quinoline derivatives and 3-hydrazinyl-1,2,4-triazine at room temperature without the use of a catalyst. The structures of the compounds were confirmed by NMR spectroscopy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Scheme 1).</a:t>
            </a:r>
          </a:p>
          <a:p>
            <a:endParaRPr lang="fr-FR" dirty="0"/>
          </a:p>
        </p:txBody>
      </p:sp>
      <p:sp>
        <p:nvSpPr>
          <p:cNvPr id="8" name="Rectangle 2">
            <a:extLst>
              <a:ext uri="{FF2B5EF4-FFF2-40B4-BE49-F238E27FC236}">
                <a16:creationId xmlns:a16="http://schemas.microsoft.com/office/drawing/2014/main" id="{F6AFEC75-D241-699C-A59D-D49CAC5A6381}"/>
              </a:ext>
            </a:extLst>
          </p:cNvPr>
          <p:cNvSpPr>
            <a:spLocks noChangeArrowheads="1"/>
          </p:cNvSpPr>
          <p:nvPr/>
        </p:nvSpPr>
        <p:spPr bwMode="auto">
          <a:xfrm>
            <a:off x="-71743" y="-94329"/>
            <a:ext cx="21396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1FA97934-D73F-9842-BE23-DD77DA0AF26C}"/>
              </a:ext>
            </a:extLst>
          </p:cNvPr>
          <p:cNvGraphicFramePr>
            <a:graphicFrameLocks noChangeAspect="1"/>
          </p:cNvGraphicFramePr>
          <p:nvPr>
            <p:extLst>
              <p:ext uri="{D42A27DB-BD31-4B8C-83A1-F6EECF244321}">
                <p14:modId xmlns:p14="http://schemas.microsoft.com/office/powerpoint/2010/main" val="2159205136"/>
              </p:ext>
            </p:extLst>
          </p:nvPr>
        </p:nvGraphicFramePr>
        <p:xfrm>
          <a:off x="12671181" y="9538346"/>
          <a:ext cx="5781675" cy="895350"/>
        </p:xfrm>
        <a:graphic>
          <a:graphicData uri="http://schemas.openxmlformats.org/presentationml/2006/ole">
            <mc:AlternateContent xmlns:mc="http://schemas.openxmlformats.org/markup-compatibility/2006">
              <mc:Choice xmlns:v="urn:schemas-microsoft-com:vml" Requires="v">
                <p:oleObj name="CS ChemDraw Drawing" r:id="rId4" imgW="6268046" imgH="973718" progId="ChemDraw.Document.6.0">
                  <p:embed/>
                </p:oleObj>
              </mc:Choice>
              <mc:Fallback>
                <p:oleObj name="CS ChemDraw Drawing" r:id="rId4" imgW="6268046" imgH="973718"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1181" y="9538346"/>
                        <a:ext cx="5781675"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a:extLst>
              <a:ext uri="{FF2B5EF4-FFF2-40B4-BE49-F238E27FC236}">
                <a16:creationId xmlns:a16="http://schemas.microsoft.com/office/drawing/2014/main" id="{1996DAAF-5744-1DA5-961A-CD3BB542423C}"/>
              </a:ext>
            </a:extLst>
          </p:cNvPr>
          <p:cNvSpPr>
            <a:spLocks noChangeArrowheads="1"/>
          </p:cNvSpPr>
          <p:nvPr/>
        </p:nvSpPr>
        <p:spPr bwMode="auto">
          <a:xfrm>
            <a:off x="13528431" y="10366507"/>
            <a:ext cx="21396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1" name="Objet 10">
            <a:extLst>
              <a:ext uri="{FF2B5EF4-FFF2-40B4-BE49-F238E27FC236}">
                <a16:creationId xmlns:a16="http://schemas.microsoft.com/office/drawing/2014/main" id="{0F271EAE-8DC0-61F6-F5AF-6A7254914CFF}"/>
              </a:ext>
            </a:extLst>
          </p:cNvPr>
          <p:cNvGraphicFramePr>
            <a:graphicFrameLocks noChangeAspect="1"/>
          </p:cNvGraphicFramePr>
          <p:nvPr>
            <p:extLst>
              <p:ext uri="{D42A27DB-BD31-4B8C-83A1-F6EECF244321}">
                <p14:modId xmlns:p14="http://schemas.microsoft.com/office/powerpoint/2010/main" val="115436515"/>
              </p:ext>
            </p:extLst>
          </p:nvPr>
        </p:nvGraphicFramePr>
        <p:xfrm>
          <a:off x="13528431" y="10366507"/>
          <a:ext cx="4924425" cy="1314450"/>
        </p:xfrm>
        <a:graphic>
          <a:graphicData uri="http://schemas.openxmlformats.org/presentationml/2006/ole">
            <mc:AlternateContent xmlns:mc="http://schemas.openxmlformats.org/markup-compatibility/2006">
              <mc:Choice xmlns:v="urn:schemas-microsoft-com:vml" Requires="v">
                <p:oleObj name="CS ChemDraw Drawing" r:id="rId6" imgW="4925325" imgH="1314841" progId="ChemDraw.Document.6.0">
                  <p:embed/>
                </p:oleObj>
              </mc:Choice>
              <mc:Fallback>
                <p:oleObj name="CS ChemDraw Drawing" r:id="rId6" imgW="4925325" imgH="1314841"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8431" y="10366507"/>
                        <a:ext cx="492442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a:extLst>
              <a:ext uri="{FF2B5EF4-FFF2-40B4-BE49-F238E27FC236}">
                <a16:creationId xmlns:a16="http://schemas.microsoft.com/office/drawing/2014/main" id="{383E8F17-65F6-ABB4-2D36-4A9F7072059E}"/>
              </a:ext>
            </a:extLst>
          </p:cNvPr>
          <p:cNvSpPr txBox="1"/>
          <p:nvPr/>
        </p:nvSpPr>
        <p:spPr>
          <a:xfrm>
            <a:off x="9217637" y="11651317"/>
            <a:ext cx="11265876" cy="1746632"/>
          </a:xfrm>
          <a:prstGeom prst="rect">
            <a:avLst/>
          </a:prstGeom>
          <a:noFill/>
        </p:spPr>
        <p:txBody>
          <a:bodyPr wrap="square">
            <a:spAutoFit/>
          </a:bodyPr>
          <a:lstStyle/>
          <a:p>
            <a:pPr marL="1656080">
              <a:lnSpc>
                <a:spcPct val="95000"/>
              </a:lnSpc>
              <a:spcBef>
                <a:spcPts val="1200"/>
              </a:spcBef>
              <a:spcAft>
                <a:spcPts val="300"/>
              </a:spcAft>
            </a:pPr>
            <a:r>
              <a:rPr lang="en-CA"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Docking study  </a:t>
            </a:r>
            <a:endParaRPr lang="fr-FR"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1200"/>
              </a:spcBef>
              <a:spcAft>
                <a:spcPts val="300"/>
              </a:spcAft>
            </a:pPr>
            <a:r>
              <a:rPr lang="en-CA"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simulations of these compounds were evaluated for their inhibitory ability using Chimera, where the active site of the target atoms is fixed and the chromophore is flexible. As is well known, this program use a genetic algorithm (GA) to dock flexible ligands into protein binding site.</a:t>
            </a:r>
            <a:endParaRPr lang="fr-FR"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18" name="Tableau 17">
            <a:extLst>
              <a:ext uri="{FF2B5EF4-FFF2-40B4-BE49-F238E27FC236}">
                <a16:creationId xmlns:a16="http://schemas.microsoft.com/office/drawing/2014/main" id="{3F7F8182-E8DC-E074-F093-06A0A8DD14F1}"/>
              </a:ext>
            </a:extLst>
          </p:cNvPr>
          <p:cNvGraphicFramePr>
            <a:graphicFrameLocks noGrp="1"/>
          </p:cNvGraphicFramePr>
          <p:nvPr>
            <p:extLst>
              <p:ext uri="{D42A27DB-BD31-4B8C-83A1-F6EECF244321}">
                <p14:modId xmlns:p14="http://schemas.microsoft.com/office/powerpoint/2010/main" val="810403067"/>
              </p:ext>
            </p:extLst>
          </p:nvPr>
        </p:nvGraphicFramePr>
        <p:xfrm>
          <a:off x="10972801" y="13702475"/>
          <a:ext cx="8686800" cy="1855659"/>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698052">
                <a:tc>
                  <a:txBody>
                    <a:bodyPr/>
                    <a:lstStyle/>
                    <a:p>
                      <a:pPr algn="ctr">
                        <a:lnSpc>
                          <a:spcPts val="1300"/>
                        </a:lnSpc>
                        <a:spcBef>
                          <a:spcPts val="1200"/>
                        </a:spcBef>
                        <a:spcAft>
                          <a:spcPts val="600"/>
                        </a:spcAft>
                      </a:pP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134780">
                <a:tc gridSpan="2">
                  <a:txBody>
                    <a:bodyPr/>
                    <a:lstStyle/>
                    <a:p>
                      <a:pPr algn="ctr">
                        <a:lnSpc>
                          <a:spcPts val="1300"/>
                        </a:lnSpc>
                      </a:pPr>
                      <a:r>
                        <a:rPr lang="en-US" sz="1000" dirty="0">
                          <a:effectLst/>
                        </a:rPr>
                        <a:t>A1 with AChE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pic>
        <p:nvPicPr>
          <p:cNvPr id="1035" name="Picture 11">
            <a:extLst>
              <a:ext uri="{FF2B5EF4-FFF2-40B4-BE49-F238E27FC236}">
                <a16:creationId xmlns:a16="http://schemas.microsoft.com/office/drawing/2014/main" id="{0B85D4C0-33D7-E7B0-DAB3-D69AECBD59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72800" y="13721288"/>
            <a:ext cx="4508205" cy="15489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 1">
            <a:extLst>
              <a:ext uri="{FF2B5EF4-FFF2-40B4-BE49-F238E27FC236}">
                <a16:creationId xmlns:a16="http://schemas.microsoft.com/office/drawing/2014/main" id="{6CC0AAA4-6D8A-7040-A858-6BA0952E3E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81005" y="13748081"/>
            <a:ext cx="4178595" cy="1617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au 19">
            <a:extLst>
              <a:ext uri="{FF2B5EF4-FFF2-40B4-BE49-F238E27FC236}">
                <a16:creationId xmlns:a16="http://schemas.microsoft.com/office/drawing/2014/main" id="{90B7CAA1-0B6E-46AF-AB31-3D2066E87DA2}"/>
              </a:ext>
            </a:extLst>
          </p:cNvPr>
          <p:cNvGraphicFramePr>
            <a:graphicFrameLocks noGrp="1"/>
          </p:cNvGraphicFramePr>
          <p:nvPr>
            <p:extLst>
              <p:ext uri="{D42A27DB-BD31-4B8C-83A1-F6EECF244321}">
                <p14:modId xmlns:p14="http://schemas.microsoft.com/office/powerpoint/2010/main" val="2008803133"/>
              </p:ext>
            </p:extLst>
          </p:nvPr>
        </p:nvGraphicFramePr>
        <p:xfrm>
          <a:off x="10972800" y="15831357"/>
          <a:ext cx="8686800" cy="1923134"/>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765527">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87178">
                <a:tc gridSpan="2">
                  <a:txBody>
                    <a:bodyPr/>
                    <a:lstStyle/>
                    <a:p>
                      <a:pPr algn="ctr">
                        <a:lnSpc>
                          <a:spcPts val="1300"/>
                        </a:lnSpc>
                      </a:pPr>
                      <a:r>
                        <a:rPr lang="en-US" sz="1000" dirty="0">
                          <a:effectLst/>
                        </a:rPr>
                        <a:t>A2 with AChE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pic>
        <p:nvPicPr>
          <p:cNvPr id="21" name="Image 1">
            <a:extLst>
              <a:ext uri="{FF2B5EF4-FFF2-40B4-BE49-F238E27FC236}">
                <a16:creationId xmlns:a16="http://schemas.microsoft.com/office/drawing/2014/main" id="{577237A7-CCAB-A2D9-E3E8-D9B5542EF9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2801" y="15831357"/>
            <a:ext cx="4508204" cy="166496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5">
            <a:extLst>
              <a:ext uri="{FF2B5EF4-FFF2-40B4-BE49-F238E27FC236}">
                <a16:creationId xmlns:a16="http://schemas.microsoft.com/office/drawing/2014/main" id="{59CD287A-841B-CA77-FB29-9460942079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81005" y="15831357"/>
            <a:ext cx="4263655" cy="1664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au 22">
            <a:extLst>
              <a:ext uri="{FF2B5EF4-FFF2-40B4-BE49-F238E27FC236}">
                <a16:creationId xmlns:a16="http://schemas.microsoft.com/office/drawing/2014/main" id="{18DA6A4E-A4C0-8F82-F34D-2D96A874A613}"/>
              </a:ext>
            </a:extLst>
          </p:cNvPr>
          <p:cNvGraphicFramePr>
            <a:graphicFrameLocks noGrp="1"/>
          </p:cNvGraphicFramePr>
          <p:nvPr>
            <p:extLst>
              <p:ext uri="{D42A27DB-BD31-4B8C-83A1-F6EECF244321}">
                <p14:modId xmlns:p14="http://schemas.microsoft.com/office/powerpoint/2010/main" val="1291893336"/>
              </p:ext>
            </p:extLst>
          </p:nvPr>
        </p:nvGraphicFramePr>
        <p:xfrm>
          <a:off x="10972800" y="17878009"/>
          <a:ext cx="8686800" cy="1923134"/>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765527">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0">
                <a:tc gridSpan="2">
                  <a:txBody>
                    <a:bodyPr/>
                    <a:lstStyle/>
                    <a:p>
                      <a:pPr algn="ctr">
                        <a:lnSpc>
                          <a:spcPts val="1300"/>
                        </a:lnSpc>
                      </a:pPr>
                      <a:r>
                        <a:rPr lang="en-US" sz="1000" dirty="0">
                          <a:effectLst/>
                        </a:rPr>
                        <a:t>A1 with Tubuline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pic>
        <p:nvPicPr>
          <p:cNvPr id="24" name="Image 23">
            <a:extLst>
              <a:ext uri="{FF2B5EF4-FFF2-40B4-BE49-F238E27FC236}">
                <a16:creationId xmlns:a16="http://schemas.microsoft.com/office/drawing/2014/main" id="{1DE5C20A-E3FA-04D9-551B-C9980998A34D}"/>
              </a:ext>
            </a:extLst>
          </p:cNvPr>
          <p:cNvPicPr>
            <a:picLocks noChangeAspect="1"/>
          </p:cNvPicPr>
          <p:nvPr/>
        </p:nvPicPr>
        <p:blipFill>
          <a:blip r:embed="rId12"/>
          <a:stretch>
            <a:fillRect/>
          </a:stretch>
        </p:blipFill>
        <p:spPr>
          <a:xfrm>
            <a:off x="10972800" y="17878009"/>
            <a:ext cx="4508205" cy="1702084"/>
          </a:xfrm>
          <a:prstGeom prst="rect">
            <a:avLst/>
          </a:prstGeom>
        </p:spPr>
      </p:pic>
      <p:pic>
        <p:nvPicPr>
          <p:cNvPr id="25" name="Image 24">
            <a:extLst>
              <a:ext uri="{FF2B5EF4-FFF2-40B4-BE49-F238E27FC236}">
                <a16:creationId xmlns:a16="http://schemas.microsoft.com/office/drawing/2014/main" id="{4874F727-3C42-E32E-4D35-BE065732752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81006" y="17878008"/>
            <a:ext cx="4178594" cy="1702085"/>
          </a:xfrm>
          <a:prstGeom prst="rect">
            <a:avLst/>
          </a:prstGeom>
          <a:noFill/>
          <a:ln>
            <a:noFill/>
          </a:ln>
        </p:spPr>
      </p:pic>
      <p:graphicFrame>
        <p:nvGraphicFramePr>
          <p:cNvPr id="26" name="Tableau 25">
            <a:extLst>
              <a:ext uri="{FF2B5EF4-FFF2-40B4-BE49-F238E27FC236}">
                <a16:creationId xmlns:a16="http://schemas.microsoft.com/office/drawing/2014/main" id="{40C6AFF5-5C18-7500-5437-C230BD2A4402}"/>
              </a:ext>
            </a:extLst>
          </p:cNvPr>
          <p:cNvGraphicFramePr>
            <a:graphicFrameLocks noGrp="1"/>
          </p:cNvGraphicFramePr>
          <p:nvPr>
            <p:extLst>
              <p:ext uri="{D42A27DB-BD31-4B8C-83A1-F6EECF244321}">
                <p14:modId xmlns:p14="http://schemas.microsoft.com/office/powerpoint/2010/main" val="1564658327"/>
              </p:ext>
            </p:extLst>
          </p:nvPr>
        </p:nvGraphicFramePr>
        <p:xfrm>
          <a:off x="10972800" y="19823804"/>
          <a:ext cx="8686800" cy="1923134"/>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765527">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0">
                <a:tc gridSpan="2">
                  <a:txBody>
                    <a:bodyPr/>
                    <a:lstStyle/>
                    <a:p>
                      <a:pPr algn="ctr">
                        <a:lnSpc>
                          <a:spcPts val="1300"/>
                        </a:lnSpc>
                      </a:pPr>
                      <a:r>
                        <a:rPr lang="en-US" sz="1000" dirty="0">
                          <a:effectLst/>
                        </a:rPr>
                        <a:t>A2 with Tubuline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pic>
        <p:nvPicPr>
          <p:cNvPr id="27" name="Image 26">
            <a:extLst>
              <a:ext uri="{FF2B5EF4-FFF2-40B4-BE49-F238E27FC236}">
                <a16:creationId xmlns:a16="http://schemas.microsoft.com/office/drawing/2014/main" id="{3E98CD9B-CD07-620B-F0C0-BDB5C856AB20}"/>
              </a:ext>
            </a:extLst>
          </p:cNvPr>
          <p:cNvPicPr>
            <a:picLocks noChangeAspect="1"/>
          </p:cNvPicPr>
          <p:nvPr/>
        </p:nvPicPr>
        <p:blipFill>
          <a:blip r:embed="rId14"/>
          <a:stretch>
            <a:fillRect/>
          </a:stretch>
        </p:blipFill>
        <p:spPr>
          <a:xfrm>
            <a:off x="10972799" y="19823804"/>
            <a:ext cx="4508203" cy="1746632"/>
          </a:xfrm>
          <a:prstGeom prst="rect">
            <a:avLst/>
          </a:prstGeom>
        </p:spPr>
      </p:pic>
      <p:pic>
        <p:nvPicPr>
          <p:cNvPr id="28" name="Image 27">
            <a:extLst>
              <a:ext uri="{FF2B5EF4-FFF2-40B4-BE49-F238E27FC236}">
                <a16:creationId xmlns:a16="http://schemas.microsoft.com/office/drawing/2014/main" id="{219E0778-A67D-CBCA-FA9D-5B49D53FCD6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81002" y="19801143"/>
            <a:ext cx="4178593" cy="1769293"/>
          </a:xfrm>
          <a:prstGeom prst="rect">
            <a:avLst/>
          </a:prstGeom>
          <a:noFill/>
          <a:ln>
            <a:noFill/>
          </a:ln>
        </p:spPr>
      </p:pic>
      <p:sp>
        <p:nvSpPr>
          <p:cNvPr id="30" name="ZoneTexte 29">
            <a:extLst>
              <a:ext uri="{FF2B5EF4-FFF2-40B4-BE49-F238E27FC236}">
                <a16:creationId xmlns:a16="http://schemas.microsoft.com/office/drawing/2014/main" id="{DD8B94D5-3C97-777C-AE03-3704D1708C11}"/>
              </a:ext>
            </a:extLst>
          </p:cNvPr>
          <p:cNvSpPr txBox="1"/>
          <p:nvPr/>
        </p:nvSpPr>
        <p:spPr>
          <a:xfrm>
            <a:off x="9551782" y="21916599"/>
            <a:ext cx="11266998" cy="384721"/>
          </a:xfrm>
          <a:prstGeom prst="rect">
            <a:avLst/>
          </a:prstGeom>
          <a:noFill/>
        </p:spPr>
        <p:txBody>
          <a:bodyPr wrap="square">
            <a:spAutoFit/>
          </a:bodyPr>
          <a:lstStyle/>
          <a:p>
            <a:pPr marL="1656080" algn="just">
              <a:lnSpc>
                <a:spcPct val="95000"/>
              </a:lnSpc>
              <a:spcBef>
                <a:spcPts val="1200"/>
              </a:spcBef>
              <a:spcAft>
                <a:spcPts val="600"/>
              </a:spcAft>
            </a:pPr>
            <a:r>
              <a:rPr lang="en-US" sz="20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Table of ADMET study results.</a:t>
            </a:r>
            <a:endParaRPr lang="fr-FR" sz="20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p:txBody>
      </p:sp>
      <p:graphicFrame>
        <p:nvGraphicFramePr>
          <p:cNvPr id="2048" name="Tableau 2047">
            <a:extLst>
              <a:ext uri="{FF2B5EF4-FFF2-40B4-BE49-F238E27FC236}">
                <a16:creationId xmlns:a16="http://schemas.microsoft.com/office/drawing/2014/main" id="{835C0936-3EB5-402A-653B-8353100A3221}"/>
              </a:ext>
            </a:extLst>
          </p:cNvPr>
          <p:cNvGraphicFramePr>
            <a:graphicFrameLocks noGrp="1"/>
          </p:cNvGraphicFramePr>
          <p:nvPr>
            <p:extLst>
              <p:ext uri="{D42A27DB-BD31-4B8C-83A1-F6EECF244321}">
                <p14:modId xmlns:p14="http://schemas.microsoft.com/office/powerpoint/2010/main" val="586167530"/>
              </p:ext>
            </p:extLst>
          </p:nvPr>
        </p:nvGraphicFramePr>
        <p:xfrm>
          <a:off x="12349462" y="22342211"/>
          <a:ext cx="5971756" cy="914350"/>
        </p:xfrm>
        <a:graphic>
          <a:graphicData uri="http://schemas.openxmlformats.org/drawingml/2006/table">
            <a:tbl>
              <a:tblPr firstRow="1" firstCol="1" bandRow="1">
                <a:tableStyleId>{5C22544A-7EE6-4342-B048-85BDC9FD1C3A}</a:tableStyleId>
              </a:tblPr>
              <a:tblGrid>
                <a:gridCol w="853108">
                  <a:extLst>
                    <a:ext uri="{9D8B030D-6E8A-4147-A177-3AD203B41FA5}">
                      <a16:colId xmlns:a16="http://schemas.microsoft.com/office/drawing/2014/main" val="586103729"/>
                    </a:ext>
                  </a:extLst>
                </a:gridCol>
                <a:gridCol w="853108">
                  <a:extLst>
                    <a:ext uri="{9D8B030D-6E8A-4147-A177-3AD203B41FA5}">
                      <a16:colId xmlns:a16="http://schemas.microsoft.com/office/drawing/2014/main" val="2281196806"/>
                    </a:ext>
                  </a:extLst>
                </a:gridCol>
                <a:gridCol w="853108">
                  <a:extLst>
                    <a:ext uri="{9D8B030D-6E8A-4147-A177-3AD203B41FA5}">
                      <a16:colId xmlns:a16="http://schemas.microsoft.com/office/drawing/2014/main" val="2723705179"/>
                    </a:ext>
                  </a:extLst>
                </a:gridCol>
                <a:gridCol w="853108">
                  <a:extLst>
                    <a:ext uri="{9D8B030D-6E8A-4147-A177-3AD203B41FA5}">
                      <a16:colId xmlns:a16="http://schemas.microsoft.com/office/drawing/2014/main" val="3685700245"/>
                    </a:ext>
                  </a:extLst>
                </a:gridCol>
                <a:gridCol w="853108">
                  <a:extLst>
                    <a:ext uri="{9D8B030D-6E8A-4147-A177-3AD203B41FA5}">
                      <a16:colId xmlns:a16="http://schemas.microsoft.com/office/drawing/2014/main" val="84132402"/>
                    </a:ext>
                  </a:extLst>
                </a:gridCol>
                <a:gridCol w="853108">
                  <a:extLst>
                    <a:ext uri="{9D8B030D-6E8A-4147-A177-3AD203B41FA5}">
                      <a16:colId xmlns:a16="http://schemas.microsoft.com/office/drawing/2014/main" val="597780861"/>
                    </a:ext>
                  </a:extLst>
                </a:gridCol>
                <a:gridCol w="853108">
                  <a:extLst>
                    <a:ext uri="{9D8B030D-6E8A-4147-A177-3AD203B41FA5}">
                      <a16:colId xmlns:a16="http://schemas.microsoft.com/office/drawing/2014/main" val="2627112273"/>
                    </a:ext>
                  </a:extLst>
                </a:gridCol>
              </a:tblGrid>
              <a:tr h="541894">
                <a:tc>
                  <a:txBody>
                    <a:bodyPr/>
                    <a:lstStyle/>
                    <a:p>
                      <a:pPr algn="ctr">
                        <a:lnSpc>
                          <a:spcPts val="1300"/>
                        </a:lnSpc>
                      </a:pPr>
                      <a:r>
                        <a:rPr lang="en-US" sz="1000">
                          <a:effectLst/>
                        </a:rPr>
                        <a:t>Entries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CA" sz="1000">
                          <a:effectLst/>
                        </a:rPr>
                        <a:t>Lipinski’s</a:t>
                      </a:r>
                      <a:endParaRPr lang="fr-FR" sz="1000">
                        <a:effectLst/>
                      </a:endParaRPr>
                    </a:p>
                    <a:p>
                      <a:pPr algn="ctr">
                        <a:lnSpc>
                          <a:spcPts val="1300"/>
                        </a:lnSpc>
                      </a:pPr>
                      <a:r>
                        <a:rPr lang="en-CA" sz="1000">
                          <a:effectLst/>
                        </a:rPr>
                        <a:t>rules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CA" sz="1000">
                          <a:effectLst/>
                        </a:rPr>
                        <a:t>Veber’s</a:t>
                      </a:r>
                      <a:endParaRPr lang="fr-FR" sz="1000">
                        <a:effectLst/>
                      </a:endParaRPr>
                    </a:p>
                    <a:p>
                      <a:pPr algn="ctr">
                        <a:lnSpc>
                          <a:spcPts val="1300"/>
                        </a:lnSpc>
                      </a:pPr>
                      <a:r>
                        <a:rPr lang="en-CA" sz="1000">
                          <a:effectLst/>
                        </a:rPr>
                        <a:t>rules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BBB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AMES toxic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carcinogenic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P-glycoprotein </a:t>
                      </a:r>
                      <a:r>
                        <a:rPr lang="fr-FR" sz="1000">
                          <a:effectLst/>
                        </a:rPr>
                        <a:t>Inhibitor</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51514103"/>
                  </a:ext>
                </a:extLst>
              </a:tr>
              <a:tr h="186228">
                <a:tc>
                  <a:txBody>
                    <a:bodyPr/>
                    <a:lstStyle/>
                    <a:p>
                      <a:pPr algn="ctr">
                        <a:lnSpc>
                          <a:spcPts val="1300"/>
                        </a:lnSpc>
                      </a:pPr>
                      <a:r>
                        <a:rPr lang="en-US" sz="1000">
                          <a:effectLst/>
                        </a:rPr>
                        <a:t>A 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2646298"/>
                  </a:ext>
                </a:extLst>
              </a:tr>
              <a:tr h="186228">
                <a:tc>
                  <a:txBody>
                    <a:bodyPr/>
                    <a:lstStyle/>
                    <a:p>
                      <a:pPr algn="ctr">
                        <a:lnSpc>
                          <a:spcPts val="1300"/>
                        </a:lnSpc>
                      </a:pPr>
                      <a:r>
                        <a:rPr lang="en-US" sz="1000">
                          <a:effectLst/>
                        </a:rPr>
                        <a:t>A 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dirty="0">
                          <a:effectLst/>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75387473"/>
                  </a:ext>
                </a:extLst>
              </a:tr>
            </a:tbl>
          </a:graphicData>
        </a:graphic>
      </p:graphicFrame>
      <p:sp>
        <p:nvSpPr>
          <p:cNvPr id="2049" name="ZoneTexte 2048">
            <a:extLst>
              <a:ext uri="{FF2B5EF4-FFF2-40B4-BE49-F238E27FC236}">
                <a16:creationId xmlns:a16="http://schemas.microsoft.com/office/drawing/2014/main" id="{C4049522-8A7B-1600-67F8-7821710724C0}"/>
              </a:ext>
            </a:extLst>
          </p:cNvPr>
          <p:cNvSpPr txBox="1"/>
          <p:nvPr/>
        </p:nvSpPr>
        <p:spPr>
          <a:xfrm>
            <a:off x="11350170" y="24413030"/>
            <a:ext cx="9468609" cy="1783699"/>
          </a:xfrm>
          <a:prstGeom prst="rect">
            <a:avLst/>
          </a:prstGeom>
          <a:noFill/>
        </p:spPr>
        <p:txBody>
          <a:bodyPr wrap="square" rtlCol="0">
            <a:spAutoFit/>
          </a:bodyPr>
          <a:lstStyle/>
          <a:p>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Nitrogenous compounds were successfully synthesized with excellent yields using a simple condensation reaction between quinoline derivatives and 3-hydrazinyl-1,2,4-triazine, without the need for a catalyst. These compounds have demonstrated effective inhibition of AChE and tubulin in docking studies, exhibiting high affinity and good scoring, particularly compound A2, which shows strong interactions within the active site. Additionally, the ADMET study indicates that these compounds can cross the </a:t>
            </a:r>
            <a:endParaRPr lang="fr-FR" dirty="0"/>
          </a:p>
        </p:txBody>
      </p:sp>
      <p:sp>
        <p:nvSpPr>
          <p:cNvPr id="2051" name="ZoneTexte 2050">
            <a:extLst>
              <a:ext uri="{FF2B5EF4-FFF2-40B4-BE49-F238E27FC236}">
                <a16:creationId xmlns:a16="http://schemas.microsoft.com/office/drawing/2014/main" id="{475747E6-FDC3-7A01-F0EF-34D779875F5E}"/>
              </a:ext>
            </a:extLst>
          </p:cNvPr>
          <p:cNvSpPr txBox="1"/>
          <p:nvPr/>
        </p:nvSpPr>
        <p:spPr>
          <a:xfrm>
            <a:off x="10972798" y="27250131"/>
            <a:ext cx="10090151" cy="2080570"/>
          </a:xfrm>
          <a:prstGeom prst="rect">
            <a:avLst/>
          </a:prstGeom>
          <a:noFill/>
        </p:spPr>
        <p:txBody>
          <a:bodyPr wrap="square">
            <a:spAutoFit/>
          </a:bodyPr>
          <a:lstStyle/>
          <a:p>
            <a:pPr lvl="0" algn="just" rtl="0">
              <a:lnSpc>
                <a:spcPct val="95000"/>
              </a:lnSpc>
            </a:pP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Kumar, H.; </a:t>
            </a:r>
            <a:r>
              <a:rPr lang="en-CA"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Dhameja</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 </a:t>
            </a:r>
            <a:r>
              <a:rPr lang="en-CA"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Kurella</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Uma, A.; Gupta, P. </a:t>
            </a:r>
            <a:r>
              <a:rPr lang="en-CA" sz="2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Synthesis, </a:t>
            </a:r>
            <a:r>
              <a:rPr lang="en-CA" sz="24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in-vitro</a:t>
            </a:r>
            <a:r>
              <a:rPr lang="en-CA" sz="2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fr-FR" sz="2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α</a:t>
            </a:r>
            <a:r>
              <a:rPr lang="en-CA" sz="2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-glucosidase inhibition and molecular docking studies of 1,3,4-thiadiazole-5,6-diphenyl-1,2,4-triazine hybrids: Potential leads in the search of new antidiabetic drugs</a:t>
            </a:r>
            <a:r>
              <a:rPr lang="en-CA"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Mole </a:t>
            </a:r>
            <a:r>
              <a:rPr lang="en-US" sz="20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Stru</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2023, 1273, 134339.</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 X.; Xu, Z. 1,2,4‐Triazole hybrids with potential antibacterial activity against methicillin‐resistant Staphylococcus aureus. </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ARCH PHARM</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2020, 354, 2000223.</a:t>
            </a:r>
            <a:endParaRPr lang="fr-FR"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4933</TotalTime>
  <Words>832</Words>
  <Application>Microsoft Office PowerPoint</Application>
  <PresentationFormat>Personnalisé</PresentationFormat>
  <Paragraphs>57</Paragraphs>
  <Slides>1</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6" baseType="lpstr">
      <vt:lpstr>Arial</vt:lpstr>
      <vt:lpstr>Calibri</vt:lpstr>
      <vt:lpstr>Palatino Linotype</vt:lpstr>
      <vt:lpstr>Office Theme</vt:lpstr>
      <vt:lpstr>CS ChemDraw Drawing</vt:lpstr>
      <vt:lpstr>Présentation PowerPoint</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sbsaccess</dc:creator>
  <cp:lastModifiedBy>ait belkacem amira</cp:lastModifiedBy>
  <cp:revision>123</cp:revision>
  <dcterms:created xsi:type="dcterms:W3CDTF">2007-01-10T04:59:32Z</dcterms:created>
  <dcterms:modified xsi:type="dcterms:W3CDTF">2024-09-20T20:00:12Z</dcterms:modified>
</cp:coreProperties>
</file>